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0" r:id="rId4"/>
    <p:sldId id="259" r:id="rId5"/>
    <p:sldId id="260" r:id="rId6"/>
    <p:sldId id="263" r:id="rId7"/>
    <p:sldId id="264" r:id="rId8"/>
    <p:sldId id="265" r:id="rId9"/>
    <p:sldId id="262" r:id="rId10"/>
    <p:sldId id="267" r:id="rId11"/>
    <p:sldId id="271" r:id="rId12"/>
    <p:sldId id="269" r:id="rId13"/>
    <p:sldId id="268" r:id="rId14"/>
    <p:sldId id="279" r:id="rId15"/>
    <p:sldId id="273" r:id="rId16"/>
    <p:sldId id="272" r:id="rId17"/>
    <p:sldId id="274" r:id="rId18"/>
    <p:sldId id="261" r:id="rId19"/>
    <p:sldId id="275" r:id="rId20"/>
    <p:sldId id="276" r:id="rId21"/>
    <p:sldId id="266" r:id="rId22"/>
    <p:sldId id="278" r:id="rId23"/>
    <p:sldId id="258"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660"/>
  </p:normalViewPr>
  <p:slideViewPr>
    <p:cSldViewPr snapToGrid="0">
      <p:cViewPr varScale="1">
        <p:scale>
          <a:sx n="110" d="100"/>
          <a:sy n="110"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2E83A-B278-46E6-89BB-AEA5142F6097}"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4B780-8D25-49AB-913D-95112A9E476A}" type="slidenum">
              <a:rPr lang="en-US" smtClean="0"/>
              <a:t>‹#›</a:t>
            </a:fld>
            <a:endParaRPr lang="en-US"/>
          </a:p>
        </p:txBody>
      </p:sp>
    </p:spTree>
    <p:extLst>
      <p:ext uri="{BB962C8B-B14F-4D97-AF65-F5344CB8AC3E}">
        <p14:creationId xmlns:p14="http://schemas.microsoft.com/office/powerpoint/2010/main" val="255574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talking about something radical. So simple and easy. Try</a:t>
            </a:r>
            <a:r>
              <a:rPr lang="en-US" baseline="0" dirty="0" smtClean="0"/>
              <a:t> to explain why we get sick</a:t>
            </a:r>
            <a:r>
              <a:rPr lang="en-US" baseline="0" dirty="0" smtClean="0"/>
              <a:t>. Explain the 3 parts of the series.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a:t>
            </a:fld>
            <a:endParaRPr lang="en-US"/>
          </a:p>
        </p:txBody>
      </p:sp>
    </p:spTree>
    <p:extLst>
      <p:ext uri="{BB962C8B-B14F-4D97-AF65-F5344CB8AC3E}">
        <p14:creationId xmlns:p14="http://schemas.microsoft.com/office/powerpoint/2010/main" val="20916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r>
              <a:rPr lang="en-US" smtClean="0"/>
              <a:t>Glycemic</a:t>
            </a:r>
            <a:r>
              <a:rPr lang="en-US" baseline="0" smtClean="0"/>
              <a:t> use </a:t>
            </a:r>
            <a:r>
              <a:rPr lang="en-US" smtClean="0"/>
              <a:t>Eye </a:t>
            </a:r>
            <a:r>
              <a:rPr lang="en-US" dirty="0" smtClean="0"/>
              <a:t>Glass. Take time to</a:t>
            </a:r>
            <a:r>
              <a:rPr lang="en-US" baseline="0" dirty="0" smtClean="0"/>
              <a:t> review the highs &amp; lows. </a:t>
            </a:r>
            <a:r>
              <a:rPr lang="en-US" dirty="0" smtClean="0"/>
              <a:t>Compare different carb</a:t>
            </a:r>
            <a:r>
              <a:rPr lang="en-US" baseline="0" dirty="0" smtClean="0"/>
              <a:t> </a:t>
            </a:r>
            <a:r>
              <a:rPr lang="en-US" dirty="0" smtClean="0"/>
              <a:t>Glycemic</a:t>
            </a:r>
            <a:r>
              <a:rPr lang="en-US" baseline="0" dirty="0" smtClean="0"/>
              <a:t> levels as sugar monitor. Not telling people what to eat just informing them how these are hidden sugars that we think are good but will spike your GL’s and make you fat.</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12</a:t>
            </a:fld>
            <a:endParaRPr lang="en-US"/>
          </a:p>
        </p:txBody>
      </p:sp>
    </p:spTree>
    <p:extLst>
      <p:ext uri="{BB962C8B-B14F-4D97-AF65-F5344CB8AC3E}">
        <p14:creationId xmlns:p14="http://schemas.microsoft.com/office/powerpoint/2010/main" val="10437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a:t>
            </a:r>
            <a:r>
              <a:rPr lang="en-US" baseline="0" dirty="0" smtClean="0"/>
              <a:t> </a:t>
            </a:r>
            <a:r>
              <a:rPr lang="en-US" dirty="0" smtClean="0"/>
              <a:t>Tequila</a:t>
            </a:r>
            <a:r>
              <a:rPr lang="en-US" baseline="0" dirty="0" smtClean="0"/>
              <a:t> because its made from a cactus not grains. Good for metabolism also. LOL  STOP HERE !  Ask if they have any questions. That we've just went over two of the very important reasons : GLUTEN &amp; INSULIN/RESISTANCE this is why people are obese. You just want to make sure that everybody understands this part before moving forward – to please ask question or comments.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13</a:t>
            </a:fld>
            <a:endParaRPr lang="en-US"/>
          </a:p>
        </p:txBody>
      </p:sp>
    </p:spTree>
    <p:extLst>
      <p:ext uri="{BB962C8B-B14F-4D97-AF65-F5344CB8AC3E}">
        <p14:creationId xmlns:p14="http://schemas.microsoft.com/office/powerpoint/2010/main" val="167664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single digit carbs. Check the ingredients for seed</a:t>
            </a:r>
            <a:r>
              <a:rPr lang="en-US" baseline="0" dirty="0" smtClean="0"/>
              <a:t> oils and sugars.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18</a:t>
            </a:fld>
            <a:endParaRPr lang="en-US"/>
          </a:p>
        </p:txBody>
      </p:sp>
    </p:spTree>
    <p:extLst>
      <p:ext uri="{BB962C8B-B14F-4D97-AF65-F5344CB8AC3E}">
        <p14:creationId xmlns:p14="http://schemas.microsoft.com/office/powerpoint/2010/main" val="59664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do you</a:t>
            </a:r>
            <a:r>
              <a:rPr lang="en-US" baseline="0" dirty="0" smtClean="0"/>
              <a:t> know what CARBS are?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22</a:t>
            </a:fld>
            <a:endParaRPr lang="en-US"/>
          </a:p>
        </p:txBody>
      </p:sp>
    </p:spTree>
    <p:extLst>
      <p:ext uri="{BB962C8B-B14F-4D97-AF65-F5344CB8AC3E}">
        <p14:creationId xmlns:p14="http://schemas.microsoft.com/office/powerpoint/2010/main" val="282461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your story – Nutritionist house call by accident (only 15#) Hailee Barry diabetic article in Woman’s day. Magic Pill Netflix. Dr. Villanueva.  Explain the 2 factions. (how bad people say it is although we’ve been doing it 1000s yrs.) watch the Dr. Ken Berry </a:t>
            </a:r>
            <a:r>
              <a:rPr lang="en-US" baseline="0" dirty="0" err="1" smtClean="0"/>
              <a:t>youtube</a:t>
            </a:r>
            <a:r>
              <a:rPr lang="en-US" baseline="0" dirty="0" smtClean="0"/>
              <a:t> video at the end of this presentation. </a:t>
            </a:r>
            <a:r>
              <a:rPr lang="en-US" baseline="0" dirty="0" smtClean="0"/>
              <a:t>SET A GOAL.</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4</a:t>
            </a:fld>
            <a:endParaRPr lang="en-US"/>
          </a:p>
        </p:txBody>
      </p:sp>
    </p:spTree>
    <p:extLst>
      <p:ext uri="{BB962C8B-B14F-4D97-AF65-F5344CB8AC3E}">
        <p14:creationId xmlns:p14="http://schemas.microsoft.com/office/powerpoint/2010/main" val="285543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 little about the importance of exercise</a:t>
            </a:r>
            <a:r>
              <a:rPr lang="en-US" baseline="0" dirty="0" smtClean="0"/>
              <a:t> especially weight resistance – daily walking – 15 minutes of increased BPM ONLY!</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5</a:t>
            </a:fld>
            <a:endParaRPr lang="en-US"/>
          </a:p>
        </p:txBody>
      </p:sp>
    </p:spTree>
    <p:extLst>
      <p:ext uri="{BB962C8B-B14F-4D97-AF65-F5344CB8AC3E}">
        <p14:creationId xmlns:p14="http://schemas.microsoft.com/office/powerpoint/2010/main" val="119043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drug addicts Sugar</a:t>
            </a:r>
            <a:r>
              <a:rPr lang="en-US" baseline="0" dirty="0" smtClean="0"/>
              <a:t> withdrawals. </a:t>
            </a:r>
            <a:r>
              <a:rPr lang="en-US" dirty="0" smtClean="0"/>
              <a:t>ANY QUESTIONS ON KETO ?  Discuss metabolism.</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6</a:t>
            </a:fld>
            <a:endParaRPr lang="en-US"/>
          </a:p>
        </p:txBody>
      </p:sp>
    </p:spTree>
    <p:extLst>
      <p:ext uri="{BB962C8B-B14F-4D97-AF65-F5344CB8AC3E}">
        <p14:creationId xmlns:p14="http://schemas.microsoft.com/office/powerpoint/2010/main" val="9254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 Antigens. Emphasize the importance of white blood cells. Explain why more</a:t>
            </a:r>
            <a:r>
              <a:rPr lang="en-US" baseline="0" dirty="0" smtClean="0"/>
              <a:t> and more people are getting sick + obese. </a:t>
            </a:r>
            <a:endParaRPr lang="en-US" dirty="0" smtClean="0"/>
          </a:p>
          <a:p>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7</a:t>
            </a:fld>
            <a:endParaRPr lang="en-US"/>
          </a:p>
        </p:txBody>
      </p:sp>
    </p:spTree>
    <p:extLst>
      <p:ext uri="{BB962C8B-B14F-4D97-AF65-F5344CB8AC3E}">
        <p14:creationId xmlns:p14="http://schemas.microsoft.com/office/powerpoint/2010/main" val="223902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QUESTIONS ON GLUTEN? Discuss the importance of avoiding gluten in the keto diet. Give examples. More home-made foods. Bun-less burgers. Zero Soft Drinks.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8</a:t>
            </a:fld>
            <a:endParaRPr lang="en-US"/>
          </a:p>
        </p:txBody>
      </p:sp>
    </p:spTree>
    <p:extLst>
      <p:ext uri="{BB962C8B-B14F-4D97-AF65-F5344CB8AC3E}">
        <p14:creationId xmlns:p14="http://schemas.microsoft.com/office/powerpoint/2010/main" val="286999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carb restriction Lifestyle. Need to have a</a:t>
            </a:r>
            <a:r>
              <a:rPr lang="en-US" baseline="0" dirty="0" smtClean="0"/>
              <a:t> “Food is Fuel Mindset.” Taste/Smell triggers will eventually go away.</a:t>
            </a:r>
            <a:r>
              <a:rPr lang="en-US" dirty="0" smtClean="0"/>
              <a:t> Fat has had a bad rap. Need to change our perception about fats as fuel. (Bio</a:t>
            </a:r>
            <a:r>
              <a:rPr lang="en-US" baseline="0" dirty="0" smtClean="0"/>
              <a:t> Fuel) Sugar in the gas tank . </a:t>
            </a:r>
            <a:r>
              <a:rPr lang="en-US" dirty="0" smtClean="0"/>
              <a:t>YOU</a:t>
            </a:r>
            <a:r>
              <a:rPr lang="en-US" baseline="0" dirty="0" smtClean="0"/>
              <a:t> DON’T GET FAT WITH FAT! Satiety. Appetite Suppressant.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9</a:t>
            </a:fld>
            <a:endParaRPr lang="en-US"/>
          </a:p>
        </p:txBody>
      </p:sp>
    </p:spTree>
    <p:extLst>
      <p:ext uri="{BB962C8B-B14F-4D97-AF65-F5344CB8AC3E}">
        <p14:creationId xmlns:p14="http://schemas.microsoft.com/office/powerpoint/2010/main" val="42745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HERE ! Emphasize that is the most</a:t>
            </a:r>
            <a:r>
              <a:rPr lang="en-US" baseline="0" dirty="0" smtClean="0"/>
              <a:t> important information to be learned today. </a:t>
            </a:r>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10</a:t>
            </a:fld>
            <a:endParaRPr lang="en-US"/>
          </a:p>
        </p:txBody>
      </p:sp>
    </p:spTree>
    <p:extLst>
      <p:ext uri="{BB962C8B-B14F-4D97-AF65-F5344CB8AC3E}">
        <p14:creationId xmlns:p14="http://schemas.microsoft.com/office/powerpoint/2010/main" val="7870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the correlation between a high carb &amp; low carb on your sugar levels.  How Insulin is produced and how Insulin resistance </a:t>
            </a:r>
            <a:r>
              <a:rPr lang="en-US" baseline="0" dirty="0" smtClean="0"/>
              <a:t>then ensues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1B4B780-8D25-49AB-913D-95112A9E476A}" type="slidenum">
              <a:rPr lang="en-US" smtClean="0"/>
              <a:t>11</a:t>
            </a:fld>
            <a:endParaRPr lang="en-US"/>
          </a:p>
        </p:txBody>
      </p:sp>
    </p:spTree>
    <p:extLst>
      <p:ext uri="{BB962C8B-B14F-4D97-AF65-F5344CB8AC3E}">
        <p14:creationId xmlns:p14="http://schemas.microsoft.com/office/powerpoint/2010/main" val="196039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33236-9D20-46C3-A4B8-C2C443598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9C6A7C-F9CE-4022-B187-FC021C069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59A7F1-0056-40B0-9608-5CA839050584}"/>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a16="http://schemas.microsoft.com/office/drawing/2014/main" xmlns="" id="{E48A39F0-5A22-4181-A2B1-B5A5BB3A0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EC6FB9-C6A3-4018-A216-E44E57B159E1}"/>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70872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2CA2D-503C-43EC-A7A4-C78A61D281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5B56CAB-17B8-47DB-BB18-DC3CD47BC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9CE7CA-666A-42AB-827A-45F063272940}"/>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a16="http://schemas.microsoft.com/office/drawing/2014/main" xmlns="" id="{EC8B656B-AAED-4F8F-B368-9B3A38856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6901D8-8D85-4B7D-99B3-EA03FC8F6DB5}"/>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02749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01DC3C-99BE-4D77-8FC2-B7B5B9BC83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9B784C5-FFBA-4B00-BC57-A317FB05BB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E71BF8-B580-4933-BF51-A45A8F0B4F96}"/>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a16="http://schemas.microsoft.com/office/drawing/2014/main" xmlns="" id="{2EAE4D41-F9DC-4003-8C0D-0C9E7C6CA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945D37-DCB6-459E-B05A-346ED3438B9F}"/>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8036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FD406-38B2-4724-8052-4C73873D2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C78F22-DF07-4C31-8ADC-F864EF37C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007D02-EDA1-45AB-8D7A-CA7486996E45}"/>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a16="http://schemas.microsoft.com/office/drawing/2014/main" xmlns="" id="{88BB29FA-BEEB-4E08-A3CF-B3A035D30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6AFBC64-0524-496D-AEB4-5DBEFDAE6E98}"/>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91024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19B9F-F422-4CAB-9FC9-FE8390619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06A5E9-8D76-48E5-AA7B-59F069189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C2D294F-D98A-4B52-B851-CDC3E732A060}"/>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5" name="Footer Placeholder 4">
            <a:extLst>
              <a:ext uri="{FF2B5EF4-FFF2-40B4-BE49-F238E27FC236}">
                <a16:creationId xmlns:a16="http://schemas.microsoft.com/office/drawing/2014/main" xmlns="" id="{33C393ED-1FCD-45C1-A213-948274806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3B7D4B-69E8-4BCA-8FCA-EC8A0D447C55}"/>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60978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94D21-76D7-44D7-B3F2-2C53D02DB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2E13A9-6BFE-40E4-9FAB-C381AC75E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117B0F1-0099-4F2F-B9E6-446291740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0275273-3794-4A6E-A48A-D35021CCF16C}"/>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6" name="Footer Placeholder 5">
            <a:extLst>
              <a:ext uri="{FF2B5EF4-FFF2-40B4-BE49-F238E27FC236}">
                <a16:creationId xmlns:a16="http://schemas.microsoft.com/office/drawing/2014/main" xmlns="" id="{17D33CD6-4DAB-40D4-9A7F-2911B458C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A6975B-6978-4A32-9C28-ACB729AA23C2}"/>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89616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0BE1D-200B-42E1-AB6A-2E20B5A11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CEC5F4-1920-4108-9B29-7E38CDE21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29B791E-ED6C-490C-A87D-6130ADF03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FBEAEF5-6BDD-4F2E-8158-B021722C2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F64484-C841-4058-968B-4E183B650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9E3AA9-F314-4A67-A4E5-F2D6849EEAA9}"/>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8" name="Footer Placeholder 7">
            <a:extLst>
              <a:ext uri="{FF2B5EF4-FFF2-40B4-BE49-F238E27FC236}">
                <a16:creationId xmlns:a16="http://schemas.microsoft.com/office/drawing/2014/main" xmlns="" id="{73A0DE99-772C-44C8-9D5E-2DCC7ECC64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F60262-84E8-40CF-9AE1-4401FFB7D38C}"/>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200539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1978-3CA1-4E88-A27B-BFCD2D785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9EA6CDA-E759-4B7A-B1BC-EF84AB40487F}"/>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4" name="Footer Placeholder 3">
            <a:extLst>
              <a:ext uri="{FF2B5EF4-FFF2-40B4-BE49-F238E27FC236}">
                <a16:creationId xmlns:a16="http://schemas.microsoft.com/office/drawing/2014/main" xmlns="" id="{32116526-7E16-4C1E-B4D9-1A81741C6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AD6E6DC-2EFE-483C-B9B2-78AD7DF68A96}"/>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427755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A9974D-CC17-4FFA-8D7C-5C1DC4003FE9}"/>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3" name="Footer Placeholder 2">
            <a:extLst>
              <a:ext uri="{FF2B5EF4-FFF2-40B4-BE49-F238E27FC236}">
                <a16:creationId xmlns:a16="http://schemas.microsoft.com/office/drawing/2014/main" xmlns="" id="{AB4646FB-078C-4A52-B02C-D50E00B57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8A9568-5339-4C4A-85B7-BB574B864909}"/>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265392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ED095-4C7F-4B0D-B91F-62CA815FE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DA25900-ADE7-41F3-97F6-09BD4081A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4D5B22-3456-4F23-9AD8-C69698D80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80845C-CD6B-49A6-9E4E-9B03CCF15E72}"/>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6" name="Footer Placeholder 5">
            <a:extLst>
              <a:ext uri="{FF2B5EF4-FFF2-40B4-BE49-F238E27FC236}">
                <a16:creationId xmlns:a16="http://schemas.microsoft.com/office/drawing/2014/main" xmlns="" id="{D3AAA754-7082-4B88-8B55-C00943BE7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EFC8E6-42B7-4E07-88F9-3D58A9BF4C22}"/>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371226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20EB9-D4EC-4309-AB08-2AC6B279E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6750B1-92F2-4095-8528-C10C133F7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9E073E-3DBC-4C47-AEFF-BEF196074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50A149-2DD5-4D9D-A398-CC1253D9868B}"/>
              </a:ext>
            </a:extLst>
          </p:cNvPr>
          <p:cNvSpPr>
            <a:spLocks noGrp="1"/>
          </p:cNvSpPr>
          <p:nvPr>
            <p:ph type="dt" sz="half" idx="10"/>
          </p:nvPr>
        </p:nvSpPr>
        <p:spPr/>
        <p:txBody>
          <a:bodyPr/>
          <a:lstStyle/>
          <a:p>
            <a:fld id="{7AAA9E13-A2BE-4BF9-B5BE-A7ABC7D81A84}" type="datetimeFigureOut">
              <a:rPr lang="en-US" smtClean="0"/>
              <a:t>3/10/2020</a:t>
            </a:fld>
            <a:endParaRPr lang="en-US"/>
          </a:p>
        </p:txBody>
      </p:sp>
      <p:sp>
        <p:nvSpPr>
          <p:cNvPr id="6" name="Footer Placeholder 5">
            <a:extLst>
              <a:ext uri="{FF2B5EF4-FFF2-40B4-BE49-F238E27FC236}">
                <a16:creationId xmlns:a16="http://schemas.microsoft.com/office/drawing/2014/main" xmlns="" id="{5C66B3EF-1657-4218-8D30-5FF8E5391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DA03D7D-B2BE-403D-A809-F85E7521EDFA}"/>
              </a:ext>
            </a:extLst>
          </p:cNvPr>
          <p:cNvSpPr>
            <a:spLocks noGrp="1"/>
          </p:cNvSpPr>
          <p:nvPr>
            <p:ph type="sldNum" sz="quarter" idx="12"/>
          </p:nvPr>
        </p:nvSpPr>
        <p:spPr/>
        <p:txBody>
          <a:bodyPr/>
          <a:lstStyle/>
          <a:p>
            <a:fld id="{AFC7E122-3A68-441C-8695-470F54EAED7B}" type="slidenum">
              <a:rPr lang="en-US" smtClean="0"/>
              <a:t>‹#›</a:t>
            </a:fld>
            <a:endParaRPr lang="en-US"/>
          </a:p>
        </p:txBody>
      </p:sp>
    </p:spTree>
    <p:extLst>
      <p:ext uri="{BB962C8B-B14F-4D97-AF65-F5344CB8AC3E}">
        <p14:creationId xmlns:p14="http://schemas.microsoft.com/office/powerpoint/2010/main" val="1428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0B5DCC-4B95-41CC-B4F8-906611E84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AB0AA68-03BF-4FEB-AC8D-58EBF67C5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4EEC-DB49-446C-9251-93EBA4D04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A9E13-A2BE-4BF9-B5BE-A7ABC7D81A84}" type="datetimeFigureOut">
              <a:rPr lang="en-US" smtClean="0"/>
              <a:t>3/10/2020</a:t>
            </a:fld>
            <a:endParaRPr lang="en-US"/>
          </a:p>
        </p:txBody>
      </p:sp>
      <p:sp>
        <p:nvSpPr>
          <p:cNvPr id="5" name="Footer Placeholder 4">
            <a:extLst>
              <a:ext uri="{FF2B5EF4-FFF2-40B4-BE49-F238E27FC236}">
                <a16:creationId xmlns:a16="http://schemas.microsoft.com/office/drawing/2014/main" xmlns="" id="{456CA4CC-D68E-4954-BBBD-2D815EF09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C002B82-9D52-4078-B937-BC74B55D7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7E122-3A68-441C-8695-470F54EAED7B}" type="slidenum">
              <a:rPr lang="en-US" smtClean="0"/>
              <a:t>‹#›</a:t>
            </a:fld>
            <a:endParaRPr lang="en-US"/>
          </a:p>
        </p:txBody>
      </p:sp>
    </p:spTree>
    <p:extLst>
      <p:ext uri="{BB962C8B-B14F-4D97-AF65-F5344CB8AC3E}">
        <p14:creationId xmlns:p14="http://schemas.microsoft.com/office/powerpoint/2010/main" val="90562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abetes.diabetesjournals.org/content/61/4/778?patientinform-links=yes&amp;legid=diabetes;61/4/77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leaneatingmag.com/.amp/clean-diet/whats-your-liver-got-to-do-with-losing-weight" TargetMode="External"/><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s://www.thedailymeal.com/healthy-eating/reasons-drink-shot-tequila"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www.netflix.com/title/80238655" TargetMode="External"/><Relationship Id="rId4" Type="http://schemas.openxmlformats.org/officeDocument/2006/relationships/hyperlink" Target="https://youtu.be/IW6YYdPJa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line.com/nutrition/foods/beef#vitamins-and-minerals" TargetMode="External"/><Relationship Id="rId2" Type="http://schemas.openxmlformats.org/officeDocument/2006/relationships/hyperlink" Target="https://www.menshealth.com/nutrition/a19536669/fatty-foods-with-health-benefit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recisionnutrition.com/all-about-gluten" TargetMode="External"/><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google.com/search?rlz=1C1CHBD_enUS867US867&amp;sxsrf=ALeKk032yIXcb0Oqt1YlAi5NCSX2SvMLrA:1583258308058&amp;q=how+to+pronounce+antigen&amp;stick=H4sIAAAAAAAAAOMIfcRoyS3w8sc9YSmDSWtOXmPU4uINKMrPK81LzkwsyczPExLmYglJLcoV4pbi5GJPzCvJTE_Ns2JRYkrN41nEKpGRX65Qkq9QANSSD9STqgBVAQCyT69mWQAAAA&amp;pron_lang=en&amp;pron_country=us&amp;sa=X&amp;ved=2ahUKEwjCgKjo8P7nAhVBOKwKHTniCuMQ3eEDMAB6BAgFEAg" TargetMode="External"/><Relationship Id="rId5" Type="http://schemas.openxmlformats.org/officeDocument/2006/relationships/hyperlink" Target="https://www.google.com/search?rlz=1C1GCEU_enUS869US869&amp;sxsrf=ACYBGNSZuBzEHVQYYxX9xuUcgqh6l2-LXg:1583014669789&amp;q=how+to+pronounce+antigen&amp;stick=H4sIAAAAAAAAAOMIfcRoyS3w8sc9YSmDSWtOXmPU4uINKMrPK81LzkwsyczPExLmYglJLcoV4pbi5GJPzCvJTE_Ns2JRYkrN41nEKpGRX65Qkq9QANSSD9STqgBVAQCyT69mWQAAAA&amp;pron_lang=en&amp;pron_country=us&amp;sa=X&amp;ved=2ahUKEwiYj8SY5ffnAhVQI6wKHTuUCp8Q3eEDMAB6BAgFEAg" TargetMode="External"/><Relationship Id="rId4" Type="http://schemas.openxmlformats.org/officeDocument/2006/relationships/hyperlink" Target="https://www.health.harvard.edu/staying-healthy/ditch-the-gluten-improve-your-heal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CE391-9650-469A-B5D1-51706945E244}"/>
              </a:ext>
            </a:extLst>
          </p:cNvPr>
          <p:cNvSpPr>
            <a:spLocks noGrp="1"/>
          </p:cNvSpPr>
          <p:nvPr>
            <p:ph type="ctrTitle"/>
          </p:nvPr>
        </p:nvSpPr>
        <p:spPr>
          <a:xfrm>
            <a:off x="2526407" y="740229"/>
            <a:ext cx="7653914" cy="1582605"/>
          </a:xfrm>
        </p:spPr>
        <p:txBody>
          <a:bodyPr>
            <a:normAutofit fontScale="90000"/>
          </a:bodyPr>
          <a:lstStyle/>
          <a:p>
            <a:r>
              <a:rPr lang="en-US" b="1" dirty="0" smtClean="0"/>
              <a:t>UN CAMINO PARA BIENESTAR</a:t>
            </a:r>
            <a:endParaRPr lang="en-US" b="1" dirty="0"/>
          </a:p>
        </p:txBody>
      </p:sp>
      <p:sp>
        <p:nvSpPr>
          <p:cNvPr id="3" name="Subtitle 2">
            <a:extLst>
              <a:ext uri="{FF2B5EF4-FFF2-40B4-BE49-F238E27FC236}">
                <a16:creationId xmlns:a16="http://schemas.microsoft.com/office/drawing/2014/main" xmlns="" id="{2BA4A1D1-1E2F-43F9-8CAF-3E226F7E1148}"/>
              </a:ext>
            </a:extLst>
          </p:cNvPr>
          <p:cNvSpPr>
            <a:spLocks noGrp="1"/>
          </p:cNvSpPr>
          <p:nvPr>
            <p:ph type="subTitle" idx="1"/>
          </p:nvPr>
        </p:nvSpPr>
        <p:spPr>
          <a:xfrm>
            <a:off x="1620715" y="4407832"/>
            <a:ext cx="9144000" cy="852231"/>
          </a:xfrm>
        </p:spPr>
        <p:txBody>
          <a:bodyPr/>
          <a:lstStyle/>
          <a:p>
            <a:r>
              <a:rPr lang="es-ES" dirty="0" smtClean="0"/>
              <a:t>Un viaje para aprender cómo puede controlar y mantener su salud con métodos fáciles de entender.</a:t>
            </a:r>
            <a:endParaRPr lang="en-US" dirty="0"/>
          </a:p>
        </p:txBody>
      </p:sp>
      <p:pic>
        <p:nvPicPr>
          <p:cNvPr id="4" name="Picture 4" descr="Image result for wellness jour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426" y="2322834"/>
            <a:ext cx="2883876" cy="19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6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501" y="412067"/>
            <a:ext cx="10598332" cy="3693319"/>
          </a:xfrm>
          <a:prstGeom prst="rect">
            <a:avLst/>
          </a:prstGeom>
        </p:spPr>
        <p:txBody>
          <a:bodyPr wrap="square">
            <a:spAutoFit/>
          </a:bodyPr>
          <a:lstStyle/>
          <a:p>
            <a:pPr algn="ctr"/>
            <a:r>
              <a:rPr lang="es-ES" b="1" dirty="0" smtClean="0"/>
              <a:t>CARBS – Convertirse en azúcar (glucosa). El azúcar es combustible quemado por el cuerpo para obtener energía.</a:t>
            </a:r>
          </a:p>
          <a:p>
            <a:endParaRPr lang="en-US" dirty="0"/>
          </a:p>
          <a:p>
            <a:r>
              <a:rPr lang="es-ES" dirty="0" smtClean="0"/>
              <a:t>Las harinas, los granos, los cereales (gluten) son carbohidratos– se convierten en azúcar y luego crean inflamación que causa enfermedades cardiovasculares vasculares (corazón) y diabetes.</a:t>
            </a:r>
          </a:p>
          <a:p>
            <a:r>
              <a:rPr lang="en-US" dirty="0" smtClean="0"/>
              <a:t>   </a:t>
            </a:r>
            <a:endParaRPr lang="en-US" dirty="0"/>
          </a:p>
          <a:p>
            <a:r>
              <a:rPr lang="es-ES" dirty="0" smtClean="0">
                <a:solidFill>
                  <a:srgbClr val="FF0000"/>
                </a:solidFill>
              </a:rPr>
              <a:t>Los azúcares (glucosa) activan la insulina para reducir el nivel de azúcar en sangre, el exceso de azúcar crea picos de insulina en la sangre. A continuación, el cuerpo contrarresta los picos restringiendo la insulina llamada </a:t>
            </a:r>
          </a:p>
          <a:p>
            <a:endParaRPr lang="es-ES" dirty="0">
              <a:solidFill>
                <a:srgbClr val="FF0000"/>
              </a:solidFill>
            </a:endParaRPr>
          </a:p>
          <a:p>
            <a:r>
              <a:rPr lang="es-ES" dirty="0" smtClean="0">
                <a:solidFill>
                  <a:srgbClr val="FF0000"/>
                </a:solidFill>
              </a:rPr>
              <a:t>"Resistencia a la insulina".  La resistencia a la insulina es una causa segura de diabetes.</a:t>
            </a:r>
          </a:p>
          <a:p>
            <a:endParaRPr lang="en-US" dirty="0">
              <a:solidFill>
                <a:srgbClr val="FF0000"/>
              </a:solidFill>
            </a:endParaRPr>
          </a:p>
          <a:p>
            <a:r>
              <a:rPr lang="es-ES" dirty="0" smtClean="0">
                <a:solidFill>
                  <a:srgbClr val="FF0000"/>
                </a:solidFill>
              </a:rPr>
              <a:t>Con la resistencia a la insulina el cuerpo sólo quema azúcares - la grasa se almacena y nunca se quema si el azúcar es siempre la principal fuente de combustible quemado por el cuerpo para la energía.</a:t>
            </a:r>
            <a:endParaRPr lang="en-US" dirty="0">
              <a:solidFill>
                <a:srgbClr val="FF0000"/>
              </a:solidFill>
            </a:endParaRPr>
          </a:p>
        </p:txBody>
      </p:sp>
      <p:sp>
        <p:nvSpPr>
          <p:cNvPr id="3" name="Rectangle 2"/>
          <p:cNvSpPr/>
          <p:nvPr/>
        </p:nvSpPr>
        <p:spPr>
          <a:xfrm>
            <a:off x="8796607" y="3036740"/>
            <a:ext cx="618308" cy="215444"/>
          </a:xfrm>
          <a:prstGeom prst="rect">
            <a:avLst/>
          </a:prstGeom>
        </p:spPr>
        <p:txBody>
          <a:bodyPr wrap="square">
            <a:spAutoFit/>
          </a:bodyPr>
          <a:lstStyle/>
          <a:p>
            <a:r>
              <a:rPr lang="en-US" sz="800" dirty="0" smtClean="0">
                <a:hlinkClick r:id="rId3"/>
              </a:rPr>
              <a:t>Source</a:t>
            </a:r>
            <a:endParaRPr lang="en-US" sz="800" dirty="0"/>
          </a:p>
        </p:txBody>
      </p:sp>
      <p:pic>
        <p:nvPicPr>
          <p:cNvPr id="2050" name="Picture 2" descr="Image result for resitencia de insul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495" y="4265863"/>
            <a:ext cx="4262997" cy="259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0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glucose spikes after 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549" y="281181"/>
            <a:ext cx="8395062" cy="63172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17713" y="4512874"/>
            <a:ext cx="1628503" cy="1879490"/>
          </a:xfrm>
          <a:prstGeom prst="rect">
            <a:avLst/>
          </a:prstGeom>
          <a:ln w="28575">
            <a:solidFill>
              <a:srgbClr val="92D050"/>
            </a:solidFill>
          </a:ln>
        </p:spPr>
      </p:pic>
      <p:pic>
        <p:nvPicPr>
          <p:cNvPr id="4" name="Picture 3"/>
          <p:cNvPicPr>
            <a:picLocks noChangeAspect="1"/>
          </p:cNvPicPr>
          <p:nvPr/>
        </p:nvPicPr>
        <p:blipFill>
          <a:blip r:embed="rId5"/>
          <a:stretch>
            <a:fillRect/>
          </a:stretch>
        </p:blipFill>
        <p:spPr>
          <a:xfrm>
            <a:off x="248194" y="281181"/>
            <a:ext cx="1567543" cy="1808703"/>
          </a:xfrm>
          <a:prstGeom prst="rect">
            <a:avLst/>
          </a:prstGeom>
          <a:ln w="38100">
            <a:solidFill>
              <a:srgbClr val="C00000"/>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575" y="5010150"/>
            <a:ext cx="442164" cy="442723"/>
          </a:xfrm>
          <a:prstGeom prst="rect">
            <a:avLst/>
          </a:prstGeom>
          <a:effectLst>
            <a:softEdge rad="31750"/>
          </a:effectLst>
        </p:spPr>
      </p:pic>
      <p:sp>
        <p:nvSpPr>
          <p:cNvPr id="2" name="Rectangle 1"/>
          <p:cNvSpPr/>
          <p:nvPr/>
        </p:nvSpPr>
        <p:spPr>
          <a:xfrm>
            <a:off x="4276000" y="655043"/>
            <a:ext cx="4114973" cy="369332"/>
          </a:xfrm>
          <a:prstGeom prst="rect">
            <a:avLst/>
          </a:prstGeom>
        </p:spPr>
        <p:txBody>
          <a:bodyPr wrap="none">
            <a:spAutoFit/>
          </a:bodyPr>
          <a:lstStyle/>
          <a:p>
            <a:r>
              <a:rPr lang="es-ES" dirty="0">
                <a:solidFill>
                  <a:srgbClr val="FF0000"/>
                </a:solidFill>
              </a:rPr>
              <a:t>A</a:t>
            </a:r>
            <a:r>
              <a:rPr lang="es-ES" dirty="0" smtClean="0">
                <a:solidFill>
                  <a:srgbClr val="FF0000"/>
                </a:solidFill>
              </a:rPr>
              <a:t>zúcar </a:t>
            </a:r>
            <a:r>
              <a:rPr lang="es-ES" dirty="0">
                <a:solidFill>
                  <a:srgbClr val="FF0000"/>
                </a:solidFill>
              </a:rPr>
              <a:t>crea picos de insulina en la sangre.</a:t>
            </a:r>
            <a:endParaRPr lang="en-US" dirty="0"/>
          </a:p>
        </p:txBody>
      </p:sp>
      <p:sp>
        <p:nvSpPr>
          <p:cNvPr id="5" name="TextBox 4"/>
          <p:cNvSpPr txBox="1"/>
          <p:nvPr/>
        </p:nvSpPr>
        <p:spPr>
          <a:xfrm>
            <a:off x="2661719" y="4807390"/>
            <a:ext cx="3539905" cy="369332"/>
          </a:xfrm>
          <a:prstGeom prst="rect">
            <a:avLst/>
          </a:prstGeom>
          <a:noFill/>
        </p:spPr>
        <p:txBody>
          <a:bodyPr wrap="square" rtlCol="0">
            <a:spAutoFit/>
          </a:bodyPr>
          <a:lstStyle/>
          <a:p>
            <a:r>
              <a:rPr lang="es-ES" dirty="0" smtClean="0">
                <a:solidFill>
                  <a:schemeClr val="accent6"/>
                </a:solidFill>
              </a:rPr>
              <a:t>Grasas no elevan la insulina</a:t>
            </a:r>
            <a:endParaRPr lang="en-US" dirty="0">
              <a:solidFill>
                <a:schemeClr val="accent6"/>
              </a:solidFill>
            </a:endParaRPr>
          </a:p>
        </p:txBody>
      </p:sp>
    </p:spTree>
    <p:extLst>
      <p:ext uri="{BB962C8B-B14F-4D97-AF65-F5344CB8AC3E}">
        <p14:creationId xmlns:p14="http://schemas.microsoft.com/office/powerpoint/2010/main" val="215547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originals/c9/eb/d4/c9ebd42a0424965b84f0a7935cef5f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891" y="287251"/>
            <a:ext cx="7097486" cy="50155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71909" y="313509"/>
            <a:ext cx="1715590" cy="2123658"/>
          </a:xfrm>
          <a:prstGeom prst="rect">
            <a:avLst/>
          </a:prstGeom>
        </p:spPr>
        <p:txBody>
          <a:bodyPr wrap="square">
            <a:spAutoFit/>
          </a:bodyPr>
          <a:lstStyle/>
          <a:p>
            <a:r>
              <a:rPr lang="es-ES" sz="1200" b="1" dirty="0" smtClean="0">
                <a:solidFill>
                  <a:srgbClr val="222222"/>
                </a:solidFill>
                <a:latin typeface="Roboto"/>
              </a:rPr>
              <a:t>La glucémica </a:t>
            </a:r>
            <a:r>
              <a:rPr lang="es-ES" sz="1200" dirty="0" smtClean="0">
                <a:solidFill>
                  <a:srgbClr val="222222"/>
                </a:solidFill>
                <a:latin typeface="Roboto"/>
              </a:rPr>
              <a:t>significa literalmente "causar glucosa (azúcar) en la sangre". Los niveles de glucosa en sangre están estrechamente relacionados con la cantidad y el tipo de carbohidratos consumidos.</a:t>
            </a:r>
            <a:endParaRPr lang="en-US" sz="1200" dirty="0"/>
          </a:p>
        </p:txBody>
      </p:sp>
      <p:sp>
        <p:nvSpPr>
          <p:cNvPr id="4" name="Rectangle 3"/>
          <p:cNvSpPr/>
          <p:nvPr/>
        </p:nvSpPr>
        <p:spPr>
          <a:xfrm>
            <a:off x="298765" y="5661733"/>
            <a:ext cx="11697078" cy="923330"/>
          </a:xfrm>
          <a:prstGeom prst="rect">
            <a:avLst/>
          </a:prstGeom>
        </p:spPr>
        <p:txBody>
          <a:bodyPr wrap="square">
            <a:spAutoFit/>
          </a:bodyPr>
          <a:lstStyle/>
          <a:p>
            <a:pPr algn="ctr"/>
            <a:r>
              <a:rPr lang="es-ES" b="1" dirty="0" smtClean="0">
                <a:solidFill>
                  <a:srgbClr val="333333"/>
                </a:solidFill>
                <a:latin typeface="Arial" panose="020B0604020202020204" pitchFamily="34" charset="0"/>
              </a:rPr>
              <a:t>Los carbohidratos con un bajo valor gastrointestinal (55 o menos) se digieren, absorben y metabolizan más lentamente y causan un aumento más bajo y lento de la glucosa en sangre y, por lo tanto, los niveles de insulina.</a:t>
            </a:r>
            <a:endParaRPr lang="en-US" b="1" dirty="0"/>
          </a:p>
        </p:txBody>
      </p:sp>
      <p:pic>
        <p:nvPicPr>
          <p:cNvPr id="1026" name="Picture 2" descr="Image result for search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9722" y="243840"/>
            <a:ext cx="706801" cy="706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44166" y="760772"/>
            <a:ext cx="2390398" cy="369332"/>
          </a:xfrm>
          <a:prstGeom prst="rect">
            <a:avLst/>
          </a:prstGeom>
        </p:spPr>
        <p:txBody>
          <a:bodyPr wrap="none">
            <a:spAutoFit/>
          </a:bodyPr>
          <a:lstStyle/>
          <a:p>
            <a:r>
              <a:rPr lang="es-ES" b="1" i="1" dirty="0" smtClean="0">
                <a:solidFill>
                  <a:srgbClr val="222222"/>
                </a:solidFill>
                <a:latin typeface="Roboto"/>
              </a:rPr>
              <a:t>El índice </a:t>
            </a:r>
            <a:r>
              <a:rPr lang="es-ES" b="1" i="1" dirty="0">
                <a:solidFill>
                  <a:srgbClr val="222222"/>
                </a:solidFill>
                <a:latin typeface="Roboto"/>
              </a:rPr>
              <a:t>glucémica </a:t>
            </a:r>
            <a:endParaRPr lang="en-US" i="1" dirty="0"/>
          </a:p>
        </p:txBody>
      </p:sp>
    </p:spTree>
    <p:extLst>
      <p:ext uri="{BB962C8B-B14F-4D97-AF65-F5344CB8AC3E}">
        <p14:creationId xmlns:p14="http://schemas.microsoft.com/office/powerpoint/2010/main" val="327573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742" y="1254034"/>
            <a:ext cx="5943816" cy="3970318"/>
          </a:xfrm>
          <a:prstGeom prst="rect">
            <a:avLst/>
          </a:prstGeom>
          <a:noFill/>
        </p:spPr>
        <p:txBody>
          <a:bodyPr wrap="square" rtlCol="0">
            <a:spAutoFit/>
          </a:bodyPr>
          <a:lstStyle/>
          <a:p>
            <a:endParaRPr lang="en-US" dirty="0"/>
          </a:p>
          <a:p>
            <a:r>
              <a:rPr lang="es-ES" dirty="0" smtClean="0"/>
              <a:t>La cerveza y el alcohol son carbohidratos. Son granos básicamente líquidos.  Se convierte en azúcar.  Este azúcar se filtra entonces a través del hígado.</a:t>
            </a:r>
          </a:p>
          <a:p>
            <a:endParaRPr lang="en-US" dirty="0" smtClean="0"/>
          </a:p>
          <a:p>
            <a:r>
              <a:rPr lang="es-ES" dirty="0" smtClean="0">
                <a:solidFill>
                  <a:srgbClr val="FF0000"/>
                </a:solidFill>
              </a:rPr>
              <a:t>El hígado es muy importante para perder peso.</a:t>
            </a:r>
          </a:p>
          <a:p>
            <a:endParaRPr lang="en-US" dirty="0" smtClean="0"/>
          </a:p>
          <a:p>
            <a:r>
              <a:rPr lang="es-ES" u="sng" dirty="0" smtClean="0"/>
              <a:t>El alcohol tarda al menos 3 días en salir del sistema a través del hígado.   No se puede quemar ningún otro carbohidrato o grasa en el hígado mientras se procesa el alcohol.</a:t>
            </a:r>
          </a:p>
          <a:p>
            <a:endParaRPr lang="es-ES" u="sng" dirty="0"/>
          </a:p>
          <a:p>
            <a:r>
              <a:rPr lang="es-ES" dirty="0" smtClean="0"/>
              <a:t>Probablemente estás consumiendo otros carbohidratos, sobrecargando el hígado, compone aún más el círculo vicioso de resistencia a la insulina y posible enfermedad hepática.</a:t>
            </a:r>
            <a:endParaRPr lang="en-US" dirty="0"/>
          </a:p>
        </p:txBody>
      </p:sp>
      <p:sp>
        <p:nvSpPr>
          <p:cNvPr id="3" name="Rectangle 2"/>
          <p:cNvSpPr/>
          <p:nvPr/>
        </p:nvSpPr>
        <p:spPr>
          <a:xfrm>
            <a:off x="1262741" y="6246147"/>
            <a:ext cx="4490860" cy="215444"/>
          </a:xfrm>
          <a:prstGeom prst="rect">
            <a:avLst/>
          </a:prstGeom>
        </p:spPr>
        <p:txBody>
          <a:bodyPr wrap="square">
            <a:spAutoFit/>
          </a:bodyPr>
          <a:lstStyle/>
          <a:p>
            <a:r>
              <a:rPr lang="en-US" sz="800" dirty="0">
                <a:hlinkClick r:id="rId3"/>
              </a:rPr>
              <a:t>https://www.cleaneatingmag.com/.amp/clean-diet/whats-your-liver-got-to-do-with-losing-weight</a:t>
            </a:r>
            <a:endParaRPr lang="en-US" sz="800" dirty="0"/>
          </a:p>
        </p:txBody>
      </p:sp>
      <p:pic>
        <p:nvPicPr>
          <p:cNvPr id="7174" name="Picture 6" descr="Image result for alcohol l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5803" y="583474"/>
            <a:ext cx="2975428" cy="1785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62741" y="583474"/>
            <a:ext cx="6867271" cy="954107"/>
          </a:xfrm>
          <a:prstGeom prst="rect">
            <a:avLst/>
          </a:prstGeom>
        </p:spPr>
        <p:txBody>
          <a:bodyPr wrap="square">
            <a:spAutoFit/>
          </a:bodyPr>
          <a:lstStyle/>
          <a:p>
            <a:r>
              <a:rPr lang="en-US" sz="2800" b="1" dirty="0" smtClean="0"/>
              <a:t>EVITAR EL CONSUMO DE CERVEZA Y ALCOHOL</a:t>
            </a:r>
            <a:endParaRPr lang="en-US" sz="2800" b="1" dirty="0"/>
          </a:p>
        </p:txBody>
      </p:sp>
      <p:sp>
        <p:nvSpPr>
          <p:cNvPr id="7" name="Rectangle 6"/>
          <p:cNvSpPr/>
          <p:nvPr/>
        </p:nvSpPr>
        <p:spPr>
          <a:xfrm>
            <a:off x="1262741" y="6566935"/>
            <a:ext cx="3283131" cy="215444"/>
          </a:xfrm>
          <a:prstGeom prst="rect">
            <a:avLst/>
          </a:prstGeom>
        </p:spPr>
        <p:txBody>
          <a:bodyPr wrap="square">
            <a:spAutoFit/>
          </a:bodyPr>
          <a:lstStyle/>
          <a:p>
            <a:r>
              <a:rPr lang="en-US" sz="800" dirty="0">
                <a:hlinkClick r:id="rId5"/>
              </a:rPr>
              <a:t>https://www.thedailymeal.com/healthy-eating/reasons-drink-shot-tequila</a:t>
            </a:r>
            <a:endParaRPr lang="en-US" sz="800" dirty="0"/>
          </a:p>
        </p:txBody>
      </p:sp>
      <p:pic>
        <p:nvPicPr>
          <p:cNvPr id="4102" name="Picture 6" descr="Image result for cockt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4274" y="2705655"/>
            <a:ext cx="3029292" cy="17039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hd4fp1mq1qq3zzf1z2wne5fm-wpengine.netdna-ssl.com/wp-content/uploads/sites/13/2019/01/10-Salty-and-Savory-Snacks-You-Should-Sample-300x20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4274" y="4655129"/>
            <a:ext cx="3029292" cy="201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96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274" y="3182816"/>
            <a:ext cx="7323992" cy="3416320"/>
          </a:xfrm>
          <a:prstGeom prst="rect">
            <a:avLst/>
          </a:prstGeom>
        </p:spPr>
        <p:txBody>
          <a:bodyPr wrap="square">
            <a:spAutoFit/>
          </a:bodyPr>
          <a:lstStyle/>
          <a:p>
            <a:pPr marL="285750" indent="-285750">
              <a:buFont typeface="Arial" panose="020B0604020202020204" pitchFamily="34" charset="0"/>
              <a:buChar char="•"/>
            </a:pPr>
            <a:r>
              <a:rPr lang="es-ES" b="1" dirty="0" smtClean="0">
                <a:solidFill>
                  <a:srgbClr val="303030"/>
                </a:solidFill>
              </a:rPr>
              <a:t>La grasa dietética no induce los altos niveles de secreción de insulina observados con una comida muy alta en carbohidratos.</a:t>
            </a:r>
          </a:p>
          <a:p>
            <a:pPr marL="285750" indent="-285750">
              <a:buFont typeface="Arial" panose="020B0604020202020204" pitchFamily="34" charset="0"/>
              <a:buChar char="•"/>
            </a:pPr>
            <a:endParaRPr lang="es-ES" b="1" dirty="0">
              <a:solidFill>
                <a:srgbClr val="303030"/>
              </a:solidFill>
            </a:endParaRPr>
          </a:p>
          <a:p>
            <a:pPr marL="285750" indent="-285750">
              <a:buFont typeface="Arial" panose="020B0604020202020204" pitchFamily="34" charset="0"/>
              <a:buChar char="•"/>
            </a:pPr>
            <a:r>
              <a:rPr lang="es-ES" b="1" dirty="0" smtClean="0">
                <a:solidFill>
                  <a:srgbClr val="303030"/>
                </a:solidFill>
              </a:rPr>
              <a:t>Cuando el cuerpo está confiando menos en la glucosa y más en la grasa para la secreción de insulina de energía se reduce y la sensibilidad a la insulina realmente aumentan.</a:t>
            </a:r>
          </a:p>
          <a:p>
            <a:endParaRPr lang="en-US" b="1" dirty="0">
              <a:solidFill>
                <a:srgbClr val="303030"/>
              </a:solidFill>
            </a:endParaRPr>
          </a:p>
          <a:p>
            <a:pPr marL="285750" indent="-285750">
              <a:buFont typeface="Arial" panose="020B0604020202020204" pitchFamily="34" charset="0"/>
              <a:buChar char="•"/>
            </a:pPr>
            <a:r>
              <a:rPr lang="es-ES" b="1" dirty="0" smtClean="0">
                <a:solidFill>
                  <a:srgbClr val="303030"/>
                </a:solidFill>
              </a:rPr>
              <a:t>Esto permite al cuerpo seguir accediendo eficientemente a las reservas de grasa en busca de energía.</a:t>
            </a:r>
          </a:p>
          <a:p>
            <a:endParaRPr lang="en-US" b="1" dirty="0">
              <a:solidFill>
                <a:srgbClr val="303030"/>
              </a:solidFill>
            </a:endParaRPr>
          </a:p>
          <a:p>
            <a:pPr marL="285750" indent="-285750">
              <a:buFont typeface="Arial" panose="020B0604020202020204" pitchFamily="34" charset="0"/>
              <a:buChar char="•"/>
            </a:pPr>
            <a:r>
              <a:rPr lang="es-ES" b="1" dirty="0" smtClean="0">
                <a:solidFill>
                  <a:srgbClr val="FF0000"/>
                </a:solidFill>
              </a:rPr>
              <a:t>Para tener éxito con la dieta </a:t>
            </a:r>
            <a:r>
              <a:rPr lang="es-ES" b="1" dirty="0" err="1" smtClean="0">
                <a:solidFill>
                  <a:srgbClr val="FF0000"/>
                </a:solidFill>
              </a:rPr>
              <a:t>cetogénica</a:t>
            </a:r>
            <a:r>
              <a:rPr lang="es-ES" b="1" dirty="0" smtClean="0">
                <a:solidFill>
                  <a:srgbClr val="FF0000"/>
                </a:solidFill>
              </a:rPr>
              <a:t>, la mayoría de tus calorías deben provenir de grasa, no de proteínas, no de carbohidratos.</a:t>
            </a:r>
            <a:endParaRPr lang="en-US" b="1" dirty="0">
              <a:solidFill>
                <a:srgbClr val="FF0000"/>
              </a:solidFill>
            </a:endParaRPr>
          </a:p>
        </p:txBody>
      </p:sp>
      <p:pic>
        <p:nvPicPr>
          <p:cNvPr id="3078" name="Picture 6" descr="Image result for eat more fat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816" y="283153"/>
            <a:ext cx="4186680" cy="23550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eat more fat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778" y="283153"/>
            <a:ext cx="5582194" cy="2735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fat for fu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3875" y="4504359"/>
            <a:ext cx="2705198" cy="18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237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fats k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365" y="488098"/>
            <a:ext cx="6322510" cy="539018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981092" y="2347546"/>
            <a:ext cx="1987062" cy="18991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148146" y="2347546"/>
            <a:ext cx="1820008" cy="18288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45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ood fa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33" y="206060"/>
            <a:ext cx="3255065" cy="36639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fats k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86" y="206060"/>
            <a:ext cx="3663913" cy="366391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grasas keto comesti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525" y="2815628"/>
            <a:ext cx="3713445" cy="371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9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277" y="850567"/>
            <a:ext cx="9692054" cy="1754326"/>
          </a:xfrm>
          <a:prstGeom prst="rect">
            <a:avLst/>
          </a:prstGeom>
        </p:spPr>
        <p:txBody>
          <a:bodyPr wrap="square">
            <a:spAutoFit/>
          </a:bodyPr>
          <a:lstStyle/>
          <a:p>
            <a:r>
              <a:rPr lang="en-US" sz="2400" b="1" dirty="0" smtClean="0">
                <a:solidFill>
                  <a:srgbClr val="000000"/>
                </a:solidFill>
              </a:rPr>
              <a:t>No </a:t>
            </a:r>
            <a:r>
              <a:rPr lang="en-US" sz="2400" b="1" dirty="0" err="1" smtClean="0">
                <a:solidFill>
                  <a:srgbClr val="000000"/>
                </a:solidFill>
              </a:rPr>
              <a:t>te</a:t>
            </a:r>
            <a:r>
              <a:rPr lang="en-US" sz="2400" b="1" dirty="0" smtClean="0">
                <a:solidFill>
                  <a:srgbClr val="000000"/>
                </a:solidFill>
              </a:rPr>
              <a:t> </a:t>
            </a:r>
            <a:r>
              <a:rPr lang="en-US" sz="2400" b="1" dirty="0" err="1" smtClean="0">
                <a:solidFill>
                  <a:srgbClr val="000000"/>
                </a:solidFill>
              </a:rPr>
              <a:t>engañes</a:t>
            </a:r>
            <a:r>
              <a:rPr lang="en-US" sz="2400" b="1" dirty="0" smtClean="0">
                <a:solidFill>
                  <a:srgbClr val="000000"/>
                </a:solidFill>
              </a:rPr>
              <a:t> </a:t>
            </a:r>
            <a:r>
              <a:rPr lang="en-US" sz="2400" b="1" dirty="0" err="1" smtClean="0">
                <a:solidFill>
                  <a:srgbClr val="000000"/>
                </a:solidFill>
              </a:rPr>
              <a:t>tampoco</a:t>
            </a:r>
            <a:r>
              <a:rPr lang="en-US" sz="2400" b="1" dirty="0" smtClean="0">
                <a:solidFill>
                  <a:srgbClr val="000000"/>
                </a:solidFill>
              </a:rPr>
              <a:t>.</a:t>
            </a:r>
          </a:p>
          <a:p>
            <a:endParaRPr lang="en-US" b="1" dirty="0">
              <a:solidFill>
                <a:srgbClr val="000000"/>
              </a:solidFill>
            </a:endParaRPr>
          </a:p>
          <a:p>
            <a:endParaRPr lang="en-US" b="1" dirty="0">
              <a:solidFill>
                <a:srgbClr val="000000"/>
              </a:solidFill>
            </a:endParaRPr>
          </a:p>
          <a:p>
            <a:r>
              <a:rPr lang="es-ES" sz="2400" b="1" u="sng" dirty="0" smtClean="0">
                <a:solidFill>
                  <a:srgbClr val="FF0000"/>
                </a:solidFill>
              </a:rPr>
              <a:t>¡NO COMPRE ALIMENTOS PROCESADOS "GLUTEN FREE" o "LOW FAT"!  (muy caro $$$ y demasiados carbohidratos)</a:t>
            </a:r>
            <a:endParaRPr lang="en-US" sz="2400" b="1" dirty="0">
              <a:solidFill>
                <a:srgbClr val="FF0000"/>
              </a:solidFill>
            </a:endParaRPr>
          </a:p>
        </p:txBody>
      </p:sp>
      <p:pic>
        <p:nvPicPr>
          <p:cNvPr id="3" name="Picture 8" descr="Image result for gluten free foo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49" y="3218661"/>
            <a:ext cx="3880128" cy="2584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low fat f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663" y="3033346"/>
            <a:ext cx="4125830" cy="2946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no cir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923" y="3146399"/>
            <a:ext cx="2260494" cy="22571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asas keto comesti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923" y="5519752"/>
            <a:ext cx="1216763" cy="12331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grasas keto comesti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304" y="5522950"/>
            <a:ext cx="1229934" cy="122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77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read nutrition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33" y="1144581"/>
            <a:ext cx="2957383" cy="55532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79" y="1080632"/>
            <a:ext cx="1318998" cy="13189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7176" y="840364"/>
            <a:ext cx="1134222" cy="113422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885773" y="3569457"/>
            <a:ext cx="337751" cy="214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Image result for bacon nutrition lab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9742" y="840364"/>
            <a:ext cx="3224286" cy="59252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41386" y="519916"/>
            <a:ext cx="2826523" cy="369332"/>
          </a:xfrm>
          <a:prstGeom prst="rect">
            <a:avLst/>
          </a:prstGeom>
          <a:noFill/>
        </p:spPr>
        <p:txBody>
          <a:bodyPr wrap="square" rtlCol="0">
            <a:spAutoFit/>
          </a:bodyPr>
          <a:lstStyle/>
          <a:p>
            <a:r>
              <a:rPr lang="en-US" dirty="0" smtClean="0">
                <a:latin typeface="Arial Black" panose="020B0A04020102020204" pitchFamily="34" charset="0"/>
              </a:rPr>
              <a:t>PAN BLANCO</a:t>
            </a:r>
            <a:endParaRPr lang="en-US" dirty="0">
              <a:latin typeface="Arial Black" panose="020B0A04020102020204" pitchFamily="34" charset="0"/>
            </a:endParaRPr>
          </a:p>
        </p:txBody>
      </p:sp>
      <p:sp>
        <p:nvSpPr>
          <p:cNvPr id="4" name="Oval 3"/>
          <p:cNvSpPr/>
          <p:nvPr/>
        </p:nvSpPr>
        <p:spPr>
          <a:xfrm>
            <a:off x="8427307" y="4333103"/>
            <a:ext cx="313039" cy="247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05455" y="489138"/>
            <a:ext cx="3443703" cy="400110"/>
          </a:xfrm>
          <a:prstGeom prst="rect">
            <a:avLst/>
          </a:prstGeom>
          <a:noFill/>
        </p:spPr>
        <p:txBody>
          <a:bodyPr wrap="square" rtlCol="0">
            <a:spAutoFit/>
          </a:bodyPr>
          <a:lstStyle/>
          <a:p>
            <a:r>
              <a:rPr lang="en-US" sz="2000" b="1" dirty="0" smtClean="0">
                <a:latin typeface="Arial Black" panose="020B0A04020102020204" pitchFamily="34" charset="0"/>
              </a:rPr>
              <a:t>TOCINO AHUMADO </a:t>
            </a:r>
            <a:endParaRPr lang="en-US" sz="2000" b="1" dirty="0">
              <a:latin typeface="Arial Black" panose="020B0A04020102020204" pitchFamily="34" charset="0"/>
            </a:endParaRPr>
          </a:p>
        </p:txBody>
      </p:sp>
    </p:spTree>
    <p:extLst>
      <p:ext uri="{BB962C8B-B14F-4D97-AF65-F5344CB8AC3E}">
        <p14:creationId xmlns:p14="http://schemas.microsoft.com/office/powerpoint/2010/main" val="3669289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b's Red Mill Gluten Free 1 to 1 F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63" y="1169377"/>
            <a:ext cx="3970323" cy="4897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obsredmill.com/media/catalog/product/cache/4eacaaf34de97ae8e4bd540862a0c6ec/1/6/1601s224_glutenfree_1to1bakingflour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512" y="564531"/>
            <a:ext cx="2297480" cy="595643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493369" y="3209192"/>
            <a:ext cx="307731" cy="2725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930661" y="2180492"/>
            <a:ext cx="246186" cy="2549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96915" y="1318846"/>
            <a:ext cx="2074985" cy="1037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95392" y="5576895"/>
            <a:ext cx="2514600" cy="10990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91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8F198-8491-4265-A3B0-08EEF5A81274}"/>
              </a:ext>
            </a:extLst>
          </p:cNvPr>
          <p:cNvSpPr>
            <a:spLocks noGrp="1"/>
          </p:cNvSpPr>
          <p:nvPr>
            <p:ph type="title"/>
          </p:nvPr>
        </p:nvSpPr>
        <p:spPr>
          <a:xfrm>
            <a:off x="838200" y="365125"/>
            <a:ext cx="10515600" cy="670719"/>
          </a:xfrm>
        </p:spPr>
        <p:txBody>
          <a:bodyPr>
            <a:normAutofit/>
          </a:bodyPr>
          <a:lstStyle/>
          <a:p>
            <a:r>
              <a:rPr lang="es-ES" sz="3200" b="1" dirty="0" smtClean="0"/>
              <a:t>Este programa es sólo para fines educativos.</a:t>
            </a:r>
            <a:endParaRPr lang="en-US" sz="3200" b="1" dirty="0"/>
          </a:p>
        </p:txBody>
      </p:sp>
      <p:sp>
        <p:nvSpPr>
          <p:cNvPr id="3" name="Content Placeholder 2">
            <a:extLst>
              <a:ext uri="{FF2B5EF4-FFF2-40B4-BE49-F238E27FC236}">
                <a16:creationId xmlns:a16="http://schemas.microsoft.com/office/drawing/2014/main" xmlns="" id="{EEBF4C4B-1E2E-4A5E-AFC4-F8933B82DBF1}"/>
              </a:ext>
            </a:extLst>
          </p:cNvPr>
          <p:cNvSpPr>
            <a:spLocks noGrp="1"/>
          </p:cNvSpPr>
          <p:nvPr>
            <p:ph idx="1"/>
          </p:nvPr>
        </p:nvSpPr>
        <p:spPr>
          <a:xfrm>
            <a:off x="675307" y="1463397"/>
            <a:ext cx="11120437" cy="4265589"/>
          </a:xfrm>
        </p:spPr>
        <p:txBody>
          <a:bodyPr>
            <a:normAutofit/>
          </a:bodyPr>
          <a:lstStyle/>
          <a:p>
            <a:r>
              <a:rPr lang="es-ES" sz="2000" dirty="0" smtClean="0"/>
              <a:t>Nada en este sitio es consejo médico. Hable con su médico antes de hacer cualquier cambio en el estilo de vida o la dieta. Mis opiniones no pretenden ser un consejo médico y no deben tomarse como consejo médico. Se basan en mi experiencia personal y preferencias.</a:t>
            </a:r>
          </a:p>
          <a:p>
            <a:r>
              <a:rPr lang="es-ES" sz="2000" dirty="0" smtClean="0"/>
              <a:t>Ten en cuenta que los cambios en la dieta pueden afectar tu salud. Por favor, asegúrese de que está bajo atención médica adecuada y tener chequeos regulares con su médico / dietista para monitorear cualquier marcador biológico como peso, presión arterial, etc. . Asegúrese de que estos resultados se le expliquen y se comprendan con visitas regulares con su médico.</a:t>
            </a:r>
          </a:p>
          <a:p>
            <a:r>
              <a:rPr lang="es-ES" sz="2000" dirty="0" smtClean="0"/>
              <a:t>El programa es inspirar a aquellos que siguen un estilo de vida bajo en carbohidratos y compartir mi viaje personal y experiencias. No está destinado como un sustituto del consejo médico o tratamiento médico o para persuadir a las personas a seguir este estilo de vida.</a:t>
            </a:r>
          </a:p>
          <a:p>
            <a:r>
              <a:rPr lang="es-ES" sz="2400" b="1" dirty="0" smtClean="0"/>
              <a:t>Renuncio a cualquier responsabilidad de cualquier tipo con respecto a cualquier acto u omisión total o parcialmente en función de cualquier cosa contenida en este programa</a:t>
            </a:r>
            <a:endParaRPr lang="en-US" dirty="0"/>
          </a:p>
        </p:txBody>
      </p:sp>
      <p:sp>
        <p:nvSpPr>
          <p:cNvPr id="4" name="TextBox 3">
            <a:extLst>
              <a:ext uri="{FF2B5EF4-FFF2-40B4-BE49-F238E27FC236}">
                <a16:creationId xmlns:a16="http://schemas.microsoft.com/office/drawing/2014/main" xmlns="" id="{990915BA-C6D8-441C-8843-6637A750942D}"/>
              </a:ext>
            </a:extLst>
          </p:cNvPr>
          <p:cNvSpPr txBox="1"/>
          <p:nvPr/>
        </p:nvSpPr>
        <p:spPr>
          <a:xfrm>
            <a:off x="4521994" y="1278731"/>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1631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irty keto carb li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54" y="762150"/>
            <a:ext cx="6057716" cy="4952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00999" y="1714500"/>
            <a:ext cx="3605543" cy="2862322"/>
          </a:xfrm>
          <a:prstGeom prst="rect">
            <a:avLst/>
          </a:prstGeom>
          <a:noFill/>
        </p:spPr>
        <p:txBody>
          <a:bodyPr wrap="square" rtlCol="0">
            <a:spAutoFit/>
          </a:bodyPr>
          <a:lstStyle/>
          <a:p>
            <a:r>
              <a:rPr lang="es-ES" dirty="0" smtClean="0"/>
              <a:t>Al igual que la mayoría de las variaciones de la dieta </a:t>
            </a:r>
            <a:r>
              <a:rPr lang="es-ES" dirty="0" err="1" smtClean="0"/>
              <a:t>cetogénica</a:t>
            </a:r>
            <a:r>
              <a:rPr lang="es-ES" dirty="0" smtClean="0"/>
              <a:t>, </a:t>
            </a:r>
            <a:r>
              <a:rPr lang="es-ES" dirty="0" err="1" smtClean="0"/>
              <a:t>keto</a:t>
            </a:r>
            <a:r>
              <a:rPr lang="es-ES" dirty="0" smtClean="0"/>
              <a:t> perezoso restringe dramáticamente su ingesta de carbohidratos. Por lo general, los carbohidratos están restringidos a alrededor del 5-10% de las calorías diarias totales, o </a:t>
            </a:r>
            <a:r>
              <a:rPr lang="es-ES" dirty="0" smtClean="0">
                <a:solidFill>
                  <a:srgbClr val="FF0000"/>
                </a:solidFill>
              </a:rPr>
              <a:t>alrededor de </a:t>
            </a:r>
            <a:r>
              <a:rPr lang="es-ES" b="1" dirty="0" smtClean="0">
                <a:solidFill>
                  <a:srgbClr val="FF0000"/>
                </a:solidFill>
              </a:rPr>
              <a:t>20–50</a:t>
            </a:r>
            <a:r>
              <a:rPr lang="es-ES" dirty="0" smtClean="0">
                <a:solidFill>
                  <a:srgbClr val="FF0000"/>
                </a:solidFill>
              </a:rPr>
              <a:t> gramos de </a:t>
            </a:r>
            <a:r>
              <a:rPr lang="es-ES" b="1" dirty="0" smtClean="0">
                <a:solidFill>
                  <a:srgbClr val="FF0000"/>
                </a:solidFill>
              </a:rPr>
              <a:t>CARBS</a:t>
            </a:r>
            <a:r>
              <a:rPr lang="es-ES" dirty="0" smtClean="0">
                <a:solidFill>
                  <a:srgbClr val="FF0000"/>
                </a:solidFill>
              </a:rPr>
              <a:t> por día </a:t>
            </a:r>
            <a:r>
              <a:rPr lang="es-ES" dirty="0" smtClean="0"/>
              <a:t>para la mayoría de las personas</a:t>
            </a:r>
            <a:endParaRPr lang="en-US" u="sng" dirty="0"/>
          </a:p>
        </p:txBody>
      </p:sp>
    </p:spTree>
    <p:extLst>
      <p:ext uri="{BB962C8B-B14F-4D97-AF65-F5344CB8AC3E}">
        <p14:creationId xmlns:p14="http://schemas.microsoft.com/office/powerpoint/2010/main" val="1061670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lcohol sugar spi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08" y="723472"/>
            <a:ext cx="6251330" cy="572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9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753" y="761999"/>
            <a:ext cx="9144000" cy="1125351"/>
          </a:xfrm>
        </p:spPr>
        <p:txBody>
          <a:bodyPr/>
          <a:lstStyle/>
          <a:p>
            <a:r>
              <a:rPr lang="en-US" dirty="0" smtClean="0"/>
              <a:t>PARA LA PROXIMA</a:t>
            </a:r>
            <a:endParaRPr lang="en-US" dirty="0"/>
          </a:p>
        </p:txBody>
      </p:sp>
      <p:sp>
        <p:nvSpPr>
          <p:cNvPr id="3" name="Subtitle 2"/>
          <p:cNvSpPr>
            <a:spLocks noGrp="1"/>
          </p:cNvSpPr>
          <p:nvPr>
            <p:ph type="subTitle" idx="1"/>
          </p:nvPr>
        </p:nvSpPr>
        <p:spPr>
          <a:xfrm>
            <a:off x="1705708" y="2641440"/>
            <a:ext cx="9144000" cy="723777"/>
          </a:xfrm>
        </p:spPr>
        <p:txBody>
          <a:bodyPr>
            <a:normAutofit/>
          </a:bodyPr>
          <a:lstStyle/>
          <a:p>
            <a:r>
              <a:rPr lang="es-ES" sz="2800" b="1" dirty="0" smtClean="0"/>
              <a:t>QUÉ - DÓNDE - Y CÓMO COMER KETO</a:t>
            </a:r>
            <a:r>
              <a:rPr lang="es-ES" sz="2800" dirty="0" smtClean="0">
                <a:solidFill>
                  <a:srgbClr val="231F20"/>
                </a:solidFill>
              </a:rPr>
              <a:t> </a:t>
            </a:r>
            <a:r>
              <a:rPr lang="es-ES" sz="2800" b="1" dirty="0" smtClean="0">
                <a:solidFill>
                  <a:srgbClr val="231F20"/>
                </a:solidFill>
              </a:rPr>
              <a:t>PEREZOSO</a:t>
            </a:r>
            <a:endParaRPr lang="en-US" sz="2800" b="1" dirty="0"/>
          </a:p>
        </p:txBody>
      </p:sp>
      <p:sp>
        <p:nvSpPr>
          <p:cNvPr id="4" name="TextBox 3"/>
          <p:cNvSpPr txBox="1"/>
          <p:nvPr/>
        </p:nvSpPr>
        <p:spPr>
          <a:xfrm>
            <a:off x="2400127" y="4119307"/>
            <a:ext cx="7983416" cy="369332"/>
          </a:xfrm>
          <a:prstGeom prst="rect">
            <a:avLst/>
          </a:prstGeom>
          <a:noFill/>
        </p:spPr>
        <p:txBody>
          <a:bodyPr wrap="square" rtlCol="0">
            <a:spAutoFit/>
          </a:bodyPr>
          <a:lstStyle/>
          <a:p>
            <a:r>
              <a:rPr lang="es-ES" dirty="0" smtClean="0"/>
              <a:t>¿Qué carbohidratos vas a renunciar ahora para ver si estás listo para empezar?</a:t>
            </a:r>
            <a:endParaRPr lang="en-US" dirty="0"/>
          </a:p>
        </p:txBody>
      </p:sp>
      <p:pic>
        <p:nvPicPr>
          <p:cNvPr id="1026" name="Picture 2" descr="Image result for donut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306" y="4867836"/>
            <a:ext cx="1389529" cy="1389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nch frie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742" y="4867836"/>
            <a:ext cx="2501402" cy="1389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n dulce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699" y="4892587"/>
            <a:ext cx="1376189" cy="1364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eer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0715" y="4892587"/>
            <a:ext cx="2147847" cy="13647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oda  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200" y="4892587"/>
            <a:ext cx="1965081" cy="131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61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the magic pill netfli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Image result for the magic pill netfl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623" y="2915965"/>
            <a:ext cx="3461731" cy="216984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dr ken ber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606" y="854402"/>
            <a:ext cx="2977357" cy="36217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28380" y="4716474"/>
            <a:ext cx="2531270" cy="369332"/>
          </a:xfrm>
          <a:prstGeom prst="rect">
            <a:avLst/>
          </a:prstGeom>
        </p:spPr>
        <p:txBody>
          <a:bodyPr wrap="none">
            <a:spAutoFit/>
          </a:bodyPr>
          <a:lstStyle/>
          <a:p>
            <a:r>
              <a:rPr lang="en-US" dirty="0" smtClean="0">
                <a:hlinkClick r:id="rId4"/>
              </a:rPr>
              <a:t>Dr. Ken Berry on YouTube</a:t>
            </a:r>
            <a:endParaRPr lang="en-US" dirty="0"/>
          </a:p>
        </p:txBody>
      </p:sp>
      <p:sp>
        <p:nvSpPr>
          <p:cNvPr id="2" name="Rectangle 1"/>
          <p:cNvSpPr/>
          <p:nvPr/>
        </p:nvSpPr>
        <p:spPr>
          <a:xfrm>
            <a:off x="5421923" y="531236"/>
            <a:ext cx="6096000" cy="646331"/>
          </a:xfrm>
          <a:prstGeom prst="rect">
            <a:avLst/>
          </a:prstGeom>
        </p:spPr>
        <p:txBody>
          <a:bodyPr>
            <a:spAutoFit/>
          </a:bodyPr>
          <a:lstStyle/>
          <a:p>
            <a:r>
              <a:rPr lang="en-US" dirty="0"/>
              <a:t>Please </a:t>
            </a:r>
            <a:r>
              <a:rPr lang="en-US" dirty="0" smtClean="0"/>
              <a:t>make sure to click on </a:t>
            </a:r>
            <a:r>
              <a:rPr lang="en-US" dirty="0"/>
              <a:t>the following before continuing to the next session.</a:t>
            </a:r>
          </a:p>
        </p:txBody>
      </p:sp>
      <p:sp>
        <p:nvSpPr>
          <p:cNvPr id="3" name="Rectangle 2"/>
          <p:cNvSpPr/>
          <p:nvPr/>
        </p:nvSpPr>
        <p:spPr>
          <a:xfrm>
            <a:off x="7531126" y="5345695"/>
            <a:ext cx="2153538" cy="369332"/>
          </a:xfrm>
          <a:prstGeom prst="rect">
            <a:avLst/>
          </a:prstGeom>
        </p:spPr>
        <p:txBody>
          <a:bodyPr wrap="none">
            <a:spAutoFit/>
          </a:bodyPr>
          <a:lstStyle/>
          <a:p>
            <a:r>
              <a:rPr lang="en-US" dirty="0" smtClean="0">
                <a:hlinkClick r:id="rId5"/>
              </a:rPr>
              <a:t>Netflix The Magic Pill</a:t>
            </a:r>
            <a:endParaRPr lang="en-US" dirty="0"/>
          </a:p>
        </p:txBody>
      </p:sp>
    </p:spTree>
    <p:extLst>
      <p:ext uri="{BB962C8B-B14F-4D97-AF65-F5344CB8AC3E}">
        <p14:creationId xmlns:p14="http://schemas.microsoft.com/office/powerpoint/2010/main" val="1110758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4" y="3105835"/>
            <a:ext cx="7707086" cy="830997"/>
          </a:xfrm>
          <a:prstGeom prst="rect">
            <a:avLst/>
          </a:prstGeom>
        </p:spPr>
        <p:txBody>
          <a:bodyPr wrap="square">
            <a:spAutoFit/>
          </a:bodyPr>
          <a:lstStyle/>
          <a:p>
            <a:r>
              <a:rPr lang="en-US" sz="1200" dirty="0">
                <a:hlinkClick r:id="rId2"/>
              </a:rPr>
              <a:t>https://</a:t>
            </a:r>
            <a:r>
              <a:rPr lang="en-US" sz="1200" dirty="0" smtClean="0">
                <a:hlinkClick r:id="rId2"/>
              </a:rPr>
              <a:t>www.menshealth.com/nutrition/a19536669/fatty-foods-with-health-benefits</a:t>
            </a:r>
            <a:endParaRPr lang="en-US" sz="1200" dirty="0" smtClean="0"/>
          </a:p>
          <a:p>
            <a:endParaRPr lang="en-US" sz="1200" dirty="0"/>
          </a:p>
          <a:p>
            <a:r>
              <a:rPr lang="en-US" sz="1200" dirty="0">
                <a:hlinkClick r:id="rId3"/>
              </a:rPr>
              <a:t>https://www.healthline.com/nutrition/foods/beef#vitamins-and-minerals</a:t>
            </a:r>
            <a:endParaRPr lang="en-US" sz="1200" dirty="0"/>
          </a:p>
          <a:p>
            <a:endParaRPr lang="en-US" sz="1200" dirty="0"/>
          </a:p>
        </p:txBody>
      </p:sp>
    </p:spTree>
    <p:extLst>
      <p:ext uri="{BB962C8B-B14F-4D97-AF65-F5344CB8AC3E}">
        <p14:creationId xmlns:p14="http://schemas.microsoft.com/office/powerpoint/2010/main" val="361669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LO QUE BUSCAR </a:t>
            </a:r>
            <a:br>
              <a:rPr lang="es-ES" dirty="0" smtClean="0"/>
            </a:br>
            <a:r>
              <a:rPr lang="es-ES" dirty="0" smtClean="0"/>
              <a:t>Las guías de color:</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FF0000"/>
              </a:solidFill>
            </a:endParaRPr>
          </a:p>
          <a:p>
            <a:pPr marL="0" indent="0">
              <a:buNone/>
            </a:pPr>
            <a:endParaRPr lang="en-US" dirty="0" smtClean="0"/>
          </a:p>
          <a:p>
            <a:pPr marL="0" indent="0">
              <a:buNone/>
            </a:pPr>
            <a:r>
              <a:rPr lang="en-US" sz="2000" dirty="0" smtClean="0">
                <a:solidFill>
                  <a:srgbClr val="FF0000"/>
                </a:solidFill>
              </a:rPr>
              <a:t>(ROJO) IMPORTANTE PRESTAR ATENCIÓN</a:t>
            </a:r>
          </a:p>
          <a:p>
            <a:pPr marL="0" indent="0">
              <a:buNone/>
            </a:pPr>
            <a:r>
              <a:rPr lang="en-US" sz="2000" u="sng" dirty="0" smtClean="0"/>
              <a:t>(NEGRO) INFORMACION GENERAL</a:t>
            </a:r>
          </a:p>
          <a:p>
            <a:pPr marL="0" indent="0">
              <a:buNone/>
            </a:pPr>
            <a:r>
              <a:rPr lang="en-US" sz="2000" u="sng" dirty="0" smtClean="0">
                <a:solidFill>
                  <a:srgbClr val="0070C0"/>
                </a:solidFill>
              </a:rPr>
              <a:t>(AZUL) LINK INFORMATIVO</a:t>
            </a:r>
            <a:endParaRPr lang="en-US" sz="2000" u="sng" dirty="0">
              <a:solidFill>
                <a:srgbClr val="0070C0"/>
              </a:solidFill>
            </a:endParaRPr>
          </a:p>
        </p:txBody>
      </p:sp>
      <p:pic>
        <p:nvPicPr>
          <p:cNvPr id="4" name="Picture 3"/>
          <p:cNvPicPr>
            <a:picLocks noChangeAspect="1"/>
          </p:cNvPicPr>
          <p:nvPr/>
        </p:nvPicPr>
        <p:blipFill>
          <a:blip r:embed="rId2"/>
          <a:stretch>
            <a:fillRect/>
          </a:stretch>
        </p:blipFill>
        <p:spPr>
          <a:xfrm>
            <a:off x="7532967" y="2435469"/>
            <a:ext cx="3624471" cy="2137264"/>
          </a:xfrm>
          <a:prstGeom prst="rect">
            <a:avLst/>
          </a:prstGeom>
          <a:ln>
            <a:solidFill>
              <a:schemeClr val="tx1"/>
            </a:solidFill>
          </a:ln>
        </p:spPr>
      </p:pic>
      <p:cxnSp>
        <p:nvCxnSpPr>
          <p:cNvPr id="6" name="Straight Arrow Connector 5"/>
          <p:cNvCxnSpPr/>
          <p:nvPr/>
        </p:nvCxnSpPr>
        <p:spPr>
          <a:xfrm>
            <a:off x="5223850" y="3060071"/>
            <a:ext cx="2618888" cy="237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17679" y="3404103"/>
            <a:ext cx="3284474" cy="2001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1509" y="3874883"/>
            <a:ext cx="4031229" cy="431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44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210" y="4737607"/>
            <a:ext cx="6774951" cy="1477328"/>
          </a:xfrm>
          <a:prstGeom prst="rect">
            <a:avLst/>
          </a:prstGeom>
        </p:spPr>
        <p:txBody>
          <a:bodyPr wrap="square">
            <a:spAutoFit/>
          </a:bodyPr>
          <a:lstStyle/>
          <a:p>
            <a:r>
              <a:rPr lang="es-ES" dirty="0" smtClean="0">
                <a:solidFill>
                  <a:srgbClr val="231F20"/>
                </a:solidFill>
              </a:rPr>
              <a:t>El objetivo del </a:t>
            </a:r>
            <a:r>
              <a:rPr lang="es-ES" b="1" dirty="0" err="1" smtClean="0">
                <a:solidFill>
                  <a:srgbClr val="231F20"/>
                </a:solidFill>
              </a:rPr>
              <a:t>keto</a:t>
            </a:r>
            <a:r>
              <a:rPr lang="es-ES" b="1" dirty="0" smtClean="0">
                <a:solidFill>
                  <a:srgbClr val="231F20"/>
                </a:solidFill>
              </a:rPr>
              <a:t> perezoso </a:t>
            </a:r>
            <a:r>
              <a:rPr lang="es-ES" dirty="0" smtClean="0">
                <a:solidFill>
                  <a:srgbClr val="231F20"/>
                </a:solidFill>
              </a:rPr>
              <a:t>es inducir un estado metabólico llamado cetosis, en el que su cuerpo quema principalmente grasa para combustible. Los investigadores atribuyen muchos de los beneficios potenciales para la salud de las dietas </a:t>
            </a:r>
            <a:r>
              <a:rPr lang="es-ES" dirty="0" err="1" smtClean="0">
                <a:solidFill>
                  <a:srgbClr val="231F20"/>
                </a:solidFill>
              </a:rPr>
              <a:t>cetogénicas</a:t>
            </a:r>
            <a:r>
              <a:rPr lang="es-ES" dirty="0" smtClean="0">
                <a:solidFill>
                  <a:srgbClr val="231F20"/>
                </a:solidFill>
              </a:rPr>
              <a:t> a este estado metabólico.</a:t>
            </a:r>
            <a:endParaRPr lang="en-US" dirty="0"/>
          </a:p>
        </p:txBody>
      </p:sp>
      <p:sp>
        <p:nvSpPr>
          <p:cNvPr id="4" name="Rectangle 3"/>
          <p:cNvSpPr/>
          <p:nvPr/>
        </p:nvSpPr>
        <p:spPr>
          <a:xfrm>
            <a:off x="4454862" y="207680"/>
            <a:ext cx="7568140" cy="3139321"/>
          </a:xfrm>
          <a:prstGeom prst="rect">
            <a:avLst/>
          </a:prstGeom>
        </p:spPr>
        <p:txBody>
          <a:bodyPr wrap="square">
            <a:spAutoFit/>
          </a:bodyPr>
          <a:lstStyle/>
          <a:p>
            <a:r>
              <a:rPr lang="es-ES" dirty="0" smtClean="0"/>
              <a:t>La dieta </a:t>
            </a:r>
            <a:r>
              <a:rPr lang="es-ES" dirty="0" err="1" smtClean="0"/>
              <a:t>cetogénica</a:t>
            </a:r>
            <a:r>
              <a:rPr lang="es-ES" dirty="0" smtClean="0"/>
              <a:t> se originó en la década de 1920 como un enfoque médico para el tratamiento de la epilepsia. Las dietas tradicionales de </a:t>
            </a:r>
            <a:r>
              <a:rPr lang="es-ES" dirty="0" err="1" smtClean="0"/>
              <a:t>keto</a:t>
            </a:r>
            <a:r>
              <a:rPr lang="es-ES" dirty="0" smtClean="0"/>
              <a:t> requieren que sigas de cerca tu ingesta de macronutrientes y sigas un patrón de alimentación estricta, muy bajo en carbohidratos y con alto contenido de grasa que incluya solo cantidades moderadas de proteína.</a:t>
            </a:r>
            <a:endParaRPr lang="en-US" dirty="0" smtClean="0"/>
          </a:p>
          <a:p>
            <a:endParaRPr lang="es-ES" dirty="0" smtClean="0"/>
          </a:p>
          <a:p>
            <a:r>
              <a:rPr lang="es-ES" dirty="0" smtClean="0"/>
              <a:t>Recientemente, variaciones de esta dieta, incluyendo </a:t>
            </a:r>
            <a:r>
              <a:rPr lang="es-ES" b="1" dirty="0" err="1" smtClean="0"/>
              <a:t>keto</a:t>
            </a:r>
            <a:r>
              <a:rPr lang="es-ES" b="1" dirty="0" smtClean="0"/>
              <a:t> perezoso</a:t>
            </a:r>
            <a:r>
              <a:rPr lang="es-ES" dirty="0" smtClean="0"/>
              <a:t>, se han convertido en estrategias principales para bajar de peso.</a:t>
            </a:r>
          </a:p>
          <a:p>
            <a:endParaRPr lang="es-ES" dirty="0"/>
          </a:p>
          <a:p>
            <a:r>
              <a:rPr lang="es-ES" dirty="0" smtClean="0"/>
              <a:t>La intención es inducir la cetosis, un estado metabólico en el que su cuerpo quema grasa como su principal fuente de combustible.</a:t>
            </a:r>
            <a:endParaRPr lang="en-US" b="0" i="0" u="sng" dirty="0">
              <a:effectLst/>
            </a:endParaRPr>
          </a:p>
        </p:txBody>
      </p:sp>
      <p:pic>
        <p:nvPicPr>
          <p:cNvPr id="5" name="Picture 2" descr="Image result for Keto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21" y="398002"/>
            <a:ext cx="3497453" cy="19644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lazy Keto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0023" y="4819836"/>
            <a:ext cx="3901099" cy="174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7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8493" y="2935022"/>
            <a:ext cx="8007179" cy="3693319"/>
          </a:xfrm>
          <a:prstGeom prst="rect">
            <a:avLst/>
          </a:prstGeom>
        </p:spPr>
        <p:txBody>
          <a:bodyPr wrap="square">
            <a:spAutoFit/>
          </a:bodyPr>
          <a:lstStyle/>
          <a:p>
            <a:pPr algn="ctr"/>
            <a:r>
              <a:rPr lang="es-ES" b="1" dirty="0" smtClean="0">
                <a:solidFill>
                  <a:srgbClr val="231F20"/>
                </a:solidFill>
              </a:rPr>
              <a:t>El </a:t>
            </a:r>
            <a:r>
              <a:rPr lang="es-ES" b="1" dirty="0" err="1" smtClean="0">
                <a:solidFill>
                  <a:srgbClr val="231F20"/>
                </a:solidFill>
              </a:rPr>
              <a:t>keto</a:t>
            </a:r>
            <a:r>
              <a:rPr lang="es-ES" b="1" dirty="0" smtClean="0">
                <a:solidFill>
                  <a:srgbClr val="231F20"/>
                </a:solidFill>
              </a:rPr>
              <a:t> perezoso es una simple variación de la dieta </a:t>
            </a:r>
            <a:r>
              <a:rPr lang="es-ES" b="1" dirty="0" err="1" smtClean="0">
                <a:solidFill>
                  <a:srgbClr val="231F20"/>
                </a:solidFill>
              </a:rPr>
              <a:t>cetogénica</a:t>
            </a:r>
            <a:r>
              <a:rPr lang="es-ES" b="1" dirty="0" smtClean="0">
                <a:solidFill>
                  <a:srgbClr val="231F20"/>
                </a:solidFill>
              </a:rPr>
              <a:t>.</a:t>
            </a:r>
            <a:endParaRPr lang="en-US" dirty="0">
              <a:solidFill>
                <a:srgbClr val="231F20"/>
              </a:solidFill>
            </a:endParaRPr>
          </a:p>
          <a:p>
            <a:pPr marL="285750" indent="-285750">
              <a:buFont typeface="Arial" panose="020B0604020202020204" pitchFamily="34" charset="0"/>
              <a:buChar char="•"/>
            </a:pPr>
            <a:r>
              <a:rPr lang="en-US" dirty="0" smtClean="0">
                <a:solidFill>
                  <a:srgbClr val="231F20"/>
                </a:solidFill>
              </a:rPr>
              <a:t>No </a:t>
            </a:r>
            <a:r>
              <a:rPr lang="en-US" dirty="0" err="1" smtClean="0">
                <a:solidFill>
                  <a:srgbClr val="231F20"/>
                </a:solidFill>
              </a:rPr>
              <a:t>Rastreo</a:t>
            </a:r>
            <a:r>
              <a:rPr lang="en-US" dirty="0" smtClean="0">
                <a:solidFill>
                  <a:srgbClr val="231F20"/>
                </a:solidFill>
              </a:rPr>
              <a:t>. </a:t>
            </a:r>
          </a:p>
          <a:p>
            <a:pPr marL="285750" indent="-285750">
              <a:buFont typeface="Arial" panose="020B0604020202020204" pitchFamily="34" charset="0"/>
              <a:buChar char="•"/>
            </a:pPr>
            <a:endParaRPr lang="en-US" dirty="0" smtClean="0">
              <a:solidFill>
                <a:srgbClr val="231F20"/>
              </a:solidFill>
            </a:endParaRPr>
          </a:p>
          <a:p>
            <a:pPr marL="285750" indent="-285750">
              <a:buFont typeface="Arial" panose="020B0604020202020204" pitchFamily="34" charset="0"/>
              <a:buChar char="•"/>
            </a:pPr>
            <a:r>
              <a:rPr lang="es-ES" dirty="0" smtClean="0">
                <a:solidFill>
                  <a:srgbClr val="231F20"/>
                </a:solidFill>
              </a:rPr>
              <a:t>Restringe los carbohidratos, pero </a:t>
            </a:r>
            <a:r>
              <a:rPr lang="es-ES" u="sng" dirty="0" smtClean="0">
                <a:solidFill>
                  <a:srgbClr val="231F20"/>
                </a:solidFill>
              </a:rPr>
              <a:t>no hay reglas </a:t>
            </a:r>
            <a:r>
              <a:rPr lang="es-ES" dirty="0" smtClean="0">
                <a:solidFill>
                  <a:srgbClr val="231F20"/>
                </a:solidFill>
              </a:rPr>
              <a:t>con respecto a su ingesta de calorías, grasa, o proteína.</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s-ES" dirty="0" smtClean="0"/>
              <a:t>Aunque la investigación sobre el </a:t>
            </a:r>
            <a:r>
              <a:rPr lang="es-ES" dirty="0" err="1" smtClean="0"/>
              <a:t>keto</a:t>
            </a:r>
            <a:r>
              <a:rPr lang="es-ES" dirty="0" smtClean="0"/>
              <a:t> perezoso es limitada, puede ofrecer los mismos beneficios potenciales que la dieta tradicional </a:t>
            </a:r>
            <a:r>
              <a:rPr lang="es-ES" dirty="0" err="1" smtClean="0"/>
              <a:t>keto</a:t>
            </a:r>
            <a:r>
              <a:rPr lang="es-ES" dirty="0" smtClean="0"/>
              <a:t>, incluyendo pérdida de peso, disminución del hambre, mejor control de azúcar en la sangre, y posiblemente un menor riesgo de enfermedades del corazón.</a:t>
            </a:r>
          </a:p>
          <a:p>
            <a:endParaRPr lang="en-US" dirty="0"/>
          </a:p>
          <a:p>
            <a:pPr marL="285750" indent="-285750">
              <a:buFont typeface="Arial" panose="020B0604020202020204" pitchFamily="34" charset="0"/>
              <a:buChar char="•"/>
            </a:pPr>
            <a:r>
              <a:rPr lang="es-ES" dirty="0" smtClean="0"/>
              <a:t>Ejercicio mínimo requerido. Muy importante para mantenerse en forma - pero no va a perder peso.</a:t>
            </a:r>
            <a:endParaRPr lang="en-US" dirty="0"/>
          </a:p>
        </p:txBody>
      </p:sp>
      <p:pic>
        <p:nvPicPr>
          <p:cNvPr id="5122" name="Picture 2" descr="Image result for lazy ke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8723" y="455175"/>
            <a:ext cx="2908299" cy="206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82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561" y="1334463"/>
            <a:ext cx="8699862" cy="3170099"/>
          </a:xfrm>
          <a:prstGeom prst="rect">
            <a:avLst/>
          </a:prstGeom>
        </p:spPr>
        <p:txBody>
          <a:bodyPr wrap="square">
            <a:spAutoFit/>
          </a:bodyPr>
          <a:lstStyle/>
          <a:p>
            <a:pPr algn="ctr"/>
            <a:r>
              <a:rPr lang="es-ES" sz="2000" b="1" dirty="0" smtClean="0"/>
              <a:t>DESVENTAGAS (</a:t>
            </a:r>
            <a:r>
              <a:rPr lang="es-ES" sz="2000" b="1" dirty="0" err="1" smtClean="0"/>
              <a:t>Podras</a:t>
            </a:r>
            <a:r>
              <a:rPr lang="es-ES" sz="2000" b="1" dirty="0" smtClean="0"/>
              <a:t> o no obtener esto)</a:t>
            </a:r>
          </a:p>
          <a:p>
            <a:pPr algn="ctr"/>
            <a:endParaRPr lang="en-US" dirty="0" smtClean="0"/>
          </a:p>
          <a:p>
            <a:r>
              <a:rPr lang="fr-FR" dirty="0" err="1" smtClean="0"/>
              <a:t>Gripe</a:t>
            </a:r>
            <a:r>
              <a:rPr lang="fr-FR" dirty="0" smtClean="0"/>
              <a:t> </a:t>
            </a:r>
            <a:r>
              <a:rPr lang="fr-FR" dirty="0" err="1" smtClean="0"/>
              <a:t>Keto</a:t>
            </a:r>
            <a:r>
              <a:rPr lang="fr-FR" dirty="0" smtClean="0"/>
              <a:t> - </a:t>
            </a:r>
            <a:r>
              <a:rPr lang="fr-FR" dirty="0" err="1" smtClean="0"/>
              <a:t>náuseas</a:t>
            </a:r>
            <a:r>
              <a:rPr lang="fr-FR" dirty="0" smtClean="0"/>
              <a:t>, </a:t>
            </a:r>
            <a:r>
              <a:rPr lang="fr-FR" dirty="0" err="1" smtClean="0"/>
              <a:t>dolor</a:t>
            </a:r>
            <a:r>
              <a:rPr lang="fr-FR" dirty="0" smtClean="0"/>
              <a:t> de </a:t>
            </a:r>
            <a:r>
              <a:rPr lang="fr-FR" dirty="0" err="1" smtClean="0"/>
              <a:t>cabeza</a:t>
            </a:r>
            <a:r>
              <a:rPr lang="fr-FR" dirty="0" smtClean="0"/>
              <a:t>, </a:t>
            </a:r>
            <a:r>
              <a:rPr lang="fr-FR" dirty="0" err="1" smtClean="0"/>
              <a:t>fatiga</a:t>
            </a:r>
            <a:r>
              <a:rPr lang="fr-FR" dirty="0" smtClean="0"/>
              <a:t> (Es temporal 1-2 </a:t>
            </a:r>
            <a:r>
              <a:rPr lang="fr-FR" dirty="0" err="1" smtClean="0"/>
              <a:t>semanas</a:t>
            </a:r>
            <a:r>
              <a:rPr lang="fr-FR" dirty="0" smtClean="0"/>
              <a:t>).            </a:t>
            </a:r>
          </a:p>
          <a:p>
            <a:r>
              <a:rPr lang="fr-FR" dirty="0"/>
              <a:t> </a:t>
            </a:r>
            <a:r>
              <a:rPr lang="fr-FR" dirty="0" smtClean="0"/>
              <a:t>                     </a:t>
            </a:r>
            <a:r>
              <a:rPr lang="fr-FR" dirty="0" err="1" smtClean="0"/>
              <a:t>Por</a:t>
            </a:r>
            <a:r>
              <a:rPr lang="fr-FR" dirty="0"/>
              <a:t> </a:t>
            </a:r>
            <a:r>
              <a:rPr lang="fr-FR" dirty="0" err="1" smtClean="0"/>
              <a:t>Retiros</a:t>
            </a:r>
            <a:r>
              <a:rPr lang="fr-FR" dirty="0" smtClean="0"/>
              <a:t> (</a:t>
            </a:r>
            <a:r>
              <a:rPr lang="fr-FR" dirty="0" err="1" smtClean="0"/>
              <a:t>Azúcar</a:t>
            </a:r>
            <a:r>
              <a:rPr lang="fr-FR" dirty="0" smtClean="0"/>
              <a:t>/Gluten).</a:t>
            </a:r>
            <a:endParaRPr lang="en-US" dirty="0" smtClean="0"/>
          </a:p>
          <a:p>
            <a:r>
              <a:rPr lang="es-ES" dirty="0" smtClean="0"/>
              <a:t>Deshidratación – este es tu intestino haciendo ejercicio (Más agua y sal).</a:t>
            </a:r>
          </a:p>
          <a:p>
            <a:endParaRPr lang="en-US" dirty="0" smtClean="0"/>
          </a:p>
          <a:p>
            <a:r>
              <a:rPr lang="es-ES" dirty="0" smtClean="0"/>
              <a:t>Estreñimiento – proviene de la deshidratación (Usar Citrato de magnesio &amp; </a:t>
            </a:r>
            <a:r>
              <a:rPr lang="es-ES" dirty="0" err="1" smtClean="0"/>
              <a:t>Probióticos</a:t>
            </a:r>
            <a:endParaRPr lang="es-ES" dirty="0" smtClean="0"/>
          </a:p>
          <a:p>
            <a:r>
              <a:rPr lang="es-ES" dirty="0"/>
              <a:t> </a:t>
            </a:r>
            <a:r>
              <a:rPr lang="es-ES" dirty="0" smtClean="0"/>
              <a:t>                            fermentados).</a:t>
            </a:r>
          </a:p>
          <a:p>
            <a:endParaRPr lang="en-US" dirty="0"/>
          </a:p>
          <a:p>
            <a:r>
              <a:rPr lang="es-ES" dirty="0" smtClean="0"/>
              <a:t>Comer demasiada proteína en el </a:t>
            </a:r>
            <a:r>
              <a:rPr lang="es-ES" dirty="0" err="1"/>
              <a:t>k</a:t>
            </a:r>
            <a:r>
              <a:rPr lang="es-ES" dirty="0" err="1" smtClean="0"/>
              <a:t>eto</a:t>
            </a:r>
            <a:r>
              <a:rPr lang="es-ES" dirty="0" smtClean="0"/>
              <a:t> perezoso podría prevenir la cetosis por completo.</a:t>
            </a:r>
          </a:p>
          <a:p>
            <a:r>
              <a:rPr lang="es-ES" dirty="0"/>
              <a:t> </a:t>
            </a:r>
            <a:r>
              <a:rPr lang="es-ES" dirty="0" smtClean="0"/>
              <a:t>                                             (Necesitas consumir grasas).</a:t>
            </a:r>
            <a:endParaRPr lang="en-US" dirty="0"/>
          </a:p>
        </p:txBody>
      </p:sp>
    </p:spTree>
    <p:extLst>
      <p:ext uri="{BB962C8B-B14F-4D97-AF65-F5344CB8AC3E}">
        <p14:creationId xmlns:p14="http://schemas.microsoft.com/office/powerpoint/2010/main" val="288425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1265" y="490492"/>
            <a:ext cx="8633255" cy="6093976"/>
          </a:xfrm>
          <a:prstGeom prst="rect">
            <a:avLst/>
          </a:prstGeom>
        </p:spPr>
        <p:txBody>
          <a:bodyPr wrap="square">
            <a:spAutoFit/>
          </a:bodyPr>
          <a:lstStyle/>
          <a:p>
            <a:pPr algn="ctr"/>
            <a:r>
              <a:rPr lang="en-US" sz="3200" b="1" dirty="0" smtClean="0"/>
              <a:t>Que </a:t>
            </a:r>
            <a:r>
              <a:rPr lang="en-US" sz="3200" b="1" dirty="0" err="1" smtClean="0"/>
              <a:t>es</a:t>
            </a:r>
            <a:r>
              <a:rPr lang="en-US" sz="3200" b="1" dirty="0" smtClean="0"/>
              <a:t> </a:t>
            </a:r>
            <a:r>
              <a:rPr lang="en-US" sz="3200" b="1" dirty="0"/>
              <a:t>Gluten</a:t>
            </a:r>
            <a:r>
              <a:rPr lang="en-US" sz="3200" b="1" dirty="0" smtClean="0"/>
              <a:t>?</a:t>
            </a:r>
          </a:p>
          <a:p>
            <a:pPr algn="ctr"/>
            <a:endParaRPr lang="en-US" b="1" dirty="0"/>
          </a:p>
          <a:p>
            <a:r>
              <a:rPr lang="es-ES" dirty="0" smtClean="0"/>
              <a:t>El gluten es una proteína que se encuentra en muchos granos, incluyendo trigo, cebada y centeno. Es común en alimentos como </a:t>
            </a:r>
            <a:r>
              <a:rPr lang="es-ES" b="1" dirty="0" smtClean="0"/>
              <a:t>pan, pasta, pizza y cereales</a:t>
            </a:r>
            <a:r>
              <a:rPr lang="es-ES" dirty="0" smtClean="0"/>
              <a:t>. </a:t>
            </a:r>
          </a:p>
          <a:p>
            <a:r>
              <a:rPr lang="es-ES" dirty="0" smtClean="0"/>
              <a:t>El gluten no aporta nutrientes esenciales.</a:t>
            </a:r>
          </a:p>
          <a:p>
            <a:endParaRPr lang="fr-FR" dirty="0"/>
          </a:p>
          <a:p>
            <a:r>
              <a:rPr lang="es-ES" dirty="0" smtClean="0"/>
              <a:t>Algunas personas tienen una reacción inmune que se desencadena por comer gluten. Desarrollan inflamación y daño en sus tracto intestinal y otras partes del cuerpo cuando comen alimentos que contienen gluten.</a:t>
            </a:r>
          </a:p>
          <a:p>
            <a:endParaRPr lang="en-US" dirty="0"/>
          </a:p>
          <a:p>
            <a:r>
              <a:rPr lang="es-ES" dirty="0" smtClean="0"/>
              <a:t>Cuando tragamos un </a:t>
            </a:r>
            <a:r>
              <a:rPr lang="es-ES" b="1" dirty="0" smtClean="0"/>
              <a:t>antígeno</a:t>
            </a:r>
            <a:r>
              <a:rPr lang="es-ES" dirty="0" smtClean="0"/>
              <a:t> alimentario (como gluten) el cuerpo va a trabajar luchando contra él. Las células blancas reconocen los antígenos y los destruyen. Cuando las células blancas* están abrumadas, se produce inflamación.</a:t>
            </a:r>
            <a:endParaRPr lang="en-US" b="1" i="0" dirty="0">
              <a:effectLst/>
            </a:endParaRPr>
          </a:p>
          <a:p>
            <a:endParaRPr lang="en-US" b="1" dirty="0" smtClean="0"/>
          </a:p>
          <a:p>
            <a:endParaRPr lang="en-US" b="1" i="0" dirty="0" smtClean="0">
              <a:effectLst/>
            </a:endParaRPr>
          </a:p>
          <a:p>
            <a:endParaRPr lang="en-US" b="1" dirty="0"/>
          </a:p>
          <a:p>
            <a:endParaRPr lang="en-US" b="1" i="0" dirty="0" smtClean="0">
              <a:effectLst/>
            </a:endParaRPr>
          </a:p>
          <a:p>
            <a:endParaRPr lang="en-US" b="1" dirty="0"/>
          </a:p>
          <a:p>
            <a:endParaRPr lang="en-US" b="1" i="0" dirty="0">
              <a:effectLst/>
            </a:endParaRPr>
          </a:p>
          <a:p>
            <a:r>
              <a:rPr lang="en-US" sz="800" dirty="0">
                <a:hlinkClick r:id="rId3"/>
              </a:rPr>
              <a:t>https://www.precisionnutrition.com/all-about-gluten</a:t>
            </a:r>
            <a:r>
              <a:rPr lang="en-US" sz="800" dirty="0"/>
              <a:t> </a:t>
            </a:r>
          </a:p>
          <a:p>
            <a:r>
              <a:rPr lang="en-US" sz="800" dirty="0">
                <a:hlinkClick r:id="rId4"/>
              </a:rPr>
              <a:t>https://www.health.harvard.edu/staying-healthy/ditch-the-gluten-improve-your-health</a:t>
            </a:r>
            <a:endParaRPr lang="en-US" sz="800" dirty="0">
              <a:solidFill>
                <a:srgbClr val="000000"/>
              </a:solidFill>
              <a:latin typeface="Verdana" panose="020B0604030504040204" pitchFamily="34" charset="0"/>
            </a:endParaRPr>
          </a:p>
          <a:p>
            <a:endParaRPr lang="en-US" b="0" i="0" dirty="0">
              <a:effectLst/>
            </a:endParaRPr>
          </a:p>
        </p:txBody>
      </p:sp>
      <p:sp>
        <p:nvSpPr>
          <p:cNvPr id="5"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5"/>
          </p:cNvPr>
          <p:cNvSpPr>
            <a:spLocks noChangeAspect="1" noChangeArrowheads="1"/>
          </p:cNvSpPr>
          <p:nvPr/>
        </p:nvSpPr>
        <p:spPr bwMode="auto">
          <a:xfrm>
            <a:off x="635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hlinkClick r:id="rId5"/>
          </p:cNvPr>
          <p:cNvSpPr>
            <a:spLocks noChangeAspect="1" noChangeArrowheads="1"/>
          </p:cNvSpPr>
          <p:nvPr/>
        </p:nvSpPr>
        <p:spPr bwMode="auto">
          <a:xfrm>
            <a:off x="2159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488319" y="5097949"/>
            <a:ext cx="6681912" cy="400110"/>
          </a:xfrm>
          <a:prstGeom prst="rect">
            <a:avLst/>
          </a:prstGeom>
          <a:noFill/>
        </p:spPr>
        <p:txBody>
          <a:bodyPr wrap="square" rtlCol="0">
            <a:spAutoFit/>
          </a:bodyPr>
          <a:lstStyle/>
          <a:p>
            <a:r>
              <a:rPr lang="es-ES" sz="1000" b="1" dirty="0" smtClean="0"/>
              <a:t>*Los glóbulos blancos son las células del sistema inmunitario que participan en la protección del cuerpo contra enfermedades infecciosas y invasores extraños.</a:t>
            </a:r>
            <a:endParaRPr lang="en-US" sz="800" dirty="0"/>
          </a:p>
        </p:txBody>
      </p:sp>
      <p:sp>
        <p:nvSpPr>
          <p:cNvPr id="14" name="Rectangle 3"/>
          <p:cNvSpPr>
            <a:spLocks noChangeArrowheads="1"/>
          </p:cNvSpPr>
          <p:nvPr/>
        </p:nvSpPr>
        <p:spPr bwMode="auto">
          <a:xfrm>
            <a:off x="9161747" y="4664049"/>
            <a:ext cx="2570285" cy="1846659"/>
          </a:xfrm>
          <a:prstGeom prst="rect">
            <a:avLst/>
          </a:prstGeom>
          <a:noFill/>
          <a:ln>
            <a:noFill/>
          </a:ln>
          <a:effec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fontAlgn="t"/>
            <a:r>
              <a:rPr lang="en-US" sz="1100" dirty="0"/>
              <a:t>Dictionary</a:t>
            </a:r>
            <a:endParaRPr kumimoji="0" lang="en-US" altLang="en-US" sz="1100" b="0" i="0" u="none" strike="noStrike" cap="none" normalizeH="0" baseline="0" dirty="0" smtClean="0">
              <a:ln>
                <a:noFill/>
              </a:ln>
              <a:solidFill>
                <a:srgbClr val="222222"/>
              </a:solidFill>
              <a:effectLst/>
              <a:latin typeface="Roboto"/>
            </a:endParaRPr>
          </a:p>
          <a:p>
            <a:pPr lvl="0"/>
            <a:r>
              <a:rPr lang="en-US" sz="2000" dirty="0" err="1"/>
              <a:t>antígeno</a:t>
            </a:r>
            <a:endParaRPr kumimoji="0" lang="en-US" altLang="en-US" sz="2000" i="0" u="none" strike="noStrike" cap="none" normalizeH="0" baseline="0" dirty="0" smtClean="0">
              <a:ln>
                <a:noFill/>
              </a:ln>
              <a:solidFill>
                <a:srgbClr val="70757A"/>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70757A"/>
                </a:solidFill>
                <a:effectLst/>
                <a:latin typeface="Roboto"/>
              </a:rPr>
              <a:t>/ˈan(t)</a:t>
            </a:r>
            <a:r>
              <a:rPr kumimoji="0" lang="en-US" altLang="en-US" sz="1000" b="0" i="0" u="none" strike="noStrike" cap="none" normalizeH="0" baseline="0" dirty="0" err="1" smtClean="0">
                <a:ln>
                  <a:noFill/>
                </a:ln>
                <a:solidFill>
                  <a:srgbClr val="70757A"/>
                </a:solidFill>
                <a:effectLst/>
                <a:latin typeface="Roboto"/>
                <a:hlinkClick r:id="rId6"/>
              </a:rPr>
              <a:t>əjən</a:t>
            </a:r>
            <a:r>
              <a:rPr kumimoji="0" lang="en-US" altLang="en-US" sz="1000" b="0" i="0" u="none" strike="noStrike" cap="none" normalizeH="0" baseline="0" dirty="0" smtClean="0">
                <a:ln>
                  <a:noFill/>
                </a:ln>
                <a:solidFill>
                  <a:srgbClr val="70757A"/>
                </a:solidFill>
                <a:effectLst/>
                <a:latin typeface="Roboto"/>
                <a:hlinkClick r:id="rId6"/>
              </a:rPr>
              <a:t>/</a:t>
            </a:r>
            <a:endParaRPr kumimoji="0" lang="en-US" altLang="en-US" sz="800" b="0" i="0" u="none" strike="noStrike" cap="none" normalizeH="0" baseline="0" dirty="0" smtClean="0">
              <a:ln>
                <a:noFill/>
              </a:ln>
              <a:solidFill>
                <a:srgbClr val="222222"/>
              </a:solidFill>
              <a:effectLst/>
              <a:latin typeface="Roboto"/>
              <a:hlinkClick r:id="rId6"/>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660099"/>
                </a:solidFill>
                <a:effectLst/>
                <a:latin typeface="Roboto"/>
                <a:hlinkClick r:id="rId6"/>
              </a:rPr>
              <a:t>  </a:t>
            </a:r>
            <a:r>
              <a:rPr kumimoji="0" lang="en-US" altLang="en-US" sz="1900" b="0" i="0" u="none" strike="noStrike" cap="none" normalizeH="0" baseline="0" dirty="0" smtClean="0">
                <a:ln>
                  <a:noFill/>
                </a:ln>
                <a:solidFill>
                  <a:srgbClr val="3C4043"/>
                </a:solidFill>
                <a:effectLst/>
                <a:latin typeface="Roboto"/>
                <a:hlinkClick r:id="rId6"/>
              </a:rPr>
              <a:t>L</a:t>
            </a:r>
            <a:r>
              <a:rPr kumimoji="0" lang="en-US" altLang="en-US" sz="1000" b="0" i="0" u="none" strike="noStrike" cap="none" normalizeH="0" baseline="0" dirty="0" smtClean="0">
                <a:ln>
                  <a:noFill/>
                </a:ln>
                <a:solidFill>
                  <a:srgbClr val="3C4043"/>
                </a:solidFill>
                <a:effectLst/>
                <a:latin typeface="Roboto"/>
                <a:hlinkClick r:id="rId6"/>
              </a:rPr>
              <a:t>earn to pronounce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rgbClr val="222222"/>
                </a:solidFill>
                <a:effectLst/>
                <a:latin typeface="Roboto"/>
              </a:rPr>
              <a:t>noun</a:t>
            </a:r>
            <a:endParaRPr kumimoji="0" lang="en-US" altLang="en-US" sz="1000" b="0" i="0" u="none" strike="noStrike" cap="none" normalizeH="0" baseline="0" dirty="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smtClean="0">
                <a:ln>
                  <a:noFill/>
                </a:ln>
                <a:solidFill>
                  <a:srgbClr val="878787"/>
                </a:solidFill>
                <a:effectLst/>
                <a:latin typeface="Roboto"/>
              </a:rPr>
              <a:t>pluralnoun</a:t>
            </a:r>
            <a:r>
              <a:rPr kumimoji="0" lang="en-US" altLang="en-US" sz="1000" b="0" i="0" u="none" strike="noStrike" cap="none" normalizeH="0" baseline="0" dirty="0" smtClean="0">
                <a:ln>
                  <a:noFill/>
                </a:ln>
                <a:solidFill>
                  <a:srgbClr val="878787"/>
                </a:solidFill>
                <a:effectLst/>
                <a:latin typeface="Roboto"/>
              </a:rPr>
              <a:t>: </a:t>
            </a:r>
            <a:r>
              <a:rPr kumimoji="0" lang="en-US" altLang="en-US" sz="1000" b="1" i="0" u="none" strike="noStrike" cap="none" normalizeH="0" baseline="0" dirty="0" smtClean="0">
                <a:ln>
                  <a:noFill/>
                </a:ln>
                <a:solidFill>
                  <a:srgbClr val="878787"/>
                </a:solidFill>
                <a:effectLst/>
                <a:latin typeface="Roboto"/>
              </a:rPr>
              <a:t>antigens</a:t>
            </a:r>
            <a:endParaRPr kumimoji="0" lang="en-US" altLang="en-US" sz="800" b="0" i="0" u="none" strike="noStrike" cap="none" normalizeH="0" baseline="0" dirty="0" smtClean="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ES" altLang="en-US" sz="1000" b="1" i="0" u="none" strike="noStrike" cap="none" normalizeH="0" baseline="0" dirty="0" smtClean="0">
                <a:ln>
                  <a:noFill/>
                </a:ln>
                <a:solidFill>
                  <a:srgbClr val="222222"/>
                </a:solidFill>
                <a:effectLst/>
                <a:latin typeface="Roboto"/>
              </a:rPr>
              <a:t>una toxina u otra sustancia extraña que induce una respuesta inmunitaria en el cuerpo, especialmente la producción de anticuerpos.</a:t>
            </a:r>
            <a:endParaRPr kumimoji="0" lang="en-US" altLang="en-US" sz="1800" b="0" i="0" u="none" strike="noStrike" cap="none" normalizeH="0" baseline="0" dirty="0" smtClean="0">
              <a:ln>
                <a:noFill/>
              </a:ln>
              <a:solidFill>
                <a:srgbClr val="660099"/>
              </a:solidFill>
              <a:effectLst/>
              <a:latin typeface="Roboto"/>
            </a:endParaRPr>
          </a:p>
        </p:txBody>
      </p:sp>
      <p:pic>
        <p:nvPicPr>
          <p:cNvPr id="7" name="Picture 2" descr="Image result for search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16395" y="4664049"/>
            <a:ext cx="706801" cy="70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4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3389425"/>
            <a:ext cx="10560907" cy="923330"/>
          </a:xfrm>
          <a:prstGeom prst="rect">
            <a:avLst/>
          </a:prstGeom>
        </p:spPr>
        <p:txBody>
          <a:bodyPr wrap="square">
            <a:spAutoFit/>
          </a:bodyPr>
          <a:lstStyle/>
          <a:p>
            <a:r>
              <a:rPr lang="es-ES" b="1" dirty="0" smtClean="0">
                <a:solidFill>
                  <a:srgbClr val="000000"/>
                </a:solidFill>
              </a:rPr>
              <a:t>Evitar el gluten tiene sentido para las personas con celiaquía, alergia al trigo o aquellos que se sienten mal cuando consumen gluten.</a:t>
            </a:r>
            <a:endParaRPr lang="en-US" b="1" dirty="0">
              <a:solidFill>
                <a:srgbClr val="000000"/>
              </a:solidFill>
            </a:endParaRPr>
          </a:p>
          <a:p>
            <a:endParaRPr lang="en-US" dirty="0">
              <a:solidFill>
                <a:srgbClr val="000000"/>
              </a:solidFill>
              <a:latin typeface="Verdana" panose="020B0604030504040204" pitchFamily="34" charset="0"/>
            </a:endParaRPr>
          </a:p>
        </p:txBody>
      </p:sp>
      <p:sp>
        <p:nvSpPr>
          <p:cNvPr id="7" name="Rectangle 6"/>
          <p:cNvSpPr/>
          <p:nvPr/>
        </p:nvSpPr>
        <p:spPr>
          <a:xfrm>
            <a:off x="217714" y="959916"/>
            <a:ext cx="7906378" cy="2031325"/>
          </a:xfrm>
          <a:prstGeom prst="rect">
            <a:avLst/>
          </a:prstGeom>
        </p:spPr>
        <p:txBody>
          <a:bodyPr wrap="square">
            <a:spAutoFit/>
          </a:bodyPr>
          <a:lstStyle/>
          <a:p>
            <a:r>
              <a:rPr lang="es-ES" dirty="0" smtClean="0">
                <a:solidFill>
                  <a:srgbClr val="000000"/>
                </a:solidFill>
              </a:rPr>
              <a:t>Por ejemplo, las personas con celiaquía, para ellos, una dieta sin gluten es nada menos que esencial.</a:t>
            </a:r>
            <a:endParaRPr lang="en-US" dirty="0" smtClean="0">
              <a:solidFill>
                <a:srgbClr val="000000"/>
              </a:solidFill>
            </a:endParaRPr>
          </a:p>
          <a:p>
            <a:endParaRPr lang="en-US" dirty="0" smtClean="0">
              <a:solidFill>
                <a:srgbClr val="000000"/>
              </a:solidFill>
            </a:endParaRPr>
          </a:p>
          <a:p>
            <a:r>
              <a:rPr lang="es-ES" dirty="0" smtClean="0">
                <a:solidFill>
                  <a:srgbClr val="000000"/>
                </a:solidFill>
              </a:rPr>
              <a:t>Y luego hay personas descritas como "sensible al gluten". Sus pruebas para la enfermedad celíaca son negativas (normales) y sin embargo presentan síntomas (incluyendo hinchazón, diarrea o dolor abdominal calambres) cada vez que comen alimentos que contienen gluten.</a:t>
            </a:r>
            <a:endParaRPr lang="en-US" dirty="0" smtClean="0">
              <a:solidFill>
                <a:srgbClr val="000000"/>
              </a:solidFill>
            </a:endParaRPr>
          </a:p>
        </p:txBody>
      </p:sp>
      <p:pic>
        <p:nvPicPr>
          <p:cNvPr id="3" name="Picture 2" descr="Image result for 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839" y="104969"/>
            <a:ext cx="2681654" cy="26816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iz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29" y="4662429"/>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paghetti pasta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8839" y="4335054"/>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cereal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1277" y="3989589"/>
            <a:ext cx="2111863" cy="211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1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2008" y="457546"/>
            <a:ext cx="9288855" cy="1200329"/>
          </a:xfrm>
          <a:prstGeom prst="rect">
            <a:avLst/>
          </a:prstGeom>
          <a:noFill/>
        </p:spPr>
        <p:txBody>
          <a:bodyPr wrap="square" rtlCol="0">
            <a:spAutoFit/>
          </a:bodyPr>
          <a:lstStyle/>
          <a:p>
            <a:pPr algn="ctr"/>
            <a:endParaRPr lang="en-US" sz="2000" b="1" dirty="0" smtClean="0"/>
          </a:p>
          <a:p>
            <a:pPr algn="ctr"/>
            <a:r>
              <a:rPr lang="es-ES" sz="3200" b="1" dirty="0" smtClean="0"/>
              <a:t>COMER - Piense en ello como un nuevo estilo de vida.   </a:t>
            </a:r>
            <a:r>
              <a:rPr lang="es-ES" sz="2000" b="1" dirty="0" smtClean="0"/>
              <a:t>Nutrimos para hacer </a:t>
            </a:r>
            <a:r>
              <a:rPr lang="en-US" sz="2000" b="1" dirty="0" smtClean="0"/>
              <a:t>combustion y </a:t>
            </a:r>
            <a:r>
              <a:rPr lang="en-US" sz="2000" b="1" dirty="0" err="1" smtClean="0"/>
              <a:t>energia</a:t>
            </a:r>
            <a:r>
              <a:rPr lang="es-ES" sz="2000" b="1" dirty="0" smtClean="0"/>
              <a:t>.</a:t>
            </a:r>
            <a:endParaRPr lang="en-US" sz="2000" b="1" dirty="0"/>
          </a:p>
        </p:txBody>
      </p:sp>
      <p:sp>
        <p:nvSpPr>
          <p:cNvPr id="3" name="TextBox 2"/>
          <p:cNvSpPr txBox="1"/>
          <p:nvPr/>
        </p:nvSpPr>
        <p:spPr>
          <a:xfrm>
            <a:off x="1634736" y="2140156"/>
            <a:ext cx="8867801" cy="2308324"/>
          </a:xfrm>
          <a:prstGeom prst="rect">
            <a:avLst/>
          </a:prstGeom>
          <a:noFill/>
        </p:spPr>
        <p:txBody>
          <a:bodyPr wrap="square" rtlCol="0">
            <a:spAutoFit/>
          </a:bodyPr>
          <a:lstStyle/>
          <a:p>
            <a:pPr algn="ctr"/>
            <a:r>
              <a:rPr lang="es-ES" sz="4000" b="1" dirty="0" smtClean="0"/>
              <a:t>CARBOHIDRATOS (</a:t>
            </a:r>
            <a:r>
              <a:rPr lang="es-ES" sz="4000" b="1" dirty="0" err="1" smtClean="0"/>
              <a:t>Carbs</a:t>
            </a:r>
            <a:r>
              <a:rPr lang="es-ES" sz="4000" b="1" dirty="0" smtClean="0"/>
              <a:t>) y GRASAS </a:t>
            </a:r>
          </a:p>
          <a:p>
            <a:pPr algn="ctr"/>
            <a:endParaRPr lang="es-ES" sz="4000" b="1" dirty="0"/>
          </a:p>
          <a:p>
            <a:pPr algn="ctr"/>
            <a:r>
              <a:rPr lang="es-ES" sz="3200" b="1" dirty="0" smtClean="0"/>
              <a:t>Restringir carbohidratos y aumentar las grasas y proteínas.</a:t>
            </a:r>
            <a:endParaRPr lang="en-US" sz="3200" b="1" dirty="0"/>
          </a:p>
        </p:txBody>
      </p:sp>
      <p:pic>
        <p:nvPicPr>
          <p:cNvPr id="2054" name="Picture 6" descr="Image result for no car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259" y="4408580"/>
            <a:ext cx="2290354" cy="22903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hange your minds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28" y="69325"/>
            <a:ext cx="2243480" cy="168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9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1904</Words>
  <Application>Microsoft Office PowerPoint</Application>
  <PresentationFormat>Widescreen</PresentationFormat>
  <Paragraphs>146</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Roboto</vt:lpstr>
      <vt:lpstr>Verdana</vt:lpstr>
      <vt:lpstr>Office Theme</vt:lpstr>
      <vt:lpstr>UN CAMINO PARA BIENESTAR</vt:lpstr>
      <vt:lpstr>Este programa es sólo para fines educativos.</vt:lpstr>
      <vt:lpstr>LO QUE BUSCAR  Las guías de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 LA PROXIMA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WELLNESS</dc:title>
  <dc:creator>Eddie Alvarez</dc:creator>
  <cp:lastModifiedBy>Eddie Alvarez</cp:lastModifiedBy>
  <cp:revision>87</cp:revision>
  <dcterms:created xsi:type="dcterms:W3CDTF">2020-02-29T18:06:28Z</dcterms:created>
  <dcterms:modified xsi:type="dcterms:W3CDTF">2020-03-11T00:00:56Z</dcterms:modified>
</cp:coreProperties>
</file>