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0" r:id="rId4"/>
    <p:sldId id="259" r:id="rId5"/>
    <p:sldId id="260" r:id="rId6"/>
    <p:sldId id="263" r:id="rId7"/>
    <p:sldId id="264" r:id="rId8"/>
    <p:sldId id="265" r:id="rId9"/>
    <p:sldId id="262" r:id="rId10"/>
    <p:sldId id="267" r:id="rId11"/>
    <p:sldId id="271" r:id="rId12"/>
    <p:sldId id="269" r:id="rId13"/>
    <p:sldId id="268" r:id="rId14"/>
    <p:sldId id="279" r:id="rId15"/>
    <p:sldId id="273" r:id="rId16"/>
    <p:sldId id="272" r:id="rId17"/>
    <p:sldId id="274" r:id="rId18"/>
    <p:sldId id="261" r:id="rId19"/>
    <p:sldId id="275" r:id="rId20"/>
    <p:sldId id="276" r:id="rId21"/>
    <p:sldId id="266" r:id="rId22"/>
    <p:sldId id="278" r:id="rId23"/>
    <p:sldId id="258" r:id="rId24"/>
    <p:sldId id="280" r:id="rId25"/>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13" autoAdjust="0"/>
    <p:restoredTop sz="94660"/>
  </p:normalViewPr>
  <p:slideViewPr>
    <p:cSldViewPr snapToGrid="0">
      <p:cViewPr varScale="1">
        <p:scale>
          <a:sx n="110" d="100"/>
          <a:sy n="110" d="100"/>
        </p:scale>
        <p:origin x="456" y="108"/>
      </p:cViewPr>
      <p:guideLst/>
    </p:cSldViewPr>
  </p:slideViewPr>
  <p:notesTextViewPr>
    <p:cViewPr>
      <p:scale>
        <a:sx n="1" d="1"/>
        <a:sy n="1" d="1"/>
      </p:scale>
      <p:origin x="0" y="0"/>
    </p:cViewPr>
  </p:notesTextViewPr>
  <p:notesViewPr>
    <p:cSldViewPr snapToGrid="0">
      <p:cViewPr varScale="1">
        <p:scale>
          <a:sx n="89" d="100"/>
          <a:sy n="89" d="100"/>
        </p:scale>
        <p:origin x="37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BD72E83A-B278-46E6-89BB-AEA5142F6097}" type="datetimeFigureOut">
              <a:rPr lang="en-US" smtClean="0"/>
              <a:t>3/10/2020</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31B4B780-8D25-49AB-913D-95112A9E476A}" type="slidenum">
              <a:rPr lang="en-US" smtClean="0"/>
              <a:t>‹#›</a:t>
            </a:fld>
            <a:endParaRPr lang="en-US"/>
          </a:p>
        </p:txBody>
      </p:sp>
    </p:spTree>
    <p:extLst>
      <p:ext uri="{BB962C8B-B14F-4D97-AF65-F5344CB8AC3E}">
        <p14:creationId xmlns:p14="http://schemas.microsoft.com/office/powerpoint/2010/main" val="255574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 sign in- </a:t>
            </a:r>
            <a:r>
              <a:rPr lang="en-US" dirty="0" smtClean="0"/>
              <a:t>We will be talking about something radical</a:t>
            </a:r>
            <a:r>
              <a:rPr lang="en-US" baseline="0" dirty="0" smtClean="0"/>
              <a:t> yet so</a:t>
            </a:r>
            <a:r>
              <a:rPr lang="en-US" dirty="0" smtClean="0"/>
              <a:t> simple and </a:t>
            </a:r>
            <a:r>
              <a:rPr lang="en-US" dirty="0" smtClean="0"/>
              <a:t>easy</a:t>
            </a:r>
            <a:r>
              <a:rPr lang="en-US" baseline="0" dirty="0" smtClean="0"/>
              <a:t>. Explain the 3 parts of the series.  </a:t>
            </a: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a:t>
            </a:fld>
            <a:endParaRPr lang="en-US"/>
          </a:p>
        </p:txBody>
      </p:sp>
    </p:spTree>
    <p:extLst>
      <p:ext uri="{BB962C8B-B14F-4D97-AF65-F5344CB8AC3E}">
        <p14:creationId xmlns:p14="http://schemas.microsoft.com/office/powerpoint/2010/main" val="127935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HERE ! Emphasize that is the most</a:t>
            </a:r>
            <a:r>
              <a:rPr lang="en-US" baseline="0" dirty="0" smtClean="0"/>
              <a:t> important information of their life to be learned today.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10</a:t>
            </a:fld>
            <a:endParaRPr lang="en-US"/>
          </a:p>
        </p:txBody>
      </p:sp>
    </p:spTree>
    <p:extLst>
      <p:ext uri="{BB962C8B-B14F-4D97-AF65-F5344CB8AC3E}">
        <p14:creationId xmlns:p14="http://schemas.microsoft.com/office/powerpoint/2010/main" val="78704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the correlation between a high carb &amp; low carb on your sugar levels.  How Insulin is produced and how Insulin resistance </a:t>
            </a:r>
            <a:r>
              <a:rPr lang="en-US" baseline="0" dirty="0" smtClean="0"/>
              <a:t>then ensues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11</a:t>
            </a:fld>
            <a:endParaRPr lang="en-US"/>
          </a:p>
        </p:txBody>
      </p:sp>
    </p:spTree>
    <p:extLst>
      <p:ext uri="{BB962C8B-B14F-4D97-AF65-F5344CB8AC3E}">
        <p14:creationId xmlns:p14="http://schemas.microsoft.com/office/powerpoint/2010/main" val="196039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smtClean="0"/>
              <a:t>Glycemic</a:t>
            </a:r>
            <a:r>
              <a:rPr lang="en-US" baseline="0" smtClean="0"/>
              <a:t> use </a:t>
            </a:r>
            <a:r>
              <a:rPr lang="en-US" smtClean="0"/>
              <a:t>Eye </a:t>
            </a:r>
            <a:r>
              <a:rPr lang="en-US" dirty="0" smtClean="0"/>
              <a:t>Glass. Take time to</a:t>
            </a:r>
            <a:r>
              <a:rPr lang="en-US" baseline="0" dirty="0" smtClean="0"/>
              <a:t> review the highs &amp; lows. </a:t>
            </a:r>
            <a:r>
              <a:rPr lang="en-US" dirty="0" smtClean="0"/>
              <a:t>Compare different carb</a:t>
            </a:r>
            <a:r>
              <a:rPr lang="en-US" baseline="0" dirty="0" smtClean="0"/>
              <a:t> </a:t>
            </a:r>
            <a:r>
              <a:rPr lang="en-US" dirty="0" smtClean="0"/>
              <a:t>Glycemic</a:t>
            </a:r>
            <a:r>
              <a:rPr lang="en-US" baseline="0" dirty="0" smtClean="0"/>
              <a:t> levels as sugar monitor. Not telling people what to eat just informing them how these are hidden sugars that we think are good but will spike your GL’s and make you fat.</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12</a:t>
            </a:fld>
            <a:endParaRPr lang="en-US"/>
          </a:p>
        </p:txBody>
      </p:sp>
    </p:spTree>
    <p:extLst>
      <p:ext uri="{BB962C8B-B14F-4D97-AF65-F5344CB8AC3E}">
        <p14:creationId xmlns:p14="http://schemas.microsoft.com/office/powerpoint/2010/main" val="10437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a:t>
            </a:r>
            <a:r>
              <a:rPr lang="en-US" baseline="0" dirty="0" smtClean="0"/>
              <a:t> </a:t>
            </a:r>
            <a:r>
              <a:rPr lang="en-US" dirty="0" smtClean="0"/>
              <a:t>Tequila</a:t>
            </a:r>
            <a:r>
              <a:rPr lang="en-US" baseline="0" dirty="0" smtClean="0"/>
              <a:t> because its made from a cactus not grains. Good for metabolism also. LOL  STOP HERE !  Ask if they have any questions. That we've just went over two of the very important reasons : GLUTEN &amp; INSULIN/RESISTANCE this is why people are obese. You just want to make sure that everybody understands this part before moving forward – to please ask question or comments.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13</a:t>
            </a:fld>
            <a:endParaRPr lang="en-US"/>
          </a:p>
        </p:txBody>
      </p:sp>
    </p:spTree>
    <p:extLst>
      <p:ext uri="{BB962C8B-B14F-4D97-AF65-F5344CB8AC3E}">
        <p14:creationId xmlns:p14="http://schemas.microsoft.com/office/powerpoint/2010/main" val="167664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14</a:t>
            </a:fld>
            <a:endParaRPr lang="en-US"/>
          </a:p>
        </p:txBody>
      </p:sp>
    </p:spTree>
    <p:extLst>
      <p:ext uri="{BB962C8B-B14F-4D97-AF65-F5344CB8AC3E}">
        <p14:creationId xmlns:p14="http://schemas.microsoft.com/office/powerpoint/2010/main" val="427952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15</a:t>
            </a:fld>
            <a:endParaRPr lang="en-US"/>
          </a:p>
        </p:txBody>
      </p:sp>
    </p:spTree>
    <p:extLst>
      <p:ext uri="{BB962C8B-B14F-4D97-AF65-F5344CB8AC3E}">
        <p14:creationId xmlns:p14="http://schemas.microsoft.com/office/powerpoint/2010/main" val="104920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16</a:t>
            </a:fld>
            <a:endParaRPr lang="en-US"/>
          </a:p>
        </p:txBody>
      </p:sp>
    </p:spTree>
    <p:extLst>
      <p:ext uri="{BB962C8B-B14F-4D97-AF65-F5344CB8AC3E}">
        <p14:creationId xmlns:p14="http://schemas.microsoft.com/office/powerpoint/2010/main" val="422750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17</a:t>
            </a:fld>
            <a:endParaRPr lang="en-US"/>
          </a:p>
        </p:txBody>
      </p:sp>
    </p:spTree>
    <p:extLst>
      <p:ext uri="{BB962C8B-B14F-4D97-AF65-F5344CB8AC3E}">
        <p14:creationId xmlns:p14="http://schemas.microsoft.com/office/powerpoint/2010/main" val="198099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single digit carbs. Check the ingredients for seed</a:t>
            </a:r>
            <a:r>
              <a:rPr lang="en-US" baseline="0" dirty="0" smtClean="0"/>
              <a:t> oils and sugars.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18</a:t>
            </a:fld>
            <a:endParaRPr lang="en-US"/>
          </a:p>
        </p:txBody>
      </p:sp>
    </p:spTree>
    <p:extLst>
      <p:ext uri="{BB962C8B-B14F-4D97-AF65-F5344CB8AC3E}">
        <p14:creationId xmlns:p14="http://schemas.microsoft.com/office/powerpoint/2010/main" val="59664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19</a:t>
            </a:fld>
            <a:endParaRPr lang="en-US"/>
          </a:p>
        </p:txBody>
      </p:sp>
    </p:spTree>
    <p:extLst>
      <p:ext uri="{BB962C8B-B14F-4D97-AF65-F5344CB8AC3E}">
        <p14:creationId xmlns:p14="http://schemas.microsoft.com/office/powerpoint/2010/main" val="35351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2</a:t>
            </a:fld>
            <a:endParaRPr lang="en-US"/>
          </a:p>
        </p:txBody>
      </p:sp>
    </p:spTree>
    <p:extLst>
      <p:ext uri="{BB962C8B-B14F-4D97-AF65-F5344CB8AC3E}">
        <p14:creationId xmlns:p14="http://schemas.microsoft.com/office/powerpoint/2010/main" val="87698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20</a:t>
            </a:fld>
            <a:endParaRPr lang="en-US"/>
          </a:p>
        </p:txBody>
      </p:sp>
    </p:spTree>
    <p:extLst>
      <p:ext uri="{BB962C8B-B14F-4D97-AF65-F5344CB8AC3E}">
        <p14:creationId xmlns:p14="http://schemas.microsoft.com/office/powerpoint/2010/main" val="191074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21</a:t>
            </a:fld>
            <a:endParaRPr lang="en-US"/>
          </a:p>
        </p:txBody>
      </p:sp>
    </p:spTree>
    <p:extLst>
      <p:ext uri="{BB962C8B-B14F-4D97-AF65-F5344CB8AC3E}">
        <p14:creationId xmlns:p14="http://schemas.microsoft.com/office/powerpoint/2010/main" val="36370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do you</a:t>
            </a:r>
            <a:r>
              <a:rPr lang="en-US" baseline="0" dirty="0" smtClean="0"/>
              <a:t> know what CARBS are?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22</a:t>
            </a:fld>
            <a:endParaRPr lang="en-US"/>
          </a:p>
        </p:txBody>
      </p:sp>
    </p:spTree>
    <p:extLst>
      <p:ext uri="{BB962C8B-B14F-4D97-AF65-F5344CB8AC3E}">
        <p14:creationId xmlns:p14="http://schemas.microsoft.com/office/powerpoint/2010/main" val="2824614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23</a:t>
            </a:fld>
            <a:endParaRPr lang="en-US"/>
          </a:p>
        </p:txBody>
      </p:sp>
    </p:spTree>
    <p:extLst>
      <p:ext uri="{BB962C8B-B14F-4D97-AF65-F5344CB8AC3E}">
        <p14:creationId xmlns:p14="http://schemas.microsoft.com/office/powerpoint/2010/main" val="2245319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4B780-8D25-49AB-913D-95112A9E476A}" type="slidenum">
              <a:rPr lang="en-US" smtClean="0"/>
              <a:t>24</a:t>
            </a:fld>
            <a:endParaRPr lang="en-US"/>
          </a:p>
        </p:txBody>
      </p:sp>
    </p:spTree>
    <p:extLst>
      <p:ext uri="{BB962C8B-B14F-4D97-AF65-F5344CB8AC3E}">
        <p14:creationId xmlns:p14="http://schemas.microsoft.com/office/powerpoint/2010/main" val="169390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sending the information to the email</a:t>
            </a:r>
            <a:r>
              <a:rPr lang="en-US" baseline="0" dirty="0" smtClean="0"/>
              <a:t> provided in the sign in sheet.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3</a:t>
            </a:fld>
            <a:endParaRPr lang="en-US"/>
          </a:p>
        </p:txBody>
      </p:sp>
    </p:spTree>
    <p:extLst>
      <p:ext uri="{BB962C8B-B14F-4D97-AF65-F5344CB8AC3E}">
        <p14:creationId xmlns:p14="http://schemas.microsoft.com/office/powerpoint/2010/main" val="89024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your story – Nutritionist house call by accident (only 15#) Hailee Barry diabetic article in Woman’s day. Magic Pill Netflix. Dr. Villanueva.  Explain the 2 factions. (how bad people say it is although we’ve been doing it 1000s yrs.) </a:t>
            </a:r>
            <a:endParaRPr lang="en-US" baseline="0" dirty="0" smtClean="0"/>
          </a:p>
          <a:p>
            <a:r>
              <a:rPr lang="en-US" baseline="0" dirty="0" smtClean="0"/>
              <a:t>Follow the Dr.’s who promote the lifestyle - watch </a:t>
            </a:r>
            <a:r>
              <a:rPr lang="en-US" baseline="0" dirty="0" smtClean="0"/>
              <a:t>the Dr. Ken Berry </a:t>
            </a:r>
            <a:r>
              <a:rPr lang="en-US" baseline="0" dirty="0" smtClean="0"/>
              <a:t>YouTube </a:t>
            </a:r>
            <a:r>
              <a:rPr lang="en-US" baseline="0" dirty="0" smtClean="0"/>
              <a:t>video at the end of this presentation. </a:t>
            </a:r>
            <a:r>
              <a:rPr lang="en-US" baseline="0" dirty="0" smtClean="0"/>
              <a:t>SET A GOAL.</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4</a:t>
            </a:fld>
            <a:endParaRPr lang="en-US"/>
          </a:p>
        </p:txBody>
      </p:sp>
    </p:spTree>
    <p:extLst>
      <p:ext uri="{BB962C8B-B14F-4D97-AF65-F5344CB8AC3E}">
        <p14:creationId xmlns:p14="http://schemas.microsoft.com/office/powerpoint/2010/main" val="28554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 little about the importance of exercise</a:t>
            </a:r>
            <a:r>
              <a:rPr lang="en-US" baseline="0" dirty="0" smtClean="0"/>
              <a:t> especially weight resistance – daily walking – 15 minutes of increased BPM ONLY!</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5</a:t>
            </a:fld>
            <a:endParaRPr lang="en-US"/>
          </a:p>
        </p:txBody>
      </p:sp>
    </p:spTree>
    <p:extLst>
      <p:ext uri="{BB962C8B-B14F-4D97-AF65-F5344CB8AC3E}">
        <p14:creationId xmlns:p14="http://schemas.microsoft.com/office/powerpoint/2010/main" val="119043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drug addicts Sugar</a:t>
            </a:r>
            <a:r>
              <a:rPr lang="en-US" baseline="0" dirty="0" smtClean="0"/>
              <a:t> withdrawals. </a:t>
            </a:r>
            <a:r>
              <a:rPr lang="en-US" dirty="0" smtClean="0"/>
              <a:t>ANY QUESTIONS ON KETO ?  Discuss metabolism.</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6</a:t>
            </a:fld>
            <a:endParaRPr lang="en-US"/>
          </a:p>
        </p:txBody>
      </p:sp>
    </p:spTree>
    <p:extLst>
      <p:ext uri="{BB962C8B-B14F-4D97-AF65-F5344CB8AC3E}">
        <p14:creationId xmlns:p14="http://schemas.microsoft.com/office/powerpoint/2010/main" val="9254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Antigens. Emphasize the importance of white blood cells. Explain why more</a:t>
            </a:r>
            <a:r>
              <a:rPr lang="en-US" baseline="0" dirty="0" smtClean="0"/>
              <a:t> and more people are getting sick + obese. </a:t>
            </a:r>
            <a:endParaRPr lang="en-US" dirty="0" smtClean="0"/>
          </a:p>
          <a:p>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7</a:t>
            </a:fld>
            <a:endParaRPr lang="en-US"/>
          </a:p>
        </p:txBody>
      </p:sp>
    </p:spTree>
    <p:extLst>
      <p:ext uri="{BB962C8B-B14F-4D97-AF65-F5344CB8AC3E}">
        <p14:creationId xmlns:p14="http://schemas.microsoft.com/office/powerpoint/2010/main" val="223902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QUESTIONS ON GLUTEN? Discuss the importance of gluten/wheat sensitivity in the keto diet. Give examples. More home-made foods. Bun-less burgers. Zero Soft Drinks. MOST IMPORTANT. Find what works for you!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8</a:t>
            </a:fld>
            <a:endParaRPr lang="en-US"/>
          </a:p>
        </p:txBody>
      </p:sp>
    </p:spTree>
    <p:extLst>
      <p:ext uri="{BB962C8B-B14F-4D97-AF65-F5344CB8AC3E}">
        <p14:creationId xmlns:p14="http://schemas.microsoft.com/office/powerpoint/2010/main" val="286999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carb restriction Lifestyle. Need to have a</a:t>
            </a:r>
            <a:r>
              <a:rPr lang="en-US" baseline="0" dirty="0" smtClean="0"/>
              <a:t> “Food is Fuel Mindset.” Taste/Smell triggers will eventually go away.</a:t>
            </a:r>
            <a:r>
              <a:rPr lang="en-US" dirty="0" smtClean="0"/>
              <a:t> Fat has had a bad rap. Need to change our perception about fats as fuel. YOU</a:t>
            </a:r>
            <a:r>
              <a:rPr lang="en-US" baseline="0" dirty="0" smtClean="0"/>
              <a:t> DON’T GET FAT WITH FAT! </a:t>
            </a:r>
            <a:r>
              <a:rPr lang="en-US" baseline="0" dirty="0" err="1" smtClean="0"/>
              <a:t>Saiety</a:t>
            </a:r>
            <a:r>
              <a:rPr lang="en-US" baseline="0" dirty="0" smtClean="0"/>
              <a:t> </a:t>
            </a:r>
            <a:r>
              <a:rPr lang="en-US" baseline="0" dirty="0" err="1" smtClean="0"/>
              <a:t>Appitite</a:t>
            </a:r>
            <a:r>
              <a:rPr lang="en-US" baseline="0" dirty="0" smtClean="0"/>
              <a:t> Suppressant.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9</a:t>
            </a:fld>
            <a:endParaRPr lang="en-US"/>
          </a:p>
        </p:txBody>
      </p:sp>
    </p:spTree>
    <p:extLst>
      <p:ext uri="{BB962C8B-B14F-4D97-AF65-F5344CB8AC3E}">
        <p14:creationId xmlns:p14="http://schemas.microsoft.com/office/powerpoint/2010/main" val="42745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33236-9D20-46C3-A4B8-C2C443598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79C6A7C-F9CE-4022-B187-FC021C069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59A7F1-0056-40B0-9608-5CA839050584}"/>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E48A39F0-5A22-4181-A2B1-B5A5BB3A0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2EC6FB9-C6A3-4018-A216-E44E57B159E1}"/>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7087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2CA2D-503C-43EC-A7A4-C78A61D281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5B56CAB-17B8-47DB-BB18-DC3CD47BC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9CE7CA-666A-42AB-827A-45F063272940}"/>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EC8B656B-AAED-4F8F-B368-9B3A38856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F6901D8-8D85-4B7D-99B3-EA03FC8F6DB5}"/>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02749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701DC3C-99BE-4D77-8FC2-B7B5B9BC83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9B784C5-FFBA-4B00-BC57-A317FB05B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E71BF8-B580-4933-BF51-A45A8F0B4F96}"/>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2EAE4D41-F9DC-4003-8C0D-0C9E7C6CA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945D37-DCB6-459E-B05A-346ED3438B9F}"/>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8036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FD406-38B2-4724-8052-4C73873D2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C78F22-DF07-4C31-8ADC-F864EF37C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007D02-EDA1-45AB-8D7A-CA7486996E45}"/>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88BB29FA-BEEB-4E08-A3CF-B3A035D30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AFBC64-0524-496D-AEB4-5DBEFDAE6E98}"/>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91024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219B9F-F422-4CAB-9FC9-FE8390619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C06A5E9-8D76-48E5-AA7B-59F069189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C2D294F-D98A-4B52-B851-CDC3E732A060}"/>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33C393ED-1FCD-45C1-A213-948274806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3B7D4B-69E8-4BCA-8FCA-EC8A0D447C55}"/>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60978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894D21-76D7-44D7-B3F2-2C53D02DB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52E13A9-6BFE-40E4-9FAB-C381AC75E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117B0F1-0099-4F2F-B9E6-446291740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0275273-3794-4A6E-A48A-D35021CCF16C}"/>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 xmlns:a16="http://schemas.microsoft.com/office/drawing/2014/main" id="{17D33CD6-4DAB-40D4-9A7F-2911B458C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BA6975B-6978-4A32-9C28-ACB729AA23C2}"/>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89616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0BE1D-200B-42E1-AB6A-2E20B5A11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ECEC5F4-1920-4108-9B29-7E38CDE21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29B791E-ED6C-490C-A87D-6130ADF03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FBEAEF5-6BDD-4F2E-8158-B021722C2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FF64484-C841-4058-968B-4E183B650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9E3AA9-F314-4A67-A4E5-F2D6849EEAA9}"/>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8" name="Footer Placeholder 7">
            <a:extLst>
              <a:ext uri="{FF2B5EF4-FFF2-40B4-BE49-F238E27FC236}">
                <a16:creationId xmlns="" xmlns:a16="http://schemas.microsoft.com/office/drawing/2014/main" id="{73A0DE99-772C-44C8-9D5E-2DCC7ECC64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EF60262-84E8-40CF-9AE1-4401FFB7D38C}"/>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200539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1978-3CA1-4E88-A27B-BFCD2D785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9EA6CDA-E759-4B7A-B1BC-EF84AB40487F}"/>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4" name="Footer Placeholder 3">
            <a:extLst>
              <a:ext uri="{FF2B5EF4-FFF2-40B4-BE49-F238E27FC236}">
                <a16:creationId xmlns="" xmlns:a16="http://schemas.microsoft.com/office/drawing/2014/main" id="{32116526-7E16-4C1E-B4D9-1A81741C6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AD6E6DC-2EFE-483C-B9B2-78AD7DF68A96}"/>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427755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6A9974D-CC17-4FFA-8D7C-5C1DC4003FE9}"/>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3" name="Footer Placeholder 2">
            <a:extLst>
              <a:ext uri="{FF2B5EF4-FFF2-40B4-BE49-F238E27FC236}">
                <a16:creationId xmlns="" xmlns:a16="http://schemas.microsoft.com/office/drawing/2014/main" id="{AB4646FB-078C-4A52-B02C-D50E00B57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88A9568-5339-4C4A-85B7-BB574B864909}"/>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265392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5ED095-4C7F-4B0D-B91F-62CA815FE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DA25900-ADE7-41F3-97F6-09BD4081A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74D5B22-3456-4F23-9AD8-C69698D8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80845C-CD6B-49A6-9E4E-9B03CCF15E72}"/>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 xmlns:a16="http://schemas.microsoft.com/office/drawing/2014/main" id="{D3AAA754-7082-4B88-8B55-C00943BE7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AEFC8E6-42B7-4E07-88F9-3D58A9BF4C22}"/>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371226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20EB9-D4EC-4309-AB08-2AC6B279E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B6750B1-92F2-4095-8528-C10C133F7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E9E073E-3DBC-4C47-AEFF-BEF196074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50A149-2DD5-4D9D-A398-CC1253D9868B}"/>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 xmlns:a16="http://schemas.microsoft.com/office/drawing/2014/main" id="{5C66B3EF-1657-4218-8D30-5FF8E539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DA03D7D-B2BE-403D-A809-F85E7521EDFA}"/>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428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0B5DCC-4B95-41CC-B4F8-906611E84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AB0AA68-03BF-4FEB-AC8D-58EBF67C5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4EEC-DB49-446C-9251-93EBA4D04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A9E13-A2BE-4BF9-B5BE-A7ABC7D81A84}" type="datetimeFigureOut">
              <a:rPr lang="en-US" smtClean="0"/>
              <a:t>3/10/2020</a:t>
            </a:fld>
            <a:endParaRPr lang="en-US"/>
          </a:p>
        </p:txBody>
      </p:sp>
      <p:sp>
        <p:nvSpPr>
          <p:cNvPr id="5" name="Footer Placeholder 4">
            <a:extLst>
              <a:ext uri="{FF2B5EF4-FFF2-40B4-BE49-F238E27FC236}">
                <a16:creationId xmlns="" xmlns:a16="http://schemas.microsoft.com/office/drawing/2014/main" id="{456CA4CC-D68E-4954-BBBD-2D815EF09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C002B82-9D52-4078-B937-BC74B55D7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7E122-3A68-441C-8695-470F54EAED7B}" type="slidenum">
              <a:rPr lang="en-US" smtClean="0"/>
              <a:t>‹#›</a:t>
            </a:fld>
            <a:endParaRPr lang="en-US"/>
          </a:p>
        </p:txBody>
      </p:sp>
    </p:spTree>
    <p:extLst>
      <p:ext uri="{BB962C8B-B14F-4D97-AF65-F5344CB8AC3E}">
        <p14:creationId xmlns:p14="http://schemas.microsoft.com/office/powerpoint/2010/main" val="90562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diabetes.diabetesjournals.org/content/61/4/778?patientinform-links=yes&amp;legid=diabetes;61/4/77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leaneatingmag.com/.amp/clean-diet/whats-your-liver-got-to-do-with-losing-weight" TargetMode="Externa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s://www.thedailymeal.com/healthy-eating/reasons-drink-shot-tequila"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etflix.com/title/80238655" TargetMode="External"/><Relationship Id="rId5" Type="http://schemas.openxmlformats.org/officeDocument/2006/relationships/hyperlink" Target="https://youtu.be/IW6YYdPJapg" TargetMode="Externa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hyperlink" Target="https://www.menshealth.com/nutrition/a19536669/fatty-foods-with-health-benefit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healthline.com/nutrition/foods/beef#vitamins-and-miner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recisionnutrition.com/all-about-gluten" TargetMode="External"/><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google.com/search?rlz=1C1CHBD_enUS867US867&amp;sxsrf=ALeKk032yIXcb0Oqt1YlAi5NCSX2SvMLrA:1583258308058&amp;q=how+to+pronounce+antigen&amp;stick=H4sIAAAAAAAAAOMIfcRoyS3w8sc9YSmDSWtOXmPU4uINKMrPK81LzkwsyczPExLmYglJLcoV4pbi5GJPzCvJTE_Ns2JRYkrN41nEKpGRX65Qkq9QANSSD9STqgBVAQCyT69mWQAAAA&amp;pron_lang=en&amp;pron_country=us&amp;sa=X&amp;ved=2ahUKEwjCgKjo8P7nAhVBOKwKHTniCuMQ3eEDMAB6BAgFEAg" TargetMode="External"/><Relationship Id="rId5" Type="http://schemas.openxmlformats.org/officeDocument/2006/relationships/hyperlink" Target="https://www.google.com/search?rlz=1C1GCEU_enUS869US869&amp;sxsrf=ACYBGNSZuBzEHVQYYxX9xuUcgqh6l2-LXg:1583014669789&amp;q=how+to+pronounce+antigen&amp;stick=H4sIAAAAAAAAAOMIfcRoyS3w8sc9YSmDSWtOXmPU4uINKMrPK81LzkwsyczPExLmYglJLcoV4pbi5GJPzCvJTE_Ns2JRYkrN41nEKpGRX65Qkq9QANSSD9STqgBVAQCyT69mWQAAAA&amp;pron_lang=en&amp;pron_country=us&amp;sa=X&amp;ved=2ahUKEwiYj8SY5ffnAhVQI6wKHTuUCp8Q3eEDMAB6BAgFEAg" TargetMode="External"/><Relationship Id="rId4" Type="http://schemas.openxmlformats.org/officeDocument/2006/relationships/hyperlink" Target="https://www.health.harvard.edu/staying-healthy/ditch-the-gluten-improve-your-heal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9CE391-9650-469A-B5D1-51706945E244}"/>
              </a:ext>
            </a:extLst>
          </p:cNvPr>
          <p:cNvSpPr>
            <a:spLocks noGrp="1"/>
          </p:cNvSpPr>
          <p:nvPr>
            <p:ph type="ctrTitle"/>
          </p:nvPr>
        </p:nvSpPr>
        <p:spPr>
          <a:xfrm>
            <a:off x="1620715" y="518746"/>
            <a:ext cx="9144000" cy="1769253"/>
          </a:xfrm>
        </p:spPr>
        <p:txBody>
          <a:bodyPr>
            <a:normAutofit/>
          </a:bodyPr>
          <a:lstStyle/>
          <a:p>
            <a:r>
              <a:rPr lang="en-US" b="1" dirty="0"/>
              <a:t>A</a:t>
            </a:r>
            <a:r>
              <a:rPr lang="en-US" b="1" dirty="0" smtClean="0"/>
              <a:t> </a:t>
            </a:r>
            <a:r>
              <a:rPr lang="en-US" b="1" dirty="0"/>
              <a:t>PATH TO </a:t>
            </a:r>
            <a:r>
              <a:rPr lang="en-US" b="1" dirty="0" smtClean="0"/>
              <a:t>EMPLOYEE  WELLNESS</a:t>
            </a:r>
            <a:endParaRPr lang="en-US" b="1" dirty="0"/>
          </a:p>
        </p:txBody>
      </p:sp>
      <p:sp>
        <p:nvSpPr>
          <p:cNvPr id="3" name="Subtitle 2">
            <a:extLst>
              <a:ext uri="{FF2B5EF4-FFF2-40B4-BE49-F238E27FC236}">
                <a16:creationId xmlns="" xmlns:a16="http://schemas.microsoft.com/office/drawing/2014/main" id="{2BA4A1D1-1E2F-43F9-8CAF-3E226F7E1148}"/>
              </a:ext>
            </a:extLst>
          </p:cNvPr>
          <p:cNvSpPr>
            <a:spLocks noGrp="1"/>
          </p:cNvSpPr>
          <p:nvPr>
            <p:ph type="subTitle" idx="1"/>
          </p:nvPr>
        </p:nvSpPr>
        <p:spPr>
          <a:xfrm>
            <a:off x="1620715" y="4706771"/>
            <a:ext cx="9144000" cy="1655762"/>
          </a:xfrm>
        </p:spPr>
        <p:txBody>
          <a:bodyPr/>
          <a:lstStyle/>
          <a:p>
            <a:r>
              <a:rPr lang="en-US" dirty="0"/>
              <a:t>A journey to learn how you can control and maintain your health with easy to understand </a:t>
            </a:r>
            <a:r>
              <a:rPr lang="en-US" dirty="0" smtClean="0"/>
              <a:t>methods.</a:t>
            </a:r>
          </a:p>
          <a:p>
            <a:endParaRPr lang="en-US" dirty="0"/>
          </a:p>
        </p:txBody>
      </p:sp>
      <p:pic>
        <p:nvPicPr>
          <p:cNvPr id="2052" name="Picture 4" descr="Image result for wellness jour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570" y="2536093"/>
            <a:ext cx="2883876" cy="19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6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1028343"/>
            <a:ext cx="10598332" cy="3262432"/>
          </a:xfrm>
          <a:prstGeom prst="rect">
            <a:avLst/>
          </a:prstGeom>
        </p:spPr>
        <p:txBody>
          <a:bodyPr wrap="square">
            <a:spAutoFit/>
          </a:bodyPr>
          <a:lstStyle/>
          <a:p>
            <a:r>
              <a:rPr lang="en-US" b="1" dirty="0"/>
              <a:t>CARBS – Turn into sugar (glucose). Sugar is fuel burned by the </a:t>
            </a:r>
            <a:r>
              <a:rPr lang="en-US" b="1" dirty="0" smtClean="0"/>
              <a:t>body </a:t>
            </a:r>
            <a:r>
              <a:rPr lang="en-US" b="1" dirty="0"/>
              <a:t>for energy.</a:t>
            </a:r>
          </a:p>
          <a:p>
            <a:endParaRPr lang="en-US" dirty="0"/>
          </a:p>
          <a:p>
            <a:r>
              <a:rPr lang="en-US" dirty="0"/>
              <a:t>Flours, grains, cereals (gluten) are carbs – they turn into sugar then  </a:t>
            </a:r>
          </a:p>
          <a:p>
            <a:r>
              <a:rPr lang="en-US" dirty="0"/>
              <a:t>they create inflammation causing cardio vascular (heart) disease and diabetes. </a:t>
            </a:r>
          </a:p>
          <a:p>
            <a:r>
              <a:rPr lang="en-US" dirty="0"/>
              <a:t>   </a:t>
            </a:r>
          </a:p>
          <a:p>
            <a:r>
              <a:rPr lang="en-US" dirty="0">
                <a:solidFill>
                  <a:srgbClr val="FF0000"/>
                </a:solidFill>
              </a:rPr>
              <a:t>Sugars (glucose) triggers </a:t>
            </a:r>
            <a:r>
              <a:rPr lang="en-US" b="1" dirty="0">
                <a:solidFill>
                  <a:srgbClr val="FF0000"/>
                </a:solidFill>
              </a:rPr>
              <a:t>insulin</a:t>
            </a:r>
            <a:r>
              <a:rPr lang="en-US" dirty="0">
                <a:solidFill>
                  <a:srgbClr val="FF0000"/>
                </a:solidFill>
              </a:rPr>
              <a:t> to lower blood sugar </a:t>
            </a:r>
            <a:r>
              <a:rPr lang="en-US" dirty="0" smtClean="0">
                <a:solidFill>
                  <a:srgbClr val="FF0000"/>
                </a:solidFill>
              </a:rPr>
              <a:t>level, </a:t>
            </a:r>
            <a:r>
              <a:rPr lang="en-US" dirty="0">
                <a:solidFill>
                  <a:srgbClr val="FF0000"/>
                </a:solidFill>
              </a:rPr>
              <a:t>too much sugar creates insulin spikes in the blood. The body then counteracts the spikes by </a:t>
            </a:r>
            <a:r>
              <a:rPr lang="en-US" dirty="0" smtClean="0">
                <a:solidFill>
                  <a:srgbClr val="FF0000"/>
                </a:solidFill>
              </a:rPr>
              <a:t>restricting </a:t>
            </a:r>
            <a:r>
              <a:rPr lang="en-US" dirty="0">
                <a:solidFill>
                  <a:srgbClr val="FF0000"/>
                </a:solidFill>
              </a:rPr>
              <a:t>the insulin called </a:t>
            </a:r>
            <a:r>
              <a:rPr lang="en-US" b="1" dirty="0" smtClean="0">
                <a:solidFill>
                  <a:srgbClr val="FF0000"/>
                </a:solidFill>
              </a:rPr>
              <a:t>“Insulin Resistance</a:t>
            </a:r>
            <a:r>
              <a:rPr lang="en-US" b="1" dirty="0">
                <a:solidFill>
                  <a:srgbClr val="FF0000"/>
                </a:solidFill>
              </a:rPr>
              <a:t>”</a:t>
            </a:r>
            <a:r>
              <a:rPr lang="en-US" dirty="0">
                <a:solidFill>
                  <a:srgbClr val="FF0000"/>
                </a:solidFill>
              </a:rPr>
              <a:t>. </a:t>
            </a:r>
            <a:endParaRPr lang="en-US" dirty="0" smtClean="0">
              <a:solidFill>
                <a:srgbClr val="FF0000"/>
              </a:solidFill>
            </a:endParaRPr>
          </a:p>
          <a:p>
            <a:r>
              <a:rPr lang="en-US" dirty="0" smtClean="0">
                <a:solidFill>
                  <a:srgbClr val="FF0000"/>
                </a:solidFill>
              </a:rPr>
              <a:t>Insulin </a:t>
            </a:r>
            <a:r>
              <a:rPr lang="en-US" dirty="0">
                <a:solidFill>
                  <a:srgbClr val="FF0000"/>
                </a:solidFill>
              </a:rPr>
              <a:t>resistance is </a:t>
            </a:r>
            <a:r>
              <a:rPr lang="en-US" dirty="0" smtClean="0">
                <a:solidFill>
                  <a:srgbClr val="FF0000"/>
                </a:solidFill>
              </a:rPr>
              <a:t>a sure </a:t>
            </a:r>
            <a:r>
              <a:rPr lang="en-US" dirty="0">
                <a:solidFill>
                  <a:srgbClr val="FF0000"/>
                </a:solidFill>
              </a:rPr>
              <a:t>cause of diabetes. </a:t>
            </a:r>
          </a:p>
          <a:p>
            <a:endParaRPr lang="en-US" dirty="0">
              <a:solidFill>
                <a:srgbClr val="FF0000"/>
              </a:solidFill>
            </a:endParaRPr>
          </a:p>
          <a:p>
            <a:r>
              <a:rPr lang="en-US" dirty="0">
                <a:solidFill>
                  <a:srgbClr val="FF0000"/>
                </a:solidFill>
              </a:rPr>
              <a:t>With insulin resistance the body only burns sugars - fat is then stored and will never get burned if sugar is always the primary source of fuel burned by the body for energy. </a:t>
            </a:r>
          </a:p>
        </p:txBody>
      </p:sp>
      <p:pic>
        <p:nvPicPr>
          <p:cNvPr id="6146" name="Picture 2" descr="https://i.dietdoctor.com/wp-content/uploads/2015/12/IR.jpg?auto=compress%2Cformat&amp;w=800&amp;h=430&amp;fit=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5" y="4404588"/>
            <a:ext cx="5390606" cy="22563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85509" y="3036741"/>
            <a:ext cx="618308" cy="215444"/>
          </a:xfrm>
          <a:prstGeom prst="rect">
            <a:avLst/>
          </a:prstGeom>
        </p:spPr>
        <p:txBody>
          <a:bodyPr wrap="square">
            <a:spAutoFit/>
          </a:bodyPr>
          <a:lstStyle/>
          <a:p>
            <a:r>
              <a:rPr lang="en-US" sz="800" dirty="0" smtClean="0">
                <a:hlinkClick r:id="rId4"/>
              </a:rPr>
              <a:t>Source</a:t>
            </a:r>
            <a:endParaRPr lang="en-US" sz="800" dirty="0"/>
          </a:p>
        </p:txBody>
      </p:sp>
    </p:spTree>
    <p:extLst>
      <p:ext uri="{BB962C8B-B14F-4D97-AF65-F5344CB8AC3E}">
        <p14:creationId xmlns:p14="http://schemas.microsoft.com/office/powerpoint/2010/main" val="334730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lucose spikes after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549" y="281181"/>
            <a:ext cx="8395062" cy="63172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17713" y="4512874"/>
            <a:ext cx="1628503" cy="1879490"/>
          </a:xfrm>
          <a:prstGeom prst="rect">
            <a:avLst/>
          </a:prstGeom>
          <a:ln w="28575">
            <a:solidFill>
              <a:srgbClr val="92D050"/>
            </a:solidFill>
          </a:ln>
        </p:spPr>
      </p:pic>
      <p:pic>
        <p:nvPicPr>
          <p:cNvPr id="4" name="Picture 3"/>
          <p:cNvPicPr>
            <a:picLocks noChangeAspect="1"/>
          </p:cNvPicPr>
          <p:nvPr/>
        </p:nvPicPr>
        <p:blipFill>
          <a:blip r:embed="rId5"/>
          <a:stretch>
            <a:fillRect/>
          </a:stretch>
        </p:blipFill>
        <p:spPr>
          <a:xfrm>
            <a:off x="248194" y="281181"/>
            <a:ext cx="1567543" cy="1808703"/>
          </a:xfrm>
          <a:prstGeom prst="rect">
            <a:avLst/>
          </a:prstGeom>
          <a:ln w="38100">
            <a:solidFill>
              <a:srgbClr val="C00000"/>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75" y="5010150"/>
            <a:ext cx="442164" cy="442723"/>
          </a:xfrm>
          <a:prstGeom prst="rect">
            <a:avLst/>
          </a:prstGeom>
          <a:effectLst>
            <a:softEdge rad="31750"/>
          </a:effectLst>
        </p:spPr>
      </p:pic>
    </p:spTree>
    <p:extLst>
      <p:ext uri="{BB962C8B-B14F-4D97-AF65-F5344CB8AC3E}">
        <p14:creationId xmlns:p14="http://schemas.microsoft.com/office/powerpoint/2010/main" val="21554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originals/c9/eb/d4/c9ebd42a0424965b84f0a7935cef5f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891" y="287251"/>
            <a:ext cx="7097486" cy="5015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71909" y="313509"/>
            <a:ext cx="1715590" cy="1754326"/>
          </a:xfrm>
          <a:prstGeom prst="rect">
            <a:avLst/>
          </a:prstGeom>
        </p:spPr>
        <p:txBody>
          <a:bodyPr wrap="square">
            <a:spAutoFit/>
          </a:bodyPr>
          <a:lstStyle/>
          <a:p>
            <a:r>
              <a:rPr lang="en-US" sz="1200" b="1" dirty="0">
                <a:solidFill>
                  <a:srgbClr val="222222"/>
                </a:solidFill>
                <a:latin typeface="Roboto"/>
              </a:rPr>
              <a:t>Glycemic</a:t>
            </a:r>
            <a:r>
              <a:rPr lang="en-US" sz="1200" dirty="0">
                <a:solidFill>
                  <a:srgbClr val="222222"/>
                </a:solidFill>
                <a:latin typeface="Roboto"/>
              </a:rPr>
              <a:t> literally means "causing glucose (sugar) in the blood." Blood glucose levels are closely related to the amount and type of carbohydrates consumed.</a:t>
            </a:r>
            <a:endParaRPr lang="en-US" sz="1200" dirty="0"/>
          </a:p>
        </p:txBody>
      </p:sp>
      <p:sp>
        <p:nvSpPr>
          <p:cNvPr id="4" name="Rectangle 3"/>
          <p:cNvSpPr/>
          <p:nvPr/>
        </p:nvSpPr>
        <p:spPr>
          <a:xfrm>
            <a:off x="981127" y="5661733"/>
            <a:ext cx="10380617" cy="646331"/>
          </a:xfrm>
          <a:prstGeom prst="rect">
            <a:avLst/>
          </a:prstGeom>
        </p:spPr>
        <p:txBody>
          <a:bodyPr wrap="square">
            <a:spAutoFit/>
          </a:bodyPr>
          <a:lstStyle/>
          <a:p>
            <a:r>
              <a:rPr lang="en-US" b="1" dirty="0">
                <a:solidFill>
                  <a:srgbClr val="333333"/>
                </a:solidFill>
                <a:latin typeface="Arial" panose="020B0604020202020204" pitchFamily="34" charset="0"/>
              </a:rPr>
              <a:t>Carbohydrates with a low GI value (55 or less) are more slowly digested, absorbed and </a:t>
            </a:r>
            <a:r>
              <a:rPr lang="en-US" b="1" dirty="0" smtClean="0">
                <a:solidFill>
                  <a:srgbClr val="333333"/>
                </a:solidFill>
                <a:latin typeface="Arial" panose="020B0604020202020204" pitchFamily="34" charset="0"/>
              </a:rPr>
              <a:t>metabolized </a:t>
            </a:r>
            <a:r>
              <a:rPr lang="en-US" b="1" dirty="0">
                <a:solidFill>
                  <a:srgbClr val="333333"/>
                </a:solidFill>
                <a:latin typeface="Arial" panose="020B0604020202020204" pitchFamily="34" charset="0"/>
              </a:rPr>
              <a:t>and cause a lower and slower rise in blood glucose and, therefore insulin </a:t>
            </a:r>
            <a:r>
              <a:rPr lang="en-US" b="1" dirty="0" smtClean="0">
                <a:solidFill>
                  <a:srgbClr val="333333"/>
                </a:solidFill>
                <a:latin typeface="Arial" panose="020B0604020202020204" pitchFamily="34" charset="0"/>
              </a:rPr>
              <a:t>levels.</a:t>
            </a:r>
            <a:endParaRPr lang="en-US" b="1" dirty="0"/>
          </a:p>
        </p:txBody>
      </p:sp>
      <p:pic>
        <p:nvPicPr>
          <p:cNvPr id="1026" name="Picture 2" descr="Image result for search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9722" y="243840"/>
            <a:ext cx="706801" cy="70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3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742" y="1254034"/>
            <a:ext cx="5612844" cy="4524315"/>
          </a:xfrm>
          <a:prstGeom prst="rect">
            <a:avLst/>
          </a:prstGeom>
          <a:noFill/>
        </p:spPr>
        <p:txBody>
          <a:bodyPr wrap="square" rtlCol="0">
            <a:spAutoFit/>
          </a:bodyPr>
          <a:lstStyle/>
          <a:p>
            <a:endParaRPr lang="en-US" dirty="0"/>
          </a:p>
          <a:p>
            <a:r>
              <a:rPr lang="en-US" dirty="0" smtClean="0"/>
              <a:t>Beer and alcohol is a carb. Its basically liquid grains. </a:t>
            </a:r>
          </a:p>
          <a:p>
            <a:r>
              <a:rPr lang="en-US" dirty="0" smtClean="0"/>
              <a:t>It turns into sugar. </a:t>
            </a:r>
          </a:p>
          <a:p>
            <a:r>
              <a:rPr lang="en-US" dirty="0" smtClean="0"/>
              <a:t>This sugar is </a:t>
            </a:r>
            <a:r>
              <a:rPr lang="en-US" dirty="0"/>
              <a:t>filtered </a:t>
            </a:r>
            <a:r>
              <a:rPr lang="en-US" dirty="0" smtClean="0"/>
              <a:t>then through </a:t>
            </a:r>
            <a:r>
              <a:rPr lang="en-US" dirty="0"/>
              <a:t>the liver</a:t>
            </a:r>
            <a:r>
              <a:rPr lang="en-US" dirty="0" smtClean="0"/>
              <a:t>. </a:t>
            </a:r>
          </a:p>
          <a:p>
            <a:endParaRPr lang="en-US" dirty="0" smtClean="0"/>
          </a:p>
          <a:p>
            <a:r>
              <a:rPr lang="en-US" dirty="0">
                <a:solidFill>
                  <a:srgbClr val="FF0000"/>
                </a:solidFill>
              </a:rPr>
              <a:t>The liver is very important in order to lose weight. </a:t>
            </a:r>
          </a:p>
          <a:p>
            <a:endParaRPr lang="en-US" dirty="0" smtClean="0"/>
          </a:p>
          <a:p>
            <a:r>
              <a:rPr lang="en-US" u="sng" dirty="0" smtClean="0"/>
              <a:t>Alcohol takes at least 3 days to leave your system </a:t>
            </a:r>
            <a:r>
              <a:rPr lang="en-US" dirty="0" smtClean="0"/>
              <a:t>through the liver. </a:t>
            </a:r>
          </a:p>
          <a:p>
            <a:endParaRPr lang="en-US" dirty="0" smtClean="0"/>
          </a:p>
          <a:p>
            <a:r>
              <a:rPr lang="en-US" dirty="0" smtClean="0"/>
              <a:t>No other carb or fat can be burned in the liver while the alcohol is processing. </a:t>
            </a:r>
          </a:p>
          <a:p>
            <a:endParaRPr lang="en-US" dirty="0"/>
          </a:p>
          <a:p>
            <a:r>
              <a:rPr lang="en-US" dirty="0" smtClean="0"/>
              <a:t>You’re probably consuming other carbs, overloading the liver, further compounding the vicious cycle of insulin resistance and possible liver disease.  </a:t>
            </a:r>
            <a:endParaRPr lang="en-US" dirty="0"/>
          </a:p>
        </p:txBody>
      </p:sp>
      <p:sp>
        <p:nvSpPr>
          <p:cNvPr id="3" name="Rectangle 2"/>
          <p:cNvSpPr/>
          <p:nvPr/>
        </p:nvSpPr>
        <p:spPr>
          <a:xfrm>
            <a:off x="1262741" y="6246147"/>
            <a:ext cx="4490860" cy="215444"/>
          </a:xfrm>
          <a:prstGeom prst="rect">
            <a:avLst/>
          </a:prstGeom>
        </p:spPr>
        <p:txBody>
          <a:bodyPr wrap="square">
            <a:spAutoFit/>
          </a:bodyPr>
          <a:lstStyle/>
          <a:p>
            <a:r>
              <a:rPr lang="en-US" sz="800" dirty="0">
                <a:hlinkClick r:id="rId3"/>
              </a:rPr>
              <a:t>https://www.cleaneatingmag.com/.amp/clean-diet/whats-your-liver-got-to-do-with-losing-weight</a:t>
            </a:r>
            <a:endParaRPr lang="en-US" sz="800" dirty="0"/>
          </a:p>
        </p:txBody>
      </p:sp>
      <p:pic>
        <p:nvPicPr>
          <p:cNvPr id="7174" name="Picture 6" descr="Image result for alcohol l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803" y="583474"/>
            <a:ext cx="2975428" cy="1785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2741" y="583474"/>
            <a:ext cx="3831773" cy="523220"/>
          </a:xfrm>
          <a:prstGeom prst="rect">
            <a:avLst/>
          </a:prstGeom>
        </p:spPr>
        <p:txBody>
          <a:bodyPr wrap="square">
            <a:spAutoFit/>
          </a:bodyPr>
          <a:lstStyle/>
          <a:p>
            <a:r>
              <a:rPr lang="en-US" sz="2800" b="1" dirty="0"/>
              <a:t>AVIOD BEER &amp; ALCOHOL</a:t>
            </a:r>
          </a:p>
        </p:txBody>
      </p:sp>
      <p:sp>
        <p:nvSpPr>
          <p:cNvPr id="7" name="Rectangle 6"/>
          <p:cNvSpPr/>
          <p:nvPr/>
        </p:nvSpPr>
        <p:spPr>
          <a:xfrm>
            <a:off x="1262741" y="6566935"/>
            <a:ext cx="3283131" cy="215444"/>
          </a:xfrm>
          <a:prstGeom prst="rect">
            <a:avLst/>
          </a:prstGeom>
        </p:spPr>
        <p:txBody>
          <a:bodyPr wrap="square">
            <a:spAutoFit/>
          </a:bodyPr>
          <a:lstStyle/>
          <a:p>
            <a:r>
              <a:rPr lang="en-US" sz="800" dirty="0">
                <a:hlinkClick r:id="rId5"/>
              </a:rPr>
              <a:t>https://www.thedailymeal.com/healthy-eating/reasons-drink-shot-tequila</a:t>
            </a:r>
            <a:endParaRPr lang="en-US" sz="800" dirty="0"/>
          </a:p>
        </p:txBody>
      </p:sp>
      <p:pic>
        <p:nvPicPr>
          <p:cNvPr id="4102" name="Picture 6" descr="Image result for cockt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4274" y="2705655"/>
            <a:ext cx="3029292" cy="17039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hd4fp1mq1qq3zzf1z2wne5fm-wpengine.netdna-ssl.com/wp-content/uploads/sites/13/2019/01/10-Salty-and-Savory-Snacks-You-Should-Sample-300x2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274" y="4655129"/>
            <a:ext cx="3029292" cy="201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96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274" y="3182816"/>
            <a:ext cx="7323992" cy="3139321"/>
          </a:xfrm>
          <a:prstGeom prst="rect">
            <a:avLst/>
          </a:prstGeom>
        </p:spPr>
        <p:txBody>
          <a:bodyPr wrap="square">
            <a:spAutoFit/>
          </a:bodyPr>
          <a:lstStyle/>
          <a:p>
            <a:pPr marL="285750" indent="-285750">
              <a:buFont typeface="Arial" panose="020B0604020202020204" pitchFamily="34" charset="0"/>
              <a:buChar char="•"/>
            </a:pPr>
            <a:r>
              <a:rPr lang="en-US" b="1" dirty="0">
                <a:solidFill>
                  <a:srgbClr val="303030"/>
                </a:solidFill>
              </a:rPr>
              <a:t>D</a:t>
            </a:r>
            <a:r>
              <a:rPr lang="en-US" b="1" dirty="0" smtClean="0">
                <a:solidFill>
                  <a:srgbClr val="303030"/>
                </a:solidFill>
              </a:rPr>
              <a:t>ietary </a:t>
            </a:r>
            <a:r>
              <a:rPr lang="en-US" b="1" dirty="0">
                <a:solidFill>
                  <a:srgbClr val="303030"/>
                </a:solidFill>
              </a:rPr>
              <a:t>fat does not induce the high levels of insulin secretion seen with a very high-carb meal. </a:t>
            </a:r>
            <a:endParaRPr lang="en-US" b="1" dirty="0" smtClean="0">
              <a:solidFill>
                <a:srgbClr val="303030"/>
              </a:solidFill>
            </a:endParaRPr>
          </a:p>
          <a:p>
            <a:pPr marL="285750" indent="-285750">
              <a:buFont typeface="Arial" panose="020B0604020202020204" pitchFamily="34" charset="0"/>
              <a:buChar char="•"/>
            </a:pPr>
            <a:endParaRPr lang="en-US" b="1" dirty="0">
              <a:solidFill>
                <a:srgbClr val="303030"/>
              </a:solidFill>
            </a:endParaRPr>
          </a:p>
          <a:p>
            <a:pPr marL="285750" indent="-285750">
              <a:buFont typeface="Arial" panose="020B0604020202020204" pitchFamily="34" charset="0"/>
              <a:buChar char="•"/>
            </a:pPr>
            <a:r>
              <a:rPr lang="en-US" b="1" dirty="0">
                <a:solidFill>
                  <a:srgbClr val="303030"/>
                </a:solidFill>
              </a:rPr>
              <a:t>W</a:t>
            </a:r>
            <a:r>
              <a:rPr lang="en-US" b="1" dirty="0" smtClean="0">
                <a:solidFill>
                  <a:srgbClr val="303030"/>
                </a:solidFill>
              </a:rPr>
              <a:t>hen </a:t>
            </a:r>
            <a:r>
              <a:rPr lang="en-US" b="1" dirty="0">
                <a:solidFill>
                  <a:srgbClr val="303030"/>
                </a:solidFill>
              </a:rPr>
              <a:t>the body is relying less on glucose and more on fat for energy </a:t>
            </a:r>
            <a:r>
              <a:rPr lang="en-US" b="1" dirty="0" smtClean="0">
                <a:solidFill>
                  <a:srgbClr val="303030"/>
                </a:solidFill>
              </a:rPr>
              <a:t> </a:t>
            </a:r>
            <a:r>
              <a:rPr lang="en-US" b="1" dirty="0">
                <a:solidFill>
                  <a:srgbClr val="303030"/>
                </a:solidFill>
              </a:rPr>
              <a:t>insulin secretion is decreased and insulin sensitivity actually </a:t>
            </a:r>
            <a:r>
              <a:rPr lang="en-US" b="1" dirty="0" smtClean="0">
                <a:solidFill>
                  <a:srgbClr val="303030"/>
                </a:solidFill>
              </a:rPr>
              <a:t>increase. </a:t>
            </a:r>
          </a:p>
          <a:p>
            <a:pPr marL="285750" indent="-285750">
              <a:buFont typeface="Arial" panose="020B0604020202020204" pitchFamily="34" charset="0"/>
              <a:buChar char="•"/>
            </a:pPr>
            <a:endParaRPr lang="en-US" b="1" dirty="0">
              <a:solidFill>
                <a:srgbClr val="303030"/>
              </a:solidFill>
            </a:endParaRPr>
          </a:p>
          <a:p>
            <a:pPr marL="285750" indent="-285750">
              <a:buFont typeface="Arial" panose="020B0604020202020204" pitchFamily="34" charset="0"/>
              <a:buChar char="•"/>
            </a:pPr>
            <a:r>
              <a:rPr lang="en-US" b="1" dirty="0">
                <a:solidFill>
                  <a:srgbClr val="303030"/>
                </a:solidFill>
              </a:rPr>
              <a:t>T</a:t>
            </a:r>
            <a:r>
              <a:rPr lang="en-US" b="1" dirty="0" smtClean="0">
                <a:solidFill>
                  <a:srgbClr val="303030"/>
                </a:solidFill>
              </a:rPr>
              <a:t>his </a:t>
            </a:r>
            <a:r>
              <a:rPr lang="en-US" b="1" dirty="0">
                <a:solidFill>
                  <a:srgbClr val="303030"/>
                </a:solidFill>
              </a:rPr>
              <a:t>allows the body to continue efficiently accessing fat stores for energy</a:t>
            </a:r>
            <a:r>
              <a:rPr lang="en-US" b="1" dirty="0" smtClean="0">
                <a:solidFill>
                  <a:srgbClr val="303030"/>
                </a:solidFill>
              </a:rPr>
              <a:t>. </a:t>
            </a:r>
          </a:p>
          <a:p>
            <a:pPr marL="285750" indent="-285750">
              <a:buFont typeface="Arial" panose="020B0604020202020204" pitchFamily="34" charset="0"/>
              <a:buChar char="•"/>
            </a:pPr>
            <a:endParaRPr lang="en-US" b="1" dirty="0">
              <a:solidFill>
                <a:srgbClr val="303030"/>
              </a:solidFill>
            </a:endParaRPr>
          </a:p>
          <a:p>
            <a:pPr marL="285750" indent="-285750">
              <a:buFont typeface="Arial" panose="020B0604020202020204" pitchFamily="34" charset="0"/>
              <a:buChar char="•"/>
            </a:pPr>
            <a:r>
              <a:rPr lang="en-US" b="1" dirty="0" smtClean="0"/>
              <a:t>To </a:t>
            </a:r>
            <a:r>
              <a:rPr lang="en-US" b="1" dirty="0"/>
              <a:t>be successful with the ketogenic diet, the majority of your calories should come from fat—not protein, not carbohydrates.</a:t>
            </a:r>
          </a:p>
        </p:txBody>
      </p:sp>
      <p:pic>
        <p:nvPicPr>
          <p:cNvPr id="3078" name="Picture 6" descr="Image result for eat more fat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16" y="283153"/>
            <a:ext cx="4186680" cy="23550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eat more fat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778" y="283153"/>
            <a:ext cx="5582194" cy="2735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fat for fu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3875" y="4504359"/>
            <a:ext cx="2705198" cy="18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3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fats k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365" y="488098"/>
            <a:ext cx="6322510" cy="539018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981092" y="2347546"/>
            <a:ext cx="1987062" cy="1899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148146" y="2347546"/>
            <a:ext cx="1820008" cy="18288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45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ood fa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38" y="-362251"/>
            <a:ext cx="3637413" cy="343553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fats k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996" y="3442446"/>
            <a:ext cx="3666565" cy="36665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keto fats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138" y="4149004"/>
            <a:ext cx="3997533" cy="24214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keto fats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2261" y="252013"/>
            <a:ext cx="3992300" cy="27136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enefits of a ketogenic di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5164" y="0"/>
            <a:ext cx="28436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277" y="850567"/>
            <a:ext cx="9692054" cy="1354217"/>
          </a:xfrm>
          <a:prstGeom prst="rect">
            <a:avLst/>
          </a:prstGeom>
        </p:spPr>
        <p:txBody>
          <a:bodyPr wrap="square">
            <a:spAutoFit/>
          </a:bodyPr>
          <a:lstStyle/>
          <a:p>
            <a:r>
              <a:rPr lang="en-US" b="1" dirty="0">
                <a:solidFill>
                  <a:srgbClr val="000000"/>
                </a:solidFill>
              </a:rPr>
              <a:t>Don’t fall for the hype either.</a:t>
            </a:r>
          </a:p>
          <a:p>
            <a:endParaRPr lang="en-US" b="1" dirty="0">
              <a:solidFill>
                <a:srgbClr val="000000"/>
              </a:solidFill>
            </a:endParaRPr>
          </a:p>
          <a:p>
            <a:r>
              <a:rPr lang="en-US" b="1" u="sng" dirty="0">
                <a:solidFill>
                  <a:srgbClr val="FF0000"/>
                </a:solidFill>
              </a:rPr>
              <a:t>DO NOT BUY </a:t>
            </a:r>
            <a:r>
              <a:rPr lang="en-US" sz="2800" b="1" dirty="0">
                <a:solidFill>
                  <a:srgbClr val="FF0000"/>
                </a:solidFill>
              </a:rPr>
              <a:t>“GLUTEN FREE” </a:t>
            </a:r>
            <a:r>
              <a:rPr lang="en-US" b="1" dirty="0">
                <a:solidFill>
                  <a:srgbClr val="FF0000"/>
                </a:solidFill>
              </a:rPr>
              <a:t>or </a:t>
            </a:r>
            <a:r>
              <a:rPr lang="en-US" sz="2800" b="1" dirty="0">
                <a:solidFill>
                  <a:srgbClr val="FF0000"/>
                </a:solidFill>
              </a:rPr>
              <a:t>“LOW FAT” </a:t>
            </a:r>
            <a:r>
              <a:rPr lang="en-US" b="1" dirty="0">
                <a:solidFill>
                  <a:srgbClr val="FF0000"/>
                </a:solidFill>
              </a:rPr>
              <a:t>PROCESSED FOODS! </a:t>
            </a:r>
            <a:endParaRPr lang="en-US" b="1" dirty="0" smtClean="0">
              <a:solidFill>
                <a:srgbClr val="FF0000"/>
              </a:solidFill>
            </a:endParaRPr>
          </a:p>
          <a:p>
            <a:r>
              <a:rPr lang="en-US" b="1" dirty="0" smtClean="0">
                <a:solidFill>
                  <a:srgbClr val="FF0000"/>
                </a:solidFill>
              </a:rPr>
              <a:t>(</a:t>
            </a:r>
            <a:r>
              <a:rPr lang="en-US" b="1" dirty="0">
                <a:solidFill>
                  <a:srgbClr val="FF0000"/>
                </a:solidFill>
              </a:rPr>
              <a:t>very expensive &amp; too many carbs)</a:t>
            </a:r>
          </a:p>
        </p:txBody>
      </p:sp>
      <p:pic>
        <p:nvPicPr>
          <p:cNvPr id="3" name="Picture 8" descr="Image result for gluten free foo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49" y="3218661"/>
            <a:ext cx="3880128" cy="2584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low fat fo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663" y="3033346"/>
            <a:ext cx="4125830" cy="2946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no cir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7169" y="3125965"/>
            <a:ext cx="2260494" cy="2257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grasas keto comesti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969" y="5490309"/>
            <a:ext cx="1229934" cy="122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grasas keto comestib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014" y="5490309"/>
            <a:ext cx="1216763" cy="123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77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read nutrition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33" y="1144581"/>
            <a:ext cx="2957383" cy="555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79" y="1080632"/>
            <a:ext cx="1318998" cy="13189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7176" y="840364"/>
            <a:ext cx="1134222" cy="11342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885773" y="3569457"/>
            <a:ext cx="337751" cy="214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Image result for bacon nutrition lab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742" y="840364"/>
            <a:ext cx="3224286" cy="5925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5233" y="843041"/>
            <a:ext cx="2826523" cy="369332"/>
          </a:xfrm>
          <a:prstGeom prst="rect">
            <a:avLst/>
          </a:prstGeom>
          <a:noFill/>
        </p:spPr>
        <p:txBody>
          <a:bodyPr wrap="square" rtlCol="0">
            <a:spAutoFit/>
          </a:bodyPr>
          <a:lstStyle/>
          <a:p>
            <a:r>
              <a:rPr lang="en-US" dirty="0" smtClean="0">
                <a:latin typeface="Arial Black" panose="020B0A04020102020204" pitchFamily="34" charset="0"/>
              </a:rPr>
              <a:t>WHITE BREAD</a:t>
            </a:r>
            <a:endParaRPr lang="en-US" dirty="0">
              <a:latin typeface="Arial Black" panose="020B0A04020102020204" pitchFamily="34" charset="0"/>
            </a:endParaRPr>
          </a:p>
        </p:txBody>
      </p:sp>
      <p:sp>
        <p:nvSpPr>
          <p:cNvPr id="4" name="Oval 3"/>
          <p:cNvSpPr/>
          <p:nvPr/>
        </p:nvSpPr>
        <p:spPr>
          <a:xfrm>
            <a:off x="8427307" y="4333103"/>
            <a:ext cx="313039" cy="247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289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b's Red Mill Gluten Free 1 to 1 F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63" y="1169377"/>
            <a:ext cx="3970323" cy="4897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obsredmill.com/media/catalog/product/cache/4eacaaf34de97ae8e4bd540862a0c6ec/1/6/1601s224_glutenfree_1to1bakingflour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512" y="564531"/>
            <a:ext cx="2297480" cy="595643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493369" y="3209192"/>
            <a:ext cx="307731" cy="2725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930661" y="2180492"/>
            <a:ext cx="246186" cy="2549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96915" y="1318846"/>
            <a:ext cx="2074985" cy="1037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95392" y="5576895"/>
            <a:ext cx="2514600" cy="10990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91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A8F198-8491-4265-A3B0-08EEF5A81274}"/>
              </a:ext>
            </a:extLst>
          </p:cNvPr>
          <p:cNvSpPr>
            <a:spLocks noGrp="1"/>
          </p:cNvSpPr>
          <p:nvPr>
            <p:ph type="title"/>
          </p:nvPr>
        </p:nvSpPr>
        <p:spPr>
          <a:xfrm>
            <a:off x="838200" y="365125"/>
            <a:ext cx="10515600" cy="670719"/>
          </a:xfrm>
        </p:spPr>
        <p:txBody>
          <a:bodyPr>
            <a:normAutofit/>
          </a:bodyPr>
          <a:lstStyle/>
          <a:p>
            <a:r>
              <a:rPr lang="en-US" sz="3200" b="1" dirty="0"/>
              <a:t>This program is for educational purposes only.</a:t>
            </a:r>
          </a:p>
        </p:txBody>
      </p:sp>
      <p:sp>
        <p:nvSpPr>
          <p:cNvPr id="3" name="Content Placeholder 2">
            <a:extLst>
              <a:ext uri="{FF2B5EF4-FFF2-40B4-BE49-F238E27FC236}">
                <a16:creationId xmlns="" xmlns:a16="http://schemas.microsoft.com/office/drawing/2014/main" id="{EEBF4C4B-1E2E-4A5E-AFC4-F8933B82DBF1}"/>
              </a:ext>
            </a:extLst>
          </p:cNvPr>
          <p:cNvSpPr>
            <a:spLocks noGrp="1"/>
          </p:cNvSpPr>
          <p:nvPr>
            <p:ph idx="1"/>
          </p:nvPr>
        </p:nvSpPr>
        <p:spPr>
          <a:xfrm>
            <a:off x="702468" y="1175544"/>
            <a:ext cx="11120437" cy="5168106"/>
          </a:xfrm>
        </p:spPr>
        <p:txBody>
          <a:bodyPr>
            <a:normAutofit/>
          </a:bodyPr>
          <a:lstStyle/>
          <a:p>
            <a:r>
              <a:rPr lang="en-US" sz="2400" b="1" dirty="0"/>
              <a:t>Nothing on this site is medical advice</a:t>
            </a:r>
            <a:r>
              <a:rPr lang="en-US" sz="2400" dirty="0"/>
              <a:t>. Talk to your doctor before making any lifestyle or diet changes. My opinions are not intended as medical advice and should not be taken as medical advice. They are based on my personal experience and preferences.</a:t>
            </a:r>
          </a:p>
          <a:p>
            <a:r>
              <a:rPr lang="en-US" sz="2400" b="1" dirty="0"/>
              <a:t>Be aware that diet changes may affect your health</a:t>
            </a:r>
            <a:r>
              <a:rPr lang="en-US" sz="2400" dirty="0"/>
              <a:t>. Please ensure you are under appropriate medical care and have regular check ups with your physician/dietician to monitor any biological markers such as weight, blood pressure, etc. . Ensure these results are explained to you and understood with regular visits with your doctor.</a:t>
            </a:r>
          </a:p>
          <a:p>
            <a:r>
              <a:rPr lang="en-US" sz="2400" b="1" dirty="0"/>
              <a:t>The program is to inspire those following a low carb lifestyle and share my personal journey and experiences</a:t>
            </a:r>
            <a:r>
              <a:rPr lang="en-US" sz="2400" dirty="0"/>
              <a:t>. It is not meant as a substitute for medical advice or medical treatment or to persuade individuals to follow this lifestyle.</a:t>
            </a:r>
          </a:p>
          <a:p>
            <a:r>
              <a:rPr lang="en-US" sz="2400" b="1" dirty="0"/>
              <a:t>I disclaim any and all liability of any kind with respect to any act or omission wholly or in part in reliance on anything contained in this program</a:t>
            </a:r>
            <a:endParaRPr lang="en-US" sz="2400" dirty="0"/>
          </a:p>
          <a:p>
            <a:pPr marL="0" indent="0">
              <a:buNone/>
            </a:pPr>
            <a:endParaRPr lang="en-US" dirty="0"/>
          </a:p>
        </p:txBody>
      </p:sp>
      <p:sp>
        <p:nvSpPr>
          <p:cNvPr id="4" name="TextBox 3">
            <a:extLst>
              <a:ext uri="{FF2B5EF4-FFF2-40B4-BE49-F238E27FC236}">
                <a16:creationId xmlns="" xmlns:a16="http://schemas.microsoft.com/office/drawing/2014/main" id="{990915BA-C6D8-441C-8843-6637A750942D}"/>
              </a:ext>
            </a:extLst>
          </p:cNvPr>
          <p:cNvSpPr txBox="1"/>
          <p:nvPr/>
        </p:nvSpPr>
        <p:spPr>
          <a:xfrm>
            <a:off x="4521994" y="127873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1631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irty keto carb li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54" y="762150"/>
            <a:ext cx="6057716" cy="4952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01000" y="1714500"/>
            <a:ext cx="3472962" cy="2339102"/>
          </a:xfrm>
          <a:prstGeom prst="rect">
            <a:avLst/>
          </a:prstGeom>
          <a:noFill/>
        </p:spPr>
        <p:txBody>
          <a:bodyPr wrap="square" rtlCol="0">
            <a:spAutoFit/>
          </a:bodyPr>
          <a:lstStyle/>
          <a:p>
            <a:r>
              <a:rPr lang="en-US" dirty="0"/>
              <a:t>Like most variations of the ketogenic diet, lazy </a:t>
            </a:r>
            <a:r>
              <a:rPr lang="en-US" dirty="0" err="1"/>
              <a:t>keto</a:t>
            </a:r>
            <a:r>
              <a:rPr lang="en-US" dirty="0"/>
              <a:t> dramatically restricts your carb intake. Typically, carbs are restricted to around 5–10% of your total daily calories — or around </a:t>
            </a:r>
            <a:r>
              <a:rPr lang="en-US" sz="2000" u="sng" dirty="0">
                <a:solidFill>
                  <a:srgbClr val="FF0000"/>
                </a:solidFill>
              </a:rPr>
              <a:t>20–50 </a:t>
            </a:r>
            <a:r>
              <a:rPr lang="en-US" sz="2000" u="sng" dirty="0" smtClean="0">
                <a:solidFill>
                  <a:srgbClr val="FF0000"/>
                </a:solidFill>
              </a:rPr>
              <a:t>CARBS grams </a:t>
            </a:r>
            <a:r>
              <a:rPr lang="en-US" sz="2000" u="sng" dirty="0">
                <a:solidFill>
                  <a:srgbClr val="FF0000"/>
                </a:solidFill>
              </a:rPr>
              <a:t>per day </a:t>
            </a:r>
            <a:endParaRPr lang="en-US" sz="2000" u="sng" dirty="0" smtClean="0">
              <a:solidFill>
                <a:srgbClr val="FF0000"/>
              </a:solidFill>
            </a:endParaRPr>
          </a:p>
          <a:p>
            <a:r>
              <a:rPr lang="en-US" u="sng" dirty="0" smtClean="0"/>
              <a:t>for </a:t>
            </a:r>
            <a:r>
              <a:rPr lang="en-US" u="sng" dirty="0"/>
              <a:t>most people</a:t>
            </a:r>
          </a:p>
        </p:txBody>
      </p:sp>
    </p:spTree>
    <p:extLst>
      <p:ext uri="{BB962C8B-B14F-4D97-AF65-F5344CB8AC3E}">
        <p14:creationId xmlns:p14="http://schemas.microsoft.com/office/powerpoint/2010/main" val="1061670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lcohol sugar spi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508" y="723472"/>
            <a:ext cx="6251330" cy="572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9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753" y="761999"/>
            <a:ext cx="9144000" cy="1125351"/>
          </a:xfrm>
        </p:spPr>
        <p:txBody>
          <a:bodyPr/>
          <a:lstStyle/>
          <a:p>
            <a:r>
              <a:rPr lang="en-US" dirty="0" smtClean="0"/>
              <a:t>NEXT TIME </a:t>
            </a:r>
            <a:endParaRPr lang="en-US" dirty="0"/>
          </a:p>
        </p:txBody>
      </p:sp>
      <p:sp>
        <p:nvSpPr>
          <p:cNvPr id="3" name="Subtitle 2"/>
          <p:cNvSpPr>
            <a:spLocks noGrp="1"/>
          </p:cNvSpPr>
          <p:nvPr>
            <p:ph type="subTitle" idx="1"/>
          </p:nvPr>
        </p:nvSpPr>
        <p:spPr>
          <a:xfrm>
            <a:off x="1705708" y="2641440"/>
            <a:ext cx="9144000" cy="723777"/>
          </a:xfrm>
        </p:spPr>
        <p:txBody>
          <a:bodyPr>
            <a:normAutofit/>
          </a:bodyPr>
          <a:lstStyle/>
          <a:p>
            <a:r>
              <a:rPr lang="en-US" sz="3200" b="1" dirty="0" smtClean="0"/>
              <a:t>WHAT - WHERE - AND HOW TO EAT DIRTY </a:t>
            </a:r>
            <a:r>
              <a:rPr lang="en-US" sz="3200" b="1" dirty="0" err="1" smtClean="0"/>
              <a:t>KETO</a:t>
            </a:r>
            <a:endParaRPr lang="en-US" sz="3200" b="1" dirty="0" smtClean="0"/>
          </a:p>
          <a:p>
            <a:endParaRPr lang="en-US" dirty="0"/>
          </a:p>
        </p:txBody>
      </p:sp>
      <p:sp>
        <p:nvSpPr>
          <p:cNvPr id="4" name="TextBox 3"/>
          <p:cNvSpPr txBox="1"/>
          <p:nvPr/>
        </p:nvSpPr>
        <p:spPr>
          <a:xfrm>
            <a:off x="2400127" y="4119307"/>
            <a:ext cx="7983416" cy="369332"/>
          </a:xfrm>
          <a:prstGeom prst="rect">
            <a:avLst/>
          </a:prstGeom>
          <a:noFill/>
        </p:spPr>
        <p:txBody>
          <a:bodyPr wrap="square" rtlCol="0">
            <a:spAutoFit/>
          </a:bodyPr>
          <a:lstStyle/>
          <a:p>
            <a:r>
              <a:rPr lang="en-US" dirty="0" smtClean="0"/>
              <a:t>Which carbs are you going to give up now to see if you are ready to start? </a:t>
            </a:r>
            <a:endParaRPr lang="en-US" dirty="0"/>
          </a:p>
        </p:txBody>
      </p:sp>
      <p:pic>
        <p:nvPicPr>
          <p:cNvPr id="1026" name="Picture 2" descr="Image result for donut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306" y="4867836"/>
            <a:ext cx="1389529" cy="1389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nch frie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742" y="4867836"/>
            <a:ext cx="2501402" cy="1389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n dulce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699" y="4892587"/>
            <a:ext cx="1376189" cy="1364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eer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0715" y="4892587"/>
            <a:ext cx="2147847" cy="13647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oda  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200" y="4892587"/>
            <a:ext cx="1965081" cy="131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6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the magic pill netfli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the magic pill netf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623" y="2915965"/>
            <a:ext cx="3461731" cy="216984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dr ken ber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6606" y="854402"/>
            <a:ext cx="2977357" cy="36217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28380" y="4716474"/>
            <a:ext cx="2531270" cy="369332"/>
          </a:xfrm>
          <a:prstGeom prst="rect">
            <a:avLst/>
          </a:prstGeom>
        </p:spPr>
        <p:txBody>
          <a:bodyPr wrap="none">
            <a:spAutoFit/>
          </a:bodyPr>
          <a:lstStyle/>
          <a:p>
            <a:r>
              <a:rPr lang="en-US" dirty="0" smtClean="0">
                <a:hlinkClick r:id="rId5"/>
              </a:rPr>
              <a:t>Dr. Ken Berry on YouTube</a:t>
            </a:r>
            <a:endParaRPr lang="en-US" dirty="0"/>
          </a:p>
        </p:txBody>
      </p:sp>
      <p:sp>
        <p:nvSpPr>
          <p:cNvPr id="2" name="Rectangle 1"/>
          <p:cNvSpPr/>
          <p:nvPr/>
        </p:nvSpPr>
        <p:spPr>
          <a:xfrm>
            <a:off x="5421923" y="531236"/>
            <a:ext cx="6096000" cy="646331"/>
          </a:xfrm>
          <a:prstGeom prst="rect">
            <a:avLst/>
          </a:prstGeom>
        </p:spPr>
        <p:txBody>
          <a:bodyPr>
            <a:spAutoFit/>
          </a:bodyPr>
          <a:lstStyle/>
          <a:p>
            <a:r>
              <a:rPr lang="en-US" dirty="0"/>
              <a:t>Please </a:t>
            </a:r>
            <a:r>
              <a:rPr lang="en-US" dirty="0" smtClean="0"/>
              <a:t>make sure to click on </a:t>
            </a:r>
            <a:r>
              <a:rPr lang="en-US" dirty="0"/>
              <a:t>the following before continuing to the next session.</a:t>
            </a:r>
          </a:p>
        </p:txBody>
      </p:sp>
      <p:sp>
        <p:nvSpPr>
          <p:cNvPr id="3" name="Rectangle 2"/>
          <p:cNvSpPr/>
          <p:nvPr/>
        </p:nvSpPr>
        <p:spPr>
          <a:xfrm>
            <a:off x="7531126" y="5345695"/>
            <a:ext cx="2153538" cy="369332"/>
          </a:xfrm>
          <a:prstGeom prst="rect">
            <a:avLst/>
          </a:prstGeom>
        </p:spPr>
        <p:txBody>
          <a:bodyPr wrap="none">
            <a:spAutoFit/>
          </a:bodyPr>
          <a:lstStyle/>
          <a:p>
            <a:r>
              <a:rPr lang="en-US" dirty="0" smtClean="0">
                <a:hlinkClick r:id="rId6"/>
              </a:rPr>
              <a:t>Netflix The Magic Pill</a:t>
            </a:r>
            <a:endParaRPr lang="en-US" dirty="0"/>
          </a:p>
        </p:txBody>
      </p:sp>
    </p:spTree>
    <p:extLst>
      <p:ext uri="{BB962C8B-B14F-4D97-AF65-F5344CB8AC3E}">
        <p14:creationId xmlns:p14="http://schemas.microsoft.com/office/powerpoint/2010/main" val="1110758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4" y="3105835"/>
            <a:ext cx="7707086" cy="830997"/>
          </a:xfrm>
          <a:prstGeom prst="rect">
            <a:avLst/>
          </a:prstGeom>
        </p:spPr>
        <p:txBody>
          <a:bodyPr wrap="square">
            <a:spAutoFit/>
          </a:bodyPr>
          <a:lstStyle/>
          <a:p>
            <a:r>
              <a:rPr lang="en-US" sz="1200" dirty="0">
                <a:hlinkClick r:id="rId3"/>
              </a:rPr>
              <a:t>https://</a:t>
            </a:r>
            <a:r>
              <a:rPr lang="en-US" sz="1200" dirty="0" smtClean="0">
                <a:hlinkClick r:id="rId3"/>
              </a:rPr>
              <a:t>www.menshealth.com/nutrition/a19536669/fatty-foods-with-health-benefits</a:t>
            </a:r>
            <a:endParaRPr lang="en-US" sz="1200" dirty="0" smtClean="0"/>
          </a:p>
          <a:p>
            <a:endParaRPr lang="en-US" sz="1200" dirty="0"/>
          </a:p>
          <a:p>
            <a:r>
              <a:rPr lang="en-US" sz="1200" dirty="0">
                <a:hlinkClick r:id="rId4"/>
              </a:rPr>
              <a:t>https://www.healthline.com/nutrition/foods/beef#vitamins-and-minerals</a:t>
            </a:r>
            <a:endParaRPr lang="en-US" sz="1200" dirty="0"/>
          </a:p>
          <a:p>
            <a:endParaRPr lang="en-US" sz="1200" dirty="0"/>
          </a:p>
        </p:txBody>
      </p:sp>
    </p:spTree>
    <p:extLst>
      <p:ext uri="{BB962C8B-B14F-4D97-AF65-F5344CB8AC3E}">
        <p14:creationId xmlns:p14="http://schemas.microsoft.com/office/powerpoint/2010/main" val="361669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TO LOOK FOR </a:t>
            </a:r>
            <a:br>
              <a:rPr lang="en-US" b="1" dirty="0" smtClean="0"/>
            </a:br>
            <a:r>
              <a:rPr lang="en-US" b="1" dirty="0" smtClean="0"/>
              <a:t>Color </a:t>
            </a:r>
            <a:r>
              <a:rPr lang="en-US" b="1" dirty="0"/>
              <a:t>guides: </a:t>
            </a:r>
            <a:br>
              <a:rPr lang="en-US" b="1" dirty="0"/>
            </a:br>
            <a:endParaRPr lang="en-US" b="1" dirty="0"/>
          </a:p>
        </p:txBody>
      </p:sp>
      <p:sp>
        <p:nvSpPr>
          <p:cNvPr id="3" name="Content Placeholder 2"/>
          <p:cNvSpPr>
            <a:spLocks noGrp="1"/>
          </p:cNvSpPr>
          <p:nvPr>
            <p:ph idx="1"/>
          </p:nvPr>
        </p:nvSpPr>
        <p:spPr/>
        <p:txBody>
          <a:bodyPr/>
          <a:lstStyle/>
          <a:p>
            <a:pPr marL="0" indent="0">
              <a:buNone/>
            </a:pPr>
            <a:endParaRPr lang="en-US" dirty="0" smtClean="0">
              <a:solidFill>
                <a:srgbClr val="FF0000"/>
              </a:solidFill>
            </a:endParaRPr>
          </a:p>
          <a:p>
            <a:pPr marL="0" indent="0">
              <a:buNone/>
            </a:pPr>
            <a:endParaRPr lang="en-US" dirty="0" smtClean="0"/>
          </a:p>
          <a:p>
            <a:pPr marL="0" indent="0">
              <a:buNone/>
            </a:pPr>
            <a:r>
              <a:rPr lang="en-US" sz="2000" dirty="0" smtClean="0">
                <a:solidFill>
                  <a:srgbClr val="FF0000"/>
                </a:solidFill>
              </a:rPr>
              <a:t>(RED) IMPORTANT </a:t>
            </a:r>
            <a:r>
              <a:rPr lang="en-US" sz="2000" dirty="0">
                <a:solidFill>
                  <a:srgbClr val="FF0000"/>
                </a:solidFill>
              </a:rPr>
              <a:t>PAY ATTENTION</a:t>
            </a:r>
          </a:p>
          <a:p>
            <a:pPr marL="0" indent="0">
              <a:buNone/>
            </a:pPr>
            <a:r>
              <a:rPr lang="en-US" sz="2000" u="sng" dirty="0" smtClean="0"/>
              <a:t>(BLACK) GENERAL INFORMATION</a:t>
            </a:r>
          </a:p>
          <a:p>
            <a:pPr marL="0" indent="0">
              <a:buNone/>
            </a:pPr>
            <a:r>
              <a:rPr lang="en-US" sz="2000" u="sng" dirty="0" smtClean="0">
                <a:solidFill>
                  <a:srgbClr val="0070C0"/>
                </a:solidFill>
              </a:rPr>
              <a:t>(</a:t>
            </a:r>
            <a:r>
              <a:rPr lang="en-US" sz="2000" u="sng" dirty="0" err="1" smtClean="0">
                <a:solidFill>
                  <a:srgbClr val="0070C0"/>
                </a:solidFill>
              </a:rPr>
              <a:t>bluelink</a:t>
            </a:r>
            <a:r>
              <a:rPr lang="en-US" sz="2000" u="sng" dirty="0" smtClean="0">
                <a:solidFill>
                  <a:srgbClr val="0070C0"/>
                </a:solidFill>
              </a:rPr>
              <a:t>) helpful-link</a:t>
            </a:r>
            <a:endParaRPr lang="en-US" sz="2000" u="sng" dirty="0">
              <a:solidFill>
                <a:srgbClr val="0070C0"/>
              </a:solidFill>
            </a:endParaRPr>
          </a:p>
        </p:txBody>
      </p:sp>
      <p:pic>
        <p:nvPicPr>
          <p:cNvPr id="4" name="Picture 3"/>
          <p:cNvPicPr>
            <a:picLocks noChangeAspect="1"/>
          </p:cNvPicPr>
          <p:nvPr/>
        </p:nvPicPr>
        <p:blipFill>
          <a:blip r:embed="rId3"/>
          <a:stretch>
            <a:fillRect/>
          </a:stretch>
        </p:blipFill>
        <p:spPr>
          <a:xfrm>
            <a:off x="7532967" y="2435469"/>
            <a:ext cx="3624471" cy="2137264"/>
          </a:xfrm>
          <a:prstGeom prst="rect">
            <a:avLst/>
          </a:prstGeom>
          <a:ln>
            <a:solidFill>
              <a:schemeClr val="tx1"/>
            </a:solidFill>
          </a:ln>
        </p:spPr>
      </p:pic>
      <p:cxnSp>
        <p:nvCxnSpPr>
          <p:cNvPr id="6" name="Straight Arrow Connector 5"/>
          <p:cNvCxnSpPr/>
          <p:nvPr/>
        </p:nvCxnSpPr>
        <p:spPr>
          <a:xfrm>
            <a:off x="4633546" y="3050931"/>
            <a:ext cx="3209192" cy="24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64361" y="3312563"/>
            <a:ext cx="3437792" cy="291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43200" y="3870112"/>
            <a:ext cx="5099538" cy="436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44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585" y="3896506"/>
            <a:ext cx="8302565" cy="923330"/>
          </a:xfrm>
          <a:prstGeom prst="rect">
            <a:avLst/>
          </a:prstGeom>
        </p:spPr>
        <p:txBody>
          <a:bodyPr wrap="square">
            <a:spAutoFit/>
          </a:bodyPr>
          <a:lstStyle/>
          <a:p>
            <a:r>
              <a:rPr lang="en-US" dirty="0">
                <a:solidFill>
                  <a:srgbClr val="231F20"/>
                </a:solidFill>
              </a:rPr>
              <a:t>The goal of lazy keto is to induce a metabolic state called ketosis, in which your </a:t>
            </a:r>
            <a:r>
              <a:rPr lang="en-US" b="1" dirty="0">
                <a:solidFill>
                  <a:srgbClr val="231F20"/>
                </a:solidFill>
              </a:rPr>
              <a:t>body mainly burns fat for fuel</a:t>
            </a:r>
            <a:r>
              <a:rPr lang="en-US" dirty="0">
                <a:solidFill>
                  <a:srgbClr val="231F20"/>
                </a:solidFill>
              </a:rPr>
              <a:t>. Researchers attribute many of the potential health benefits of ketogenic diets to this metabolic </a:t>
            </a:r>
            <a:r>
              <a:rPr lang="en-US" dirty="0" smtClean="0">
                <a:solidFill>
                  <a:srgbClr val="231F20"/>
                </a:solidFill>
              </a:rPr>
              <a:t>state.</a:t>
            </a:r>
            <a:endParaRPr lang="en-US" dirty="0"/>
          </a:p>
        </p:txBody>
      </p:sp>
      <p:sp>
        <p:nvSpPr>
          <p:cNvPr id="4" name="Rectangle 3"/>
          <p:cNvSpPr/>
          <p:nvPr/>
        </p:nvSpPr>
        <p:spPr>
          <a:xfrm>
            <a:off x="4396154" y="446983"/>
            <a:ext cx="7214968" cy="2862322"/>
          </a:xfrm>
          <a:prstGeom prst="rect">
            <a:avLst/>
          </a:prstGeom>
        </p:spPr>
        <p:txBody>
          <a:bodyPr wrap="square">
            <a:spAutoFit/>
          </a:bodyPr>
          <a:lstStyle/>
          <a:p>
            <a:r>
              <a:rPr lang="en-US" dirty="0"/>
              <a:t>The ketogenic diet originated in the 1920s as a medical approach to treating epilepsy. </a:t>
            </a:r>
            <a:r>
              <a:rPr lang="en-US" b="1" dirty="0"/>
              <a:t>Traditional keto diets </a:t>
            </a:r>
            <a:r>
              <a:rPr lang="en-US" dirty="0"/>
              <a:t>require you to closely track your macronutrient intake and follow a strict, very-low-carb, high-fat eating pattern that includes only moderate amounts of </a:t>
            </a:r>
            <a:r>
              <a:rPr lang="en-US" dirty="0" smtClean="0"/>
              <a:t>protein. </a:t>
            </a:r>
          </a:p>
          <a:p>
            <a:endParaRPr lang="en-US" dirty="0" smtClean="0"/>
          </a:p>
          <a:p>
            <a:r>
              <a:rPr lang="en-US" dirty="0" smtClean="0"/>
              <a:t>Recently</a:t>
            </a:r>
            <a:r>
              <a:rPr lang="en-US" dirty="0"/>
              <a:t>, variations of this diet, including </a:t>
            </a:r>
            <a:r>
              <a:rPr lang="en-US" b="1" dirty="0"/>
              <a:t>lazy keto</a:t>
            </a:r>
            <a:r>
              <a:rPr lang="en-US" dirty="0"/>
              <a:t>, have become mainstream strategies for weight </a:t>
            </a:r>
            <a:r>
              <a:rPr lang="en-US" dirty="0" smtClean="0"/>
              <a:t>loss. </a:t>
            </a:r>
          </a:p>
          <a:p>
            <a:endParaRPr lang="en-US" dirty="0"/>
          </a:p>
          <a:p>
            <a:r>
              <a:rPr lang="en-US" dirty="0" smtClean="0"/>
              <a:t>The </a:t>
            </a:r>
            <a:r>
              <a:rPr lang="en-US" dirty="0"/>
              <a:t>intention is to induce ketosis, </a:t>
            </a:r>
            <a:r>
              <a:rPr lang="en-US" u="sng" dirty="0"/>
              <a:t>a metabolic state in which your body burns fat as its primary source of </a:t>
            </a:r>
            <a:r>
              <a:rPr lang="en-US" u="sng" dirty="0" smtClean="0"/>
              <a:t>fuel.</a:t>
            </a:r>
            <a:endParaRPr lang="en-US" b="0" i="0" u="sng" dirty="0">
              <a:effectLst/>
            </a:endParaRPr>
          </a:p>
        </p:txBody>
      </p:sp>
      <p:pic>
        <p:nvPicPr>
          <p:cNvPr id="3074" name="Picture 2" descr="Image result for Keto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447" y="895942"/>
            <a:ext cx="3497453" cy="1964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azy Keto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023" y="4819836"/>
            <a:ext cx="3901099" cy="174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7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6828" y="2373876"/>
            <a:ext cx="8007179" cy="3970318"/>
          </a:xfrm>
          <a:prstGeom prst="rect">
            <a:avLst/>
          </a:prstGeom>
        </p:spPr>
        <p:txBody>
          <a:bodyPr wrap="square">
            <a:spAutoFit/>
          </a:bodyPr>
          <a:lstStyle/>
          <a:p>
            <a:pPr algn="ctr"/>
            <a:r>
              <a:rPr lang="en-US" b="1" dirty="0">
                <a:solidFill>
                  <a:srgbClr val="231F20"/>
                </a:solidFill>
              </a:rPr>
              <a:t>Lazy keto is a simple variation of the ketogenic diet</a:t>
            </a:r>
            <a:r>
              <a:rPr lang="en-US" b="1" dirty="0" smtClean="0">
                <a:solidFill>
                  <a:srgbClr val="231F20"/>
                </a:solidFill>
              </a:rPr>
              <a:t>.</a:t>
            </a:r>
          </a:p>
          <a:p>
            <a:pPr marL="285750" indent="-285750">
              <a:buFont typeface="Arial" panose="020B0604020202020204" pitchFamily="34" charset="0"/>
              <a:buChar char="•"/>
            </a:pPr>
            <a:endParaRPr lang="en-US" dirty="0">
              <a:solidFill>
                <a:srgbClr val="231F20"/>
              </a:solidFill>
            </a:endParaRPr>
          </a:p>
          <a:p>
            <a:pPr marL="285750" indent="-285750">
              <a:buFont typeface="Arial" panose="020B0604020202020204" pitchFamily="34" charset="0"/>
              <a:buChar char="•"/>
            </a:pPr>
            <a:r>
              <a:rPr lang="en-US" dirty="0" smtClean="0">
                <a:solidFill>
                  <a:srgbClr val="231F20"/>
                </a:solidFill>
              </a:rPr>
              <a:t>No tracking.  </a:t>
            </a:r>
          </a:p>
          <a:p>
            <a:pPr marL="285750" indent="-285750">
              <a:buFont typeface="Arial" panose="020B0604020202020204" pitchFamily="34" charset="0"/>
              <a:buChar char="•"/>
            </a:pPr>
            <a:endParaRPr lang="en-US" dirty="0" smtClean="0">
              <a:solidFill>
                <a:srgbClr val="231F20"/>
              </a:solidFill>
            </a:endParaRPr>
          </a:p>
          <a:p>
            <a:pPr marL="285750" indent="-285750">
              <a:buFont typeface="Arial" panose="020B0604020202020204" pitchFamily="34" charset="0"/>
              <a:buChar char="•"/>
            </a:pPr>
            <a:r>
              <a:rPr lang="en-US" dirty="0" smtClean="0">
                <a:solidFill>
                  <a:srgbClr val="231F20"/>
                </a:solidFill>
              </a:rPr>
              <a:t>It </a:t>
            </a:r>
            <a:r>
              <a:rPr lang="en-US" dirty="0">
                <a:solidFill>
                  <a:srgbClr val="231F20"/>
                </a:solidFill>
              </a:rPr>
              <a:t>restricts carbs, but there are no rules regarding your intake of calories, fat, or protein</a:t>
            </a:r>
            <a:r>
              <a:rPr lang="en-US" dirty="0" smtClean="0">
                <a:solidFill>
                  <a:srgbClr val="231F20"/>
                </a:solidFill>
              </a:rPr>
              <a:t>.</a:t>
            </a:r>
            <a:r>
              <a:rPr lang="en-US" dirty="0"/>
              <a:t>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Though </a:t>
            </a:r>
            <a:r>
              <a:rPr lang="en-US" dirty="0"/>
              <a:t>research on lazy keto is limited, it may offer the same potential benefits as the traditional keto diet, including weight loss, </a:t>
            </a:r>
            <a:r>
              <a:rPr lang="en-US" b="1" dirty="0"/>
              <a:t>decreased hunger</a:t>
            </a:r>
            <a:r>
              <a:rPr lang="en-US" dirty="0"/>
              <a:t>, improved blood sugar control, and possibly a reduced risk of heart disease</a:t>
            </a:r>
            <a:r>
              <a:rPr lang="en-US" dirty="0" smtClean="0"/>
              <a:t>.</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Minimal exercise required. </a:t>
            </a:r>
          </a:p>
          <a:p>
            <a:r>
              <a:rPr lang="en-US" dirty="0"/>
              <a:t> </a:t>
            </a:r>
            <a:r>
              <a:rPr lang="en-US" dirty="0" smtClean="0"/>
              <a:t>     Very important to stay fit - but you will not lose weight.</a:t>
            </a:r>
          </a:p>
          <a:p>
            <a:pPr marL="285750" indent="-285750">
              <a:buFont typeface="Arial" panose="020B0604020202020204" pitchFamily="34" charset="0"/>
              <a:buChar char="•"/>
            </a:pPr>
            <a:endParaRPr lang="en-US" dirty="0"/>
          </a:p>
        </p:txBody>
      </p:sp>
      <p:pic>
        <p:nvPicPr>
          <p:cNvPr id="5122" name="Picture 2" descr="Image result for lazy ke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931" y="161445"/>
            <a:ext cx="2908299" cy="206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8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234" y="1334463"/>
            <a:ext cx="10424159" cy="3693319"/>
          </a:xfrm>
          <a:prstGeom prst="rect">
            <a:avLst/>
          </a:prstGeom>
        </p:spPr>
        <p:txBody>
          <a:bodyPr wrap="square">
            <a:spAutoFit/>
          </a:bodyPr>
          <a:lstStyle/>
          <a:p>
            <a:pPr algn="ctr"/>
            <a:r>
              <a:rPr lang="en-US" sz="2000" b="1" dirty="0" smtClean="0"/>
              <a:t>DOWNSIDES </a:t>
            </a:r>
          </a:p>
          <a:p>
            <a:pPr algn="ctr"/>
            <a:r>
              <a:rPr lang="en-US" sz="1600" dirty="0" smtClean="0"/>
              <a:t>(You may or may not get this)</a:t>
            </a:r>
          </a:p>
          <a:p>
            <a:endParaRPr lang="en-US" dirty="0" smtClean="0"/>
          </a:p>
          <a:p>
            <a:pPr marL="285750" indent="-285750">
              <a:buFont typeface="Arial" panose="020B0604020202020204" pitchFamily="34" charset="0"/>
              <a:buChar char="•"/>
            </a:pPr>
            <a:r>
              <a:rPr lang="en-US" dirty="0" smtClean="0"/>
              <a:t>Keto Flu – nausea, headaches, fatigue (Temporary 1-2 weeks).</a:t>
            </a:r>
          </a:p>
          <a:p>
            <a:r>
              <a:rPr lang="en-US" dirty="0" smtClean="0"/>
              <a:t>                        Withdrawals </a:t>
            </a:r>
            <a:r>
              <a:rPr lang="en-US" dirty="0"/>
              <a:t>– </a:t>
            </a:r>
            <a:r>
              <a:rPr lang="en-US" dirty="0" smtClean="0"/>
              <a:t>(</a:t>
            </a:r>
            <a:r>
              <a:rPr lang="en-US" dirty="0"/>
              <a:t>Sugar/Gluten).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Dehydration – this is your gut working out (More Water &amp; Salt).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Constipation – comes from dehydration (Magnesium Citrate &amp; Fermented Probiotics</a:t>
            </a:r>
            <a:r>
              <a:rPr lang="en-US" dirty="0"/>
              <a:t>).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Stalls – shock your system (Marginally).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Eating </a:t>
            </a:r>
            <a:r>
              <a:rPr lang="en-US" dirty="0"/>
              <a:t>too much protein on lazy keto could prevent ketosis altogether</a:t>
            </a:r>
            <a:r>
              <a:rPr lang="en-US" dirty="0" smtClean="0"/>
              <a:t>. </a:t>
            </a:r>
            <a:r>
              <a:rPr lang="en-US" sz="1400" dirty="0" smtClean="0"/>
              <a:t> (You need to consume fats). </a:t>
            </a:r>
            <a:endParaRPr lang="en-US" sz="1400" dirty="0"/>
          </a:p>
        </p:txBody>
      </p:sp>
    </p:spTree>
    <p:extLst>
      <p:ext uri="{BB962C8B-B14F-4D97-AF65-F5344CB8AC3E}">
        <p14:creationId xmlns:p14="http://schemas.microsoft.com/office/powerpoint/2010/main" val="288425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265" y="490492"/>
            <a:ext cx="8633255" cy="6093976"/>
          </a:xfrm>
          <a:prstGeom prst="rect">
            <a:avLst/>
          </a:prstGeom>
        </p:spPr>
        <p:txBody>
          <a:bodyPr wrap="square">
            <a:spAutoFit/>
          </a:bodyPr>
          <a:lstStyle/>
          <a:p>
            <a:pPr algn="ctr"/>
            <a:r>
              <a:rPr lang="en-US" sz="3200" b="1" dirty="0"/>
              <a:t>What Is Gluten</a:t>
            </a:r>
            <a:r>
              <a:rPr lang="en-US" sz="3200" b="1" dirty="0" smtClean="0"/>
              <a:t>?</a:t>
            </a:r>
          </a:p>
          <a:p>
            <a:pPr algn="ctr"/>
            <a:endParaRPr lang="en-US" b="1" dirty="0"/>
          </a:p>
          <a:p>
            <a:r>
              <a:rPr lang="en-US" dirty="0"/>
              <a:t>Gluten is a protein found in many grains, including wheat, barley and rye. It's common in foods such as bread, pasta, pizza and cereal. Gluten provides no essential nutrients</a:t>
            </a:r>
            <a:r>
              <a:rPr lang="en-US" dirty="0" smtClean="0"/>
              <a:t>.</a:t>
            </a:r>
            <a:r>
              <a:rPr lang="en-US" dirty="0"/>
              <a:t> </a:t>
            </a:r>
            <a:endParaRPr lang="en-US" dirty="0" smtClean="0"/>
          </a:p>
          <a:p>
            <a:endParaRPr lang="en-US" dirty="0"/>
          </a:p>
          <a:p>
            <a:r>
              <a:rPr lang="en-US" dirty="0" smtClean="0"/>
              <a:t>Some people have </a:t>
            </a:r>
            <a:r>
              <a:rPr lang="en-US" dirty="0"/>
              <a:t>an immune reaction that is triggered by eating </a:t>
            </a:r>
            <a:r>
              <a:rPr lang="en-US" dirty="0" smtClean="0"/>
              <a:t>gluten. They develop </a:t>
            </a:r>
            <a:r>
              <a:rPr lang="en-US" dirty="0"/>
              <a:t>inflammation and damage in their intestinal tracts and other parts of the body when they eat foods containing gluten</a:t>
            </a:r>
            <a:r>
              <a:rPr lang="en-US" dirty="0" smtClean="0"/>
              <a:t>.</a:t>
            </a:r>
            <a:r>
              <a:rPr lang="en-US" dirty="0"/>
              <a:t> </a:t>
            </a:r>
            <a:endParaRPr lang="en-US" dirty="0" smtClean="0"/>
          </a:p>
          <a:p>
            <a:endParaRPr lang="en-US" dirty="0"/>
          </a:p>
          <a:p>
            <a:r>
              <a:rPr lang="en-US" dirty="0" smtClean="0"/>
              <a:t>When </a:t>
            </a:r>
            <a:r>
              <a:rPr lang="en-US" dirty="0"/>
              <a:t>we swallow a </a:t>
            </a:r>
            <a:r>
              <a:rPr lang="en-US" u="sng" dirty="0"/>
              <a:t>food </a:t>
            </a:r>
            <a:r>
              <a:rPr lang="en-US" i="1" u="sng" dirty="0"/>
              <a:t>antigen</a:t>
            </a:r>
            <a:r>
              <a:rPr lang="en-US" dirty="0"/>
              <a:t> (like gluten) the body goes to work fighting it. White cells recognize the antigens and destroy them. </a:t>
            </a:r>
            <a:r>
              <a:rPr lang="en-US" u="sng" dirty="0"/>
              <a:t>When the white </a:t>
            </a:r>
            <a:r>
              <a:rPr lang="en-US" u="sng" dirty="0" smtClean="0"/>
              <a:t>cells* </a:t>
            </a:r>
            <a:r>
              <a:rPr lang="en-US" u="sng" dirty="0"/>
              <a:t>are overwhelmed, inflammation results</a:t>
            </a:r>
            <a:r>
              <a:rPr lang="en-US" u="sng" dirty="0" smtClean="0"/>
              <a:t>.</a:t>
            </a:r>
            <a:r>
              <a:rPr lang="en-US" b="1" u="sng" dirty="0"/>
              <a:t> </a:t>
            </a:r>
            <a:endParaRPr lang="en-US" b="1" u="sng" dirty="0" smtClean="0"/>
          </a:p>
          <a:p>
            <a:endParaRPr lang="en-US" b="1" i="0" dirty="0">
              <a:effectLst/>
            </a:endParaRPr>
          </a:p>
          <a:p>
            <a:endParaRPr lang="en-US" b="1" dirty="0" smtClean="0"/>
          </a:p>
          <a:p>
            <a:endParaRPr lang="en-US" b="1" i="0" dirty="0" smtClean="0">
              <a:effectLst/>
            </a:endParaRPr>
          </a:p>
          <a:p>
            <a:endParaRPr lang="en-US" b="1" dirty="0"/>
          </a:p>
          <a:p>
            <a:endParaRPr lang="en-US" b="1" i="0" dirty="0" smtClean="0">
              <a:effectLst/>
            </a:endParaRPr>
          </a:p>
          <a:p>
            <a:endParaRPr lang="en-US" b="1" dirty="0"/>
          </a:p>
          <a:p>
            <a:endParaRPr lang="en-US" b="1" i="0" dirty="0">
              <a:effectLst/>
            </a:endParaRPr>
          </a:p>
          <a:p>
            <a:r>
              <a:rPr lang="en-US" sz="800" dirty="0">
                <a:hlinkClick r:id="rId3"/>
              </a:rPr>
              <a:t>https://www.precisionnutrition.com/all-about-gluten</a:t>
            </a:r>
            <a:r>
              <a:rPr lang="en-US" sz="800" dirty="0"/>
              <a:t> </a:t>
            </a:r>
          </a:p>
          <a:p>
            <a:r>
              <a:rPr lang="en-US" sz="800" dirty="0">
                <a:hlinkClick r:id="rId4"/>
              </a:rPr>
              <a:t>https://www.health.harvard.edu/staying-healthy/ditch-the-gluten-improve-your-health</a:t>
            </a:r>
            <a:endParaRPr lang="en-US" sz="800" dirty="0">
              <a:solidFill>
                <a:srgbClr val="000000"/>
              </a:solidFill>
              <a:latin typeface="Verdana" panose="020B0604030504040204" pitchFamily="34" charset="0"/>
            </a:endParaRPr>
          </a:p>
          <a:p>
            <a:endParaRPr lang="en-US" b="0" i="0" dirty="0">
              <a:effectLst/>
            </a:endParaRPr>
          </a:p>
        </p:txBody>
      </p:sp>
      <p:sp>
        <p:nvSpPr>
          <p:cNvPr id="5"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5"/>
          </p:cNvPr>
          <p:cNvSpPr>
            <a:spLocks noChangeAspect="1" noChangeArrowheads="1"/>
          </p:cNvSpPr>
          <p:nvPr/>
        </p:nvSpPr>
        <p:spPr bwMode="auto">
          <a:xfrm>
            <a:off x="635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5"/>
          </p:cNvPr>
          <p:cNvSpPr>
            <a:spLocks noChangeAspect="1" noChangeArrowheads="1"/>
          </p:cNvSpPr>
          <p:nvPr/>
        </p:nvSpPr>
        <p:spPr bwMode="auto">
          <a:xfrm>
            <a:off x="2159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488319" y="5097949"/>
            <a:ext cx="6681912" cy="400110"/>
          </a:xfrm>
          <a:prstGeom prst="rect">
            <a:avLst/>
          </a:prstGeom>
          <a:noFill/>
        </p:spPr>
        <p:txBody>
          <a:bodyPr wrap="square" rtlCol="0">
            <a:spAutoFit/>
          </a:bodyPr>
          <a:lstStyle/>
          <a:p>
            <a:r>
              <a:rPr lang="en-US" sz="1000" b="1" dirty="0" smtClean="0"/>
              <a:t>*White </a:t>
            </a:r>
            <a:r>
              <a:rPr lang="en-US" sz="1000" b="1" dirty="0"/>
              <a:t>blood </a:t>
            </a:r>
            <a:r>
              <a:rPr lang="en-US" sz="1000" b="1" dirty="0" smtClean="0"/>
              <a:t>cells</a:t>
            </a:r>
            <a:r>
              <a:rPr lang="en-US" sz="1000" dirty="0" smtClean="0"/>
              <a:t> </a:t>
            </a:r>
            <a:r>
              <a:rPr lang="en-US" sz="1000" dirty="0"/>
              <a:t>are the </a:t>
            </a:r>
            <a:r>
              <a:rPr lang="en-US" sz="1000" b="1" dirty="0"/>
              <a:t>cells</a:t>
            </a:r>
            <a:r>
              <a:rPr lang="en-US" sz="1000" dirty="0"/>
              <a:t> of the immune system that are involved in protecting the body against both </a:t>
            </a:r>
            <a:r>
              <a:rPr lang="en-US" sz="1000" dirty="0" smtClean="0"/>
              <a:t>infectious disease </a:t>
            </a:r>
            <a:r>
              <a:rPr lang="en-US" sz="1000" dirty="0"/>
              <a:t>and </a:t>
            </a:r>
            <a:r>
              <a:rPr lang="en-US" sz="1000" dirty="0" smtClean="0"/>
              <a:t>foreign invaders</a:t>
            </a:r>
            <a:r>
              <a:rPr lang="en-US" sz="800" dirty="0" smtClean="0"/>
              <a:t>.</a:t>
            </a:r>
            <a:r>
              <a:rPr lang="en-US" sz="800" dirty="0"/>
              <a:t> </a:t>
            </a:r>
          </a:p>
        </p:txBody>
      </p:sp>
      <p:sp>
        <p:nvSpPr>
          <p:cNvPr id="14" name="Rectangle 3"/>
          <p:cNvSpPr>
            <a:spLocks noChangeArrowheads="1"/>
          </p:cNvSpPr>
          <p:nvPr/>
        </p:nvSpPr>
        <p:spPr bwMode="auto">
          <a:xfrm>
            <a:off x="9161747" y="4664049"/>
            <a:ext cx="2570285" cy="1985159"/>
          </a:xfrm>
          <a:prstGeom prst="rect">
            <a:avLst/>
          </a:prstGeom>
          <a:noFill/>
          <a:ln>
            <a:noFill/>
          </a:ln>
          <a:effec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t"/>
            <a:r>
              <a:rPr lang="en-US" sz="1100" dirty="0"/>
              <a:t>Dictionary</a:t>
            </a:r>
            <a:endParaRPr kumimoji="0" lang="en-US" altLang="en-US" sz="1100" b="0" i="0" u="none" strike="noStrike" cap="none" normalizeH="0" baseline="0" dirty="0" smtClean="0">
              <a:ln>
                <a:noFill/>
              </a:ln>
              <a:solidFill>
                <a:srgbClr val="222222"/>
              </a:solidFill>
              <a:effectLst/>
              <a:latin typeface="Robo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2100" b="0" i="0" u="none" strike="noStrike" cap="none" normalizeH="0" baseline="0" dirty="0" err="1" smtClean="0">
                <a:ln>
                  <a:noFill/>
                </a:ln>
                <a:solidFill>
                  <a:srgbClr val="222222"/>
                </a:solidFill>
                <a:effectLst/>
                <a:latin typeface="Roboto"/>
              </a:rPr>
              <a:t>an·ti·gen</a:t>
            </a:r>
            <a:endParaRPr kumimoji="0" lang="en-US" altLang="en-US" sz="800" b="0"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0757A"/>
                </a:solidFill>
                <a:effectLst/>
                <a:latin typeface="Roboto"/>
              </a:rPr>
              <a:t>/ˈan(t)</a:t>
            </a:r>
            <a:r>
              <a:rPr kumimoji="0" lang="en-US" altLang="en-US" sz="1000" b="0" i="0" u="none" strike="noStrike" cap="none" normalizeH="0" baseline="0" dirty="0" err="1" smtClean="0">
                <a:ln>
                  <a:noFill/>
                </a:ln>
                <a:solidFill>
                  <a:srgbClr val="70757A"/>
                </a:solidFill>
                <a:effectLst/>
                <a:latin typeface="Roboto"/>
                <a:hlinkClick r:id="rId6"/>
              </a:rPr>
              <a:t>əjən</a:t>
            </a:r>
            <a:r>
              <a:rPr kumimoji="0" lang="en-US" altLang="en-US" sz="1000" b="0" i="0" u="none" strike="noStrike" cap="none" normalizeH="0" baseline="0" dirty="0" smtClean="0">
                <a:ln>
                  <a:noFill/>
                </a:ln>
                <a:solidFill>
                  <a:srgbClr val="70757A"/>
                </a:solidFill>
                <a:effectLst/>
                <a:latin typeface="Roboto"/>
                <a:hlinkClick r:id="rId6"/>
              </a:rPr>
              <a:t>/</a:t>
            </a:r>
            <a:endParaRPr kumimoji="0" lang="en-US" altLang="en-US" sz="800" b="0" i="0" u="none" strike="noStrike" cap="none" normalizeH="0" baseline="0" dirty="0" smtClean="0">
              <a:ln>
                <a:noFill/>
              </a:ln>
              <a:solidFill>
                <a:srgbClr val="222222"/>
              </a:solidFill>
              <a:effectLst/>
              <a:latin typeface="Roboto"/>
              <a:hlinkClick r:id="rId6"/>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660099"/>
                </a:solidFill>
                <a:effectLst/>
                <a:latin typeface="Roboto"/>
                <a:hlinkClick r:id="rId6"/>
              </a:rPr>
              <a:t>  </a:t>
            </a:r>
            <a:r>
              <a:rPr kumimoji="0" lang="en-US" altLang="en-US" sz="1900" b="0" i="0" u="none" strike="noStrike" cap="none" normalizeH="0" baseline="0" dirty="0" smtClean="0">
                <a:ln>
                  <a:noFill/>
                </a:ln>
                <a:solidFill>
                  <a:srgbClr val="3C4043"/>
                </a:solidFill>
                <a:effectLst/>
                <a:latin typeface="Roboto"/>
                <a:hlinkClick r:id="rId6"/>
              </a:rPr>
              <a:t>L</a:t>
            </a:r>
            <a:r>
              <a:rPr kumimoji="0" lang="en-US" altLang="en-US" sz="1000" b="0" i="0" u="none" strike="noStrike" cap="none" normalizeH="0" baseline="0" dirty="0" smtClean="0">
                <a:ln>
                  <a:noFill/>
                </a:ln>
                <a:solidFill>
                  <a:srgbClr val="3C4043"/>
                </a:solidFill>
                <a:effectLst/>
                <a:latin typeface="Roboto"/>
                <a:hlinkClick r:id="rId6"/>
              </a:rPr>
              <a:t>earn to pronounce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222222"/>
                </a:solidFill>
                <a:effectLst/>
                <a:latin typeface="Roboto"/>
              </a:rPr>
              <a:t>noun</a:t>
            </a:r>
            <a:endParaRPr kumimoji="0" lang="en-US" altLang="en-US" sz="1000" b="0"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smtClean="0">
                <a:ln>
                  <a:noFill/>
                </a:ln>
                <a:solidFill>
                  <a:srgbClr val="878787"/>
                </a:solidFill>
                <a:effectLst/>
                <a:latin typeface="Roboto"/>
              </a:rPr>
              <a:t>pluralnoun</a:t>
            </a:r>
            <a:r>
              <a:rPr kumimoji="0" lang="en-US" altLang="en-US" sz="1000" b="0" i="0" u="none" strike="noStrike" cap="none" normalizeH="0" baseline="0" dirty="0" smtClean="0">
                <a:ln>
                  <a:noFill/>
                </a:ln>
                <a:solidFill>
                  <a:srgbClr val="878787"/>
                </a:solidFill>
                <a:effectLst/>
                <a:latin typeface="Roboto"/>
              </a:rPr>
              <a:t>: </a:t>
            </a:r>
            <a:r>
              <a:rPr kumimoji="0" lang="en-US" altLang="en-US" sz="1000" b="1" i="0" u="none" strike="noStrike" cap="none" normalizeH="0" baseline="0" dirty="0" smtClean="0">
                <a:ln>
                  <a:noFill/>
                </a:ln>
                <a:solidFill>
                  <a:srgbClr val="878787"/>
                </a:solidFill>
                <a:effectLst/>
                <a:latin typeface="Roboto"/>
              </a:rPr>
              <a:t>antigens</a:t>
            </a:r>
            <a:endParaRPr kumimoji="0" lang="en-US" altLang="en-US" sz="800" b="0"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0" u="none" strike="noStrike" cap="none" normalizeH="0" baseline="0" dirty="0" smtClean="0">
                <a:ln>
                  <a:noFill/>
                </a:ln>
                <a:solidFill>
                  <a:srgbClr val="222222"/>
                </a:solidFill>
                <a:effectLst/>
                <a:latin typeface="Roboto"/>
              </a:rPr>
              <a:t>a toxin or other foreign substance which induces an immune response in the body, especially the production of antibodies.</a:t>
            </a:r>
            <a:endParaRPr kumimoji="0" lang="en-US" altLang="en-US" sz="800" b="1"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660099"/>
              </a:solidFill>
              <a:effectLst/>
              <a:latin typeface="Roboto"/>
            </a:endParaRPr>
          </a:p>
        </p:txBody>
      </p:sp>
      <p:pic>
        <p:nvPicPr>
          <p:cNvPr id="7" name="Picture 2" descr="Image result for search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6395" y="4664049"/>
            <a:ext cx="706801" cy="70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4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3389425"/>
            <a:ext cx="10560907" cy="1200329"/>
          </a:xfrm>
          <a:prstGeom prst="rect">
            <a:avLst/>
          </a:prstGeom>
        </p:spPr>
        <p:txBody>
          <a:bodyPr wrap="square">
            <a:spAutoFit/>
          </a:bodyPr>
          <a:lstStyle/>
          <a:p>
            <a:r>
              <a:rPr lang="en-US" b="1" dirty="0">
                <a:solidFill>
                  <a:srgbClr val="000000"/>
                </a:solidFill>
              </a:rPr>
              <a:t>Avoiding gluten makes sense for people with celiac disease, wheat allergy or those who feel unwell when they consume gluten. </a:t>
            </a:r>
          </a:p>
          <a:p>
            <a:endParaRPr lang="en-US" b="1" dirty="0">
              <a:solidFill>
                <a:srgbClr val="000000"/>
              </a:solidFill>
            </a:endParaRPr>
          </a:p>
          <a:p>
            <a:endParaRPr lang="en-US" dirty="0">
              <a:solidFill>
                <a:srgbClr val="000000"/>
              </a:solidFill>
              <a:latin typeface="Verdana" panose="020B0604030504040204" pitchFamily="34" charset="0"/>
            </a:endParaRPr>
          </a:p>
        </p:txBody>
      </p:sp>
      <p:sp>
        <p:nvSpPr>
          <p:cNvPr id="7" name="Rectangle 6"/>
          <p:cNvSpPr/>
          <p:nvPr/>
        </p:nvSpPr>
        <p:spPr>
          <a:xfrm>
            <a:off x="217714" y="959916"/>
            <a:ext cx="7906378" cy="1754326"/>
          </a:xfrm>
          <a:prstGeom prst="rect">
            <a:avLst/>
          </a:prstGeom>
        </p:spPr>
        <p:txBody>
          <a:bodyPr wrap="square">
            <a:spAutoFit/>
          </a:bodyPr>
          <a:lstStyle/>
          <a:p>
            <a:r>
              <a:rPr lang="en-US" dirty="0" smtClean="0">
                <a:solidFill>
                  <a:srgbClr val="000000"/>
                </a:solidFill>
              </a:rPr>
              <a:t>For example, people </a:t>
            </a:r>
            <a:r>
              <a:rPr lang="en-US" dirty="0">
                <a:solidFill>
                  <a:srgbClr val="000000"/>
                </a:solidFill>
              </a:rPr>
              <a:t>with celiac </a:t>
            </a:r>
            <a:r>
              <a:rPr lang="en-US" dirty="0" smtClean="0">
                <a:solidFill>
                  <a:srgbClr val="000000"/>
                </a:solidFill>
              </a:rPr>
              <a:t>disease, </a:t>
            </a:r>
            <a:r>
              <a:rPr lang="en-US" dirty="0">
                <a:solidFill>
                  <a:srgbClr val="000000"/>
                </a:solidFill>
              </a:rPr>
              <a:t>f</a:t>
            </a:r>
            <a:r>
              <a:rPr lang="en-US" dirty="0" smtClean="0">
                <a:solidFill>
                  <a:srgbClr val="000000"/>
                </a:solidFill>
              </a:rPr>
              <a:t>or </a:t>
            </a:r>
            <a:r>
              <a:rPr lang="en-US" dirty="0">
                <a:solidFill>
                  <a:srgbClr val="000000"/>
                </a:solidFill>
              </a:rPr>
              <a:t>them, a gluten-free diet is nothing short of essential.</a:t>
            </a:r>
          </a:p>
          <a:p>
            <a:endParaRPr lang="en-US" dirty="0" smtClean="0">
              <a:solidFill>
                <a:srgbClr val="000000"/>
              </a:solidFill>
            </a:endParaRPr>
          </a:p>
          <a:p>
            <a:r>
              <a:rPr lang="en-US" dirty="0" smtClean="0">
                <a:solidFill>
                  <a:srgbClr val="000000"/>
                </a:solidFill>
              </a:rPr>
              <a:t>And </a:t>
            </a:r>
            <a:r>
              <a:rPr lang="en-US" dirty="0">
                <a:solidFill>
                  <a:srgbClr val="000000"/>
                </a:solidFill>
              </a:rPr>
              <a:t>then there are people described as "gluten-sensitive." Their tests for celiac disease are negative (normal) and yet they get symptoms (including</a:t>
            </a:r>
            <a:r>
              <a:rPr lang="en-US" dirty="0"/>
              <a:t> </a:t>
            </a:r>
            <a:r>
              <a:rPr lang="en-US" dirty="0" smtClean="0"/>
              <a:t>bloating</a:t>
            </a:r>
            <a:r>
              <a:rPr lang="en-US" dirty="0" smtClean="0">
                <a:solidFill>
                  <a:srgbClr val="000000"/>
                </a:solidFill>
              </a:rPr>
              <a:t>, </a:t>
            </a:r>
            <a:r>
              <a:rPr lang="en-US" dirty="0">
                <a:solidFill>
                  <a:srgbClr val="000000"/>
                </a:solidFill>
              </a:rPr>
              <a:t>diarrhea or crampy abdominal pain) whenever they eat foods that contain gluten. </a:t>
            </a:r>
            <a:endParaRPr lang="en-US" dirty="0" smtClean="0">
              <a:solidFill>
                <a:srgbClr val="000000"/>
              </a:solidFill>
            </a:endParaRPr>
          </a:p>
        </p:txBody>
      </p:sp>
      <p:pic>
        <p:nvPicPr>
          <p:cNvPr id="3" name="Picture 2" descr="Image result for 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839" y="104969"/>
            <a:ext cx="2681654" cy="26816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iz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29" y="4662429"/>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paghetti pasta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8839" y="4335054"/>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cereal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277" y="3989589"/>
            <a:ext cx="2111863" cy="21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1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167" y="466600"/>
            <a:ext cx="5218910" cy="1815882"/>
          </a:xfrm>
          <a:prstGeom prst="rect">
            <a:avLst/>
          </a:prstGeom>
          <a:noFill/>
        </p:spPr>
        <p:txBody>
          <a:bodyPr wrap="square" rtlCol="0">
            <a:spAutoFit/>
          </a:bodyPr>
          <a:lstStyle/>
          <a:p>
            <a:pPr algn="ctr"/>
            <a:endParaRPr lang="en-US" sz="2000" b="1" dirty="0" smtClean="0"/>
          </a:p>
          <a:p>
            <a:pPr algn="ctr"/>
            <a:r>
              <a:rPr lang="en-US" sz="3200" b="1" dirty="0" smtClean="0"/>
              <a:t>EATING</a:t>
            </a:r>
            <a:r>
              <a:rPr lang="en-US" sz="2000" b="1" dirty="0" smtClean="0"/>
              <a:t>  </a:t>
            </a:r>
          </a:p>
          <a:p>
            <a:pPr algn="ctr"/>
            <a:r>
              <a:rPr lang="en-US" sz="2000" b="1" dirty="0" smtClean="0"/>
              <a:t>Think of it as a new lifestyle. </a:t>
            </a:r>
          </a:p>
          <a:p>
            <a:pPr algn="ctr"/>
            <a:endParaRPr lang="en-US" sz="2000" b="1" dirty="0"/>
          </a:p>
          <a:p>
            <a:pPr algn="ctr"/>
            <a:r>
              <a:rPr lang="en-US" sz="2000" b="1" dirty="0" smtClean="0"/>
              <a:t>We eat to fuel our body.</a:t>
            </a:r>
            <a:endParaRPr lang="en-US" sz="2000" b="1" dirty="0"/>
          </a:p>
        </p:txBody>
      </p:sp>
      <p:sp>
        <p:nvSpPr>
          <p:cNvPr id="3" name="TextBox 2"/>
          <p:cNvSpPr txBox="1"/>
          <p:nvPr/>
        </p:nvSpPr>
        <p:spPr>
          <a:xfrm>
            <a:off x="1565068" y="2469588"/>
            <a:ext cx="8543108" cy="1261884"/>
          </a:xfrm>
          <a:prstGeom prst="rect">
            <a:avLst/>
          </a:prstGeom>
          <a:noFill/>
        </p:spPr>
        <p:txBody>
          <a:bodyPr wrap="square" rtlCol="0">
            <a:spAutoFit/>
          </a:bodyPr>
          <a:lstStyle/>
          <a:p>
            <a:pPr algn="ctr"/>
            <a:r>
              <a:rPr lang="en-US" sz="4000" b="1" dirty="0"/>
              <a:t>CARBOHYDRATES(Carbs) </a:t>
            </a:r>
            <a:r>
              <a:rPr lang="en-US" sz="4000" b="1" dirty="0" smtClean="0"/>
              <a:t>and  </a:t>
            </a:r>
            <a:r>
              <a:rPr lang="en-US" sz="4000" b="1" dirty="0"/>
              <a:t>FATS</a:t>
            </a:r>
          </a:p>
          <a:p>
            <a:pPr algn="ctr"/>
            <a:endParaRPr lang="en-US" dirty="0" smtClean="0"/>
          </a:p>
          <a:p>
            <a:pPr algn="ctr"/>
            <a:r>
              <a:rPr lang="en-US" b="1" dirty="0" smtClean="0"/>
              <a:t>Restrict carbohydrates and increase fats and proteins.</a:t>
            </a:r>
            <a:endParaRPr lang="en-US" b="1" dirty="0"/>
          </a:p>
        </p:txBody>
      </p:sp>
      <p:pic>
        <p:nvPicPr>
          <p:cNvPr id="2054" name="Picture 6" descr="Image result for no car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206" y="3918578"/>
            <a:ext cx="2290354" cy="22903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hange your minds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714" y="78378"/>
            <a:ext cx="2243480" cy="168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9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1483</Words>
  <Application>Microsoft Office PowerPoint</Application>
  <PresentationFormat>Widescreen</PresentationFormat>
  <Paragraphs>167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Roboto</vt:lpstr>
      <vt:lpstr>Verdana</vt:lpstr>
      <vt:lpstr>Office Theme</vt:lpstr>
      <vt:lpstr>A PATH TO EMPLOYEE  WELLNESS</vt:lpstr>
      <vt:lpstr>This program is for educational purposes only.</vt:lpstr>
      <vt:lpstr>WHAT TO LOOK FOR  Color guides: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TIME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WELLNESS</dc:title>
  <dc:creator>Eddie Alvarez</dc:creator>
  <cp:lastModifiedBy>Eddie Alvarez</cp:lastModifiedBy>
  <cp:revision>79</cp:revision>
  <cp:lastPrinted>2020-03-11T00:08:21Z</cp:lastPrinted>
  <dcterms:created xsi:type="dcterms:W3CDTF">2020-02-29T18:06:28Z</dcterms:created>
  <dcterms:modified xsi:type="dcterms:W3CDTF">2020-03-11T00:13:01Z</dcterms:modified>
</cp:coreProperties>
</file>