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2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07F94A-D68E-4041-BAF3-0B278EB51874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4727FA-87EB-454A-B022-716B06A32F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05457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600" b="0" kern="1200" noProof="0">
                <a:solidFill>
                  <a:schemeClr val="tx1"/>
                </a:solidFill>
                <a:effectLst/>
                <a:latin typeface="Century Gothic" pitchFamily="34" charset="0"/>
                <a:ea typeface="+mn-ea"/>
                <a:cs typeface="+mn-cs"/>
              </a:rPr>
              <a:t>To change bullet colors, select </a:t>
            </a:r>
            <a:r>
              <a:rPr lang="en-US" sz="1600" kern="1200" noProof="0">
                <a:solidFill>
                  <a:schemeClr val="tx1"/>
                </a:solidFill>
                <a:effectLst/>
                <a:latin typeface="Century Gothic" pitchFamily="34" charset="0"/>
                <a:ea typeface="+mn-ea"/>
                <a:cs typeface="+mn-cs"/>
              </a:rPr>
              <a:t>the text and </a:t>
            </a:r>
            <a:r>
              <a:rPr lang="en-US" sz="1600" b="0" kern="1200" noProof="0">
                <a:solidFill>
                  <a:schemeClr val="tx1"/>
                </a:solidFill>
                <a:effectLst/>
                <a:latin typeface="Century Gothic" pitchFamily="34" charset="0"/>
                <a:ea typeface="+mn-ea"/>
                <a:cs typeface="+mn-cs"/>
              </a:rPr>
              <a:t>go to the </a:t>
            </a:r>
            <a:r>
              <a:rPr lang="en-US" sz="1600" b="1" kern="1200" noProof="0">
                <a:solidFill>
                  <a:schemeClr val="tx1"/>
                </a:solidFill>
                <a:effectLst/>
                <a:latin typeface="Century Gothic" pitchFamily="34" charset="0"/>
                <a:ea typeface="+mn-ea"/>
                <a:cs typeface="+mn-cs"/>
              </a:rPr>
              <a:t>HOME menu &gt; Bullets and numbers &gt; </a:t>
            </a:r>
            <a:r>
              <a:rPr lang="en-US" sz="1600" b="0" kern="1200" noProof="0">
                <a:solidFill>
                  <a:schemeClr val="tx1"/>
                </a:solidFill>
                <a:effectLst/>
                <a:latin typeface="Century Gothic" pitchFamily="34" charset="0"/>
                <a:ea typeface="+mn-ea"/>
                <a:cs typeface="+mn-cs"/>
              </a:rPr>
              <a:t>choose a bullet </a:t>
            </a:r>
            <a:r>
              <a:rPr lang="en-US" sz="1600" kern="1200" noProof="0">
                <a:solidFill>
                  <a:schemeClr val="tx1"/>
                </a:solidFill>
                <a:effectLst/>
                <a:latin typeface="Century Gothic" pitchFamily="34" charset="0"/>
                <a:ea typeface="+mn-ea"/>
                <a:cs typeface="+mn-cs"/>
              </a:rPr>
              <a:t>and select a color from the color palette </a:t>
            </a:r>
          </a:p>
          <a:p>
            <a:pPr marL="0" indent="0">
              <a:buClr>
                <a:schemeClr val="bg2"/>
              </a:buClr>
              <a:buFont typeface="Wingdings" panose="05000000000000000000" pitchFamily="2" charset="2"/>
              <a:buNone/>
            </a:pPr>
            <a:endParaRPr lang="fr-FR" sz="160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fr-FR"/>
              <a:t>CONFIDENTIALITY LEVEL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Title of the presentation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332B2-55D9-421F-A138-9E18F33D61D4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150791-DF86-005F-A69B-D30526FA3E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C26776B-57A2-2C3E-6710-6F4B7E91B4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F687845-41B7-C4F6-7139-398C48C78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B76E-6420-47AD-A8DB-DE8DBB815C63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FC585EA-A316-E741-1E7E-691828A66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42DE3FD-C8D1-EEBD-4CB2-36C479193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43F36-F2C3-410D-9AF4-233434DF2A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0460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B0E678E-46CD-3DF2-9D25-6D2AEFB8D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1331017-05A6-64BF-D232-877F510B06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2B9537D-79E6-7042-1A7F-5623D1F63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B76E-6420-47AD-A8DB-DE8DBB815C63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2BFD325-D633-041B-5781-64B249D57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58578E4-5A5D-B0B2-920F-D120CB7E2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43F36-F2C3-410D-9AF4-233434DF2A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4309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39DF53E-6CC6-C4A6-A64A-22D3A4C411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C7ED8B8-5C7A-3D09-4D50-B106BCD2BE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9507AF8-1A64-1AD6-62C6-D38E1B6A2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B76E-6420-47AD-A8DB-DE8DBB815C63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5F08505-0CEA-6050-FA57-DFF55CDE1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3506412-5DF4-CEC4-EE28-9F29B5CEF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43F36-F2C3-410D-9AF4-233434DF2A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79186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Logo AXA" descr="\\Mac\AllFiles\Volumes\DOSSIERS EN COURS\17_1098 AXA_Creation_gabarits\elements\png\new_logo_axa_rgb.png"/>
          <p:cNvPicPr>
            <a:picLocks noChangeAspect="1" noChangeArrowheads="1"/>
          </p:cNvPicPr>
          <p:nvPr userDrawn="1"/>
        </p:nvPicPr>
        <p:blipFill>
          <a:blip r:embed="rId2"/>
          <a:stretch>
            <a:fillRect/>
          </a:stretch>
        </p:blipFill>
        <p:spPr bwMode="auto">
          <a:xfrm>
            <a:off x="11714629" y="6502629"/>
            <a:ext cx="316093" cy="237069"/>
          </a:xfrm>
          <a:prstGeom prst="rect">
            <a:avLst/>
          </a:prstGeom>
          <a:noFill/>
          <a:ln w="9525">
            <a:noFill/>
            <a:miter lim="800000"/>
          </a:ln>
        </p:spPr>
      </p:pic>
      <p:sp>
        <p:nvSpPr>
          <p:cNvPr id="11" name="Sommaire"/>
          <p:cNvSpPr>
            <a:spLocks noGrp="1"/>
          </p:cNvSpPr>
          <p:nvPr>
            <p:ph type="title" hasCustomPrompt="1"/>
          </p:nvPr>
        </p:nvSpPr>
        <p:spPr>
          <a:xfrm>
            <a:off x="312002" y="274638"/>
            <a:ext cx="11718719" cy="470429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defPPr/>
            <a:lvl1pPr algn="l">
              <a:defRPr sz="2399">
                <a:solidFill>
                  <a:srgbClr val="00008F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noProof="0"/>
              <a:t>Title </a:t>
            </a:r>
          </a:p>
        </p:txBody>
      </p:sp>
      <p:sp>
        <p:nvSpPr>
          <p:cNvPr id="12" name="Espace réservé du texte 4"/>
          <p:cNvSpPr>
            <a:spLocks noGrp="1"/>
          </p:cNvSpPr>
          <p:nvPr>
            <p:ph type="body" sz="quarter" idx="11" hasCustomPrompt="1"/>
          </p:nvPr>
        </p:nvSpPr>
        <p:spPr>
          <a:xfrm>
            <a:off x="311999" y="762274"/>
            <a:ext cx="11718581" cy="380727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defPPr/>
            <a:lvl1pPr marL="0" indent="0">
              <a:buNone/>
              <a:defRPr sz="1799">
                <a:solidFill>
                  <a:srgbClr val="027180"/>
                </a:solidFill>
                <a:latin typeface="Source Sans Pro" pitchFamily="34" charset="0"/>
                <a:cs typeface="Arial" pitchFamily="34" charset="0"/>
              </a:defRPr>
            </a:lvl1pPr>
          </a:lstStyle>
          <a:p>
            <a:r>
              <a:rPr lang="en-US"/>
              <a:t>Subtitle or next title (optional)</a:t>
            </a:r>
          </a:p>
        </p:txBody>
      </p:sp>
      <p:sp>
        <p:nvSpPr>
          <p:cNvPr id="8" name="Espace réservé de la date 1"/>
          <p:cNvSpPr>
            <a:spLocks noGrp="1"/>
          </p:cNvSpPr>
          <p:nvPr>
            <p:ph type="dt" sz="half" idx="2"/>
          </p:nvPr>
        </p:nvSpPr>
        <p:spPr>
          <a:xfrm>
            <a:off x="667004" y="6541946"/>
            <a:ext cx="2954020" cy="2333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/>
            <a:lvl1pPr algn="l">
              <a:defRPr sz="899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noProof="0"/>
              <a:t>AXA Liabilities Managers l Title of the presentation l Date</a:t>
            </a:r>
          </a:p>
        </p:txBody>
      </p:sp>
      <p:sp>
        <p:nvSpPr>
          <p:cNvPr id="9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4435943" y="6541946"/>
            <a:ext cx="3299882" cy="2333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/>
            <a:lvl1pPr algn="ctr">
              <a:defRPr sz="899">
                <a:solidFill>
                  <a:srgbClr val="FF0000"/>
                </a:solidFill>
                <a:latin typeface="+mj-lt"/>
              </a:defRPr>
            </a:lvl1pPr>
          </a:lstStyle>
          <a:p>
            <a:r>
              <a:rPr lang="en-US" noProof="0"/>
              <a:t>CONFIDENTIALITY LEVEL</a:t>
            </a:r>
          </a:p>
        </p:txBody>
      </p:sp>
      <p:sp>
        <p:nvSpPr>
          <p:cNvPr id="10" name="Espace réservé du texte 11"/>
          <p:cNvSpPr>
            <a:spLocks noGrp="1"/>
          </p:cNvSpPr>
          <p:nvPr>
            <p:ph type="body" sz="quarter" idx="10" hasCustomPrompt="1"/>
          </p:nvPr>
        </p:nvSpPr>
        <p:spPr>
          <a:xfrm>
            <a:off x="251174" y="1543049"/>
            <a:ext cx="11688944" cy="4747684"/>
          </a:xfrm>
          <a:prstGeom prst="rect">
            <a:avLst/>
          </a:prstGeom>
        </p:spPr>
        <p:txBody>
          <a:bodyPr vert="horz"/>
          <a:lstStyle>
            <a:defPPr/>
            <a:lvl1pPr marL="285644" indent="-285644">
              <a:buSzPct val="120000"/>
              <a:buFontTx/>
              <a:buBlip>
                <a:blip r:embed="rId3"/>
              </a:buBlip>
              <a:defRPr sz="1799">
                <a:solidFill>
                  <a:schemeClr val="tx1"/>
                </a:solidFill>
                <a:latin typeface="Source Sans Pro" pitchFamily="34" charset="0"/>
                <a:cs typeface="Arial"/>
              </a:defRPr>
            </a:lvl1pPr>
            <a:lvl2pPr marL="742673" indent="-285644">
              <a:buClr>
                <a:srgbClr val="00727A"/>
              </a:buClr>
              <a:buSzTx/>
              <a:buFont typeface="Wingdings" pitchFamily="2" charset="2"/>
              <a:buChar char="à"/>
              <a:defRPr sz="1600" baseline="0">
                <a:solidFill>
                  <a:schemeClr val="tx1"/>
                </a:solidFill>
                <a:latin typeface="Source Sans Pro" pitchFamily="34" charset="0"/>
                <a:cs typeface="Arial"/>
              </a:defRPr>
            </a:lvl2pPr>
            <a:lvl3pPr marL="982298" indent="-177734">
              <a:buClr>
                <a:srgbClr val="004563"/>
              </a:buClr>
              <a:buSzTx/>
              <a:buFont typeface="Source Sans Pro" pitchFamily="34" charset="0"/>
              <a:buChar char="–"/>
              <a:defRPr sz="1400" i="1">
                <a:solidFill>
                  <a:schemeClr val="tx1"/>
                </a:solidFill>
                <a:latin typeface="Source Sans Pro" pitchFamily="34" charset="0"/>
                <a:cs typeface="Arial"/>
              </a:defRPr>
            </a:lvl3pPr>
            <a:lvl4pPr marL="1167965" indent="-185669">
              <a:buFont typeface="Arial" pitchFamily="34" charset="0"/>
              <a:buChar char="•"/>
              <a:defRPr sz="1000">
                <a:solidFill>
                  <a:schemeClr val="tx1"/>
                </a:solidFill>
                <a:latin typeface="Source Sans Pro" pitchFamily="34" charset="0"/>
              </a:defRPr>
            </a:lvl4pPr>
            <a:lvl5pPr marL="1345700" indent="-177734">
              <a:buFont typeface="Open Sans" pitchFamily="34" charset="0"/>
              <a:buChar char="&gt;"/>
              <a:defRPr sz="799">
                <a:solidFill>
                  <a:schemeClr val="tx1"/>
                </a:solidFill>
                <a:latin typeface="Source Sans Pro" pitchFamily="34" charset="0"/>
              </a:defRPr>
            </a:lvl5pPr>
          </a:lstStyle>
          <a:p>
            <a:pPr lvl="0"/>
            <a:r>
              <a:rPr lang="en-US" noProof="0"/>
              <a:t>Click to add text</a:t>
            </a:r>
          </a:p>
          <a:p>
            <a:pPr lvl="1"/>
            <a:r>
              <a:rPr lang="en-US" noProof="0"/>
              <a:t>Second level 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78458117"/>
      </p:ext>
    </p:extLst>
  </p:cSld>
  <p:clrMapOvr>
    <a:masterClrMapping/>
  </p:clrMapOvr>
  <p:transition/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2181A5-112E-CCDD-593A-421C5A859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59C8C6A-97BF-C0FE-0C01-CA1815D04E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13FE6BD-9C69-7C2B-3F73-0266CC185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B76E-6420-47AD-A8DB-DE8DBB815C63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CF600A2-5257-8CFB-4760-2F4B06684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E92C9FB-5303-2243-3DAA-D40580983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43F36-F2C3-410D-9AF4-233434DF2A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9286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4AAD53-3652-0469-AE2A-E7A4A2F3D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E8624CD-817E-2509-7DD1-A84403FF72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2D0088F-BBEA-78D9-740A-51BF62E010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B76E-6420-47AD-A8DB-DE8DBB815C63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82CD302-B36B-BCD0-4D78-DD4A3D826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6CC346F-B613-5722-1126-F6CC04233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43F36-F2C3-410D-9AF4-233434DF2A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8480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5A6B96-C39E-86AA-BF7D-3EFCCBBB5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AEFF0A4-DE31-2021-F06F-53175B1BF5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F0B62DD-C0F2-2472-D288-836B552A0A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3B9E838-1500-6492-1F16-C2C0CCE44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B76E-6420-47AD-A8DB-DE8DBB815C63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1EEF144-F4B5-294A-E65F-372660410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A12211A-0719-494F-FDB0-760815B0A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43F36-F2C3-410D-9AF4-233434DF2A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1990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EC143F8-B3F7-B92B-CC1C-3EC249869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8A15BC0-721B-20BB-00D5-88598D7171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D19FB7C-C0BC-4C36-CF92-A34E11A561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76CD02C-5A91-2C74-1DB0-24C880A123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32EA281-8F6A-E0D9-6E52-8E5A4D9186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E0995076-B138-4A71-EBA7-5353625EC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B76E-6420-47AD-A8DB-DE8DBB815C63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EAA25DA-D7C9-0E9D-4FCD-C5899FB6E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828BDFF-06C6-8B85-5B73-17E5F2E85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43F36-F2C3-410D-9AF4-233434DF2A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051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8924E4-0BD6-A5FB-225F-D67549FF1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0B0D5EE-7E6D-BE18-BF73-4D2559CDB5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B76E-6420-47AD-A8DB-DE8DBB815C63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2588D63-AFCB-247E-2C2B-238FC7570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6D53619-1EC4-C713-238E-3E21EBB0D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43F36-F2C3-410D-9AF4-233434DF2A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5959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855433E-5142-A3CC-8533-76D4F6392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B76E-6420-47AD-A8DB-DE8DBB815C63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EFCAA10-7190-5841-A67B-D2CE2E891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D0C774D-0450-4C2E-38C4-8358A2B88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43F36-F2C3-410D-9AF4-233434DF2A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6490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4C6CA1E-E19E-F534-2318-CDAB3B509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B075480-E8EA-29EB-B91F-E88DF98AC5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FA46A47-2180-1779-992A-9EB503DB7E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B350B56-EF10-C3A6-51F4-4C488F4BB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B76E-6420-47AD-A8DB-DE8DBB815C63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7E8143C-3476-3ABC-42A0-75438D2B5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66A033C-D811-44D7-2D89-AB15EDCC1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43F36-F2C3-410D-9AF4-233434DF2A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913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0009F29-8299-D49E-D268-82B3452B4B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C5A63B9-F640-25FF-7356-585C290258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4FFE5EC-FA19-458B-DC6D-B9D4CE494A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849C2E6-6A6C-ACBE-A4B9-45A291FCC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B76E-6420-47AD-A8DB-DE8DBB815C63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6D1AA4D-BDC6-CB5C-2B15-395285BE9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2BD3946-E1A2-FEF2-5F7B-3248B5606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43F36-F2C3-410D-9AF4-233434DF2A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0855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C0B040E-C709-9D22-CA31-8AA7F505E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E2855C8-6120-E94B-E0A9-83D30FCFC3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105C216-7E4E-6E6A-8E38-DDFF8C9D66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12B76E-6420-47AD-A8DB-DE8DBB815C63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E4DF0B5-4730-618F-2EFA-A256A31333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5ABCF2E-E421-1A81-D648-2B3F5DEDE1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443F36-F2C3-410D-9AF4-233434DF2A9E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39D4F0F1-1C35-4EC0-CFFA-B71CDE841645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5893562" y="6515100"/>
            <a:ext cx="433388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fr-FR" sz="1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Internal</a:t>
            </a:r>
          </a:p>
        </p:txBody>
      </p:sp>
    </p:spTree>
    <p:extLst>
      <p:ext uri="{BB962C8B-B14F-4D97-AF65-F5344CB8AC3E}">
        <p14:creationId xmlns:p14="http://schemas.microsoft.com/office/powerpoint/2010/main" val="3532387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texte 2"/>
          <p:cNvSpPr txBox="1">
            <a:spLocks/>
          </p:cNvSpPr>
          <p:nvPr/>
        </p:nvSpPr>
        <p:spPr>
          <a:xfrm>
            <a:off x="152553" y="4924969"/>
            <a:ext cx="3866740" cy="143166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algn="ctr" defTabSz="543988">
              <a:spcBef>
                <a:spcPct val="20000"/>
              </a:spcBef>
              <a:buSzPct val="120000"/>
              <a:defRPr/>
            </a:pPr>
            <a:r>
              <a:rPr lang="en-US" sz="1465" b="1" dirty="0">
                <a:solidFill>
                  <a:srgbClr val="00AEC6"/>
                </a:solidFill>
                <a:cs typeface="Calibri" panose="020F0502020204030204" pitchFamily="34" charset="0"/>
              </a:rPr>
              <a:t>Financial impact (if any)</a:t>
            </a:r>
          </a:p>
          <a:p>
            <a:pPr algn="ctr" defTabSz="543988">
              <a:spcBef>
                <a:spcPct val="20000"/>
              </a:spcBef>
              <a:buSzPct val="120000"/>
              <a:defRPr/>
            </a:pPr>
            <a:endParaRPr lang="en-US" sz="799" dirty="0">
              <a:solidFill>
                <a:srgbClr val="027180"/>
              </a:solidFill>
              <a:cs typeface="Arial"/>
            </a:endParaRPr>
          </a:p>
          <a:p>
            <a:pPr marL="380859" indent="-380859" defTabSz="543988">
              <a:spcBef>
                <a:spcPct val="20000"/>
              </a:spcBef>
              <a:buSzPct val="120000"/>
              <a:buBlip>
                <a:blip r:embed="rId3"/>
              </a:buBlip>
              <a:defRPr/>
            </a:pPr>
            <a:r>
              <a:rPr lang="en-US" sz="1200" dirty="0">
                <a:cs typeface="Calibri" panose="020F0502020204030204" pitchFamily="34" charset="0"/>
              </a:rPr>
              <a:t>…</a:t>
            </a:r>
            <a:endParaRPr lang="en-US" sz="1465" dirty="0">
              <a:cs typeface="Arial"/>
            </a:endParaRPr>
          </a:p>
        </p:txBody>
      </p:sp>
      <p:sp>
        <p:nvSpPr>
          <p:cNvPr id="14" name="Espace réservé de la date 4"/>
          <p:cNvSpPr>
            <a:spLocks noGrp="1"/>
          </p:cNvSpPr>
          <p:nvPr>
            <p:ph type="dt" sz="half" idx="12"/>
          </p:nvPr>
        </p:nvSpPr>
        <p:spPr>
          <a:xfrm>
            <a:off x="780724" y="7659940"/>
            <a:ext cx="3457662" cy="273150"/>
          </a:xfrm>
          <a:prstGeom prst="rect">
            <a:avLst/>
          </a:prstGeom>
        </p:spPr>
        <p:txBody>
          <a:bodyPr vert="horz" lIns="127393" tIns="63697" rIns="127393" bIns="63697" rtlCol="0" anchor="ctr"/>
          <a:lstStyle>
            <a:defPPr>
              <a:defRPr lang="fr-FR"/>
            </a:defPPr>
            <a:lvl1pPr algn="l" defTabSz="1273032" rtl="0" eaLnBrk="0" fontAlgn="base" hangingPunct="0">
              <a:spcBef>
                <a:spcPct val="0"/>
              </a:spcBef>
              <a:spcAft>
                <a:spcPct val="0"/>
              </a:spcAft>
              <a:defRPr sz="1249" kern="1200">
                <a:solidFill>
                  <a:schemeClr val="tx1"/>
                </a:solidFill>
                <a:latin typeface="Source Sans Pro" pitchFamily="34" charset="0"/>
                <a:ea typeface="+mn-ea"/>
                <a:cs typeface="Arial" charset="0"/>
              </a:defRPr>
            </a:lvl1pPr>
            <a:lvl2pPr marL="635066" indent="200090" algn="l" defTabSz="1273032" rtl="0" eaLnBrk="0" fontAlgn="base" hangingPunct="0">
              <a:spcBef>
                <a:spcPct val="0"/>
              </a:spcBef>
              <a:spcAft>
                <a:spcPct val="0"/>
              </a:spcAft>
              <a:defRPr sz="2497"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1273032" indent="397281" algn="l" defTabSz="1273032" rtl="0" eaLnBrk="0" fontAlgn="base" hangingPunct="0">
              <a:spcBef>
                <a:spcPct val="0"/>
              </a:spcBef>
              <a:spcAft>
                <a:spcPct val="0"/>
              </a:spcAft>
              <a:defRPr sz="2497"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908096" indent="597367" algn="l" defTabSz="1273032" rtl="0" eaLnBrk="0" fontAlgn="base" hangingPunct="0">
              <a:spcBef>
                <a:spcPct val="0"/>
              </a:spcBef>
              <a:spcAft>
                <a:spcPct val="0"/>
              </a:spcAft>
              <a:defRPr sz="2497"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2546062" indent="794557" algn="l" defTabSz="1273032" rtl="0" eaLnBrk="0" fontAlgn="base" hangingPunct="0">
              <a:spcBef>
                <a:spcPct val="0"/>
              </a:spcBef>
              <a:spcAft>
                <a:spcPct val="0"/>
              </a:spcAft>
              <a:defRPr sz="2497"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4175773" algn="l" defTabSz="1670308" rtl="0" eaLnBrk="1" latinLnBrk="0" hangingPunct="1">
              <a:defRPr sz="2497"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5010927" algn="l" defTabSz="1670308" rtl="0" eaLnBrk="1" latinLnBrk="0" hangingPunct="1">
              <a:defRPr sz="2497"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5846079" algn="l" defTabSz="1670308" rtl="0" eaLnBrk="1" latinLnBrk="0" hangingPunct="1">
              <a:defRPr sz="2497"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6681235" algn="l" defTabSz="1670308" rtl="0" eaLnBrk="1" latinLnBrk="0" hangingPunct="1">
              <a:defRPr sz="2497"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r>
              <a:rPr lang="fr-FR"/>
              <a:t>Title of the presentation l Date</a:t>
            </a:r>
            <a:endParaRPr lang="en-US" noProof="0" dirty="0"/>
          </a:p>
        </p:txBody>
      </p:sp>
      <p:sp>
        <p:nvSpPr>
          <p:cNvPr id="10" name="Espace réservé du texte 2">
            <a:extLst>
              <a:ext uri="{FF2B5EF4-FFF2-40B4-BE49-F238E27FC236}">
                <a16:creationId xmlns:a16="http://schemas.microsoft.com/office/drawing/2014/main" id="{1C0C65C1-B41F-4895-9B98-41840793A340}"/>
              </a:ext>
            </a:extLst>
          </p:cNvPr>
          <p:cNvSpPr txBox="1">
            <a:spLocks/>
          </p:cNvSpPr>
          <p:nvPr/>
        </p:nvSpPr>
        <p:spPr>
          <a:xfrm>
            <a:off x="8158136" y="4945430"/>
            <a:ext cx="3742563" cy="122623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algn="ctr" defTabSz="543988">
              <a:spcBef>
                <a:spcPct val="20000"/>
              </a:spcBef>
              <a:buSzPct val="120000"/>
              <a:defRPr/>
            </a:pPr>
            <a:r>
              <a:rPr lang="en-US" sz="1465" b="1" dirty="0">
                <a:solidFill>
                  <a:srgbClr val="00AEC6"/>
                </a:solidFill>
                <a:cs typeface="Calibri" panose="020F0502020204030204" pitchFamily="34" charset="0"/>
              </a:rPr>
              <a:t>Key stakeholders (if any)</a:t>
            </a:r>
          </a:p>
          <a:p>
            <a:pPr marL="380859" indent="-380859" defTabSz="543988">
              <a:spcBef>
                <a:spcPct val="20000"/>
              </a:spcBef>
              <a:buSzPct val="120000"/>
              <a:buBlip>
                <a:blip r:embed="rId3"/>
              </a:buBlip>
              <a:defRPr/>
            </a:pPr>
            <a:endParaRPr lang="en-US" sz="799" b="1" dirty="0">
              <a:solidFill>
                <a:srgbClr val="00AEC6"/>
              </a:solidFill>
              <a:cs typeface="Calibri" panose="020F0502020204030204" pitchFamily="34" charset="0"/>
            </a:endParaRPr>
          </a:p>
          <a:p>
            <a:pPr marL="380859" indent="-380859" defTabSz="543988">
              <a:spcBef>
                <a:spcPct val="20000"/>
              </a:spcBef>
              <a:buSzPct val="120000"/>
              <a:buBlip>
                <a:blip r:embed="rId3"/>
              </a:buBlip>
              <a:defRPr/>
            </a:pPr>
            <a:r>
              <a:rPr lang="en-US" sz="1200" dirty="0">
                <a:solidFill>
                  <a:srgbClr val="404040"/>
                </a:solidFill>
                <a:cs typeface="Calibri" panose="020F0502020204030204" pitchFamily="34" charset="0"/>
              </a:rPr>
              <a:t>…</a:t>
            </a: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F84EB482-C2CD-43AF-A026-F3FA3F1659C4}"/>
              </a:ext>
            </a:extLst>
          </p:cNvPr>
          <p:cNvCxnSpPr>
            <a:cxnSpLocks/>
          </p:cNvCxnSpPr>
          <p:nvPr/>
        </p:nvCxnSpPr>
        <p:spPr>
          <a:xfrm>
            <a:off x="161293" y="4740844"/>
            <a:ext cx="11515579" cy="0"/>
          </a:xfrm>
          <a:prstGeom prst="line">
            <a:avLst/>
          </a:prstGeom>
          <a:ln w="38100">
            <a:solidFill>
              <a:srgbClr val="00AE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Espace réservé du texte 2">
            <a:extLst>
              <a:ext uri="{FF2B5EF4-FFF2-40B4-BE49-F238E27FC236}">
                <a16:creationId xmlns:a16="http://schemas.microsoft.com/office/drawing/2014/main" id="{DAB18075-8CE9-469E-A5F5-07296DD4E895}"/>
              </a:ext>
            </a:extLst>
          </p:cNvPr>
          <p:cNvSpPr txBox="1">
            <a:spLocks/>
          </p:cNvSpPr>
          <p:nvPr/>
        </p:nvSpPr>
        <p:spPr>
          <a:xfrm>
            <a:off x="4224720" y="4937392"/>
            <a:ext cx="3742563" cy="122623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algn="ctr" defTabSz="543988">
              <a:spcBef>
                <a:spcPct val="20000"/>
              </a:spcBef>
              <a:buSzPct val="120000"/>
              <a:defRPr/>
            </a:pPr>
            <a:r>
              <a:rPr lang="en-US" sz="1465" b="1" dirty="0">
                <a:solidFill>
                  <a:srgbClr val="00AEC6"/>
                </a:solidFill>
                <a:cs typeface="Calibri" panose="020F0502020204030204" pitchFamily="34" charset="0"/>
              </a:rPr>
              <a:t>Risks (if any)</a:t>
            </a:r>
          </a:p>
          <a:p>
            <a:pPr defTabSz="543988">
              <a:spcBef>
                <a:spcPct val="20000"/>
              </a:spcBef>
              <a:buSzPct val="120000"/>
              <a:defRPr/>
            </a:pPr>
            <a:endParaRPr lang="en-US" sz="799" dirty="0">
              <a:solidFill>
                <a:srgbClr val="00008F"/>
              </a:solidFill>
              <a:cs typeface="Arial"/>
            </a:endParaRPr>
          </a:p>
          <a:p>
            <a:pPr marL="380859" indent="-380859" defTabSz="543988">
              <a:spcBef>
                <a:spcPct val="20000"/>
              </a:spcBef>
              <a:buSzPct val="120000"/>
              <a:buBlip>
                <a:blip r:embed="rId3"/>
              </a:buBlip>
              <a:defRPr/>
            </a:pPr>
            <a:r>
              <a:rPr lang="en-US" sz="1200" dirty="0">
                <a:cs typeface="Calibri" panose="020F0502020204030204" pitchFamily="34" charset="0"/>
              </a:rPr>
              <a:t>…</a:t>
            </a:r>
          </a:p>
        </p:txBody>
      </p: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BF2C6442-4879-42D1-BC0E-D969A9EE318C}"/>
              </a:ext>
            </a:extLst>
          </p:cNvPr>
          <p:cNvCxnSpPr>
            <a:cxnSpLocks/>
          </p:cNvCxnSpPr>
          <p:nvPr/>
        </p:nvCxnSpPr>
        <p:spPr>
          <a:xfrm flipH="1">
            <a:off x="4114719" y="4760476"/>
            <a:ext cx="0" cy="1439447"/>
          </a:xfrm>
          <a:prstGeom prst="line">
            <a:avLst/>
          </a:prstGeom>
          <a:ln w="38100">
            <a:solidFill>
              <a:srgbClr val="00AE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416D98A3-99A6-4700-8838-C223AE119CE9}"/>
              </a:ext>
            </a:extLst>
          </p:cNvPr>
          <p:cNvCxnSpPr>
            <a:cxnSpLocks/>
          </p:cNvCxnSpPr>
          <p:nvPr/>
        </p:nvCxnSpPr>
        <p:spPr>
          <a:xfrm>
            <a:off x="7860554" y="4760476"/>
            <a:ext cx="0" cy="1439447"/>
          </a:xfrm>
          <a:prstGeom prst="line">
            <a:avLst/>
          </a:prstGeom>
          <a:ln w="38100">
            <a:solidFill>
              <a:srgbClr val="00AE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14219" y="275849"/>
            <a:ext cx="9196333" cy="470248"/>
          </a:xfrm>
        </p:spPr>
        <p:txBody>
          <a:bodyPr/>
          <a:lstStyle/>
          <a:p>
            <a:r>
              <a:rPr lang="en-US" dirty="0"/>
              <a:t>Name of topic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1"/>
          </p:nvPr>
        </p:nvSpPr>
        <p:spPr>
          <a:xfrm>
            <a:off x="314221" y="782422"/>
            <a:ext cx="9196329" cy="380581"/>
          </a:xfrm>
        </p:spPr>
        <p:txBody>
          <a:bodyPr/>
          <a:lstStyle/>
          <a:p>
            <a:r>
              <a:rPr lang="en-US" dirty="0"/>
              <a:t>Executive summary</a:t>
            </a:r>
          </a:p>
        </p:txBody>
      </p:sp>
      <p:sp>
        <p:nvSpPr>
          <p:cNvPr id="8" name="Espace réservé du texte 2">
            <a:extLst>
              <a:ext uri="{FF2B5EF4-FFF2-40B4-BE49-F238E27FC236}">
                <a16:creationId xmlns:a16="http://schemas.microsoft.com/office/drawing/2014/main" id="{5DC94CFC-DF21-4141-AD9D-C29518F8E55C}"/>
              </a:ext>
            </a:extLst>
          </p:cNvPr>
          <p:cNvSpPr txBox="1">
            <a:spLocks/>
          </p:cNvSpPr>
          <p:nvPr/>
        </p:nvSpPr>
        <p:spPr>
          <a:xfrm>
            <a:off x="404979" y="1624815"/>
            <a:ext cx="11146542" cy="285880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380859" indent="-380859" defTabSz="543988">
              <a:spcBef>
                <a:spcPct val="20000"/>
              </a:spcBef>
              <a:buSzPct val="120000"/>
              <a:buBlip>
                <a:blip r:embed="rId3"/>
              </a:buBlip>
              <a:defRPr/>
            </a:pPr>
            <a:r>
              <a:rPr lang="en-US" sz="1333" dirty="0">
                <a:cs typeface="Calibri" panose="020F0502020204030204" pitchFamily="34" charset="0"/>
              </a:rPr>
              <a:t>Recap of context:</a:t>
            </a:r>
          </a:p>
          <a:p>
            <a:pPr marL="380859" indent="-380859" defTabSz="543988">
              <a:spcBef>
                <a:spcPct val="20000"/>
              </a:spcBef>
              <a:buSzPct val="120000"/>
              <a:buBlip>
                <a:blip r:embed="rId3"/>
              </a:buBlip>
              <a:defRPr/>
            </a:pPr>
            <a:r>
              <a:rPr lang="en-US" sz="1333" dirty="0">
                <a:cs typeface="Calibri" panose="020F0502020204030204" pitchFamily="34" charset="0"/>
              </a:rPr>
              <a:t>Rationale of </a:t>
            </a:r>
            <a:r>
              <a:rPr lang="en-US" sz="1333" dirty="0" err="1">
                <a:cs typeface="Calibri" panose="020F0502020204030204" pitchFamily="34" charset="0"/>
              </a:rPr>
              <a:t>Excom</a:t>
            </a:r>
            <a:r>
              <a:rPr lang="en-US" sz="1333" dirty="0">
                <a:cs typeface="Calibri" panose="020F0502020204030204" pitchFamily="34" charset="0"/>
              </a:rPr>
              <a:t> presentation:</a:t>
            </a:r>
          </a:p>
          <a:p>
            <a:pPr marL="380859" indent="-380859" defTabSz="543988">
              <a:spcBef>
                <a:spcPct val="20000"/>
              </a:spcBef>
              <a:buSzPct val="120000"/>
              <a:buBlip>
                <a:blip r:embed="rId3"/>
              </a:buBlip>
              <a:defRPr/>
            </a:pPr>
            <a:r>
              <a:rPr lang="en-US" sz="1333" dirty="0">
                <a:cs typeface="Calibri" panose="020F0502020204030204" pitchFamily="34" charset="0"/>
              </a:rPr>
              <a:t>Expected next steps: </a:t>
            </a:r>
          </a:p>
          <a:p>
            <a:pPr marL="380859" indent="-380859" defTabSz="543988">
              <a:spcBef>
                <a:spcPct val="20000"/>
              </a:spcBef>
              <a:buSzPct val="120000"/>
              <a:buBlip>
                <a:blip r:embed="rId3"/>
              </a:buBlip>
              <a:defRPr/>
            </a:pPr>
            <a:r>
              <a:rPr lang="en-US" sz="1333" dirty="0">
                <a:cs typeface="Calibri" panose="020F0502020204030204" pitchFamily="34" charset="0"/>
              </a:rPr>
              <a:t>…</a:t>
            </a:r>
          </a:p>
        </p:txBody>
      </p:sp>
      <p:sp>
        <p:nvSpPr>
          <p:cNvPr id="16" name="Espace réservé du texte 2">
            <a:extLst>
              <a:ext uri="{FF2B5EF4-FFF2-40B4-BE49-F238E27FC236}">
                <a16:creationId xmlns:a16="http://schemas.microsoft.com/office/drawing/2014/main" id="{1697D293-39BE-42F9-93DD-638B76E30043}"/>
              </a:ext>
            </a:extLst>
          </p:cNvPr>
          <p:cNvSpPr txBox="1">
            <a:spLocks/>
          </p:cNvSpPr>
          <p:nvPr/>
        </p:nvSpPr>
        <p:spPr>
          <a:xfrm>
            <a:off x="9922991" y="239923"/>
            <a:ext cx="2118804" cy="1242262"/>
          </a:xfrm>
          <a:prstGeom prst="rect">
            <a:avLst/>
          </a:prstGeom>
          <a:ln w="12700">
            <a:noFill/>
          </a:ln>
        </p:spPr>
        <p:txBody>
          <a:bodyPr vert="horz" lIns="0" tIns="0" rIns="0" bIns="0" rtlCol="0">
            <a:normAutofit/>
          </a:bodyPr>
          <a:lstStyle/>
          <a:p>
            <a:pPr defTabSz="543988">
              <a:spcBef>
                <a:spcPct val="20000"/>
              </a:spcBef>
              <a:buSzPct val="120000"/>
              <a:defRPr/>
            </a:pPr>
            <a:r>
              <a:rPr lang="en-US" sz="1732" b="1">
                <a:solidFill>
                  <a:srgbClr val="00AEC6"/>
                </a:solidFill>
                <a:cs typeface="Arial" pitchFamily="34" charset="0"/>
              </a:rPr>
              <a:t>Purpose</a:t>
            </a:r>
          </a:p>
          <a:p>
            <a:pPr marL="590332" lvl="1" indent="-380859" defTabSz="543988">
              <a:spcBef>
                <a:spcPct val="20000"/>
              </a:spcBef>
              <a:buSzPct val="120000"/>
              <a:buFont typeface="Source Sans Pro" panose="020B0503030403020204" pitchFamily="34" charset="0"/>
              <a:buChar char="☐"/>
              <a:defRPr/>
            </a:pPr>
            <a:r>
              <a:rPr lang="en-US" sz="1732">
                <a:solidFill>
                  <a:srgbClr val="404040"/>
                </a:solidFill>
                <a:cs typeface="Arial"/>
              </a:rPr>
              <a:t>For information</a:t>
            </a:r>
          </a:p>
          <a:p>
            <a:pPr marL="590332" lvl="1" indent="-380859" defTabSz="543988">
              <a:spcBef>
                <a:spcPct val="20000"/>
              </a:spcBef>
              <a:buSzPct val="120000"/>
              <a:buFont typeface="Source Sans Pro" panose="020B0503030403020204" pitchFamily="34" charset="0"/>
              <a:buChar char="☐"/>
              <a:defRPr/>
            </a:pPr>
            <a:r>
              <a:rPr lang="en-US" sz="1732">
                <a:solidFill>
                  <a:srgbClr val="404040"/>
                </a:solidFill>
                <a:cs typeface="Arial"/>
              </a:rPr>
              <a:t>For discussion</a:t>
            </a:r>
          </a:p>
          <a:p>
            <a:pPr marL="590332" lvl="1" indent="-380859" defTabSz="543988">
              <a:spcBef>
                <a:spcPct val="20000"/>
              </a:spcBef>
              <a:buSzPct val="120000"/>
              <a:buFont typeface="Source Sans Pro" panose="020B0503030403020204" pitchFamily="34" charset="0"/>
              <a:buChar char="☐"/>
              <a:defRPr/>
            </a:pPr>
            <a:r>
              <a:rPr lang="en-US" sz="1732">
                <a:solidFill>
                  <a:srgbClr val="404040"/>
                </a:solidFill>
                <a:cs typeface="Arial"/>
              </a:rPr>
              <a:t>For decision</a:t>
            </a:r>
          </a:p>
        </p:txBody>
      </p:sp>
      <p:pic>
        <p:nvPicPr>
          <p:cNvPr id="15" name="Picture 9" descr="\\psf\Host\Volumes\DOSSIERS EN COURS\17_1134 AXA rdd_crea_ppt\elements\png\FUNCTIONAL\check_x4.png">
            <a:extLst>
              <a:ext uri="{FF2B5EF4-FFF2-40B4-BE49-F238E27FC236}">
                <a16:creationId xmlns:a16="http://schemas.microsoft.com/office/drawing/2014/main" id="{C178E6AD-7B6D-4ED4-85EA-1349471285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9419" y="746098"/>
            <a:ext cx="478861" cy="478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Espace réservé du texte 2">
            <a:extLst>
              <a:ext uri="{FF2B5EF4-FFF2-40B4-BE49-F238E27FC236}">
                <a16:creationId xmlns:a16="http://schemas.microsoft.com/office/drawing/2014/main" id="{ED04650C-2A3C-6216-8599-06F36D1AF0E1}"/>
              </a:ext>
            </a:extLst>
          </p:cNvPr>
          <p:cNvSpPr txBox="1">
            <a:spLocks/>
          </p:cNvSpPr>
          <p:nvPr/>
        </p:nvSpPr>
        <p:spPr>
          <a:xfrm>
            <a:off x="231415" y="1244587"/>
            <a:ext cx="2278137" cy="25722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defTabSz="543988">
              <a:spcBef>
                <a:spcPct val="20000"/>
              </a:spcBef>
              <a:buSzPct val="120000"/>
              <a:defRPr/>
            </a:pPr>
            <a:r>
              <a:rPr lang="en-US" sz="1465" b="1" dirty="0">
                <a:solidFill>
                  <a:srgbClr val="00AEC6"/>
                </a:solidFill>
                <a:cs typeface="Calibri" panose="020F0502020204030204" pitchFamily="34" charset="0"/>
              </a:rPr>
              <a:t>Context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2DE2EDC-3CE0-21B7-79F8-5D641D8E6C0D}"/>
              </a:ext>
            </a:extLst>
          </p:cNvPr>
          <p:cNvSpPr/>
          <p:nvPr/>
        </p:nvSpPr>
        <p:spPr>
          <a:xfrm>
            <a:off x="231416" y="1501815"/>
            <a:ext cx="11445455" cy="2981802"/>
          </a:xfrm>
          <a:prstGeom prst="rect">
            <a:avLst/>
          </a:prstGeom>
          <a:noFill/>
          <a:ln>
            <a:solidFill>
              <a:srgbClr val="027180"/>
            </a:solidFill>
          </a:ln>
        </p:spPr>
        <p:txBody>
          <a:bodyPr rtlCol="0" anchor="ctr"/>
          <a:lstStyle/>
          <a:p>
            <a:pPr algn="ctr" eaLnBrk="1" hangingPunct="1"/>
            <a:endParaRPr lang="en-US" sz="2497" dirty="0">
              <a:solidFill>
                <a:srgbClr val="027180"/>
              </a:solidFill>
              <a:latin typeface="+mj-lt"/>
              <a:cs typeface="Arial" charset="0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90</Words>
  <Application>Microsoft Office PowerPoint</Application>
  <PresentationFormat>Grand écran</PresentationFormat>
  <Paragraphs>25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Open Sans</vt:lpstr>
      <vt:lpstr>Source Sans Pro</vt:lpstr>
      <vt:lpstr>Wingdings</vt:lpstr>
      <vt:lpstr>Thème Office</vt:lpstr>
      <vt:lpstr>Name of topic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topic</dc:title>
  <dc:creator>LAST Caroline</dc:creator>
  <cp:lastModifiedBy>LAST Caroline</cp:lastModifiedBy>
  <cp:revision>1</cp:revision>
  <dcterms:created xsi:type="dcterms:W3CDTF">2024-11-12T08:34:14Z</dcterms:created>
  <dcterms:modified xsi:type="dcterms:W3CDTF">2024-11-12T08:35:16Z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9df2601-8dbe-4264-a638-4f13e11f7d1b_Enabled">
    <vt:lpwstr>true</vt:lpwstr>
  </property>
  <property fmtid="{D5CDD505-2E9C-101B-9397-08002B2CF9AE}" pid="3" name="MSIP_Label_89df2601-8dbe-4264-a638-4f13e11f7d1b_SetDate">
    <vt:lpwstr>2024-11-12T08:34:39Z</vt:lpwstr>
  </property>
  <property fmtid="{D5CDD505-2E9C-101B-9397-08002B2CF9AE}" pid="4" name="MSIP_Label_89df2601-8dbe-4264-a638-4f13e11f7d1b_Method">
    <vt:lpwstr>Standard</vt:lpwstr>
  </property>
  <property fmtid="{D5CDD505-2E9C-101B-9397-08002B2CF9AE}" pid="5" name="MSIP_Label_89df2601-8dbe-4264-a638-4f13e11f7d1b_Name">
    <vt:lpwstr>ALM_INTERNAL</vt:lpwstr>
  </property>
  <property fmtid="{D5CDD505-2E9C-101B-9397-08002B2CF9AE}" pid="6" name="MSIP_Label_89df2601-8dbe-4264-a638-4f13e11f7d1b_SiteId">
    <vt:lpwstr>396b38cc-aa65-492b-bb0e-3d94ed25a97b</vt:lpwstr>
  </property>
  <property fmtid="{D5CDD505-2E9C-101B-9397-08002B2CF9AE}" pid="7" name="MSIP_Label_89df2601-8dbe-4264-a638-4f13e11f7d1b_ActionId">
    <vt:lpwstr>ba1fefce-f27c-445d-9cd9-aee517c07d6b</vt:lpwstr>
  </property>
  <property fmtid="{D5CDD505-2E9C-101B-9397-08002B2CF9AE}" pid="8" name="MSIP_Label_89df2601-8dbe-4264-a638-4f13e11f7d1b_ContentBits">
    <vt:lpwstr>2</vt:lpwstr>
  </property>
  <property fmtid="{D5CDD505-2E9C-101B-9397-08002B2CF9AE}" pid="9" name="ClassificationContentMarkingFooterLocations">
    <vt:lpwstr>Thème Office:8</vt:lpwstr>
  </property>
  <property fmtid="{D5CDD505-2E9C-101B-9397-08002B2CF9AE}" pid="10" name="ClassificationContentMarkingFooterText">
    <vt:lpwstr>Internal</vt:lpwstr>
  </property>
</Properties>
</file>