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90" r:id="rId9"/>
    <p:sldId id="262" r:id="rId10"/>
    <p:sldId id="263" r:id="rId11"/>
    <p:sldId id="265" r:id="rId12"/>
    <p:sldId id="291" r:id="rId13"/>
    <p:sldId id="266" r:id="rId14"/>
    <p:sldId id="267" r:id="rId15"/>
    <p:sldId id="284" r:id="rId16"/>
    <p:sldId id="271" r:id="rId17"/>
    <p:sldId id="272" r:id="rId18"/>
    <p:sldId id="269" r:id="rId19"/>
    <p:sldId id="268" r:id="rId20"/>
    <p:sldId id="273" r:id="rId21"/>
    <p:sldId id="270" r:id="rId22"/>
    <p:sldId id="276" r:id="rId23"/>
    <p:sldId id="274" r:id="rId24"/>
    <p:sldId id="277" r:id="rId25"/>
    <p:sldId id="278" r:id="rId26"/>
    <p:sldId id="289" r:id="rId27"/>
    <p:sldId id="286" r:id="rId28"/>
    <p:sldId id="279" r:id="rId29"/>
    <p:sldId id="281" r:id="rId30"/>
    <p:sldId id="282" r:id="rId31"/>
    <p:sldId id="283" r:id="rId32"/>
    <p:sldId id="285" r:id="rId33"/>
    <p:sldId id="287" r:id="rId34"/>
    <p:sldId id="288" r:id="rId35"/>
    <p:sldId id="294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F2EF5C7-F52B-A0D7-ED4C-C1CF164F8C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2E80E23-14E2-7D3E-F19D-7829326CC5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F7CB05B0-00CA-6E89-2CC6-A5B69CACE49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7179DA2F-1CA5-797D-3E87-65EADF924F1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CBA9E7-00B6-2F44-9140-C134AA7DBDC1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78D5EBF-E976-BB25-7B48-E96ED5CB0E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1DF8416-AD2B-90DA-E317-965CE264FE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0141CDA-7555-7916-435F-5B76F7245A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12767733-C924-A78B-A17E-6AD7CF26018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B49C9FA9-46B6-39AD-5136-A79687149F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CC7321ED-8008-0341-EB60-A198CC63AF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E9A99D-26C8-344A-BD55-9243F2231F5E}" type="slidenum">
              <a:rPr lang="en-US" altLang="en-PK"/>
              <a:pPr/>
              <a:t>‹#›</a:t>
            </a:fld>
            <a:endParaRPr lang="en-US" altLang="en-P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5D67F8EB-89FE-49A1-A4FB-00C4ADE67B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515E48DD-3B49-5B4E-BAC1-51C8BEC97310}" type="slidenum">
              <a:rPr lang="en-US" altLang="en-PK" sz="1200"/>
              <a:pPr/>
              <a:t>1</a:t>
            </a:fld>
            <a:endParaRPr lang="en-US" altLang="en-PK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3A834EE-BA99-27DC-7F03-C5378DA010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239219E5-C400-6B03-D5C5-DC1E0E5572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DE3CF21B-48DA-5308-5725-F6B94FF39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C386C04-7748-BD53-1B8D-8BE5C186D2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DA4D7BD7-7458-1D4D-B20B-1602F56E0FB6}" type="slidenum">
              <a:rPr lang="en-US" altLang="en-PK" sz="1200"/>
              <a:pPr/>
              <a:t>10</a:t>
            </a:fld>
            <a:endParaRPr lang="en-US" altLang="en-PK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14D0AF04-CD3C-250E-5ABD-AAA55F951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AD56D579-ED99-B2C0-5FE3-66C875CAA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CECC44BE-9CA1-529D-539A-230693C0C1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C21DE613-394C-5442-9328-92E0EFAE7432}" type="slidenum">
              <a:rPr lang="en-US" altLang="en-PK" sz="1200"/>
              <a:pPr/>
              <a:t>11</a:t>
            </a:fld>
            <a:endParaRPr lang="en-US" altLang="en-PK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52A41B4-AAB4-A17C-0F0A-5BB6B01185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E04253CC-DDD0-131C-109C-667461778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03DC7574-3C23-AE50-0002-C86D2F9486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F0FE700B-96C9-344E-B8A3-DB64070EB637}" type="slidenum">
              <a:rPr lang="en-US" altLang="en-PK" sz="1200"/>
              <a:pPr/>
              <a:t>12</a:t>
            </a:fld>
            <a:endParaRPr lang="en-US" altLang="en-PK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8DF538B-AD1F-08E0-ECA3-F4079F20D0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3BDA11C-C24D-DF16-CB6A-14D7370C3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3E0FDA8-2AB9-59D6-3DB0-429DB693E3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C214DF44-11BF-ED4D-8983-4BDEBDB584B5}" type="slidenum">
              <a:rPr lang="en-US" altLang="en-PK" sz="1200"/>
              <a:pPr/>
              <a:t>13</a:t>
            </a:fld>
            <a:endParaRPr lang="en-US" altLang="en-PK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28B51C6-CACE-0285-C39F-FB993FBA1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41784676-A9FE-8AA4-FEEF-69F9BD49F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5F02266-56D1-1BB9-7E76-E5E7C505EF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158984C3-4117-B540-9B59-40578597F394}" type="slidenum">
              <a:rPr lang="en-US" altLang="en-PK" sz="1200"/>
              <a:pPr/>
              <a:t>14</a:t>
            </a:fld>
            <a:endParaRPr lang="en-US" altLang="en-PK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2CBB321-3D18-F59C-F6A3-C3F92C7DF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A0FB558-600D-EAC1-0B8E-D8552084B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D2E6F022-E8E8-FF26-6569-92AB35D89A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CD97FFD-D6B8-BF4E-A5B9-263E30881C72}" type="slidenum">
              <a:rPr lang="en-US" altLang="en-PK" sz="1200"/>
              <a:pPr/>
              <a:t>15</a:t>
            </a:fld>
            <a:endParaRPr lang="en-US" altLang="en-PK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EE9DD850-BAD9-7CDA-9E07-F5923AB0D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1BB9BFF6-EABD-8C8D-CF07-12210D7CA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603454F5-6762-A5F0-D3FC-64D24B6A06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4D4E4A62-B7BD-B642-BE75-41D1E06B161F}" type="slidenum">
              <a:rPr lang="en-US" altLang="en-PK" sz="1200"/>
              <a:pPr/>
              <a:t>16</a:t>
            </a:fld>
            <a:endParaRPr lang="en-US" altLang="en-PK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42A2DB6-F741-C8A4-9749-FCFF203DBF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E23F16E8-F673-D919-0AAF-A7ADCD45B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43B59973-0ACD-4798-D52C-29D4C85DA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AEAFFFB5-D31B-B44C-8602-0282A6DF891A}" type="slidenum">
              <a:rPr lang="en-US" altLang="en-PK" sz="1200"/>
              <a:pPr/>
              <a:t>17</a:t>
            </a:fld>
            <a:endParaRPr lang="en-US" altLang="en-PK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F42F8A53-4C26-885C-F6E3-2754A0E424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397E085-E147-B808-B30B-47B5F9BB6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71456D5-AD3E-A97E-FDCA-703FE5100D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A043E458-B44C-4241-8079-2E24A1FF5727}" type="slidenum">
              <a:rPr lang="en-US" altLang="en-PK" sz="1200"/>
              <a:pPr/>
              <a:t>18</a:t>
            </a:fld>
            <a:endParaRPr lang="en-US" altLang="en-PK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D779B422-1CC8-EB53-2588-521139BC9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C598E33A-3BCD-CA4B-029B-AEA39B95B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D791963C-2584-0817-927D-EC176199E9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3ECFC52-4854-E446-A6BB-7FA4BD5EF336}" type="slidenum">
              <a:rPr lang="en-US" altLang="en-PK" sz="1200"/>
              <a:pPr/>
              <a:t>19</a:t>
            </a:fld>
            <a:endParaRPr lang="en-US" altLang="en-PK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5644F10B-CEF0-EF0A-22B4-1C4E6080DF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293999F0-B64C-980B-B8DB-39EDC5220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6A636C0-3A54-CFF9-0776-74EBAB7D0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42157C64-F36E-2E48-92D8-6325C3BF1A53}" type="slidenum">
              <a:rPr lang="en-US" altLang="en-PK" sz="1200"/>
              <a:pPr/>
              <a:t>2</a:t>
            </a:fld>
            <a:endParaRPr lang="en-US" altLang="en-PK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00E73A4F-8940-A089-35CA-93A879DDA0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70D18973-E47D-5768-4D81-CB86753621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3D952DAD-691D-DAA5-1C80-E0F3CE4C7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F299F322-30BB-F74A-5AE3-97B3A7F5C6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BAC6526E-E183-E649-9C19-279ED519F4EF}" type="slidenum">
              <a:rPr lang="en-US" altLang="en-PK" sz="1200"/>
              <a:pPr/>
              <a:t>20</a:t>
            </a:fld>
            <a:endParaRPr lang="en-US" altLang="en-PK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7BD420DF-F094-7319-30A3-814A00D8F1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4047CEAB-161A-1BEF-FD8C-249FBCE44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E17D968F-A42C-817A-E049-67452315D9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ED808A5C-98B4-954C-9E22-DA8A86EF457D}" type="slidenum">
              <a:rPr lang="en-US" altLang="en-PK" sz="1200"/>
              <a:pPr/>
              <a:t>21</a:t>
            </a:fld>
            <a:endParaRPr lang="en-US" altLang="en-PK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48A8233-531C-8A6C-B080-A3BB579EE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504324F5-D2CD-0529-D8F8-543E6078D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C4300F6-F2FC-AD10-CDF4-BA154407A5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B282C7C7-5487-A246-8085-4E41A221752C}" type="slidenum">
              <a:rPr lang="en-US" altLang="en-PK" sz="1200"/>
              <a:pPr/>
              <a:t>22</a:t>
            </a:fld>
            <a:endParaRPr lang="en-US" altLang="en-PK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52769F13-D97D-F0B3-987D-FAA6DF448F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441C69D7-1A36-3755-2569-C665FCB7F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CF6A6004-F4DC-3618-ED04-ACC087C12A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5F6EA59-D079-9E41-94CF-2E67D22FAFED}" type="slidenum">
              <a:rPr lang="en-US" altLang="en-PK" sz="1200"/>
              <a:pPr/>
              <a:t>23</a:t>
            </a:fld>
            <a:endParaRPr lang="en-US" altLang="en-PK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B20DE035-1F30-1B7E-D933-F40A88E1A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00353116-E2DF-408D-8D9C-175079AB69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5219138D-9A2D-61C8-615B-F8B0B3969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5156311F-C0C8-B543-AD7E-A4E565F54348}" type="slidenum">
              <a:rPr lang="en-US" altLang="en-PK" sz="1200"/>
              <a:pPr/>
              <a:t>24</a:t>
            </a:fld>
            <a:endParaRPr lang="en-US" altLang="en-PK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DC74B1EE-A51C-1071-4022-295654D58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461EFF3-FDCD-063E-E870-A67F6EC7E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95CD242E-F3C3-7A37-84B2-E0013A4618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2F118A82-2F0C-2D44-9603-52BB2069A4A0}" type="slidenum">
              <a:rPr lang="en-US" altLang="en-PK" sz="1200"/>
              <a:pPr/>
              <a:t>25</a:t>
            </a:fld>
            <a:endParaRPr lang="en-US" altLang="en-PK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40BD6849-AF37-2329-99E4-53A5DE6D4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AAFF47AB-7EB8-2A62-1521-6C6ACCC79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5B4EF4F-F9C8-1384-C49D-1E0CC26C29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2A32D6B5-1D92-E545-BEBB-B190A8C62BC0}" type="slidenum">
              <a:rPr lang="en-US" altLang="en-PK" sz="1200"/>
              <a:pPr/>
              <a:t>26</a:t>
            </a:fld>
            <a:endParaRPr lang="en-US" altLang="en-PK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F3FD820F-A19D-E3BD-AE0D-AB82D03400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7310F3F9-D4FF-AB63-B833-0925A9465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E31D521-771B-164C-7947-D830D410C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FEC75F1-3CD2-6B48-8359-50509DF25BD1}" type="slidenum">
              <a:rPr lang="en-US" altLang="en-PK" sz="1200"/>
              <a:pPr/>
              <a:t>27</a:t>
            </a:fld>
            <a:endParaRPr lang="en-US" altLang="en-PK" sz="12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0895EF89-B739-584E-AE14-3AE3592FC3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1E3E200-6E70-C037-FD13-77CA5BC3E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B5E82933-DE0A-8459-68E2-944445A9A6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0713106D-C5B1-064E-BFE6-2A6CC52DCBF9}" type="slidenum">
              <a:rPr lang="en-US" altLang="en-PK" sz="1200"/>
              <a:pPr/>
              <a:t>28</a:t>
            </a:fld>
            <a:endParaRPr lang="en-US" altLang="en-PK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07BB78FC-E79B-8BE4-94FB-D004593457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BF9C831B-427E-7874-3E42-8EEACE993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D59E7E72-93E3-1B32-53BE-24A01C6467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98454C6-4690-C448-A365-8CE9CBA8DB6E}" type="slidenum">
              <a:rPr lang="en-US" altLang="en-PK" sz="1200"/>
              <a:pPr/>
              <a:t>29</a:t>
            </a:fld>
            <a:endParaRPr lang="en-US" altLang="en-PK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CC9B115D-5036-46C1-676E-0DBB3DA9EE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23E61AD8-BE5D-6EF0-67EB-DACC5C2D9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B2EA12E6-FE51-BB90-3CAA-D1FC52F27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C04DF028-A6F5-534F-8F13-B1B105C48D31}" type="slidenum">
              <a:rPr lang="en-US" altLang="en-PK" sz="1200"/>
              <a:pPr/>
              <a:t>3</a:t>
            </a:fld>
            <a:endParaRPr lang="en-US" altLang="en-PK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2E1BFE69-782E-6012-CD7D-6FF8F46120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95D4AC8F-41C7-1DEA-B0A6-420487103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53A52498-A724-5F32-3896-BF9D84487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13D4068D-EBF9-B53A-7D60-44F678DA74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CE3A1E00-D6E4-2242-94F3-ED31A139909A}" type="slidenum">
              <a:rPr lang="en-US" altLang="en-PK" sz="1200"/>
              <a:pPr/>
              <a:t>30</a:t>
            </a:fld>
            <a:endParaRPr lang="en-US" altLang="en-PK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4CA8E824-128F-CAE1-9348-61C9C5D00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8A3D2C52-A407-1030-F60E-2D6D700D2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9DEE4D12-BB94-0C9A-0DC8-AE56F485E3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44EF190C-07EC-B747-AFFD-617A878F2FC4}" type="slidenum">
              <a:rPr lang="en-US" altLang="en-PK" sz="1200"/>
              <a:pPr/>
              <a:t>31</a:t>
            </a:fld>
            <a:endParaRPr lang="en-US" altLang="en-PK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4BD0A2F6-A43C-602F-FF38-B1AFA929BB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E4DDFF4D-71AE-6858-67D8-E05914CE0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AFCCEF7A-48A6-3471-5B19-CF42366CC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E95573B-D962-F840-8329-B3F956E60FBC}" type="slidenum">
              <a:rPr lang="en-US" altLang="en-PK" sz="1200"/>
              <a:pPr/>
              <a:t>32</a:t>
            </a:fld>
            <a:endParaRPr lang="en-US" altLang="en-PK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E09D77A9-CF66-3E17-C89C-9B04E401D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2951FF3B-C6BD-1153-D78C-08D617DB6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E80531FA-5B96-D683-E884-52D49138E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818D81B5-0CAC-184B-B925-E250052A62CF}" type="slidenum">
              <a:rPr lang="en-US" altLang="en-PK" sz="1200"/>
              <a:pPr/>
              <a:t>33</a:t>
            </a:fld>
            <a:endParaRPr lang="en-US" altLang="en-PK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25BA8C64-4ABD-CA5D-2661-34D3B18052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D3780A01-2945-EB8F-280D-65EE38BA8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009018BE-B9ED-1DDB-0A4B-43FE12474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7ED1D798-0215-7140-9E60-D4BC9D56ADE3}" type="slidenum">
              <a:rPr lang="en-US" altLang="en-PK" sz="1200"/>
              <a:pPr/>
              <a:t>34</a:t>
            </a:fld>
            <a:endParaRPr lang="en-US" altLang="en-PK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16DED5C5-D543-B606-8F6C-3DB8498A1C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FC98DEEB-C734-8201-D226-8F98E74A1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4FE14970-30B8-2FC1-FC4D-D11A5D3E3E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4888394-2EF3-6C47-AAD6-7CE0E00CE94C}" type="slidenum">
              <a:rPr lang="en-US" altLang="en-PK" sz="1200"/>
              <a:pPr/>
              <a:t>36</a:t>
            </a:fld>
            <a:endParaRPr lang="en-US" altLang="en-PK" sz="12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753943AD-6077-4D47-07F8-4A8E1908D2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03903088-15CC-D7C6-6188-4949321D2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57CEBD15-8E33-F9DD-5837-F46BC76ECC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73DFBBCF-281E-3345-95DA-8C9633AFCDC1}" type="slidenum">
              <a:rPr lang="en-US" altLang="en-PK" sz="1200"/>
              <a:pPr/>
              <a:t>37</a:t>
            </a:fld>
            <a:endParaRPr lang="en-US" altLang="en-PK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CFCF49CE-9FB0-631A-AD4D-4643649DF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A325C0D7-2122-5976-3435-989B29C24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1CE870C-43BE-357C-A8A1-1F7B39A3F5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7969C09F-35F8-144D-8DE1-644CE44F41F3}" type="slidenum">
              <a:rPr lang="en-US" altLang="en-PK" sz="1200"/>
              <a:pPr/>
              <a:t>4</a:t>
            </a:fld>
            <a:endParaRPr lang="en-US" altLang="en-PK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FDA70B0-E989-3981-448D-635B753778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7C74776D-031C-EB0B-132B-DAD761886D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DA13875C-156C-9FE0-B92A-D406EA9D9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AEEA852E-ECE5-0E7F-7B4C-1DF262813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443CCD37-3859-CF4F-89CE-164080E10FE0}" type="slidenum">
              <a:rPr lang="en-US" altLang="en-PK" sz="1200"/>
              <a:pPr/>
              <a:t>5</a:t>
            </a:fld>
            <a:endParaRPr lang="en-US" altLang="en-PK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C9091DB-F7B5-C634-748F-452904441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71712011-43B3-9B04-B3AD-B4645F972A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0AFAAF55-C2F0-E54D-4B25-77FD94536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2300858B-F6DD-464B-DCF2-43336EE68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C2992397-494D-884E-85F1-104F8C195A14}" type="slidenum">
              <a:rPr lang="en-US" altLang="en-PK" sz="1200"/>
              <a:pPr/>
              <a:t>6</a:t>
            </a:fld>
            <a:endParaRPr lang="en-US" altLang="en-PK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8585EC21-D60E-68D2-1500-7F3CBF6B2F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10933EB8-1785-9093-CDB4-178ECEFAA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FDC2B36A-AF9C-83D7-2AB1-2124AA4CF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403A8E32-9882-CBBD-BC00-1BC2FBBBDD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86EF02E0-4276-5E4A-AA72-2949136F47A5}" type="slidenum">
              <a:rPr lang="en-US" altLang="en-PK" sz="1200"/>
              <a:pPr/>
              <a:t>7</a:t>
            </a:fld>
            <a:endParaRPr lang="en-US" altLang="en-PK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2FCD15C-72A0-5C3D-87C0-BF6DE3252B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0" cy="0"/>
          </a:xfrm>
          <a:ln/>
        </p:spPr>
      </p:sp>
      <p:sp>
        <p:nvSpPr>
          <p:cNvPr id="47108" name="Rectangle 2">
            <a:extLst>
              <a:ext uri="{FF2B5EF4-FFF2-40B4-BE49-F238E27FC236}">
                <a16:creationId xmlns:a16="http://schemas.microsoft.com/office/drawing/2014/main" id="{07C4FA56-A59D-2CBB-5368-19CF6D806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>
            <a:extLst>
              <a:ext uri="{FF2B5EF4-FFF2-40B4-BE49-F238E27FC236}">
                <a16:creationId xmlns:a16="http://schemas.microsoft.com/office/drawing/2014/main" id="{DA7E4021-6461-25B4-3958-BEB170B075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4F047C2-DBE4-C29D-3C3F-5A3A7E31F0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6EBAFDC2-2DB2-6046-ADDD-798ED2962B67}" type="slidenum">
              <a:rPr lang="en-US" altLang="en-PK" sz="1200"/>
              <a:pPr/>
              <a:t>8</a:t>
            </a:fld>
            <a:endParaRPr lang="en-US" altLang="en-PK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914B27D-26BB-6E07-E95F-BC327AC7FD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EB73A5B-E0E9-4D7A-9627-8BB97554B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E3B0BA3B-42B7-1550-2326-145890A54D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FD530F5F-07D0-D641-BC11-A9CDF6B6C374}" type="slidenum">
              <a:rPr lang="en-US" altLang="en-PK" sz="1200"/>
              <a:pPr/>
              <a:t>9</a:t>
            </a:fld>
            <a:endParaRPr lang="en-US" altLang="en-PK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4B08E5E-8B7B-B42A-9B82-B437EC0A8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2F5BE960-7DC7-6D4A-D4FB-14230B405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K" altLang="en-PK">
              <a:latin typeface="Times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92BF92-9211-4E1D-B786-2638B3FFFB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7DCEE6-79A2-9D97-C5E7-231D73096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66D393-129C-0CB4-E239-E136FE1E1F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070EC-4A5C-914B-9573-D084AC7CDFD6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212602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61A8F6-1629-6B18-7375-174048A7BF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D26745-DCEF-ED67-EDCE-A8EEADC53E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C4BE6C-5CFF-C5F3-EA3F-A0839AC17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A5605-25E8-FA4F-8203-F54095CBD760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350511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1EABCB-F162-4624-8536-C956974C6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B17572-B2D9-639E-D340-F5EB7B2C8A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2A7597-A9B5-51BA-872E-54884257D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3B41F-F96F-2F46-BEF5-3459B8064486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327520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ECB794-32EF-8CCA-4574-5A96FEE40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20569B-7F85-5803-D906-7C1C99B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4EB109-A2AD-1D51-E961-EA07B9144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E64FB-EC72-1C45-B3AA-B8C06938137A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53335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01529E-7127-02AC-30E0-89EB11C7D8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FB95B5-8B38-AF3A-526B-2342F61464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214D7-1AAE-78E1-92AA-014D2B8E93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7BF92-16E9-C448-8020-56EA91950C13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144560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2715A5-CDD8-EDAB-B6A0-9909625450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E4FE2-E600-9B31-A7E4-89911327D8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D749F-2DD4-DCC3-3D1F-4FEAA0141E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8F52B-90C4-044F-9F8A-1BA06BD8514D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125442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CDED5C-EDA6-7E32-4949-2C50B3CED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0B58350-BC65-A15B-10AD-2BA012E38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641714-56F2-71CF-0D9C-6F52A6BE9F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DBBC84-F991-494A-B540-AE4E830981E2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70298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326B67-06E7-C8F5-B3EB-BEDA5E7618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7CF0F3C-2C31-C9AE-0282-4AC1CFDB3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2421B8D-4738-FEAE-84F8-808D1AD6F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2A74B-6343-F94B-9716-516D04E64A31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202589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83ECD0-D5C7-2C8F-1B9D-0B41FFEC1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18C2EC-FE28-4DF0-0753-B9329113D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B48707-6B0B-89E0-7676-1CAF32168B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ECE71-5C59-8B49-855E-011BAFB15E64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268508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410611-1A62-B1F9-AA3A-AB35F33396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E1CA34-B7C3-7E02-2B79-999D829F10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10D4B6-9CC2-598A-1FCD-4102226A6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E5BE1-01D2-3942-92FB-A06F9C3EACE4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285713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3348AB-4F51-44FB-6949-63226E87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6983CA-37B0-5AB8-B950-D8EE8CEEBE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6144A-BE52-E975-493B-F823E87FA1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CBF4B-CA4B-EC42-B7BD-3FC3DE309B18}" type="slidenum">
              <a:rPr lang="en-US" altLang="en-PK"/>
              <a:pPr/>
              <a:t>‹#›</a:t>
            </a:fld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322310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83FE78-029B-AE11-36C7-85D0CA288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CE4FFC7-6785-7B3D-2624-0B5BB28ED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text styles</a:t>
            </a:r>
          </a:p>
          <a:p>
            <a:pPr lvl="1"/>
            <a:r>
              <a:rPr lang="en-US" altLang="en-PK"/>
              <a:t>Second level</a:t>
            </a:r>
          </a:p>
          <a:p>
            <a:pPr lvl="2"/>
            <a:r>
              <a:rPr lang="en-US" altLang="en-PK"/>
              <a:t>Third level</a:t>
            </a:r>
          </a:p>
          <a:p>
            <a:pPr lvl="3"/>
            <a:r>
              <a:rPr lang="en-US" altLang="en-PK"/>
              <a:t>Fourth level</a:t>
            </a:r>
          </a:p>
          <a:p>
            <a:pPr lvl="4"/>
            <a:r>
              <a:rPr lang="en-US" altLang="en-P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B032C63-B2F2-14CC-6575-698A63F33D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875F4A-5CEC-7D02-F8ED-A34179E7F7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0B52D8-4987-284B-125F-0698F62D3F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4F7A58-31BF-804D-BDF7-CB87B77CA13F}" type="slidenum">
              <a:rPr lang="en-US" altLang="en-PK"/>
              <a:pPr/>
              <a:t>‹#›</a:t>
            </a:fld>
            <a:endParaRPr lang="en-US" altLang="en-P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6B32B752-F9C9-B507-49C4-82B0024EF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68" y="639763"/>
            <a:ext cx="5276766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800" b="1" dirty="0"/>
              <a:t>Chapter 2  - Cryptographic Tools</a:t>
            </a:r>
            <a:endParaRPr lang="en-US" altLang="en-PK" dirty="0"/>
          </a:p>
          <a:p>
            <a:endParaRPr lang="en-US" altLang="en-PK" dirty="0"/>
          </a:p>
          <a:p>
            <a:r>
              <a:rPr lang="en-US" altLang="en-PK" dirty="0"/>
              <a:t>Information Security</a:t>
            </a:r>
          </a:p>
          <a:p>
            <a:endParaRPr lang="en-US" altLang="en-PK" dirty="0"/>
          </a:p>
          <a:p>
            <a:r>
              <a:rPr lang="en-US" altLang="en-PK" dirty="0" err="1"/>
              <a:t>www.faisalak.info</a:t>
            </a:r>
            <a:endParaRPr lang="en-US" altLang="en-PK" dirty="0"/>
          </a:p>
          <a:p>
            <a:endParaRPr lang="en-US" altLang="en-PK" dirty="0"/>
          </a:p>
          <a:p>
            <a:r>
              <a:rPr lang="en-US" altLang="en-PK" dirty="0"/>
              <a:t>Dr. Faisal Khan</a:t>
            </a:r>
          </a:p>
          <a:p>
            <a:r>
              <a:rPr lang="en-US" altLang="en-PK" dirty="0" err="1"/>
              <a:t>faisal.khan@buitms.edu.pk</a:t>
            </a:r>
            <a:endParaRPr lang="en-US" altLang="en-PK" dirty="0"/>
          </a:p>
          <a:p>
            <a:endParaRPr lang="en-US" altLang="en-PK" dirty="0"/>
          </a:p>
          <a:p>
            <a:r>
              <a:rPr lang="en-US" altLang="en-PK" dirty="0"/>
              <a:t>Office: Room no. 01, SS Block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9E204C6-F869-4AC2-C609-A89334A4E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22325"/>
            <a:ext cx="8799513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800" u="sng"/>
              <a:t>Secret Key</a:t>
            </a:r>
            <a:r>
              <a:rPr lang="en-US" altLang="en-PK" sz="2800"/>
              <a:t> (also "Conventional" or"Symmetric")</a:t>
            </a:r>
            <a:endParaRPr lang="en-US" altLang="en-PK"/>
          </a:p>
          <a:p>
            <a:pPr algn="l"/>
            <a:r>
              <a:rPr lang="en-US" altLang="en-PK"/>
              <a:t>• Identical keys used to encrypt and decrypt data</a:t>
            </a:r>
          </a:p>
          <a:p>
            <a:pPr algn="l"/>
            <a:r>
              <a:rPr lang="en-US" altLang="en-PK"/>
              <a:t>• Ciphertext is same length as plaintext (+ padding)</a:t>
            </a:r>
          </a:p>
          <a:p>
            <a:pPr algn="l"/>
            <a:r>
              <a:rPr lang="en-US" altLang="en-PK"/>
              <a:t>• Used for transmission and storage for privacy</a:t>
            </a:r>
          </a:p>
          <a:p>
            <a:pPr algn="l"/>
            <a:r>
              <a:rPr lang="en-US" altLang="en-PK"/>
              <a:t>• Can be used for authentication</a:t>
            </a:r>
          </a:p>
          <a:p>
            <a:pPr algn="l"/>
            <a:r>
              <a:rPr lang="en-US" altLang="en-PK"/>
              <a:t>• Message integrity check (MIC) (encrypt hash of message)</a:t>
            </a:r>
          </a:p>
          <a:p>
            <a:pPr algn="l"/>
            <a:endParaRPr lang="en-US" altLang="en-PK"/>
          </a:p>
          <a:p>
            <a:pPr algn="l"/>
            <a:r>
              <a:rPr lang="en-US" altLang="en-PK" sz="2800" u="sng"/>
              <a:t>Public Key Cryptography</a:t>
            </a:r>
            <a:r>
              <a:rPr lang="en-US" altLang="en-PK" sz="2800"/>
              <a:t> ("Public-Private", "Asymmetric")</a:t>
            </a:r>
            <a:endParaRPr lang="en-US" altLang="en-PK"/>
          </a:p>
          <a:p>
            <a:pPr algn="l"/>
            <a:r>
              <a:rPr lang="en-US" altLang="en-PK"/>
              <a:t>• Invented in 1975</a:t>
            </a:r>
          </a:p>
          <a:p>
            <a:pPr algn="l"/>
            <a:r>
              <a:rPr lang="en-US" altLang="en-PK"/>
              <a:t>• Public Key can be used by anyone to send a message</a:t>
            </a:r>
          </a:p>
          <a:p>
            <a:pPr algn="l"/>
            <a:r>
              <a:rPr lang="en-US" altLang="en-PK"/>
              <a:t>• Private Key can be used for a "Digital Signature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endParaRPr lang="en-US" altLang="ja-JP"/>
          </a:p>
          <a:p>
            <a:pPr algn="l"/>
            <a:r>
              <a:rPr lang="en-US" altLang="en-PK"/>
              <a:t>• Message shorter than the key length - usually it</a:t>
            </a:r>
            <a:r>
              <a:rPr lang="ja-JP" altLang="en-US">
                <a:latin typeface="Arial" panose="020B0604020202020204" pitchFamily="34" charset="0"/>
              </a:rPr>
              <a:t>’</a:t>
            </a:r>
            <a:r>
              <a:rPr lang="en-US" altLang="ja-JP"/>
              <a:t>s a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 b="1"/>
              <a:t>session key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endParaRPr lang="en-US" altLang="ja-JP"/>
          </a:p>
          <a:p>
            <a:pPr algn="l"/>
            <a:endParaRPr lang="en-US" altLang="en-PK"/>
          </a:p>
          <a:p>
            <a:pPr algn="l"/>
            <a:r>
              <a:rPr lang="en-US" altLang="en-PK" u="sng"/>
              <a:t>Hash Algorithms</a:t>
            </a:r>
            <a:r>
              <a:rPr lang="en-US" altLang="en-PK"/>
              <a:t> ("Message Digest" or "1-Way Transform")</a:t>
            </a:r>
          </a:p>
          <a:p>
            <a:pPr algn="l"/>
            <a:r>
              <a:rPr lang="en-US" altLang="en-PK"/>
              <a:t>• Password hashing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809F4744-A313-FBE6-850F-BAE4CF0C8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258763"/>
            <a:ext cx="5772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200"/>
              <a:t>Types of Cryptographic Functions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A6D77CBF-97C4-9610-3C8E-6EA7A10B3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E70B5A54-EB93-864D-882A-7CD25A4BCBE2}" type="slidenum">
              <a:rPr lang="en-US" altLang="en-PK"/>
              <a:pPr/>
              <a:t>10</a:t>
            </a:fld>
            <a:endParaRPr lang="en-US" altLang="en-P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26A0B738-4AC2-DD8F-A447-B2419FFFF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49325"/>
            <a:ext cx="899160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8A77D451-B265-8EED-8870-836F0E535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54BC3E6B-2B4C-FC4E-9D9C-0E2A76625002}" type="slidenum">
              <a:rPr lang="en-US" altLang="en-PK"/>
              <a:pPr/>
              <a:t>11</a:t>
            </a:fld>
            <a:endParaRPr lang="en-US" altLang="en-P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5ACF7E0-7ED4-7745-C359-05C419176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28600"/>
            <a:ext cx="197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One-Time Pad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3CA1503F-F220-8DC0-54F6-5B4E4E245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85800"/>
            <a:ext cx="6503988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000"/>
              <a:t>The Key (Pad) is as long as the message.  It should be random</a:t>
            </a:r>
          </a:p>
          <a:p>
            <a:pPr algn="l"/>
            <a:r>
              <a:rPr lang="en-US" altLang="en-PK" sz="2000"/>
              <a:t>(e.g., bits chosen by a coin toss). Should be used only once.</a:t>
            </a:r>
          </a:p>
          <a:p>
            <a:pPr algn="l"/>
            <a:r>
              <a:rPr lang="en-US" altLang="en-PK" sz="800"/>
              <a:t>   </a:t>
            </a:r>
          </a:p>
          <a:p>
            <a:pPr algn="l"/>
            <a:r>
              <a:rPr lang="en-US" altLang="en-PK" sz="2000"/>
              <a:t>XOR:  0 (+) 0 = 1 (+) 1 = 0     0 (+) 1 = 1 (+) 0 = 1</a:t>
            </a:r>
          </a:p>
          <a:p>
            <a:pPr algn="l"/>
            <a:r>
              <a:rPr lang="en-US" altLang="en-PK" sz="2000"/>
              <a:t>X(+)X = Y(+)Y = 0</a:t>
            </a:r>
          </a:p>
          <a:p>
            <a:pPr algn="l"/>
            <a:r>
              <a:rPr lang="en-US" altLang="en-PK" sz="2000"/>
              <a:t>X (+ )0 = X</a:t>
            </a:r>
          </a:p>
          <a:p>
            <a:pPr algn="l"/>
            <a:r>
              <a:rPr lang="en-US" altLang="en-PK" sz="2000"/>
              <a:t>X (+) Y (+) Y = X (+) 0 = X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FFEBF149-B9D6-E5AA-7592-5D4DA8D36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3" y="2895600"/>
            <a:ext cx="65865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000">
                <a:latin typeface="Monaco" pitchFamily="2" charset="77"/>
              </a:rPr>
              <a:t>Plaintext:   1 0 0 1 1 1 0 1 0 0 1 0 . . .</a:t>
            </a:r>
          </a:p>
          <a:p>
            <a:pPr algn="l"/>
            <a:r>
              <a:rPr lang="en-US" altLang="en-PK" sz="2000">
                <a:latin typeface="Monaco" pitchFamily="2" charset="77"/>
              </a:rPr>
              <a:t>XOR-Pad:     </a:t>
            </a:r>
            <a:r>
              <a:rPr lang="en-US" altLang="en-PK" sz="2000" u="sng">
                <a:latin typeface="Monaco" pitchFamily="2" charset="77"/>
              </a:rPr>
              <a:t>1 1 0 1 1 0 0 0 1 1 0 0 . . .</a:t>
            </a:r>
            <a:endParaRPr lang="en-US" altLang="en-PK" sz="2000">
              <a:latin typeface="Monaco" pitchFamily="2" charset="77"/>
            </a:endParaRPr>
          </a:p>
          <a:p>
            <a:pPr algn="l"/>
            <a:r>
              <a:rPr lang="en-US" altLang="en-PK" sz="2000">
                <a:latin typeface="Monaco" pitchFamily="2" charset="77"/>
              </a:rPr>
              <a:t>Ciphertext:  0 1 0 0 0 1 0 1 1 1 1 0 . . .</a:t>
            </a:r>
          </a:p>
          <a:p>
            <a:pPr algn="l"/>
            <a:r>
              <a:rPr lang="en-US" altLang="en-PK" sz="2000">
                <a:latin typeface="Monaco" pitchFamily="2" charset="77"/>
              </a:rPr>
              <a:t>XOR-Pad:     </a:t>
            </a:r>
            <a:r>
              <a:rPr lang="en-US" altLang="en-PK" sz="2000" u="sng">
                <a:latin typeface="Monaco" pitchFamily="2" charset="77"/>
              </a:rPr>
              <a:t>1 1 0 1 1 0 0 0 1 1 0 0 . . .</a:t>
            </a:r>
            <a:endParaRPr lang="en-US" altLang="en-PK" sz="2000">
              <a:latin typeface="Monaco" pitchFamily="2" charset="77"/>
            </a:endParaRPr>
          </a:p>
          <a:p>
            <a:pPr algn="l"/>
            <a:r>
              <a:rPr lang="en-US" altLang="en-PK" sz="2000">
                <a:latin typeface="Monaco" pitchFamily="2" charset="77"/>
              </a:rPr>
              <a:t>Plaintext:   1 0 0 1 1 1 0 1 0 0 1 0 . . .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ED4A8354-B12A-9589-A0EF-A653BB117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385DFD05-5E64-FCD4-7330-73BA64BA3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53000"/>
            <a:ext cx="8458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000"/>
              <a:t>If you know M and C,  then  Pad = C (+) M</a:t>
            </a:r>
          </a:p>
          <a:p>
            <a:pPr algn="l"/>
            <a:r>
              <a:rPr lang="en-US" altLang="en-PK" sz="900"/>
              <a:t> </a:t>
            </a:r>
          </a:p>
          <a:p>
            <a:pPr algn="l"/>
            <a:r>
              <a:rPr lang="en-US" altLang="en-PK" sz="2000"/>
              <a:t>Pad may be algorithmically generated from a key.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6B554667-5AE9-6398-B6F6-DA4DD49C9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5F539CFB-F5EF-D84F-9CA8-D84ED95F35B8}" type="slidenum">
              <a:rPr lang="en-US" altLang="en-PK"/>
              <a:pPr/>
              <a:t>12</a:t>
            </a:fld>
            <a:endParaRPr lang="en-US" altLang="en-P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397B70F-C4EA-0C06-B42E-8709301E8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28800"/>
            <a:ext cx="86868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Block codes used fixed-length chunks of binary data as "symbols" or "code points."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DES and IDEA treat 64-bit strings (blocks) of binary data as input values.</a:t>
            </a:r>
          </a:p>
          <a:p>
            <a:pPr algn="l"/>
            <a:r>
              <a:rPr lang="en-US" altLang="en-PK"/>
              <a:t>	• There are 2^64 = 7E12 =7,000,000,000,000 values</a:t>
            </a:r>
          </a:p>
          <a:p>
            <a:pPr algn="l"/>
            <a:r>
              <a:rPr lang="en-US" altLang="en-PK"/>
              <a:t>	• Each is mapped into a unique ciphertext value.</a:t>
            </a:r>
          </a:p>
          <a:p>
            <a:pPr algn="l"/>
            <a:r>
              <a:rPr lang="en-US" altLang="en-PK"/>
              <a:t>		&gt; Uniqueness assured by a series of "reversible" steps.</a:t>
            </a:r>
          </a:p>
          <a:p>
            <a:pPr algn="l"/>
            <a:r>
              <a:rPr lang="en-US" altLang="en-PK"/>
              <a:t>	• The mapping appears to be random</a:t>
            </a:r>
          </a:p>
          <a:p>
            <a:pPr algn="l"/>
            <a:r>
              <a:rPr lang="en-US" altLang="en-PK"/>
              <a:t>		&gt; Changing any bit in the input changes about half of the output bits.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A2CBA825-9484-3EC8-5292-9BC750E9E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57200"/>
            <a:ext cx="2533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Block Codes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426BE6EA-376E-1CC5-2129-9DA8C1D1C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18DF044A-F3A5-A448-B2E1-C7B92F19EF5E}" type="slidenum">
              <a:rPr lang="en-US" altLang="en-PK"/>
              <a:pPr/>
              <a:t>13</a:t>
            </a:fld>
            <a:endParaRPr lang="en-US" altLang="en-P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>
            <a:extLst>
              <a:ext uri="{FF2B5EF4-FFF2-40B4-BE49-F238E27FC236}">
                <a16:creationId xmlns:a16="http://schemas.microsoft.com/office/drawing/2014/main" id="{23584624-AE4B-6778-F0BE-7BF63498B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76D529F4-875E-EF43-95FE-94FBC551DCD6}" type="slidenum">
              <a:rPr lang="en-US" altLang="en-PK"/>
              <a:pPr/>
              <a:t>14</a:t>
            </a:fld>
            <a:endParaRPr lang="en-US" altLang="en-PK"/>
          </a:p>
        </p:txBody>
      </p:sp>
      <p:sp>
        <p:nvSpPr>
          <p:cNvPr id="15363" name="Text Box 6">
            <a:extLst>
              <a:ext uri="{FF2B5EF4-FFF2-40B4-BE49-F238E27FC236}">
                <a16:creationId xmlns:a16="http://schemas.microsoft.com/office/drawing/2014/main" id="{E23FA0AB-C325-112F-730E-B1E266462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4775"/>
            <a:ext cx="85344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3200"/>
              <a:t>Substitutions</a:t>
            </a:r>
            <a:endParaRPr lang="en-US" altLang="en-PK"/>
          </a:p>
          <a:p>
            <a:pPr algn="l"/>
            <a:r>
              <a:rPr lang="en-US" altLang="en-PK"/>
              <a:t>	- Substitute each n-bit block, b</a:t>
            </a:r>
            <a:r>
              <a:rPr lang="en-US" altLang="en-PK" sz="2800" baseline="-25000"/>
              <a:t>i</a:t>
            </a:r>
            <a:r>
              <a:rPr lang="en-US" altLang="en-PK"/>
              <a:t>, with B(b</a:t>
            </a:r>
            <a:r>
              <a:rPr lang="en-US" altLang="en-PK" sz="2800" baseline="-25000"/>
              <a:t>i</a:t>
            </a:r>
            <a:r>
              <a:rPr lang="en-US" altLang="en-PK"/>
              <a:t>), </a:t>
            </a:r>
          </a:p>
          <a:p>
            <a:pPr algn="l"/>
            <a:r>
              <a:rPr lang="en-US" altLang="en-PK"/>
              <a:t>	• Table: b</a:t>
            </a:r>
            <a:r>
              <a:rPr lang="en-US" altLang="en-PK" sz="2800" baseline="-25000"/>
              <a:t>i</a:t>
            </a:r>
            <a:r>
              <a:rPr lang="en-US" altLang="en-PK"/>
              <a:t> -&gt; B(b</a:t>
            </a:r>
            <a:r>
              <a:rPr lang="en-US" altLang="en-PK" sz="2800" baseline="-25000"/>
              <a:t>i</a:t>
            </a:r>
            <a:r>
              <a:rPr lang="en-US" altLang="en-PK"/>
              <a:t>) requires 2^n vectors with n bits.</a:t>
            </a:r>
          </a:p>
          <a:p>
            <a:pPr algn="l"/>
            <a:r>
              <a:rPr lang="en-US" altLang="en-PK"/>
              <a:t>		 n=8 bits easy, n= 64 bits too large (10^19 elements).</a:t>
            </a:r>
          </a:p>
          <a:p>
            <a:pPr algn="l"/>
            <a:r>
              <a:rPr lang="en-US" altLang="en-PK"/>
              <a:t>	• Algorithmic - reversible (1-to-1) operations:</a:t>
            </a:r>
          </a:p>
          <a:p>
            <a:pPr lvl="1" algn="l"/>
            <a:r>
              <a:rPr lang="en-US" altLang="en-PK"/>
              <a:t>	 </a:t>
            </a:r>
            <a:r>
              <a:rPr lang="en-US" altLang="en-PK" u="sng"/>
              <a:t>Number Theory   (RSA Asymmetric Encryption)</a:t>
            </a:r>
            <a:r>
              <a:rPr lang="en-US" altLang="en-PK"/>
              <a:t>: 	 </a:t>
            </a:r>
          </a:p>
          <a:p>
            <a:pPr lvl="1" algn="l"/>
            <a:r>
              <a:rPr lang="en-US" altLang="en-PK"/>
              <a:t>B(b</a:t>
            </a:r>
            <a:r>
              <a:rPr lang="en-US" altLang="en-PK" sz="2800" baseline="-25000"/>
              <a:t>i</a:t>
            </a:r>
            <a:r>
              <a:rPr lang="en-US" altLang="en-PK"/>
              <a:t>) = (b</a:t>
            </a:r>
            <a:r>
              <a:rPr lang="en-US" altLang="en-PK" sz="2800" baseline="-25000"/>
              <a:t>i</a:t>
            </a:r>
            <a:r>
              <a:rPr lang="en-US" altLang="en-PK"/>
              <a:t> </a:t>
            </a:r>
            <a:r>
              <a:rPr lang="en-US" altLang="en-PK" baseline="-3000"/>
              <a:t>*</a:t>
            </a:r>
            <a:r>
              <a:rPr lang="en-US" altLang="en-PK"/>
              <a:t> </a:t>
            </a:r>
            <a:r>
              <a:rPr lang="en-US" altLang="en-PK" i="1"/>
              <a:t>c</a:t>
            </a:r>
            <a:r>
              <a:rPr lang="en-US" altLang="en-PK"/>
              <a:t>) mod 2^n   where c is an odd number.  </a:t>
            </a:r>
          </a:p>
          <a:p>
            <a:pPr lvl="1" algn="l"/>
            <a:r>
              <a:rPr lang="en-US" altLang="en-PK"/>
              <a:t>If 2^n and </a:t>
            </a:r>
            <a:r>
              <a:rPr lang="en-US" altLang="en-PK" i="1"/>
              <a:t>c</a:t>
            </a:r>
            <a:r>
              <a:rPr lang="en-US" altLang="en-PK"/>
              <a:t> have no common factors, there is a </a:t>
            </a:r>
            <a:r>
              <a:rPr lang="en-US" altLang="en-PK" i="1"/>
              <a:t>u</a:t>
            </a:r>
            <a:r>
              <a:rPr lang="en-US" altLang="en-PK"/>
              <a:t> such that </a:t>
            </a:r>
          </a:p>
          <a:p>
            <a:pPr lvl="1" algn="l"/>
            <a:r>
              <a:rPr lang="en-US" altLang="en-PK"/>
              <a:t>b</a:t>
            </a:r>
            <a:r>
              <a:rPr lang="en-US" altLang="en-PK" sz="2800" baseline="-25000"/>
              <a:t>i</a:t>
            </a:r>
            <a:r>
              <a:rPr lang="en-US" altLang="en-PK"/>
              <a:t> = B(b</a:t>
            </a:r>
            <a:r>
              <a:rPr lang="en-US" altLang="en-PK" sz="2800" baseline="-25000"/>
              <a:t>i</a:t>
            </a:r>
            <a:r>
              <a:rPr lang="en-US" altLang="en-PK"/>
              <a:t>) </a:t>
            </a:r>
            <a:r>
              <a:rPr lang="en-US" altLang="en-PK" baseline="-3000"/>
              <a:t>*</a:t>
            </a:r>
            <a:r>
              <a:rPr lang="en-US" altLang="en-PK"/>
              <a:t> </a:t>
            </a:r>
            <a:r>
              <a:rPr lang="en-US" altLang="en-PK" i="1"/>
              <a:t>u</a:t>
            </a:r>
            <a:r>
              <a:rPr lang="en-US" altLang="en-PK"/>
              <a:t> mod 2^n.      </a:t>
            </a:r>
          </a:p>
          <a:p>
            <a:pPr lvl="1" algn="l"/>
            <a:r>
              <a:rPr lang="en-US" altLang="en-PK"/>
              <a:t>Note the different keys for encryption (</a:t>
            </a:r>
            <a:r>
              <a:rPr lang="en-US" altLang="en-PK" i="1"/>
              <a:t>c</a:t>
            </a:r>
            <a:r>
              <a:rPr lang="en-US" altLang="en-PK"/>
              <a:t>) and decryption (</a:t>
            </a:r>
            <a:r>
              <a:rPr lang="en-US" altLang="en-PK" i="1"/>
              <a:t>u</a:t>
            </a:r>
            <a:r>
              <a:rPr lang="en-US" altLang="en-PK"/>
              <a:t>).</a:t>
            </a:r>
          </a:p>
          <a:p>
            <a:pPr algn="l"/>
            <a:r>
              <a:rPr lang="en-US" altLang="en-PK" sz="3200"/>
              <a:t>Permutations</a:t>
            </a:r>
            <a:r>
              <a:rPr lang="en-US" altLang="en-PK"/>
              <a:t> (special case where bits shuffled)</a:t>
            </a:r>
          </a:p>
          <a:p>
            <a:pPr algn="l"/>
            <a:r>
              <a:rPr lang="en-US" altLang="en-PK"/>
              <a:t>• Easy to implement in hardware, difficult in software</a:t>
            </a:r>
          </a:p>
        </p:txBody>
      </p:sp>
      <p:sp>
        <p:nvSpPr>
          <p:cNvPr id="15364" name="Text Box 7">
            <a:extLst>
              <a:ext uri="{FF2B5EF4-FFF2-40B4-BE49-F238E27FC236}">
                <a16:creationId xmlns:a16="http://schemas.microsoft.com/office/drawing/2014/main" id="{B3620922-AA49-FCC4-6F14-71A0D4C4A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0"/>
            <a:ext cx="43053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Block Operations, B()</a:t>
            </a:r>
          </a:p>
          <a:p>
            <a:r>
              <a:rPr lang="en-US" altLang="en-PK"/>
              <a:t>b</a:t>
            </a:r>
            <a:r>
              <a:rPr lang="en-US" altLang="en-PK" sz="2800" baseline="-25000"/>
              <a:t>i</a:t>
            </a:r>
            <a:r>
              <a:rPr lang="en-US" altLang="en-PK"/>
              <a:t> must be recoverable from B(b</a:t>
            </a:r>
            <a:r>
              <a:rPr lang="en-US" altLang="en-PK" sz="2800" baseline="-25000"/>
              <a:t>i</a:t>
            </a:r>
            <a:r>
              <a:rPr lang="en-US" altLang="en-PK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747733A6-A78D-F41F-574E-1B16E7ED7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7000"/>
            <a:ext cx="6248400" cy="673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1C0CE776-00E9-906F-8397-43BE40632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71A0F84-1AA3-7F4C-8EDF-0500EE4CD254}" type="slidenum">
              <a:rPr lang="en-US" altLang="en-PK"/>
              <a:pPr/>
              <a:t>15</a:t>
            </a:fld>
            <a:endParaRPr lang="en-US" altLang="en-PK"/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FB4E2584-96BB-3AEE-A328-F4AE97868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5" y="1062038"/>
            <a:ext cx="4333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600"/>
              <a:t>(+)</a:t>
            </a:r>
          </a:p>
        </p:txBody>
      </p:sp>
      <p:sp>
        <p:nvSpPr>
          <p:cNvPr id="16389" name="Text Box 8">
            <a:extLst>
              <a:ext uri="{FF2B5EF4-FFF2-40B4-BE49-F238E27FC236}">
                <a16:creationId xmlns:a16="http://schemas.microsoft.com/office/drawing/2014/main" id="{862B5064-9FDE-A419-7FB5-A00E70AF9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1066800"/>
            <a:ext cx="1225550" cy="4572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/>
              <a:t>Round 1</a:t>
            </a:r>
          </a:p>
        </p:txBody>
      </p:sp>
      <p:sp>
        <p:nvSpPr>
          <p:cNvPr id="16390" name="Text Box 9">
            <a:extLst>
              <a:ext uri="{FF2B5EF4-FFF2-40B4-BE49-F238E27FC236}">
                <a16:creationId xmlns:a16="http://schemas.microsoft.com/office/drawing/2014/main" id="{C6D6D57E-E8D2-7C8D-DEA6-272B06D10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2895600"/>
            <a:ext cx="1157287" cy="4572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/>
              <a:t>Round </a:t>
            </a:r>
            <a:r>
              <a:rPr lang="en-US" i="1"/>
              <a:t>i</a:t>
            </a:r>
            <a:endParaRPr lang="en-US"/>
          </a:p>
        </p:txBody>
      </p:sp>
      <p:sp>
        <p:nvSpPr>
          <p:cNvPr id="16391" name="Text Box 10">
            <a:extLst>
              <a:ext uri="{FF2B5EF4-FFF2-40B4-BE49-F238E27FC236}">
                <a16:creationId xmlns:a16="http://schemas.microsoft.com/office/drawing/2014/main" id="{78D1296D-37BE-CE19-E333-5921ACA3C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4724400"/>
            <a:ext cx="1225550" cy="4572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/>
              <a:t>Round </a:t>
            </a:r>
            <a:r>
              <a:rPr lang="en-US" i="1"/>
              <a:t>n</a:t>
            </a:r>
            <a:endParaRPr lang="en-US"/>
          </a:p>
        </p:txBody>
      </p:sp>
      <p:sp>
        <p:nvSpPr>
          <p:cNvPr id="16392" name="Text Box 11">
            <a:extLst>
              <a:ext uri="{FF2B5EF4-FFF2-40B4-BE49-F238E27FC236}">
                <a16:creationId xmlns:a16="http://schemas.microsoft.com/office/drawing/2014/main" id="{1B9B171F-F5A1-2110-CFAD-21A31C100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92075"/>
            <a:ext cx="1676400" cy="3857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800"/>
              <a:t>Plaintext</a:t>
            </a:r>
          </a:p>
        </p:txBody>
      </p:sp>
      <p:sp>
        <p:nvSpPr>
          <p:cNvPr id="16393" name="Text Box 12">
            <a:extLst>
              <a:ext uri="{FF2B5EF4-FFF2-40B4-BE49-F238E27FC236}">
                <a16:creationId xmlns:a16="http://schemas.microsoft.com/office/drawing/2014/main" id="{AC4DA15A-2C85-21C7-C772-84E4A776C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172200"/>
            <a:ext cx="1676400" cy="395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1800"/>
              <a:t>Ciphertext</a:t>
            </a:r>
          </a:p>
        </p:txBody>
      </p:sp>
      <p:sp>
        <p:nvSpPr>
          <p:cNvPr id="16394" name="Text Box 13">
            <a:extLst>
              <a:ext uri="{FF2B5EF4-FFF2-40B4-BE49-F238E27FC236}">
                <a16:creationId xmlns:a16="http://schemas.microsoft.com/office/drawing/2014/main" id="{248A8195-2D1A-E81F-EB5C-CD370D3CF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572000"/>
            <a:ext cx="16573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Classical </a:t>
            </a:r>
          </a:p>
          <a:p>
            <a:r>
              <a:rPr lang="en-US" altLang="en-PK"/>
              <a:t>Feistel</a:t>
            </a:r>
          </a:p>
          <a:p>
            <a:r>
              <a:rPr lang="en-US" altLang="en-PK"/>
              <a:t>Network</a:t>
            </a:r>
          </a:p>
          <a:p>
            <a:r>
              <a:rPr lang="en-US" altLang="en-PK"/>
              <a:t>(Algorithm)</a:t>
            </a:r>
          </a:p>
        </p:txBody>
      </p:sp>
      <p:sp>
        <p:nvSpPr>
          <p:cNvPr id="16395" name="Rectangle 14">
            <a:extLst>
              <a:ext uri="{FF2B5EF4-FFF2-40B4-BE49-F238E27FC236}">
                <a16:creationId xmlns:a16="http://schemas.microsoft.com/office/drawing/2014/main" id="{8774021D-B2C5-8DE6-F543-D7F7C6DE7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629400"/>
            <a:ext cx="41148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2FDCA5E-0C6E-8015-1190-523629F45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525" y="1076325"/>
            <a:ext cx="49942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64-bit input from last round</a:t>
            </a:r>
            <a:endParaRPr lang="en-US" altLang="en-PK"/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C1C1D9EB-09DE-8978-5ECD-D7B956F8E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913" y="2001838"/>
            <a:ext cx="175101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32-bit L</a:t>
            </a:r>
            <a:r>
              <a:rPr lang="en-US" altLang="en-PK" sz="2500" b="1">
                <a:solidFill>
                  <a:srgbClr val="110000"/>
                </a:solidFill>
                <a:latin typeface="Geneva" panose="020B0503030404040204" pitchFamily="34" charset="0"/>
              </a:rPr>
              <a:t>n</a:t>
            </a:r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44476C7C-C024-27CD-F20D-0E6BACF39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2001838"/>
            <a:ext cx="1636713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32-bit R</a:t>
            </a:r>
            <a:r>
              <a:rPr lang="en-US" altLang="en-PK" sz="2500" b="1">
                <a:solidFill>
                  <a:srgbClr val="110000"/>
                </a:solidFill>
                <a:latin typeface="Geneva" panose="020B0503030404040204" pitchFamily="34" charset="0"/>
              </a:rPr>
              <a:t>n</a:t>
            </a:r>
            <a:endParaRPr lang="en-US" altLang="en-PK"/>
          </a:p>
        </p:txBody>
      </p:sp>
      <p:sp>
        <p:nvSpPr>
          <p:cNvPr id="17413" name="Rectangle 6">
            <a:extLst>
              <a:ext uri="{FF2B5EF4-FFF2-40B4-BE49-F238E27FC236}">
                <a16:creationId xmlns:a16="http://schemas.microsoft.com/office/drawing/2014/main" id="{8023578D-FC1C-5E67-B5F9-370CA34FB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" y="2925763"/>
            <a:ext cx="12223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17414" name="Rectangle 7">
            <a:extLst>
              <a:ext uri="{FF2B5EF4-FFF2-40B4-BE49-F238E27FC236}">
                <a16:creationId xmlns:a16="http://schemas.microsoft.com/office/drawing/2014/main" id="{45571AA3-ED97-582B-F67B-59EE06C1C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2925763"/>
            <a:ext cx="277336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Mangler    &lt;- K</a:t>
            </a:r>
            <a:r>
              <a:rPr lang="en-US" altLang="en-PK" sz="3200" b="1" baseline="-25000">
                <a:solidFill>
                  <a:srgbClr val="110000"/>
                </a:solidFill>
                <a:latin typeface="Geneva" panose="020B0503030404040204" pitchFamily="34" charset="0"/>
              </a:rPr>
              <a:t>n</a:t>
            </a:r>
            <a:endParaRPr lang="en-US" altLang="en-PK"/>
          </a:p>
        </p:txBody>
      </p:sp>
      <p:sp>
        <p:nvSpPr>
          <p:cNvPr id="17415" name="Rectangle 8">
            <a:extLst>
              <a:ext uri="{FF2B5EF4-FFF2-40B4-BE49-F238E27FC236}">
                <a16:creationId xmlns:a16="http://schemas.microsoft.com/office/drawing/2014/main" id="{FEB158C6-2ACB-EDDF-52A7-1A87DB761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" y="3849688"/>
            <a:ext cx="12223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17416" name="Rectangle 9">
            <a:extLst>
              <a:ext uri="{FF2B5EF4-FFF2-40B4-BE49-F238E27FC236}">
                <a16:creationId xmlns:a16="http://schemas.microsoft.com/office/drawing/2014/main" id="{2C5CFCF7-1E20-C757-3B9A-4845D29B1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3849688"/>
            <a:ext cx="5746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(+)</a:t>
            </a:r>
            <a:endParaRPr lang="en-US" altLang="en-PK"/>
          </a:p>
        </p:txBody>
      </p:sp>
      <p:sp>
        <p:nvSpPr>
          <p:cNvPr id="17417" name="Rectangle 10">
            <a:extLst>
              <a:ext uri="{FF2B5EF4-FFF2-40B4-BE49-F238E27FC236}">
                <a16:creationId xmlns:a16="http://schemas.microsoft.com/office/drawing/2014/main" id="{14CABEE4-FE07-5C2E-670C-F025770C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4773613"/>
            <a:ext cx="201771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32-bit L</a:t>
            </a:r>
            <a:r>
              <a:rPr lang="en-US" altLang="en-PK" sz="2500" b="1">
                <a:solidFill>
                  <a:srgbClr val="110000"/>
                </a:solidFill>
                <a:latin typeface="Geneva" panose="020B0503030404040204" pitchFamily="34" charset="0"/>
              </a:rPr>
              <a:t>n+</a:t>
            </a:r>
            <a:r>
              <a:rPr lang="en-US" altLang="en-PK" sz="2100" b="1">
                <a:solidFill>
                  <a:srgbClr val="110000"/>
                </a:solidFill>
                <a:latin typeface="Geneva" panose="020B0503030404040204" pitchFamily="34" charset="0"/>
              </a:rPr>
              <a:t>1</a:t>
            </a:r>
          </a:p>
        </p:txBody>
      </p:sp>
      <p:sp>
        <p:nvSpPr>
          <p:cNvPr id="17418" name="Rectangle 11">
            <a:extLst>
              <a:ext uri="{FF2B5EF4-FFF2-40B4-BE49-F238E27FC236}">
                <a16:creationId xmlns:a16="http://schemas.microsoft.com/office/drawing/2014/main" id="{2EFBED1B-66D5-CFF1-2A76-17D4020B5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5" y="4773613"/>
            <a:ext cx="199548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32-bit </a:t>
            </a:r>
            <a:r>
              <a:rPr lang="en-US" altLang="en-PK" sz="2500" b="1">
                <a:solidFill>
                  <a:srgbClr val="110000"/>
                </a:solidFill>
                <a:latin typeface="Geneva" panose="020B0503030404040204" pitchFamily="34" charset="0"/>
              </a:rPr>
              <a:t>Rn+</a:t>
            </a:r>
            <a:r>
              <a:rPr lang="en-US" altLang="en-PK" sz="2100" b="1">
                <a:solidFill>
                  <a:srgbClr val="110000"/>
                </a:solidFill>
                <a:latin typeface="Geneva" panose="020B0503030404040204" pitchFamily="34" charset="0"/>
              </a:rPr>
              <a:t>1</a:t>
            </a:r>
            <a:endParaRPr lang="en-US" altLang="en-PK"/>
          </a:p>
        </p:txBody>
      </p:sp>
      <p:sp>
        <p:nvSpPr>
          <p:cNvPr id="17419" name="Rectangle 12">
            <a:extLst>
              <a:ext uri="{FF2B5EF4-FFF2-40B4-BE49-F238E27FC236}">
                <a16:creationId xmlns:a16="http://schemas.microsoft.com/office/drawing/2014/main" id="{EDC6AF3F-7FEF-B6FB-D5EE-B759B35CB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5487988"/>
            <a:ext cx="51085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900" b="1">
                <a:solidFill>
                  <a:srgbClr val="110000"/>
                </a:solidFill>
                <a:latin typeface="Geneva" panose="020B0503030404040204" pitchFamily="34" charset="0"/>
              </a:rPr>
              <a:t>64-bit output for next round</a:t>
            </a:r>
            <a:endParaRPr lang="en-US" altLang="en-PK"/>
          </a:p>
        </p:txBody>
      </p:sp>
      <p:sp>
        <p:nvSpPr>
          <p:cNvPr id="17420" name="Rectangle 14">
            <a:extLst>
              <a:ext uri="{FF2B5EF4-FFF2-40B4-BE49-F238E27FC236}">
                <a16:creationId xmlns:a16="http://schemas.microsoft.com/office/drawing/2014/main" id="{A3CD8890-A1E5-DDB7-C6C5-959B84B6C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588" y="5410200"/>
            <a:ext cx="5738812" cy="673100"/>
          </a:xfrm>
          <a:prstGeom prst="rect">
            <a:avLst/>
          </a:prstGeom>
          <a:noFill/>
          <a:ln w="539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21" name="Rectangle 16">
            <a:extLst>
              <a:ext uri="{FF2B5EF4-FFF2-40B4-BE49-F238E27FC236}">
                <a16:creationId xmlns:a16="http://schemas.microsoft.com/office/drawing/2014/main" id="{8DECBC2D-6658-35FA-A160-6F69D9962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988" y="1066800"/>
            <a:ext cx="5737225" cy="533400"/>
          </a:xfrm>
          <a:prstGeom prst="rect">
            <a:avLst/>
          </a:prstGeom>
          <a:noFill/>
          <a:ln w="539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22" name="AutoShape 17">
            <a:extLst>
              <a:ext uri="{FF2B5EF4-FFF2-40B4-BE49-F238E27FC236}">
                <a16:creationId xmlns:a16="http://schemas.microsoft.com/office/drawing/2014/main" id="{B5B831F8-B8A2-C6AD-6FC8-95A0F2821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2836863"/>
            <a:ext cx="1944687" cy="647700"/>
          </a:xfrm>
          <a:prstGeom prst="roundRect">
            <a:avLst>
              <a:gd name="adj" fmla="val 50000"/>
            </a:avLst>
          </a:prstGeom>
          <a:noFill/>
          <a:ln w="53975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23" name="Freeform 18">
            <a:extLst>
              <a:ext uri="{FF2B5EF4-FFF2-40B4-BE49-F238E27FC236}">
                <a16:creationId xmlns:a16="http://schemas.microsoft.com/office/drawing/2014/main" id="{9C25A7FD-D87D-FE2A-12DB-2C7DD18CFC7F}"/>
              </a:ext>
            </a:extLst>
          </p:cNvPr>
          <p:cNvSpPr>
            <a:spLocks/>
          </p:cNvSpPr>
          <p:nvPr/>
        </p:nvSpPr>
        <p:spPr bwMode="auto">
          <a:xfrm>
            <a:off x="2200275" y="2608263"/>
            <a:ext cx="3997325" cy="1536700"/>
          </a:xfrm>
          <a:custGeom>
            <a:avLst/>
            <a:gdLst>
              <a:gd name="T0" fmla="*/ 2147483647 w 2518"/>
              <a:gd name="T1" fmla="*/ 0 h 968"/>
              <a:gd name="T2" fmla="*/ 0 w 2518"/>
              <a:gd name="T3" fmla="*/ 2147483647 h 968"/>
              <a:gd name="T4" fmla="*/ 2147483647 w 2518"/>
              <a:gd name="T5" fmla="*/ 2147483647 h 968"/>
              <a:gd name="T6" fmla="*/ 2147483647 w 2518"/>
              <a:gd name="T7" fmla="*/ 2147483647 h 968"/>
              <a:gd name="T8" fmla="*/ 2147483647 w 2518"/>
              <a:gd name="T9" fmla="*/ 2147483647 h 968"/>
              <a:gd name="T10" fmla="*/ 2147483647 w 2518"/>
              <a:gd name="T11" fmla="*/ 2147483647 h 968"/>
              <a:gd name="T12" fmla="*/ 2147483647 w 2518"/>
              <a:gd name="T13" fmla="*/ 2147483647 h 968"/>
              <a:gd name="T14" fmla="*/ 2147483647 w 2518"/>
              <a:gd name="T15" fmla="*/ 0 h 9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18"/>
              <a:gd name="T25" fmla="*/ 0 h 968"/>
              <a:gd name="T26" fmla="*/ 2518 w 2518"/>
              <a:gd name="T27" fmla="*/ 968 h 9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18" h="968">
                <a:moveTo>
                  <a:pt x="15" y="0"/>
                </a:moveTo>
                <a:lnTo>
                  <a:pt x="0" y="53"/>
                </a:lnTo>
                <a:lnTo>
                  <a:pt x="2405" y="938"/>
                </a:lnTo>
                <a:lnTo>
                  <a:pt x="2360" y="968"/>
                </a:lnTo>
                <a:lnTo>
                  <a:pt x="2518" y="945"/>
                </a:lnTo>
                <a:lnTo>
                  <a:pt x="2405" y="832"/>
                </a:lnTo>
                <a:lnTo>
                  <a:pt x="2420" y="885"/>
                </a:lnTo>
                <a:lnTo>
                  <a:pt x="15" y="0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24" name="Freeform 19">
            <a:extLst>
              <a:ext uri="{FF2B5EF4-FFF2-40B4-BE49-F238E27FC236}">
                <a16:creationId xmlns:a16="http://schemas.microsoft.com/office/drawing/2014/main" id="{09CEBE42-5BE2-540C-72CA-FF1234B6AD74}"/>
              </a:ext>
            </a:extLst>
          </p:cNvPr>
          <p:cNvSpPr>
            <a:spLocks/>
          </p:cNvSpPr>
          <p:nvPr/>
        </p:nvSpPr>
        <p:spPr bwMode="auto">
          <a:xfrm>
            <a:off x="2286000" y="2560638"/>
            <a:ext cx="3240088" cy="1782762"/>
          </a:xfrm>
          <a:custGeom>
            <a:avLst/>
            <a:gdLst>
              <a:gd name="T0" fmla="*/ 2147483647 w 2027"/>
              <a:gd name="T1" fmla="*/ 2147483647 h 1278"/>
              <a:gd name="T2" fmla="*/ 2147483647 w 2027"/>
              <a:gd name="T3" fmla="*/ 0 h 1278"/>
              <a:gd name="T4" fmla="*/ 2147483647 w 2027"/>
              <a:gd name="T5" fmla="*/ 2147483647 h 1278"/>
              <a:gd name="T6" fmla="*/ 2147483647 w 2027"/>
              <a:gd name="T7" fmla="*/ 2147483647 h 1278"/>
              <a:gd name="T8" fmla="*/ 0 w 2027"/>
              <a:gd name="T9" fmla="*/ 2147483647 h 1278"/>
              <a:gd name="T10" fmla="*/ 2147483647 w 2027"/>
              <a:gd name="T11" fmla="*/ 2147483647 h 1278"/>
              <a:gd name="T12" fmla="*/ 2147483647 w 2027"/>
              <a:gd name="T13" fmla="*/ 2147483647 h 1278"/>
              <a:gd name="T14" fmla="*/ 2147483647 w 2027"/>
              <a:gd name="T15" fmla="*/ 2147483647 h 127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27"/>
              <a:gd name="T25" fmla="*/ 0 h 1278"/>
              <a:gd name="T26" fmla="*/ 2027 w 2027"/>
              <a:gd name="T27" fmla="*/ 1278 h 127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27" h="1278">
                <a:moveTo>
                  <a:pt x="2027" y="45"/>
                </a:moveTo>
                <a:lnTo>
                  <a:pt x="1997" y="0"/>
                </a:lnTo>
                <a:lnTo>
                  <a:pt x="76" y="1202"/>
                </a:lnTo>
                <a:lnTo>
                  <a:pt x="83" y="1142"/>
                </a:lnTo>
                <a:lnTo>
                  <a:pt x="0" y="1278"/>
                </a:lnTo>
                <a:lnTo>
                  <a:pt x="159" y="1263"/>
                </a:lnTo>
                <a:lnTo>
                  <a:pt x="106" y="1248"/>
                </a:lnTo>
                <a:lnTo>
                  <a:pt x="2027" y="45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25" name="Freeform 20">
            <a:extLst>
              <a:ext uri="{FF2B5EF4-FFF2-40B4-BE49-F238E27FC236}">
                <a16:creationId xmlns:a16="http://schemas.microsoft.com/office/drawing/2014/main" id="{834172D6-137E-D4F7-3A77-B48C114A762B}"/>
              </a:ext>
            </a:extLst>
          </p:cNvPr>
          <p:cNvSpPr>
            <a:spLocks/>
          </p:cNvSpPr>
          <p:nvPr/>
        </p:nvSpPr>
        <p:spPr bwMode="auto">
          <a:xfrm>
            <a:off x="6462713" y="2524125"/>
            <a:ext cx="239712" cy="384175"/>
          </a:xfrm>
          <a:custGeom>
            <a:avLst/>
            <a:gdLst>
              <a:gd name="T0" fmla="*/ 2147483647 w 151"/>
              <a:gd name="T1" fmla="*/ 0 h 242"/>
              <a:gd name="T2" fmla="*/ 2147483647 w 151"/>
              <a:gd name="T3" fmla="*/ 0 h 242"/>
              <a:gd name="T4" fmla="*/ 2147483647 w 151"/>
              <a:gd name="T5" fmla="*/ 2147483647 h 242"/>
              <a:gd name="T6" fmla="*/ 0 w 151"/>
              <a:gd name="T7" fmla="*/ 2147483647 h 242"/>
              <a:gd name="T8" fmla="*/ 2147483647 w 151"/>
              <a:gd name="T9" fmla="*/ 2147483647 h 242"/>
              <a:gd name="T10" fmla="*/ 2147483647 w 151"/>
              <a:gd name="T11" fmla="*/ 2147483647 h 242"/>
              <a:gd name="T12" fmla="*/ 2147483647 w 151"/>
              <a:gd name="T13" fmla="*/ 2147483647 h 242"/>
              <a:gd name="T14" fmla="*/ 2147483647 w 151"/>
              <a:gd name="T15" fmla="*/ 0 h 2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1"/>
              <a:gd name="T25" fmla="*/ 0 h 242"/>
              <a:gd name="T26" fmla="*/ 151 w 151"/>
              <a:gd name="T27" fmla="*/ 242 h 2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1" h="242">
                <a:moveTo>
                  <a:pt x="98" y="0"/>
                </a:moveTo>
                <a:lnTo>
                  <a:pt x="45" y="0"/>
                </a:lnTo>
                <a:lnTo>
                  <a:pt x="45" y="129"/>
                </a:lnTo>
                <a:lnTo>
                  <a:pt x="0" y="91"/>
                </a:lnTo>
                <a:lnTo>
                  <a:pt x="75" y="242"/>
                </a:lnTo>
                <a:lnTo>
                  <a:pt x="151" y="91"/>
                </a:lnTo>
                <a:lnTo>
                  <a:pt x="98" y="129"/>
                </a:lnTo>
                <a:lnTo>
                  <a:pt x="98" y="0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26" name="Freeform 21">
            <a:extLst>
              <a:ext uri="{FF2B5EF4-FFF2-40B4-BE49-F238E27FC236}">
                <a16:creationId xmlns:a16="http://schemas.microsoft.com/office/drawing/2014/main" id="{7C4A54BA-5751-9E3B-38C5-87FF310F96E9}"/>
              </a:ext>
            </a:extLst>
          </p:cNvPr>
          <p:cNvSpPr>
            <a:spLocks/>
          </p:cNvSpPr>
          <p:nvPr/>
        </p:nvSpPr>
        <p:spPr bwMode="auto">
          <a:xfrm>
            <a:off x="6486525" y="4300538"/>
            <a:ext cx="239713" cy="384175"/>
          </a:xfrm>
          <a:custGeom>
            <a:avLst/>
            <a:gdLst>
              <a:gd name="T0" fmla="*/ 2147483647 w 151"/>
              <a:gd name="T1" fmla="*/ 0 h 242"/>
              <a:gd name="T2" fmla="*/ 2147483647 w 151"/>
              <a:gd name="T3" fmla="*/ 0 h 242"/>
              <a:gd name="T4" fmla="*/ 2147483647 w 151"/>
              <a:gd name="T5" fmla="*/ 2147483647 h 242"/>
              <a:gd name="T6" fmla="*/ 0 w 151"/>
              <a:gd name="T7" fmla="*/ 2147483647 h 242"/>
              <a:gd name="T8" fmla="*/ 2147483647 w 151"/>
              <a:gd name="T9" fmla="*/ 2147483647 h 242"/>
              <a:gd name="T10" fmla="*/ 2147483647 w 151"/>
              <a:gd name="T11" fmla="*/ 2147483647 h 242"/>
              <a:gd name="T12" fmla="*/ 2147483647 w 151"/>
              <a:gd name="T13" fmla="*/ 2147483647 h 242"/>
              <a:gd name="T14" fmla="*/ 2147483647 w 151"/>
              <a:gd name="T15" fmla="*/ 0 h 2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1"/>
              <a:gd name="T25" fmla="*/ 0 h 242"/>
              <a:gd name="T26" fmla="*/ 151 w 151"/>
              <a:gd name="T27" fmla="*/ 242 h 2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1" h="242">
                <a:moveTo>
                  <a:pt x="98" y="0"/>
                </a:moveTo>
                <a:lnTo>
                  <a:pt x="45" y="0"/>
                </a:lnTo>
                <a:lnTo>
                  <a:pt x="45" y="129"/>
                </a:lnTo>
                <a:lnTo>
                  <a:pt x="0" y="91"/>
                </a:lnTo>
                <a:lnTo>
                  <a:pt x="75" y="242"/>
                </a:lnTo>
                <a:lnTo>
                  <a:pt x="151" y="91"/>
                </a:lnTo>
                <a:lnTo>
                  <a:pt x="98" y="129"/>
                </a:lnTo>
                <a:lnTo>
                  <a:pt x="98" y="0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27" name="Freeform 22">
            <a:extLst>
              <a:ext uri="{FF2B5EF4-FFF2-40B4-BE49-F238E27FC236}">
                <a16:creationId xmlns:a16="http://schemas.microsoft.com/office/drawing/2014/main" id="{BC94E82F-CC1A-75E8-92DD-17D6F665C19E}"/>
              </a:ext>
            </a:extLst>
          </p:cNvPr>
          <p:cNvSpPr>
            <a:spLocks/>
          </p:cNvSpPr>
          <p:nvPr/>
        </p:nvSpPr>
        <p:spPr bwMode="auto">
          <a:xfrm>
            <a:off x="6462713" y="3508375"/>
            <a:ext cx="239712" cy="384175"/>
          </a:xfrm>
          <a:custGeom>
            <a:avLst/>
            <a:gdLst>
              <a:gd name="T0" fmla="*/ 2147483647 w 151"/>
              <a:gd name="T1" fmla="*/ 0 h 242"/>
              <a:gd name="T2" fmla="*/ 2147483647 w 151"/>
              <a:gd name="T3" fmla="*/ 0 h 242"/>
              <a:gd name="T4" fmla="*/ 2147483647 w 151"/>
              <a:gd name="T5" fmla="*/ 2147483647 h 242"/>
              <a:gd name="T6" fmla="*/ 0 w 151"/>
              <a:gd name="T7" fmla="*/ 2147483647 h 242"/>
              <a:gd name="T8" fmla="*/ 2147483647 w 151"/>
              <a:gd name="T9" fmla="*/ 2147483647 h 242"/>
              <a:gd name="T10" fmla="*/ 2147483647 w 151"/>
              <a:gd name="T11" fmla="*/ 2147483647 h 242"/>
              <a:gd name="T12" fmla="*/ 2147483647 w 151"/>
              <a:gd name="T13" fmla="*/ 2147483647 h 242"/>
              <a:gd name="T14" fmla="*/ 2147483647 w 151"/>
              <a:gd name="T15" fmla="*/ 0 h 2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1"/>
              <a:gd name="T25" fmla="*/ 0 h 242"/>
              <a:gd name="T26" fmla="*/ 151 w 151"/>
              <a:gd name="T27" fmla="*/ 242 h 2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1" h="242">
                <a:moveTo>
                  <a:pt x="98" y="0"/>
                </a:moveTo>
                <a:lnTo>
                  <a:pt x="45" y="0"/>
                </a:lnTo>
                <a:lnTo>
                  <a:pt x="45" y="129"/>
                </a:lnTo>
                <a:lnTo>
                  <a:pt x="0" y="91"/>
                </a:lnTo>
                <a:lnTo>
                  <a:pt x="75" y="242"/>
                </a:lnTo>
                <a:lnTo>
                  <a:pt x="151" y="91"/>
                </a:lnTo>
                <a:lnTo>
                  <a:pt x="98" y="129"/>
                </a:lnTo>
                <a:lnTo>
                  <a:pt x="98" y="0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28" name="Rectangle 23">
            <a:extLst>
              <a:ext uri="{FF2B5EF4-FFF2-40B4-BE49-F238E27FC236}">
                <a16:creationId xmlns:a16="http://schemas.microsoft.com/office/drawing/2014/main" id="{29EE24E4-72E7-A94F-8446-077EA4756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708525"/>
            <a:ext cx="2593975" cy="549275"/>
          </a:xfrm>
          <a:prstGeom prst="rect">
            <a:avLst/>
          </a:prstGeom>
          <a:noFill/>
          <a:ln w="539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29" name="Rectangle 24">
            <a:extLst>
              <a:ext uri="{FF2B5EF4-FFF2-40B4-BE49-F238E27FC236}">
                <a16:creationId xmlns:a16="http://schemas.microsoft.com/office/drawing/2014/main" id="{484FD2DE-68E0-866E-51C8-6E6E42BFA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350" y="4684713"/>
            <a:ext cx="2593975" cy="573087"/>
          </a:xfrm>
          <a:prstGeom prst="rect">
            <a:avLst/>
          </a:prstGeom>
          <a:noFill/>
          <a:ln w="539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30" name="Rectangle 26">
            <a:extLst>
              <a:ext uri="{FF2B5EF4-FFF2-40B4-BE49-F238E27FC236}">
                <a16:creationId xmlns:a16="http://schemas.microsoft.com/office/drawing/2014/main" id="{E51FCBED-0EE2-B434-8BE8-2DC63BBF0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1947863"/>
            <a:ext cx="2593975" cy="673100"/>
          </a:xfrm>
          <a:prstGeom prst="rect">
            <a:avLst/>
          </a:prstGeom>
          <a:noFill/>
          <a:ln w="539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31" name="Rectangle 27">
            <a:extLst>
              <a:ext uri="{FF2B5EF4-FFF2-40B4-BE49-F238E27FC236}">
                <a16:creationId xmlns:a16="http://schemas.microsoft.com/office/drawing/2014/main" id="{176EA176-CE5E-B665-042C-D4AB5765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163" y="1924050"/>
            <a:ext cx="2593975" cy="673100"/>
          </a:xfrm>
          <a:prstGeom prst="rect">
            <a:avLst/>
          </a:prstGeom>
          <a:noFill/>
          <a:ln w="539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7432" name="Rectangle 29">
            <a:extLst>
              <a:ext uri="{FF2B5EF4-FFF2-40B4-BE49-F238E27FC236}">
                <a16:creationId xmlns:a16="http://schemas.microsoft.com/office/drawing/2014/main" id="{4D5F6021-6A74-B417-9E4F-97BC57867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152400"/>
            <a:ext cx="5130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400" b="1">
                <a:solidFill>
                  <a:srgbClr val="110000"/>
                </a:solidFill>
                <a:latin typeface="Geneva" panose="020B0503030404040204" pitchFamily="34" charset="0"/>
              </a:rPr>
              <a:t>DES Round n, Encryption</a:t>
            </a:r>
            <a:endParaRPr lang="en-US" altLang="en-PK"/>
          </a:p>
        </p:txBody>
      </p:sp>
      <p:sp>
        <p:nvSpPr>
          <p:cNvPr id="17433" name="Rectangle 31">
            <a:extLst>
              <a:ext uri="{FF2B5EF4-FFF2-40B4-BE49-F238E27FC236}">
                <a16:creationId xmlns:a16="http://schemas.microsoft.com/office/drawing/2014/main" id="{03375E3B-AAA6-D8E6-F9E0-A83113562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925" y="6492875"/>
            <a:ext cx="67087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300" b="1">
                <a:solidFill>
                  <a:srgbClr val="110000"/>
                </a:solidFill>
                <a:latin typeface="Geneva" panose="020B0503030404040204" pitchFamily="34" charset="0"/>
              </a:rPr>
              <a:t>Why is this reversible for any Mangler function?</a:t>
            </a:r>
            <a:endParaRPr lang="en-US" altLang="en-PK"/>
          </a:p>
        </p:txBody>
      </p:sp>
      <p:sp>
        <p:nvSpPr>
          <p:cNvPr id="17434" name="Freeform 34">
            <a:extLst>
              <a:ext uri="{FF2B5EF4-FFF2-40B4-BE49-F238E27FC236}">
                <a16:creationId xmlns:a16="http://schemas.microsoft.com/office/drawing/2014/main" id="{CCBAF4E1-B47E-3CCB-2534-1DC2967ABFD7}"/>
              </a:ext>
            </a:extLst>
          </p:cNvPr>
          <p:cNvSpPr>
            <a:spLocks/>
          </p:cNvSpPr>
          <p:nvPr/>
        </p:nvSpPr>
        <p:spPr bwMode="auto">
          <a:xfrm>
            <a:off x="4252913" y="6130925"/>
            <a:ext cx="239712" cy="384175"/>
          </a:xfrm>
          <a:custGeom>
            <a:avLst/>
            <a:gdLst>
              <a:gd name="T0" fmla="*/ 2147483647 w 151"/>
              <a:gd name="T1" fmla="*/ 0 h 242"/>
              <a:gd name="T2" fmla="*/ 2147483647 w 151"/>
              <a:gd name="T3" fmla="*/ 0 h 242"/>
              <a:gd name="T4" fmla="*/ 2147483647 w 151"/>
              <a:gd name="T5" fmla="*/ 2147483647 h 242"/>
              <a:gd name="T6" fmla="*/ 0 w 151"/>
              <a:gd name="T7" fmla="*/ 2147483647 h 242"/>
              <a:gd name="T8" fmla="*/ 2147483647 w 151"/>
              <a:gd name="T9" fmla="*/ 2147483647 h 242"/>
              <a:gd name="T10" fmla="*/ 2147483647 w 151"/>
              <a:gd name="T11" fmla="*/ 2147483647 h 242"/>
              <a:gd name="T12" fmla="*/ 2147483647 w 151"/>
              <a:gd name="T13" fmla="*/ 2147483647 h 242"/>
              <a:gd name="T14" fmla="*/ 2147483647 w 151"/>
              <a:gd name="T15" fmla="*/ 0 h 2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1"/>
              <a:gd name="T25" fmla="*/ 0 h 242"/>
              <a:gd name="T26" fmla="*/ 151 w 151"/>
              <a:gd name="T27" fmla="*/ 242 h 2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1" h="242">
                <a:moveTo>
                  <a:pt x="99" y="0"/>
                </a:moveTo>
                <a:lnTo>
                  <a:pt x="46" y="0"/>
                </a:lnTo>
                <a:lnTo>
                  <a:pt x="46" y="128"/>
                </a:lnTo>
                <a:lnTo>
                  <a:pt x="0" y="91"/>
                </a:lnTo>
                <a:lnTo>
                  <a:pt x="76" y="242"/>
                </a:lnTo>
                <a:lnTo>
                  <a:pt x="151" y="91"/>
                </a:lnTo>
                <a:lnTo>
                  <a:pt x="99" y="128"/>
                </a:lnTo>
                <a:lnTo>
                  <a:pt x="99" y="0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35" name="Freeform 35">
            <a:extLst>
              <a:ext uri="{FF2B5EF4-FFF2-40B4-BE49-F238E27FC236}">
                <a16:creationId xmlns:a16="http://schemas.microsoft.com/office/drawing/2014/main" id="{A68EFF04-A9F3-4A76-AC4F-304A48534AA6}"/>
              </a:ext>
            </a:extLst>
          </p:cNvPr>
          <p:cNvSpPr>
            <a:spLocks/>
          </p:cNvSpPr>
          <p:nvPr/>
        </p:nvSpPr>
        <p:spPr bwMode="auto">
          <a:xfrm>
            <a:off x="4229100" y="652463"/>
            <a:ext cx="239713" cy="384175"/>
          </a:xfrm>
          <a:custGeom>
            <a:avLst/>
            <a:gdLst>
              <a:gd name="T0" fmla="*/ 2147483647 w 151"/>
              <a:gd name="T1" fmla="*/ 0 h 242"/>
              <a:gd name="T2" fmla="*/ 2147483647 w 151"/>
              <a:gd name="T3" fmla="*/ 0 h 242"/>
              <a:gd name="T4" fmla="*/ 2147483647 w 151"/>
              <a:gd name="T5" fmla="*/ 2147483647 h 242"/>
              <a:gd name="T6" fmla="*/ 0 w 151"/>
              <a:gd name="T7" fmla="*/ 2147483647 h 242"/>
              <a:gd name="T8" fmla="*/ 2147483647 w 151"/>
              <a:gd name="T9" fmla="*/ 2147483647 h 242"/>
              <a:gd name="T10" fmla="*/ 2147483647 w 151"/>
              <a:gd name="T11" fmla="*/ 2147483647 h 242"/>
              <a:gd name="T12" fmla="*/ 2147483647 w 151"/>
              <a:gd name="T13" fmla="*/ 2147483647 h 242"/>
              <a:gd name="T14" fmla="*/ 2147483647 w 151"/>
              <a:gd name="T15" fmla="*/ 0 h 2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1"/>
              <a:gd name="T25" fmla="*/ 0 h 242"/>
              <a:gd name="T26" fmla="*/ 151 w 151"/>
              <a:gd name="T27" fmla="*/ 242 h 2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1" h="242">
                <a:moveTo>
                  <a:pt x="98" y="0"/>
                </a:moveTo>
                <a:lnTo>
                  <a:pt x="45" y="0"/>
                </a:lnTo>
                <a:lnTo>
                  <a:pt x="45" y="128"/>
                </a:lnTo>
                <a:lnTo>
                  <a:pt x="0" y="90"/>
                </a:lnTo>
                <a:lnTo>
                  <a:pt x="76" y="242"/>
                </a:lnTo>
                <a:lnTo>
                  <a:pt x="151" y="90"/>
                </a:lnTo>
                <a:lnTo>
                  <a:pt x="98" y="128"/>
                </a:lnTo>
                <a:lnTo>
                  <a:pt x="98" y="0"/>
                </a:lnTo>
                <a:close/>
              </a:path>
            </a:pathLst>
          </a:custGeom>
          <a:solidFill>
            <a:srgbClr val="110000"/>
          </a:solidFill>
          <a:ln w="17463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7436" name="Text Box 36">
            <a:extLst>
              <a:ext uri="{FF2B5EF4-FFF2-40B4-BE49-F238E27FC236}">
                <a16:creationId xmlns:a16="http://schemas.microsoft.com/office/drawing/2014/main" id="{39D91497-00D1-611A-0495-0AE1189C8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16E1F1CA-768D-0D47-9285-674CF740A863}" type="slidenum">
              <a:rPr lang="en-US" altLang="en-PK"/>
              <a:pPr/>
              <a:t>16</a:t>
            </a:fld>
            <a:endParaRPr lang="en-US" altLang="en-PK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8C039FCF-007C-9B38-D054-997C39E72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213" y="984250"/>
            <a:ext cx="36322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64-bit input from last round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D7FDE8CA-607C-22C5-51DC-D9D636727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1631950"/>
            <a:ext cx="1241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32-bit Ln 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B56611F7-3116-BAEB-5220-322068B1F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838" y="1574800"/>
            <a:ext cx="11953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32-bit Rn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B81FC0C9-77AA-FBE5-B475-E91B4AF0F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2470150"/>
            <a:ext cx="777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 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9B1E8692-0425-47E3-6839-EDFC698BC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2609850"/>
            <a:ext cx="20732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Mangler    &lt;- K</a:t>
            </a:r>
            <a:r>
              <a:rPr lang="en-US" altLang="en-PK" sz="3200" b="1" baseline="-25000">
                <a:solidFill>
                  <a:srgbClr val="110000"/>
                </a:solidFill>
                <a:latin typeface="Geneva" panose="020B0503030404040204" pitchFamily="34" charset="0"/>
              </a:rPr>
              <a:t>n</a:t>
            </a:r>
          </a:p>
        </p:txBody>
      </p:sp>
      <p:sp>
        <p:nvSpPr>
          <p:cNvPr id="18439" name="Rectangle 8">
            <a:extLst>
              <a:ext uri="{FF2B5EF4-FFF2-40B4-BE49-F238E27FC236}">
                <a16:creationId xmlns:a16="http://schemas.microsoft.com/office/drawing/2014/main" id="{A717F07D-98CA-208C-167B-5028B9253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3448050"/>
            <a:ext cx="777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 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40" name="Rectangle 9">
            <a:extLst>
              <a:ext uri="{FF2B5EF4-FFF2-40B4-BE49-F238E27FC236}">
                <a16:creationId xmlns:a16="http://schemas.microsoft.com/office/drawing/2014/main" id="{F98DB579-F538-7948-8B6C-BC2FF784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581400"/>
            <a:ext cx="3492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(+)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41" name="Rectangle 10">
            <a:extLst>
              <a:ext uri="{FF2B5EF4-FFF2-40B4-BE49-F238E27FC236}">
                <a16:creationId xmlns:a16="http://schemas.microsoft.com/office/drawing/2014/main" id="{B9565247-2460-1E58-D056-C324A1F51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4451350"/>
            <a:ext cx="1482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32-bit Ln+1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42" name="Rectangle 11">
            <a:extLst>
              <a:ext uri="{FF2B5EF4-FFF2-40B4-BE49-F238E27FC236}">
                <a16:creationId xmlns:a16="http://schemas.microsoft.com/office/drawing/2014/main" id="{3460EB70-BAFF-93D2-6CC2-A1F5D592D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4419600"/>
            <a:ext cx="15144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32-bit Rn+1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43" name="Rectangle 12">
            <a:extLst>
              <a:ext uri="{FF2B5EF4-FFF2-40B4-BE49-F238E27FC236}">
                <a16:creationId xmlns:a16="http://schemas.microsoft.com/office/drawing/2014/main" id="{3336EF73-DD20-731A-FF78-BE5E6BFF8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5041900"/>
            <a:ext cx="36623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200" b="1">
                <a:solidFill>
                  <a:srgbClr val="110000"/>
                </a:solidFill>
                <a:latin typeface="Helvetica" pitchFamily="2" charset="0"/>
              </a:rPr>
              <a:t>64-bit output for next round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44" name="Rectangle 13">
            <a:extLst>
              <a:ext uri="{FF2B5EF4-FFF2-40B4-BE49-F238E27FC236}">
                <a16:creationId xmlns:a16="http://schemas.microsoft.com/office/drawing/2014/main" id="{2CCBD817-9B9C-A956-4AFB-AA8B34FEE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-254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45" name="Rectangle 14">
            <a:extLst>
              <a:ext uri="{FF2B5EF4-FFF2-40B4-BE49-F238E27FC236}">
                <a16:creationId xmlns:a16="http://schemas.microsoft.com/office/drawing/2014/main" id="{C53AFF33-3F24-7523-4D0B-67F036740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7263" y="4991100"/>
            <a:ext cx="4289425" cy="431800"/>
          </a:xfrm>
          <a:prstGeom prst="rect">
            <a:avLst/>
          </a:prstGeom>
          <a:noFill/>
          <a:ln w="39688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46" name="Rectangle 15">
            <a:extLst>
              <a:ext uri="{FF2B5EF4-FFF2-40B4-BE49-F238E27FC236}">
                <a16:creationId xmlns:a16="http://schemas.microsoft.com/office/drawing/2014/main" id="{BC05DF36-3AE9-F25A-8D78-319451ACD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313" y="952500"/>
            <a:ext cx="4289425" cy="419100"/>
          </a:xfrm>
          <a:prstGeom prst="rect">
            <a:avLst/>
          </a:prstGeom>
          <a:noFill/>
          <a:ln w="39688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47" name="AutoShape 16">
            <a:extLst>
              <a:ext uri="{FF2B5EF4-FFF2-40B4-BE49-F238E27FC236}">
                <a16:creationId xmlns:a16="http://schemas.microsoft.com/office/drawing/2014/main" id="{E0E06ED1-4BD7-B114-30D8-4F76413FD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2200" y="2463800"/>
            <a:ext cx="1454150" cy="685800"/>
          </a:xfrm>
          <a:prstGeom prst="roundRect">
            <a:avLst>
              <a:gd name="adj" fmla="val 35648"/>
            </a:avLst>
          </a:prstGeom>
          <a:noFill/>
          <a:ln w="39688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48" name="Freeform 17">
            <a:extLst>
              <a:ext uri="{FF2B5EF4-FFF2-40B4-BE49-F238E27FC236}">
                <a16:creationId xmlns:a16="http://schemas.microsoft.com/office/drawing/2014/main" id="{46468489-5431-8690-5A14-0B1C9486AF8B}"/>
              </a:ext>
            </a:extLst>
          </p:cNvPr>
          <p:cNvSpPr>
            <a:spLocks/>
          </p:cNvSpPr>
          <p:nvPr/>
        </p:nvSpPr>
        <p:spPr bwMode="auto">
          <a:xfrm>
            <a:off x="2613025" y="2286000"/>
            <a:ext cx="2989263" cy="1638300"/>
          </a:xfrm>
          <a:custGeom>
            <a:avLst/>
            <a:gdLst>
              <a:gd name="T0" fmla="*/ 2147483647 w 1883"/>
              <a:gd name="T1" fmla="*/ 2147483647 h 1032"/>
              <a:gd name="T2" fmla="*/ 2147483647 w 1883"/>
              <a:gd name="T3" fmla="*/ 2147483647 h 1032"/>
              <a:gd name="T4" fmla="*/ 2147483647 w 1883"/>
              <a:gd name="T5" fmla="*/ 2147483647 h 1032"/>
              <a:gd name="T6" fmla="*/ 2147483647 w 1883"/>
              <a:gd name="T7" fmla="*/ 0 h 1032"/>
              <a:gd name="T8" fmla="*/ 0 w 1883"/>
              <a:gd name="T9" fmla="*/ 2147483647 h 1032"/>
              <a:gd name="T10" fmla="*/ 2147483647 w 1883"/>
              <a:gd name="T11" fmla="*/ 2147483647 h 1032"/>
              <a:gd name="T12" fmla="*/ 2147483647 w 1883"/>
              <a:gd name="T13" fmla="*/ 2147483647 h 1032"/>
              <a:gd name="T14" fmla="*/ 2147483647 w 1883"/>
              <a:gd name="T15" fmla="*/ 2147483647 h 10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883"/>
              <a:gd name="T25" fmla="*/ 0 h 1032"/>
              <a:gd name="T26" fmla="*/ 1883 w 1883"/>
              <a:gd name="T27" fmla="*/ 1032 h 10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83" h="1032">
                <a:moveTo>
                  <a:pt x="1871" y="1032"/>
                </a:moveTo>
                <a:lnTo>
                  <a:pt x="1883" y="976"/>
                </a:lnTo>
                <a:lnTo>
                  <a:pt x="85" y="40"/>
                </a:lnTo>
                <a:lnTo>
                  <a:pt x="119" y="0"/>
                </a:lnTo>
                <a:lnTo>
                  <a:pt x="0" y="24"/>
                </a:lnTo>
                <a:lnTo>
                  <a:pt x="85" y="144"/>
                </a:lnTo>
                <a:lnTo>
                  <a:pt x="74" y="96"/>
                </a:lnTo>
                <a:lnTo>
                  <a:pt x="1871" y="1032"/>
                </a:lnTo>
                <a:close/>
              </a:path>
            </a:pathLst>
          </a:custGeom>
          <a:solidFill>
            <a:srgbClr val="0000AA"/>
          </a:solidFill>
          <a:ln w="1270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49" name="Freeform 18">
            <a:extLst>
              <a:ext uri="{FF2B5EF4-FFF2-40B4-BE49-F238E27FC236}">
                <a16:creationId xmlns:a16="http://schemas.microsoft.com/office/drawing/2014/main" id="{130F92F0-3676-3685-3D17-CA32ACDDE8C1}"/>
              </a:ext>
            </a:extLst>
          </p:cNvPr>
          <p:cNvSpPr>
            <a:spLocks/>
          </p:cNvSpPr>
          <p:nvPr/>
        </p:nvSpPr>
        <p:spPr bwMode="auto">
          <a:xfrm>
            <a:off x="2697163" y="2209800"/>
            <a:ext cx="2312987" cy="1828800"/>
          </a:xfrm>
          <a:custGeom>
            <a:avLst/>
            <a:gdLst>
              <a:gd name="T0" fmla="*/ 0 w 1515"/>
              <a:gd name="T1" fmla="*/ 2147483647 h 1352"/>
              <a:gd name="T2" fmla="*/ 2147483647 w 1515"/>
              <a:gd name="T3" fmla="*/ 2147483647 h 1352"/>
              <a:gd name="T4" fmla="*/ 2147483647 w 1515"/>
              <a:gd name="T5" fmla="*/ 2147483647 h 1352"/>
              <a:gd name="T6" fmla="*/ 2147483647 w 1515"/>
              <a:gd name="T7" fmla="*/ 2147483647 h 1352"/>
              <a:gd name="T8" fmla="*/ 2147483647 w 1515"/>
              <a:gd name="T9" fmla="*/ 0 h 1352"/>
              <a:gd name="T10" fmla="*/ 2147483647 w 1515"/>
              <a:gd name="T11" fmla="*/ 2147483647 h 1352"/>
              <a:gd name="T12" fmla="*/ 2147483647 w 1515"/>
              <a:gd name="T13" fmla="*/ 2147483647 h 1352"/>
              <a:gd name="T14" fmla="*/ 0 w 1515"/>
              <a:gd name="T15" fmla="*/ 2147483647 h 13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15"/>
              <a:gd name="T25" fmla="*/ 0 h 1352"/>
              <a:gd name="T26" fmla="*/ 1515 w 1515"/>
              <a:gd name="T27" fmla="*/ 1352 h 13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15" h="1352">
                <a:moveTo>
                  <a:pt x="0" y="1304"/>
                </a:moveTo>
                <a:lnTo>
                  <a:pt x="22" y="1352"/>
                </a:lnTo>
                <a:lnTo>
                  <a:pt x="1458" y="80"/>
                </a:lnTo>
                <a:lnTo>
                  <a:pt x="1452" y="144"/>
                </a:lnTo>
                <a:lnTo>
                  <a:pt x="1515" y="0"/>
                </a:lnTo>
                <a:lnTo>
                  <a:pt x="1396" y="16"/>
                </a:lnTo>
                <a:lnTo>
                  <a:pt x="1435" y="32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270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50" name="Freeform 19">
            <a:extLst>
              <a:ext uri="{FF2B5EF4-FFF2-40B4-BE49-F238E27FC236}">
                <a16:creationId xmlns:a16="http://schemas.microsoft.com/office/drawing/2014/main" id="{840ABEAB-791F-69F5-152A-C7067D6AEF2D}"/>
              </a:ext>
            </a:extLst>
          </p:cNvPr>
          <p:cNvSpPr>
            <a:spLocks/>
          </p:cNvSpPr>
          <p:nvPr/>
        </p:nvSpPr>
        <p:spPr bwMode="auto">
          <a:xfrm>
            <a:off x="5727700" y="2133600"/>
            <a:ext cx="179388" cy="406400"/>
          </a:xfrm>
          <a:custGeom>
            <a:avLst/>
            <a:gdLst>
              <a:gd name="T0" fmla="*/ 2147483647 w 113"/>
              <a:gd name="T1" fmla="*/ 0 h 256"/>
              <a:gd name="T2" fmla="*/ 2147483647 w 113"/>
              <a:gd name="T3" fmla="*/ 0 h 256"/>
              <a:gd name="T4" fmla="*/ 2147483647 w 113"/>
              <a:gd name="T5" fmla="*/ 2147483647 h 256"/>
              <a:gd name="T6" fmla="*/ 0 w 113"/>
              <a:gd name="T7" fmla="*/ 2147483647 h 256"/>
              <a:gd name="T8" fmla="*/ 2147483647 w 113"/>
              <a:gd name="T9" fmla="*/ 2147483647 h 256"/>
              <a:gd name="T10" fmla="*/ 2147483647 w 113"/>
              <a:gd name="T11" fmla="*/ 2147483647 h 256"/>
              <a:gd name="T12" fmla="*/ 2147483647 w 113"/>
              <a:gd name="T13" fmla="*/ 2147483647 h 256"/>
              <a:gd name="T14" fmla="*/ 2147483647 w 113"/>
              <a:gd name="T15" fmla="*/ 0 h 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"/>
              <a:gd name="T25" fmla="*/ 0 h 256"/>
              <a:gd name="T26" fmla="*/ 113 w 113"/>
              <a:gd name="T27" fmla="*/ 256 h 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" h="256">
                <a:moveTo>
                  <a:pt x="73" y="0"/>
                </a:moveTo>
                <a:lnTo>
                  <a:pt x="34" y="0"/>
                </a:lnTo>
                <a:lnTo>
                  <a:pt x="34" y="136"/>
                </a:lnTo>
                <a:lnTo>
                  <a:pt x="0" y="96"/>
                </a:lnTo>
                <a:lnTo>
                  <a:pt x="56" y="256"/>
                </a:lnTo>
                <a:lnTo>
                  <a:pt x="113" y="96"/>
                </a:lnTo>
                <a:lnTo>
                  <a:pt x="73" y="136"/>
                </a:lnTo>
                <a:lnTo>
                  <a:pt x="73" y="0"/>
                </a:lnTo>
                <a:close/>
              </a:path>
            </a:pathLst>
          </a:custGeom>
          <a:solidFill>
            <a:srgbClr val="110000"/>
          </a:solidFill>
          <a:ln w="1270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51" name="Freeform 20">
            <a:extLst>
              <a:ext uri="{FF2B5EF4-FFF2-40B4-BE49-F238E27FC236}">
                <a16:creationId xmlns:a16="http://schemas.microsoft.com/office/drawing/2014/main" id="{7D527A1D-6B9B-4C89-FFAB-011F37459786}"/>
              </a:ext>
            </a:extLst>
          </p:cNvPr>
          <p:cNvSpPr>
            <a:spLocks/>
          </p:cNvSpPr>
          <p:nvPr/>
        </p:nvSpPr>
        <p:spPr bwMode="auto">
          <a:xfrm>
            <a:off x="4238625" y="546100"/>
            <a:ext cx="179388" cy="406400"/>
          </a:xfrm>
          <a:custGeom>
            <a:avLst/>
            <a:gdLst>
              <a:gd name="T0" fmla="*/ 2147483647 w 113"/>
              <a:gd name="T1" fmla="*/ 2147483647 h 256"/>
              <a:gd name="T2" fmla="*/ 2147483647 w 113"/>
              <a:gd name="T3" fmla="*/ 2147483647 h 256"/>
              <a:gd name="T4" fmla="*/ 2147483647 w 113"/>
              <a:gd name="T5" fmla="*/ 2147483647 h 256"/>
              <a:gd name="T6" fmla="*/ 2147483647 w 113"/>
              <a:gd name="T7" fmla="*/ 2147483647 h 256"/>
              <a:gd name="T8" fmla="*/ 2147483647 w 113"/>
              <a:gd name="T9" fmla="*/ 0 h 256"/>
              <a:gd name="T10" fmla="*/ 0 w 113"/>
              <a:gd name="T11" fmla="*/ 2147483647 h 256"/>
              <a:gd name="T12" fmla="*/ 2147483647 w 113"/>
              <a:gd name="T13" fmla="*/ 2147483647 h 256"/>
              <a:gd name="T14" fmla="*/ 2147483647 w 113"/>
              <a:gd name="T15" fmla="*/ 2147483647 h 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"/>
              <a:gd name="T25" fmla="*/ 0 h 256"/>
              <a:gd name="T26" fmla="*/ 113 w 113"/>
              <a:gd name="T27" fmla="*/ 256 h 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" h="256">
                <a:moveTo>
                  <a:pt x="33" y="256"/>
                </a:moveTo>
                <a:lnTo>
                  <a:pt x="73" y="256"/>
                </a:lnTo>
                <a:lnTo>
                  <a:pt x="73" y="120"/>
                </a:lnTo>
                <a:lnTo>
                  <a:pt x="113" y="160"/>
                </a:lnTo>
                <a:lnTo>
                  <a:pt x="56" y="0"/>
                </a:lnTo>
                <a:lnTo>
                  <a:pt x="0" y="160"/>
                </a:lnTo>
                <a:lnTo>
                  <a:pt x="33" y="120"/>
                </a:lnTo>
                <a:lnTo>
                  <a:pt x="33" y="256"/>
                </a:lnTo>
                <a:close/>
              </a:path>
            </a:pathLst>
          </a:custGeom>
          <a:solidFill>
            <a:srgbClr val="0000AA"/>
          </a:solidFill>
          <a:ln w="1270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52" name="Freeform 21">
            <a:extLst>
              <a:ext uri="{FF2B5EF4-FFF2-40B4-BE49-F238E27FC236}">
                <a16:creationId xmlns:a16="http://schemas.microsoft.com/office/drawing/2014/main" id="{458E9ED5-1552-7562-6906-6E17BD4DE4BD}"/>
              </a:ext>
            </a:extLst>
          </p:cNvPr>
          <p:cNvSpPr>
            <a:spLocks/>
          </p:cNvSpPr>
          <p:nvPr/>
        </p:nvSpPr>
        <p:spPr bwMode="auto">
          <a:xfrm>
            <a:off x="4005263" y="5486400"/>
            <a:ext cx="179387" cy="406400"/>
          </a:xfrm>
          <a:custGeom>
            <a:avLst/>
            <a:gdLst>
              <a:gd name="T0" fmla="*/ 2147483647 w 113"/>
              <a:gd name="T1" fmla="*/ 2147483647 h 256"/>
              <a:gd name="T2" fmla="*/ 2147483647 w 113"/>
              <a:gd name="T3" fmla="*/ 2147483647 h 256"/>
              <a:gd name="T4" fmla="*/ 2147483647 w 113"/>
              <a:gd name="T5" fmla="*/ 2147483647 h 256"/>
              <a:gd name="T6" fmla="*/ 2147483647 w 113"/>
              <a:gd name="T7" fmla="*/ 2147483647 h 256"/>
              <a:gd name="T8" fmla="*/ 2147483647 w 113"/>
              <a:gd name="T9" fmla="*/ 0 h 256"/>
              <a:gd name="T10" fmla="*/ 0 w 113"/>
              <a:gd name="T11" fmla="*/ 2147483647 h 256"/>
              <a:gd name="T12" fmla="*/ 2147483647 w 113"/>
              <a:gd name="T13" fmla="*/ 2147483647 h 256"/>
              <a:gd name="T14" fmla="*/ 2147483647 w 113"/>
              <a:gd name="T15" fmla="*/ 2147483647 h 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"/>
              <a:gd name="T25" fmla="*/ 0 h 256"/>
              <a:gd name="T26" fmla="*/ 113 w 113"/>
              <a:gd name="T27" fmla="*/ 256 h 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" h="256">
                <a:moveTo>
                  <a:pt x="33" y="256"/>
                </a:moveTo>
                <a:lnTo>
                  <a:pt x="73" y="256"/>
                </a:lnTo>
                <a:lnTo>
                  <a:pt x="73" y="120"/>
                </a:lnTo>
                <a:lnTo>
                  <a:pt x="113" y="160"/>
                </a:lnTo>
                <a:lnTo>
                  <a:pt x="56" y="0"/>
                </a:lnTo>
                <a:lnTo>
                  <a:pt x="0" y="160"/>
                </a:lnTo>
                <a:lnTo>
                  <a:pt x="33" y="120"/>
                </a:lnTo>
                <a:lnTo>
                  <a:pt x="33" y="256"/>
                </a:lnTo>
                <a:close/>
              </a:path>
            </a:pathLst>
          </a:custGeom>
          <a:solidFill>
            <a:srgbClr val="0000AA"/>
          </a:solidFill>
          <a:ln w="1270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53" name="Rectangle 22">
            <a:extLst>
              <a:ext uri="{FF2B5EF4-FFF2-40B4-BE49-F238E27FC236}">
                <a16:creationId xmlns:a16="http://schemas.microsoft.com/office/drawing/2014/main" id="{6C12A785-D091-A794-FADC-DE43F60C7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738" y="4356100"/>
            <a:ext cx="1938337" cy="520700"/>
          </a:xfrm>
          <a:prstGeom prst="rect">
            <a:avLst/>
          </a:prstGeom>
          <a:noFill/>
          <a:ln w="39688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54" name="Rectangle 23">
            <a:extLst>
              <a:ext uri="{FF2B5EF4-FFF2-40B4-BE49-F238E27FC236}">
                <a16:creationId xmlns:a16="http://schemas.microsoft.com/office/drawing/2014/main" id="{C7B607A3-3A31-C9E2-0BB0-4F042F9C2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250" y="4356100"/>
            <a:ext cx="1938338" cy="444500"/>
          </a:xfrm>
          <a:prstGeom prst="rect">
            <a:avLst/>
          </a:prstGeom>
          <a:noFill/>
          <a:ln w="39688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55" name="Rectangle 25">
            <a:extLst>
              <a:ext uri="{FF2B5EF4-FFF2-40B4-BE49-F238E27FC236}">
                <a16:creationId xmlns:a16="http://schemas.microsoft.com/office/drawing/2014/main" id="{6114986B-490E-6D1E-016C-2DBB19DBF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1549400"/>
            <a:ext cx="1936750" cy="482600"/>
          </a:xfrm>
          <a:prstGeom prst="rect">
            <a:avLst/>
          </a:prstGeom>
          <a:noFill/>
          <a:ln w="39688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56" name="Rectangle 26">
            <a:extLst>
              <a:ext uri="{FF2B5EF4-FFF2-40B4-BE49-F238E27FC236}">
                <a16:creationId xmlns:a16="http://schemas.microsoft.com/office/drawing/2014/main" id="{4191B4A2-B90E-D817-458F-E01B560FD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713" y="1524000"/>
            <a:ext cx="1938337" cy="508000"/>
          </a:xfrm>
          <a:prstGeom prst="rect">
            <a:avLst/>
          </a:prstGeom>
          <a:noFill/>
          <a:ln w="39688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57" name="Rectangle 28">
            <a:extLst>
              <a:ext uri="{FF2B5EF4-FFF2-40B4-BE49-F238E27FC236}">
                <a16:creationId xmlns:a16="http://schemas.microsoft.com/office/drawing/2014/main" id="{A024E4A9-BB24-147C-CE73-7268DA5F0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95250"/>
            <a:ext cx="4017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600" b="1">
                <a:solidFill>
                  <a:srgbClr val="110000"/>
                </a:solidFill>
                <a:latin typeface="Helvetica" pitchFamily="2" charset="0"/>
              </a:rPr>
              <a:t>DES Round n, Decryption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58" name="Rectangle 29">
            <a:extLst>
              <a:ext uri="{FF2B5EF4-FFF2-40B4-BE49-F238E27FC236}">
                <a16:creationId xmlns:a16="http://schemas.microsoft.com/office/drawing/2014/main" id="{010DA73F-9A17-00CE-A6D3-00BB8E2EE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-254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59" name="Rectangle 30">
            <a:extLst>
              <a:ext uri="{FF2B5EF4-FFF2-40B4-BE49-F238E27FC236}">
                <a16:creationId xmlns:a16="http://schemas.microsoft.com/office/drawing/2014/main" id="{683CBEE0-3324-3638-50D9-75FF87BF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13" y="6019800"/>
            <a:ext cx="6694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700" b="1">
                <a:solidFill>
                  <a:srgbClr val="110000"/>
                </a:solidFill>
                <a:latin typeface="Helvetica" pitchFamily="2" charset="0"/>
              </a:rPr>
              <a:t>All steps in reverse order (except Mangler, or </a:t>
            </a:r>
            <a:r>
              <a:rPr lang="ja-JP" altLang="en-US" sz="1700" b="1">
                <a:solidFill>
                  <a:srgbClr val="110000"/>
                </a:solidFill>
                <a:latin typeface="Arial" panose="020B0604020202020204" pitchFamily="34" charset="0"/>
              </a:rPr>
              <a:t>“</a:t>
            </a:r>
            <a:r>
              <a:rPr lang="en-US" altLang="ja-JP" sz="1700" b="1">
                <a:solidFill>
                  <a:srgbClr val="110000"/>
                </a:solidFill>
                <a:latin typeface="Helvetica" pitchFamily="2" charset="0"/>
              </a:rPr>
              <a:t>Round Function</a:t>
            </a:r>
            <a:r>
              <a:rPr lang="ja-JP" altLang="en-US" sz="1700" b="1">
                <a:solidFill>
                  <a:srgbClr val="110000"/>
                </a:solidFill>
                <a:latin typeface="Arial" panose="020B0604020202020204" pitchFamily="34" charset="0"/>
              </a:rPr>
              <a:t>”</a:t>
            </a:r>
            <a:r>
              <a:rPr lang="en-US" altLang="ja-JP" sz="1700" b="1">
                <a:solidFill>
                  <a:srgbClr val="110000"/>
                </a:solidFill>
                <a:latin typeface="Helvetica" pitchFamily="2" charset="0"/>
              </a:rPr>
              <a:t>).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60" name="Rectangle 31">
            <a:extLst>
              <a:ext uri="{FF2B5EF4-FFF2-40B4-BE49-F238E27FC236}">
                <a16:creationId xmlns:a16="http://schemas.microsoft.com/office/drawing/2014/main" id="{E5893D4F-8895-C65E-3B8B-D76F272FB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-254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61" name="Freeform 32">
            <a:extLst>
              <a:ext uri="{FF2B5EF4-FFF2-40B4-BE49-F238E27FC236}">
                <a16:creationId xmlns:a16="http://schemas.microsoft.com/office/drawing/2014/main" id="{7FAD7AC8-FDF1-ECF8-21FB-23D74AAA5419}"/>
              </a:ext>
            </a:extLst>
          </p:cNvPr>
          <p:cNvSpPr>
            <a:spLocks/>
          </p:cNvSpPr>
          <p:nvPr/>
        </p:nvSpPr>
        <p:spPr bwMode="auto">
          <a:xfrm>
            <a:off x="5727700" y="3175000"/>
            <a:ext cx="179388" cy="406400"/>
          </a:xfrm>
          <a:custGeom>
            <a:avLst/>
            <a:gdLst>
              <a:gd name="T0" fmla="*/ 2147483647 w 113"/>
              <a:gd name="T1" fmla="*/ 0 h 256"/>
              <a:gd name="T2" fmla="*/ 2147483647 w 113"/>
              <a:gd name="T3" fmla="*/ 0 h 256"/>
              <a:gd name="T4" fmla="*/ 2147483647 w 113"/>
              <a:gd name="T5" fmla="*/ 2147483647 h 256"/>
              <a:gd name="T6" fmla="*/ 0 w 113"/>
              <a:gd name="T7" fmla="*/ 2147483647 h 256"/>
              <a:gd name="T8" fmla="*/ 2147483647 w 113"/>
              <a:gd name="T9" fmla="*/ 2147483647 h 256"/>
              <a:gd name="T10" fmla="*/ 2147483647 w 113"/>
              <a:gd name="T11" fmla="*/ 2147483647 h 256"/>
              <a:gd name="T12" fmla="*/ 2147483647 w 113"/>
              <a:gd name="T13" fmla="*/ 2147483647 h 256"/>
              <a:gd name="T14" fmla="*/ 2147483647 w 113"/>
              <a:gd name="T15" fmla="*/ 0 h 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"/>
              <a:gd name="T25" fmla="*/ 0 h 256"/>
              <a:gd name="T26" fmla="*/ 113 w 113"/>
              <a:gd name="T27" fmla="*/ 256 h 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" h="256">
                <a:moveTo>
                  <a:pt x="73" y="0"/>
                </a:moveTo>
                <a:lnTo>
                  <a:pt x="34" y="0"/>
                </a:lnTo>
                <a:lnTo>
                  <a:pt x="34" y="136"/>
                </a:lnTo>
                <a:lnTo>
                  <a:pt x="0" y="96"/>
                </a:lnTo>
                <a:lnTo>
                  <a:pt x="56" y="256"/>
                </a:lnTo>
                <a:lnTo>
                  <a:pt x="113" y="96"/>
                </a:lnTo>
                <a:lnTo>
                  <a:pt x="73" y="136"/>
                </a:lnTo>
                <a:lnTo>
                  <a:pt x="73" y="0"/>
                </a:lnTo>
                <a:close/>
              </a:path>
            </a:pathLst>
          </a:custGeom>
          <a:solidFill>
            <a:srgbClr val="110000"/>
          </a:solidFill>
          <a:ln w="1270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62" name="Freeform 34">
            <a:extLst>
              <a:ext uri="{FF2B5EF4-FFF2-40B4-BE49-F238E27FC236}">
                <a16:creationId xmlns:a16="http://schemas.microsoft.com/office/drawing/2014/main" id="{0CF7AD91-8689-B6B0-919A-9483488609AB}"/>
              </a:ext>
            </a:extLst>
          </p:cNvPr>
          <p:cNvSpPr>
            <a:spLocks/>
          </p:cNvSpPr>
          <p:nvPr/>
        </p:nvSpPr>
        <p:spPr bwMode="auto">
          <a:xfrm>
            <a:off x="5745163" y="3873500"/>
            <a:ext cx="152400" cy="393700"/>
          </a:xfrm>
          <a:custGeom>
            <a:avLst/>
            <a:gdLst>
              <a:gd name="T0" fmla="*/ 2147483647 w 113"/>
              <a:gd name="T1" fmla="*/ 2147483647 h 256"/>
              <a:gd name="T2" fmla="*/ 2147483647 w 113"/>
              <a:gd name="T3" fmla="*/ 2147483647 h 256"/>
              <a:gd name="T4" fmla="*/ 2147483647 w 113"/>
              <a:gd name="T5" fmla="*/ 2147483647 h 256"/>
              <a:gd name="T6" fmla="*/ 2147483647 w 113"/>
              <a:gd name="T7" fmla="*/ 2147483647 h 256"/>
              <a:gd name="T8" fmla="*/ 2147483647 w 113"/>
              <a:gd name="T9" fmla="*/ 0 h 256"/>
              <a:gd name="T10" fmla="*/ 0 w 113"/>
              <a:gd name="T11" fmla="*/ 2147483647 h 256"/>
              <a:gd name="T12" fmla="*/ 2147483647 w 113"/>
              <a:gd name="T13" fmla="*/ 2147483647 h 256"/>
              <a:gd name="T14" fmla="*/ 2147483647 w 113"/>
              <a:gd name="T15" fmla="*/ 2147483647 h 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"/>
              <a:gd name="T25" fmla="*/ 0 h 256"/>
              <a:gd name="T26" fmla="*/ 113 w 113"/>
              <a:gd name="T27" fmla="*/ 256 h 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" h="256">
                <a:moveTo>
                  <a:pt x="34" y="256"/>
                </a:moveTo>
                <a:lnTo>
                  <a:pt x="74" y="256"/>
                </a:lnTo>
                <a:lnTo>
                  <a:pt x="74" y="120"/>
                </a:lnTo>
                <a:lnTo>
                  <a:pt x="113" y="160"/>
                </a:lnTo>
                <a:lnTo>
                  <a:pt x="57" y="0"/>
                </a:lnTo>
                <a:lnTo>
                  <a:pt x="0" y="160"/>
                </a:lnTo>
                <a:lnTo>
                  <a:pt x="34" y="120"/>
                </a:lnTo>
                <a:lnTo>
                  <a:pt x="34" y="256"/>
                </a:lnTo>
                <a:close/>
              </a:path>
            </a:pathLst>
          </a:custGeom>
          <a:solidFill>
            <a:srgbClr val="0000AA"/>
          </a:solidFill>
          <a:ln w="1270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18463" name="Rectangle 35">
            <a:extLst>
              <a:ext uri="{FF2B5EF4-FFF2-40B4-BE49-F238E27FC236}">
                <a16:creationId xmlns:a16="http://schemas.microsoft.com/office/drawing/2014/main" id="{7C16FAD4-2EB4-87CA-ECA5-E8F957624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3105150"/>
            <a:ext cx="11033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700" b="1">
                <a:solidFill>
                  <a:srgbClr val="110000"/>
                </a:solidFill>
                <a:latin typeface="Helvetica" pitchFamily="2" charset="0"/>
              </a:rPr>
              <a:t>L (+) M = R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64" name="Rectangle 36">
            <a:extLst>
              <a:ext uri="{FF2B5EF4-FFF2-40B4-BE49-F238E27FC236}">
                <a16:creationId xmlns:a16="http://schemas.microsoft.com/office/drawing/2014/main" id="{F354A97F-1D7F-57C2-FFA1-42484D644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488" y="3536950"/>
            <a:ext cx="3000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700" b="1">
                <a:solidFill>
                  <a:srgbClr val="110000"/>
                </a:solidFill>
                <a:latin typeface="Helvetica" pitchFamily="2" charset="0"/>
              </a:rPr>
              <a:t>     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65" name="Rectangle 37">
            <a:extLst>
              <a:ext uri="{FF2B5EF4-FFF2-40B4-BE49-F238E27FC236}">
                <a16:creationId xmlns:a16="http://schemas.microsoft.com/office/drawing/2014/main" id="{12BF91B4-9B91-E011-D1B3-0555285E8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1488" y="3536950"/>
            <a:ext cx="4556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700" b="1">
                <a:solidFill>
                  <a:srgbClr val="110000"/>
                </a:solidFill>
                <a:latin typeface="Helvetica" pitchFamily="2" charset="0"/>
              </a:rPr>
              <a:t>then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66" name="Rectangle 38">
            <a:extLst>
              <a:ext uri="{FF2B5EF4-FFF2-40B4-BE49-F238E27FC236}">
                <a16:creationId xmlns:a16="http://schemas.microsoft.com/office/drawing/2014/main" id="{848EB46E-DEB8-7F19-B360-BC6058B70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3968750"/>
            <a:ext cx="11033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1700" b="1">
                <a:solidFill>
                  <a:srgbClr val="110000"/>
                </a:solidFill>
                <a:latin typeface="Helvetica" pitchFamily="2" charset="0"/>
              </a:rPr>
              <a:t>L = M (+) R</a:t>
            </a:r>
            <a:endParaRPr lang="en-US" altLang="en-PK">
              <a:latin typeface="Helvetica" pitchFamily="2" charset="0"/>
            </a:endParaRPr>
          </a:p>
        </p:txBody>
      </p:sp>
      <p:sp>
        <p:nvSpPr>
          <p:cNvPr id="18467" name="Rectangle 39">
            <a:extLst>
              <a:ext uri="{FF2B5EF4-FFF2-40B4-BE49-F238E27FC236}">
                <a16:creationId xmlns:a16="http://schemas.microsoft.com/office/drawing/2014/main" id="{5EDDF697-F7D4-77F1-E5D0-C7FC33F14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-254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18468" name="Text Box 40">
            <a:extLst>
              <a:ext uri="{FF2B5EF4-FFF2-40B4-BE49-F238E27FC236}">
                <a16:creationId xmlns:a16="http://schemas.microsoft.com/office/drawing/2014/main" id="{05272EAE-7047-0BE1-0722-E87CAC0A5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89829B20-B916-2D41-9518-4AF297D00CE7}" type="slidenum">
              <a:rPr lang="en-US" altLang="en-PK"/>
              <a:pPr/>
              <a:t>17</a:t>
            </a:fld>
            <a:endParaRPr lang="en-US" altLang="en-PK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03C0AE62-4821-0205-E975-1286994A5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889125"/>
            <a:ext cx="3251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200"/>
              <a:t>56-bit key</a:t>
            </a:r>
          </a:p>
          <a:p>
            <a:r>
              <a:rPr lang="en-US" altLang="en-PK" sz="3200"/>
              <a:t>64-bit key</a:t>
            </a:r>
          </a:p>
          <a:p>
            <a:r>
              <a:rPr lang="en-US" altLang="en-PK" sz="3200"/>
              <a:t>    48-bit key -&gt;</a:t>
            </a:r>
          </a:p>
          <a:p>
            <a:r>
              <a:rPr lang="en-US" altLang="en-PK" sz="3200"/>
              <a:t>...</a:t>
            </a:r>
          </a:p>
          <a:p>
            <a:r>
              <a:rPr lang="en-US" altLang="en-PK" sz="3200"/>
              <a:t>   48-bit key -&gt;</a:t>
            </a:r>
          </a:p>
          <a:p>
            <a:r>
              <a:rPr lang="en-US" altLang="en-PK" sz="3200"/>
              <a:t> (inverse of initial)</a:t>
            </a: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9FBA0F08-F431-6EC4-4A69-C6CFFBF61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363788"/>
            <a:ext cx="3243262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200"/>
              <a:t>Initial Permutation</a:t>
            </a:r>
          </a:p>
          <a:p>
            <a:r>
              <a:rPr lang="en-US" altLang="en-PK" sz="3200"/>
              <a:t>Round 1</a:t>
            </a:r>
          </a:p>
          <a:p>
            <a:r>
              <a:rPr lang="en-US" altLang="en-PK" sz="3200"/>
              <a:t>...</a:t>
            </a:r>
          </a:p>
          <a:p>
            <a:r>
              <a:rPr lang="en-US" altLang="en-PK" sz="3200"/>
              <a:t>Round 16</a:t>
            </a:r>
          </a:p>
          <a:p>
            <a:r>
              <a:rPr lang="en-US" altLang="en-PK" sz="3200"/>
              <a:t>Final Permutation</a:t>
            </a: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878FA910-DF50-81CD-6665-269C777C9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85800"/>
            <a:ext cx="62150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DES (Data Encryption Standard)</a:t>
            </a: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BB02CE8E-4326-5343-E8BF-776DAAADC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2247E5F-2938-1F45-90B9-ADD851C6F092}" type="slidenum">
              <a:rPr lang="en-US" altLang="en-PK"/>
              <a:pPr/>
              <a:t>18</a:t>
            </a:fld>
            <a:endParaRPr lang="en-US" altLang="en-PK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19">
            <a:extLst>
              <a:ext uri="{FF2B5EF4-FFF2-40B4-BE49-F238E27FC236}">
                <a16:creationId xmlns:a16="http://schemas.microsoft.com/office/drawing/2014/main" id="{C81CCF25-82B1-7ACA-8603-616FF5181273}"/>
              </a:ext>
            </a:extLst>
          </p:cNvPr>
          <p:cNvGrpSpPr>
            <a:grpSpLocks/>
          </p:cNvGrpSpPr>
          <p:nvPr/>
        </p:nvGrpSpPr>
        <p:grpSpPr bwMode="auto">
          <a:xfrm>
            <a:off x="-76200" y="-457200"/>
            <a:ext cx="9220200" cy="6896100"/>
            <a:chOff x="-48" y="-104"/>
            <a:chExt cx="6200" cy="4344"/>
          </a:xfrm>
        </p:grpSpPr>
        <p:sp>
          <p:nvSpPr>
            <p:cNvPr id="20484" name="Rectangle 6">
              <a:extLst>
                <a:ext uri="{FF2B5EF4-FFF2-40B4-BE49-F238E27FC236}">
                  <a16:creationId xmlns:a16="http://schemas.microsoft.com/office/drawing/2014/main" id="{D72D1EE2-5D68-2A6D-60B5-8F5B8F5F0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" y="336"/>
              <a:ext cx="3201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600" b="1">
                  <a:solidFill>
                    <a:srgbClr val="110000"/>
                  </a:solidFill>
                  <a:latin typeface="Geneva" panose="020B0503030404040204" pitchFamily="34" charset="0"/>
                </a:rPr>
                <a:t>DES Mangler Function</a:t>
              </a:r>
              <a:endParaRPr lang="en-US" altLang="en-PK"/>
            </a:p>
          </p:txBody>
        </p:sp>
        <p:sp>
          <p:nvSpPr>
            <p:cNvPr id="20485" name="Rectangle 7">
              <a:extLst>
                <a:ext uri="{FF2B5EF4-FFF2-40B4-BE49-F238E27FC236}">
                  <a16:creationId xmlns:a16="http://schemas.microsoft.com/office/drawing/2014/main" id="{79321F4B-E012-54DB-91A0-7871F106D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8" y="-10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486" name="Rectangle 8">
              <a:extLst>
                <a:ext uri="{FF2B5EF4-FFF2-40B4-BE49-F238E27FC236}">
                  <a16:creationId xmlns:a16="http://schemas.microsoft.com/office/drawing/2014/main" id="{0F116EC8-FE79-8E0C-92E6-888712643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812"/>
              <a:ext cx="1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32-bit input</a:t>
              </a:r>
              <a:endParaRPr lang="en-US" altLang="en-PK"/>
            </a:p>
          </p:txBody>
        </p:sp>
        <p:sp>
          <p:nvSpPr>
            <p:cNvPr id="20487" name="Rectangle 9">
              <a:extLst>
                <a:ext uri="{FF2B5EF4-FFF2-40B4-BE49-F238E27FC236}">
                  <a16:creationId xmlns:a16="http://schemas.microsoft.com/office/drawing/2014/main" id="{E92F2D87-26FD-3BAE-E437-D29F69B7F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" y="1436"/>
              <a:ext cx="5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 </a:t>
              </a:r>
              <a:endParaRPr lang="en-US" altLang="en-PK"/>
            </a:p>
          </p:txBody>
        </p:sp>
        <p:sp>
          <p:nvSpPr>
            <p:cNvPr id="20488" name="Rectangle 10">
              <a:extLst>
                <a:ext uri="{FF2B5EF4-FFF2-40B4-BE49-F238E27FC236}">
                  <a16:creationId xmlns:a16="http://schemas.microsoft.com/office/drawing/2014/main" id="{7EFB51C2-4A66-463C-571B-72ACD8E22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1436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89" name="Rectangle 11">
              <a:extLst>
                <a:ext uri="{FF2B5EF4-FFF2-40B4-BE49-F238E27FC236}">
                  <a16:creationId xmlns:a16="http://schemas.microsoft.com/office/drawing/2014/main" id="{C3D576C3-6E72-7E47-344B-9D7DB8BFE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1436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0" name="Rectangle 12">
              <a:extLst>
                <a:ext uri="{FF2B5EF4-FFF2-40B4-BE49-F238E27FC236}">
                  <a16:creationId xmlns:a16="http://schemas.microsoft.com/office/drawing/2014/main" id="{A54C7700-F690-D36F-B75B-78BA7D93C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7" y="1436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1" name="Rectangle 13">
              <a:extLst>
                <a:ext uri="{FF2B5EF4-FFF2-40B4-BE49-F238E27FC236}">
                  <a16:creationId xmlns:a16="http://schemas.microsoft.com/office/drawing/2014/main" id="{F8961350-2AA7-9B90-C1F0-72D2FDD6B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" y="1436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2" name="Rectangle 14">
              <a:extLst>
                <a:ext uri="{FF2B5EF4-FFF2-40B4-BE49-F238E27FC236}">
                  <a16:creationId xmlns:a16="http://schemas.microsoft.com/office/drawing/2014/main" id="{40E2F3A6-62C2-8DA5-86C1-4EBF992CA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1436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3" name="Rectangle 15">
              <a:extLst>
                <a:ext uri="{FF2B5EF4-FFF2-40B4-BE49-F238E27FC236}">
                  <a16:creationId xmlns:a16="http://schemas.microsoft.com/office/drawing/2014/main" id="{C44AECDC-4DDD-8BDC-D7C8-AC7A14414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1436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4" name="Rectangle 16">
              <a:extLst>
                <a:ext uri="{FF2B5EF4-FFF2-40B4-BE49-F238E27FC236}">
                  <a16:creationId xmlns:a16="http://schemas.microsoft.com/office/drawing/2014/main" id="{B5C534ED-9A96-3662-A0A8-74A5C4225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4" y="1436"/>
              <a:ext cx="4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5" name="Rectangle 17">
              <a:extLst>
                <a:ext uri="{FF2B5EF4-FFF2-40B4-BE49-F238E27FC236}">
                  <a16:creationId xmlns:a16="http://schemas.microsoft.com/office/drawing/2014/main" id="{C9FD348F-0967-B7B8-FF21-ACBB09481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" y="1436"/>
              <a:ext cx="4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6-bits</a:t>
              </a:r>
              <a:endParaRPr lang="en-US" altLang="en-PK"/>
            </a:p>
          </p:txBody>
        </p:sp>
        <p:sp>
          <p:nvSpPr>
            <p:cNvPr id="20496" name="Rectangle 18">
              <a:extLst>
                <a:ext uri="{FF2B5EF4-FFF2-40B4-BE49-F238E27FC236}">
                  <a16:creationId xmlns:a16="http://schemas.microsoft.com/office/drawing/2014/main" id="{BE2F269B-C9F7-A7E2-EBF2-6320C7706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1716"/>
              <a:ext cx="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 </a:t>
              </a:r>
              <a:endParaRPr lang="en-US" altLang="en-PK"/>
            </a:p>
          </p:txBody>
        </p:sp>
        <p:sp>
          <p:nvSpPr>
            <p:cNvPr id="20497" name="Rectangle 19">
              <a:extLst>
                <a:ext uri="{FF2B5EF4-FFF2-40B4-BE49-F238E27FC236}">
                  <a16:creationId xmlns:a16="http://schemas.microsoft.com/office/drawing/2014/main" id="{6431BA34-D7E6-B87D-2D8A-EFFD779DA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" y="1996"/>
              <a:ext cx="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 </a:t>
              </a:r>
              <a:endParaRPr lang="en-US" altLang="en-PK"/>
            </a:p>
          </p:txBody>
        </p:sp>
        <p:sp>
          <p:nvSpPr>
            <p:cNvPr id="20498" name="Rectangle 20">
              <a:extLst>
                <a:ext uri="{FF2B5EF4-FFF2-40B4-BE49-F238E27FC236}">
                  <a16:creationId xmlns:a16="http://schemas.microsoft.com/office/drawing/2014/main" id="{02DB30C7-2FB6-B393-6F24-0E01A5820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" y="2028"/>
              <a:ext cx="40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Box1</a:t>
              </a:r>
              <a:endParaRPr lang="en-US" altLang="en-PK"/>
            </a:p>
          </p:txBody>
        </p:sp>
        <p:sp>
          <p:nvSpPr>
            <p:cNvPr id="20499" name="Rectangle 21">
              <a:extLst>
                <a:ext uri="{FF2B5EF4-FFF2-40B4-BE49-F238E27FC236}">
                  <a16:creationId xmlns:a16="http://schemas.microsoft.com/office/drawing/2014/main" id="{C9959910-70F0-AC88-B73D-35CBF5C14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2028"/>
              <a:ext cx="40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Box2</a:t>
              </a:r>
              <a:endParaRPr lang="en-US" altLang="en-PK"/>
            </a:p>
          </p:txBody>
        </p:sp>
        <p:sp>
          <p:nvSpPr>
            <p:cNvPr id="20500" name="Rectangle 22">
              <a:extLst>
                <a:ext uri="{FF2B5EF4-FFF2-40B4-BE49-F238E27FC236}">
                  <a16:creationId xmlns:a16="http://schemas.microsoft.com/office/drawing/2014/main" id="{4674A14F-58CC-23DF-F873-73D7FF974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1" y="2028"/>
              <a:ext cx="40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Box3</a:t>
              </a:r>
              <a:endParaRPr lang="en-US" altLang="en-PK"/>
            </a:p>
          </p:txBody>
        </p:sp>
        <p:sp>
          <p:nvSpPr>
            <p:cNvPr id="20501" name="Rectangle 23">
              <a:extLst>
                <a:ext uri="{FF2B5EF4-FFF2-40B4-BE49-F238E27FC236}">
                  <a16:creationId xmlns:a16="http://schemas.microsoft.com/office/drawing/2014/main" id="{0417E8D9-AE41-5349-6091-7516D527F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2" y="2028"/>
              <a:ext cx="40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Box4</a:t>
              </a:r>
              <a:endParaRPr lang="en-US" altLang="en-PK"/>
            </a:p>
          </p:txBody>
        </p:sp>
        <p:sp>
          <p:nvSpPr>
            <p:cNvPr id="20502" name="Rectangle 24">
              <a:extLst>
                <a:ext uri="{FF2B5EF4-FFF2-40B4-BE49-F238E27FC236}">
                  <a16:creationId xmlns:a16="http://schemas.microsoft.com/office/drawing/2014/main" id="{D5DE0E05-DD55-2443-CD54-DD2AD5150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2028"/>
              <a:ext cx="40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Box5</a:t>
              </a:r>
              <a:endParaRPr lang="en-US" altLang="en-PK"/>
            </a:p>
          </p:txBody>
        </p:sp>
        <p:sp>
          <p:nvSpPr>
            <p:cNvPr id="20503" name="Rectangle 25">
              <a:extLst>
                <a:ext uri="{FF2B5EF4-FFF2-40B4-BE49-F238E27FC236}">
                  <a16:creationId xmlns:a16="http://schemas.microsoft.com/office/drawing/2014/main" id="{7ABAF1C4-23CB-3F84-993F-A138B4FD3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0" y="2028"/>
              <a:ext cx="40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Box6</a:t>
              </a:r>
              <a:endParaRPr lang="en-US" altLang="en-PK"/>
            </a:p>
          </p:txBody>
        </p:sp>
        <p:sp>
          <p:nvSpPr>
            <p:cNvPr id="20504" name="Rectangle 26">
              <a:extLst>
                <a:ext uri="{FF2B5EF4-FFF2-40B4-BE49-F238E27FC236}">
                  <a16:creationId xmlns:a16="http://schemas.microsoft.com/office/drawing/2014/main" id="{D86A67D3-B58D-4F66-D029-ECD95EF32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6" y="2028"/>
              <a:ext cx="40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Box7</a:t>
              </a:r>
              <a:endParaRPr lang="en-US" altLang="en-PK"/>
            </a:p>
          </p:txBody>
        </p:sp>
        <p:sp>
          <p:nvSpPr>
            <p:cNvPr id="20505" name="Rectangle 27">
              <a:extLst>
                <a:ext uri="{FF2B5EF4-FFF2-40B4-BE49-F238E27FC236}">
                  <a16:creationId xmlns:a16="http://schemas.microsoft.com/office/drawing/2014/main" id="{7A95FFE0-16A2-A62F-8E55-B998AD56F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4" y="2028"/>
              <a:ext cx="40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400" b="1">
                  <a:solidFill>
                    <a:srgbClr val="110000"/>
                  </a:solidFill>
                  <a:latin typeface="Geneva" panose="020B0503030404040204" pitchFamily="34" charset="0"/>
                </a:rPr>
                <a:t>S Box8</a:t>
              </a:r>
              <a:endParaRPr lang="en-US" altLang="en-PK"/>
            </a:p>
          </p:txBody>
        </p:sp>
        <p:sp>
          <p:nvSpPr>
            <p:cNvPr id="20506" name="Rectangle 28">
              <a:extLst>
                <a:ext uri="{FF2B5EF4-FFF2-40B4-BE49-F238E27FC236}">
                  <a16:creationId xmlns:a16="http://schemas.microsoft.com/office/drawing/2014/main" id="{9BB62F0C-52DB-FB50-9896-6D3C4763C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2540"/>
              <a:ext cx="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200" b="1">
                  <a:solidFill>
                    <a:srgbClr val="110000"/>
                  </a:solidFill>
                  <a:latin typeface="Geneva" panose="020B0503030404040204" pitchFamily="34" charset="0"/>
                </a:rPr>
                <a:t> </a:t>
              </a:r>
              <a:endParaRPr lang="en-US" altLang="en-PK"/>
            </a:p>
          </p:txBody>
        </p:sp>
        <p:sp>
          <p:nvSpPr>
            <p:cNvPr id="20507" name="Rectangle 29">
              <a:extLst>
                <a:ext uri="{FF2B5EF4-FFF2-40B4-BE49-F238E27FC236}">
                  <a16:creationId xmlns:a16="http://schemas.microsoft.com/office/drawing/2014/main" id="{71F1800C-A271-DD50-B7EE-248C25B57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2492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08" name="Rectangle 30">
              <a:extLst>
                <a:ext uri="{FF2B5EF4-FFF2-40B4-BE49-F238E27FC236}">
                  <a16:creationId xmlns:a16="http://schemas.microsoft.com/office/drawing/2014/main" id="{663AB424-5FEC-8896-FE9C-B9C93D8B4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2492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09" name="Rectangle 31">
              <a:extLst>
                <a:ext uri="{FF2B5EF4-FFF2-40B4-BE49-F238E27FC236}">
                  <a16:creationId xmlns:a16="http://schemas.microsoft.com/office/drawing/2014/main" id="{94D29A2F-3EF2-D6BF-96F9-DD913C6DC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7" y="2492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10" name="Rectangle 32">
              <a:extLst>
                <a:ext uri="{FF2B5EF4-FFF2-40B4-BE49-F238E27FC236}">
                  <a16:creationId xmlns:a16="http://schemas.microsoft.com/office/drawing/2014/main" id="{06475A38-2EDA-7154-C16F-1857F725A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" y="2492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11" name="Rectangle 33">
              <a:extLst>
                <a:ext uri="{FF2B5EF4-FFF2-40B4-BE49-F238E27FC236}">
                  <a16:creationId xmlns:a16="http://schemas.microsoft.com/office/drawing/2014/main" id="{871DB5DC-A10C-6DAD-6EE1-A3512A425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2492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12" name="Rectangle 34">
              <a:extLst>
                <a:ext uri="{FF2B5EF4-FFF2-40B4-BE49-F238E27FC236}">
                  <a16:creationId xmlns:a16="http://schemas.microsoft.com/office/drawing/2014/main" id="{00F81B4F-60A8-3BB9-AEFA-0F5D831A0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2492"/>
              <a:ext cx="43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13" name="Rectangle 35">
              <a:extLst>
                <a:ext uri="{FF2B5EF4-FFF2-40B4-BE49-F238E27FC236}">
                  <a16:creationId xmlns:a16="http://schemas.microsoft.com/office/drawing/2014/main" id="{5D17F064-2880-C56F-7FB5-CC7ACBDCF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4" y="2492"/>
              <a:ext cx="4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14" name="Rectangle 36">
              <a:extLst>
                <a:ext uri="{FF2B5EF4-FFF2-40B4-BE49-F238E27FC236}">
                  <a16:creationId xmlns:a16="http://schemas.microsoft.com/office/drawing/2014/main" id="{E97B1AE0-BE57-FA47-B409-0E9519344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" y="2492"/>
              <a:ext cx="4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4-bits</a:t>
              </a:r>
              <a:endParaRPr lang="en-US" altLang="en-PK"/>
            </a:p>
          </p:txBody>
        </p:sp>
        <p:sp>
          <p:nvSpPr>
            <p:cNvPr id="20515" name="Rectangle 37">
              <a:extLst>
                <a:ext uri="{FF2B5EF4-FFF2-40B4-BE49-F238E27FC236}">
                  <a16:creationId xmlns:a16="http://schemas.microsoft.com/office/drawing/2014/main" id="{ECCCC52D-A20D-0D3A-C710-992C83C48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" y="3204"/>
              <a:ext cx="23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32-bit permutation</a:t>
              </a:r>
              <a:endParaRPr lang="en-US" altLang="en-PK"/>
            </a:p>
          </p:txBody>
        </p:sp>
        <p:sp>
          <p:nvSpPr>
            <p:cNvPr id="20516" name="Rectangle 38">
              <a:extLst>
                <a:ext uri="{FF2B5EF4-FFF2-40B4-BE49-F238E27FC236}">
                  <a16:creationId xmlns:a16="http://schemas.microsoft.com/office/drawing/2014/main" id="{46DA877B-6720-B63D-F492-404DD6870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4" y="3828"/>
              <a:ext cx="1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32-bit output</a:t>
              </a:r>
              <a:endParaRPr lang="en-US" altLang="en-PK"/>
            </a:p>
          </p:txBody>
        </p:sp>
        <p:sp>
          <p:nvSpPr>
            <p:cNvPr id="20517" name="Rectangle 39">
              <a:extLst>
                <a:ext uri="{FF2B5EF4-FFF2-40B4-BE49-F238E27FC236}">
                  <a16:creationId xmlns:a16="http://schemas.microsoft.com/office/drawing/2014/main" id="{3C1CCD03-2623-A0FB-A35F-E7D47A964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8" y="-10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18" name="Rectangle 40">
              <a:extLst>
                <a:ext uri="{FF2B5EF4-FFF2-40B4-BE49-F238E27FC236}">
                  <a16:creationId xmlns:a16="http://schemas.microsoft.com/office/drawing/2014/main" id="{F9F3CF75-BFBB-83A8-2D64-A0DD8231E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" y="736"/>
              <a:ext cx="5632" cy="448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19" name="Rectangle 41">
              <a:extLst>
                <a:ext uri="{FF2B5EF4-FFF2-40B4-BE49-F238E27FC236}">
                  <a16:creationId xmlns:a16="http://schemas.microsoft.com/office/drawing/2014/main" id="{3DCD8C15-5078-99CB-4FB1-B25772955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3792"/>
              <a:ext cx="5288" cy="448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20" name="Rectangle 42">
              <a:extLst>
                <a:ext uri="{FF2B5EF4-FFF2-40B4-BE49-F238E27FC236}">
                  <a16:creationId xmlns:a16="http://schemas.microsoft.com/office/drawing/2014/main" id="{9A9BAD98-A865-9531-3B00-37F60C5E0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21" name="Rectangle 43">
              <a:extLst>
                <a:ext uri="{FF2B5EF4-FFF2-40B4-BE49-F238E27FC236}">
                  <a16:creationId xmlns:a16="http://schemas.microsoft.com/office/drawing/2014/main" id="{7104C8CF-768C-77B6-4665-D1035746E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22" name="Rectangle 44">
              <a:extLst>
                <a:ext uri="{FF2B5EF4-FFF2-40B4-BE49-F238E27FC236}">
                  <a16:creationId xmlns:a16="http://schemas.microsoft.com/office/drawing/2014/main" id="{83739138-9861-5F7C-09DB-008025C9A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23" name="Freeform 45">
              <a:extLst>
                <a:ext uri="{FF2B5EF4-FFF2-40B4-BE49-F238E27FC236}">
                  <a16:creationId xmlns:a16="http://schemas.microsoft.com/office/drawing/2014/main" id="{53713123-09F4-15AC-7A60-9EAA12F8A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24" name="Freeform 46">
              <a:extLst>
                <a:ext uri="{FF2B5EF4-FFF2-40B4-BE49-F238E27FC236}">
                  <a16:creationId xmlns:a16="http://schemas.microsoft.com/office/drawing/2014/main" id="{1A9A9545-F606-7340-83CD-CC3E0EBD2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25" name="Freeform 47">
              <a:extLst>
                <a:ext uri="{FF2B5EF4-FFF2-40B4-BE49-F238E27FC236}">
                  <a16:creationId xmlns:a16="http://schemas.microsoft.com/office/drawing/2014/main" id="{EF6F8741-E0DC-0532-D57E-089D9D0B3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26" name="Freeform 48">
              <a:extLst>
                <a:ext uri="{FF2B5EF4-FFF2-40B4-BE49-F238E27FC236}">
                  <a16:creationId xmlns:a16="http://schemas.microsoft.com/office/drawing/2014/main" id="{591E61C4-BA4D-9824-5C72-0E69859BD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27" name="Rectangle 49">
              <a:extLst>
                <a:ext uri="{FF2B5EF4-FFF2-40B4-BE49-F238E27FC236}">
                  <a16:creationId xmlns:a16="http://schemas.microsoft.com/office/drawing/2014/main" id="{0C4B728E-A6AF-AC23-D9D3-A5EA59696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28" name="Rectangle 50">
              <a:extLst>
                <a:ext uri="{FF2B5EF4-FFF2-40B4-BE49-F238E27FC236}">
                  <a16:creationId xmlns:a16="http://schemas.microsoft.com/office/drawing/2014/main" id="{B226A613-FAAD-4AA5-95D5-AA2B8A83B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29" name="Rectangle 51">
              <a:extLst>
                <a:ext uri="{FF2B5EF4-FFF2-40B4-BE49-F238E27FC236}">
                  <a16:creationId xmlns:a16="http://schemas.microsoft.com/office/drawing/2014/main" id="{C18103BC-A022-6AEC-A02F-3D94FF4D9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30" name="Freeform 52">
              <a:extLst>
                <a:ext uri="{FF2B5EF4-FFF2-40B4-BE49-F238E27FC236}">
                  <a16:creationId xmlns:a16="http://schemas.microsoft.com/office/drawing/2014/main" id="{0A5F1AA6-ACB5-4F8D-F41A-E4B54DCB6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31" name="Freeform 53">
              <a:extLst>
                <a:ext uri="{FF2B5EF4-FFF2-40B4-BE49-F238E27FC236}">
                  <a16:creationId xmlns:a16="http://schemas.microsoft.com/office/drawing/2014/main" id="{D352A860-029F-FDBE-4F82-D2F63929C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32" name="Freeform 54">
              <a:extLst>
                <a:ext uri="{FF2B5EF4-FFF2-40B4-BE49-F238E27FC236}">
                  <a16:creationId xmlns:a16="http://schemas.microsoft.com/office/drawing/2014/main" id="{630C1D67-217A-9981-1F61-269550F0A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8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33" name="Freeform 55">
              <a:extLst>
                <a:ext uri="{FF2B5EF4-FFF2-40B4-BE49-F238E27FC236}">
                  <a16:creationId xmlns:a16="http://schemas.microsoft.com/office/drawing/2014/main" id="{759BBA8F-C4CA-C335-5B48-68C0D6CE5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2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34" name="Rectangle 56">
              <a:extLst>
                <a:ext uri="{FF2B5EF4-FFF2-40B4-BE49-F238E27FC236}">
                  <a16:creationId xmlns:a16="http://schemas.microsoft.com/office/drawing/2014/main" id="{992C8071-E9AE-33C4-541E-FEDC86B9F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35" name="Rectangle 57">
              <a:extLst>
                <a:ext uri="{FF2B5EF4-FFF2-40B4-BE49-F238E27FC236}">
                  <a16:creationId xmlns:a16="http://schemas.microsoft.com/office/drawing/2014/main" id="{433EAC00-FA89-FF08-DFD1-8F304A52D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36" name="Rectangle 58">
              <a:extLst>
                <a:ext uri="{FF2B5EF4-FFF2-40B4-BE49-F238E27FC236}">
                  <a16:creationId xmlns:a16="http://schemas.microsoft.com/office/drawing/2014/main" id="{9EE3C894-7D25-9C2D-7889-E344839A8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37" name="Freeform 59">
              <a:extLst>
                <a:ext uri="{FF2B5EF4-FFF2-40B4-BE49-F238E27FC236}">
                  <a16:creationId xmlns:a16="http://schemas.microsoft.com/office/drawing/2014/main" id="{9CCFA4D0-E895-CB3C-CD29-4ECA612A9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38" name="Freeform 60">
              <a:extLst>
                <a:ext uri="{FF2B5EF4-FFF2-40B4-BE49-F238E27FC236}">
                  <a16:creationId xmlns:a16="http://schemas.microsoft.com/office/drawing/2014/main" id="{C4F690B2-94FF-A074-833A-DA5EEABA5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39" name="Freeform 61">
              <a:extLst>
                <a:ext uri="{FF2B5EF4-FFF2-40B4-BE49-F238E27FC236}">
                  <a16:creationId xmlns:a16="http://schemas.microsoft.com/office/drawing/2014/main" id="{3791089A-4DF2-89C1-BF30-501B875C3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2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40" name="Freeform 62">
              <a:extLst>
                <a:ext uri="{FF2B5EF4-FFF2-40B4-BE49-F238E27FC236}">
                  <a16:creationId xmlns:a16="http://schemas.microsoft.com/office/drawing/2014/main" id="{275BB755-8597-C823-CC9E-9C6ADAA10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6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41" name="Rectangle 63">
              <a:extLst>
                <a:ext uri="{FF2B5EF4-FFF2-40B4-BE49-F238E27FC236}">
                  <a16:creationId xmlns:a16="http://schemas.microsoft.com/office/drawing/2014/main" id="{AB0BDBAF-C8FE-0A6A-664E-78D97F57E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42" name="Rectangle 64">
              <a:extLst>
                <a:ext uri="{FF2B5EF4-FFF2-40B4-BE49-F238E27FC236}">
                  <a16:creationId xmlns:a16="http://schemas.microsoft.com/office/drawing/2014/main" id="{02FA93EA-4867-C47C-FD9E-B580C7186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43" name="Rectangle 65">
              <a:extLst>
                <a:ext uri="{FF2B5EF4-FFF2-40B4-BE49-F238E27FC236}">
                  <a16:creationId xmlns:a16="http://schemas.microsoft.com/office/drawing/2014/main" id="{265E29F4-6C32-FB89-42F5-D5497FD5D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44" name="Freeform 66">
              <a:extLst>
                <a:ext uri="{FF2B5EF4-FFF2-40B4-BE49-F238E27FC236}">
                  <a16:creationId xmlns:a16="http://schemas.microsoft.com/office/drawing/2014/main" id="{9B8B88E0-49D5-CB54-ECBB-E2FBBA164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45" name="Freeform 67">
              <a:extLst>
                <a:ext uri="{FF2B5EF4-FFF2-40B4-BE49-F238E27FC236}">
                  <a16:creationId xmlns:a16="http://schemas.microsoft.com/office/drawing/2014/main" id="{083519D1-AF2B-72B3-CD8E-0CE0F7C5D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46" name="Freeform 68">
              <a:extLst>
                <a:ext uri="{FF2B5EF4-FFF2-40B4-BE49-F238E27FC236}">
                  <a16:creationId xmlns:a16="http://schemas.microsoft.com/office/drawing/2014/main" id="{B0777FFC-5215-EC32-6117-5BA162839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47" name="Freeform 69">
              <a:extLst>
                <a:ext uri="{FF2B5EF4-FFF2-40B4-BE49-F238E27FC236}">
                  <a16:creationId xmlns:a16="http://schemas.microsoft.com/office/drawing/2014/main" id="{7620AB24-58B3-FD78-9A2D-929B2DC12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48" name="Rectangle 70">
              <a:extLst>
                <a:ext uri="{FF2B5EF4-FFF2-40B4-BE49-F238E27FC236}">
                  <a16:creationId xmlns:a16="http://schemas.microsoft.com/office/drawing/2014/main" id="{AF7AB1DE-BD1F-D63C-8150-B311A2063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8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49" name="Rectangle 71">
              <a:extLst>
                <a:ext uri="{FF2B5EF4-FFF2-40B4-BE49-F238E27FC236}">
                  <a16:creationId xmlns:a16="http://schemas.microsoft.com/office/drawing/2014/main" id="{F8301EF9-F632-3E77-E644-B425B9167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50" name="Rectangle 72">
              <a:extLst>
                <a:ext uri="{FF2B5EF4-FFF2-40B4-BE49-F238E27FC236}">
                  <a16:creationId xmlns:a16="http://schemas.microsoft.com/office/drawing/2014/main" id="{ECFAF4CC-2160-5E46-EA4C-3CA902AF1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8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51" name="Freeform 73">
              <a:extLst>
                <a:ext uri="{FF2B5EF4-FFF2-40B4-BE49-F238E27FC236}">
                  <a16:creationId xmlns:a16="http://schemas.microsoft.com/office/drawing/2014/main" id="{5A922141-064C-B59B-E133-A96096AF2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52" name="Freeform 74">
              <a:extLst>
                <a:ext uri="{FF2B5EF4-FFF2-40B4-BE49-F238E27FC236}">
                  <a16:creationId xmlns:a16="http://schemas.microsoft.com/office/drawing/2014/main" id="{70125702-7601-F9FB-ADDF-2A0B4E7A6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53" name="Freeform 75">
              <a:extLst>
                <a:ext uri="{FF2B5EF4-FFF2-40B4-BE49-F238E27FC236}">
                  <a16:creationId xmlns:a16="http://schemas.microsoft.com/office/drawing/2014/main" id="{69262F71-DBC7-558E-D338-91A9CE227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2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54" name="Freeform 76">
              <a:extLst>
                <a:ext uri="{FF2B5EF4-FFF2-40B4-BE49-F238E27FC236}">
                  <a16:creationId xmlns:a16="http://schemas.microsoft.com/office/drawing/2014/main" id="{437E6F0E-0F5D-723F-4F82-30C3D9093C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55" name="Rectangle 77">
              <a:extLst>
                <a:ext uri="{FF2B5EF4-FFF2-40B4-BE49-F238E27FC236}">
                  <a16:creationId xmlns:a16="http://schemas.microsoft.com/office/drawing/2014/main" id="{F9E089D8-6420-B14A-CC9F-0875B61B8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0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56" name="Rectangle 78">
              <a:extLst>
                <a:ext uri="{FF2B5EF4-FFF2-40B4-BE49-F238E27FC236}">
                  <a16:creationId xmlns:a16="http://schemas.microsoft.com/office/drawing/2014/main" id="{F539EF8D-8682-ADE0-3B57-9B193D474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57" name="Rectangle 79">
              <a:extLst>
                <a:ext uri="{FF2B5EF4-FFF2-40B4-BE49-F238E27FC236}">
                  <a16:creationId xmlns:a16="http://schemas.microsoft.com/office/drawing/2014/main" id="{0CABB6E8-34E0-BE1A-DCC5-A24E16160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0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58" name="Freeform 80">
              <a:extLst>
                <a:ext uri="{FF2B5EF4-FFF2-40B4-BE49-F238E27FC236}">
                  <a16:creationId xmlns:a16="http://schemas.microsoft.com/office/drawing/2014/main" id="{77A2F7B4-450C-3F74-E372-2521932C4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6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59" name="Freeform 81">
              <a:extLst>
                <a:ext uri="{FF2B5EF4-FFF2-40B4-BE49-F238E27FC236}">
                  <a16:creationId xmlns:a16="http://schemas.microsoft.com/office/drawing/2014/main" id="{A90F1AA3-068E-78EC-AEA2-B41B95C4B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0" name="Freeform 82">
              <a:extLst>
                <a:ext uri="{FF2B5EF4-FFF2-40B4-BE49-F238E27FC236}">
                  <a16:creationId xmlns:a16="http://schemas.microsoft.com/office/drawing/2014/main" id="{DBE7B477-A704-E03D-3733-4C2E9C124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4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1" name="Freeform 83">
              <a:extLst>
                <a:ext uri="{FF2B5EF4-FFF2-40B4-BE49-F238E27FC236}">
                  <a16:creationId xmlns:a16="http://schemas.microsoft.com/office/drawing/2014/main" id="{4F91A506-F1AC-1BEB-C2B4-DFE2D4FD8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2" name="Rectangle 84">
              <a:extLst>
                <a:ext uri="{FF2B5EF4-FFF2-40B4-BE49-F238E27FC236}">
                  <a16:creationId xmlns:a16="http://schemas.microsoft.com/office/drawing/2014/main" id="{23F74589-6235-4720-925F-9226623B7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8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63" name="Rectangle 85">
              <a:extLst>
                <a:ext uri="{FF2B5EF4-FFF2-40B4-BE49-F238E27FC236}">
                  <a16:creationId xmlns:a16="http://schemas.microsoft.com/office/drawing/2014/main" id="{B912D51E-4877-8BBD-FF57-6ADB38889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64" name="Rectangle 86">
              <a:extLst>
                <a:ext uri="{FF2B5EF4-FFF2-40B4-BE49-F238E27FC236}">
                  <a16:creationId xmlns:a16="http://schemas.microsoft.com/office/drawing/2014/main" id="{18CECA51-8DC1-EB4C-56BA-52D6E416A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8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65" name="Freeform 87">
              <a:extLst>
                <a:ext uri="{FF2B5EF4-FFF2-40B4-BE49-F238E27FC236}">
                  <a16:creationId xmlns:a16="http://schemas.microsoft.com/office/drawing/2014/main" id="{9DDD9C54-5507-A830-F301-AFD79F6AF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6" name="Freeform 88">
              <a:extLst>
                <a:ext uri="{FF2B5EF4-FFF2-40B4-BE49-F238E27FC236}">
                  <a16:creationId xmlns:a16="http://schemas.microsoft.com/office/drawing/2014/main" id="{066B5C70-1CD8-A733-A86E-7D7551298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7" name="Freeform 89">
              <a:extLst>
                <a:ext uri="{FF2B5EF4-FFF2-40B4-BE49-F238E27FC236}">
                  <a16:creationId xmlns:a16="http://schemas.microsoft.com/office/drawing/2014/main" id="{91F5AAE3-4596-8F21-14DE-E8993EB58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8" name="Freeform 90">
              <a:extLst>
                <a:ext uri="{FF2B5EF4-FFF2-40B4-BE49-F238E27FC236}">
                  <a16:creationId xmlns:a16="http://schemas.microsoft.com/office/drawing/2014/main" id="{CA6E66AD-0EF6-CAD8-51FE-B269A6FA1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69" name="Rectangle 91">
              <a:extLst>
                <a:ext uri="{FF2B5EF4-FFF2-40B4-BE49-F238E27FC236}">
                  <a16:creationId xmlns:a16="http://schemas.microsoft.com/office/drawing/2014/main" id="{394D57EF-92BF-23EF-A9D9-BDF568575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0" y="1384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70" name="Rectangle 92">
              <a:extLst>
                <a:ext uri="{FF2B5EF4-FFF2-40B4-BE49-F238E27FC236}">
                  <a16:creationId xmlns:a16="http://schemas.microsoft.com/office/drawing/2014/main" id="{1E071CF1-AF91-7A85-2A5B-F1FE62E64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2" y="1912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71" name="Rectangle 93">
              <a:extLst>
                <a:ext uri="{FF2B5EF4-FFF2-40B4-BE49-F238E27FC236}">
                  <a16:creationId xmlns:a16="http://schemas.microsoft.com/office/drawing/2014/main" id="{4E957334-FF7B-C004-64C6-60F5099E2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0" y="2448"/>
              <a:ext cx="640" cy="336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72" name="Freeform 94">
              <a:extLst>
                <a:ext uri="{FF2B5EF4-FFF2-40B4-BE49-F238E27FC236}">
                  <a16:creationId xmlns:a16="http://schemas.microsoft.com/office/drawing/2014/main" id="{559D2885-18F1-2FF5-98F3-8F11CE19A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6" y="2792"/>
              <a:ext cx="160" cy="320"/>
            </a:xfrm>
            <a:custGeom>
              <a:avLst/>
              <a:gdLst>
                <a:gd name="T0" fmla="*/ 104 w 160"/>
                <a:gd name="T1" fmla="*/ 0 h 320"/>
                <a:gd name="T2" fmla="*/ 48 w 160"/>
                <a:gd name="T3" fmla="*/ 0 h 320"/>
                <a:gd name="T4" fmla="*/ 48 w 160"/>
                <a:gd name="T5" fmla="*/ 200 h 320"/>
                <a:gd name="T6" fmla="*/ 0 w 160"/>
                <a:gd name="T7" fmla="*/ 160 h 320"/>
                <a:gd name="T8" fmla="*/ 80 w 160"/>
                <a:gd name="T9" fmla="*/ 320 h 320"/>
                <a:gd name="T10" fmla="*/ 160 w 160"/>
                <a:gd name="T11" fmla="*/ 160 h 320"/>
                <a:gd name="T12" fmla="*/ 104 w 160"/>
                <a:gd name="T13" fmla="*/ 200 h 320"/>
                <a:gd name="T14" fmla="*/ 104 w 160"/>
                <a:gd name="T15" fmla="*/ 0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20"/>
                <a:gd name="T26" fmla="*/ 160 w 160"/>
                <a:gd name="T27" fmla="*/ 320 h 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20">
                  <a:moveTo>
                    <a:pt x="104" y="0"/>
                  </a:moveTo>
                  <a:lnTo>
                    <a:pt x="48" y="0"/>
                  </a:lnTo>
                  <a:lnTo>
                    <a:pt x="48" y="200"/>
                  </a:lnTo>
                  <a:lnTo>
                    <a:pt x="0" y="160"/>
                  </a:lnTo>
                  <a:lnTo>
                    <a:pt x="80" y="320"/>
                  </a:lnTo>
                  <a:lnTo>
                    <a:pt x="160" y="160"/>
                  </a:lnTo>
                  <a:lnTo>
                    <a:pt x="104" y="20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73" name="Freeform 95">
              <a:extLst>
                <a:ext uri="{FF2B5EF4-FFF2-40B4-BE49-F238E27FC236}">
                  <a16:creationId xmlns:a16="http://schemas.microsoft.com/office/drawing/2014/main" id="{E9A20CBD-A3B6-32E5-0E7F-AFA398788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0" y="2232"/>
              <a:ext cx="160" cy="224"/>
            </a:xfrm>
            <a:custGeom>
              <a:avLst/>
              <a:gdLst>
                <a:gd name="T0" fmla="*/ 104 w 160"/>
                <a:gd name="T1" fmla="*/ 0 h 224"/>
                <a:gd name="T2" fmla="*/ 48 w 160"/>
                <a:gd name="T3" fmla="*/ 0 h 224"/>
                <a:gd name="T4" fmla="*/ 48 w 160"/>
                <a:gd name="T5" fmla="*/ 104 h 224"/>
                <a:gd name="T6" fmla="*/ 0 w 160"/>
                <a:gd name="T7" fmla="*/ 64 h 224"/>
                <a:gd name="T8" fmla="*/ 80 w 160"/>
                <a:gd name="T9" fmla="*/ 224 h 224"/>
                <a:gd name="T10" fmla="*/ 160 w 160"/>
                <a:gd name="T11" fmla="*/ 64 h 224"/>
                <a:gd name="T12" fmla="*/ 104 w 160"/>
                <a:gd name="T13" fmla="*/ 104 h 224"/>
                <a:gd name="T14" fmla="*/ 104 w 160"/>
                <a:gd name="T15" fmla="*/ 0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24"/>
                <a:gd name="T26" fmla="*/ 160 w 160"/>
                <a:gd name="T27" fmla="*/ 224 h 2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24">
                  <a:moveTo>
                    <a:pt x="104" y="0"/>
                  </a:moveTo>
                  <a:lnTo>
                    <a:pt x="48" y="0"/>
                  </a:lnTo>
                  <a:lnTo>
                    <a:pt x="48" y="104"/>
                  </a:lnTo>
                  <a:lnTo>
                    <a:pt x="0" y="64"/>
                  </a:lnTo>
                  <a:lnTo>
                    <a:pt x="80" y="224"/>
                  </a:lnTo>
                  <a:lnTo>
                    <a:pt x="160" y="64"/>
                  </a:lnTo>
                  <a:lnTo>
                    <a:pt x="104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74" name="Freeform 96">
              <a:extLst>
                <a:ext uri="{FF2B5EF4-FFF2-40B4-BE49-F238E27FC236}">
                  <a16:creationId xmlns:a16="http://schemas.microsoft.com/office/drawing/2014/main" id="{D4CB9113-0D58-15BB-ADE4-C6A37BF23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4" y="169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75" name="Freeform 97">
              <a:extLst>
                <a:ext uri="{FF2B5EF4-FFF2-40B4-BE49-F238E27FC236}">
                  <a16:creationId xmlns:a16="http://schemas.microsoft.com/office/drawing/2014/main" id="{2FD6835E-FC63-DF62-29DF-83CE017DF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8" y="1136"/>
              <a:ext cx="160" cy="240"/>
            </a:xfrm>
            <a:custGeom>
              <a:avLst/>
              <a:gdLst>
                <a:gd name="T0" fmla="*/ 104 w 160"/>
                <a:gd name="T1" fmla="*/ 0 h 240"/>
                <a:gd name="T2" fmla="*/ 48 w 160"/>
                <a:gd name="T3" fmla="*/ 0 h 240"/>
                <a:gd name="T4" fmla="*/ 48 w 160"/>
                <a:gd name="T5" fmla="*/ 120 h 240"/>
                <a:gd name="T6" fmla="*/ 0 w 160"/>
                <a:gd name="T7" fmla="*/ 80 h 240"/>
                <a:gd name="T8" fmla="*/ 80 w 160"/>
                <a:gd name="T9" fmla="*/ 240 h 240"/>
                <a:gd name="T10" fmla="*/ 160 w 160"/>
                <a:gd name="T11" fmla="*/ 80 h 240"/>
                <a:gd name="T12" fmla="*/ 104 w 160"/>
                <a:gd name="T13" fmla="*/ 120 h 240"/>
                <a:gd name="T14" fmla="*/ 104 w 16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40"/>
                <a:gd name="T26" fmla="*/ 160 w 16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40">
                  <a:moveTo>
                    <a:pt x="104" y="0"/>
                  </a:moveTo>
                  <a:lnTo>
                    <a:pt x="48" y="0"/>
                  </a:lnTo>
                  <a:lnTo>
                    <a:pt x="48" y="120"/>
                  </a:lnTo>
                  <a:lnTo>
                    <a:pt x="0" y="80"/>
                  </a:lnTo>
                  <a:lnTo>
                    <a:pt x="80" y="240"/>
                  </a:lnTo>
                  <a:lnTo>
                    <a:pt x="160" y="80"/>
                  </a:lnTo>
                  <a:lnTo>
                    <a:pt x="104" y="1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76" name="Freeform 98">
              <a:extLst>
                <a:ext uri="{FF2B5EF4-FFF2-40B4-BE49-F238E27FC236}">
                  <a16:creationId xmlns:a16="http://schemas.microsoft.com/office/drawing/2014/main" id="{E813A787-97C2-A8F6-E059-17A3E1DA9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3568"/>
              <a:ext cx="160" cy="272"/>
            </a:xfrm>
            <a:custGeom>
              <a:avLst/>
              <a:gdLst>
                <a:gd name="T0" fmla="*/ 104 w 160"/>
                <a:gd name="T1" fmla="*/ 0 h 272"/>
                <a:gd name="T2" fmla="*/ 48 w 160"/>
                <a:gd name="T3" fmla="*/ 0 h 272"/>
                <a:gd name="T4" fmla="*/ 48 w 160"/>
                <a:gd name="T5" fmla="*/ 152 h 272"/>
                <a:gd name="T6" fmla="*/ 0 w 160"/>
                <a:gd name="T7" fmla="*/ 112 h 272"/>
                <a:gd name="T8" fmla="*/ 80 w 160"/>
                <a:gd name="T9" fmla="*/ 272 h 272"/>
                <a:gd name="T10" fmla="*/ 160 w 160"/>
                <a:gd name="T11" fmla="*/ 112 h 272"/>
                <a:gd name="T12" fmla="*/ 104 w 160"/>
                <a:gd name="T13" fmla="*/ 152 h 272"/>
                <a:gd name="T14" fmla="*/ 104 w 160"/>
                <a:gd name="T15" fmla="*/ 0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272"/>
                <a:gd name="T26" fmla="*/ 160 w 160"/>
                <a:gd name="T27" fmla="*/ 272 h 2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272">
                  <a:moveTo>
                    <a:pt x="104" y="0"/>
                  </a:moveTo>
                  <a:lnTo>
                    <a:pt x="48" y="0"/>
                  </a:lnTo>
                  <a:lnTo>
                    <a:pt x="48" y="152"/>
                  </a:lnTo>
                  <a:lnTo>
                    <a:pt x="0" y="112"/>
                  </a:lnTo>
                  <a:lnTo>
                    <a:pt x="80" y="272"/>
                  </a:lnTo>
                  <a:lnTo>
                    <a:pt x="160" y="112"/>
                  </a:lnTo>
                  <a:lnTo>
                    <a:pt x="104" y="15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10000"/>
            </a:solidFill>
            <a:ln w="19050">
              <a:solidFill>
                <a:srgbClr val="11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77" name="AutoShape 99">
              <a:extLst>
                <a:ext uri="{FF2B5EF4-FFF2-40B4-BE49-F238E27FC236}">
                  <a16:creationId xmlns:a16="http://schemas.microsoft.com/office/drawing/2014/main" id="{1F3553D5-FA28-57A6-2D58-11519284B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3168"/>
              <a:ext cx="5288" cy="400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11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78" name="Freeform 100">
              <a:extLst>
                <a:ext uri="{FF2B5EF4-FFF2-40B4-BE49-F238E27FC236}">
                  <a16:creationId xmlns:a16="http://schemas.microsoft.com/office/drawing/2014/main" id="{3C473C9F-F447-D0BD-46E5-258A62B47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" y="1000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79" name="Freeform 101">
              <a:extLst>
                <a:ext uri="{FF2B5EF4-FFF2-40B4-BE49-F238E27FC236}">
                  <a16:creationId xmlns:a16="http://schemas.microsoft.com/office/drawing/2014/main" id="{06E36B27-E260-13EB-6F0C-088E59C87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" y="1032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0" name="Freeform 102">
              <a:extLst>
                <a:ext uri="{FF2B5EF4-FFF2-40B4-BE49-F238E27FC236}">
                  <a16:creationId xmlns:a16="http://schemas.microsoft.com/office/drawing/2014/main" id="{3BF64335-1D25-B3D5-F1CE-49A92018F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" y="1016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1" name="Freeform 103">
              <a:extLst>
                <a:ext uri="{FF2B5EF4-FFF2-40B4-BE49-F238E27FC236}">
                  <a16:creationId xmlns:a16="http://schemas.microsoft.com/office/drawing/2014/main" id="{CEE8376C-15BA-5727-3F30-C5FD427B6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" y="1048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2" name="Freeform 104">
              <a:extLst>
                <a:ext uri="{FF2B5EF4-FFF2-40B4-BE49-F238E27FC236}">
                  <a16:creationId xmlns:a16="http://schemas.microsoft.com/office/drawing/2014/main" id="{DCB61DC7-5E03-B033-75DF-A1154A478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032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3" name="Freeform 105">
              <a:extLst>
                <a:ext uri="{FF2B5EF4-FFF2-40B4-BE49-F238E27FC236}">
                  <a16:creationId xmlns:a16="http://schemas.microsoft.com/office/drawing/2014/main" id="{8A752164-7860-4DB4-EEAC-FC66016A2E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1064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4" name="Freeform 106">
              <a:extLst>
                <a:ext uri="{FF2B5EF4-FFF2-40B4-BE49-F238E27FC236}">
                  <a16:creationId xmlns:a16="http://schemas.microsoft.com/office/drawing/2014/main" id="{B2CAA367-C2B1-8B2D-8AC9-815B38822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1040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5" name="Freeform 107">
              <a:extLst>
                <a:ext uri="{FF2B5EF4-FFF2-40B4-BE49-F238E27FC236}">
                  <a16:creationId xmlns:a16="http://schemas.microsoft.com/office/drawing/2014/main" id="{BD2EAC89-14BF-0A48-4F50-9B1E3CC56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1072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6" name="Freeform 108">
              <a:extLst>
                <a:ext uri="{FF2B5EF4-FFF2-40B4-BE49-F238E27FC236}">
                  <a16:creationId xmlns:a16="http://schemas.microsoft.com/office/drawing/2014/main" id="{44179672-6BBA-184B-77DB-812621022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6" y="1072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7" name="Freeform 109">
              <a:extLst>
                <a:ext uri="{FF2B5EF4-FFF2-40B4-BE49-F238E27FC236}">
                  <a16:creationId xmlns:a16="http://schemas.microsoft.com/office/drawing/2014/main" id="{8DA01E87-061D-7A78-E0BC-F04FF1FDA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104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8" name="Freeform 110">
              <a:extLst>
                <a:ext uri="{FF2B5EF4-FFF2-40B4-BE49-F238E27FC236}">
                  <a16:creationId xmlns:a16="http://schemas.microsoft.com/office/drawing/2014/main" id="{3C95CE2B-F798-56BB-F1BA-958E4634E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1088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89" name="Freeform 111">
              <a:extLst>
                <a:ext uri="{FF2B5EF4-FFF2-40B4-BE49-F238E27FC236}">
                  <a16:creationId xmlns:a16="http://schemas.microsoft.com/office/drawing/2014/main" id="{A712C88F-7B87-7597-243B-10B771A89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1120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90" name="Freeform 112">
              <a:extLst>
                <a:ext uri="{FF2B5EF4-FFF2-40B4-BE49-F238E27FC236}">
                  <a16:creationId xmlns:a16="http://schemas.microsoft.com/office/drawing/2014/main" id="{0C7BF4C8-7ED1-0654-2F9C-03566DDAA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2" y="1104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91" name="Freeform 113">
              <a:extLst>
                <a:ext uri="{FF2B5EF4-FFF2-40B4-BE49-F238E27FC236}">
                  <a16:creationId xmlns:a16="http://schemas.microsoft.com/office/drawing/2014/main" id="{DA55729C-1516-69B1-79E6-9744B9462D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8" y="1136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92" name="Freeform 114">
              <a:extLst>
                <a:ext uri="{FF2B5EF4-FFF2-40B4-BE49-F238E27FC236}">
                  <a16:creationId xmlns:a16="http://schemas.microsoft.com/office/drawing/2014/main" id="{EF8864FB-9344-098F-59F6-8836F2748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" y="1112"/>
              <a:ext cx="408" cy="216"/>
            </a:xfrm>
            <a:custGeom>
              <a:avLst/>
              <a:gdLst>
                <a:gd name="T0" fmla="*/ 8 w 408"/>
                <a:gd name="T1" fmla="*/ 0 h 216"/>
                <a:gd name="T2" fmla="*/ 0 w 408"/>
                <a:gd name="T3" fmla="*/ 24 h 216"/>
                <a:gd name="T4" fmla="*/ 400 w 408"/>
                <a:gd name="T5" fmla="*/ 216 h 216"/>
                <a:gd name="T6" fmla="*/ 408 w 408"/>
                <a:gd name="T7" fmla="*/ 192 h 216"/>
                <a:gd name="T8" fmla="*/ 8 w 408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216"/>
                <a:gd name="T17" fmla="*/ 408 w 408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216">
                  <a:moveTo>
                    <a:pt x="8" y="0"/>
                  </a:moveTo>
                  <a:lnTo>
                    <a:pt x="0" y="24"/>
                  </a:lnTo>
                  <a:lnTo>
                    <a:pt x="400" y="216"/>
                  </a:lnTo>
                  <a:lnTo>
                    <a:pt x="408" y="19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93" name="Freeform 115">
              <a:extLst>
                <a:ext uri="{FF2B5EF4-FFF2-40B4-BE49-F238E27FC236}">
                  <a16:creationId xmlns:a16="http://schemas.microsoft.com/office/drawing/2014/main" id="{08DE5E3D-76F1-792C-30BC-AE273583B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8" y="1144"/>
              <a:ext cx="424" cy="184"/>
            </a:xfrm>
            <a:custGeom>
              <a:avLst/>
              <a:gdLst>
                <a:gd name="T0" fmla="*/ 424 w 424"/>
                <a:gd name="T1" fmla="*/ 24 h 184"/>
                <a:gd name="T2" fmla="*/ 416 w 424"/>
                <a:gd name="T3" fmla="*/ 0 h 184"/>
                <a:gd name="T4" fmla="*/ 0 w 424"/>
                <a:gd name="T5" fmla="*/ 160 h 184"/>
                <a:gd name="T6" fmla="*/ 8 w 424"/>
                <a:gd name="T7" fmla="*/ 184 h 184"/>
                <a:gd name="T8" fmla="*/ 424 w 424"/>
                <a:gd name="T9" fmla="*/ 2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84"/>
                <a:gd name="T17" fmla="*/ 424 w 424"/>
                <a:gd name="T18" fmla="*/ 184 h 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84">
                  <a:moveTo>
                    <a:pt x="424" y="24"/>
                  </a:moveTo>
                  <a:lnTo>
                    <a:pt x="416" y="0"/>
                  </a:lnTo>
                  <a:lnTo>
                    <a:pt x="0" y="160"/>
                  </a:lnTo>
                  <a:lnTo>
                    <a:pt x="8" y="184"/>
                  </a:lnTo>
                  <a:lnTo>
                    <a:pt x="424" y="24"/>
                  </a:lnTo>
                  <a:close/>
                </a:path>
              </a:pathLst>
            </a:custGeom>
            <a:solidFill>
              <a:srgbClr val="0000AA"/>
            </a:solidFill>
            <a:ln w="19050">
              <a:solidFill>
                <a:srgbClr val="0000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PK"/>
            </a:p>
          </p:txBody>
        </p:sp>
        <p:sp>
          <p:nvSpPr>
            <p:cNvPr id="20594" name="Rectangle 116">
              <a:extLst>
                <a:ext uri="{FF2B5EF4-FFF2-40B4-BE49-F238E27FC236}">
                  <a16:creationId xmlns:a16="http://schemas.microsoft.com/office/drawing/2014/main" id="{2E069D7B-2E75-CAE0-0BF4-6535CCF37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" y="1716"/>
              <a:ext cx="48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800" b="1">
                  <a:solidFill>
                    <a:srgbClr val="110000"/>
                  </a:solidFill>
                  <a:latin typeface="Geneva" panose="020B0503030404040204" pitchFamily="34" charset="0"/>
                </a:rPr>
                <a:t>Kn (+)</a:t>
              </a:r>
              <a:endParaRPr lang="en-US" altLang="en-PK"/>
            </a:p>
          </p:txBody>
        </p:sp>
        <p:sp>
          <p:nvSpPr>
            <p:cNvPr id="20595" name="Rectangle 117">
              <a:extLst>
                <a:ext uri="{FF2B5EF4-FFF2-40B4-BE49-F238E27FC236}">
                  <a16:creationId xmlns:a16="http://schemas.microsoft.com/office/drawing/2014/main" id="{B88AC876-E689-4758-F23F-F745D0D3E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8" y="-10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0596" name="Rectangle 118">
              <a:extLst>
                <a:ext uri="{FF2B5EF4-FFF2-40B4-BE49-F238E27FC236}">
                  <a16:creationId xmlns:a16="http://schemas.microsoft.com/office/drawing/2014/main" id="{95E80FA3-6828-75A4-E821-CE8D5A3D7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" y="1800"/>
              <a:ext cx="5552" cy="24"/>
            </a:xfrm>
            <a:prstGeom prst="rect">
              <a:avLst/>
            </a:prstGeom>
            <a:solidFill>
              <a:srgbClr val="110000"/>
            </a:solidFill>
            <a:ln w="19050">
              <a:solidFill>
                <a:srgbClr val="11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</p:grpSp>
      <p:sp>
        <p:nvSpPr>
          <p:cNvPr id="20483" name="Text Box 120">
            <a:extLst>
              <a:ext uri="{FF2B5EF4-FFF2-40B4-BE49-F238E27FC236}">
                <a16:creationId xmlns:a16="http://schemas.microsoft.com/office/drawing/2014/main" id="{40680852-B683-1B5A-0AB8-35F34C9A3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73F876B8-66CA-A345-8D41-703BECFC3082}" type="slidenum">
              <a:rPr lang="en-US" altLang="en-PK"/>
              <a:pPr/>
              <a:t>19</a:t>
            </a:fld>
            <a:endParaRPr lang="en-US" altLang="en-P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F365E48A-72D7-82AD-BADE-FE54BD555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8988" y="381000"/>
            <a:ext cx="47545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Cryptography</a:t>
            </a:r>
          </a:p>
          <a:p>
            <a:r>
              <a:rPr lang="en-US" altLang="en-PK" sz="3600"/>
              <a:t>(the art of secret writing)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B3DB9816-497D-78C8-49DB-CC4F782A8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057400"/>
            <a:ext cx="5037138" cy="3406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plaintext (data file or message)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		</a:t>
            </a:r>
            <a:r>
              <a:rPr lang="en-US" altLang="en-PK" b="1"/>
              <a:t>encryption</a:t>
            </a:r>
            <a:endParaRPr lang="en-US" altLang="en-PK"/>
          </a:p>
          <a:p>
            <a:pPr algn="l"/>
            <a:endParaRPr lang="en-US" altLang="en-PK"/>
          </a:p>
          <a:p>
            <a:pPr algn="l"/>
            <a:r>
              <a:rPr lang="en-US" altLang="en-PK"/>
              <a:t>ciphertext (stored or transmitted safely)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		</a:t>
            </a:r>
            <a:r>
              <a:rPr lang="en-US" altLang="en-PK" b="1"/>
              <a:t>decryption</a:t>
            </a:r>
            <a:endParaRPr lang="en-US" altLang="en-PK"/>
          </a:p>
          <a:p>
            <a:pPr algn="l"/>
            <a:endParaRPr lang="en-US" altLang="en-PK"/>
          </a:p>
          <a:p>
            <a:pPr algn="l"/>
            <a:r>
              <a:rPr lang="en-US" altLang="en-PK"/>
              <a:t>plaintext (original data or message)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4C4A533F-9B81-8132-FC0F-E7BEDBDF8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514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BBB9DE8F-7E1C-626F-0DF1-CDD80B653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038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1781F684-B8EB-60C7-C116-1C8B7698B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8B565BB9-7062-4F46-8368-B6BBB47A0B46}" type="slidenum">
              <a:rPr lang="en-US" altLang="en-PK"/>
              <a:pPr/>
              <a:t>2</a:t>
            </a:fld>
            <a:endParaRPr lang="en-US" altLang="en-PK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40CA2CF-CEF7-3AF4-9A42-0D57CFFCB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90675"/>
            <a:ext cx="82296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>
                <a:latin typeface="Helvetica" pitchFamily="2" charset="0"/>
              </a:rPr>
              <a:t>S-Boxes 0 to 15 map a 6-bit input (64 possible values) into a 4-bit output.</a:t>
            </a:r>
          </a:p>
          <a:p>
            <a:pPr algn="l"/>
            <a:endParaRPr lang="en-US" altLang="en-PK">
              <a:latin typeface="Helvetica" pitchFamily="2" charset="0"/>
            </a:endParaRPr>
          </a:p>
          <a:p>
            <a:pPr algn="l"/>
            <a:r>
              <a:rPr lang="en-US" altLang="en-PK">
                <a:latin typeface="Helvetica" pitchFamily="2" charset="0"/>
              </a:rPr>
              <a:t>Each 4-bit output value could result from any of 4 different input values.</a:t>
            </a:r>
          </a:p>
          <a:p>
            <a:pPr algn="l"/>
            <a:endParaRPr lang="en-US" altLang="en-PK">
              <a:latin typeface="Helvetica" pitchFamily="2" charset="0"/>
            </a:endParaRPr>
          </a:p>
          <a:p>
            <a:pPr algn="l"/>
            <a:r>
              <a:rPr lang="en-US" altLang="en-PK">
                <a:latin typeface="Helvetica" pitchFamily="2" charset="0"/>
              </a:rPr>
              <a:t>This is not a reversible function, but it does not have to be for decryption (using the Feistel technique).</a:t>
            </a:r>
          </a:p>
          <a:p>
            <a:pPr algn="l"/>
            <a:endParaRPr lang="en-US" altLang="en-PK">
              <a:latin typeface="Helvetica" pitchFamily="2" charset="0"/>
            </a:endParaRPr>
          </a:p>
          <a:p>
            <a:pPr algn="l"/>
            <a:r>
              <a:rPr lang="en-US" altLang="en-PK">
                <a:latin typeface="Helvetica" pitchFamily="2" charset="0"/>
              </a:rPr>
              <a:t>Paranoids worry that a secret way exists to break DES messages.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9EA5158A-8623-5295-A8D4-08FB33D05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242888"/>
            <a:ext cx="230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DES S-Boxes</a:t>
            </a:r>
            <a:endParaRPr lang="en-US" altLang="en-PK"/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FAD6BE0C-2689-B1B2-5970-5A751B2B2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7938"/>
            <a:ext cx="1588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28543C95-0D90-27FA-70D2-0BE85EE79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C02839C-FDDF-7243-93A9-5AC4DA0A8C81}" type="slidenum">
              <a:rPr lang="en-US" altLang="en-PK"/>
              <a:pPr/>
              <a:t>20</a:t>
            </a:fld>
            <a:endParaRPr lang="en-US" altLang="en-PK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79F35EE2-B1AA-A750-332F-41DEF14B6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88925"/>
            <a:ext cx="401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Concerns about DES</a:t>
            </a:r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F030B53E-CBC9-D00F-CF56-F6B97D879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79248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>
                <a:latin typeface="Helvetica" pitchFamily="2" charset="0"/>
              </a:rPr>
              <a:t>A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>
                <a:latin typeface="Helvetica" pitchFamily="2" charset="0"/>
              </a:rPr>
              <a:t>DES Cracker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>
                <a:latin typeface="Helvetica" pitchFamily="2" charset="0"/>
              </a:rPr>
              <a:t> was designed by the EFF for less than $250,000 that will try 2E11  56-bit keys per second (200 per nanosecond).  This will find the right key in about 2 days (if the plaintext is recognized as such when it appears).</a:t>
            </a:r>
          </a:p>
          <a:p>
            <a:pPr algn="l"/>
            <a:endParaRPr lang="en-US" altLang="en-PK">
              <a:latin typeface="Helvetica" pitchFamily="2" charset="0"/>
            </a:endParaRPr>
          </a:p>
          <a:p>
            <a:pPr algn="l"/>
            <a:r>
              <a:rPr lang="en-US" altLang="en-PK">
                <a:latin typeface="Helvetica" pitchFamily="2" charset="0"/>
              </a:rPr>
              <a:t>The answer is to use longer keys, such as a 128-bit key.  Time increased by a factor of 2^(128-56) ~ 10^22</a:t>
            </a:r>
          </a:p>
          <a:p>
            <a:pPr algn="l"/>
            <a:endParaRPr lang="en-US" altLang="en-PK">
              <a:latin typeface="Helvetica" pitchFamily="2" charset="0"/>
            </a:endParaRPr>
          </a:p>
          <a:p>
            <a:pPr algn="l"/>
            <a:r>
              <a:rPr lang="en-US" altLang="en-PK">
                <a:latin typeface="Helvetica" pitchFamily="2" charset="0"/>
              </a:rPr>
              <a:t>Triple-DES effectively uses a 112-bit key.</a:t>
            </a: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422FD8F8-D17E-BB56-1125-BCD63DE44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878BC343-E628-D343-B8A2-6BB810C841AB}" type="slidenum">
              <a:rPr lang="en-US" altLang="en-PK"/>
              <a:pPr/>
              <a:t>21</a:t>
            </a:fld>
            <a:endParaRPr lang="en-US" altLang="en-PK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FEC1265A-9109-3EF5-7EFE-D5E9A4C5B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14160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E2BAB38C-15C0-9ECC-5187-60FA7481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125" y="141605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c1</a:t>
            </a:r>
            <a:endParaRPr lang="en-US" altLang="en-PK"/>
          </a:p>
        </p:txBody>
      </p:sp>
      <p:sp>
        <p:nvSpPr>
          <p:cNvPr id="23556" name="Rectangle 8">
            <a:extLst>
              <a:ext uri="{FF2B5EF4-FFF2-40B4-BE49-F238E27FC236}">
                <a16:creationId xmlns:a16="http://schemas.microsoft.com/office/drawing/2014/main" id="{FEE8D731-63AA-A88A-C186-58EAFF6FD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713" y="2514600"/>
            <a:ext cx="26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</a:t>
            </a:r>
            <a:endParaRPr lang="en-US" altLang="en-PK"/>
          </a:p>
        </p:txBody>
      </p:sp>
      <p:sp>
        <p:nvSpPr>
          <p:cNvPr id="23557" name="Rectangle 11">
            <a:extLst>
              <a:ext uri="{FF2B5EF4-FFF2-40B4-BE49-F238E27FC236}">
                <a16:creationId xmlns:a16="http://schemas.microsoft.com/office/drawing/2014/main" id="{18B42DDA-42A0-7E06-6E8A-23B14BAEA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0" y="25146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Key1</a:t>
            </a:r>
            <a:endParaRPr lang="en-US" altLang="en-PK"/>
          </a:p>
        </p:txBody>
      </p:sp>
      <p:sp>
        <p:nvSpPr>
          <p:cNvPr id="23558" name="Rectangle 13">
            <a:extLst>
              <a:ext uri="{FF2B5EF4-FFF2-40B4-BE49-F238E27FC236}">
                <a16:creationId xmlns:a16="http://schemas.microsoft.com/office/drawing/2014/main" id="{B78DC56D-64BF-73F0-8AFE-99BB989BA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113" y="354965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3559" name="Rectangle 16">
            <a:extLst>
              <a:ext uri="{FF2B5EF4-FFF2-40B4-BE49-F238E27FC236}">
                <a16:creationId xmlns:a16="http://schemas.microsoft.com/office/drawing/2014/main" id="{93B8DB14-052E-7FCF-80C4-7BD0E7F3E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0" y="35814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Key2</a:t>
            </a:r>
            <a:endParaRPr lang="en-US" altLang="en-PK"/>
          </a:p>
        </p:txBody>
      </p:sp>
      <p:sp>
        <p:nvSpPr>
          <p:cNvPr id="23560" name="Rectangle 18">
            <a:extLst>
              <a:ext uri="{FF2B5EF4-FFF2-40B4-BE49-F238E27FC236}">
                <a16:creationId xmlns:a16="http://schemas.microsoft.com/office/drawing/2014/main" id="{A2B5BCA9-5B12-B8FC-8207-73A92A0F6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700" y="4616450"/>
            <a:ext cx="26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</a:t>
            </a:r>
            <a:endParaRPr lang="en-US" altLang="en-PK"/>
          </a:p>
        </p:txBody>
      </p:sp>
      <p:sp>
        <p:nvSpPr>
          <p:cNvPr id="23561" name="Rectangle 21">
            <a:extLst>
              <a:ext uri="{FF2B5EF4-FFF2-40B4-BE49-F238E27FC236}">
                <a16:creationId xmlns:a16="http://schemas.microsoft.com/office/drawing/2014/main" id="{07C84C7F-1563-5679-5E0F-5146A43FB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0" y="4681538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Key1</a:t>
            </a:r>
            <a:endParaRPr lang="en-US" altLang="en-PK"/>
          </a:p>
        </p:txBody>
      </p:sp>
      <p:sp>
        <p:nvSpPr>
          <p:cNvPr id="23562" name="Rectangle 22">
            <a:extLst>
              <a:ext uri="{FF2B5EF4-FFF2-40B4-BE49-F238E27FC236}">
                <a16:creationId xmlns:a16="http://schemas.microsoft.com/office/drawing/2014/main" id="{A2C8AFA3-695C-59AF-5AF1-D2B70F36A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0" y="56832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63" name="Rectangle 23">
            <a:extLst>
              <a:ext uri="{FF2B5EF4-FFF2-40B4-BE49-F238E27FC236}">
                <a16:creationId xmlns:a16="http://schemas.microsoft.com/office/drawing/2014/main" id="{E2182156-556D-C1DB-4A77-2B15F0D76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0638" y="5683250"/>
            <a:ext cx="595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m1</a:t>
            </a:r>
            <a:endParaRPr lang="en-US" altLang="en-PK"/>
          </a:p>
        </p:txBody>
      </p:sp>
      <p:sp>
        <p:nvSpPr>
          <p:cNvPr id="23564" name="Rectangle 26">
            <a:extLst>
              <a:ext uri="{FF2B5EF4-FFF2-40B4-BE49-F238E27FC236}">
                <a16:creationId xmlns:a16="http://schemas.microsoft.com/office/drawing/2014/main" id="{6BE0BED9-A922-E966-66B3-93220C7F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200" y="-100013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65" name="Freeform 27">
            <a:extLst>
              <a:ext uri="{FF2B5EF4-FFF2-40B4-BE49-F238E27FC236}">
                <a16:creationId xmlns:a16="http://schemas.microsoft.com/office/drawing/2014/main" id="{FCBD137D-264A-31BC-ECBC-52DBC2D94C7B}"/>
              </a:ext>
            </a:extLst>
          </p:cNvPr>
          <p:cNvSpPr>
            <a:spLocks/>
          </p:cNvSpPr>
          <p:nvPr/>
        </p:nvSpPr>
        <p:spPr bwMode="auto">
          <a:xfrm>
            <a:off x="6218238" y="29464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66" name="Freeform 30">
            <a:extLst>
              <a:ext uri="{FF2B5EF4-FFF2-40B4-BE49-F238E27FC236}">
                <a16:creationId xmlns:a16="http://schemas.microsoft.com/office/drawing/2014/main" id="{883C1F30-89A8-8B9A-4BC6-6F758E585A62}"/>
              </a:ext>
            </a:extLst>
          </p:cNvPr>
          <p:cNvSpPr>
            <a:spLocks/>
          </p:cNvSpPr>
          <p:nvPr/>
        </p:nvSpPr>
        <p:spPr bwMode="auto">
          <a:xfrm>
            <a:off x="6197600" y="198120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67" name="Rectangle 33">
            <a:extLst>
              <a:ext uri="{FF2B5EF4-FFF2-40B4-BE49-F238E27FC236}">
                <a16:creationId xmlns:a16="http://schemas.microsoft.com/office/drawing/2014/main" id="{CF86D721-7F4E-2124-612D-7446DF3AA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39700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68" name="Rectangle 36">
            <a:extLst>
              <a:ext uri="{FF2B5EF4-FFF2-40B4-BE49-F238E27FC236}">
                <a16:creationId xmlns:a16="http://schemas.microsoft.com/office/drawing/2014/main" id="{C549143C-B5A0-9E25-E3D2-328982725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138" y="5638800"/>
            <a:ext cx="231140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69" name="AutoShape 39">
            <a:extLst>
              <a:ext uri="{FF2B5EF4-FFF2-40B4-BE49-F238E27FC236}">
                <a16:creationId xmlns:a16="http://schemas.microsoft.com/office/drawing/2014/main" id="{9D5FC5BC-4BF3-A84F-9547-0D56CFF3D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638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70" name="Freeform 44">
            <a:extLst>
              <a:ext uri="{FF2B5EF4-FFF2-40B4-BE49-F238E27FC236}">
                <a16:creationId xmlns:a16="http://schemas.microsoft.com/office/drawing/2014/main" id="{19CDDA75-66C5-B22B-C625-67756063FD7B}"/>
              </a:ext>
            </a:extLst>
          </p:cNvPr>
          <p:cNvSpPr>
            <a:spLocks/>
          </p:cNvSpPr>
          <p:nvPr/>
        </p:nvSpPr>
        <p:spPr bwMode="auto">
          <a:xfrm>
            <a:off x="7094538" y="25908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71" name="AutoShape 45">
            <a:extLst>
              <a:ext uri="{FF2B5EF4-FFF2-40B4-BE49-F238E27FC236}">
                <a16:creationId xmlns:a16="http://schemas.microsoft.com/office/drawing/2014/main" id="{8B5EDC9D-A497-6BF7-FB82-64C5CD660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35306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72" name="AutoShape 48">
            <a:extLst>
              <a:ext uri="{FF2B5EF4-FFF2-40B4-BE49-F238E27FC236}">
                <a16:creationId xmlns:a16="http://schemas.microsoft.com/office/drawing/2014/main" id="{52F8FD51-F9E1-691E-165D-92945758F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45720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73" name="Freeform 51">
            <a:extLst>
              <a:ext uri="{FF2B5EF4-FFF2-40B4-BE49-F238E27FC236}">
                <a16:creationId xmlns:a16="http://schemas.microsoft.com/office/drawing/2014/main" id="{F8E92DFA-65C2-D085-D7A9-77682333D0BA}"/>
              </a:ext>
            </a:extLst>
          </p:cNvPr>
          <p:cNvSpPr>
            <a:spLocks/>
          </p:cNvSpPr>
          <p:nvPr/>
        </p:nvSpPr>
        <p:spPr bwMode="auto">
          <a:xfrm>
            <a:off x="6256338" y="40386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74" name="Freeform 54">
            <a:extLst>
              <a:ext uri="{FF2B5EF4-FFF2-40B4-BE49-F238E27FC236}">
                <a16:creationId xmlns:a16="http://schemas.microsoft.com/office/drawing/2014/main" id="{8D5CDF24-B854-088B-E0E2-53246217BB89}"/>
              </a:ext>
            </a:extLst>
          </p:cNvPr>
          <p:cNvSpPr>
            <a:spLocks/>
          </p:cNvSpPr>
          <p:nvPr/>
        </p:nvSpPr>
        <p:spPr bwMode="auto">
          <a:xfrm>
            <a:off x="6294438" y="51308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75" name="Freeform 59">
            <a:extLst>
              <a:ext uri="{FF2B5EF4-FFF2-40B4-BE49-F238E27FC236}">
                <a16:creationId xmlns:a16="http://schemas.microsoft.com/office/drawing/2014/main" id="{A33FE722-0986-2B4C-8542-25157549BA57}"/>
              </a:ext>
            </a:extLst>
          </p:cNvPr>
          <p:cNvSpPr>
            <a:spLocks/>
          </p:cNvSpPr>
          <p:nvPr/>
        </p:nvSpPr>
        <p:spPr bwMode="auto">
          <a:xfrm>
            <a:off x="7132638" y="36830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76" name="Freeform 62">
            <a:extLst>
              <a:ext uri="{FF2B5EF4-FFF2-40B4-BE49-F238E27FC236}">
                <a16:creationId xmlns:a16="http://schemas.microsoft.com/office/drawing/2014/main" id="{CF18A827-00DC-EDF6-4B67-992066F8E75F}"/>
              </a:ext>
            </a:extLst>
          </p:cNvPr>
          <p:cNvSpPr>
            <a:spLocks/>
          </p:cNvSpPr>
          <p:nvPr/>
        </p:nvSpPr>
        <p:spPr bwMode="auto">
          <a:xfrm>
            <a:off x="7170738" y="47752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77" name="Rectangle 63">
            <a:extLst>
              <a:ext uri="{FF2B5EF4-FFF2-40B4-BE49-F238E27FC236}">
                <a16:creationId xmlns:a16="http://schemas.microsoft.com/office/drawing/2014/main" id="{7C6C688F-9565-85CD-C63F-AF10681A7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138" y="838200"/>
            <a:ext cx="1600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Decryption</a:t>
            </a:r>
            <a:endParaRPr lang="en-US" altLang="en-PK"/>
          </a:p>
        </p:txBody>
      </p:sp>
      <p:sp>
        <p:nvSpPr>
          <p:cNvPr id="23578" name="Rectangle 64">
            <a:extLst>
              <a:ext uri="{FF2B5EF4-FFF2-40B4-BE49-F238E27FC236}">
                <a16:creationId xmlns:a16="http://schemas.microsoft.com/office/drawing/2014/main" id="{E1361300-271C-D431-2B54-8DE4B4D47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200" y="-100013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79" name="Rectangle 65">
            <a:extLst>
              <a:ext uri="{FF2B5EF4-FFF2-40B4-BE49-F238E27FC236}">
                <a16:creationId xmlns:a16="http://schemas.microsoft.com/office/drawing/2014/main" id="{3648BE14-392A-7AE9-F05A-78B6ADF7E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8338" y="152400"/>
            <a:ext cx="2235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 b="1">
                <a:solidFill>
                  <a:srgbClr val="110000"/>
                </a:solidFill>
                <a:latin typeface="Geneva" panose="020B0503030404040204" pitchFamily="34" charset="0"/>
              </a:rPr>
              <a:t>Triple DES</a:t>
            </a:r>
            <a:endParaRPr lang="en-US" altLang="en-PK"/>
          </a:p>
        </p:txBody>
      </p:sp>
      <p:sp>
        <p:nvSpPr>
          <p:cNvPr id="23580" name="Rectangle 66">
            <a:extLst>
              <a:ext uri="{FF2B5EF4-FFF2-40B4-BE49-F238E27FC236}">
                <a16:creationId xmlns:a16="http://schemas.microsoft.com/office/drawing/2014/main" id="{8267F24E-A17D-8FF0-3F35-785482FDC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663" y="14541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81" name="Rectangle 67">
            <a:extLst>
              <a:ext uri="{FF2B5EF4-FFF2-40B4-BE49-F238E27FC236}">
                <a16:creationId xmlns:a16="http://schemas.microsoft.com/office/drawing/2014/main" id="{9712C486-CC85-0C5E-E59B-601FCDEA8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00" y="145415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m1</a:t>
            </a:r>
            <a:endParaRPr lang="en-US" altLang="en-PK"/>
          </a:p>
        </p:txBody>
      </p:sp>
      <p:sp>
        <p:nvSpPr>
          <p:cNvPr id="23582" name="Rectangle 68">
            <a:extLst>
              <a:ext uri="{FF2B5EF4-FFF2-40B4-BE49-F238E27FC236}">
                <a16:creationId xmlns:a16="http://schemas.microsoft.com/office/drawing/2014/main" id="{1B099B26-1A2A-A14E-1F2C-5B6B975D9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25209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83" name="Rectangle 69">
            <a:extLst>
              <a:ext uri="{FF2B5EF4-FFF2-40B4-BE49-F238E27FC236}">
                <a16:creationId xmlns:a16="http://schemas.microsoft.com/office/drawing/2014/main" id="{8917B96F-E082-AEAC-115A-0ABACFB98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59080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3584" name="Rectangle 70">
            <a:extLst>
              <a:ext uri="{FF2B5EF4-FFF2-40B4-BE49-F238E27FC236}">
                <a16:creationId xmlns:a16="http://schemas.microsoft.com/office/drawing/2014/main" id="{85A9A1CC-2863-4680-B64E-5C6DA7643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5877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85" name="Rectangle 71">
            <a:extLst>
              <a:ext uri="{FF2B5EF4-FFF2-40B4-BE49-F238E27FC236}">
                <a16:creationId xmlns:a16="http://schemas.microsoft.com/office/drawing/2014/main" id="{E8FEE29E-E932-A80C-9104-3522463E9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263" y="3587750"/>
            <a:ext cx="26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</a:t>
            </a:r>
            <a:endParaRPr lang="en-US" altLang="en-PK"/>
          </a:p>
        </p:txBody>
      </p:sp>
      <p:sp>
        <p:nvSpPr>
          <p:cNvPr id="23586" name="Rectangle 72">
            <a:extLst>
              <a:ext uri="{FF2B5EF4-FFF2-40B4-BE49-F238E27FC236}">
                <a16:creationId xmlns:a16="http://schemas.microsoft.com/office/drawing/2014/main" id="{56472E78-0ED1-D4C9-8147-E531C7E11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46545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87" name="Rectangle 73">
            <a:extLst>
              <a:ext uri="{FF2B5EF4-FFF2-40B4-BE49-F238E27FC236}">
                <a16:creationId xmlns:a16="http://schemas.microsoft.com/office/drawing/2014/main" id="{27B7F1CE-E0F0-E49E-1212-E16651B16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465455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3588" name="Rectangle 74">
            <a:extLst>
              <a:ext uri="{FF2B5EF4-FFF2-40B4-BE49-F238E27FC236}">
                <a16:creationId xmlns:a16="http://schemas.microsoft.com/office/drawing/2014/main" id="{8E62F191-68D8-E1C3-9ED7-3CEB48B86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57213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3589" name="Rectangle 75">
            <a:extLst>
              <a:ext uri="{FF2B5EF4-FFF2-40B4-BE49-F238E27FC236}">
                <a16:creationId xmlns:a16="http://schemas.microsoft.com/office/drawing/2014/main" id="{0B528CEC-7AB4-6870-E7AB-D46A94891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572135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c1</a:t>
            </a:r>
            <a:endParaRPr lang="en-US" altLang="en-PK"/>
          </a:p>
        </p:txBody>
      </p:sp>
      <p:sp>
        <p:nvSpPr>
          <p:cNvPr id="23590" name="Freeform 76">
            <a:extLst>
              <a:ext uri="{FF2B5EF4-FFF2-40B4-BE49-F238E27FC236}">
                <a16:creationId xmlns:a16="http://schemas.microsoft.com/office/drawing/2014/main" id="{4196DEED-D3F9-7046-6258-CF5275F21D48}"/>
              </a:ext>
            </a:extLst>
          </p:cNvPr>
          <p:cNvSpPr>
            <a:spLocks/>
          </p:cNvSpPr>
          <p:nvPr/>
        </p:nvSpPr>
        <p:spPr bwMode="auto">
          <a:xfrm>
            <a:off x="1841500" y="29972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91" name="Freeform 77">
            <a:extLst>
              <a:ext uri="{FF2B5EF4-FFF2-40B4-BE49-F238E27FC236}">
                <a16:creationId xmlns:a16="http://schemas.microsoft.com/office/drawing/2014/main" id="{9FC0DF39-F978-EBFD-FEFB-F5209F619A0E}"/>
              </a:ext>
            </a:extLst>
          </p:cNvPr>
          <p:cNvSpPr>
            <a:spLocks/>
          </p:cNvSpPr>
          <p:nvPr/>
        </p:nvSpPr>
        <p:spPr bwMode="auto">
          <a:xfrm>
            <a:off x="1854200" y="203200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92" name="Rectangle 78">
            <a:extLst>
              <a:ext uri="{FF2B5EF4-FFF2-40B4-BE49-F238E27FC236}">
                <a16:creationId xmlns:a16="http://schemas.microsoft.com/office/drawing/2014/main" id="{B13AB04D-C563-D712-39B0-A4579196F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44780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93" name="Rectangle 79">
            <a:extLst>
              <a:ext uri="{FF2B5EF4-FFF2-40B4-BE49-F238E27FC236}">
                <a16:creationId xmlns:a16="http://schemas.microsoft.com/office/drawing/2014/main" id="{4ECEF95C-0385-9FCC-F8F2-F41995AF5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689600"/>
            <a:ext cx="231140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94" name="AutoShape 80">
            <a:extLst>
              <a:ext uri="{FF2B5EF4-FFF2-40B4-BE49-F238E27FC236}">
                <a16:creationId xmlns:a16="http://schemas.microsoft.com/office/drawing/2014/main" id="{0E8D10F2-12F2-4F1E-4B05-AFF52651B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146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95" name="Freeform 81">
            <a:extLst>
              <a:ext uri="{FF2B5EF4-FFF2-40B4-BE49-F238E27FC236}">
                <a16:creationId xmlns:a16="http://schemas.microsoft.com/office/drawing/2014/main" id="{A306548C-9767-3118-699C-E6C1CDE07232}"/>
              </a:ext>
            </a:extLst>
          </p:cNvPr>
          <p:cNvSpPr>
            <a:spLocks/>
          </p:cNvSpPr>
          <p:nvPr/>
        </p:nvSpPr>
        <p:spPr bwMode="auto">
          <a:xfrm>
            <a:off x="2717800" y="26416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96" name="AutoShape 82">
            <a:extLst>
              <a:ext uri="{FF2B5EF4-FFF2-40B4-BE49-F238E27FC236}">
                <a16:creationId xmlns:a16="http://schemas.microsoft.com/office/drawing/2014/main" id="{591B59B2-448E-D1BD-2EF2-228A6B790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200" y="35814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97" name="AutoShape 83">
            <a:extLst>
              <a:ext uri="{FF2B5EF4-FFF2-40B4-BE49-F238E27FC236}">
                <a16:creationId xmlns:a16="http://schemas.microsoft.com/office/drawing/2014/main" id="{72F69E9C-C529-BCD4-4DF1-6D395EC27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0" y="46228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3598" name="Freeform 84">
            <a:extLst>
              <a:ext uri="{FF2B5EF4-FFF2-40B4-BE49-F238E27FC236}">
                <a16:creationId xmlns:a16="http://schemas.microsoft.com/office/drawing/2014/main" id="{550BDC06-E607-9C3B-3388-86D39600D871}"/>
              </a:ext>
            </a:extLst>
          </p:cNvPr>
          <p:cNvSpPr>
            <a:spLocks/>
          </p:cNvSpPr>
          <p:nvPr/>
        </p:nvSpPr>
        <p:spPr bwMode="auto">
          <a:xfrm>
            <a:off x="1879600" y="40894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599" name="Freeform 85">
            <a:extLst>
              <a:ext uri="{FF2B5EF4-FFF2-40B4-BE49-F238E27FC236}">
                <a16:creationId xmlns:a16="http://schemas.microsoft.com/office/drawing/2014/main" id="{2418906E-C4BC-3582-E177-3F98F5B163BD}"/>
              </a:ext>
            </a:extLst>
          </p:cNvPr>
          <p:cNvSpPr>
            <a:spLocks/>
          </p:cNvSpPr>
          <p:nvPr/>
        </p:nvSpPr>
        <p:spPr bwMode="auto">
          <a:xfrm>
            <a:off x="1917700" y="51816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600" name="Freeform 86">
            <a:extLst>
              <a:ext uri="{FF2B5EF4-FFF2-40B4-BE49-F238E27FC236}">
                <a16:creationId xmlns:a16="http://schemas.microsoft.com/office/drawing/2014/main" id="{505C806B-732E-EA8D-596F-6978CDA3C508}"/>
              </a:ext>
            </a:extLst>
          </p:cNvPr>
          <p:cNvSpPr>
            <a:spLocks/>
          </p:cNvSpPr>
          <p:nvPr/>
        </p:nvSpPr>
        <p:spPr bwMode="auto">
          <a:xfrm>
            <a:off x="2755900" y="37338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601" name="Freeform 87">
            <a:extLst>
              <a:ext uri="{FF2B5EF4-FFF2-40B4-BE49-F238E27FC236}">
                <a16:creationId xmlns:a16="http://schemas.microsoft.com/office/drawing/2014/main" id="{CE3278FE-EDE4-28D8-2948-5FC04C13FDAC}"/>
              </a:ext>
            </a:extLst>
          </p:cNvPr>
          <p:cNvSpPr>
            <a:spLocks/>
          </p:cNvSpPr>
          <p:nvPr/>
        </p:nvSpPr>
        <p:spPr bwMode="auto">
          <a:xfrm>
            <a:off x="2794000" y="48260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3602" name="Rectangle 88">
            <a:extLst>
              <a:ext uri="{FF2B5EF4-FFF2-40B4-BE49-F238E27FC236}">
                <a16:creationId xmlns:a16="http://schemas.microsoft.com/office/drawing/2014/main" id="{2B28EDDF-C58C-797B-B11C-94D545A98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5" y="25908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Key1</a:t>
            </a:r>
            <a:endParaRPr lang="en-US" altLang="en-PK"/>
          </a:p>
        </p:txBody>
      </p:sp>
      <p:sp>
        <p:nvSpPr>
          <p:cNvPr id="23603" name="Rectangle 89">
            <a:extLst>
              <a:ext uri="{FF2B5EF4-FFF2-40B4-BE49-F238E27FC236}">
                <a16:creationId xmlns:a16="http://schemas.microsoft.com/office/drawing/2014/main" id="{6F59015D-5FF3-EEA1-51A3-0D7CE5ACB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5" y="36576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Key2</a:t>
            </a:r>
            <a:endParaRPr lang="en-US" altLang="en-PK"/>
          </a:p>
        </p:txBody>
      </p:sp>
      <p:sp>
        <p:nvSpPr>
          <p:cNvPr id="23604" name="Rectangle 90">
            <a:extLst>
              <a:ext uri="{FF2B5EF4-FFF2-40B4-BE49-F238E27FC236}">
                <a16:creationId xmlns:a16="http://schemas.microsoft.com/office/drawing/2014/main" id="{4DE32E7D-E864-4103-E972-6229F507E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5" y="47244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Key1</a:t>
            </a:r>
            <a:endParaRPr lang="en-US" altLang="en-PK"/>
          </a:p>
        </p:txBody>
      </p:sp>
      <p:sp>
        <p:nvSpPr>
          <p:cNvPr id="23605" name="Rectangle 91">
            <a:extLst>
              <a:ext uri="{FF2B5EF4-FFF2-40B4-BE49-F238E27FC236}">
                <a16:creationId xmlns:a16="http://schemas.microsoft.com/office/drawing/2014/main" id="{0E52ACB4-BB48-8C88-383B-A5DE493D9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988" y="838200"/>
            <a:ext cx="15636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Encryption</a:t>
            </a:r>
            <a:endParaRPr lang="en-US" altLang="en-PK"/>
          </a:p>
        </p:txBody>
      </p:sp>
      <p:sp>
        <p:nvSpPr>
          <p:cNvPr id="23606" name="Text Box 92">
            <a:extLst>
              <a:ext uri="{FF2B5EF4-FFF2-40B4-BE49-F238E27FC236}">
                <a16:creationId xmlns:a16="http://schemas.microsoft.com/office/drawing/2014/main" id="{F63BD095-F0AB-77BE-AAA9-57F61F773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00" y="762000"/>
            <a:ext cx="1576388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There are</a:t>
            </a:r>
          </a:p>
          <a:p>
            <a:r>
              <a:rPr lang="en-US" altLang="en-PK"/>
              <a:t>112 unique</a:t>
            </a:r>
          </a:p>
          <a:p>
            <a:r>
              <a:rPr lang="en-US" altLang="en-PK"/>
              <a:t>bits in key</a:t>
            </a:r>
          </a:p>
        </p:txBody>
      </p:sp>
      <p:sp>
        <p:nvSpPr>
          <p:cNvPr id="23607" name="Text Box 93">
            <a:extLst>
              <a:ext uri="{FF2B5EF4-FFF2-40B4-BE49-F238E27FC236}">
                <a16:creationId xmlns:a16="http://schemas.microsoft.com/office/drawing/2014/main" id="{1122AB2D-1EE3-8081-722B-4105AEA18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786705A4-964F-3346-A148-C538C1626CD4}" type="slidenum">
              <a:rPr lang="en-US" altLang="en-PK"/>
              <a:pPr/>
              <a:t>22</a:t>
            </a:fld>
            <a:endParaRPr lang="en-US" altLang="en-PK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71BFEB2-4847-6A48-395A-AC36B4126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93863"/>
            <a:ext cx="81534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•  128-bit key vs 56-bit key.   3.4E38 vs 7E16 possible values, or 4,194,304 times as many.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• If an exhaustive key search for DES takes an hour, the same for IDEA would take 500 years.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Better suited for implementation in software</a:t>
            </a:r>
          </a:p>
          <a:p>
            <a:pPr algn="l"/>
            <a:r>
              <a:rPr lang="en-US" altLang="en-PK"/>
              <a:t>• No large bit-wise (e.g., 64-bit) permutations.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Newer algorithms: Blowfish,  RC5,  CAST-128, AES.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82819151-0808-7EA8-09D7-D758BF4CB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5" y="228600"/>
            <a:ext cx="191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IDEA vs DES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DD9D3C7C-C5A7-6AAA-CF85-F4723D21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8AD4D0B3-CC77-C242-AE7E-88AE16750EB8}" type="slidenum">
              <a:rPr lang="en-US" altLang="en-PK"/>
              <a:pPr/>
              <a:t>23</a:t>
            </a:fld>
            <a:endParaRPr lang="en-US" altLang="en-PK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6F5A0007-8574-EE1A-E791-AEF57D33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DE2F21A4-8CAF-4E41-BD4C-C768121C25B0}" type="slidenum">
              <a:rPr lang="en-US" altLang="en-PK"/>
              <a:pPr/>
              <a:t>24</a:t>
            </a:fld>
            <a:endParaRPr lang="en-US" altLang="en-PK"/>
          </a:p>
        </p:txBody>
      </p:sp>
      <p:pic>
        <p:nvPicPr>
          <p:cNvPr id="25603" name="Picture 3">
            <a:extLst>
              <a:ext uri="{FF2B5EF4-FFF2-40B4-BE49-F238E27FC236}">
                <a16:creationId xmlns:a16="http://schemas.microsoft.com/office/drawing/2014/main" id="{BECD9C22-19E4-C0AE-18CD-D368D9523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728200" cy="657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BFFF05AB-2EFC-D981-405E-D32549717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146050"/>
            <a:ext cx="5129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Cipher Block Chaining (CBC)</a:t>
            </a:r>
            <a:endParaRPr lang="en-US" altLang="en-PK"/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5D064B9B-1366-144B-3D6D-7614D44B8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3700" y="-2286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28" name="Rectangle 5">
            <a:extLst>
              <a:ext uri="{FF2B5EF4-FFF2-40B4-BE49-F238E27FC236}">
                <a16:creationId xmlns:a16="http://schemas.microsoft.com/office/drawing/2014/main" id="{6BEA296B-9739-F9FA-864E-F4BF83534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3" y="7175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6629" name="Rectangle 6">
            <a:extLst>
              <a:ext uri="{FF2B5EF4-FFF2-40B4-BE49-F238E27FC236}">
                <a16:creationId xmlns:a16="http://schemas.microsoft.com/office/drawing/2014/main" id="{5DAD04F1-DC87-F768-EEA2-9FF9F3862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71755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m1</a:t>
            </a:r>
            <a:endParaRPr lang="en-US" altLang="en-PK"/>
          </a:p>
        </p:txBody>
      </p:sp>
      <p:sp>
        <p:nvSpPr>
          <p:cNvPr id="26630" name="Rectangle 7">
            <a:extLst>
              <a:ext uri="{FF2B5EF4-FFF2-40B4-BE49-F238E27FC236}">
                <a16:creationId xmlns:a16="http://schemas.microsoft.com/office/drawing/2014/main" id="{D5525326-18AE-251F-266C-A6423940F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0" y="71755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m2</a:t>
            </a:r>
            <a:endParaRPr lang="en-US" altLang="en-PK"/>
          </a:p>
        </p:txBody>
      </p:sp>
      <p:sp>
        <p:nvSpPr>
          <p:cNvPr id="26631" name="Rectangle 8">
            <a:extLst>
              <a:ext uri="{FF2B5EF4-FFF2-40B4-BE49-F238E27FC236}">
                <a16:creationId xmlns:a16="http://schemas.microsoft.com/office/drawing/2014/main" id="{6B77ECBB-5FF1-DDA5-2F6B-459B4109B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71755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m3</a:t>
            </a:r>
            <a:endParaRPr lang="en-US" altLang="en-PK"/>
          </a:p>
        </p:txBody>
      </p:sp>
      <p:sp>
        <p:nvSpPr>
          <p:cNvPr id="26632" name="Rectangle 9">
            <a:extLst>
              <a:ext uri="{FF2B5EF4-FFF2-40B4-BE49-F238E27FC236}">
                <a16:creationId xmlns:a16="http://schemas.microsoft.com/office/drawing/2014/main" id="{6467EEAF-A191-69F1-E016-22AA75D09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1784350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IV </a:t>
            </a:r>
            <a:endParaRPr lang="en-US" altLang="en-PK"/>
          </a:p>
        </p:txBody>
      </p:sp>
      <p:sp>
        <p:nvSpPr>
          <p:cNvPr id="26633" name="Rectangle 10">
            <a:extLst>
              <a:ext uri="{FF2B5EF4-FFF2-40B4-BE49-F238E27FC236}">
                <a16:creationId xmlns:a16="http://schemas.microsoft.com/office/drawing/2014/main" id="{43BED104-8641-40A2-E7E6-DFA03D7FD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1784350"/>
            <a:ext cx="593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(+)</a:t>
            </a:r>
            <a:endParaRPr lang="en-US" altLang="en-PK"/>
          </a:p>
        </p:txBody>
      </p:sp>
      <p:sp>
        <p:nvSpPr>
          <p:cNvPr id="26634" name="Rectangle 11">
            <a:extLst>
              <a:ext uri="{FF2B5EF4-FFF2-40B4-BE49-F238E27FC236}">
                <a16:creationId xmlns:a16="http://schemas.microsoft.com/office/drawing/2014/main" id="{5156946C-DDF0-79B9-B6C1-3C43483C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0" y="1784350"/>
            <a:ext cx="593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(+)</a:t>
            </a:r>
            <a:endParaRPr lang="en-US" altLang="en-PK"/>
          </a:p>
        </p:txBody>
      </p:sp>
      <p:sp>
        <p:nvSpPr>
          <p:cNvPr id="26635" name="Rectangle 12">
            <a:extLst>
              <a:ext uri="{FF2B5EF4-FFF2-40B4-BE49-F238E27FC236}">
                <a16:creationId xmlns:a16="http://schemas.microsoft.com/office/drawing/2014/main" id="{DE8C246A-F589-B19F-69E9-2CBB7B5AA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1784350"/>
            <a:ext cx="593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(+)</a:t>
            </a:r>
            <a:endParaRPr lang="en-US" altLang="en-PK"/>
          </a:p>
        </p:txBody>
      </p:sp>
      <p:sp>
        <p:nvSpPr>
          <p:cNvPr id="26636" name="Rectangle 13">
            <a:extLst>
              <a:ext uri="{FF2B5EF4-FFF2-40B4-BE49-F238E27FC236}">
                <a16:creationId xmlns:a16="http://schemas.microsoft.com/office/drawing/2014/main" id="{857ABF7C-E3BF-A574-BAAE-B38757B07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3" y="32575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6637" name="Rectangle 14">
            <a:extLst>
              <a:ext uri="{FF2B5EF4-FFF2-40B4-BE49-F238E27FC236}">
                <a16:creationId xmlns:a16="http://schemas.microsoft.com/office/drawing/2014/main" id="{40FD6F93-A0E2-A72D-E3D3-957819AA9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763" y="3281363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6638" name="Rectangle 15">
            <a:extLst>
              <a:ext uri="{FF2B5EF4-FFF2-40B4-BE49-F238E27FC236}">
                <a16:creationId xmlns:a16="http://schemas.microsoft.com/office/drawing/2014/main" id="{05B88FE1-6EAD-76C4-4C6A-5E18B7AAE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975" y="3328988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6639" name="Rectangle 16">
            <a:extLst>
              <a:ext uri="{FF2B5EF4-FFF2-40B4-BE49-F238E27FC236}">
                <a16:creationId xmlns:a16="http://schemas.microsoft.com/office/drawing/2014/main" id="{D0A0C1F5-0F3A-EA77-8DBA-A10D7E88F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30835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6640" name="Rectangle 17">
            <a:extLst>
              <a:ext uri="{FF2B5EF4-FFF2-40B4-BE49-F238E27FC236}">
                <a16:creationId xmlns:a16="http://schemas.microsoft.com/office/drawing/2014/main" id="{6FD0DE46-0BED-5E94-DF91-E7067A780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8463" y="3257550"/>
            <a:ext cx="690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</a:t>
            </a:r>
            <a:endParaRPr lang="en-US" altLang="en-PK"/>
          </a:p>
        </p:txBody>
      </p:sp>
      <p:sp>
        <p:nvSpPr>
          <p:cNvPr id="26641" name="Rectangle 18">
            <a:extLst>
              <a:ext uri="{FF2B5EF4-FFF2-40B4-BE49-F238E27FC236}">
                <a16:creationId xmlns:a16="http://schemas.microsoft.com/office/drawing/2014/main" id="{1A400B93-8672-40FF-35FE-6CABC87C0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3" y="432435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6642" name="Rectangle 19">
            <a:extLst>
              <a:ext uri="{FF2B5EF4-FFF2-40B4-BE49-F238E27FC236}">
                <a16:creationId xmlns:a16="http://schemas.microsoft.com/office/drawing/2014/main" id="{3F964274-C2B7-7092-E950-5928D218A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5" y="432435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c1</a:t>
            </a:r>
            <a:endParaRPr lang="en-US" altLang="en-PK"/>
          </a:p>
        </p:txBody>
      </p:sp>
      <p:sp>
        <p:nvSpPr>
          <p:cNvPr id="26643" name="Rectangle 20">
            <a:extLst>
              <a:ext uri="{FF2B5EF4-FFF2-40B4-BE49-F238E27FC236}">
                <a16:creationId xmlns:a16="http://schemas.microsoft.com/office/drawing/2014/main" id="{9EE62742-FA5D-B0A0-3FA9-9803A39A0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432435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c2</a:t>
            </a:r>
            <a:endParaRPr lang="en-US" altLang="en-PK"/>
          </a:p>
        </p:txBody>
      </p:sp>
      <p:sp>
        <p:nvSpPr>
          <p:cNvPr id="26644" name="Rectangle 21">
            <a:extLst>
              <a:ext uri="{FF2B5EF4-FFF2-40B4-BE49-F238E27FC236}">
                <a16:creationId xmlns:a16="http://schemas.microsoft.com/office/drawing/2014/main" id="{45E00BE3-2626-4BB8-CF48-6BC244C4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432435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c3</a:t>
            </a:r>
            <a:endParaRPr lang="en-US" altLang="en-PK"/>
          </a:p>
        </p:txBody>
      </p:sp>
      <p:sp>
        <p:nvSpPr>
          <p:cNvPr id="26645" name="Rectangle 22">
            <a:extLst>
              <a:ext uri="{FF2B5EF4-FFF2-40B4-BE49-F238E27FC236}">
                <a16:creationId xmlns:a16="http://schemas.microsoft.com/office/drawing/2014/main" id="{A53A71D8-00FD-AF7A-59C0-D2EDDF2FC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3700" y="-2286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46" name="Freeform 23">
            <a:extLst>
              <a:ext uri="{FF2B5EF4-FFF2-40B4-BE49-F238E27FC236}">
                <a16:creationId xmlns:a16="http://schemas.microsoft.com/office/drawing/2014/main" id="{C7785A9E-E1EA-CF01-6947-9C17248242C1}"/>
              </a:ext>
            </a:extLst>
          </p:cNvPr>
          <p:cNvSpPr>
            <a:spLocks/>
          </p:cNvSpPr>
          <p:nvPr/>
        </p:nvSpPr>
        <p:spPr bwMode="auto">
          <a:xfrm>
            <a:off x="1600200" y="3810000"/>
            <a:ext cx="254000" cy="4572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47" name="Freeform 24">
            <a:extLst>
              <a:ext uri="{FF2B5EF4-FFF2-40B4-BE49-F238E27FC236}">
                <a16:creationId xmlns:a16="http://schemas.microsoft.com/office/drawing/2014/main" id="{12375297-977C-ABF7-2682-5E5B3E6094D8}"/>
              </a:ext>
            </a:extLst>
          </p:cNvPr>
          <p:cNvSpPr>
            <a:spLocks/>
          </p:cNvSpPr>
          <p:nvPr/>
        </p:nvSpPr>
        <p:spPr bwMode="auto">
          <a:xfrm>
            <a:off x="3810000" y="3771900"/>
            <a:ext cx="254000" cy="4953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48" name="Freeform 25">
            <a:extLst>
              <a:ext uri="{FF2B5EF4-FFF2-40B4-BE49-F238E27FC236}">
                <a16:creationId xmlns:a16="http://schemas.microsoft.com/office/drawing/2014/main" id="{22DAFAE8-0088-FC41-5F6D-095303EBAC61}"/>
              </a:ext>
            </a:extLst>
          </p:cNvPr>
          <p:cNvSpPr>
            <a:spLocks/>
          </p:cNvSpPr>
          <p:nvPr/>
        </p:nvSpPr>
        <p:spPr bwMode="auto">
          <a:xfrm>
            <a:off x="6121400" y="3771900"/>
            <a:ext cx="254000" cy="4953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49" name="Freeform 26">
            <a:extLst>
              <a:ext uri="{FF2B5EF4-FFF2-40B4-BE49-F238E27FC236}">
                <a16:creationId xmlns:a16="http://schemas.microsoft.com/office/drawing/2014/main" id="{A31203ED-7408-5CBE-35B2-4359B7CD42C3}"/>
              </a:ext>
            </a:extLst>
          </p:cNvPr>
          <p:cNvSpPr>
            <a:spLocks/>
          </p:cNvSpPr>
          <p:nvPr/>
        </p:nvSpPr>
        <p:spPr bwMode="auto">
          <a:xfrm>
            <a:off x="1549400" y="130810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50" name="Freeform 27">
            <a:extLst>
              <a:ext uri="{FF2B5EF4-FFF2-40B4-BE49-F238E27FC236}">
                <a16:creationId xmlns:a16="http://schemas.microsoft.com/office/drawing/2014/main" id="{C9015170-138C-33FB-A1C9-16CBF98DA25C}"/>
              </a:ext>
            </a:extLst>
          </p:cNvPr>
          <p:cNvSpPr>
            <a:spLocks/>
          </p:cNvSpPr>
          <p:nvPr/>
        </p:nvSpPr>
        <p:spPr bwMode="auto">
          <a:xfrm>
            <a:off x="3784600" y="1346200"/>
            <a:ext cx="254000" cy="520700"/>
          </a:xfrm>
          <a:custGeom>
            <a:avLst/>
            <a:gdLst>
              <a:gd name="T0" fmla="*/ 2147483647 w 160"/>
              <a:gd name="T1" fmla="*/ 0 h 328"/>
              <a:gd name="T2" fmla="*/ 2147483647 w 160"/>
              <a:gd name="T3" fmla="*/ 0 h 328"/>
              <a:gd name="T4" fmla="*/ 2147483647 w 160"/>
              <a:gd name="T5" fmla="*/ 2147483647 h 328"/>
              <a:gd name="T6" fmla="*/ 0 w 160"/>
              <a:gd name="T7" fmla="*/ 2147483647 h 328"/>
              <a:gd name="T8" fmla="*/ 2147483647 w 160"/>
              <a:gd name="T9" fmla="*/ 2147483647 h 328"/>
              <a:gd name="T10" fmla="*/ 2147483647 w 160"/>
              <a:gd name="T11" fmla="*/ 2147483647 h 328"/>
              <a:gd name="T12" fmla="*/ 2147483647 w 160"/>
              <a:gd name="T13" fmla="*/ 2147483647 h 328"/>
              <a:gd name="T14" fmla="*/ 2147483647 w 160"/>
              <a:gd name="T15" fmla="*/ 0 h 3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8"/>
              <a:gd name="T26" fmla="*/ 160 w 160"/>
              <a:gd name="T27" fmla="*/ 328 h 3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8">
                <a:moveTo>
                  <a:pt x="104" y="0"/>
                </a:moveTo>
                <a:lnTo>
                  <a:pt x="48" y="0"/>
                </a:lnTo>
                <a:lnTo>
                  <a:pt x="48" y="208"/>
                </a:lnTo>
                <a:lnTo>
                  <a:pt x="0" y="168"/>
                </a:lnTo>
                <a:lnTo>
                  <a:pt x="80" y="328"/>
                </a:lnTo>
                <a:lnTo>
                  <a:pt x="160" y="168"/>
                </a:lnTo>
                <a:lnTo>
                  <a:pt x="104" y="208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51" name="Freeform 28">
            <a:extLst>
              <a:ext uri="{FF2B5EF4-FFF2-40B4-BE49-F238E27FC236}">
                <a16:creationId xmlns:a16="http://schemas.microsoft.com/office/drawing/2014/main" id="{F66E235A-5DC1-8985-03B0-A21C5062201C}"/>
              </a:ext>
            </a:extLst>
          </p:cNvPr>
          <p:cNvSpPr>
            <a:spLocks/>
          </p:cNvSpPr>
          <p:nvPr/>
        </p:nvSpPr>
        <p:spPr bwMode="auto">
          <a:xfrm>
            <a:off x="6045200" y="1333500"/>
            <a:ext cx="254000" cy="508000"/>
          </a:xfrm>
          <a:custGeom>
            <a:avLst/>
            <a:gdLst>
              <a:gd name="T0" fmla="*/ 2147483647 w 160"/>
              <a:gd name="T1" fmla="*/ 0 h 320"/>
              <a:gd name="T2" fmla="*/ 2147483647 w 160"/>
              <a:gd name="T3" fmla="*/ 0 h 320"/>
              <a:gd name="T4" fmla="*/ 2147483647 w 160"/>
              <a:gd name="T5" fmla="*/ 2147483647 h 320"/>
              <a:gd name="T6" fmla="*/ 0 w 160"/>
              <a:gd name="T7" fmla="*/ 2147483647 h 320"/>
              <a:gd name="T8" fmla="*/ 2147483647 w 160"/>
              <a:gd name="T9" fmla="*/ 2147483647 h 320"/>
              <a:gd name="T10" fmla="*/ 2147483647 w 160"/>
              <a:gd name="T11" fmla="*/ 2147483647 h 320"/>
              <a:gd name="T12" fmla="*/ 2147483647 w 160"/>
              <a:gd name="T13" fmla="*/ 2147483647 h 320"/>
              <a:gd name="T14" fmla="*/ 2147483647 w 160"/>
              <a:gd name="T15" fmla="*/ 0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0"/>
              <a:gd name="T26" fmla="*/ 160 w 160"/>
              <a:gd name="T27" fmla="*/ 320 h 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0">
                <a:moveTo>
                  <a:pt x="104" y="0"/>
                </a:moveTo>
                <a:lnTo>
                  <a:pt x="48" y="0"/>
                </a:lnTo>
                <a:lnTo>
                  <a:pt x="48" y="200"/>
                </a:lnTo>
                <a:lnTo>
                  <a:pt x="0" y="160"/>
                </a:lnTo>
                <a:lnTo>
                  <a:pt x="80" y="320"/>
                </a:lnTo>
                <a:lnTo>
                  <a:pt x="160" y="160"/>
                </a:lnTo>
                <a:lnTo>
                  <a:pt x="104" y="200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52" name="Rectangle 29">
            <a:extLst>
              <a:ext uri="{FF2B5EF4-FFF2-40B4-BE49-F238E27FC236}">
                <a16:creationId xmlns:a16="http://schemas.microsoft.com/office/drawing/2014/main" id="{20975833-1227-8031-7FFD-91D8B64FD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71120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3" name="Rectangle 30">
            <a:extLst>
              <a:ext uri="{FF2B5EF4-FFF2-40B4-BE49-F238E27FC236}">
                <a16:creationId xmlns:a16="http://schemas.microsoft.com/office/drawing/2014/main" id="{19530B11-1052-3C12-DE16-5B57599E2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200" y="71120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4" name="Rectangle 31">
            <a:extLst>
              <a:ext uri="{FF2B5EF4-FFF2-40B4-BE49-F238E27FC236}">
                <a16:creationId xmlns:a16="http://schemas.microsoft.com/office/drawing/2014/main" id="{45B0310B-ABE1-B9C8-7E5F-33265283E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200" y="71120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5" name="Rectangle 32">
            <a:extLst>
              <a:ext uri="{FF2B5EF4-FFF2-40B4-BE49-F238E27FC236}">
                <a16:creationId xmlns:a16="http://schemas.microsoft.com/office/drawing/2014/main" id="{CCE77F14-7B27-DA3C-46E2-0AE68B516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330700"/>
            <a:ext cx="231140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6" name="Rectangle 33">
            <a:extLst>
              <a:ext uri="{FF2B5EF4-FFF2-40B4-BE49-F238E27FC236}">
                <a16:creationId xmlns:a16="http://schemas.microsoft.com/office/drawing/2014/main" id="{229A269B-2CE8-0278-8814-9C421E51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330700"/>
            <a:ext cx="231140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7" name="Rectangle 34">
            <a:extLst>
              <a:ext uri="{FF2B5EF4-FFF2-40B4-BE49-F238E27FC236}">
                <a16:creationId xmlns:a16="http://schemas.microsoft.com/office/drawing/2014/main" id="{3348ECFA-DAFE-20C4-F14F-F7F1D62FD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330700"/>
            <a:ext cx="231140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8" name="AutoShape 35">
            <a:extLst>
              <a:ext uri="{FF2B5EF4-FFF2-40B4-BE49-F238E27FC236}">
                <a16:creationId xmlns:a16="http://schemas.microsoft.com/office/drawing/2014/main" id="{41A481B7-7972-E628-619B-7E38F7DD9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32639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59" name="AutoShape 36">
            <a:extLst>
              <a:ext uri="{FF2B5EF4-FFF2-40B4-BE49-F238E27FC236}">
                <a16:creationId xmlns:a16="http://schemas.microsoft.com/office/drawing/2014/main" id="{BAB91349-4BAC-5F14-0D8F-D0E34AD76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800" y="3276600"/>
            <a:ext cx="12700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60" name="AutoShape 37">
            <a:extLst>
              <a:ext uri="{FF2B5EF4-FFF2-40B4-BE49-F238E27FC236}">
                <a16:creationId xmlns:a16="http://schemas.microsoft.com/office/drawing/2014/main" id="{2A05C694-DEF8-FADC-FD53-DE22FDDD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0" y="32766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61" name="Freeform 38">
            <a:extLst>
              <a:ext uri="{FF2B5EF4-FFF2-40B4-BE49-F238E27FC236}">
                <a16:creationId xmlns:a16="http://schemas.microsoft.com/office/drawing/2014/main" id="{559A579B-E676-CF4B-DA63-D4B0643995FE}"/>
              </a:ext>
            </a:extLst>
          </p:cNvPr>
          <p:cNvSpPr>
            <a:spLocks/>
          </p:cNvSpPr>
          <p:nvPr/>
        </p:nvSpPr>
        <p:spPr bwMode="auto">
          <a:xfrm>
            <a:off x="6807200" y="3416300"/>
            <a:ext cx="889000" cy="254000"/>
          </a:xfrm>
          <a:custGeom>
            <a:avLst/>
            <a:gdLst>
              <a:gd name="T0" fmla="*/ 2147483647 w 560"/>
              <a:gd name="T1" fmla="*/ 2147483647 h 160"/>
              <a:gd name="T2" fmla="*/ 2147483647 w 560"/>
              <a:gd name="T3" fmla="*/ 2147483647 h 160"/>
              <a:gd name="T4" fmla="*/ 2147483647 w 560"/>
              <a:gd name="T5" fmla="*/ 2147483647 h 160"/>
              <a:gd name="T6" fmla="*/ 2147483647 w 560"/>
              <a:gd name="T7" fmla="*/ 0 h 160"/>
              <a:gd name="T8" fmla="*/ 0 w 560"/>
              <a:gd name="T9" fmla="*/ 2147483647 h 160"/>
              <a:gd name="T10" fmla="*/ 2147483647 w 560"/>
              <a:gd name="T11" fmla="*/ 2147483647 h 160"/>
              <a:gd name="T12" fmla="*/ 2147483647 w 560"/>
              <a:gd name="T13" fmla="*/ 2147483647 h 160"/>
              <a:gd name="T14" fmla="*/ 2147483647 w 56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60"/>
              <a:gd name="T25" fmla="*/ 0 h 160"/>
              <a:gd name="T26" fmla="*/ 560 w 56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60" h="160">
                <a:moveTo>
                  <a:pt x="560" y="112"/>
                </a:moveTo>
                <a:lnTo>
                  <a:pt x="560" y="56"/>
                </a:lnTo>
                <a:lnTo>
                  <a:pt x="112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12" y="112"/>
                </a:lnTo>
                <a:lnTo>
                  <a:pt x="56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2" name="Freeform 39">
            <a:extLst>
              <a:ext uri="{FF2B5EF4-FFF2-40B4-BE49-F238E27FC236}">
                <a16:creationId xmlns:a16="http://schemas.microsoft.com/office/drawing/2014/main" id="{9F1C5993-712E-C8E7-418D-CF0C7993A881}"/>
              </a:ext>
            </a:extLst>
          </p:cNvPr>
          <p:cNvSpPr>
            <a:spLocks/>
          </p:cNvSpPr>
          <p:nvPr/>
        </p:nvSpPr>
        <p:spPr bwMode="auto">
          <a:xfrm>
            <a:off x="4495800" y="3365500"/>
            <a:ext cx="609600" cy="254000"/>
          </a:xfrm>
          <a:custGeom>
            <a:avLst/>
            <a:gdLst>
              <a:gd name="T0" fmla="*/ 2147483647 w 384"/>
              <a:gd name="T1" fmla="*/ 2147483647 h 160"/>
              <a:gd name="T2" fmla="*/ 2147483647 w 384"/>
              <a:gd name="T3" fmla="*/ 2147483647 h 160"/>
              <a:gd name="T4" fmla="*/ 2147483647 w 384"/>
              <a:gd name="T5" fmla="*/ 2147483647 h 160"/>
              <a:gd name="T6" fmla="*/ 2147483647 w 384"/>
              <a:gd name="T7" fmla="*/ 0 h 160"/>
              <a:gd name="T8" fmla="*/ 0 w 384"/>
              <a:gd name="T9" fmla="*/ 2147483647 h 160"/>
              <a:gd name="T10" fmla="*/ 2147483647 w 384"/>
              <a:gd name="T11" fmla="*/ 2147483647 h 160"/>
              <a:gd name="T12" fmla="*/ 2147483647 w 384"/>
              <a:gd name="T13" fmla="*/ 2147483647 h 160"/>
              <a:gd name="T14" fmla="*/ 2147483647 w 38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60"/>
              <a:gd name="T26" fmla="*/ 384 w 38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60">
                <a:moveTo>
                  <a:pt x="384" y="112"/>
                </a:moveTo>
                <a:lnTo>
                  <a:pt x="384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384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3" name="Freeform 40">
            <a:extLst>
              <a:ext uri="{FF2B5EF4-FFF2-40B4-BE49-F238E27FC236}">
                <a16:creationId xmlns:a16="http://schemas.microsoft.com/office/drawing/2014/main" id="{373259F3-9041-58A6-9A43-6A75777022B5}"/>
              </a:ext>
            </a:extLst>
          </p:cNvPr>
          <p:cNvSpPr>
            <a:spLocks/>
          </p:cNvSpPr>
          <p:nvPr/>
        </p:nvSpPr>
        <p:spPr bwMode="auto">
          <a:xfrm>
            <a:off x="2209800" y="339090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4" name="Freeform 41">
            <a:extLst>
              <a:ext uri="{FF2B5EF4-FFF2-40B4-BE49-F238E27FC236}">
                <a16:creationId xmlns:a16="http://schemas.microsoft.com/office/drawing/2014/main" id="{A33BE919-F73F-59DC-3816-4BCB46F7A8B5}"/>
              </a:ext>
            </a:extLst>
          </p:cNvPr>
          <p:cNvSpPr>
            <a:spLocks/>
          </p:cNvSpPr>
          <p:nvPr/>
        </p:nvSpPr>
        <p:spPr bwMode="auto">
          <a:xfrm>
            <a:off x="1574800" y="250190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5" name="Freeform 42">
            <a:extLst>
              <a:ext uri="{FF2B5EF4-FFF2-40B4-BE49-F238E27FC236}">
                <a16:creationId xmlns:a16="http://schemas.microsoft.com/office/drawing/2014/main" id="{AD6315B3-6A04-64A3-C84B-B27510DD39DD}"/>
              </a:ext>
            </a:extLst>
          </p:cNvPr>
          <p:cNvSpPr>
            <a:spLocks/>
          </p:cNvSpPr>
          <p:nvPr/>
        </p:nvSpPr>
        <p:spPr bwMode="auto">
          <a:xfrm>
            <a:off x="3810000" y="2540000"/>
            <a:ext cx="254000" cy="520700"/>
          </a:xfrm>
          <a:custGeom>
            <a:avLst/>
            <a:gdLst>
              <a:gd name="T0" fmla="*/ 2147483647 w 160"/>
              <a:gd name="T1" fmla="*/ 0 h 328"/>
              <a:gd name="T2" fmla="*/ 2147483647 w 160"/>
              <a:gd name="T3" fmla="*/ 0 h 328"/>
              <a:gd name="T4" fmla="*/ 2147483647 w 160"/>
              <a:gd name="T5" fmla="*/ 2147483647 h 328"/>
              <a:gd name="T6" fmla="*/ 0 w 160"/>
              <a:gd name="T7" fmla="*/ 2147483647 h 328"/>
              <a:gd name="T8" fmla="*/ 2147483647 w 160"/>
              <a:gd name="T9" fmla="*/ 2147483647 h 328"/>
              <a:gd name="T10" fmla="*/ 2147483647 w 160"/>
              <a:gd name="T11" fmla="*/ 2147483647 h 328"/>
              <a:gd name="T12" fmla="*/ 2147483647 w 160"/>
              <a:gd name="T13" fmla="*/ 2147483647 h 328"/>
              <a:gd name="T14" fmla="*/ 2147483647 w 160"/>
              <a:gd name="T15" fmla="*/ 0 h 3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8"/>
              <a:gd name="T26" fmla="*/ 160 w 160"/>
              <a:gd name="T27" fmla="*/ 328 h 3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8">
                <a:moveTo>
                  <a:pt x="104" y="0"/>
                </a:moveTo>
                <a:lnTo>
                  <a:pt x="48" y="0"/>
                </a:lnTo>
                <a:lnTo>
                  <a:pt x="48" y="208"/>
                </a:lnTo>
                <a:lnTo>
                  <a:pt x="0" y="168"/>
                </a:lnTo>
                <a:lnTo>
                  <a:pt x="80" y="328"/>
                </a:lnTo>
                <a:lnTo>
                  <a:pt x="160" y="168"/>
                </a:lnTo>
                <a:lnTo>
                  <a:pt x="104" y="208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6" name="Freeform 43">
            <a:extLst>
              <a:ext uri="{FF2B5EF4-FFF2-40B4-BE49-F238E27FC236}">
                <a16:creationId xmlns:a16="http://schemas.microsoft.com/office/drawing/2014/main" id="{FEBE0164-461F-3FC1-9F68-C5B08A796C29}"/>
              </a:ext>
            </a:extLst>
          </p:cNvPr>
          <p:cNvSpPr>
            <a:spLocks/>
          </p:cNvSpPr>
          <p:nvPr/>
        </p:nvSpPr>
        <p:spPr bwMode="auto">
          <a:xfrm>
            <a:off x="6172200" y="2514600"/>
            <a:ext cx="254000" cy="508000"/>
          </a:xfrm>
          <a:custGeom>
            <a:avLst/>
            <a:gdLst>
              <a:gd name="T0" fmla="*/ 2147483647 w 160"/>
              <a:gd name="T1" fmla="*/ 0 h 320"/>
              <a:gd name="T2" fmla="*/ 2147483647 w 160"/>
              <a:gd name="T3" fmla="*/ 0 h 320"/>
              <a:gd name="T4" fmla="*/ 2147483647 w 160"/>
              <a:gd name="T5" fmla="*/ 2147483647 h 320"/>
              <a:gd name="T6" fmla="*/ 0 w 160"/>
              <a:gd name="T7" fmla="*/ 2147483647 h 320"/>
              <a:gd name="T8" fmla="*/ 2147483647 w 160"/>
              <a:gd name="T9" fmla="*/ 2147483647 h 320"/>
              <a:gd name="T10" fmla="*/ 2147483647 w 160"/>
              <a:gd name="T11" fmla="*/ 2147483647 h 320"/>
              <a:gd name="T12" fmla="*/ 2147483647 w 160"/>
              <a:gd name="T13" fmla="*/ 2147483647 h 320"/>
              <a:gd name="T14" fmla="*/ 2147483647 w 160"/>
              <a:gd name="T15" fmla="*/ 0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0"/>
              <a:gd name="T26" fmla="*/ 160 w 160"/>
              <a:gd name="T27" fmla="*/ 320 h 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0">
                <a:moveTo>
                  <a:pt x="104" y="0"/>
                </a:moveTo>
                <a:lnTo>
                  <a:pt x="48" y="0"/>
                </a:lnTo>
                <a:lnTo>
                  <a:pt x="48" y="200"/>
                </a:lnTo>
                <a:lnTo>
                  <a:pt x="0" y="160"/>
                </a:lnTo>
                <a:lnTo>
                  <a:pt x="80" y="320"/>
                </a:lnTo>
                <a:lnTo>
                  <a:pt x="160" y="160"/>
                </a:lnTo>
                <a:lnTo>
                  <a:pt x="104" y="200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7" name="Freeform 44">
            <a:extLst>
              <a:ext uri="{FF2B5EF4-FFF2-40B4-BE49-F238E27FC236}">
                <a16:creationId xmlns:a16="http://schemas.microsoft.com/office/drawing/2014/main" id="{B87E384A-0E04-39E8-9230-728361FA53B0}"/>
              </a:ext>
            </a:extLst>
          </p:cNvPr>
          <p:cNvSpPr>
            <a:spLocks/>
          </p:cNvSpPr>
          <p:nvPr/>
        </p:nvSpPr>
        <p:spPr bwMode="auto">
          <a:xfrm>
            <a:off x="838200" y="1943100"/>
            <a:ext cx="482600" cy="254000"/>
          </a:xfrm>
          <a:custGeom>
            <a:avLst/>
            <a:gdLst>
              <a:gd name="T0" fmla="*/ 0 w 304"/>
              <a:gd name="T1" fmla="*/ 2147483647 h 160"/>
              <a:gd name="T2" fmla="*/ 0 w 304"/>
              <a:gd name="T3" fmla="*/ 2147483647 h 160"/>
              <a:gd name="T4" fmla="*/ 2147483647 w 304"/>
              <a:gd name="T5" fmla="*/ 2147483647 h 160"/>
              <a:gd name="T6" fmla="*/ 2147483647 w 304"/>
              <a:gd name="T7" fmla="*/ 2147483647 h 160"/>
              <a:gd name="T8" fmla="*/ 2147483647 w 304"/>
              <a:gd name="T9" fmla="*/ 2147483647 h 160"/>
              <a:gd name="T10" fmla="*/ 2147483647 w 304"/>
              <a:gd name="T11" fmla="*/ 0 h 160"/>
              <a:gd name="T12" fmla="*/ 2147483647 w 304"/>
              <a:gd name="T13" fmla="*/ 2147483647 h 160"/>
              <a:gd name="T14" fmla="*/ 0 w 30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4"/>
              <a:gd name="T25" fmla="*/ 0 h 160"/>
              <a:gd name="T26" fmla="*/ 304 w 30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4" h="160">
                <a:moveTo>
                  <a:pt x="0" y="56"/>
                </a:moveTo>
                <a:lnTo>
                  <a:pt x="0" y="112"/>
                </a:lnTo>
                <a:lnTo>
                  <a:pt x="184" y="112"/>
                </a:lnTo>
                <a:lnTo>
                  <a:pt x="144" y="160"/>
                </a:lnTo>
                <a:lnTo>
                  <a:pt x="304" y="80"/>
                </a:lnTo>
                <a:lnTo>
                  <a:pt x="144" y="0"/>
                </a:lnTo>
                <a:lnTo>
                  <a:pt x="184" y="56"/>
                </a:lnTo>
                <a:lnTo>
                  <a:pt x="0" y="5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8" name="Freeform 45">
            <a:extLst>
              <a:ext uri="{FF2B5EF4-FFF2-40B4-BE49-F238E27FC236}">
                <a16:creationId xmlns:a16="http://schemas.microsoft.com/office/drawing/2014/main" id="{02C896F0-62DD-9808-DE62-8622ED284A2F}"/>
              </a:ext>
            </a:extLst>
          </p:cNvPr>
          <p:cNvSpPr>
            <a:spLocks/>
          </p:cNvSpPr>
          <p:nvPr/>
        </p:nvSpPr>
        <p:spPr bwMode="auto">
          <a:xfrm>
            <a:off x="2603500" y="2222500"/>
            <a:ext cx="1181100" cy="2095500"/>
          </a:xfrm>
          <a:custGeom>
            <a:avLst/>
            <a:gdLst>
              <a:gd name="T0" fmla="*/ 0 w 744"/>
              <a:gd name="T1" fmla="*/ 2147483647 h 1320"/>
              <a:gd name="T2" fmla="*/ 2147483647 w 744"/>
              <a:gd name="T3" fmla="*/ 2147483647 h 1320"/>
              <a:gd name="T4" fmla="*/ 2147483647 w 744"/>
              <a:gd name="T5" fmla="*/ 2147483647 h 1320"/>
              <a:gd name="T6" fmla="*/ 2147483647 w 744"/>
              <a:gd name="T7" fmla="*/ 2147483647 h 1320"/>
              <a:gd name="T8" fmla="*/ 2147483647 w 744"/>
              <a:gd name="T9" fmla="*/ 0 h 1320"/>
              <a:gd name="T10" fmla="*/ 2147483647 w 744"/>
              <a:gd name="T11" fmla="*/ 2147483647 h 1320"/>
              <a:gd name="T12" fmla="*/ 2147483647 w 744"/>
              <a:gd name="T13" fmla="*/ 2147483647 h 1320"/>
              <a:gd name="T14" fmla="*/ 0 w 744"/>
              <a:gd name="T15" fmla="*/ 2147483647 h 1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44"/>
              <a:gd name="T25" fmla="*/ 0 h 1320"/>
              <a:gd name="T26" fmla="*/ 744 w 744"/>
              <a:gd name="T27" fmla="*/ 1320 h 1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4" h="1320">
                <a:moveTo>
                  <a:pt x="0" y="1304"/>
                </a:moveTo>
                <a:lnTo>
                  <a:pt x="40" y="1320"/>
                </a:lnTo>
                <a:lnTo>
                  <a:pt x="704" y="112"/>
                </a:lnTo>
                <a:lnTo>
                  <a:pt x="736" y="176"/>
                </a:lnTo>
                <a:lnTo>
                  <a:pt x="744" y="0"/>
                </a:lnTo>
                <a:lnTo>
                  <a:pt x="600" y="104"/>
                </a:lnTo>
                <a:lnTo>
                  <a:pt x="664" y="96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69" name="Freeform 46">
            <a:extLst>
              <a:ext uri="{FF2B5EF4-FFF2-40B4-BE49-F238E27FC236}">
                <a16:creationId xmlns:a16="http://schemas.microsoft.com/office/drawing/2014/main" id="{C81B5A1A-6600-603C-4961-1B6D5258CBC7}"/>
              </a:ext>
            </a:extLst>
          </p:cNvPr>
          <p:cNvSpPr>
            <a:spLocks/>
          </p:cNvSpPr>
          <p:nvPr/>
        </p:nvSpPr>
        <p:spPr bwMode="auto">
          <a:xfrm>
            <a:off x="4813300" y="2222500"/>
            <a:ext cx="1181100" cy="2095500"/>
          </a:xfrm>
          <a:custGeom>
            <a:avLst/>
            <a:gdLst>
              <a:gd name="T0" fmla="*/ 0 w 744"/>
              <a:gd name="T1" fmla="*/ 2147483647 h 1320"/>
              <a:gd name="T2" fmla="*/ 2147483647 w 744"/>
              <a:gd name="T3" fmla="*/ 2147483647 h 1320"/>
              <a:gd name="T4" fmla="*/ 2147483647 w 744"/>
              <a:gd name="T5" fmla="*/ 2147483647 h 1320"/>
              <a:gd name="T6" fmla="*/ 2147483647 w 744"/>
              <a:gd name="T7" fmla="*/ 2147483647 h 1320"/>
              <a:gd name="T8" fmla="*/ 2147483647 w 744"/>
              <a:gd name="T9" fmla="*/ 0 h 1320"/>
              <a:gd name="T10" fmla="*/ 2147483647 w 744"/>
              <a:gd name="T11" fmla="*/ 2147483647 h 1320"/>
              <a:gd name="T12" fmla="*/ 2147483647 w 744"/>
              <a:gd name="T13" fmla="*/ 2147483647 h 1320"/>
              <a:gd name="T14" fmla="*/ 0 w 744"/>
              <a:gd name="T15" fmla="*/ 2147483647 h 1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44"/>
              <a:gd name="T25" fmla="*/ 0 h 1320"/>
              <a:gd name="T26" fmla="*/ 744 w 744"/>
              <a:gd name="T27" fmla="*/ 1320 h 1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4" h="1320">
                <a:moveTo>
                  <a:pt x="0" y="1304"/>
                </a:moveTo>
                <a:lnTo>
                  <a:pt x="40" y="1320"/>
                </a:lnTo>
                <a:lnTo>
                  <a:pt x="704" y="112"/>
                </a:lnTo>
                <a:lnTo>
                  <a:pt x="736" y="176"/>
                </a:lnTo>
                <a:lnTo>
                  <a:pt x="744" y="0"/>
                </a:lnTo>
                <a:lnTo>
                  <a:pt x="600" y="104"/>
                </a:lnTo>
                <a:lnTo>
                  <a:pt x="664" y="96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70" name="Freeform 47">
            <a:extLst>
              <a:ext uri="{FF2B5EF4-FFF2-40B4-BE49-F238E27FC236}">
                <a16:creationId xmlns:a16="http://schemas.microsoft.com/office/drawing/2014/main" id="{E5C3C032-4406-DD58-7D80-27D7C94E4D50}"/>
              </a:ext>
            </a:extLst>
          </p:cNvPr>
          <p:cNvSpPr>
            <a:spLocks/>
          </p:cNvSpPr>
          <p:nvPr/>
        </p:nvSpPr>
        <p:spPr bwMode="auto">
          <a:xfrm>
            <a:off x="7023100" y="2222500"/>
            <a:ext cx="1181100" cy="2095500"/>
          </a:xfrm>
          <a:custGeom>
            <a:avLst/>
            <a:gdLst>
              <a:gd name="T0" fmla="*/ 0 w 744"/>
              <a:gd name="T1" fmla="*/ 2147483647 h 1320"/>
              <a:gd name="T2" fmla="*/ 2147483647 w 744"/>
              <a:gd name="T3" fmla="*/ 2147483647 h 1320"/>
              <a:gd name="T4" fmla="*/ 2147483647 w 744"/>
              <a:gd name="T5" fmla="*/ 2147483647 h 1320"/>
              <a:gd name="T6" fmla="*/ 2147483647 w 744"/>
              <a:gd name="T7" fmla="*/ 2147483647 h 1320"/>
              <a:gd name="T8" fmla="*/ 2147483647 w 744"/>
              <a:gd name="T9" fmla="*/ 0 h 1320"/>
              <a:gd name="T10" fmla="*/ 2147483647 w 744"/>
              <a:gd name="T11" fmla="*/ 2147483647 h 1320"/>
              <a:gd name="T12" fmla="*/ 2147483647 w 744"/>
              <a:gd name="T13" fmla="*/ 2147483647 h 1320"/>
              <a:gd name="T14" fmla="*/ 0 w 744"/>
              <a:gd name="T15" fmla="*/ 2147483647 h 1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44"/>
              <a:gd name="T25" fmla="*/ 0 h 1320"/>
              <a:gd name="T26" fmla="*/ 744 w 744"/>
              <a:gd name="T27" fmla="*/ 1320 h 1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4" h="1320">
                <a:moveTo>
                  <a:pt x="0" y="1304"/>
                </a:moveTo>
                <a:lnTo>
                  <a:pt x="40" y="1320"/>
                </a:lnTo>
                <a:lnTo>
                  <a:pt x="704" y="112"/>
                </a:lnTo>
                <a:lnTo>
                  <a:pt x="736" y="176"/>
                </a:lnTo>
                <a:lnTo>
                  <a:pt x="744" y="0"/>
                </a:lnTo>
                <a:lnTo>
                  <a:pt x="600" y="104"/>
                </a:lnTo>
                <a:lnTo>
                  <a:pt x="664" y="96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6671" name="Rectangle 48">
            <a:extLst>
              <a:ext uri="{FF2B5EF4-FFF2-40B4-BE49-F238E27FC236}">
                <a16:creationId xmlns:a16="http://schemas.microsoft.com/office/drawing/2014/main" id="{4A8B6D2E-A50F-0E00-826C-2DBA2F91C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4997450"/>
            <a:ext cx="650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The first 64-bit message segment is XOR'ed</a:t>
            </a:r>
            <a:endParaRPr lang="en-US" altLang="en-PK"/>
          </a:p>
        </p:txBody>
      </p:sp>
      <p:sp>
        <p:nvSpPr>
          <p:cNvPr id="26672" name="Rectangle 49">
            <a:extLst>
              <a:ext uri="{FF2B5EF4-FFF2-40B4-BE49-F238E27FC236}">
                <a16:creationId xmlns:a16="http://schemas.microsoft.com/office/drawing/2014/main" id="{F41287F8-175F-592A-FAF6-2353946E3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334000"/>
            <a:ext cx="59515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with an initial vector (IV). Each following</a:t>
            </a:r>
            <a:endParaRPr lang="en-US" altLang="en-PK"/>
          </a:p>
        </p:txBody>
      </p:sp>
      <p:sp>
        <p:nvSpPr>
          <p:cNvPr id="26673" name="Rectangle 50">
            <a:extLst>
              <a:ext uri="{FF2B5EF4-FFF2-40B4-BE49-F238E27FC236}">
                <a16:creationId xmlns:a16="http://schemas.microsoft.com/office/drawing/2014/main" id="{A1B75BB2-94FD-7C87-A29C-4EBE8F337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715000"/>
            <a:ext cx="5457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message segment is XOR'ed with the</a:t>
            </a:r>
            <a:endParaRPr lang="en-US" altLang="en-PK"/>
          </a:p>
        </p:txBody>
      </p:sp>
      <p:sp>
        <p:nvSpPr>
          <p:cNvPr id="26674" name="Rectangle 51">
            <a:extLst>
              <a:ext uri="{FF2B5EF4-FFF2-40B4-BE49-F238E27FC236}">
                <a16:creationId xmlns:a16="http://schemas.microsoft.com/office/drawing/2014/main" id="{9C4BF908-5155-2D34-F9AF-0812B4718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6096000"/>
            <a:ext cx="4611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preceding ciphertext segment. </a:t>
            </a:r>
            <a:endParaRPr lang="en-US" altLang="en-PK"/>
          </a:p>
        </p:txBody>
      </p:sp>
      <p:sp>
        <p:nvSpPr>
          <p:cNvPr id="26675" name="Rectangle 52">
            <a:extLst>
              <a:ext uri="{FF2B5EF4-FFF2-40B4-BE49-F238E27FC236}">
                <a16:creationId xmlns:a16="http://schemas.microsoft.com/office/drawing/2014/main" id="{82623370-0E9A-5685-E807-D919CF532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3700" y="-2286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6676" name="Text Box 53">
            <a:extLst>
              <a:ext uri="{FF2B5EF4-FFF2-40B4-BE49-F238E27FC236}">
                <a16:creationId xmlns:a16="http://schemas.microsoft.com/office/drawing/2014/main" id="{35F1294B-FC99-6BDD-0B2F-DEC8F329A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6600" y="6459538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1A996F6-9FA2-E54C-B167-C708B696D21D}" type="slidenum">
              <a:rPr lang="en-US" altLang="en-PK" sz="1600"/>
              <a:pPr/>
              <a:t>25</a:t>
            </a:fld>
            <a:endParaRPr lang="en-US" altLang="en-PK" sz="1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C0A414B7-BAA5-9CC9-C839-153274454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338" y="177800"/>
            <a:ext cx="5129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Cipher Block Chaining (CBC)</a:t>
            </a:r>
            <a:endParaRPr lang="en-US" altLang="en-PK"/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20B25D69-3EBE-047F-D368-A54B31964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09600" y="-19685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52" name="Rectangle 1028">
            <a:extLst>
              <a:ext uri="{FF2B5EF4-FFF2-40B4-BE49-F238E27FC236}">
                <a16:creationId xmlns:a16="http://schemas.microsoft.com/office/drawing/2014/main" id="{0787ED64-6A2F-B7B0-D437-66E5263CD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74930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7653" name="Rectangle 1029">
            <a:extLst>
              <a:ext uri="{FF2B5EF4-FFF2-40B4-BE49-F238E27FC236}">
                <a16:creationId xmlns:a16="http://schemas.microsoft.com/office/drawing/2014/main" id="{63160D0C-FC79-DA5D-7F03-C73B85754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4930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m1</a:t>
            </a:r>
            <a:endParaRPr lang="en-US" altLang="en-PK"/>
          </a:p>
        </p:txBody>
      </p:sp>
      <p:sp>
        <p:nvSpPr>
          <p:cNvPr id="27654" name="Rectangle 1030">
            <a:extLst>
              <a:ext uri="{FF2B5EF4-FFF2-40B4-BE49-F238E27FC236}">
                <a16:creationId xmlns:a16="http://schemas.microsoft.com/office/drawing/2014/main" id="{66E219E6-2D51-E73A-DA0E-3B3FEF722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100" y="74930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m2</a:t>
            </a:r>
            <a:endParaRPr lang="en-US" altLang="en-PK"/>
          </a:p>
        </p:txBody>
      </p:sp>
      <p:sp>
        <p:nvSpPr>
          <p:cNvPr id="27655" name="Rectangle 1031">
            <a:extLst>
              <a:ext uri="{FF2B5EF4-FFF2-40B4-BE49-F238E27FC236}">
                <a16:creationId xmlns:a16="http://schemas.microsoft.com/office/drawing/2014/main" id="{1E115932-5A73-593D-85A4-A3ECA0A2D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749300"/>
            <a:ext cx="59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m3</a:t>
            </a:r>
            <a:endParaRPr lang="en-US" altLang="en-PK"/>
          </a:p>
        </p:txBody>
      </p:sp>
      <p:sp>
        <p:nvSpPr>
          <p:cNvPr id="27656" name="Rectangle 1032">
            <a:extLst>
              <a:ext uri="{FF2B5EF4-FFF2-40B4-BE49-F238E27FC236}">
                <a16:creationId xmlns:a16="http://schemas.microsoft.com/office/drawing/2014/main" id="{CF12491E-A71B-F138-E051-E2930F176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828800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IV </a:t>
            </a:r>
            <a:endParaRPr lang="en-US" altLang="en-PK"/>
          </a:p>
        </p:txBody>
      </p:sp>
      <p:grpSp>
        <p:nvGrpSpPr>
          <p:cNvPr id="27657" name="Group 1079">
            <a:extLst>
              <a:ext uri="{FF2B5EF4-FFF2-40B4-BE49-F238E27FC236}">
                <a16:creationId xmlns:a16="http://schemas.microsoft.com/office/drawing/2014/main" id="{8C75E592-C0BF-2F7E-0232-FFBFD7F4B168}"/>
              </a:ext>
            </a:extLst>
          </p:cNvPr>
          <p:cNvGrpSpPr>
            <a:grpSpLocks/>
          </p:cNvGrpSpPr>
          <p:nvPr/>
        </p:nvGrpSpPr>
        <p:grpSpPr bwMode="auto">
          <a:xfrm>
            <a:off x="1166813" y="1981200"/>
            <a:ext cx="5165725" cy="457200"/>
            <a:chOff x="907" y="1152"/>
            <a:chExt cx="3254" cy="288"/>
          </a:xfrm>
        </p:grpSpPr>
        <p:sp>
          <p:nvSpPr>
            <p:cNvPr id="27705" name="Rectangle 1033">
              <a:extLst>
                <a:ext uri="{FF2B5EF4-FFF2-40B4-BE49-F238E27FC236}">
                  <a16:creationId xmlns:a16="http://schemas.microsoft.com/office/drawing/2014/main" id="{DAA6E81B-3320-E46A-ADA1-EF08F8FEB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1152"/>
              <a:ext cx="3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(+)</a:t>
              </a:r>
              <a:endParaRPr lang="en-US" altLang="en-PK"/>
            </a:p>
          </p:txBody>
        </p:sp>
        <p:sp>
          <p:nvSpPr>
            <p:cNvPr id="27706" name="Rectangle 1034">
              <a:extLst>
                <a:ext uri="{FF2B5EF4-FFF2-40B4-BE49-F238E27FC236}">
                  <a16:creationId xmlns:a16="http://schemas.microsoft.com/office/drawing/2014/main" id="{6527A932-7526-C1DB-AD58-C7BF0DD87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1152"/>
              <a:ext cx="3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(+)</a:t>
              </a:r>
              <a:endParaRPr lang="en-US" altLang="en-PK"/>
            </a:p>
          </p:txBody>
        </p:sp>
        <p:sp>
          <p:nvSpPr>
            <p:cNvPr id="27707" name="Rectangle 1035">
              <a:extLst>
                <a:ext uri="{FF2B5EF4-FFF2-40B4-BE49-F238E27FC236}">
                  <a16:creationId xmlns:a16="http://schemas.microsoft.com/office/drawing/2014/main" id="{E36367C6-3DB7-BDC9-A9DE-491643A4F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1152"/>
              <a:ext cx="3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(+)</a:t>
              </a:r>
              <a:endParaRPr lang="en-US" altLang="en-PK"/>
            </a:p>
          </p:txBody>
        </p:sp>
      </p:grpSp>
      <p:sp>
        <p:nvSpPr>
          <p:cNvPr id="27658" name="Rectangle 1036">
            <a:extLst>
              <a:ext uri="{FF2B5EF4-FFF2-40B4-BE49-F238E27FC236}">
                <a16:creationId xmlns:a16="http://schemas.microsoft.com/office/drawing/2014/main" id="{3506C6A6-11BB-9668-EAE6-7E58B7D14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3289300"/>
            <a:ext cx="12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</a:t>
            </a:r>
            <a:endParaRPr lang="en-US" altLang="en-PK"/>
          </a:p>
        </p:txBody>
      </p:sp>
      <p:sp>
        <p:nvSpPr>
          <p:cNvPr id="27659" name="Rectangle 1037">
            <a:extLst>
              <a:ext uri="{FF2B5EF4-FFF2-40B4-BE49-F238E27FC236}">
                <a16:creationId xmlns:a16="http://schemas.microsoft.com/office/drawing/2014/main" id="{B76DD39A-62C1-D4FB-65BE-6F34E8DA0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3359150"/>
            <a:ext cx="26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</a:t>
            </a:r>
            <a:endParaRPr lang="en-US" altLang="en-PK"/>
          </a:p>
        </p:txBody>
      </p:sp>
      <p:sp>
        <p:nvSpPr>
          <p:cNvPr id="27660" name="Rectangle 1038">
            <a:extLst>
              <a:ext uri="{FF2B5EF4-FFF2-40B4-BE49-F238E27FC236}">
                <a16:creationId xmlns:a16="http://schemas.microsoft.com/office/drawing/2014/main" id="{B6D91CB0-EE45-7AE1-D481-81DEC8590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075" y="3359150"/>
            <a:ext cx="26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</a:t>
            </a:r>
            <a:endParaRPr lang="en-US" altLang="en-PK"/>
          </a:p>
        </p:txBody>
      </p:sp>
      <p:sp>
        <p:nvSpPr>
          <p:cNvPr id="27661" name="Rectangle 1039">
            <a:extLst>
              <a:ext uri="{FF2B5EF4-FFF2-40B4-BE49-F238E27FC236}">
                <a16:creationId xmlns:a16="http://schemas.microsoft.com/office/drawing/2014/main" id="{FB2FA323-79B7-F128-5B91-B98CEF825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175" y="3359150"/>
            <a:ext cx="26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D</a:t>
            </a:r>
            <a:endParaRPr lang="en-US" altLang="en-PK"/>
          </a:p>
        </p:txBody>
      </p:sp>
      <p:sp>
        <p:nvSpPr>
          <p:cNvPr id="27662" name="Rectangle 1040">
            <a:extLst>
              <a:ext uri="{FF2B5EF4-FFF2-40B4-BE49-F238E27FC236}">
                <a16:creationId xmlns:a16="http://schemas.microsoft.com/office/drawing/2014/main" id="{91B94092-F5EC-018D-04B7-E5C60D89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2563" y="3289300"/>
            <a:ext cx="690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</a:t>
            </a:r>
            <a:endParaRPr lang="en-US" altLang="en-PK"/>
          </a:p>
        </p:txBody>
      </p:sp>
      <p:sp>
        <p:nvSpPr>
          <p:cNvPr id="27663" name="Rectangle 1045">
            <a:extLst>
              <a:ext uri="{FF2B5EF4-FFF2-40B4-BE49-F238E27FC236}">
                <a16:creationId xmlns:a16="http://schemas.microsoft.com/office/drawing/2014/main" id="{C7925207-34A8-0740-AE18-26AC585A1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09600" y="-19685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64" name="Freeform 1046">
            <a:extLst>
              <a:ext uri="{FF2B5EF4-FFF2-40B4-BE49-F238E27FC236}">
                <a16:creationId xmlns:a16="http://schemas.microsoft.com/office/drawing/2014/main" id="{1C34490F-3E64-6B86-DBFC-05B66125A236}"/>
              </a:ext>
            </a:extLst>
          </p:cNvPr>
          <p:cNvSpPr>
            <a:spLocks/>
          </p:cNvSpPr>
          <p:nvPr/>
        </p:nvSpPr>
        <p:spPr bwMode="auto">
          <a:xfrm rot="10800000">
            <a:off x="1384300" y="377825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65" name="Freeform 1047">
            <a:extLst>
              <a:ext uri="{FF2B5EF4-FFF2-40B4-BE49-F238E27FC236}">
                <a16:creationId xmlns:a16="http://schemas.microsoft.com/office/drawing/2014/main" id="{9D062586-9009-A631-CEEF-19E1B9F92D98}"/>
              </a:ext>
            </a:extLst>
          </p:cNvPr>
          <p:cNvSpPr>
            <a:spLocks/>
          </p:cNvSpPr>
          <p:nvPr/>
        </p:nvSpPr>
        <p:spPr bwMode="auto">
          <a:xfrm rot="10800000">
            <a:off x="3594100" y="3803650"/>
            <a:ext cx="254000" cy="6096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66" name="Freeform 1048">
            <a:extLst>
              <a:ext uri="{FF2B5EF4-FFF2-40B4-BE49-F238E27FC236}">
                <a16:creationId xmlns:a16="http://schemas.microsoft.com/office/drawing/2014/main" id="{4F0D78E0-729D-8490-5073-C181C68035E3}"/>
              </a:ext>
            </a:extLst>
          </p:cNvPr>
          <p:cNvSpPr>
            <a:spLocks/>
          </p:cNvSpPr>
          <p:nvPr/>
        </p:nvSpPr>
        <p:spPr bwMode="auto">
          <a:xfrm rot="10800000">
            <a:off x="5905500" y="3803650"/>
            <a:ext cx="254000" cy="6096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67" name="Freeform 1049">
            <a:extLst>
              <a:ext uri="{FF2B5EF4-FFF2-40B4-BE49-F238E27FC236}">
                <a16:creationId xmlns:a16="http://schemas.microsoft.com/office/drawing/2014/main" id="{6D3533F2-FF57-E358-4A32-74DF67D972F3}"/>
              </a:ext>
            </a:extLst>
          </p:cNvPr>
          <p:cNvSpPr>
            <a:spLocks/>
          </p:cNvSpPr>
          <p:nvPr/>
        </p:nvSpPr>
        <p:spPr bwMode="auto">
          <a:xfrm rot="10800000">
            <a:off x="1333500" y="133985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68" name="Freeform 1050">
            <a:extLst>
              <a:ext uri="{FF2B5EF4-FFF2-40B4-BE49-F238E27FC236}">
                <a16:creationId xmlns:a16="http://schemas.microsoft.com/office/drawing/2014/main" id="{BF8FBD7E-DAA0-FE0F-9559-9145B2ED66D9}"/>
              </a:ext>
            </a:extLst>
          </p:cNvPr>
          <p:cNvSpPr>
            <a:spLocks/>
          </p:cNvSpPr>
          <p:nvPr/>
        </p:nvSpPr>
        <p:spPr bwMode="auto">
          <a:xfrm rot="10800000">
            <a:off x="3568700" y="1377950"/>
            <a:ext cx="254000" cy="520700"/>
          </a:xfrm>
          <a:custGeom>
            <a:avLst/>
            <a:gdLst>
              <a:gd name="T0" fmla="*/ 2147483647 w 160"/>
              <a:gd name="T1" fmla="*/ 0 h 328"/>
              <a:gd name="T2" fmla="*/ 2147483647 w 160"/>
              <a:gd name="T3" fmla="*/ 0 h 328"/>
              <a:gd name="T4" fmla="*/ 2147483647 w 160"/>
              <a:gd name="T5" fmla="*/ 2147483647 h 328"/>
              <a:gd name="T6" fmla="*/ 0 w 160"/>
              <a:gd name="T7" fmla="*/ 2147483647 h 328"/>
              <a:gd name="T8" fmla="*/ 2147483647 w 160"/>
              <a:gd name="T9" fmla="*/ 2147483647 h 328"/>
              <a:gd name="T10" fmla="*/ 2147483647 w 160"/>
              <a:gd name="T11" fmla="*/ 2147483647 h 328"/>
              <a:gd name="T12" fmla="*/ 2147483647 w 160"/>
              <a:gd name="T13" fmla="*/ 2147483647 h 328"/>
              <a:gd name="T14" fmla="*/ 2147483647 w 160"/>
              <a:gd name="T15" fmla="*/ 0 h 3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8"/>
              <a:gd name="T26" fmla="*/ 160 w 160"/>
              <a:gd name="T27" fmla="*/ 328 h 3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8">
                <a:moveTo>
                  <a:pt x="104" y="0"/>
                </a:moveTo>
                <a:lnTo>
                  <a:pt x="48" y="0"/>
                </a:lnTo>
                <a:lnTo>
                  <a:pt x="48" y="208"/>
                </a:lnTo>
                <a:lnTo>
                  <a:pt x="0" y="168"/>
                </a:lnTo>
                <a:lnTo>
                  <a:pt x="80" y="328"/>
                </a:lnTo>
                <a:lnTo>
                  <a:pt x="160" y="168"/>
                </a:lnTo>
                <a:lnTo>
                  <a:pt x="104" y="208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69" name="Freeform 1051">
            <a:extLst>
              <a:ext uri="{FF2B5EF4-FFF2-40B4-BE49-F238E27FC236}">
                <a16:creationId xmlns:a16="http://schemas.microsoft.com/office/drawing/2014/main" id="{B3CFC963-A02B-8224-1207-505F227D2081}"/>
              </a:ext>
            </a:extLst>
          </p:cNvPr>
          <p:cNvSpPr>
            <a:spLocks/>
          </p:cNvSpPr>
          <p:nvPr/>
        </p:nvSpPr>
        <p:spPr bwMode="auto">
          <a:xfrm rot="10800000">
            <a:off x="5829300" y="1365250"/>
            <a:ext cx="254000" cy="508000"/>
          </a:xfrm>
          <a:custGeom>
            <a:avLst/>
            <a:gdLst>
              <a:gd name="T0" fmla="*/ 2147483647 w 160"/>
              <a:gd name="T1" fmla="*/ 0 h 320"/>
              <a:gd name="T2" fmla="*/ 2147483647 w 160"/>
              <a:gd name="T3" fmla="*/ 0 h 320"/>
              <a:gd name="T4" fmla="*/ 2147483647 w 160"/>
              <a:gd name="T5" fmla="*/ 2147483647 h 320"/>
              <a:gd name="T6" fmla="*/ 0 w 160"/>
              <a:gd name="T7" fmla="*/ 2147483647 h 320"/>
              <a:gd name="T8" fmla="*/ 2147483647 w 160"/>
              <a:gd name="T9" fmla="*/ 2147483647 h 320"/>
              <a:gd name="T10" fmla="*/ 2147483647 w 160"/>
              <a:gd name="T11" fmla="*/ 2147483647 h 320"/>
              <a:gd name="T12" fmla="*/ 2147483647 w 160"/>
              <a:gd name="T13" fmla="*/ 2147483647 h 320"/>
              <a:gd name="T14" fmla="*/ 2147483647 w 160"/>
              <a:gd name="T15" fmla="*/ 0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0"/>
              <a:gd name="T26" fmla="*/ 160 w 160"/>
              <a:gd name="T27" fmla="*/ 320 h 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0">
                <a:moveTo>
                  <a:pt x="104" y="0"/>
                </a:moveTo>
                <a:lnTo>
                  <a:pt x="48" y="0"/>
                </a:lnTo>
                <a:lnTo>
                  <a:pt x="48" y="200"/>
                </a:lnTo>
                <a:lnTo>
                  <a:pt x="0" y="160"/>
                </a:lnTo>
                <a:lnTo>
                  <a:pt x="80" y="320"/>
                </a:lnTo>
                <a:lnTo>
                  <a:pt x="160" y="160"/>
                </a:lnTo>
                <a:lnTo>
                  <a:pt x="104" y="200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70" name="Rectangle 1052">
            <a:extLst>
              <a:ext uri="{FF2B5EF4-FFF2-40B4-BE49-F238E27FC236}">
                <a16:creationId xmlns:a16="http://schemas.microsoft.com/office/drawing/2014/main" id="{1FFD044B-3C3A-A36E-E1C8-1D5DBB090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74295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71" name="Rectangle 1053">
            <a:extLst>
              <a:ext uri="{FF2B5EF4-FFF2-40B4-BE49-F238E27FC236}">
                <a16:creationId xmlns:a16="http://schemas.microsoft.com/office/drawing/2014/main" id="{E5422B9D-8B96-D07F-CC9D-6CA54C2F3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74295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72" name="Rectangle 1054">
            <a:extLst>
              <a:ext uri="{FF2B5EF4-FFF2-40B4-BE49-F238E27FC236}">
                <a16:creationId xmlns:a16="http://schemas.microsoft.com/office/drawing/2014/main" id="{1A81CB16-C07A-A346-2557-2C84C3061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300" y="742950"/>
            <a:ext cx="2311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grpSp>
        <p:nvGrpSpPr>
          <p:cNvPr id="27673" name="Group 1078">
            <a:extLst>
              <a:ext uri="{FF2B5EF4-FFF2-40B4-BE49-F238E27FC236}">
                <a16:creationId xmlns:a16="http://schemas.microsoft.com/office/drawing/2014/main" id="{04EC2AD1-F4D1-F6FA-B265-EF7109BE8402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4540250"/>
            <a:ext cx="7005637" cy="565150"/>
            <a:chOff x="310" y="2860"/>
            <a:chExt cx="4413" cy="356"/>
          </a:xfrm>
        </p:grpSpPr>
        <p:sp>
          <p:nvSpPr>
            <p:cNvPr id="27698" name="Rectangle 1041">
              <a:extLst>
                <a:ext uri="{FF2B5EF4-FFF2-40B4-BE49-F238E27FC236}">
                  <a16:creationId xmlns:a16="http://schemas.microsoft.com/office/drawing/2014/main" id="{B52B1C82-8D6F-680D-3CD9-16A3A1AC3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" y="2860"/>
              <a:ext cx="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 </a:t>
              </a:r>
              <a:endParaRPr lang="en-US" altLang="en-PK"/>
            </a:p>
          </p:txBody>
        </p:sp>
        <p:sp>
          <p:nvSpPr>
            <p:cNvPr id="27699" name="Rectangle 1042">
              <a:extLst>
                <a:ext uri="{FF2B5EF4-FFF2-40B4-BE49-F238E27FC236}">
                  <a16:creationId xmlns:a16="http://schemas.microsoft.com/office/drawing/2014/main" id="{04DC85FD-8ADB-6059-6AD5-6A1FACA9F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" y="2860"/>
              <a:ext cx="2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c1</a:t>
              </a:r>
              <a:endParaRPr lang="en-US" altLang="en-PK"/>
            </a:p>
          </p:txBody>
        </p:sp>
        <p:sp>
          <p:nvSpPr>
            <p:cNvPr id="27700" name="Rectangle 1043">
              <a:extLst>
                <a:ext uri="{FF2B5EF4-FFF2-40B4-BE49-F238E27FC236}">
                  <a16:creationId xmlns:a16="http://schemas.microsoft.com/office/drawing/2014/main" id="{301AF0B1-6C0B-4790-FA06-0863808DE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" y="2860"/>
              <a:ext cx="2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c2</a:t>
              </a:r>
              <a:endParaRPr lang="en-US" altLang="en-PK"/>
            </a:p>
          </p:txBody>
        </p:sp>
        <p:sp>
          <p:nvSpPr>
            <p:cNvPr id="27701" name="Rectangle 1044">
              <a:extLst>
                <a:ext uri="{FF2B5EF4-FFF2-40B4-BE49-F238E27FC236}">
                  <a16:creationId xmlns:a16="http://schemas.microsoft.com/office/drawing/2014/main" id="{7E10BAC9-0364-12BA-B48E-F3378EBFC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5" y="2860"/>
              <a:ext cx="2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3000" b="1">
                  <a:solidFill>
                    <a:srgbClr val="110000"/>
                  </a:solidFill>
                  <a:latin typeface="Geneva" panose="020B0503030404040204" pitchFamily="34" charset="0"/>
                </a:rPr>
                <a:t>c3</a:t>
              </a:r>
              <a:endParaRPr lang="en-US" altLang="en-PK"/>
            </a:p>
          </p:txBody>
        </p:sp>
        <p:sp>
          <p:nvSpPr>
            <p:cNvPr id="27702" name="Rectangle 1055">
              <a:extLst>
                <a:ext uri="{FF2B5EF4-FFF2-40B4-BE49-F238E27FC236}">
                  <a16:creationId xmlns:a16="http://schemas.microsoft.com/office/drawing/2014/main" id="{0AAB7FA0-4C10-9BCF-D5EA-182C2B00E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2864"/>
              <a:ext cx="1456" cy="352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7703" name="Rectangle 1056">
              <a:extLst>
                <a:ext uri="{FF2B5EF4-FFF2-40B4-BE49-F238E27FC236}">
                  <a16:creationId xmlns:a16="http://schemas.microsoft.com/office/drawing/2014/main" id="{93225E72-52D1-2344-D4B9-3ACDF82FF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" y="2864"/>
              <a:ext cx="1456" cy="352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  <p:sp>
          <p:nvSpPr>
            <p:cNvPr id="27704" name="Rectangle 1057">
              <a:extLst>
                <a:ext uri="{FF2B5EF4-FFF2-40B4-BE49-F238E27FC236}">
                  <a16:creationId xmlns:a16="http://schemas.microsoft.com/office/drawing/2014/main" id="{AB81FD11-5E70-4247-A698-B499ED3F4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7" y="2864"/>
              <a:ext cx="1456" cy="352"/>
            </a:xfrm>
            <a:prstGeom prst="rect">
              <a:avLst/>
            </a:prstGeom>
            <a:noFill/>
            <a:ln w="57150">
              <a:solidFill>
                <a:srgbClr val="11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endParaRPr lang="en-PK" altLang="en-PK"/>
            </a:p>
          </p:txBody>
        </p:sp>
      </p:grpSp>
      <p:sp>
        <p:nvSpPr>
          <p:cNvPr id="27674" name="AutoShape 1058">
            <a:extLst>
              <a:ext uri="{FF2B5EF4-FFF2-40B4-BE49-F238E27FC236}">
                <a16:creationId xmlns:a16="http://schemas.microsoft.com/office/drawing/2014/main" id="{108B9AB3-3EB9-5C0C-B66C-923410D81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329565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75" name="AutoShape 1059">
            <a:extLst>
              <a:ext uri="{FF2B5EF4-FFF2-40B4-BE49-F238E27FC236}">
                <a16:creationId xmlns:a16="http://schemas.microsoft.com/office/drawing/2014/main" id="{0621B620-F043-C6FB-A23A-5BC02C942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3308350"/>
            <a:ext cx="12700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76" name="AutoShape 1060">
            <a:extLst>
              <a:ext uri="{FF2B5EF4-FFF2-40B4-BE49-F238E27FC236}">
                <a16:creationId xmlns:a16="http://schemas.microsoft.com/office/drawing/2014/main" id="{823116F2-FEAF-BBDD-3814-8D703C23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330835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77" name="Freeform 1061">
            <a:extLst>
              <a:ext uri="{FF2B5EF4-FFF2-40B4-BE49-F238E27FC236}">
                <a16:creationId xmlns:a16="http://schemas.microsoft.com/office/drawing/2014/main" id="{171C11D9-9971-E339-537D-9A5878360A30}"/>
              </a:ext>
            </a:extLst>
          </p:cNvPr>
          <p:cNvSpPr>
            <a:spLocks/>
          </p:cNvSpPr>
          <p:nvPr/>
        </p:nvSpPr>
        <p:spPr bwMode="auto">
          <a:xfrm>
            <a:off x="6591300" y="3448050"/>
            <a:ext cx="889000" cy="254000"/>
          </a:xfrm>
          <a:custGeom>
            <a:avLst/>
            <a:gdLst>
              <a:gd name="T0" fmla="*/ 2147483647 w 560"/>
              <a:gd name="T1" fmla="*/ 2147483647 h 160"/>
              <a:gd name="T2" fmla="*/ 2147483647 w 560"/>
              <a:gd name="T3" fmla="*/ 2147483647 h 160"/>
              <a:gd name="T4" fmla="*/ 2147483647 w 560"/>
              <a:gd name="T5" fmla="*/ 2147483647 h 160"/>
              <a:gd name="T6" fmla="*/ 2147483647 w 560"/>
              <a:gd name="T7" fmla="*/ 0 h 160"/>
              <a:gd name="T8" fmla="*/ 0 w 560"/>
              <a:gd name="T9" fmla="*/ 2147483647 h 160"/>
              <a:gd name="T10" fmla="*/ 2147483647 w 560"/>
              <a:gd name="T11" fmla="*/ 2147483647 h 160"/>
              <a:gd name="T12" fmla="*/ 2147483647 w 560"/>
              <a:gd name="T13" fmla="*/ 2147483647 h 160"/>
              <a:gd name="T14" fmla="*/ 2147483647 w 56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60"/>
              <a:gd name="T25" fmla="*/ 0 h 160"/>
              <a:gd name="T26" fmla="*/ 560 w 56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60" h="160">
                <a:moveTo>
                  <a:pt x="560" y="112"/>
                </a:moveTo>
                <a:lnTo>
                  <a:pt x="560" y="56"/>
                </a:lnTo>
                <a:lnTo>
                  <a:pt x="112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12" y="112"/>
                </a:lnTo>
                <a:lnTo>
                  <a:pt x="56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78" name="Freeform 1062">
            <a:extLst>
              <a:ext uri="{FF2B5EF4-FFF2-40B4-BE49-F238E27FC236}">
                <a16:creationId xmlns:a16="http://schemas.microsoft.com/office/drawing/2014/main" id="{8AA075F7-4D3C-8878-FD04-479E7B1B34F4}"/>
              </a:ext>
            </a:extLst>
          </p:cNvPr>
          <p:cNvSpPr>
            <a:spLocks/>
          </p:cNvSpPr>
          <p:nvPr/>
        </p:nvSpPr>
        <p:spPr bwMode="auto">
          <a:xfrm>
            <a:off x="4279900" y="3397250"/>
            <a:ext cx="609600" cy="254000"/>
          </a:xfrm>
          <a:custGeom>
            <a:avLst/>
            <a:gdLst>
              <a:gd name="T0" fmla="*/ 2147483647 w 384"/>
              <a:gd name="T1" fmla="*/ 2147483647 h 160"/>
              <a:gd name="T2" fmla="*/ 2147483647 w 384"/>
              <a:gd name="T3" fmla="*/ 2147483647 h 160"/>
              <a:gd name="T4" fmla="*/ 2147483647 w 384"/>
              <a:gd name="T5" fmla="*/ 2147483647 h 160"/>
              <a:gd name="T6" fmla="*/ 2147483647 w 384"/>
              <a:gd name="T7" fmla="*/ 0 h 160"/>
              <a:gd name="T8" fmla="*/ 0 w 384"/>
              <a:gd name="T9" fmla="*/ 2147483647 h 160"/>
              <a:gd name="T10" fmla="*/ 2147483647 w 384"/>
              <a:gd name="T11" fmla="*/ 2147483647 h 160"/>
              <a:gd name="T12" fmla="*/ 2147483647 w 384"/>
              <a:gd name="T13" fmla="*/ 2147483647 h 160"/>
              <a:gd name="T14" fmla="*/ 2147483647 w 38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60"/>
              <a:gd name="T26" fmla="*/ 384 w 38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60">
                <a:moveTo>
                  <a:pt x="384" y="112"/>
                </a:moveTo>
                <a:lnTo>
                  <a:pt x="384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384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79" name="Freeform 1063">
            <a:extLst>
              <a:ext uri="{FF2B5EF4-FFF2-40B4-BE49-F238E27FC236}">
                <a16:creationId xmlns:a16="http://schemas.microsoft.com/office/drawing/2014/main" id="{A8683A1C-18E8-2F92-DAC0-05A3BB3BA6AA}"/>
              </a:ext>
            </a:extLst>
          </p:cNvPr>
          <p:cNvSpPr>
            <a:spLocks/>
          </p:cNvSpPr>
          <p:nvPr/>
        </p:nvSpPr>
        <p:spPr bwMode="auto">
          <a:xfrm>
            <a:off x="1993900" y="342265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0" name="Freeform 1064">
            <a:extLst>
              <a:ext uri="{FF2B5EF4-FFF2-40B4-BE49-F238E27FC236}">
                <a16:creationId xmlns:a16="http://schemas.microsoft.com/office/drawing/2014/main" id="{D96CBE41-D9F8-86E4-E5CD-07A2BF52D22E}"/>
              </a:ext>
            </a:extLst>
          </p:cNvPr>
          <p:cNvSpPr>
            <a:spLocks/>
          </p:cNvSpPr>
          <p:nvPr/>
        </p:nvSpPr>
        <p:spPr bwMode="auto">
          <a:xfrm rot="10800000">
            <a:off x="1358900" y="253365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1" name="Freeform 1065">
            <a:extLst>
              <a:ext uri="{FF2B5EF4-FFF2-40B4-BE49-F238E27FC236}">
                <a16:creationId xmlns:a16="http://schemas.microsoft.com/office/drawing/2014/main" id="{5A10FD78-9E28-9458-0AC4-D10E6BED58B8}"/>
              </a:ext>
            </a:extLst>
          </p:cNvPr>
          <p:cNvSpPr>
            <a:spLocks/>
          </p:cNvSpPr>
          <p:nvPr/>
        </p:nvSpPr>
        <p:spPr bwMode="auto">
          <a:xfrm rot="10800000">
            <a:off x="3594100" y="2571750"/>
            <a:ext cx="254000" cy="520700"/>
          </a:xfrm>
          <a:custGeom>
            <a:avLst/>
            <a:gdLst>
              <a:gd name="T0" fmla="*/ 2147483647 w 160"/>
              <a:gd name="T1" fmla="*/ 0 h 328"/>
              <a:gd name="T2" fmla="*/ 2147483647 w 160"/>
              <a:gd name="T3" fmla="*/ 0 h 328"/>
              <a:gd name="T4" fmla="*/ 2147483647 w 160"/>
              <a:gd name="T5" fmla="*/ 2147483647 h 328"/>
              <a:gd name="T6" fmla="*/ 0 w 160"/>
              <a:gd name="T7" fmla="*/ 2147483647 h 328"/>
              <a:gd name="T8" fmla="*/ 2147483647 w 160"/>
              <a:gd name="T9" fmla="*/ 2147483647 h 328"/>
              <a:gd name="T10" fmla="*/ 2147483647 w 160"/>
              <a:gd name="T11" fmla="*/ 2147483647 h 328"/>
              <a:gd name="T12" fmla="*/ 2147483647 w 160"/>
              <a:gd name="T13" fmla="*/ 2147483647 h 328"/>
              <a:gd name="T14" fmla="*/ 2147483647 w 160"/>
              <a:gd name="T15" fmla="*/ 0 h 3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8"/>
              <a:gd name="T26" fmla="*/ 160 w 160"/>
              <a:gd name="T27" fmla="*/ 328 h 3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8">
                <a:moveTo>
                  <a:pt x="104" y="0"/>
                </a:moveTo>
                <a:lnTo>
                  <a:pt x="48" y="0"/>
                </a:lnTo>
                <a:lnTo>
                  <a:pt x="48" y="208"/>
                </a:lnTo>
                <a:lnTo>
                  <a:pt x="0" y="168"/>
                </a:lnTo>
                <a:lnTo>
                  <a:pt x="80" y="328"/>
                </a:lnTo>
                <a:lnTo>
                  <a:pt x="160" y="168"/>
                </a:lnTo>
                <a:lnTo>
                  <a:pt x="104" y="208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2" name="Freeform 1066">
            <a:extLst>
              <a:ext uri="{FF2B5EF4-FFF2-40B4-BE49-F238E27FC236}">
                <a16:creationId xmlns:a16="http://schemas.microsoft.com/office/drawing/2014/main" id="{9485714F-4C7A-3AD9-AFA2-B29B1539CA8D}"/>
              </a:ext>
            </a:extLst>
          </p:cNvPr>
          <p:cNvSpPr>
            <a:spLocks/>
          </p:cNvSpPr>
          <p:nvPr/>
        </p:nvSpPr>
        <p:spPr bwMode="auto">
          <a:xfrm rot="10800000">
            <a:off x="5854700" y="2559050"/>
            <a:ext cx="254000" cy="508000"/>
          </a:xfrm>
          <a:custGeom>
            <a:avLst/>
            <a:gdLst>
              <a:gd name="T0" fmla="*/ 2147483647 w 160"/>
              <a:gd name="T1" fmla="*/ 0 h 320"/>
              <a:gd name="T2" fmla="*/ 2147483647 w 160"/>
              <a:gd name="T3" fmla="*/ 0 h 320"/>
              <a:gd name="T4" fmla="*/ 2147483647 w 160"/>
              <a:gd name="T5" fmla="*/ 2147483647 h 320"/>
              <a:gd name="T6" fmla="*/ 0 w 160"/>
              <a:gd name="T7" fmla="*/ 2147483647 h 320"/>
              <a:gd name="T8" fmla="*/ 2147483647 w 160"/>
              <a:gd name="T9" fmla="*/ 2147483647 h 320"/>
              <a:gd name="T10" fmla="*/ 2147483647 w 160"/>
              <a:gd name="T11" fmla="*/ 2147483647 h 320"/>
              <a:gd name="T12" fmla="*/ 2147483647 w 160"/>
              <a:gd name="T13" fmla="*/ 2147483647 h 320"/>
              <a:gd name="T14" fmla="*/ 2147483647 w 160"/>
              <a:gd name="T15" fmla="*/ 0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0"/>
              <a:gd name="T26" fmla="*/ 160 w 160"/>
              <a:gd name="T27" fmla="*/ 320 h 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0">
                <a:moveTo>
                  <a:pt x="104" y="0"/>
                </a:moveTo>
                <a:lnTo>
                  <a:pt x="48" y="0"/>
                </a:lnTo>
                <a:lnTo>
                  <a:pt x="48" y="200"/>
                </a:lnTo>
                <a:lnTo>
                  <a:pt x="0" y="160"/>
                </a:lnTo>
                <a:lnTo>
                  <a:pt x="80" y="320"/>
                </a:lnTo>
                <a:lnTo>
                  <a:pt x="160" y="160"/>
                </a:lnTo>
                <a:lnTo>
                  <a:pt x="104" y="200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3" name="Freeform 1067">
            <a:extLst>
              <a:ext uri="{FF2B5EF4-FFF2-40B4-BE49-F238E27FC236}">
                <a16:creationId xmlns:a16="http://schemas.microsoft.com/office/drawing/2014/main" id="{EAE5DA00-17F4-FEB9-3416-B615A8030652}"/>
              </a:ext>
            </a:extLst>
          </p:cNvPr>
          <p:cNvSpPr>
            <a:spLocks/>
          </p:cNvSpPr>
          <p:nvPr/>
        </p:nvSpPr>
        <p:spPr bwMode="auto">
          <a:xfrm>
            <a:off x="622300" y="1987550"/>
            <a:ext cx="482600" cy="254000"/>
          </a:xfrm>
          <a:custGeom>
            <a:avLst/>
            <a:gdLst>
              <a:gd name="T0" fmla="*/ 0 w 304"/>
              <a:gd name="T1" fmla="*/ 2147483647 h 160"/>
              <a:gd name="T2" fmla="*/ 0 w 304"/>
              <a:gd name="T3" fmla="*/ 2147483647 h 160"/>
              <a:gd name="T4" fmla="*/ 2147483647 w 304"/>
              <a:gd name="T5" fmla="*/ 2147483647 h 160"/>
              <a:gd name="T6" fmla="*/ 2147483647 w 304"/>
              <a:gd name="T7" fmla="*/ 2147483647 h 160"/>
              <a:gd name="T8" fmla="*/ 2147483647 w 304"/>
              <a:gd name="T9" fmla="*/ 2147483647 h 160"/>
              <a:gd name="T10" fmla="*/ 2147483647 w 304"/>
              <a:gd name="T11" fmla="*/ 0 h 160"/>
              <a:gd name="T12" fmla="*/ 2147483647 w 304"/>
              <a:gd name="T13" fmla="*/ 2147483647 h 160"/>
              <a:gd name="T14" fmla="*/ 0 w 30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4"/>
              <a:gd name="T25" fmla="*/ 0 h 160"/>
              <a:gd name="T26" fmla="*/ 304 w 30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4" h="160">
                <a:moveTo>
                  <a:pt x="0" y="56"/>
                </a:moveTo>
                <a:lnTo>
                  <a:pt x="0" y="112"/>
                </a:lnTo>
                <a:lnTo>
                  <a:pt x="184" y="112"/>
                </a:lnTo>
                <a:lnTo>
                  <a:pt x="144" y="160"/>
                </a:lnTo>
                <a:lnTo>
                  <a:pt x="304" y="80"/>
                </a:lnTo>
                <a:lnTo>
                  <a:pt x="144" y="0"/>
                </a:lnTo>
                <a:lnTo>
                  <a:pt x="184" y="56"/>
                </a:lnTo>
                <a:lnTo>
                  <a:pt x="0" y="5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4" name="Freeform 1068">
            <a:extLst>
              <a:ext uri="{FF2B5EF4-FFF2-40B4-BE49-F238E27FC236}">
                <a16:creationId xmlns:a16="http://schemas.microsoft.com/office/drawing/2014/main" id="{DBB95AD4-81D9-4BE2-3F84-0BA6927C9BC6}"/>
              </a:ext>
            </a:extLst>
          </p:cNvPr>
          <p:cNvSpPr>
            <a:spLocks/>
          </p:cNvSpPr>
          <p:nvPr/>
        </p:nvSpPr>
        <p:spPr bwMode="auto">
          <a:xfrm>
            <a:off x="2387600" y="2254250"/>
            <a:ext cx="1181100" cy="2095500"/>
          </a:xfrm>
          <a:custGeom>
            <a:avLst/>
            <a:gdLst>
              <a:gd name="T0" fmla="*/ 0 w 744"/>
              <a:gd name="T1" fmla="*/ 2147483647 h 1320"/>
              <a:gd name="T2" fmla="*/ 2147483647 w 744"/>
              <a:gd name="T3" fmla="*/ 2147483647 h 1320"/>
              <a:gd name="T4" fmla="*/ 2147483647 w 744"/>
              <a:gd name="T5" fmla="*/ 2147483647 h 1320"/>
              <a:gd name="T6" fmla="*/ 2147483647 w 744"/>
              <a:gd name="T7" fmla="*/ 2147483647 h 1320"/>
              <a:gd name="T8" fmla="*/ 2147483647 w 744"/>
              <a:gd name="T9" fmla="*/ 0 h 1320"/>
              <a:gd name="T10" fmla="*/ 2147483647 w 744"/>
              <a:gd name="T11" fmla="*/ 2147483647 h 1320"/>
              <a:gd name="T12" fmla="*/ 2147483647 w 744"/>
              <a:gd name="T13" fmla="*/ 2147483647 h 1320"/>
              <a:gd name="T14" fmla="*/ 0 w 744"/>
              <a:gd name="T15" fmla="*/ 2147483647 h 1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44"/>
              <a:gd name="T25" fmla="*/ 0 h 1320"/>
              <a:gd name="T26" fmla="*/ 744 w 744"/>
              <a:gd name="T27" fmla="*/ 1320 h 1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4" h="1320">
                <a:moveTo>
                  <a:pt x="0" y="1304"/>
                </a:moveTo>
                <a:lnTo>
                  <a:pt x="40" y="1320"/>
                </a:lnTo>
                <a:lnTo>
                  <a:pt x="704" y="112"/>
                </a:lnTo>
                <a:lnTo>
                  <a:pt x="736" y="176"/>
                </a:lnTo>
                <a:lnTo>
                  <a:pt x="744" y="0"/>
                </a:lnTo>
                <a:lnTo>
                  <a:pt x="600" y="104"/>
                </a:lnTo>
                <a:lnTo>
                  <a:pt x="664" y="96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5" name="Freeform 1069">
            <a:extLst>
              <a:ext uri="{FF2B5EF4-FFF2-40B4-BE49-F238E27FC236}">
                <a16:creationId xmlns:a16="http://schemas.microsoft.com/office/drawing/2014/main" id="{65960CCB-9C6D-10BD-CDC5-E8B571F4FF81}"/>
              </a:ext>
            </a:extLst>
          </p:cNvPr>
          <p:cNvSpPr>
            <a:spLocks/>
          </p:cNvSpPr>
          <p:nvPr/>
        </p:nvSpPr>
        <p:spPr bwMode="auto">
          <a:xfrm>
            <a:off x="4597400" y="2254250"/>
            <a:ext cx="1181100" cy="2095500"/>
          </a:xfrm>
          <a:custGeom>
            <a:avLst/>
            <a:gdLst>
              <a:gd name="T0" fmla="*/ 0 w 744"/>
              <a:gd name="T1" fmla="*/ 2147483647 h 1320"/>
              <a:gd name="T2" fmla="*/ 2147483647 w 744"/>
              <a:gd name="T3" fmla="*/ 2147483647 h 1320"/>
              <a:gd name="T4" fmla="*/ 2147483647 w 744"/>
              <a:gd name="T5" fmla="*/ 2147483647 h 1320"/>
              <a:gd name="T6" fmla="*/ 2147483647 w 744"/>
              <a:gd name="T7" fmla="*/ 2147483647 h 1320"/>
              <a:gd name="T8" fmla="*/ 2147483647 w 744"/>
              <a:gd name="T9" fmla="*/ 0 h 1320"/>
              <a:gd name="T10" fmla="*/ 2147483647 w 744"/>
              <a:gd name="T11" fmla="*/ 2147483647 h 1320"/>
              <a:gd name="T12" fmla="*/ 2147483647 w 744"/>
              <a:gd name="T13" fmla="*/ 2147483647 h 1320"/>
              <a:gd name="T14" fmla="*/ 0 w 744"/>
              <a:gd name="T15" fmla="*/ 2147483647 h 1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44"/>
              <a:gd name="T25" fmla="*/ 0 h 1320"/>
              <a:gd name="T26" fmla="*/ 744 w 744"/>
              <a:gd name="T27" fmla="*/ 1320 h 1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4" h="1320">
                <a:moveTo>
                  <a:pt x="0" y="1304"/>
                </a:moveTo>
                <a:lnTo>
                  <a:pt x="40" y="1320"/>
                </a:lnTo>
                <a:lnTo>
                  <a:pt x="704" y="112"/>
                </a:lnTo>
                <a:lnTo>
                  <a:pt x="736" y="176"/>
                </a:lnTo>
                <a:lnTo>
                  <a:pt x="744" y="0"/>
                </a:lnTo>
                <a:lnTo>
                  <a:pt x="600" y="104"/>
                </a:lnTo>
                <a:lnTo>
                  <a:pt x="664" y="96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6" name="Freeform 1070">
            <a:extLst>
              <a:ext uri="{FF2B5EF4-FFF2-40B4-BE49-F238E27FC236}">
                <a16:creationId xmlns:a16="http://schemas.microsoft.com/office/drawing/2014/main" id="{8084F2C4-26A5-A2A7-0572-6ED667D12D22}"/>
              </a:ext>
            </a:extLst>
          </p:cNvPr>
          <p:cNvSpPr>
            <a:spLocks/>
          </p:cNvSpPr>
          <p:nvPr/>
        </p:nvSpPr>
        <p:spPr bwMode="auto">
          <a:xfrm>
            <a:off x="6807200" y="2254250"/>
            <a:ext cx="1181100" cy="2095500"/>
          </a:xfrm>
          <a:custGeom>
            <a:avLst/>
            <a:gdLst>
              <a:gd name="T0" fmla="*/ 0 w 744"/>
              <a:gd name="T1" fmla="*/ 2147483647 h 1320"/>
              <a:gd name="T2" fmla="*/ 2147483647 w 744"/>
              <a:gd name="T3" fmla="*/ 2147483647 h 1320"/>
              <a:gd name="T4" fmla="*/ 2147483647 w 744"/>
              <a:gd name="T5" fmla="*/ 2147483647 h 1320"/>
              <a:gd name="T6" fmla="*/ 2147483647 w 744"/>
              <a:gd name="T7" fmla="*/ 2147483647 h 1320"/>
              <a:gd name="T8" fmla="*/ 2147483647 w 744"/>
              <a:gd name="T9" fmla="*/ 0 h 1320"/>
              <a:gd name="T10" fmla="*/ 2147483647 w 744"/>
              <a:gd name="T11" fmla="*/ 2147483647 h 1320"/>
              <a:gd name="T12" fmla="*/ 2147483647 w 744"/>
              <a:gd name="T13" fmla="*/ 2147483647 h 1320"/>
              <a:gd name="T14" fmla="*/ 0 w 744"/>
              <a:gd name="T15" fmla="*/ 2147483647 h 1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44"/>
              <a:gd name="T25" fmla="*/ 0 h 1320"/>
              <a:gd name="T26" fmla="*/ 744 w 744"/>
              <a:gd name="T27" fmla="*/ 1320 h 1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4" h="1320">
                <a:moveTo>
                  <a:pt x="0" y="1304"/>
                </a:moveTo>
                <a:lnTo>
                  <a:pt x="40" y="1320"/>
                </a:lnTo>
                <a:lnTo>
                  <a:pt x="704" y="112"/>
                </a:lnTo>
                <a:lnTo>
                  <a:pt x="736" y="176"/>
                </a:lnTo>
                <a:lnTo>
                  <a:pt x="744" y="0"/>
                </a:lnTo>
                <a:lnTo>
                  <a:pt x="600" y="104"/>
                </a:lnTo>
                <a:lnTo>
                  <a:pt x="664" y="96"/>
                </a:lnTo>
                <a:lnTo>
                  <a:pt x="0" y="1304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7687" name="Rectangle 1071">
            <a:extLst>
              <a:ext uri="{FF2B5EF4-FFF2-40B4-BE49-F238E27FC236}">
                <a16:creationId xmlns:a16="http://schemas.microsoft.com/office/drawing/2014/main" id="{3338590A-F257-0570-6AF7-6DBB6480A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8" y="5334000"/>
            <a:ext cx="70469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For decryption, the processing flow is </a:t>
            </a:r>
          </a:p>
          <a:p>
            <a:pPr algn="l"/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reversed.</a:t>
            </a:r>
            <a:endParaRPr lang="en-US" altLang="en-PK"/>
          </a:p>
        </p:txBody>
      </p:sp>
      <p:sp>
        <p:nvSpPr>
          <p:cNvPr id="27688" name="Rectangle 1075">
            <a:extLst>
              <a:ext uri="{FF2B5EF4-FFF2-40B4-BE49-F238E27FC236}">
                <a16:creationId xmlns:a16="http://schemas.microsoft.com/office/drawing/2014/main" id="{36F7CEAB-33DD-A14C-856A-CEF7DD159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09600" y="-19685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7689" name="Text Box 1076">
            <a:extLst>
              <a:ext uri="{FF2B5EF4-FFF2-40B4-BE49-F238E27FC236}">
                <a16:creationId xmlns:a16="http://schemas.microsoft.com/office/drawing/2014/main" id="{73C0B0FA-4427-9DE9-8303-1452AFB04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4008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2E2506F9-0FA5-784B-9FBC-D34163C0577F}" type="slidenum">
              <a:rPr lang="en-US" altLang="en-PK" sz="1600"/>
              <a:pPr/>
              <a:t>26</a:t>
            </a:fld>
            <a:endParaRPr lang="en-US" altLang="en-PK" sz="1600"/>
          </a:p>
        </p:txBody>
      </p:sp>
      <p:grpSp>
        <p:nvGrpSpPr>
          <p:cNvPr id="4" name="Group 1088">
            <a:extLst>
              <a:ext uri="{FF2B5EF4-FFF2-40B4-BE49-F238E27FC236}">
                <a16:creationId xmlns:a16="http://schemas.microsoft.com/office/drawing/2014/main" id="{DDBCFDEE-2382-3EA7-3C0C-E496F2355E4A}"/>
              </a:ext>
            </a:extLst>
          </p:cNvPr>
          <p:cNvGrpSpPr>
            <a:grpSpLocks/>
          </p:cNvGrpSpPr>
          <p:nvPr/>
        </p:nvGrpSpPr>
        <p:grpSpPr bwMode="auto">
          <a:xfrm>
            <a:off x="2446338" y="762000"/>
            <a:ext cx="6634162" cy="5776913"/>
            <a:chOff x="1541" y="480"/>
            <a:chExt cx="4179" cy="3639"/>
          </a:xfrm>
        </p:grpSpPr>
        <p:grpSp>
          <p:nvGrpSpPr>
            <p:cNvPr id="27691" name="Group 1085">
              <a:extLst>
                <a:ext uri="{FF2B5EF4-FFF2-40B4-BE49-F238E27FC236}">
                  <a16:creationId xmlns:a16="http://schemas.microsoft.com/office/drawing/2014/main" id="{4F36DDC7-8478-71C0-D1B0-F1FC860EDD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41" y="480"/>
              <a:ext cx="4179" cy="3639"/>
              <a:chOff x="1680" y="461"/>
              <a:chExt cx="4179" cy="3639"/>
            </a:xfrm>
          </p:grpSpPr>
          <p:sp>
            <p:nvSpPr>
              <p:cNvPr id="27693" name="Text Box 1080">
                <a:extLst>
                  <a:ext uri="{FF2B5EF4-FFF2-40B4-BE49-F238E27FC236}">
                    <a16:creationId xmlns:a16="http://schemas.microsoft.com/office/drawing/2014/main" id="{7F09FEAE-CB62-C2E2-8D6E-0B68D17B6F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9" y="2813"/>
                <a:ext cx="26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en-PK" sz="3600" b="1">
                    <a:solidFill>
                      <a:srgbClr val="820B0F"/>
                    </a:solidFill>
                  </a:rPr>
                  <a:t>x</a:t>
                </a:r>
                <a:endParaRPr lang="en-US" altLang="en-PK" sz="3600"/>
              </a:p>
            </p:txBody>
          </p:sp>
          <p:sp>
            <p:nvSpPr>
              <p:cNvPr id="27694" name="Text Box 1081">
                <a:extLst>
                  <a:ext uri="{FF2B5EF4-FFF2-40B4-BE49-F238E27FC236}">
                    <a16:creationId xmlns:a16="http://schemas.microsoft.com/office/drawing/2014/main" id="{AC00B835-2A7D-7E17-921B-20C2BEE592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4" y="461"/>
                <a:ext cx="1595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9pPr>
              </a:lstStyle>
              <a:p>
                <a:pPr algn="l"/>
                <a:r>
                  <a:rPr lang="en-US" altLang="en-PK" sz="3600" b="1" u="sng">
                    <a:solidFill>
                      <a:srgbClr val="820B0F"/>
                    </a:solidFill>
                  </a:rPr>
                  <a:t>x</a:t>
                </a:r>
                <a:r>
                  <a:rPr lang="en-US" altLang="en-PK" sz="3600" b="1">
                    <a:solidFill>
                      <a:srgbClr val="820B0F"/>
                    </a:solidFill>
                  </a:rPr>
                  <a:t>    </a:t>
                </a:r>
                <a:r>
                  <a:rPr lang="en-US" altLang="en-PK" sz="3600" b="1" u="sng">
                    <a:solidFill>
                      <a:srgbClr val="820B0F"/>
                    </a:solidFill>
                  </a:rPr>
                  <a:t>no effect</a:t>
                </a:r>
                <a:endParaRPr lang="en-US" altLang="en-PK"/>
              </a:p>
            </p:txBody>
          </p:sp>
          <p:sp>
            <p:nvSpPr>
              <p:cNvPr id="27695" name="Text Box 1082">
                <a:extLst>
                  <a:ext uri="{FF2B5EF4-FFF2-40B4-BE49-F238E27FC236}">
                    <a16:creationId xmlns:a16="http://schemas.microsoft.com/office/drawing/2014/main" id="{0CB55D24-A657-E726-47BB-32E05DBB6B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0" y="566"/>
                <a:ext cx="126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en-PK" sz="2800" b="1" u="sng">
                    <a:solidFill>
                      <a:srgbClr val="820B0F"/>
                    </a:solidFill>
                  </a:rPr>
                  <a:t>randomized</a:t>
                </a:r>
                <a:endParaRPr lang="en-US" altLang="en-PK" sz="2800"/>
              </a:p>
            </p:txBody>
          </p:sp>
          <p:sp>
            <p:nvSpPr>
              <p:cNvPr id="27696" name="Text Box 1083">
                <a:extLst>
                  <a:ext uri="{FF2B5EF4-FFF2-40B4-BE49-F238E27FC236}">
                    <a16:creationId xmlns:a16="http://schemas.microsoft.com/office/drawing/2014/main" id="{4385187A-9764-BCCB-222C-BBDE607932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42" y="1699"/>
                <a:ext cx="109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en-PK" b="1" u="sng">
                    <a:solidFill>
                      <a:srgbClr val="820B0F"/>
                    </a:solidFill>
                  </a:rPr>
                  <a:t>randomized</a:t>
                </a:r>
                <a:endParaRPr lang="en-US" altLang="en-PK"/>
              </a:p>
            </p:txBody>
          </p:sp>
          <p:sp>
            <p:nvSpPr>
              <p:cNvPr id="27697" name="Text Box 1084">
                <a:extLst>
                  <a:ext uri="{FF2B5EF4-FFF2-40B4-BE49-F238E27FC236}">
                    <a16:creationId xmlns:a16="http://schemas.microsoft.com/office/drawing/2014/main" id="{D046128E-A362-59CF-6B3A-906434C707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" y="3696"/>
                <a:ext cx="2691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ja-JP" altLang="en-US" sz="3600" b="1" u="sng">
                    <a:solidFill>
                      <a:srgbClr val="820B0F"/>
                    </a:solidFill>
                    <a:latin typeface="Arial" panose="020B0604020202020204" pitchFamily="34" charset="0"/>
                  </a:rPr>
                  <a:t>“</a:t>
                </a:r>
                <a:r>
                  <a:rPr lang="en-US" altLang="ja-JP" sz="3600" b="1" u="sng">
                    <a:solidFill>
                      <a:srgbClr val="820B0F"/>
                    </a:solidFill>
                  </a:rPr>
                  <a:t>x</a:t>
                </a:r>
                <a:r>
                  <a:rPr lang="ja-JP" altLang="en-US" sz="3600" b="1" u="sng">
                    <a:solidFill>
                      <a:srgbClr val="820B0F"/>
                    </a:solidFill>
                    <a:latin typeface="Arial" panose="020B0604020202020204" pitchFamily="34" charset="0"/>
                  </a:rPr>
                  <a:t>”</a:t>
                </a:r>
                <a:r>
                  <a:rPr lang="en-US" altLang="ja-JP" sz="3600" b="1" u="sng">
                    <a:solidFill>
                      <a:srgbClr val="820B0F"/>
                    </a:solidFill>
                  </a:rPr>
                  <a:t> is a one-bit error</a:t>
                </a:r>
                <a:endParaRPr lang="en-US" altLang="en-PK" sz="3600"/>
              </a:p>
            </p:txBody>
          </p:sp>
        </p:grpSp>
        <p:sp>
          <p:nvSpPr>
            <p:cNvPr id="27692" name="Text Box 1087">
              <a:extLst>
                <a:ext uri="{FF2B5EF4-FFF2-40B4-BE49-F238E27FC236}">
                  <a16:creationId xmlns:a16="http://schemas.microsoft.com/office/drawing/2014/main" id="{ECB4B61C-097A-C166-AB6E-FA755BFAD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960"/>
              <a:ext cx="16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b="1">
                  <a:solidFill>
                    <a:srgbClr val="820B0F"/>
                  </a:solidFill>
                </a:rPr>
                <a:t>(</a:t>
              </a:r>
              <a:r>
                <a:rPr lang="en-US" altLang="en-PK" b="1" u="sng">
                  <a:solidFill>
                    <a:srgbClr val="820B0F"/>
                  </a:solidFill>
                </a:rPr>
                <a:t>self-synchronized</a:t>
              </a:r>
              <a:r>
                <a:rPr lang="en-US" altLang="en-PK" b="1">
                  <a:solidFill>
                    <a:srgbClr val="820B0F"/>
                  </a:solidFill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7">
            <a:extLst>
              <a:ext uri="{FF2B5EF4-FFF2-40B4-BE49-F238E27FC236}">
                <a16:creationId xmlns:a16="http://schemas.microsoft.com/office/drawing/2014/main" id="{E6D27608-8105-BE83-E5D4-D60ED8D03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58801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PK" u="sng"/>
              <a:t>Encryption</a:t>
            </a:r>
            <a:endParaRPr lang="en-US" altLang="en-PK"/>
          </a:p>
          <a:p>
            <a:pPr algn="l">
              <a:spcBef>
                <a:spcPct val="50000"/>
              </a:spcBef>
            </a:pPr>
            <a:r>
              <a:rPr lang="en-US" altLang="en-PK"/>
              <a:t>C1 = E(IV+M1)</a:t>
            </a:r>
          </a:p>
          <a:p>
            <a:pPr algn="l"/>
            <a:r>
              <a:rPr lang="en-US" altLang="en-PK"/>
              <a:t>C2 = E(C1+M2) = E(E(IV+M1)+M2)</a:t>
            </a:r>
          </a:p>
          <a:p>
            <a:pPr algn="l"/>
            <a:r>
              <a:rPr lang="en-US" altLang="en-PK"/>
              <a:t>C3 = E(C2+M3) = E(E(E(IV+M1)+M2) +M3)</a:t>
            </a:r>
          </a:p>
        </p:txBody>
      </p:sp>
      <p:sp>
        <p:nvSpPr>
          <p:cNvPr id="28675" name="Text Box 1028">
            <a:extLst>
              <a:ext uri="{FF2B5EF4-FFF2-40B4-BE49-F238E27FC236}">
                <a16:creationId xmlns:a16="http://schemas.microsoft.com/office/drawing/2014/main" id="{85E63FFA-73C6-2AF2-812A-7B37E922F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90750"/>
            <a:ext cx="2390775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PK" u="sng"/>
              <a:t>Decryption</a:t>
            </a:r>
            <a:endParaRPr lang="en-US" altLang="en-PK"/>
          </a:p>
          <a:p>
            <a:pPr algn="l">
              <a:spcBef>
                <a:spcPct val="50000"/>
              </a:spcBef>
            </a:pPr>
            <a:r>
              <a:rPr lang="en-US" altLang="en-PK"/>
              <a:t>M1 = D(C1) + IV</a:t>
            </a:r>
          </a:p>
          <a:p>
            <a:pPr algn="l"/>
            <a:r>
              <a:rPr lang="en-US" altLang="en-PK"/>
              <a:t>M2 = D(C2) + C1</a:t>
            </a:r>
          </a:p>
          <a:p>
            <a:pPr algn="l"/>
            <a:r>
              <a:rPr lang="en-US" altLang="en-PK"/>
              <a:t>M3 = D(C3) + C2</a:t>
            </a:r>
          </a:p>
          <a:p>
            <a:pPr algn="l"/>
            <a:r>
              <a:rPr lang="en-US" altLang="en-PK"/>
              <a:t>M4 = D(C4) + C3</a:t>
            </a:r>
          </a:p>
        </p:txBody>
      </p:sp>
      <p:sp>
        <p:nvSpPr>
          <p:cNvPr id="28676" name="Text Box 1029">
            <a:extLst>
              <a:ext uri="{FF2B5EF4-FFF2-40B4-BE49-F238E27FC236}">
                <a16:creationId xmlns:a16="http://schemas.microsoft.com/office/drawing/2014/main" id="{ECC85572-F913-807D-8C4B-C4B139BA6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49738"/>
            <a:ext cx="6172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PK"/>
              <a:t>If a bit in C2 is changed:</a:t>
            </a:r>
          </a:p>
          <a:p>
            <a:pPr algn="l">
              <a:spcBef>
                <a:spcPct val="10000"/>
              </a:spcBef>
            </a:pPr>
            <a:r>
              <a:rPr lang="en-US" altLang="en-PK"/>
              <a:t>   a.  M2 (decoded) becomes random bits</a:t>
            </a:r>
          </a:p>
          <a:p>
            <a:pPr algn="l">
              <a:spcBef>
                <a:spcPct val="10000"/>
              </a:spcBef>
            </a:pPr>
            <a:r>
              <a:rPr lang="en-US" altLang="en-PK"/>
              <a:t>   b.  The corresponding bit in M3 is reversed.</a:t>
            </a:r>
          </a:p>
          <a:p>
            <a:pPr algn="l">
              <a:spcBef>
                <a:spcPct val="10000"/>
              </a:spcBef>
            </a:pPr>
            <a:r>
              <a:rPr lang="en-US" altLang="en-PK"/>
              <a:t>   c.  Later (n&gt;3) message blocks are unaffected (</a:t>
            </a:r>
            <a:r>
              <a:rPr lang="en-US" altLang="en-PK" b="1"/>
              <a:t>self-synchronizing</a:t>
            </a:r>
            <a:r>
              <a:rPr lang="en-US" altLang="en-PK"/>
              <a:t>).</a:t>
            </a:r>
          </a:p>
          <a:p>
            <a:pPr algn="l">
              <a:spcBef>
                <a:spcPct val="10000"/>
              </a:spcBef>
            </a:pPr>
            <a:r>
              <a:rPr lang="en-US" altLang="en-PK"/>
              <a:t>Note: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/>
              <a:t>+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/>
              <a:t> represents the XOR bitwise operation.</a:t>
            </a:r>
            <a:endParaRPr lang="en-US" altLang="en-PK"/>
          </a:p>
        </p:txBody>
      </p:sp>
      <p:sp>
        <p:nvSpPr>
          <p:cNvPr id="28677" name="Rectangle 1031">
            <a:extLst>
              <a:ext uri="{FF2B5EF4-FFF2-40B4-BE49-F238E27FC236}">
                <a16:creationId xmlns:a16="http://schemas.microsoft.com/office/drawing/2014/main" id="{B1CCEFB8-6598-1024-D384-6D2C0B633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76200"/>
            <a:ext cx="5129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Cipher Block Chaining (CBC)</a:t>
            </a:r>
            <a:endParaRPr lang="en-US" altLang="en-PK"/>
          </a:p>
        </p:txBody>
      </p:sp>
      <p:sp>
        <p:nvSpPr>
          <p:cNvPr id="28678" name="Text Box 1032">
            <a:extLst>
              <a:ext uri="{FF2B5EF4-FFF2-40B4-BE49-F238E27FC236}">
                <a16:creationId xmlns:a16="http://schemas.microsoft.com/office/drawing/2014/main" id="{0606EC00-000E-30F2-2A10-BFDF2DA64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75" y="63960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B3FDF950-AAE1-C54E-8D9F-4EE32679E224}" type="slidenum">
              <a:rPr lang="en-US" altLang="en-PK"/>
              <a:pPr/>
              <a:t>27</a:t>
            </a:fld>
            <a:endParaRPr lang="en-US" altLang="en-PK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58">
            <a:extLst>
              <a:ext uri="{FF2B5EF4-FFF2-40B4-BE49-F238E27FC236}">
                <a16:creationId xmlns:a16="http://schemas.microsoft.com/office/drawing/2014/main" id="{8C83AA63-B10D-DDEF-0C1D-001F6B9E1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37163"/>
            <a:ext cx="762000" cy="482600"/>
          </a:xfrm>
          <a:prstGeom prst="rect">
            <a:avLst/>
          </a:prstGeom>
          <a:solidFill>
            <a:srgbClr val="E95C64"/>
          </a:solidFill>
          <a:ln w="57150">
            <a:solidFill>
              <a:srgbClr val="11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699" name="Rectangle 159">
            <a:extLst>
              <a:ext uri="{FF2B5EF4-FFF2-40B4-BE49-F238E27FC236}">
                <a16:creationId xmlns:a16="http://schemas.microsoft.com/office/drawing/2014/main" id="{FD485340-5F92-FE90-18D4-789D23258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5211763"/>
            <a:ext cx="781050" cy="5588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11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0" name="Rectangle 157">
            <a:extLst>
              <a:ext uri="{FF2B5EF4-FFF2-40B4-BE49-F238E27FC236}">
                <a16:creationId xmlns:a16="http://schemas.microsoft.com/office/drawing/2014/main" id="{2C1196C5-A257-433F-EB90-714735898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211763"/>
            <a:ext cx="838200" cy="558800"/>
          </a:xfrm>
          <a:prstGeom prst="rect">
            <a:avLst/>
          </a:prstGeom>
          <a:solidFill>
            <a:schemeClr val="hlink"/>
          </a:solidFill>
          <a:ln w="57150">
            <a:solidFill>
              <a:srgbClr val="11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68435135-B5F8-376C-DA2D-486E48E45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107950"/>
            <a:ext cx="52165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500" b="1">
                <a:solidFill>
                  <a:srgbClr val="110000"/>
                </a:solidFill>
                <a:latin typeface="Geneva" panose="020B0503030404040204" pitchFamily="34" charset="0"/>
              </a:rPr>
              <a:t>k-bit Cipher Feedback Mode (CFB)</a:t>
            </a:r>
            <a:endParaRPr lang="en-US" altLang="en-PK"/>
          </a:p>
        </p:txBody>
      </p:sp>
      <p:sp>
        <p:nvSpPr>
          <p:cNvPr id="29702" name="Rectangle 4">
            <a:extLst>
              <a:ext uri="{FF2B5EF4-FFF2-40B4-BE49-F238E27FC236}">
                <a16:creationId xmlns:a16="http://schemas.microsoft.com/office/drawing/2014/main" id="{1184BD96-5EC0-A7C8-284D-603DFFF6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3" name="Rectangle 25">
            <a:extLst>
              <a:ext uri="{FF2B5EF4-FFF2-40B4-BE49-F238E27FC236}">
                <a16:creationId xmlns:a16="http://schemas.microsoft.com/office/drawing/2014/main" id="{FCB46F46-91A2-79FF-5470-A1083A18D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4" name="Rectangle 28">
            <a:extLst>
              <a:ext uri="{FF2B5EF4-FFF2-40B4-BE49-F238E27FC236}">
                <a16:creationId xmlns:a16="http://schemas.microsoft.com/office/drawing/2014/main" id="{8EE8D978-084A-6340-EFB1-78C0AED33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5" name="Rectangle 31">
            <a:extLst>
              <a:ext uri="{FF2B5EF4-FFF2-40B4-BE49-F238E27FC236}">
                <a16:creationId xmlns:a16="http://schemas.microsoft.com/office/drawing/2014/main" id="{6574C680-AFBD-E718-3ADF-1613013E6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6" name="Rectangle 95">
            <a:extLst>
              <a:ext uri="{FF2B5EF4-FFF2-40B4-BE49-F238E27FC236}">
                <a16:creationId xmlns:a16="http://schemas.microsoft.com/office/drawing/2014/main" id="{D592A904-7483-4F1D-3068-ACB6682EC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7" name="Rectangle 97">
            <a:extLst>
              <a:ext uri="{FF2B5EF4-FFF2-40B4-BE49-F238E27FC236}">
                <a16:creationId xmlns:a16="http://schemas.microsoft.com/office/drawing/2014/main" id="{A78370AD-D258-0C93-1B1D-FF83C0EFB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8" name="Rectangle 100">
            <a:extLst>
              <a:ext uri="{FF2B5EF4-FFF2-40B4-BE49-F238E27FC236}">
                <a16:creationId xmlns:a16="http://schemas.microsoft.com/office/drawing/2014/main" id="{D44DD7CC-D49E-7398-FF63-3A2E9FEAC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09" name="Rectangle 103">
            <a:extLst>
              <a:ext uri="{FF2B5EF4-FFF2-40B4-BE49-F238E27FC236}">
                <a16:creationId xmlns:a16="http://schemas.microsoft.com/office/drawing/2014/main" id="{89909194-D294-DEA6-C7C9-16DC69F27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-76200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10" name="Text Box 112">
            <a:extLst>
              <a:ext uri="{FF2B5EF4-FFF2-40B4-BE49-F238E27FC236}">
                <a16:creationId xmlns:a16="http://schemas.microsoft.com/office/drawing/2014/main" id="{D72A5E2D-BFDF-7D80-9CA1-9B602F9CA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5208F33-591D-0B4F-B438-7F9DC35A58A3}" type="slidenum">
              <a:rPr lang="en-US" altLang="en-PK"/>
              <a:pPr/>
              <a:t>28</a:t>
            </a:fld>
            <a:endParaRPr lang="en-US" altLang="en-PK"/>
          </a:p>
        </p:txBody>
      </p:sp>
      <p:sp>
        <p:nvSpPr>
          <p:cNvPr id="29711" name="Rectangle 137">
            <a:extLst>
              <a:ext uri="{FF2B5EF4-FFF2-40B4-BE49-F238E27FC236}">
                <a16:creationId xmlns:a16="http://schemas.microsoft.com/office/drawing/2014/main" id="{64EB8740-764C-BFB2-2B2F-12C7CB74D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275" y="1008063"/>
            <a:ext cx="1117600" cy="609600"/>
          </a:xfrm>
          <a:prstGeom prst="rect">
            <a:avLst/>
          </a:prstGeom>
          <a:solidFill>
            <a:schemeClr val="folHlink"/>
          </a:solidFill>
          <a:ln w="57150">
            <a:solidFill>
              <a:srgbClr val="11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12" name="Rectangle 138">
            <a:extLst>
              <a:ext uri="{FF2B5EF4-FFF2-40B4-BE49-F238E27FC236}">
                <a16:creationId xmlns:a16="http://schemas.microsoft.com/office/drawing/2014/main" id="{24C693BE-6D8B-196C-3FE4-0494830D5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1046163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IV </a:t>
            </a:r>
            <a:endParaRPr lang="en-US" altLang="en-PK"/>
          </a:p>
        </p:txBody>
      </p:sp>
      <p:sp>
        <p:nvSpPr>
          <p:cNvPr id="29713" name="Rectangle 139">
            <a:extLst>
              <a:ext uri="{FF2B5EF4-FFF2-40B4-BE49-F238E27FC236}">
                <a16:creationId xmlns:a16="http://schemas.microsoft.com/office/drawing/2014/main" id="{DE87F4FB-7CA7-E94F-A590-5001B8D24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2493963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9714" name="Rectangle 140">
            <a:extLst>
              <a:ext uri="{FF2B5EF4-FFF2-40B4-BE49-F238E27FC236}">
                <a16:creationId xmlns:a16="http://schemas.microsoft.com/office/drawing/2014/main" id="{0A4716C6-2701-9840-1878-D04892A70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350" y="2493963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9715" name="Rectangle 141">
            <a:extLst>
              <a:ext uri="{FF2B5EF4-FFF2-40B4-BE49-F238E27FC236}">
                <a16:creationId xmlns:a16="http://schemas.microsoft.com/office/drawing/2014/main" id="{0A861B16-840D-FD6E-8034-36E634147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2493963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29716" name="Rectangle 142">
            <a:extLst>
              <a:ext uri="{FF2B5EF4-FFF2-40B4-BE49-F238E27FC236}">
                <a16:creationId xmlns:a16="http://schemas.microsoft.com/office/drawing/2014/main" id="{F74246CC-604A-A0F7-CDCB-D40A86C9F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570163"/>
            <a:ext cx="690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</a:t>
            </a:r>
            <a:endParaRPr lang="en-US" altLang="en-PK"/>
          </a:p>
        </p:txBody>
      </p:sp>
      <p:sp>
        <p:nvSpPr>
          <p:cNvPr id="29717" name="Rectangle 144">
            <a:extLst>
              <a:ext uri="{FF2B5EF4-FFF2-40B4-BE49-F238E27FC236}">
                <a16:creationId xmlns:a16="http://schemas.microsoft.com/office/drawing/2014/main" id="{EABCED68-23F8-7CD2-B5AC-7B024E129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4322763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m1-&gt;(+)</a:t>
            </a:r>
            <a:endParaRPr lang="en-US" altLang="en-PK"/>
          </a:p>
        </p:txBody>
      </p:sp>
      <p:sp>
        <p:nvSpPr>
          <p:cNvPr id="29718" name="Rectangle 145">
            <a:extLst>
              <a:ext uri="{FF2B5EF4-FFF2-40B4-BE49-F238E27FC236}">
                <a16:creationId xmlns:a16="http://schemas.microsoft.com/office/drawing/2014/main" id="{E389985B-274E-4FAD-9C20-8FE98F015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4322763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m2-&gt;(+)</a:t>
            </a:r>
            <a:endParaRPr lang="en-US" altLang="en-PK"/>
          </a:p>
        </p:txBody>
      </p:sp>
      <p:sp>
        <p:nvSpPr>
          <p:cNvPr id="29719" name="Rectangle 146">
            <a:extLst>
              <a:ext uri="{FF2B5EF4-FFF2-40B4-BE49-F238E27FC236}">
                <a16:creationId xmlns:a16="http://schemas.microsoft.com/office/drawing/2014/main" id="{AD78E13A-2A8E-FFA5-AF1C-7503BDE85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75" y="4373563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m3-&gt;(+)</a:t>
            </a:r>
            <a:endParaRPr lang="en-US" altLang="en-PK"/>
          </a:p>
        </p:txBody>
      </p:sp>
      <p:sp>
        <p:nvSpPr>
          <p:cNvPr id="29720" name="Rectangle 147">
            <a:extLst>
              <a:ext uri="{FF2B5EF4-FFF2-40B4-BE49-F238E27FC236}">
                <a16:creationId xmlns:a16="http://schemas.microsoft.com/office/drawing/2014/main" id="{8252AD9B-AA6F-82C0-B0A4-9EC0FCE64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75" y="5287963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c1</a:t>
            </a:r>
            <a:endParaRPr lang="en-US" altLang="en-PK"/>
          </a:p>
        </p:txBody>
      </p:sp>
      <p:sp>
        <p:nvSpPr>
          <p:cNvPr id="29721" name="Rectangle 148">
            <a:extLst>
              <a:ext uri="{FF2B5EF4-FFF2-40B4-BE49-F238E27FC236}">
                <a16:creationId xmlns:a16="http://schemas.microsoft.com/office/drawing/2014/main" id="{056A51D9-05A6-406F-7C20-C7F03AE5B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25" y="5237163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c2</a:t>
            </a:r>
            <a:endParaRPr lang="en-US" altLang="en-PK"/>
          </a:p>
        </p:txBody>
      </p:sp>
      <p:sp>
        <p:nvSpPr>
          <p:cNvPr id="29722" name="Rectangle 149">
            <a:extLst>
              <a:ext uri="{FF2B5EF4-FFF2-40B4-BE49-F238E27FC236}">
                <a16:creationId xmlns:a16="http://schemas.microsoft.com/office/drawing/2014/main" id="{432B603A-F9C2-89E6-059E-3A78DF17C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650" y="5287963"/>
            <a:ext cx="122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     c3</a:t>
            </a:r>
            <a:endParaRPr lang="en-US" altLang="en-PK"/>
          </a:p>
        </p:txBody>
      </p:sp>
      <p:sp>
        <p:nvSpPr>
          <p:cNvPr id="29723" name="Freeform 150">
            <a:extLst>
              <a:ext uri="{FF2B5EF4-FFF2-40B4-BE49-F238E27FC236}">
                <a16:creationId xmlns:a16="http://schemas.microsoft.com/office/drawing/2014/main" id="{EA146931-0DC2-2B7B-5A2C-6C0D81149ED4}"/>
              </a:ext>
            </a:extLst>
          </p:cNvPr>
          <p:cNvSpPr>
            <a:spLocks/>
          </p:cNvSpPr>
          <p:nvPr/>
        </p:nvSpPr>
        <p:spPr bwMode="auto">
          <a:xfrm>
            <a:off x="1897063" y="696913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96"/>
                </a:moveTo>
                <a:lnTo>
                  <a:pt x="400" y="72"/>
                </a:lnTo>
                <a:lnTo>
                  <a:pt x="120" y="72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96"/>
                </a:lnTo>
                <a:lnTo>
                  <a:pt x="400" y="9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24" name="Rectangle 151">
            <a:extLst>
              <a:ext uri="{FF2B5EF4-FFF2-40B4-BE49-F238E27FC236}">
                <a16:creationId xmlns:a16="http://schemas.microsoft.com/office/drawing/2014/main" id="{B5D6A9AA-25E5-577D-8FAE-2D5BB64B6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665163"/>
            <a:ext cx="1431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k-bit shift</a:t>
            </a:r>
            <a:endParaRPr lang="en-US" altLang="en-PK"/>
          </a:p>
        </p:txBody>
      </p:sp>
      <p:sp>
        <p:nvSpPr>
          <p:cNvPr id="29725" name="Freeform 152">
            <a:extLst>
              <a:ext uri="{FF2B5EF4-FFF2-40B4-BE49-F238E27FC236}">
                <a16:creationId xmlns:a16="http://schemas.microsoft.com/office/drawing/2014/main" id="{8068BF8B-92FD-20E4-6C65-376719E4B916}"/>
              </a:ext>
            </a:extLst>
          </p:cNvPr>
          <p:cNvSpPr>
            <a:spLocks/>
          </p:cNvSpPr>
          <p:nvPr/>
        </p:nvSpPr>
        <p:spPr bwMode="auto">
          <a:xfrm>
            <a:off x="1609725" y="3763963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26" name="Freeform 153">
            <a:extLst>
              <a:ext uri="{FF2B5EF4-FFF2-40B4-BE49-F238E27FC236}">
                <a16:creationId xmlns:a16="http://schemas.microsoft.com/office/drawing/2014/main" id="{5AFB7540-5626-23FD-4D26-540E8CAA3BBC}"/>
              </a:ext>
            </a:extLst>
          </p:cNvPr>
          <p:cNvSpPr>
            <a:spLocks/>
          </p:cNvSpPr>
          <p:nvPr/>
        </p:nvSpPr>
        <p:spPr bwMode="auto">
          <a:xfrm>
            <a:off x="3876675" y="3789363"/>
            <a:ext cx="254000" cy="6096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27" name="Freeform 154">
            <a:extLst>
              <a:ext uri="{FF2B5EF4-FFF2-40B4-BE49-F238E27FC236}">
                <a16:creationId xmlns:a16="http://schemas.microsoft.com/office/drawing/2014/main" id="{E44D2919-88FE-CDD4-4035-5415643C1326}"/>
              </a:ext>
            </a:extLst>
          </p:cNvPr>
          <p:cNvSpPr>
            <a:spLocks/>
          </p:cNvSpPr>
          <p:nvPr/>
        </p:nvSpPr>
        <p:spPr bwMode="auto">
          <a:xfrm>
            <a:off x="6454775" y="3789363"/>
            <a:ext cx="254000" cy="6096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28" name="Rectangle 155">
            <a:extLst>
              <a:ext uri="{FF2B5EF4-FFF2-40B4-BE49-F238E27FC236}">
                <a16:creationId xmlns:a16="http://schemas.microsoft.com/office/drawing/2014/main" id="{335FCA1B-A240-3A9E-B95A-EF97802A6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1046163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29" name="Rectangle 156">
            <a:extLst>
              <a:ext uri="{FF2B5EF4-FFF2-40B4-BE49-F238E27FC236}">
                <a16:creationId xmlns:a16="http://schemas.microsoft.com/office/drawing/2014/main" id="{1757B2BA-0B42-3136-5AE5-9E4FE2D17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1046163"/>
            <a:ext cx="787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30" name="AutoShape 160">
            <a:extLst>
              <a:ext uri="{FF2B5EF4-FFF2-40B4-BE49-F238E27FC236}">
                <a16:creationId xmlns:a16="http://schemas.microsoft.com/office/drawing/2014/main" id="{6A5906E8-6564-91BF-29E7-F6A4B20F7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475" y="2468563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31" name="AutoShape 161">
            <a:extLst>
              <a:ext uri="{FF2B5EF4-FFF2-40B4-BE49-F238E27FC236}">
                <a16:creationId xmlns:a16="http://schemas.microsoft.com/office/drawing/2014/main" id="{F94577CB-4642-183D-2792-755749694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2481263"/>
            <a:ext cx="12700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32" name="AutoShape 162">
            <a:extLst>
              <a:ext uri="{FF2B5EF4-FFF2-40B4-BE49-F238E27FC236}">
                <a16:creationId xmlns:a16="http://schemas.microsoft.com/office/drawing/2014/main" id="{373CCF31-B224-7636-D342-9803A939A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5" y="2481263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33" name="Freeform 163">
            <a:extLst>
              <a:ext uri="{FF2B5EF4-FFF2-40B4-BE49-F238E27FC236}">
                <a16:creationId xmlns:a16="http://schemas.microsoft.com/office/drawing/2014/main" id="{16418312-0022-C58D-E902-62EE47DE65F7}"/>
              </a:ext>
            </a:extLst>
          </p:cNvPr>
          <p:cNvSpPr>
            <a:spLocks/>
          </p:cNvSpPr>
          <p:nvPr/>
        </p:nvSpPr>
        <p:spPr bwMode="auto">
          <a:xfrm>
            <a:off x="6975475" y="2620963"/>
            <a:ext cx="889000" cy="254000"/>
          </a:xfrm>
          <a:custGeom>
            <a:avLst/>
            <a:gdLst>
              <a:gd name="T0" fmla="*/ 2147483647 w 560"/>
              <a:gd name="T1" fmla="*/ 2147483647 h 160"/>
              <a:gd name="T2" fmla="*/ 2147483647 w 560"/>
              <a:gd name="T3" fmla="*/ 2147483647 h 160"/>
              <a:gd name="T4" fmla="*/ 2147483647 w 560"/>
              <a:gd name="T5" fmla="*/ 2147483647 h 160"/>
              <a:gd name="T6" fmla="*/ 2147483647 w 560"/>
              <a:gd name="T7" fmla="*/ 0 h 160"/>
              <a:gd name="T8" fmla="*/ 0 w 560"/>
              <a:gd name="T9" fmla="*/ 2147483647 h 160"/>
              <a:gd name="T10" fmla="*/ 2147483647 w 560"/>
              <a:gd name="T11" fmla="*/ 2147483647 h 160"/>
              <a:gd name="T12" fmla="*/ 2147483647 w 560"/>
              <a:gd name="T13" fmla="*/ 2147483647 h 160"/>
              <a:gd name="T14" fmla="*/ 2147483647 w 56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60"/>
              <a:gd name="T25" fmla="*/ 0 h 160"/>
              <a:gd name="T26" fmla="*/ 560 w 56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60" h="160">
                <a:moveTo>
                  <a:pt x="560" y="112"/>
                </a:moveTo>
                <a:lnTo>
                  <a:pt x="560" y="56"/>
                </a:lnTo>
                <a:lnTo>
                  <a:pt x="112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12" y="112"/>
                </a:lnTo>
                <a:lnTo>
                  <a:pt x="56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34" name="Freeform 164">
            <a:extLst>
              <a:ext uri="{FF2B5EF4-FFF2-40B4-BE49-F238E27FC236}">
                <a16:creationId xmlns:a16="http://schemas.microsoft.com/office/drawing/2014/main" id="{27237C57-A0A8-EBB0-ED9D-8E2D54CF528C}"/>
              </a:ext>
            </a:extLst>
          </p:cNvPr>
          <p:cNvSpPr>
            <a:spLocks/>
          </p:cNvSpPr>
          <p:nvPr/>
        </p:nvSpPr>
        <p:spPr bwMode="auto">
          <a:xfrm>
            <a:off x="4664075" y="2570163"/>
            <a:ext cx="787400" cy="254000"/>
          </a:xfrm>
          <a:custGeom>
            <a:avLst/>
            <a:gdLst>
              <a:gd name="T0" fmla="*/ 2147483647 w 384"/>
              <a:gd name="T1" fmla="*/ 2147483647 h 160"/>
              <a:gd name="T2" fmla="*/ 2147483647 w 384"/>
              <a:gd name="T3" fmla="*/ 2147483647 h 160"/>
              <a:gd name="T4" fmla="*/ 2147483647 w 384"/>
              <a:gd name="T5" fmla="*/ 2147483647 h 160"/>
              <a:gd name="T6" fmla="*/ 2147483647 w 384"/>
              <a:gd name="T7" fmla="*/ 0 h 160"/>
              <a:gd name="T8" fmla="*/ 0 w 384"/>
              <a:gd name="T9" fmla="*/ 2147483647 h 160"/>
              <a:gd name="T10" fmla="*/ 2147483647 w 384"/>
              <a:gd name="T11" fmla="*/ 2147483647 h 160"/>
              <a:gd name="T12" fmla="*/ 2147483647 w 384"/>
              <a:gd name="T13" fmla="*/ 2147483647 h 160"/>
              <a:gd name="T14" fmla="*/ 2147483647 w 38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60"/>
              <a:gd name="T26" fmla="*/ 384 w 38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60">
                <a:moveTo>
                  <a:pt x="384" y="112"/>
                </a:moveTo>
                <a:lnTo>
                  <a:pt x="384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384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35" name="Freeform 165">
            <a:extLst>
              <a:ext uri="{FF2B5EF4-FFF2-40B4-BE49-F238E27FC236}">
                <a16:creationId xmlns:a16="http://schemas.microsoft.com/office/drawing/2014/main" id="{F2E70482-BB05-9A0B-9842-422F64A0147A}"/>
              </a:ext>
            </a:extLst>
          </p:cNvPr>
          <p:cNvSpPr>
            <a:spLocks/>
          </p:cNvSpPr>
          <p:nvPr/>
        </p:nvSpPr>
        <p:spPr bwMode="auto">
          <a:xfrm>
            <a:off x="2378075" y="2595563"/>
            <a:ext cx="7112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36" name="Freeform 166">
            <a:extLst>
              <a:ext uri="{FF2B5EF4-FFF2-40B4-BE49-F238E27FC236}">
                <a16:creationId xmlns:a16="http://schemas.microsoft.com/office/drawing/2014/main" id="{2C121EE6-5619-D9A2-A370-F074822A291F}"/>
              </a:ext>
            </a:extLst>
          </p:cNvPr>
          <p:cNvSpPr>
            <a:spLocks/>
          </p:cNvSpPr>
          <p:nvPr/>
        </p:nvSpPr>
        <p:spPr bwMode="auto">
          <a:xfrm>
            <a:off x="1641475" y="1808163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37" name="Freeform 167">
            <a:extLst>
              <a:ext uri="{FF2B5EF4-FFF2-40B4-BE49-F238E27FC236}">
                <a16:creationId xmlns:a16="http://schemas.microsoft.com/office/drawing/2014/main" id="{BEB9C6A9-660D-E6E3-9B24-95CD049DC299}"/>
              </a:ext>
            </a:extLst>
          </p:cNvPr>
          <p:cNvSpPr>
            <a:spLocks/>
          </p:cNvSpPr>
          <p:nvPr/>
        </p:nvSpPr>
        <p:spPr bwMode="auto">
          <a:xfrm>
            <a:off x="3927475" y="1808163"/>
            <a:ext cx="254000" cy="520700"/>
          </a:xfrm>
          <a:custGeom>
            <a:avLst/>
            <a:gdLst>
              <a:gd name="T0" fmla="*/ 2147483647 w 160"/>
              <a:gd name="T1" fmla="*/ 0 h 328"/>
              <a:gd name="T2" fmla="*/ 2147483647 w 160"/>
              <a:gd name="T3" fmla="*/ 0 h 328"/>
              <a:gd name="T4" fmla="*/ 2147483647 w 160"/>
              <a:gd name="T5" fmla="*/ 2147483647 h 328"/>
              <a:gd name="T6" fmla="*/ 0 w 160"/>
              <a:gd name="T7" fmla="*/ 2147483647 h 328"/>
              <a:gd name="T8" fmla="*/ 2147483647 w 160"/>
              <a:gd name="T9" fmla="*/ 2147483647 h 328"/>
              <a:gd name="T10" fmla="*/ 2147483647 w 160"/>
              <a:gd name="T11" fmla="*/ 2147483647 h 328"/>
              <a:gd name="T12" fmla="*/ 2147483647 w 160"/>
              <a:gd name="T13" fmla="*/ 2147483647 h 328"/>
              <a:gd name="T14" fmla="*/ 2147483647 w 160"/>
              <a:gd name="T15" fmla="*/ 0 h 3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8"/>
              <a:gd name="T26" fmla="*/ 160 w 160"/>
              <a:gd name="T27" fmla="*/ 328 h 3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8">
                <a:moveTo>
                  <a:pt x="104" y="0"/>
                </a:moveTo>
                <a:lnTo>
                  <a:pt x="48" y="0"/>
                </a:lnTo>
                <a:lnTo>
                  <a:pt x="48" y="208"/>
                </a:lnTo>
                <a:lnTo>
                  <a:pt x="0" y="168"/>
                </a:lnTo>
                <a:lnTo>
                  <a:pt x="80" y="328"/>
                </a:lnTo>
                <a:lnTo>
                  <a:pt x="160" y="168"/>
                </a:lnTo>
                <a:lnTo>
                  <a:pt x="104" y="208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38" name="Freeform 168">
            <a:extLst>
              <a:ext uri="{FF2B5EF4-FFF2-40B4-BE49-F238E27FC236}">
                <a16:creationId xmlns:a16="http://schemas.microsoft.com/office/drawing/2014/main" id="{2FEFC32C-06B1-BCAA-3B4B-F7E8E7D5186B}"/>
              </a:ext>
            </a:extLst>
          </p:cNvPr>
          <p:cNvSpPr>
            <a:spLocks/>
          </p:cNvSpPr>
          <p:nvPr/>
        </p:nvSpPr>
        <p:spPr bwMode="auto">
          <a:xfrm>
            <a:off x="6188075" y="1884363"/>
            <a:ext cx="254000" cy="508000"/>
          </a:xfrm>
          <a:custGeom>
            <a:avLst/>
            <a:gdLst>
              <a:gd name="T0" fmla="*/ 2147483647 w 160"/>
              <a:gd name="T1" fmla="*/ 0 h 320"/>
              <a:gd name="T2" fmla="*/ 2147483647 w 160"/>
              <a:gd name="T3" fmla="*/ 0 h 320"/>
              <a:gd name="T4" fmla="*/ 2147483647 w 160"/>
              <a:gd name="T5" fmla="*/ 2147483647 h 320"/>
              <a:gd name="T6" fmla="*/ 0 w 160"/>
              <a:gd name="T7" fmla="*/ 2147483647 h 320"/>
              <a:gd name="T8" fmla="*/ 2147483647 w 160"/>
              <a:gd name="T9" fmla="*/ 2147483647 h 320"/>
              <a:gd name="T10" fmla="*/ 2147483647 w 160"/>
              <a:gd name="T11" fmla="*/ 2147483647 h 320"/>
              <a:gd name="T12" fmla="*/ 2147483647 w 160"/>
              <a:gd name="T13" fmla="*/ 2147483647 h 320"/>
              <a:gd name="T14" fmla="*/ 2147483647 w 160"/>
              <a:gd name="T15" fmla="*/ 0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0"/>
              <a:gd name="T26" fmla="*/ 160 w 160"/>
              <a:gd name="T27" fmla="*/ 320 h 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0">
                <a:moveTo>
                  <a:pt x="104" y="0"/>
                </a:moveTo>
                <a:lnTo>
                  <a:pt x="48" y="0"/>
                </a:lnTo>
                <a:lnTo>
                  <a:pt x="48" y="200"/>
                </a:lnTo>
                <a:lnTo>
                  <a:pt x="0" y="160"/>
                </a:lnTo>
                <a:lnTo>
                  <a:pt x="80" y="320"/>
                </a:lnTo>
                <a:lnTo>
                  <a:pt x="160" y="160"/>
                </a:lnTo>
                <a:lnTo>
                  <a:pt x="104" y="200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39" name="Freeform 172">
            <a:extLst>
              <a:ext uri="{FF2B5EF4-FFF2-40B4-BE49-F238E27FC236}">
                <a16:creationId xmlns:a16="http://schemas.microsoft.com/office/drawing/2014/main" id="{70530174-37BB-8466-31FB-FE4D3CB95D04}"/>
              </a:ext>
            </a:extLst>
          </p:cNvPr>
          <p:cNvSpPr>
            <a:spLocks/>
          </p:cNvSpPr>
          <p:nvPr/>
        </p:nvSpPr>
        <p:spPr bwMode="auto">
          <a:xfrm>
            <a:off x="1600200" y="4754563"/>
            <a:ext cx="254000" cy="454025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40" name="Freeform 173">
            <a:extLst>
              <a:ext uri="{FF2B5EF4-FFF2-40B4-BE49-F238E27FC236}">
                <a16:creationId xmlns:a16="http://schemas.microsoft.com/office/drawing/2014/main" id="{83AD1825-E27A-503B-8154-8E9DBD4938FE}"/>
              </a:ext>
            </a:extLst>
          </p:cNvPr>
          <p:cNvSpPr>
            <a:spLocks/>
          </p:cNvSpPr>
          <p:nvPr/>
        </p:nvSpPr>
        <p:spPr bwMode="auto">
          <a:xfrm>
            <a:off x="3867150" y="4754563"/>
            <a:ext cx="254000" cy="4445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41" name="Freeform 174">
            <a:extLst>
              <a:ext uri="{FF2B5EF4-FFF2-40B4-BE49-F238E27FC236}">
                <a16:creationId xmlns:a16="http://schemas.microsoft.com/office/drawing/2014/main" id="{95E55047-0A26-3A83-688B-85F3842E6905}"/>
              </a:ext>
            </a:extLst>
          </p:cNvPr>
          <p:cNvSpPr>
            <a:spLocks/>
          </p:cNvSpPr>
          <p:nvPr/>
        </p:nvSpPr>
        <p:spPr bwMode="auto">
          <a:xfrm>
            <a:off x="6467475" y="4754563"/>
            <a:ext cx="254000" cy="4445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42" name="Rectangle 175">
            <a:extLst>
              <a:ext uri="{FF2B5EF4-FFF2-40B4-BE49-F238E27FC236}">
                <a16:creationId xmlns:a16="http://schemas.microsoft.com/office/drawing/2014/main" id="{7B9532AE-8F22-F55A-B06B-A501FA791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" y="4310063"/>
            <a:ext cx="6858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3" name="Rectangle 176">
            <a:extLst>
              <a:ext uri="{FF2B5EF4-FFF2-40B4-BE49-F238E27FC236}">
                <a16:creationId xmlns:a16="http://schemas.microsoft.com/office/drawing/2014/main" id="{2B1FB9AA-E301-625F-14CE-CEA98F200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550" y="4310063"/>
            <a:ext cx="7112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4" name="Rectangle 177">
            <a:extLst>
              <a:ext uri="{FF2B5EF4-FFF2-40B4-BE49-F238E27FC236}">
                <a16:creationId xmlns:a16="http://schemas.microsoft.com/office/drawing/2014/main" id="{F554B575-2D38-2AAE-416F-0A4577412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4386263"/>
            <a:ext cx="7493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5" name="Rectangle 178">
            <a:extLst>
              <a:ext uri="{FF2B5EF4-FFF2-40B4-BE49-F238E27FC236}">
                <a16:creationId xmlns:a16="http://schemas.microsoft.com/office/drawing/2014/main" id="{15C9ABE2-E10D-8367-BA8D-72AD398F9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54363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6" name="Rectangle 179">
            <a:extLst>
              <a:ext uri="{FF2B5EF4-FFF2-40B4-BE49-F238E27FC236}">
                <a16:creationId xmlns:a16="http://schemas.microsoft.com/office/drawing/2014/main" id="{18325564-592D-27FE-835B-BEE08039A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3154363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7" name="Rectangle 180">
            <a:extLst>
              <a:ext uri="{FF2B5EF4-FFF2-40B4-BE49-F238E27FC236}">
                <a16:creationId xmlns:a16="http://schemas.microsoft.com/office/drawing/2014/main" id="{B226B10E-221A-A663-E4A6-C9DDF858A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3179763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8" name="Rectangle 181">
            <a:extLst>
              <a:ext uri="{FF2B5EF4-FFF2-40B4-BE49-F238E27FC236}">
                <a16:creationId xmlns:a16="http://schemas.microsoft.com/office/drawing/2014/main" id="{B2047E2D-C881-259D-463A-8910CF2E0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05163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49" name="Rectangle 182">
            <a:extLst>
              <a:ext uri="{FF2B5EF4-FFF2-40B4-BE49-F238E27FC236}">
                <a16:creationId xmlns:a16="http://schemas.microsoft.com/office/drawing/2014/main" id="{07360D2E-79AF-C957-8709-6E4AAFF4D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54363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0" name="Rectangle 183">
            <a:extLst>
              <a:ext uri="{FF2B5EF4-FFF2-40B4-BE49-F238E27FC236}">
                <a16:creationId xmlns:a16="http://schemas.microsoft.com/office/drawing/2014/main" id="{4C0B1F87-0148-956B-37CC-B80FCD659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05163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1" name="Rectangle 184">
            <a:extLst>
              <a:ext uri="{FF2B5EF4-FFF2-40B4-BE49-F238E27FC236}">
                <a16:creationId xmlns:a16="http://schemas.microsoft.com/office/drawing/2014/main" id="{D787D042-F162-E411-DF21-8998A67D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54363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2" name="Rectangle 185">
            <a:extLst>
              <a:ext uri="{FF2B5EF4-FFF2-40B4-BE49-F238E27FC236}">
                <a16:creationId xmlns:a16="http://schemas.microsoft.com/office/drawing/2014/main" id="{659141DE-9FDB-0663-C23E-99292E21B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05163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3" name="Rectangle 186">
            <a:extLst>
              <a:ext uri="{FF2B5EF4-FFF2-40B4-BE49-F238E27FC236}">
                <a16:creationId xmlns:a16="http://schemas.microsoft.com/office/drawing/2014/main" id="{6CA79B6A-D2CE-D6F9-5984-C7D455586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54363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4" name="Rectangle 187">
            <a:extLst>
              <a:ext uri="{FF2B5EF4-FFF2-40B4-BE49-F238E27FC236}">
                <a16:creationId xmlns:a16="http://schemas.microsoft.com/office/drawing/2014/main" id="{3BC8B1B2-E2C4-8574-3BEB-1075D0A5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05163"/>
            <a:ext cx="152400" cy="508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5" name="Rectangle 188">
            <a:extLst>
              <a:ext uri="{FF2B5EF4-FFF2-40B4-BE49-F238E27FC236}">
                <a16:creationId xmlns:a16="http://schemas.microsoft.com/office/drawing/2014/main" id="{9F5BD4FA-1DA9-46D7-B8E0-FF473589F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54363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6" name="Rectangle 189">
            <a:extLst>
              <a:ext uri="{FF2B5EF4-FFF2-40B4-BE49-F238E27FC236}">
                <a16:creationId xmlns:a16="http://schemas.microsoft.com/office/drawing/2014/main" id="{0F96BC28-09A2-7AF7-86A7-B212A5471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3205163"/>
            <a:ext cx="152400" cy="508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7" name="Rectangle 190">
            <a:extLst>
              <a:ext uri="{FF2B5EF4-FFF2-40B4-BE49-F238E27FC236}">
                <a16:creationId xmlns:a16="http://schemas.microsoft.com/office/drawing/2014/main" id="{E9721102-E0F7-7747-2D18-FFFEFECC9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3154363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8" name="Rectangle 191">
            <a:extLst>
              <a:ext uri="{FF2B5EF4-FFF2-40B4-BE49-F238E27FC236}">
                <a16:creationId xmlns:a16="http://schemas.microsoft.com/office/drawing/2014/main" id="{CB52FFF0-2E47-FA3F-1235-6103BD5DE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275" y="3230563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59" name="Rectangle 192">
            <a:extLst>
              <a:ext uri="{FF2B5EF4-FFF2-40B4-BE49-F238E27FC236}">
                <a16:creationId xmlns:a16="http://schemas.microsoft.com/office/drawing/2014/main" id="{078EAB4E-FFD1-6C58-0916-2B96EBEDF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3179763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60" name="Rectangle 193">
            <a:extLst>
              <a:ext uri="{FF2B5EF4-FFF2-40B4-BE49-F238E27FC236}">
                <a16:creationId xmlns:a16="http://schemas.microsoft.com/office/drawing/2014/main" id="{475D9977-686E-CB5E-0FA6-FD0ADF149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875" y="1046163"/>
            <a:ext cx="25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61" name="Rectangle 194">
            <a:extLst>
              <a:ext uri="{FF2B5EF4-FFF2-40B4-BE49-F238E27FC236}">
                <a16:creationId xmlns:a16="http://schemas.microsoft.com/office/drawing/2014/main" id="{8FAA645E-53A1-E1AD-6E55-BC203B678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1096963"/>
            <a:ext cx="152400" cy="508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62" name="Freeform 195">
            <a:extLst>
              <a:ext uri="{FF2B5EF4-FFF2-40B4-BE49-F238E27FC236}">
                <a16:creationId xmlns:a16="http://schemas.microsoft.com/office/drawing/2014/main" id="{39B18870-C8D0-816E-BD44-FA3D79C28CF0}"/>
              </a:ext>
            </a:extLst>
          </p:cNvPr>
          <p:cNvSpPr>
            <a:spLocks/>
          </p:cNvSpPr>
          <p:nvPr/>
        </p:nvSpPr>
        <p:spPr bwMode="auto">
          <a:xfrm>
            <a:off x="6621463" y="725488"/>
            <a:ext cx="558800" cy="254000"/>
          </a:xfrm>
          <a:custGeom>
            <a:avLst/>
            <a:gdLst>
              <a:gd name="T0" fmla="*/ 2147483647 w 352"/>
              <a:gd name="T1" fmla="*/ 2147483647 h 160"/>
              <a:gd name="T2" fmla="*/ 2147483647 w 352"/>
              <a:gd name="T3" fmla="*/ 2147483647 h 160"/>
              <a:gd name="T4" fmla="*/ 2147483647 w 352"/>
              <a:gd name="T5" fmla="*/ 2147483647 h 160"/>
              <a:gd name="T6" fmla="*/ 2147483647 w 352"/>
              <a:gd name="T7" fmla="*/ 0 h 160"/>
              <a:gd name="T8" fmla="*/ 0 w 352"/>
              <a:gd name="T9" fmla="*/ 2147483647 h 160"/>
              <a:gd name="T10" fmla="*/ 2147483647 w 352"/>
              <a:gd name="T11" fmla="*/ 2147483647 h 160"/>
              <a:gd name="T12" fmla="*/ 2147483647 w 352"/>
              <a:gd name="T13" fmla="*/ 2147483647 h 160"/>
              <a:gd name="T14" fmla="*/ 2147483647 w 352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160"/>
              <a:gd name="T26" fmla="*/ 352 w 352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160">
                <a:moveTo>
                  <a:pt x="352" y="96"/>
                </a:moveTo>
                <a:lnTo>
                  <a:pt x="352" y="72"/>
                </a:lnTo>
                <a:lnTo>
                  <a:pt x="120" y="72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96"/>
                </a:lnTo>
                <a:lnTo>
                  <a:pt x="352" y="9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29763" name="Freeform 196">
            <a:extLst>
              <a:ext uri="{FF2B5EF4-FFF2-40B4-BE49-F238E27FC236}">
                <a16:creationId xmlns:a16="http://schemas.microsoft.com/office/drawing/2014/main" id="{833A56C9-C1CF-4FF1-0D84-467D0B94849D}"/>
              </a:ext>
            </a:extLst>
          </p:cNvPr>
          <p:cNvSpPr>
            <a:spLocks/>
          </p:cNvSpPr>
          <p:nvPr/>
        </p:nvSpPr>
        <p:spPr bwMode="auto">
          <a:xfrm>
            <a:off x="4464050" y="709613"/>
            <a:ext cx="609600" cy="254000"/>
          </a:xfrm>
          <a:custGeom>
            <a:avLst/>
            <a:gdLst>
              <a:gd name="T0" fmla="*/ 2147483647 w 384"/>
              <a:gd name="T1" fmla="*/ 2147483647 h 160"/>
              <a:gd name="T2" fmla="*/ 2147483647 w 384"/>
              <a:gd name="T3" fmla="*/ 2147483647 h 160"/>
              <a:gd name="T4" fmla="*/ 2147483647 w 384"/>
              <a:gd name="T5" fmla="*/ 2147483647 h 160"/>
              <a:gd name="T6" fmla="*/ 2147483647 w 384"/>
              <a:gd name="T7" fmla="*/ 0 h 160"/>
              <a:gd name="T8" fmla="*/ 0 w 384"/>
              <a:gd name="T9" fmla="*/ 2147483647 h 160"/>
              <a:gd name="T10" fmla="*/ 2147483647 w 384"/>
              <a:gd name="T11" fmla="*/ 2147483647 h 160"/>
              <a:gd name="T12" fmla="*/ 2147483647 w 384"/>
              <a:gd name="T13" fmla="*/ 2147483647 h 160"/>
              <a:gd name="T14" fmla="*/ 2147483647 w 38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60"/>
              <a:gd name="T26" fmla="*/ 384 w 38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60">
                <a:moveTo>
                  <a:pt x="384" y="96"/>
                </a:moveTo>
                <a:lnTo>
                  <a:pt x="384" y="72"/>
                </a:lnTo>
                <a:lnTo>
                  <a:pt x="120" y="72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96"/>
                </a:lnTo>
                <a:lnTo>
                  <a:pt x="384" y="9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grpSp>
        <p:nvGrpSpPr>
          <p:cNvPr id="29764" name="Group 199">
            <a:extLst>
              <a:ext uri="{FF2B5EF4-FFF2-40B4-BE49-F238E27FC236}">
                <a16:creationId xmlns:a16="http://schemas.microsoft.com/office/drawing/2014/main" id="{3141849B-4FBD-B992-0403-5600CCB95DAE}"/>
              </a:ext>
            </a:extLst>
          </p:cNvPr>
          <p:cNvGrpSpPr>
            <a:grpSpLocks/>
          </p:cNvGrpSpPr>
          <p:nvPr/>
        </p:nvGrpSpPr>
        <p:grpSpPr bwMode="auto">
          <a:xfrm>
            <a:off x="1533525" y="3865563"/>
            <a:ext cx="523875" cy="228600"/>
            <a:chOff x="1943" y="2592"/>
            <a:chExt cx="330" cy="144"/>
          </a:xfrm>
        </p:grpSpPr>
        <p:sp>
          <p:nvSpPr>
            <p:cNvPr id="29801" name="Rectangle 200">
              <a:extLst>
                <a:ext uri="{FF2B5EF4-FFF2-40B4-BE49-F238E27FC236}">
                  <a16:creationId xmlns:a16="http://schemas.microsoft.com/office/drawing/2014/main" id="{C550173B-239A-F98E-2B85-C2106B60B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802" name="Line 201">
              <a:extLst>
                <a:ext uri="{FF2B5EF4-FFF2-40B4-BE49-F238E27FC236}">
                  <a16:creationId xmlns:a16="http://schemas.microsoft.com/office/drawing/2014/main" id="{7C170CCE-DD2B-28E7-270A-418F77A338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29765" name="Group 202">
            <a:extLst>
              <a:ext uri="{FF2B5EF4-FFF2-40B4-BE49-F238E27FC236}">
                <a16:creationId xmlns:a16="http://schemas.microsoft.com/office/drawing/2014/main" id="{9C891FBD-045C-AB80-8798-5A35311788D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332163"/>
            <a:ext cx="523875" cy="228600"/>
            <a:chOff x="1943" y="2592"/>
            <a:chExt cx="330" cy="144"/>
          </a:xfrm>
        </p:grpSpPr>
        <p:sp>
          <p:nvSpPr>
            <p:cNvPr id="29799" name="Rectangle 203">
              <a:extLst>
                <a:ext uri="{FF2B5EF4-FFF2-40B4-BE49-F238E27FC236}">
                  <a16:creationId xmlns:a16="http://schemas.microsoft.com/office/drawing/2014/main" id="{C00B0B5E-6E71-0304-9922-AE71AD1D3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800" name="Line 204">
              <a:extLst>
                <a:ext uri="{FF2B5EF4-FFF2-40B4-BE49-F238E27FC236}">
                  <a16:creationId xmlns:a16="http://schemas.microsoft.com/office/drawing/2014/main" id="{7DF608CF-4BBA-EB6B-E6AC-B618AB165C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29766" name="Group 205">
            <a:extLst>
              <a:ext uri="{FF2B5EF4-FFF2-40B4-BE49-F238E27FC236}">
                <a16:creationId xmlns:a16="http://schemas.microsoft.com/office/drawing/2014/main" id="{4A6D395C-565F-4988-2EE5-00610EDC1CD4}"/>
              </a:ext>
            </a:extLst>
          </p:cNvPr>
          <p:cNvGrpSpPr>
            <a:grpSpLocks/>
          </p:cNvGrpSpPr>
          <p:nvPr/>
        </p:nvGrpSpPr>
        <p:grpSpPr bwMode="auto">
          <a:xfrm>
            <a:off x="6365875" y="3865563"/>
            <a:ext cx="523875" cy="228600"/>
            <a:chOff x="1943" y="2592"/>
            <a:chExt cx="330" cy="144"/>
          </a:xfrm>
        </p:grpSpPr>
        <p:sp>
          <p:nvSpPr>
            <p:cNvPr id="29797" name="Rectangle 206">
              <a:extLst>
                <a:ext uri="{FF2B5EF4-FFF2-40B4-BE49-F238E27FC236}">
                  <a16:creationId xmlns:a16="http://schemas.microsoft.com/office/drawing/2014/main" id="{712A6850-EB19-A5DC-44EE-C62FF72F6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798" name="Line 207">
              <a:extLst>
                <a:ext uri="{FF2B5EF4-FFF2-40B4-BE49-F238E27FC236}">
                  <a16:creationId xmlns:a16="http://schemas.microsoft.com/office/drawing/2014/main" id="{6CA38AE5-4993-0CC0-C881-6D3691DF4D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29767" name="Group 208">
            <a:extLst>
              <a:ext uri="{FF2B5EF4-FFF2-40B4-BE49-F238E27FC236}">
                <a16:creationId xmlns:a16="http://schemas.microsoft.com/office/drawing/2014/main" id="{28A06466-77F8-421B-5E02-C3E43528A863}"/>
              </a:ext>
            </a:extLst>
          </p:cNvPr>
          <p:cNvGrpSpPr>
            <a:grpSpLocks/>
          </p:cNvGrpSpPr>
          <p:nvPr/>
        </p:nvGrpSpPr>
        <p:grpSpPr bwMode="auto">
          <a:xfrm>
            <a:off x="3775075" y="3865563"/>
            <a:ext cx="523875" cy="228600"/>
            <a:chOff x="1943" y="2592"/>
            <a:chExt cx="330" cy="144"/>
          </a:xfrm>
        </p:grpSpPr>
        <p:sp>
          <p:nvSpPr>
            <p:cNvPr id="29795" name="Rectangle 209">
              <a:extLst>
                <a:ext uri="{FF2B5EF4-FFF2-40B4-BE49-F238E27FC236}">
                  <a16:creationId xmlns:a16="http://schemas.microsoft.com/office/drawing/2014/main" id="{CF61D3D1-C016-609B-C725-C62AC7CAF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796" name="Line 210">
              <a:extLst>
                <a:ext uri="{FF2B5EF4-FFF2-40B4-BE49-F238E27FC236}">
                  <a16:creationId xmlns:a16="http://schemas.microsoft.com/office/drawing/2014/main" id="{F696291F-F824-3B7A-2F11-5D3F49A0A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29768" name="Group 211">
            <a:extLst>
              <a:ext uri="{FF2B5EF4-FFF2-40B4-BE49-F238E27FC236}">
                <a16:creationId xmlns:a16="http://schemas.microsoft.com/office/drawing/2014/main" id="{0F7B6C27-4233-C52C-1BB2-0716E3F70626}"/>
              </a:ext>
            </a:extLst>
          </p:cNvPr>
          <p:cNvGrpSpPr>
            <a:grpSpLocks/>
          </p:cNvGrpSpPr>
          <p:nvPr/>
        </p:nvGrpSpPr>
        <p:grpSpPr bwMode="auto">
          <a:xfrm>
            <a:off x="3841750" y="4779963"/>
            <a:ext cx="523875" cy="228600"/>
            <a:chOff x="1943" y="2592"/>
            <a:chExt cx="330" cy="144"/>
          </a:xfrm>
        </p:grpSpPr>
        <p:sp>
          <p:nvSpPr>
            <p:cNvPr id="29793" name="Rectangle 212">
              <a:extLst>
                <a:ext uri="{FF2B5EF4-FFF2-40B4-BE49-F238E27FC236}">
                  <a16:creationId xmlns:a16="http://schemas.microsoft.com/office/drawing/2014/main" id="{2A68D4E8-DC58-3D4E-612D-73C02E4AD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794" name="Line 213">
              <a:extLst>
                <a:ext uri="{FF2B5EF4-FFF2-40B4-BE49-F238E27FC236}">
                  <a16:creationId xmlns:a16="http://schemas.microsoft.com/office/drawing/2014/main" id="{F778B002-9305-FFE5-9293-F60E4DC66F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29769" name="Group 214">
            <a:extLst>
              <a:ext uri="{FF2B5EF4-FFF2-40B4-BE49-F238E27FC236}">
                <a16:creationId xmlns:a16="http://schemas.microsoft.com/office/drawing/2014/main" id="{3D0839C9-3541-30FA-986D-46C9033140A2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30763"/>
            <a:ext cx="523875" cy="228600"/>
            <a:chOff x="1943" y="2592"/>
            <a:chExt cx="330" cy="144"/>
          </a:xfrm>
        </p:grpSpPr>
        <p:sp>
          <p:nvSpPr>
            <p:cNvPr id="29791" name="Rectangle 215">
              <a:extLst>
                <a:ext uri="{FF2B5EF4-FFF2-40B4-BE49-F238E27FC236}">
                  <a16:creationId xmlns:a16="http://schemas.microsoft.com/office/drawing/2014/main" id="{3A941C95-CDE8-507C-B607-5FA5F6D3E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792" name="Line 216">
              <a:extLst>
                <a:ext uri="{FF2B5EF4-FFF2-40B4-BE49-F238E27FC236}">
                  <a16:creationId xmlns:a16="http://schemas.microsoft.com/office/drawing/2014/main" id="{A58E3595-6F78-9F16-D4B0-1BDD563E5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29770" name="Group 217">
            <a:extLst>
              <a:ext uri="{FF2B5EF4-FFF2-40B4-BE49-F238E27FC236}">
                <a16:creationId xmlns:a16="http://schemas.microsoft.com/office/drawing/2014/main" id="{16407E72-8B39-0F42-27CB-F5164E44EB7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408363"/>
            <a:ext cx="523875" cy="228600"/>
            <a:chOff x="1943" y="2592"/>
            <a:chExt cx="330" cy="144"/>
          </a:xfrm>
        </p:grpSpPr>
        <p:sp>
          <p:nvSpPr>
            <p:cNvPr id="29789" name="Rectangle 218">
              <a:extLst>
                <a:ext uri="{FF2B5EF4-FFF2-40B4-BE49-F238E27FC236}">
                  <a16:creationId xmlns:a16="http://schemas.microsoft.com/office/drawing/2014/main" id="{7B3AD5F2-947C-6AEF-1114-2A3022105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29790" name="Line 219">
              <a:extLst>
                <a:ext uri="{FF2B5EF4-FFF2-40B4-BE49-F238E27FC236}">
                  <a16:creationId xmlns:a16="http://schemas.microsoft.com/office/drawing/2014/main" id="{6AD9739B-748F-C0EF-8057-A0713582B5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sp>
        <p:nvSpPr>
          <p:cNvPr id="29771" name="Rectangle 221">
            <a:extLst>
              <a:ext uri="{FF2B5EF4-FFF2-40B4-BE49-F238E27FC236}">
                <a16:creationId xmlns:a16="http://schemas.microsoft.com/office/drawing/2014/main" id="{7769EF16-1EDF-4535-4561-02305298A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789363"/>
            <a:ext cx="508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k bits</a:t>
            </a:r>
            <a:endParaRPr lang="en-US" altLang="en-PK"/>
          </a:p>
        </p:txBody>
      </p:sp>
      <p:sp>
        <p:nvSpPr>
          <p:cNvPr id="29772" name="Line 222">
            <a:extLst>
              <a:ext uri="{FF2B5EF4-FFF2-40B4-BE49-F238E27FC236}">
                <a16:creationId xmlns:a16="http://schemas.microsoft.com/office/drawing/2014/main" id="{BD111273-62AE-616E-C08D-3611A23E4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2325" y="38973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9773" name="Rectangle 223">
            <a:extLst>
              <a:ext uri="{FF2B5EF4-FFF2-40B4-BE49-F238E27FC236}">
                <a16:creationId xmlns:a16="http://schemas.microsoft.com/office/drawing/2014/main" id="{6E19189B-6994-587C-A447-D0D26D758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1093788"/>
            <a:ext cx="152400" cy="508000"/>
          </a:xfrm>
          <a:prstGeom prst="rect">
            <a:avLst/>
          </a:prstGeom>
          <a:solidFill>
            <a:srgbClr val="E95C64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74" name="Rectangle 224">
            <a:extLst>
              <a:ext uri="{FF2B5EF4-FFF2-40B4-BE49-F238E27FC236}">
                <a16:creationId xmlns:a16="http://schemas.microsoft.com/office/drawing/2014/main" id="{CB60086B-7709-A6DA-FA33-14E42C45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085850"/>
            <a:ext cx="152400" cy="508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75" name="Rectangle 225">
            <a:extLst>
              <a:ext uri="{FF2B5EF4-FFF2-40B4-BE49-F238E27FC236}">
                <a16:creationId xmlns:a16="http://schemas.microsoft.com/office/drawing/2014/main" id="{BE288C89-43AE-9B0C-4933-C3B80DC4E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275" y="1046163"/>
            <a:ext cx="787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76" name="Rectangle 226">
            <a:extLst>
              <a:ext uri="{FF2B5EF4-FFF2-40B4-BE49-F238E27FC236}">
                <a16:creationId xmlns:a16="http://schemas.microsoft.com/office/drawing/2014/main" id="{E08DD0E8-CD81-7483-A68B-046FEBE55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150" y="1084263"/>
            <a:ext cx="152400" cy="508000"/>
          </a:xfrm>
          <a:prstGeom prst="rect">
            <a:avLst/>
          </a:prstGeom>
          <a:solidFill>
            <a:srgbClr val="E95C64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77" name="Rectangle 227">
            <a:extLst>
              <a:ext uri="{FF2B5EF4-FFF2-40B4-BE49-F238E27FC236}">
                <a16:creationId xmlns:a16="http://schemas.microsoft.com/office/drawing/2014/main" id="{031EFD3F-1AF0-7E1A-4200-8283AF633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75" y="1084263"/>
            <a:ext cx="152400" cy="508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78" name="Rectangle 228">
            <a:extLst>
              <a:ext uri="{FF2B5EF4-FFF2-40B4-BE49-F238E27FC236}">
                <a16:creationId xmlns:a16="http://schemas.microsoft.com/office/drawing/2014/main" id="{6238B4C7-8212-6F15-2038-5491C60D1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3" y="1093788"/>
            <a:ext cx="152400" cy="50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79" name="Rectangle 229">
            <a:extLst>
              <a:ext uri="{FF2B5EF4-FFF2-40B4-BE49-F238E27FC236}">
                <a16:creationId xmlns:a16="http://schemas.microsoft.com/office/drawing/2014/main" id="{4A3BB872-90F2-8A73-7102-444EF415A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2675" y="1122363"/>
            <a:ext cx="492125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80" name="Rectangle 230">
            <a:extLst>
              <a:ext uri="{FF2B5EF4-FFF2-40B4-BE49-F238E27FC236}">
                <a16:creationId xmlns:a16="http://schemas.microsoft.com/office/drawing/2014/main" id="{FF0869FB-2EC7-EF57-A779-AD5B17F81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1122363"/>
            <a:ext cx="339725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81" name="Rectangle 231">
            <a:extLst>
              <a:ext uri="{FF2B5EF4-FFF2-40B4-BE49-F238E27FC236}">
                <a16:creationId xmlns:a16="http://schemas.microsoft.com/office/drawing/2014/main" id="{C439AB4F-D245-1E21-C8E4-16024D7E2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1122363"/>
            <a:ext cx="1524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29782" name="Rectangle 232">
            <a:extLst>
              <a:ext uri="{FF2B5EF4-FFF2-40B4-BE49-F238E27FC236}">
                <a16:creationId xmlns:a16="http://schemas.microsoft.com/office/drawing/2014/main" id="{72DC24D0-D3EE-856B-60C1-121AE163A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51363"/>
            <a:ext cx="14414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000" b="1">
                <a:solidFill>
                  <a:srgbClr val="110000"/>
                </a:solidFill>
                <a:latin typeface="Geneva" panose="020B0503030404040204" pitchFamily="34" charset="0"/>
              </a:rPr>
              <a:t>m</a:t>
            </a:r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i and </a:t>
            </a:r>
            <a:r>
              <a:rPr lang="en-US" altLang="en-PK" sz="2000" b="1">
                <a:solidFill>
                  <a:srgbClr val="110000"/>
                </a:solidFill>
                <a:latin typeface="Geneva" panose="020B0503030404040204" pitchFamily="34" charset="0"/>
              </a:rPr>
              <a:t>c</a:t>
            </a:r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i are</a:t>
            </a:r>
          </a:p>
          <a:p>
            <a:pPr algn="l"/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only k-bits wide</a:t>
            </a:r>
            <a:endParaRPr lang="en-US" altLang="en-PK"/>
          </a:p>
        </p:txBody>
      </p:sp>
      <p:sp>
        <p:nvSpPr>
          <p:cNvPr id="29783" name="Line 233">
            <a:extLst>
              <a:ext uri="{FF2B5EF4-FFF2-40B4-BE49-F238E27FC236}">
                <a16:creationId xmlns:a16="http://schemas.microsoft.com/office/drawing/2014/main" id="{99FEB925-06DF-0D26-4729-0D6B3650E0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1731963"/>
            <a:ext cx="1752600" cy="3429000"/>
          </a:xfrm>
          <a:prstGeom prst="line">
            <a:avLst/>
          </a:prstGeom>
          <a:noFill/>
          <a:ln w="127000">
            <a:solidFill>
              <a:srgbClr val="0000FF">
                <a:alpha val="47058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9784" name="Line 234">
            <a:extLst>
              <a:ext uri="{FF2B5EF4-FFF2-40B4-BE49-F238E27FC236}">
                <a16:creationId xmlns:a16="http://schemas.microsoft.com/office/drawing/2014/main" id="{89ECA15A-452D-CC64-11B8-3AF8FD9BC0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1655763"/>
            <a:ext cx="1752600" cy="3505200"/>
          </a:xfrm>
          <a:prstGeom prst="line">
            <a:avLst/>
          </a:prstGeom>
          <a:noFill/>
          <a:ln w="127000">
            <a:solidFill>
              <a:srgbClr val="0000FF">
                <a:alpha val="47058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9785" name="Line 235">
            <a:extLst>
              <a:ext uri="{FF2B5EF4-FFF2-40B4-BE49-F238E27FC236}">
                <a16:creationId xmlns:a16="http://schemas.microsoft.com/office/drawing/2014/main" id="{0A9522B8-3E9D-E51F-7774-CEBC1DFADE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1579563"/>
            <a:ext cx="1676400" cy="3581400"/>
          </a:xfrm>
          <a:prstGeom prst="line">
            <a:avLst/>
          </a:prstGeom>
          <a:noFill/>
          <a:ln w="127000">
            <a:solidFill>
              <a:srgbClr val="0000FF">
                <a:alpha val="47058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29786" name="Rectangle 236">
            <a:extLst>
              <a:ext uri="{FF2B5EF4-FFF2-40B4-BE49-F238E27FC236}">
                <a16:creationId xmlns:a16="http://schemas.microsoft.com/office/drawing/2014/main" id="{1F8B11A1-DD3A-A527-8CEA-70080DA77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665163"/>
            <a:ext cx="658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shift</a:t>
            </a:r>
            <a:endParaRPr lang="en-US" altLang="en-PK"/>
          </a:p>
        </p:txBody>
      </p:sp>
      <p:sp>
        <p:nvSpPr>
          <p:cNvPr id="29787" name="Rectangle 237">
            <a:extLst>
              <a:ext uri="{FF2B5EF4-FFF2-40B4-BE49-F238E27FC236}">
                <a16:creationId xmlns:a16="http://schemas.microsoft.com/office/drawing/2014/main" id="{A0113863-7225-56FF-312A-9748BC4B8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65163"/>
            <a:ext cx="658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shift</a:t>
            </a:r>
            <a:endParaRPr lang="en-US" altLang="en-PK"/>
          </a:p>
        </p:txBody>
      </p:sp>
      <p:sp>
        <p:nvSpPr>
          <p:cNvPr id="29788" name="Text Box 238">
            <a:extLst>
              <a:ext uri="{FF2B5EF4-FFF2-40B4-BE49-F238E27FC236}">
                <a16:creationId xmlns:a16="http://schemas.microsoft.com/office/drawing/2014/main" id="{B0F78A14-F168-1936-062F-DB8C6C00E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u="sng"/>
              <a:t>Streaming Encryption</a:t>
            </a:r>
            <a:r>
              <a:rPr lang="en-US" altLang="en-PK"/>
              <a:t>: the plaintext (m1, m2, m3, …) is XORed with a stream of bits generated algorithmically from the key.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86">
            <a:extLst>
              <a:ext uri="{FF2B5EF4-FFF2-40B4-BE49-F238E27FC236}">
                <a16:creationId xmlns:a16="http://schemas.microsoft.com/office/drawing/2014/main" id="{4AB3DAB6-3443-C193-EC2B-62F2FCE27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275" y="1028700"/>
            <a:ext cx="1117600" cy="609600"/>
          </a:xfrm>
          <a:prstGeom prst="rect">
            <a:avLst/>
          </a:prstGeom>
          <a:solidFill>
            <a:schemeClr val="hlink"/>
          </a:solidFill>
          <a:ln w="57150">
            <a:solidFill>
              <a:srgbClr val="11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23" name="Rectangle 1056">
            <a:extLst>
              <a:ext uri="{FF2B5EF4-FFF2-40B4-BE49-F238E27FC236}">
                <a16:creationId xmlns:a16="http://schemas.microsoft.com/office/drawing/2014/main" id="{6A864B98-DAAA-D218-2ABE-1F28FDB56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1066800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IV </a:t>
            </a:r>
            <a:endParaRPr lang="en-US" altLang="en-PK"/>
          </a:p>
        </p:txBody>
      </p:sp>
      <p:sp>
        <p:nvSpPr>
          <p:cNvPr id="30724" name="Rectangle 1058">
            <a:extLst>
              <a:ext uri="{FF2B5EF4-FFF2-40B4-BE49-F238E27FC236}">
                <a16:creationId xmlns:a16="http://schemas.microsoft.com/office/drawing/2014/main" id="{F9F2466B-84B2-3AE5-41D5-846B333FC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251460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30725" name="Rectangle 1059">
            <a:extLst>
              <a:ext uri="{FF2B5EF4-FFF2-40B4-BE49-F238E27FC236}">
                <a16:creationId xmlns:a16="http://schemas.microsoft.com/office/drawing/2014/main" id="{A542A3CB-8855-0FA3-F6E6-F3D51E670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350" y="251460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30726" name="Rectangle 1060">
            <a:extLst>
              <a:ext uri="{FF2B5EF4-FFF2-40B4-BE49-F238E27FC236}">
                <a16:creationId xmlns:a16="http://schemas.microsoft.com/office/drawing/2014/main" id="{89969684-E645-E2DD-7ED2-768EEAAF4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2514600"/>
            <a:ext cx="21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E</a:t>
            </a:r>
            <a:endParaRPr lang="en-US" altLang="en-PK"/>
          </a:p>
        </p:txBody>
      </p:sp>
      <p:sp>
        <p:nvSpPr>
          <p:cNvPr id="30727" name="Rectangle 1061">
            <a:extLst>
              <a:ext uri="{FF2B5EF4-FFF2-40B4-BE49-F238E27FC236}">
                <a16:creationId xmlns:a16="http://schemas.microsoft.com/office/drawing/2014/main" id="{0D45689B-4CCE-EA39-537F-304F7052C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590800"/>
            <a:ext cx="690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Key</a:t>
            </a:r>
            <a:endParaRPr lang="en-US" altLang="en-PK"/>
          </a:p>
        </p:txBody>
      </p:sp>
      <p:sp>
        <p:nvSpPr>
          <p:cNvPr id="30728" name="Rectangle 1063">
            <a:extLst>
              <a:ext uri="{FF2B5EF4-FFF2-40B4-BE49-F238E27FC236}">
                <a16:creationId xmlns:a16="http://schemas.microsoft.com/office/drawing/2014/main" id="{3F00CB78-07A7-9CE4-6F3E-A6E837027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00400"/>
            <a:ext cx="1438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use k-bits</a:t>
            </a:r>
            <a:endParaRPr lang="en-US" altLang="en-PK"/>
          </a:p>
        </p:txBody>
      </p:sp>
      <p:sp>
        <p:nvSpPr>
          <p:cNvPr id="30729" name="Rectangle 1064">
            <a:extLst>
              <a:ext uri="{FF2B5EF4-FFF2-40B4-BE49-F238E27FC236}">
                <a16:creationId xmlns:a16="http://schemas.microsoft.com/office/drawing/2014/main" id="{6A3D2CC5-E653-2194-BF3F-EAEBFB0D2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4343400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m1-&gt;(+)</a:t>
            </a:r>
            <a:endParaRPr lang="en-US" altLang="en-PK"/>
          </a:p>
        </p:txBody>
      </p:sp>
      <p:sp>
        <p:nvSpPr>
          <p:cNvPr id="30730" name="Rectangle 1065">
            <a:extLst>
              <a:ext uri="{FF2B5EF4-FFF2-40B4-BE49-F238E27FC236}">
                <a16:creationId xmlns:a16="http://schemas.microsoft.com/office/drawing/2014/main" id="{958BE384-C5A4-5A39-1164-C5B9A071B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4343400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m2-&gt;(+)</a:t>
            </a:r>
            <a:endParaRPr lang="en-US" altLang="en-PK"/>
          </a:p>
        </p:txBody>
      </p:sp>
      <p:sp>
        <p:nvSpPr>
          <p:cNvPr id="30731" name="Rectangle 1066">
            <a:extLst>
              <a:ext uri="{FF2B5EF4-FFF2-40B4-BE49-F238E27FC236}">
                <a16:creationId xmlns:a16="http://schemas.microsoft.com/office/drawing/2014/main" id="{FF112221-0CB6-82D8-28C7-9F8A3A1FA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75" y="4394200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m3-&gt;(+)</a:t>
            </a:r>
            <a:endParaRPr lang="en-US" altLang="en-PK"/>
          </a:p>
        </p:txBody>
      </p:sp>
      <p:sp>
        <p:nvSpPr>
          <p:cNvPr id="30732" name="Rectangle 1068">
            <a:extLst>
              <a:ext uri="{FF2B5EF4-FFF2-40B4-BE49-F238E27FC236}">
                <a16:creationId xmlns:a16="http://schemas.microsoft.com/office/drawing/2014/main" id="{4C9F86DF-F05E-3881-8B10-BD83F1D9E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75" y="530860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c1</a:t>
            </a:r>
            <a:endParaRPr lang="en-US" altLang="en-PK"/>
          </a:p>
        </p:txBody>
      </p:sp>
      <p:sp>
        <p:nvSpPr>
          <p:cNvPr id="30733" name="Rectangle 1069">
            <a:extLst>
              <a:ext uri="{FF2B5EF4-FFF2-40B4-BE49-F238E27FC236}">
                <a16:creationId xmlns:a16="http://schemas.microsoft.com/office/drawing/2014/main" id="{EC3145FE-6ED3-E419-7D16-D89C93BE7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25" y="5257800"/>
            <a:ext cx="461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c2</a:t>
            </a:r>
            <a:endParaRPr lang="en-US" altLang="en-PK"/>
          </a:p>
        </p:txBody>
      </p:sp>
      <p:sp>
        <p:nvSpPr>
          <p:cNvPr id="30734" name="Rectangle 1070">
            <a:extLst>
              <a:ext uri="{FF2B5EF4-FFF2-40B4-BE49-F238E27FC236}">
                <a16:creationId xmlns:a16="http://schemas.microsoft.com/office/drawing/2014/main" id="{2BC685E2-9241-755C-498E-E42E5AE81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650" y="5308600"/>
            <a:ext cx="122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      c3</a:t>
            </a:r>
            <a:endParaRPr lang="en-US" altLang="en-PK"/>
          </a:p>
        </p:txBody>
      </p:sp>
      <p:sp>
        <p:nvSpPr>
          <p:cNvPr id="30735" name="Rectangle 1071">
            <a:extLst>
              <a:ext uri="{FF2B5EF4-FFF2-40B4-BE49-F238E27FC236}">
                <a16:creationId xmlns:a16="http://schemas.microsoft.com/office/drawing/2014/main" id="{DB8CD10C-45B2-D4DD-3D58-C39A8A179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36" name="Rectangle 1074">
            <a:extLst>
              <a:ext uri="{FF2B5EF4-FFF2-40B4-BE49-F238E27FC236}">
                <a16:creationId xmlns:a16="http://schemas.microsoft.com/office/drawing/2014/main" id="{97C42BB5-462A-A278-72D7-7EE81DA60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37" name="Freeform 1075">
            <a:extLst>
              <a:ext uri="{FF2B5EF4-FFF2-40B4-BE49-F238E27FC236}">
                <a16:creationId xmlns:a16="http://schemas.microsoft.com/office/drawing/2014/main" id="{0205F5CD-E189-2BD0-6E13-36C7A538450D}"/>
              </a:ext>
            </a:extLst>
          </p:cNvPr>
          <p:cNvSpPr>
            <a:spLocks/>
          </p:cNvSpPr>
          <p:nvPr/>
        </p:nvSpPr>
        <p:spPr bwMode="auto">
          <a:xfrm>
            <a:off x="1897063" y="717550"/>
            <a:ext cx="6350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96"/>
                </a:moveTo>
                <a:lnTo>
                  <a:pt x="400" y="72"/>
                </a:lnTo>
                <a:lnTo>
                  <a:pt x="120" y="72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96"/>
                </a:lnTo>
                <a:lnTo>
                  <a:pt x="400" y="9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38" name="Rectangle 1076">
            <a:extLst>
              <a:ext uri="{FF2B5EF4-FFF2-40B4-BE49-F238E27FC236}">
                <a16:creationId xmlns:a16="http://schemas.microsoft.com/office/drawing/2014/main" id="{2FE86E6A-891D-006F-0626-920F824FF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685800"/>
            <a:ext cx="1431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k-bit shift</a:t>
            </a:r>
            <a:endParaRPr lang="en-US" altLang="en-PK"/>
          </a:p>
        </p:txBody>
      </p:sp>
      <p:sp>
        <p:nvSpPr>
          <p:cNvPr id="30739" name="Rectangle 1077">
            <a:extLst>
              <a:ext uri="{FF2B5EF4-FFF2-40B4-BE49-F238E27FC236}">
                <a16:creationId xmlns:a16="http://schemas.microsoft.com/office/drawing/2014/main" id="{7E8B86D7-E1D8-C3C5-6605-C7195CE4B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40" name="Rectangle 1078">
            <a:extLst>
              <a:ext uri="{FF2B5EF4-FFF2-40B4-BE49-F238E27FC236}">
                <a16:creationId xmlns:a16="http://schemas.microsoft.com/office/drawing/2014/main" id="{1E70EED9-1368-CF4F-7B0B-1CCE8B45C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"/>
            <a:ext cx="6427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k-bit Output Feedback Mode (OFB)</a:t>
            </a:r>
            <a:endParaRPr lang="en-US" altLang="en-PK"/>
          </a:p>
        </p:txBody>
      </p:sp>
      <p:sp>
        <p:nvSpPr>
          <p:cNvPr id="30741" name="Rectangle 1079">
            <a:extLst>
              <a:ext uri="{FF2B5EF4-FFF2-40B4-BE49-F238E27FC236}">
                <a16:creationId xmlns:a16="http://schemas.microsoft.com/office/drawing/2014/main" id="{248C9A73-7FA2-A935-A731-52DCADBD2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42" name="Freeform 1080">
            <a:extLst>
              <a:ext uri="{FF2B5EF4-FFF2-40B4-BE49-F238E27FC236}">
                <a16:creationId xmlns:a16="http://schemas.microsoft.com/office/drawing/2014/main" id="{A491513E-9B97-8EF6-B8CA-9A15C4DFBF42}"/>
              </a:ext>
            </a:extLst>
          </p:cNvPr>
          <p:cNvSpPr>
            <a:spLocks/>
          </p:cNvSpPr>
          <p:nvPr/>
        </p:nvSpPr>
        <p:spPr bwMode="auto">
          <a:xfrm>
            <a:off x="1412875" y="3784600"/>
            <a:ext cx="254000" cy="622300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43" name="Freeform 1081">
            <a:extLst>
              <a:ext uri="{FF2B5EF4-FFF2-40B4-BE49-F238E27FC236}">
                <a16:creationId xmlns:a16="http://schemas.microsoft.com/office/drawing/2014/main" id="{DE6918EC-0899-3F37-13CA-11B1DE138214}"/>
              </a:ext>
            </a:extLst>
          </p:cNvPr>
          <p:cNvSpPr>
            <a:spLocks/>
          </p:cNvSpPr>
          <p:nvPr/>
        </p:nvSpPr>
        <p:spPr bwMode="auto">
          <a:xfrm>
            <a:off x="3876675" y="3810000"/>
            <a:ext cx="254000" cy="6096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44" name="Freeform 1082">
            <a:extLst>
              <a:ext uri="{FF2B5EF4-FFF2-40B4-BE49-F238E27FC236}">
                <a16:creationId xmlns:a16="http://schemas.microsoft.com/office/drawing/2014/main" id="{C0A33F38-B461-573B-2E95-40E09DD34FD1}"/>
              </a:ext>
            </a:extLst>
          </p:cNvPr>
          <p:cNvSpPr>
            <a:spLocks/>
          </p:cNvSpPr>
          <p:nvPr/>
        </p:nvSpPr>
        <p:spPr bwMode="auto">
          <a:xfrm>
            <a:off x="6454775" y="3810000"/>
            <a:ext cx="254000" cy="6096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45" name="Rectangle 1088">
            <a:extLst>
              <a:ext uri="{FF2B5EF4-FFF2-40B4-BE49-F238E27FC236}">
                <a16:creationId xmlns:a16="http://schemas.microsoft.com/office/drawing/2014/main" id="{6A3FB266-A96E-22EE-B4A1-E5E2253B2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1066800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46" name="Rectangle 1090">
            <a:extLst>
              <a:ext uri="{FF2B5EF4-FFF2-40B4-BE49-F238E27FC236}">
                <a16:creationId xmlns:a16="http://schemas.microsoft.com/office/drawing/2014/main" id="{DF93D27C-5681-3E14-2217-38A21F2EA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1066800"/>
            <a:ext cx="787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47" name="Rectangle 1091">
            <a:extLst>
              <a:ext uri="{FF2B5EF4-FFF2-40B4-BE49-F238E27FC236}">
                <a16:creationId xmlns:a16="http://schemas.microsoft.com/office/drawing/2014/main" id="{55EDC422-57C3-32F8-6BE3-1B8F494D2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232400"/>
            <a:ext cx="83820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48" name="Rectangle 1092">
            <a:extLst>
              <a:ext uri="{FF2B5EF4-FFF2-40B4-BE49-F238E27FC236}">
                <a16:creationId xmlns:a16="http://schemas.microsoft.com/office/drawing/2014/main" id="{499E9989-09C9-A9E0-AFF6-541E52C28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257800"/>
            <a:ext cx="762000" cy="482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49" name="Rectangle 1093">
            <a:extLst>
              <a:ext uri="{FF2B5EF4-FFF2-40B4-BE49-F238E27FC236}">
                <a16:creationId xmlns:a16="http://schemas.microsoft.com/office/drawing/2014/main" id="{3265E55E-A2C3-1F75-DCF5-69592C06B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5232400"/>
            <a:ext cx="781050" cy="5588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50" name="AutoShape 1094">
            <a:extLst>
              <a:ext uri="{FF2B5EF4-FFF2-40B4-BE49-F238E27FC236}">
                <a16:creationId xmlns:a16="http://schemas.microsoft.com/office/drawing/2014/main" id="{D706E3F8-12CA-5545-35D2-D30BB0BC6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475" y="24892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51" name="AutoShape 1095">
            <a:extLst>
              <a:ext uri="{FF2B5EF4-FFF2-40B4-BE49-F238E27FC236}">
                <a16:creationId xmlns:a16="http://schemas.microsoft.com/office/drawing/2014/main" id="{A99F64B4-DD75-31F1-44B1-DF7911A32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2501900"/>
            <a:ext cx="12700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52" name="AutoShape 1096">
            <a:extLst>
              <a:ext uri="{FF2B5EF4-FFF2-40B4-BE49-F238E27FC236}">
                <a16:creationId xmlns:a16="http://schemas.microsoft.com/office/drawing/2014/main" id="{BB9A62C6-6488-FA90-57DE-CDA963051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5" y="2501900"/>
            <a:ext cx="1257300" cy="52070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11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53" name="Freeform 1097">
            <a:extLst>
              <a:ext uri="{FF2B5EF4-FFF2-40B4-BE49-F238E27FC236}">
                <a16:creationId xmlns:a16="http://schemas.microsoft.com/office/drawing/2014/main" id="{45BDEEB4-112D-D7E4-B505-5CE4C2E5AA57}"/>
              </a:ext>
            </a:extLst>
          </p:cNvPr>
          <p:cNvSpPr>
            <a:spLocks/>
          </p:cNvSpPr>
          <p:nvPr/>
        </p:nvSpPr>
        <p:spPr bwMode="auto">
          <a:xfrm>
            <a:off x="6975475" y="2641600"/>
            <a:ext cx="889000" cy="254000"/>
          </a:xfrm>
          <a:custGeom>
            <a:avLst/>
            <a:gdLst>
              <a:gd name="T0" fmla="*/ 2147483647 w 560"/>
              <a:gd name="T1" fmla="*/ 2147483647 h 160"/>
              <a:gd name="T2" fmla="*/ 2147483647 w 560"/>
              <a:gd name="T3" fmla="*/ 2147483647 h 160"/>
              <a:gd name="T4" fmla="*/ 2147483647 w 560"/>
              <a:gd name="T5" fmla="*/ 2147483647 h 160"/>
              <a:gd name="T6" fmla="*/ 2147483647 w 560"/>
              <a:gd name="T7" fmla="*/ 0 h 160"/>
              <a:gd name="T8" fmla="*/ 0 w 560"/>
              <a:gd name="T9" fmla="*/ 2147483647 h 160"/>
              <a:gd name="T10" fmla="*/ 2147483647 w 560"/>
              <a:gd name="T11" fmla="*/ 2147483647 h 160"/>
              <a:gd name="T12" fmla="*/ 2147483647 w 560"/>
              <a:gd name="T13" fmla="*/ 2147483647 h 160"/>
              <a:gd name="T14" fmla="*/ 2147483647 w 56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60"/>
              <a:gd name="T25" fmla="*/ 0 h 160"/>
              <a:gd name="T26" fmla="*/ 560 w 56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60" h="160">
                <a:moveTo>
                  <a:pt x="560" y="112"/>
                </a:moveTo>
                <a:lnTo>
                  <a:pt x="560" y="56"/>
                </a:lnTo>
                <a:lnTo>
                  <a:pt x="112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12" y="112"/>
                </a:lnTo>
                <a:lnTo>
                  <a:pt x="56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54" name="Freeform 1098">
            <a:extLst>
              <a:ext uri="{FF2B5EF4-FFF2-40B4-BE49-F238E27FC236}">
                <a16:creationId xmlns:a16="http://schemas.microsoft.com/office/drawing/2014/main" id="{A54F128C-C6E0-2854-6AC2-9947A62BA134}"/>
              </a:ext>
            </a:extLst>
          </p:cNvPr>
          <p:cNvSpPr>
            <a:spLocks/>
          </p:cNvSpPr>
          <p:nvPr/>
        </p:nvSpPr>
        <p:spPr bwMode="auto">
          <a:xfrm>
            <a:off x="4664075" y="2590800"/>
            <a:ext cx="787400" cy="254000"/>
          </a:xfrm>
          <a:custGeom>
            <a:avLst/>
            <a:gdLst>
              <a:gd name="T0" fmla="*/ 2147483647 w 384"/>
              <a:gd name="T1" fmla="*/ 2147483647 h 160"/>
              <a:gd name="T2" fmla="*/ 2147483647 w 384"/>
              <a:gd name="T3" fmla="*/ 2147483647 h 160"/>
              <a:gd name="T4" fmla="*/ 2147483647 w 384"/>
              <a:gd name="T5" fmla="*/ 2147483647 h 160"/>
              <a:gd name="T6" fmla="*/ 2147483647 w 384"/>
              <a:gd name="T7" fmla="*/ 0 h 160"/>
              <a:gd name="T8" fmla="*/ 0 w 384"/>
              <a:gd name="T9" fmla="*/ 2147483647 h 160"/>
              <a:gd name="T10" fmla="*/ 2147483647 w 384"/>
              <a:gd name="T11" fmla="*/ 2147483647 h 160"/>
              <a:gd name="T12" fmla="*/ 2147483647 w 384"/>
              <a:gd name="T13" fmla="*/ 2147483647 h 160"/>
              <a:gd name="T14" fmla="*/ 2147483647 w 38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60"/>
              <a:gd name="T26" fmla="*/ 384 w 38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60">
                <a:moveTo>
                  <a:pt x="384" y="112"/>
                </a:moveTo>
                <a:lnTo>
                  <a:pt x="384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384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55" name="Freeform 1099">
            <a:extLst>
              <a:ext uri="{FF2B5EF4-FFF2-40B4-BE49-F238E27FC236}">
                <a16:creationId xmlns:a16="http://schemas.microsoft.com/office/drawing/2014/main" id="{51081E27-5944-448B-1B55-27EB69BC3D8E}"/>
              </a:ext>
            </a:extLst>
          </p:cNvPr>
          <p:cNvSpPr>
            <a:spLocks/>
          </p:cNvSpPr>
          <p:nvPr/>
        </p:nvSpPr>
        <p:spPr bwMode="auto">
          <a:xfrm>
            <a:off x="2378075" y="2616200"/>
            <a:ext cx="711200" cy="254000"/>
          </a:xfrm>
          <a:custGeom>
            <a:avLst/>
            <a:gdLst>
              <a:gd name="T0" fmla="*/ 2147483647 w 400"/>
              <a:gd name="T1" fmla="*/ 2147483647 h 160"/>
              <a:gd name="T2" fmla="*/ 2147483647 w 400"/>
              <a:gd name="T3" fmla="*/ 2147483647 h 160"/>
              <a:gd name="T4" fmla="*/ 2147483647 w 400"/>
              <a:gd name="T5" fmla="*/ 2147483647 h 160"/>
              <a:gd name="T6" fmla="*/ 2147483647 w 400"/>
              <a:gd name="T7" fmla="*/ 0 h 160"/>
              <a:gd name="T8" fmla="*/ 0 w 400"/>
              <a:gd name="T9" fmla="*/ 2147483647 h 160"/>
              <a:gd name="T10" fmla="*/ 2147483647 w 400"/>
              <a:gd name="T11" fmla="*/ 2147483647 h 160"/>
              <a:gd name="T12" fmla="*/ 2147483647 w 400"/>
              <a:gd name="T13" fmla="*/ 2147483647 h 160"/>
              <a:gd name="T14" fmla="*/ 2147483647 w 400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160"/>
              <a:gd name="T26" fmla="*/ 400 w 400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160">
                <a:moveTo>
                  <a:pt x="400" y="112"/>
                </a:moveTo>
                <a:lnTo>
                  <a:pt x="400" y="56"/>
                </a:lnTo>
                <a:lnTo>
                  <a:pt x="120" y="56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112"/>
                </a:lnTo>
                <a:lnTo>
                  <a:pt x="400" y="112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56" name="Freeform 1100">
            <a:extLst>
              <a:ext uri="{FF2B5EF4-FFF2-40B4-BE49-F238E27FC236}">
                <a16:creationId xmlns:a16="http://schemas.microsoft.com/office/drawing/2014/main" id="{5D4979E5-1FFF-A3B1-C6D4-CB334EDA9DA3}"/>
              </a:ext>
            </a:extLst>
          </p:cNvPr>
          <p:cNvSpPr>
            <a:spLocks/>
          </p:cNvSpPr>
          <p:nvPr/>
        </p:nvSpPr>
        <p:spPr bwMode="auto">
          <a:xfrm>
            <a:off x="1641475" y="1828800"/>
            <a:ext cx="254000" cy="533400"/>
          </a:xfrm>
          <a:custGeom>
            <a:avLst/>
            <a:gdLst>
              <a:gd name="T0" fmla="*/ 2147483647 w 160"/>
              <a:gd name="T1" fmla="*/ 0 h 336"/>
              <a:gd name="T2" fmla="*/ 2147483647 w 160"/>
              <a:gd name="T3" fmla="*/ 0 h 336"/>
              <a:gd name="T4" fmla="*/ 2147483647 w 160"/>
              <a:gd name="T5" fmla="*/ 2147483647 h 336"/>
              <a:gd name="T6" fmla="*/ 0 w 160"/>
              <a:gd name="T7" fmla="*/ 2147483647 h 336"/>
              <a:gd name="T8" fmla="*/ 2147483647 w 160"/>
              <a:gd name="T9" fmla="*/ 2147483647 h 336"/>
              <a:gd name="T10" fmla="*/ 2147483647 w 160"/>
              <a:gd name="T11" fmla="*/ 2147483647 h 336"/>
              <a:gd name="T12" fmla="*/ 2147483647 w 160"/>
              <a:gd name="T13" fmla="*/ 2147483647 h 336"/>
              <a:gd name="T14" fmla="*/ 2147483647 w 160"/>
              <a:gd name="T15" fmla="*/ 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36"/>
              <a:gd name="T26" fmla="*/ 160 w 160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36">
                <a:moveTo>
                  <a:pt x="104" y="0"/>
                </a:moveTo>
                <a:lnTo>
                  <a:pt x="48" y="0"/>
                </a:lnTo>
                <a:lnTo>
                  <a:pt x="48" y="216"/>
                </a:lnTo>
                <a:lnTo>
                  <a:pt x="0" y="176"/>
                </a:lnTo>
                <a:lnTo>
                  <a:pt x="80" y="336"/>
                </a:lnTo>
                <a:lnTo>
                  <a:pt x="160" y="176"/>
                </a:lnTo>
                <a:lnTo>
                  <a:pt x="104" y="216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57" name="Freeform 1101">
            <a:extLst>
              <a:ext uri="{FF2B5EF4-FFF2-40B4-BE49-F238E27FC236}">
                <a16:creationId xmlns:a16="http://schemas.microsoft.com/office/drawing/2014/main" id="{EC63100F-1E40-9FBB-9731-1D6F0F52F279}"/>
              </a:ext>
            </a:extLst>
          </p:cNvPr>
          <p:cNvSpPr>
            <a:spLocks/>
          </p:cNvSpPr>
          <p:nvPr/>
        </p:nvSpPr>
        <p:spPr bwMode="auto">
          <a:xfrm>
            <a:off x="3927475" y="2057400"/>
            <a:ext cx="254000" cy="520700"/>
          </a:xfrm>
          <a:custGeom>
            <a:avLst/>
            <a:gdLst>
              <a:gd name="T0" fmla="*/ 2147483647 w 160"/>
              <a:gd name="T1" fmla="*/ 0 h 328"/>
              <a:gd name="T2" fmla="*/ 2147483647 w 160"/>
              <a:gd name="T3" fmla="*/ 0 h 328"/>
              <a:gd name="T4" fmla="*/ 2147483647 w 160"/>
              <a:gd name="T5" fmla="*/ 2147483647 h 328"/>
              <a:gd name="T6" fmla="*/ 0 w 160"/>
              <a:gd name="T7" fmla="*/ 2147483647 h 328"/>
              <a:gd name="T8" fmla="*/ 2147483647 w 160"/>
              <a:gd name="T9" fmla="*/ 2147483647 h 328"/>
              <a:gd name="T10" fmla="*/ 2147483647 w 160"/>
              <a:gd name="T11" fmla="*/ 2147483647 h 328"/>
              <a:gd name="T12" fmla="*/ 2147483647 w 160"/>
              <a:gd name="T13" fmla="*/ 2147483647 h 328"/>
              <a:gd name="T14" fmla="*/ 2147483647 w 160"/>
              <a:gd name="T15" fmla="*/ 0 h 3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8"/>
              <a:gd name="T26" fmla="*/ 160 w 160"/>
              <a:gd name="T27" fmla="*/ 328 h 3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8">
                <a:moveTo>
                  <a:pt x="104" y="0"/>
                </a:moveTo>
                <a:lnTo>
                  <a:pt x="48" y="0"/>
                </a:lnTo>
                <a:lnTo>
                  <a:pt x="48" y="208"/>
                </a:lnTo>
                <a:lnTo>
                  <a:pt x="0" y="168"/>
                </a:lnTo>
                <a:lnTo>
                  <a:pt x="80" y="328"/>
                </a:lnTo>
                <a:lnTo>
                  <a:pt x="160" y="168"/>
                </a:lnTo>
                <a:lnTo>
                  <a:pt x="104" y="208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58" name="Freeform 1102">
            <a:extLst>
              <a:ext uri="{FF2B5EF4-FFF2-40B4-BE49-F238E27FC236}">
                <a16:creationId xmlns:a16="http://schemas.microsoft.com/office/drawing/2014/main" id="{C9BE4818-3487-ED60-AEE7-FDADB5D8A1C7}"/>
              </a:ext>
            </a:extLst>
          </p:cNvPr>
          <p:cNvSpPr>
            <a:spLocks/>
          </p:cNvSpPr>
          <p:nvPr/>
        </p:nvSpPr>
        <p:spPr bwMode="auto">
          <a:xfrm>
            <a:off x="6188075" y="2070100"/>
            <a:ext cx="254000" cy="508000"/>
          </a:xfrm>
          <a:custGeom>
            <a:avLst/>
            <a:gdLst>
              <a:gd name="T0" fmla="*/ 2147483647 w 160"/>
              <a:gd name="T1" fmla="*/ 0 h 320"/>
              <a:gd name="T2" fmla="*/ 2147483647 w 160"/>
              <a:gd name="T3" fmla="*/ 0 h 320"/>
              <a:gd name="T4" fmla="*/ 2147483647 w 160"/>
              <a:gd name="T5" fmla="*/ 2147483647 h 320"/>
              <a:gd name="T6" fmla="*/ 0 w 160"/>
              <a:gd name="T7" fmla="*/ 2147483647 h 320"/>
              <a:gd name="T8" fmla="*/ 2147483647 w 160"/>
              <a:gd name="T9" fmla="*/ 2147483647 h 320"/>
              <a:gd name="T10" fmla="*/ 2147483647 w 160"/>
              <a:gd name="T11" fmla="*/ 2147483647 h 320"/>
              <a:gd name="T12" fmla="*/ 2147483647 w 160"/>
              <a:gd name="T13" fmla="*/ 2147483647 h 320"/>
              <a:gd name="T14" fmla="*/ 2147483647 w 160"/>
              <a:gd name="T15" fmla="*/ 0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20"/>
              <a:gd name="T26" fmla="*/ 160 w 160"/>
              <a:gd name="T27" fmla="*/ 320 h 3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20">
                <a:moveTo>
                  <a:pt x="104" y="0"/>
                </a:moveTo>
                <a:lnTo>
                  <a:pt x="48" y="0"/>
                </a:lnTo>
                <a:lnTo>
                  <a:pt x="48" y="200"/>
                </a:lnTo>
                <a:lnTo>
                  <a:pt x="0" y="160"/>
                </a:lnTo>
                <a:lnTo>
                  <a:pt x="80" y="320"/>
                </a:lnTo>
                <a:lnTo>
                  <a:pt x="160" y="160"/>
                </a:lnTo>
                <a:lnTo>
                  <a:pt x="104" y="200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59" name="Freeform 1103">
            <a:extLst>
              <a:ext uri="{FF2B5EF4-FFF2-40B4-BE49-F238E27FC236}">
                <a16:creationId xmlns:a16="http://schemas.microsoft.com/office/drawing/2014/main" id="{F6788C39-6747-26DC-DD63-197551844FC1}"/>
              </a:ext>
            </a:extLst>
          </p:cNvPr>
          <p:cNvSpPr>
            <a:spLocks/>
          </p:cNvSpPr>
          <p:nvPr/>
        </p:nvSpPr>
        <p:spPr bwMode="auto">
          <a:xfrm>
            <a:off x="1641475" y="1752600"/>
            <a:ext cx="2438400" cy="1828800"/>
          </a:xfrm>
          <a:custGeom>
            <a:avLst/>
            <a:gdLst>
              <a:gd name="T0" fmla="*/ 0 w 1264"/>
              <a:gd name="T1" fmla="*/ 2147483647 h 1264"/>
              <a:gd name="T2" fmla="*/ 2147483647 w 1264"/>
              <a:gd name="T3" fmla="*/ 2147483647 h 1264"/>
              <a:gd name="T4" fmla="*/ 2147483647 w 1264"/>
              <a:gd name="T5" fmla="*/ 2147483647 h 1264"/>
              <a:gd name="T6" fmla="*/ 2147483647 w 1264"/>
              <a:gd name="T7" fmla="*/ 2147483647 h 1264"/>
              <a:gd name="T8" fmla="*/ 2147483647 w 1264"/>
              <a:gd name="T9" fmla="*/ 0 h 1264"/>
              <a:gd name="T10" fmla="*/ 2147483647 w 1264"/>
              <a:gd name="T11" fmla="*/ 2147483647 h 1264"/>
              <a:gd name="T12" fmla="*/ 2147483647 w 1264"/>
              <a:gd name="T13" fmla="*/ 2147483647 h 1264"/>
              <a:gd name="T14" fmla="*/ 0 w 1264"/>
              <a:gd name="T15" fmla="*/ 2147483647 h 12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64"/>
              <a:gd name="T25" fmla="*/ 0 h 1264"/>
              <a:gd name="T26" fmla="*/ 1264 w 1264"/>
              <a:gd name="T27" fmla="*/ 1264 h 12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64" h="1264">
                <a:moveTo>
                  <a:pt x="0" y="1232"/>
                </a:moveTo>
                <a:lnTo>
                  <a:pt x="32" y="1264"/>
                </a:lnTo>
                <a:lnTo>
                  <a:pt x="1200" y="96"/>
                </a:lnTo>
                <a:lnTo>
                  <a:pt x="1208" y="168"/>
                </a:lnTo>
                <a:lnTo>
                  <a:pt x="1264" y="0"/>
                </a:lnTo>
                <a:lnTo>
                  <a:pt x="1096" y="56"/>
                </a:lnTo>
                <a:lnTo>
                  <a:pt x="1168" y="64"/>
                </a:lnTo>
                <a:lnTo>
                  <a:pt x="0" y="1232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60" name="Freeform 1104">
            <a:extLst>
              <a:ext uri="{FF2B5EF4-FFF2-40B4-BE49-F238E27FC236}">
                <a16:creationId xmlns:a16="http://schemas.microsoft.com/office/drawing/2014/main" id="{F8FD1A0A-9937-3356-3CB8-DF2293AC1445}"/>
              </a:ext>
            </a:extLst>
          </p:cNvPr>
          <p:cNvSpPr>
            <a:spLocks/>
          </p:cNvSpPr>
          <p:nvPr/>
        </p:nvSpPr>
        <p:spPr bwMode="auto">
          <a:xfrm>
            <a:off x="4232275" y="1727200"/>
            <a:ext cx="2209800" cy="1854200"/>
          </a:xfrm>
          <a:custGeom>
            <a:avLst/>
            <a:gdLst>
              <a:gd name="T0" fmla="*/ 0 w 1264"/>
              <a:gd name="T1" fmla="*/ 2147483647 h 1248"/>
              <a:gd name="T2" fmla="*/ 2147483647 w 1264"/>
              <a:gd name="T3" fmla="*/ 2147483647 h 1248"/>
              <a:gd name="T4" fmla="*/ 2147483647 w 1264"/>
              <a:gd name="T5" fmla="*/ 2147483647 h 1248"/>
              <a:gd name="T6" fmla="*/ 2147483647 w 1264"/>
              <a:gd name="T7" fmla="*/ 2147483647 h 1248"/>
              <a:gd name="T8" fmla="*/ 2147483647 w 1264"/>
              <a:gd name="T9" fmla="*/ 0 h 1248"/>
              <a:gd name="T10" fmla="*/ 2147483647 w 1264"/>
              <a:gd name="T11" fmla="*/ 2147483647 h 1248"/>
              <a:gd name="T12" fmla="*/ 2147483647 w 1264"/>
              <a:gd name="T13" fmla="*/ 2147483647 h 1248"/>
              <a:gd name="T14" fmla="*/ 0 w 1264"/>
              <a:gd name="T15" fmla="*/ 2147483647 h 12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64"/>
              <a:gd name="T25" fmla="*/ 0 h 1248"/>
              <a:gd name="T26" fmla="*/ 1264 w 1264"/>
              <a:gd name="T27" fmla="*/ 1248 h 124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64" h="1248">
                <a:moveTo>
                  <a:pt x="0" y="1216"/>
                </a:moveTo>
                <a:lnTo>
                  <a:pt x="32" y="1248"/>
                </a:lnTo>
                <a:lnTo>
                  <a:pt x="1200" y="96"/>
                </a:lnTo>
                <a:lnTo>
                  <a:pt x="1208" y="168"/>
                </a:lnTo>
                <a:lnTo>
                  <a:pt x="1264" y="0"/>
                </a:lnTo>
                <a:lnTo>
                  <a:pt x="1096" y="56"/>
                </a:lnTo>
                <a:lnTo>
                  <a:pt x="1168" y="64"/>
                </a:lnTo>
                <a:lnTo>
                  <a:pt x="0" y="1216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61" name="Freeform 1105">
            <a:extLst>
              <a:ext uri="{FF2B5EF4-FFF2-40B4-BE49-F238E27FC236}">
                <a16:creationId xmlns:a16="http://schemas.microsoft.com/office/drawing/2014/main" id="{6BBCFA46-2821-41DE-7905-DA52C76F22D8}"/>
              </a:ext>
            </a:extLst>
          </p:cNvPr>
          <p:cNvSpPr>
            <a:spLocks/>
          </p:cNvSpPr>
          <p:nvPr/>
        </p:nvSpPr>
        <p:spPr bwMode="auto">
          <a:xfrm>
            <a:off x="6670675" y="1676400"/>
            <a:ext cx="1803400" cy="1828800"/>
          </a:xfrm>
          <a:custGeom>
            <a:avLst/>
            <a:gdLst>
              <a:gd name="T0" fmla="*/ 0 w 880"/>
              <a:gd name="T1" fmla="*/ 2147483647 h 1280"/>
              <a:gd name="T2" fmla="*/ 2147483647 w 880"/>
              <a:gd name="T3" fmla="*/ 2147483647 h 1280"/>
              <a:gd name="T4" fmla="*/ 2147483647 w 880"/>
              <a:gd name="T5" fmla="*/ 2147483647 h 1280"/>
              <a:gd name="T6" fmla="*/ 2147483647 w 880"/>
              <a:gd name="T7" fmla="*/ 2147483647 h 1280"/>
              <a:gd name="T8" fmla="*/ 2147483647 w 880"/>
              <a:gd name="T9" fmla="*/ 0 h 1280"/>
              <a:gd name="T10" fmla="*/ 2147483647 w 880"/>
              <a:gd name="T11" fmla="*/ 2147483647 h 1280"/>
              <a:gd name="T12" fmla="*/ 2147483647 w 880"/>
              <a:gd name="T13" fmla="*/ 2147483647 h 1280"/>
              <a:gd name="T14" fmla="*/ 0 w 880"/>
              <a:gd name="T15" fmla="*/ 2147483647 h 12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80"/>
              <a:gd name="T25" fmla="*/ 0 h 1280"/>
              <a:gd name="T26" fmla="*/ 880 w 880"/>
              <a:gd name="T27" fmla="*/ 1280 h 12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80" h="1280">
                <a:moveTo>
                  <a:pt x="0" y="1256"/>
                </a:moveTo>
                <a:lnTo>
                  <a:pt x="32" y="1280"/>
                </a:lnTo>
                <a:lnTo>
                  <a:pt x="832" y="112"/>
                </a:lnTo>
                <a:lnTo>
                  <a:pt x="856" y="176"/>
                </a:lnTo>
                <a:lnTo>
                  <a:pt x="880" y="0"/>
                </a:lnTo>
                <a:lnTo>
                  <a:pt x="728" y="88"/>
                </a:lnTo>
                <a:lnTo>
                  <a:pt x="800" y="88"/>
                </a:lnTo>
                <a:lnTo>
                  <a:pt x="0" y="1256"/>
                </a:lnTo>
                <a:close/>
              </a:path>
            </a:pathLst>
          </a:custGeom>
          <a:solidFill>
            <a:srgbClr val="0000AA"/>
          </a:solidFill>
          <a:ln w="19050">
            <a:solidFill>
              <a:srgbClr val="0000A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62" name="Freeform 1106">
            <a:extLst>
              <a:ext uri="{FF2B5EF4-FFF2-40B4-BE49-F238E27FC236}">
                <a16:creationId xmlns:a16="http://schemas.microsoft.com/office/drawing/2014/main" id="{C670F41F-7191-CC41-1105-DC0ED0E8B7D7}"/>
              </a:ext>
            </a:extLst>
          </p:cNvPr>
          <p:cNvSpPr>
            <a:spLocks/>
          </p:cNvSpPr>
          <p:nvPr/>
        </p:nvSpPr>
        <p:spPr bwMode="auto">
          <a:xfrm>
            <a:off x="1600200" y="4775200"/>
            <a:ext cx="254000" cy="454025"/>
          </a:xfrm>
          <a:custGeom>
            <a:avLst/>
            <a:gdLst>
              <a:gd name="T0" fmla="*/ 2147483647 w 160"/>
              <a:gd name="T1" fmla="*/ 0 h 392"/>
              <a:gd name="T2" fmla="*/ 2147483647 w 160"/>
              <a:gd name="T3" fmla="*/ 0 h 392"/>
              <a:gd name="T4" fmla="*/ 2147483647 w 160"/>
              <a:gd name="T5" fmla="*/ 2147483647 h 392"/>
              <a:gd name="T6" fmla="*/ 0 w 160"/>
              <a:gd name="T7" fmla="*/ 2147483647 h 392"/>
              <a:gd name="T8" fmla="*/ 2147483647 w 160"/>
              <a:gd name="T9" fmla="*/ 2147483647 h 392"/>
              <a:gd name="T10" fmla="*/ 2147483647 w 160"/>
              <a:gd name="T11" fmla="*/ 2147483647 h 392"/>
              <a:gd name="T12" fmla="*/ 2147483647 w 160"/>
              <a:gd name="T13" fmla="*/ 2147483647 h 392"/>
              <a:gd name="T14" fmla="*/ 2147483647 w 160"/>
              <a:gd name="T15" fmla="*/ 0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92"/>
              <a:gd name="T26" fmla="*/ 160 w 160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92">
                <a:moveTo>
                  <a:pt x="104" y="0"/>
                </a:moveTo>
                <a:lnTo>
                  <a:pt x="48" y="0"/>
                </a:lnTo>
                <a:lnTo>
                  <a:pt x="48" y="272"/>
                </a:lnTo>
                <a:lnTo>
                  <a:pt x="0" y="232"/>
                </a:lnTo>
                <a:lnTo>
                  <a:pt x="80" y="392"/>
                </a:lnTo>
                <a:lnTo>
                  <a:pt x="160" y="232"/>
                </a:lnTo>
                <a:lnTo>
                  <a:pt x="104" y="272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63" name="Freeform 1107">
            <a:extLst>
              <a:ext uri="{FF2B5EF4-FFF2-40B4-BE49-F238E27FC236}">
                <a16:creationId xmlns:a16="http://schemas.microsoft.com/office/drawing/2014/main" id="{326711B4-61D3-638E-BD89-DFD61282F592}"/>
              </a:ext>
            </a:extLst>
          </p:cNvPr>
          <p:cNvSpPr>
            <a:spLocks/>
          </p:cNvSpPr>
          <p:nvPr/>
        </p:nvSpPr>
        <p:spPr bwMode="auto">
          <a:xfrm>
            <a:off x="3867150" y="4775200"/>
            <a:ext cx="254000" cy="4445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64" name="Freeform 1108">
            <a:extLst>
              <a:ext uri="{FF2B5EF4-FFF2-40B4-BE49-F238E27FC236}">
                <a16:creationId xmlns:a16="http://schemas.microsoft.com/office/drawing/2014/main" id="{EC9EBF22-158A-B9C3-1C83-C1C97A52B933}"/>
              </a:ext>
            </a:extLst>
          </p:cNvPr>
          <p:cNvSpPr>
            <a:spLocks/>
          </p:cNvSpPr>
          <p:nvPr/>
        </p:nvSpPr>
        <p:spPr bwMode="auto">
          <a:xfrm>
            <a:off x="6467475" y="4775200"/>
            <a:ext cx="254000" cy="444500"/>
          </a:xfrm>
          <a:custGeom>
            <a:avLst/>
            <a:gdLst>
              <a:gd name="T0" fmla="*/ 2147483647 w 160"/>
              <a:gd name="T1" fmla="*/ 0 h 384"/>
              <a:gd name="T2" fmla="*/ 2147483647 w 160"/>
              <a:gd name="T3" fmla="*/ 0 h 384"/>
              <a:gd name="T4" fmla="*/ 2147483647 w 160"/>
              <a:gd name="T5" fmla="*/ 2147483647 h 384"/>
              <a:gd name="T6" fmla="*/ 0 w 160"/>
              <a:gd name="T7" fmla="*/ 2147483647 h 384"/>
              <a:gd name="T8" fmla="*/ 2147483647 w 160"/>
              <a:gd name="T9" fmla="*/ 2147483647 h 384"/>
              <a:gd name="T10" fmla="*/ 2147483647 w 160"/>
              <a:gd name="T11" fmla="*/ 2147483647 h 384"/>
              <a:gd name="T12" fmla="*/ 2147483647 w 160"/>
              <a:gd name="T13" fmla="*/ 2147483647 h 384"/>
              <a:gd name="T14" fmla="*/ 2147483647 w 160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"/>
              <a:gd name="T25" fmla="*/ 0 h 384"/>
              <a:gd name="T26" fmla="*/ 160 w 160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" h="384">
                <a:moveTo>
                  <a:pt x="104" y="0"/>
                </a:moveTo>
                <a:lnTo>
                  <a:pt x="48" y="0"/>
                </a:lnTo>
                <a:lnTo>
                  <a:pt x="48" y="264"/>
                </a:lnTo>
                <a:lnTo>
                  <a:pt x="0" y="224"/>
                </a:lnTo>
                <a:lnTo>
                  <a:pt x="80" y="384"/>
                </a:lnTo>
                <a:lnTo>
                  <a:pt x="160" y="224"/>
                </a:lnTo>
                <a:lnTo>
                  <a:pt x="104" y="264"/>
                </a:lnTo>
                <a:lnTo>
                  <a:pt x="104" y="0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65" name="Rectangle 1109">
            <a:extLst>
              <a:ext uri="{FF2B5EF4-FFF2-40B4-BE49-F238E27FC236}">
                <a16:creationId xmlns:a16="http://schemas.microsoft.com/office/drawing/2014/main" id="{2AA8FC20-4E15-06A3-C67F-A0645473D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" y="4330700"/>
            <a:ext cx="6858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66" name="Rectangle 1110">
            <a:extLst>
              <a:ext uri="{FF2B5EF4-FFF2-40B4-BE49-F238E27FC236}">
                <a16:creationId xmlns:a16="http://schemas.microsoft.com/office/drawing/2014/main" id="{9A1E7D5F-D6ED-66AB-BE49-E9B281F38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550" y="4330700"/>
            <a:ext cx="7112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67" name="Rectangle 1111">
            <a:extLst>
              <a:ext uri="{FF2B5EF4-FFF2-40B4-BE49-F238E27FC236}">
                <a16:creationId xmlns:a16="http://schemas.microsoft.com/office/drawing/2014/main" id="{AD61AD92-AB70-EBD9-0ACD-3DBEA1AF2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4406900"/>
            <a:ext cx="7493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68" name="Rectangle 1112">
            <a:extLst>
              <a:ext uri="{FF2B5EF4-FFF2-40B4-BE49-F238E27FC236}">
                <a16:creationId xmlns:a16="http://schemas.microsoft.com/office/drawing/2014/main" id="{B096D710-1E78-A10A-7C5E-48C98DDD9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75000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69" name="Rectangle 1113">
            <a:extLst>
              <a:ext uri="{FF2B5EF4-FFF2-40B4-BE49-F238E27FC236}">
                <a16:creationId xmlns:a16="http://schemas.microsoft.com/office/drawing/2014/main" id="{393664B9-D5D5-F4F8-CB9A-49617E3C7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3175000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0" name="Rectangle 1114">
            <a:extLst>
              <a:ext uri="{FF2B5EF4-FFF2-40B4-BE49-F238E27FC236}">
                <a16:creationId xmlns:a16="http://schemas.microsoft.com/office/drawing/2014/main" id="{C25F87D7-CE62-A2C7-3A52-A71A8060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3200400"/>
            <a:ext cx="762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1" name="Rectangle 1115">
            <a:extLst>
              <a:ext uri="{FF2B5EF4-FFF2-40B4-BE49-F238E27FC236}">
                <a16:creationId xmlns:a16="http://schemas.microsoft.com/office/drawing/2014/main" id="{B47FD5EF-F26C-B479-8F44-F4240CC70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2580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2" name="Rectangle 1116">
            <a:extLst>
              <a:ext uri="{FF2B5EF4-FFF2-40B4-BE49-F238E27FC236}">
                <a16:creationId xmlns:a16="http://schemas.microsoft.com/office/drawing/2014/main" id="{3EAF3E43-F5CF-D371-73BC-5F4BE95B4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75000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3" name="Rectangle 1117">
            <a:extLst>
              <a:ext uri="{FF2B5EF4-FFF2-40B4-BE49-F238E27FC236}">
                <a16:creationId xmlns:a16="http://schemas.microsoft.com/office/drawing/2014/main" id="{42D5C310-BC0B-E82D-825A-CDC022349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2580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4" name="Rectangle 1118">
            <a:extLst>
              <a:ext uri="{FF2B5EF4-FFF2-40B4-BE49-F238E27FC236}">
                <a16:creationId xmlns:a16="http://schemas.microsoft.com/office/drawing/2014/main" id="{8CCA7903-1713-7EFD-4337-BBFEF9DE9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75000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5" name="Rectangle 1119">
            <a:extLst>
              <a:ext uri="{FF2B5EF4-FFF2-40B4-BE49-F238E27FC236}">
                <a16:creationId xmlns:a16="http://schemas.microsoft.com/office/drawing/2014/main" id="{4037CA83-3529-8783-3A5B-11E75F9A9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2580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6" name="Rectangle 1120">
            <a:extLst>
              <a:ext uri="{FF2B5EF4-FFF2-40B4-BE49-F238E27FC236}">
                <a16:creationId xmlns:a16="http://schemas.microsoft.com/office/drawing/2014/main" id="{F5741231-7891-19BC-9804-ED23DBAC0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75000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7" name="Rectangle 1121">
            <a:extLst>
              <a:ext uri="{FF2B5EF4-FFF2-40B4-BE49-F238E27FC236}">
                <a16:creationId xmlns:a16="http://schemas.microsoft.com/office/drawing/2014/main" id="{E3F90678-44E3-CFA6-F5F1-BA6AB3458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225800"/>
            <a:ext cx="152400" cy="50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8" name="Rectangle 1122">
            <a:extLst>
              <a:ext uri="{FF2B5EF4-FFF2-40B4-BE49-F238E27FC236}">
                <a16:creationId xmlns:a16="http://schemas.microsoft.com/office/drawing/2014/main" id="{23470CC0-51DE-8678-751B-474715C50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175000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79" name="Rectangle 1123">
            <a:extLst>
              <a:ext uri="{FF2B5EF4-FFF2-40B4-BE49-F238E27FC236}">
                <a16:creationId xmlns:a16="http://schemas.microsoft.com/office/drawing/2014/main" id="{7F2FEC81-0FA6-FBB6-4D40-A793FCE7C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3225800"/>
            <a:ext cx="152400" cy="508000"/>
          </a:xfrm>
          <a:prstGeom prst="rect">
            <a:avLst/>
          </a:prstGeom>
          <a:solidFill>
            <a:srgbClr val="820B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0" name="Rectangle 1124">
            <a:extLst>
              <a:ext uri="{FF2B5EF4-FFF2-40B4-BE49-F238E27FC236}">
                <a16:creationId xmlns:a16="http://schemas.microsoft.com/office/drawing/2014/main" id="{3467F700-13D7-41EB-28F8-287AD242D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3175000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1" name="Rectangle 1125">
            <a:extLst>
              <a:ext uri="{FF2B5EF4-FFF2-40B4-BE49-F238E27FC236}">
                <a16:creationId xmlns:a16="http://schemas.microsoft.com/office/drawing/2014/main" id="{2C113E8B-9510-9C0D-F4C6-8D59E129A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275" y="325120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2" name="Rectangle 1126">
            <a:extLst>
              <a:ext uri="{FF2B5EF4-FFF2-40B4-BE49-F238E27FC236}">
                <a16:creationId xmlns:a16="http://schemas.microsoft.com/office/drawing/2014/main" id="{492F0F87-052A-03A5-5390-B40821BA3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3200400"/>
            <a:ext cx="2540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3" name="Rectangle 1128">
            <a:extLst>
              <a:ext uri="{FF2B5EF4-FFF2-40B4-BE49-F238E27FC236}">
                <a16:creationId xmlns:a16="http://schemas.microsoft.com/office/drawing/2014/main" id="{46CFE5CE-1213-9912-CC20-5ABEFDF20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875" y="1066800"/>
            <a:ext cx="254000" cy="609600"/>
          </a:xfrm>
          <a:prstGeom prst="rect">
            <a:avLst/>
          </a:prstGeom>
          <a:noFill/>
          <a:ln w="3175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4" name="Rectangle 1129">
            <a:extLst>
              <a:ext uri="{FF2B5EF4-FFF2-40B4-BE49-F238E27FC236}">
                <a16:creationId xmlns:a16="http://schemas.microsoft.com/office/drawing/2014/main" id="{556A5CDC-B04C-8514-6F66-8BF0A4B97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111760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5" name="Freeform 1140">
            <a:extLst>
              <a:ext uri="{FF2B5EF4-FFF2-40B4-BE49-F238E27FC236}">
                <a16:creationId xmlns:a16="http://schemas.microsoft.com/office/drawing/2014/main" id="{A07EBDCB-28B3-C706-9263-0CBA44065329}"/>
              </a:ext>
            </a:extLst>
          </p:cNvPr>
          <p:cNvSpPr>
            <a:spLocks/>
          </p:cNvSpPr>
          <p:nvPr/>
        </p:nvSpPr>
        <p:spPr bwMode="auto">
          <a:xfrm>
            <a:off x="6629400" y="762000"/>
            <a:ext cx="558800" cy="254000"/>
          </a:xfrm>
          <a:custGeom>
            <a:avLst/>
            <a:gdLst>
              <a:gd name="T0" fmla="*/ 2147483647 w 352"/>
              <a:gd name="T1" fmla="*/ 2147483647 h 160"/>
              <a:gd name="T2" fmla="*/ 2147483647 w 352"/>
              <a:gd name="T3" fmla="*/ 2147483647 h 160"/>
              <a:gd name="T4" fmla="*/ 2147483647 w 352"/>
              <a:gd name="T5" fmla="*/ 2147483647 h 160"/>
              <a:gd name="T6" fmla="*/ 2147483647 w 352"/>
              <a:gd name="T7" fmla="*/ 0 h 160"/>
              <a:gd name="T8" fmla="*/ 0 w 352"/>
              <a:gd name="T9" fmla="*/ 2147483647 h 160"/>
              <a:gd name="T10" fmla="*/ 2147483647 w 352"/>
              <a:gd name="T11" fmla="*/ 2147483647 h 160"/>
              <a:gd name="T12" fmla="*/ 2147483647 w 352"/>
              <a:gd name="T13" fmla="*/ 2147483647 h 160"/>
              <a:gd name="T14" fmla="*/ 2147483647 w 352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160"/>
              <a:gd name="T26" fmla="*/ 352 w 352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160">
                <a:moveTo>
                  <a:pt x="352" y="96"/>
                </a:moveTo>
                <a:lnTo>
                  <a:pt x="352" y="72"/>
                </a:lnTo>
                <a:lnTo>
                  <a:pt x="120" y="72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96"/>
                </a:lnTo>
                <a:lnTo>
                  <a:pt x="352" y="9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86" name="Freeform 1141">
            <a:extLst>
              <a:ext uri="{FF2B5EF4-FFF2-40B4-BE49-F238E27FC236}">
                <a16:creationId xmlns:a16="http://schemas.microsoft.com/office/drawing/2014/main" id="{E1C02AB1-5F39-2A8E-1179-573B2BF12B23}"/>
              </a:ext>
            </a:extLst>
          </p:cNvPr>
          <p:cNvSpPr>
            <a:spLocks/>
          </p:cNvSpPr>
          <p:nvPr/>
        </p:nvSpPr>
        <p:spPr bwMode="auto">
          <a:xfrm>
            <a:off x="4440238" y="730250"/>
            <a:ext cx="609600" cy="254000"/>
          </a:xfrm>
          <a:custGeom>
            <a:avLst/>
            <a:gdLst>
              <a:gd name="T0" fmla="*/ 2147483647 w 384"/>
              <a:gd name="T1" fmla="*/ 2147483647 h 160"/>
              <a:gd name="T2" fmla="*/ 2147483647 w 384"/>
              <a:gd name="T3" fmla="*/ 2147483647 h 160"/>
              <a:gd name="T4" fmla="*/ 2147483647 w 384"/>
              <a:gd name="T5" fmla="*/ 2147483647 h 160"/>
              <a:gd name="T6" fmla="*/ 2147483647 w 384"/>
              <a:gd name="T7" fmla="*/ 0 h 160"/>
              <a:gd name="T8" fmla="*/ 0 w 384"/>
              <a:gd name="T9" fmla="*/ 2147483647 h 160"/>
              <a:gd name="T10" fmla="*/ 2147483647 w 384"/>
              <a:gd name="T11" fmla="*/ 2147483647 h 160"/>
              <a:gd name="T12" fmla="*/ 2147483647 w 384"/>
              <a:gd name="T13" fmla="*/ 2147483647 h 160"/>
              <a:gd name="T14" fmla="*/ 2147483647 w 384"/>
              <a:gd name="T15" fmla="*/ 2147483647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160"/>
              <a:gd name="T26" fmla="*/ 384 w 384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160">
                <a:moveTo>
                  <a:pt x="384" y="96"/>
                </a:moveTo>
                <a:lnTo>
                  <a:pt x="384" y="72"/>
                </a:lnTo>
                <a:lnTo>
                  <a:pt x="120" y="72"/>
                </a:lnTo>
                <a:lnTo>
                  <a:pt x="160" y="0"/>
                </a:lnTo>
                <a:lnTo>
                  <a:pt x="0" y="80"/>
                </a:lnTo>
                <a:lnTo>
                  <a:pt x="160" y="160"/>
                </a:lnTo>
                <a:lnTo>
                  <a:pt x="120" y="96"/>
                </a:lnTo>
                <a:lnTo>
                  <a:pt x="384" y="96"/>
                </a:lnTo>
                <a:close/>
              </a:path>
            </a:pathLst>
          </a:custGeom>
          <a:solidFill>
            <a:srgbClr val="110000"/>
          </a:solidFill>
          <a:ln w="19050">
            <a:solidFill>
              <a:srgbClr val="11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PK"/>
          </a:p>
        </p:txBody>
      </p:sp>
      <p:sp>
        <p:nvSpPr>
          <p:cNvPr id="30787" name="Rectangle 1142">
            <a:extLst>
              <a:ext uri="{FF2B5EF4-FFF2-40B4-BE49-F238E27FC236}">
                <a16:creationId xmlns:a16="http://schemas.microsoft.com/office/drawing/2014/main" id="{2D85C9E7-E361-93CA-E5BE-9B30C2EDF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685800"/>
            <a:ext cx="658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shift</a:t>
            </a:r>
            <a:endParaRPr lang="en-US" altLang="en-PK"/>
          </a:p>
        </p:txBody>
      </p:sp>
      <p:sp>
        <p:nvSpPr>
          <p:cNvPr id="30788" name="Rectangle 1143">
            <a:extLst>
              <a:ext uri="{FF2B5EF4-FFF2-40B4-BE49-F238E27FC236}">
                <a16:creationId xmlns:a16="http://schemas.microsoft.com/office/drawing/2014/main" id="{343BCFD4-3A32-EE0D-D93F-AF90A01AF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89" name="Rectangle 1145">
            <a:extLst>
              <a:ext uri="{FF2B5EF4-FFF2-40B4-BE49-F238E27FC236}">
                <a16:creationId xmlns:a16="http://schemas.microsoft.com/office/drawing/2014/main" id="{7ECE38A3-47E7-CF14-BAAB-9CF617415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90" name="Rectangle 1148">
            <a:extLst>
              <a:ext uri="{FF2B5EF4-FFF2-40B4-BE49-F238E27FC236}">
                <a16:creationId xmlns:a16="http://schemas.microsoft.com/office/drawing/2014/main" id="{1D213DAC-1633-58F0-D4AB-890FECD25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91" name="Rectangle 1151">
            <a:extLst>
              <a:ext uri="{FF2B5EF4-FFF2-40B4-BE49-F238E27FC236}">
                <a16:creationId xmlns:a16="http://schemas.microsoft.com/office/drawing/2014/main" id="{FB3ABD27-C6EE-DCFE-A5B5-A8BD20122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600" y="254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792" name="Text Box 1152">
            <a:extLst>
              <a:ext uri="{FF2B5EF4-FFF2-40B4-BE49-F238E27FC236}">
                <a16:creationId xmlns:a16="http://schemas.microsoft.com/office/drawing/2014/main" id="{FEF9A7E6-C53C-156A-28A1-A4F1D085B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5200" y="6459538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2C641A73-590E-EB44-B75C-56AAADEB279A}" type="slidenum">
              <a:rPr lang="en-US" altLang="en-PK" sz="1600"/>
              <a:pPr/>
              <a:t>29</a:t>
            </a:fld>
            <a:endParaRPr lang="en-US" altLang="en-PK" sz="1600"/>
          </a:p>
        </p:txBody>
      </p:sp>
      <p:grpSp>
        <p:nvGrpSpPr>
          <p:cNvPr id="30793" name="Group 1153">
            <a:extLst>
              <a:ext uri="{FF2B5EF4-FFF2-40B4-BE49-F238E27FC236}">
                <a16:creationId xmlns:a16="http://schemas.microsoft.com/office/drawing/2014/main" id="{580FA702-B8F0-BBC4-ACD1-51A8B1B2BB7E}"/>
              </a:ext>
            </a:extLst>
          </p:cNvPr>
          <p:cNvGrpSpPr>
            <a:grpSpLocks/>
          </p:cNvGrpSpPr>
          <p:nvPr/>
        </p:nvGrpSpPr>
        <p:grpSpPr bwMode="auto">
          <a:xfrm>
            <a:off x="1336675" y="3886200"/>
            <a:ext cx="523875" cy="228600"/>
            <a:chOff x="1943" y="2592"/>
            <a:chExt cx="330" cy="144"/>
          </a:xfrm>
        </p:grpSpPr>
        <p:sp>
          <p:nvSpPr>
            <p:cNvPr id="30833" name="Rectangle 1154">
              <a:extLst>
                <a:ext uri="{FF2B5EF4-FFF2-40B4-BE49-F238E27FC236}">
                  <a16:creationId xmlns:a16="http://schemas.microsoft.com/office/drawing/2014/main" id="{E238601D-34C0-FB28-9A32-78B1CAB03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34" name="Line 1155">
              <a:extLst>
                <a:ext uri="{FF2B5EF4-FFF2-40B4-BE49-F238E27FC236}">
                  <a16:creationId xmlns:a16="http://schemas.microsoft.com/office/drawing/2014/main" id="{500D821E-3A5D-6E26-9770-0652376F67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794" name="Group 1156">
            <a:extLst>
              <a:ext uri="{FF2B5EF4-FFF2-40B4-BE49-F238E27FC236}">
                <a16:creationId xmlns:a16="http://schemas.microsoft.com/office/drawing/2014/main" id="{B431D861-9AF6-EB0A-71A7-8D7537744BC5}"/>
              </a:ext>
            </a:extLst>
          </p:cNvPr>
          <p:cNvGrpSpPr>
            <a:grpSpLocks/>
          </p:cNvGrpSpPr>
          <p:nvPr/>
        </p:nvGrpSpPr>
        <p:grpSpPr bwMode="auto">
          <a:xfrm>
            <a:off x="3327400" y="2057400"/>
            <a:ext cx="523875" cy="228600"/>
            <a:chOff x="1943" y="2592"/>
            <a:chExt cx="330" cy="144"/>
          </a:xfrm>
        </p:grpSpPr>
        <p:sp>
          <p:nvSpPr>
            <p:cNvPr id="30831" name="Rectangle 1157">
              <a:extLst>
                <a:ext uri="{FF2B5EF4-FFF2-40B4-BE49-F238E27FC236}">
                  <a16:creationId xmlns:a16="http://schemas.microsoft.com/office/drawing/2014/main" id="{82C4E1EB-71F9-79A1-ECD2-FE6CCD581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32" name="Line 1158">
              <a:extLst>
                <a:ext uri="{FF2B5EF4-FFF2-40B4-BE49-F238E27FC236}">
                  <a16:creationId xmlns:a16="http://schemas.microsoft.com/office/drawing/2014/main" id="{0AD444AE-C2FB-9450-269D-EEA73CE2E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795" name="Group 1159">
            <a:extLst>
              <a:ext uri="{FF2B5EF4-FFF2-40B4-BE49-F238E27FC236}">
                <a16:creationId xmlns:a16="http://schemas.microsoft.com/office/drawing/2014/main" id="{65466C35-334F-530A-5207-6CE436A40CA4}"/>
              </a:ext>
            </a:extLst>
          </p:cNvPr>
          <p:cNvGrpSpPr>
            <a:grpSpLocks/>
          </p:cNvGrpSpPr>
          <p:nvPr/>
        </p:nvGrpSpPr>
        <p:grpSpPr bwMode="auto">
          <a:xfrm>
            <a:off x="6365875" y="3886200"/>
            <a:ext cx="523875" cy="228600"/>
            <a:chOff x="1943" y="2592"/>
            <a:chExt cx="330" cy="144"/>
          </a:xfrm>
        </p:grpSpPr>
        <p:sp>
          <p:nvSpPr>
            <p:cNvPr id="30829" name="Rectangle 1160">
              <a:extLst>
                <a:ext uri="{FF2B5EF4-FFF2-40B4-BE49-F238E27FC236}">
                  <a16:creationId xmlns:a16="http://schemas.microsoft.com/office/drawing/2014/main" id="{BD83DC68-C8FD-B46B-BC8A-BBB3D99FD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30" name="Line 1161">
              <a:extLst>
                <a:ext uri="{FF2B5EF4-FFF2-40B4-BE49-F238E27FC236}">
                  <a16:creationId xmlns:a16="http://schemas.microsoft.com/office/drawing/2014/main" id="{928AF21C-1019-8E3A-8890-CEBFB240B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796" name="Group 1162">
            <a:extLst>
              <a:ext uri="{FF2B5EF4-FFF2-40B4-BE49-F238E27FC236}">
                <a16:creationId xmlns:a16="http://schemas.microsoft.com/office/drawing/2014/main" id="{EF39399D-235C-265B-6DA7-8A68742A50C0}"/>
              </a:ext>
            </a:extLst>
          </p:cNvPr>
          <p:cNvGrpSpPr>
            <a:grpSpLocks/>
          </p:cNvGrpSpPr>
          <p:nvPr/>
        </p:nvGrpSpPr>
        <p:grpSpPr bwMode="auto">
          <a:xfrm>
            <a:off x="3775075" y="3886200"/>
            <a:ext cx="523875" cy="228600"/>
            <a:chOff x="1943" y="2592"/>
            <a:chExt cx="330" cy="144"/>
          </a:xfrm>
        </p:grpSpPr>
        <p:sp>
          <p:nvSpPr>
            <p:cNvPr id="30827" name="Rectangle 1163">
              <a:extLst>
                <a:ext uri="{FF2B5EF4-FFF2-40B4-BE49-F238E27FC236}">
                  <a16:creationId xmlns:a16="http://schemas.microsoft.com/office/drawing/2014/main" id="{6BFB4860-CA6C-BF06-63EA-57B17984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28" name="Line 1164">
              <a:extLst>
                <a:ext uri="{FF2B5EF4-FFF2-40B4-BE49-F238E27FC236}">
                  <a16:creationId xmlns:a16="http://schemas.microsoft.com/office/drawing/2014/main" id="{DECBC972-B40F-83AA-6A7F-4C75BD9F0F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797" name="Group 1165">
            <a:extLst>
              <a:ext uri="{FF2B5EF4-FFF2-40B4-BE49-F238E27FC236}">
                <a16:creationId xmlns:a16="http://schemas.microsoft.com/office/drawing/2014/main" id="{E2D3EE75-D56F-06E3-E06A-0F4481DD7DF7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4848225"/>
            <a:ext cx="523875" cy="228600"/>
            <a:chOff x="1943" y="2592"/>
            <a:chExt cx="330" cy="144"/>
          </a:xfrm>
        </p:grpSpPr>
        <p:sp>
          <p:nvSpPr>
            <p:cNvPr id="30825" name="Rectangle 1166">
              <a:extLst>
                <a:ext uri="{FF2B5EF4-FFF2-40B4-BE49-F238E27FC236}">
                  <a16:creationId xmlns:a16="http://schemas.microsoft.com/office/drawing/2014/main" id="{23646E2F-5BB0-AA27-C8A8-019700AEC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26" name="Line 1167">
              <a:extLst>
                <a:ext uri="{FF2B5EF4-FFF2-40B4-BE49-F238E27FC236}">
                  <a16:creationId xmlns:a16="http://schemas.microsoft.com/office/drawing/2014/main" id="{22F1A38A-BDD2-85E9-7466-72D0E632D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798" name="Group 1168">
            <a:extLst>
              <a:ext uri="{FF2B5EF4-FFF2-40B4-BE49-F238E27FC236}">
                <a16:creationId xmlns:a16="http://schemas.microsoft.com/office/drawing/2014/main" id="{FB63A17F-57BC-3367-FF63-FC4D3830CCC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51400"/>
            <a:ext cx="523875" cy="228600"/>
            <a:chOff x="1943" y="2592"/>
            <a:chExt cx="330" cy="144"/>
          </a:xfrm>
        </p:grpSpPr>
        <p:sp>
          <p:nvSpPr>
            <p:cNvPr id="30823" name="Rectangle 1169">
              <a:extLst>
                <a:ext uri="{FF2B5EF4-FFF2-40B4-BE49-F238E27FC236}">
                  <a16:creationId xmlns:a16="http://schemas.microsoft.com/office/drawing/2014/main" id="{BBB50757-6D38-915A-6594-A3A38D89A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24" name="Line 1170">
              <a:extLst>
                <a:ext uri="{FF2B5EF4-FFF2-40B4-BE49-F238E27FC236}">
                  <a16:creationId xmlns:a16="http://schemas.microsoft.com/office/drawing/2014/main" id="{0852171E-72D2-C472-0115-5FA9EB18AE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799" name="Group 1171">
            <a:extLst>
              <a:ext uri="{FF2B5EF4-FFF2-40B4-BE49-F238E27FC236}">
                <a16:creationId xmlns:a16="http://schemas.microsoft.com/office/drawing/2014/main" id="{7232A468-AD88-DF6A-1ABF-A038BA32C3D3}"/>
              </a:ext>
            </a:extLst>
          </p:cNvPr>
          <p:cNvGrpSpPr>
            <a:grpSpLocks/>
          </p:cNvGrpSpPr>
          <p:nvPr/>
        </p:nvGrpSpPr>
        <p:grpSpPr bwMode="auto">
          <a:xfrm>
            <a:off x="5556250" y="2185988"/>
            <a:ext cx="523875" cy="228600"/>
            <a:chOff x="1943" y="2592"/>
            <a:chExt cx="330" cy="144"/>
          </a:xfrm>
        </p:grpSpPr>
        <p:sp>
          <p:nvSpPr>
            <p:cNvPr id="30821" name="Rectangle 1172">
              <a:extLst>
                <a:ext uri="{FF2B5EF4-FFF2-40B4-BE49-F238E27FC236}">
                  <a16:creationId xmlns:a16="http://schemas.microsoft.com/office/drawing/2014/main" id="{9FBD9C95-FEFE-04FC-41BC-0681875DF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22" name="Line 1173">
              <a:extLst>
                <a:ext uri="{FF2B5EF4-FFF2-40B4-BE49-F238E27FC236}">
                  <a16:creationId xmlns:a16="http://schemas.microsoft.com/office/drawing/2014/main" id="{2F42B5F6-57F4-CB66-0C9A-8AE9F6CD2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grpSp>
        <p:nvGrpSpPr>
          <p:cNvPr id="30800" name="Group 1174">
            <a:extLst>
              <a:ext uri="{FF2B5EF4-FFF2-40B4-BE49-F238E27FC236}">
                <a16:creationId xmlns:a16="http://schemas.microsoft.com/office/drawing/2014/main" id="{36E523AB-4902-6336-33A0-8B46A57FE20B}"/>
              </a:ext>
            </a:extLst>
          </p:cNvPr>
          <p:cNvGrpSpPr>
            <a:grpSpLocks/>
          </p:cNvGrpSpPr>
          <p:nvPr/>
        </p:nvGrpSpPr>
        <p:grpSpPr bwMode="auto">
          <a:xfrm>
            <a:off x="7823200" y="2057400"/>
            <a:ext cx="523875" cy="228600"/>
            <a:chOff x="1943" y="2592"/>
            <a:chExt cx="330" cy="144"/>
          </a:xfrm>
        </p:grpSpPr>
        <p:sp>
          <p:nvSpPr>
            <p:cNvPr id="30819" name="Rectangle 1175">
              <a:extLst>
                <a:ext uri="{FF2B5EF4-FFF2-40B4-BE49-F238E27FC236}">
                  <a16:creationId xmlns:a16="http://schemas.microsoft.com/office/drawing/2014/main" id="{50D49010-6027-CB9F-B7C3-ACDCAC228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20" name="Line 1176">
              <a:extLst>
                <a:ext uri="{FF2B5EF4-FFF2-40B4-BE49-F238E27FC236}">
                  <a16:creationId xmlns:a16="http://schemas.microsoft.com/office/drawing/2014/main" id="{AEF693AA-31EE-D9EE-D82D-29E67F96E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sp>
        <p:nvSpPr>
          <p:cNvPr id="30801" name="Rectangle 1179">
            <a:extLst>
              <a:ext uri="{FF2B5EF4-FFF2-40B4-BE49-F238E27FC236}">
                <a16:creationId xmlns:a16="http://schemas.microsoft.com/office/drawing/2014/main" id="{D5C4063B-0178-C944-174E-6510B1226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1114425"/>
            <a:ext cx="152400" cy="508000"/>
          </a:xfrm>
          <a:prstGeom prst="rect">
            <a:avLst/>
          </a:prstGeom>
          <a:solidFill>
            <a:srgbClr val="820B0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2" name="Rectangle 1182">
            <a:extLst>
              <a:ext uri="{FF2B5EF4-FFF2-40B4-BE49-F238E27FC236}">
                <a16:creationId xmlns:a16="http://schemas.microsoft.com/office/drawing/2014/main" id="{C406992B-59D3-2513-11C6-607C52D6C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9025" y="111125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3" name="Rectangle 1184">
            <a:extLst>
              <a:ext uri="{FF2B5EF4-FFF2-40B4-BE49-F238E27FC236}">
                <a16:creationId xmlns:a16="http://schemas.microsoft.com/office/drawing/2014/main" id="{0583FA41-9DB4-B1C4-3AC2-BCE2C1C56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275" y="1066800"/>
            <a:ext cx="787400" cy="609600"/>
          </a:xfrm>
          <a:prstGeom prst="rect">
            <a:avLst/>
          </a:prstGeom>
          <a:noFill/>
          <a:ln w="57150">
            <a:solidFill>
              <a:srgbClr val="11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4" name="Rectangle 1185">
            <a:extLst>
              <a:ext uri="{FF2B5EF4-FFF2-40B4-BE49-F238E27FC236}">
                <a16:creationId xmlns:a16="http://schemas.microsoft.com/office/drawing/2014/main" id="{72439B41-ED31-B66D-A672-9B163E73F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150" y="1104900"/>
            <a:ext cx="152400" cy="508000"/>
          </a:xfrm>
          <a:prstGeom prst="rect">
            <a:avLst/>
          </a:prstGeom>
          <a:solidFill>
            <a:srgbClr val="820B0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5" name="Rectangle 1186">
            <a:extLst>
              <a:ext uri="{FF2B5EF4-FFF2-40B4-BE49-F238E27FC236}">
                <a16:creationId xmlns:a16="http://schemas.microsoft.com/office/drawing/2014/main" id="{ADB6E5E1-FEB6-DB7C-14B2-A8FFD5FC4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75" y="1104900"/>
            <a:ext cx="152400" cy="508000"/>
          </a:xfrm>
          <a:prstGeom prst="rect">
            <a:avLst/>
          </a:prstGeom>
          <a:solidFill>
            <a:srgbClr val="11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6" name="Rectangle 1188">
            <a:extLst>
              <a:ext uri="{FF2B5EF4-FFF2-40B4-BE49-F238E27FC236}">
                <a16:creationId xmlns:a16="http://schemas.microsoft.com/office/drawing/2014/main" id="{DEBFC353-8060-D9FB-F5A4-E8810517B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3" y="1114425"/>
            <a:ext cx="152400" cy="50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7" name="Rectangle 1190">
            <a:extLst>
              <a:ext uri="{FF2B5EF4-FFF2-40B4-BE49-F238E27FC236}">
                <a16:creationId xmlns:a16="http://schemas.microsoft.com/office/drawing/2014/main" id="{C174B581-7369-824D-A954-9A489816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2675" y="1143000"/>
            <a:ext cx="4572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8" name="Rectangle 1191">
            <a:extLst>
              <a:ext uri="{FF2B5EF4-FFF2-40B4-BE49-F238E27FC236}">
                <a16:creationId xmlns:a16="http://schemas.microsoft.com/office/drawing/2014/main" id="{B49C74D7-2C08-C3C3-DB79-26BEA8421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1143000"/>
            <a:ext cx="2286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09" name="Rectangle 1192">
            <a:extLst>
              <a:ext uri="{FF2B5EF4-FFF2-40B4-BE49-F238E27FC236}">
                <a16:creationId xmlns:a16="http://schemas.microsoft.com/office/drawing/2014/main" id="{D2517B3C-A183-1C19-6E89-5CC3AB27C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1143000"/>
            <a:ext cx="1524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10" name="Rectangle 1196">
            <a:extLst>
              <a:ext uri="{FF2B5EF4-FFF2-40B4-BE49-F238E27FC236}">
                <a16:creationId xmlns:a16="http://schemas.microsoft.com/office/drawing/2014/main" id="{9F0C6764-D626-33A6-50AE-B6441CAEE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75" y="4318000"/>
            <a:ext cx="14414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000" b="1">
                <a:solidFill>
                  <a:srgbClr val="110000"/>
                </a:solidFill>
                <a:latin typeface="Geneva" panose="020B0503030404040204" pitchFamily="34" charset="0"/>
              </a:rPr>
              <a:t>m</a:t>
            </a:r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i and </a:t>
            </a:r>
            <a:r>
              <a:rPr lang="en-US" altLang="en-PK" sz="2000" b="1">
                <a:solidFill>
                  <a:srgbClr val="110000"/>
                </a:solidFill>
                <a:latin typeface="Geneva" panose="020B0503030404040204" pitchFamily="34" charset="0"/>
              </a:rPr>
              <a:t>c</a:t>
            </a:r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i are</a:t>
            </a:r>
          </a:p>
          <a:p>
            <a:pPr algn="l"/>
            <a:r>
              <a:rPr lang="en-US" altLang="en-PK" sz="1500" b="1">
                <a:solidFill>
                  <a:srgbClr val="110000"/>
                </a:solidFill>
                <a:latin typeface="Geneva" panose="020B0503030404040204" pitchFamily="34" charset="0"/>
              </a:rPr>
              <a:t>only k-bits wide</a:t>
            </a:r>
            <a:endParaRPr lang="en-US" altLang="en-PK"/>
          </a:p>
        </p:txBody>
      </p:sp>
      <p:grpSp>
        <p:nvGrpSpPr>
          <p:cNvPr id="30811" name="Group 1197">
            <a:extLst>
              <a:ext uri="{FF2B5EF4-FFF2-40B4-BE49-F238E27FC236}">
                <a16:creationId xmlns:a16="http://schemas.microsoft.com/office/drawing/2014/main" id="{1458767D-DAE4-4809-B06D-0069E5885442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837113"/>
            <a:ext cx="523875" cy="228600"/>
            <a:chOff x="1943" y="2592"/>
            <a:chExt cx="330" cy="144"/>
          </a:xfrm>
        </p:grpSpPr>
        <p:sp>
          <p:nvSpPr>
            <p:cNvPr id="30817" name="Rectangle 1198">
              <a:extLst>
                <a:ext uri="{FF2B5EF4-FFF2-40B4-BE49-F238E27FC236}">
                  <a16:creationId xmlns:a16="http://schemas.microsoft.com/office/drawing/2014/main" id="{9E386A47-9B1A-EC79-471F-51DBF70B5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92"/>
              <a:ext cx="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PK" sz="1500" b="1">
                  <a:solidFill>
                    <a:srgbClr val="110000"/>
                  </a:solidFill>
                  <a:latin typeface="Geneva" panose="020B0503030404040204" pitchFamily="34" charset="0"/>
                </a:rPr>
                <a:t>k</a:t>
              </a:r>
              <a:endParaRPr lang="en-US" altLang="en-PK"/>
            </a:p>
          </p:txBody>
        </p:sp>
        <p:sp>
          <p:nvSpPr>
            <p:cNvPr id="30818" name="Line 1199">
              <a:extLst>
                <a:ext uri="{FF2B5EF4-FFF2-40B4-BE49-F238E27FC236}">
                  <a16:creationId xmlns:a16="http://schemas.microsoft.com/office/drawing/2014/main" id="{468C3806-CBC6-B238-0AA1-C7BFDCD9C1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3" y="266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PK"/>
            </a:p>
          </p:txBody>
        </p:sp>
      </p:grpSp>
      <p:sp>
        <p:nvSpPr>
          <p:cNvPr id="30812" name="Rectangle 1200">
            <a:extLst>
              <a:ext uri="{FF2B5EF4-FFF2-40B4-BE49-F238E27FC236}">
                <a16:creationId xmlns:a16="http://schemas.microsoft.com/office/drawing/2014/main" id="{8F126EEA-E570-2778-1A67-1CA582E5A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85800"/>
            <a:ext cx="658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b="1">
                <a:solidFill>
                  <a:srgbClr val="110000"/>
                </a:solidFill>
                <a:latin typeface="Geneva" panose="020B0503030404040204" pitchFamily="34" charset="0"/>
              </a:rPr>
              <a:t>shift</a:t>
            </a:r>
            <a:endParaRPr lang="en-US" altLang="en-PK"/>
          </a:p>
        </p:txBody>
      </p:sp>
      <p:sp>
        <p:nvSpPr>
          <p:cNvPr id="30813" name="Text Box 1201">
            <a:extLst>
              <a:ext uri="{FF2B5EF4-FFF2-40B4-BE49-F238E27FC236}">
                <a16:creationId xmlns:a16="http://schemas.microsoft.com/office/drawing/2014/main" id="{C26A90FB-61EB-3A2B-932E-34C389E91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5821363"/>
            <a:ext cx="83454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1600" b="1">
                <a:latin typeface="Verdana" panose="020B0604030504040204" pitchFamily="34" charset="0"/>
              </a:rPr>
              <a:t>Self Synchronizing, but a bit change in Ci only changes that bit in Mi</a:t>
            </a:r>
          </a:p>
          <a:p>
            <a:pPr algn="l"/>
            <a:r>
              <a:rPr lang="en-US" altLang="en-PK" sz="1600" b="1">
                <a:latin typeface="Verdana" panose="020B0604030504040204" pitchFamily="34" charset="0"/>
              </a:rPr>
              <a:t>Should not restart with the same key, unless a</a:t>
            </a:r>
          </a:p>
          <a:p>
            <a:pPr algn="l"/>
            <a:r>
              <a:rPr lang="en-US" altLang="en-PK" sz="1600" b="1">
                <a:latin typeface="Verdana" panose="020B0604030504040204" pitchFamily="34" charset="0"/>
              </a:rPr>
              <a:t>different Initial Vector, IV, is used, perhaps for each connection.</a:t>
            </a:r>
          </a:p>
        </p:txBody>
      </p:sp>
      <p:sp>
        <p:nvSpPr>
          <p:cNvPr id="30814" name="Rectangle 1202">
            <a:extLst>
              <a:ext uri="{FF2B5EF4-FFF2-40B4-BE49-F238E27FC236}">
                <a16:creationId xmlns:a16="http://schemas.microsoft.com/office/drawing/2014/main" id="{142234C2-B429-9E23-30C5-2216A259E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" y="5181600"/>
            <a:ext cx="688975" cy="609600"/>
          </a:xfrm>
          <a:prstGeom prst="rect">
            <a:avLst/>
          </a:prstGeom>
          <a:noFill/>
          <a:ln w="57150" cap="rnd">
            <a:solidFill>
              <a:srgbClr val="11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30815" name="Rectangle 1203">
            <a:extLst>
              <a:ext uri="{FF2B5EF4-FFF2-40B4-BE49-F238E27FC236}">
                <a16:creationId xmlns:a16="http://schemas.microsoft.com/office/drawing/2014/main" id="{6D1CC150-64B0-4F97-1AC3-983D9891A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5257800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000" b="1">
                <a:solidFill>
                  <a:srgbClr val="110000"/>
                </a:solidFill>
                <a:latin typeface="Geneva" panose="020B0503030404040204" pitchFamily="34" charset="0"/>
              </a:rPr>
              <a:t>IV </a:t>
            </a:r>
            <a:endParaRPr lang="en-US" altLang="en-PK"/>
          </a:p>
        </p:txBody>
      </p:sp>
      <p:sp>
        <p:nvSpPr>
          <p:cNvPr id="30816" name="Text Box 1204">
            <a:extLst>
              <a:ext uri="{FF2B5EF4-FFF2-40B4-BE49-F238E27FC236}">
                <a16:creationId xmlns:a16="http://schemas.microsoft.com/office/drawing/2014/main" id="{780D3501-94B6-69FE-B538-70AF821F0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257800"/>
            <a:ext cx="138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-&gt; Output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263A98C-1AFB-29B4-0B06-6C5909522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556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u="sng"/>
              <a:t>Cryptographers</a:t>
            </a:r>
            <a:r>
              <a:rPr lang="en-US" altLang="en-PK"/>
              <a:t> - Invent cryptographic algorithms (secret codes).</a:t>
            </a:r>
          </a:p>
          <a:p>
            <a:pPr algn="l"/>
            <a:endParaRPr lang="en-US" altLang="en-PK"/>
          </a:p>
          <a:p>
            <a:pPr algn="l"/>
            <a:r>
              <a:rPr lang="en-US" altLang="en-PK" u="sng"/>
              <a:t>Cryptoanalysts</a:t>
            </a:r>
            <a:r>
              <a:rPr lang="en-US" altLang="en-PK"/>
              <a:t> - Find ways to break codes.</a:t>
            </a:r>
          </a:p>
          <a:p>
            <a:pPr algn="l"/>
            <a:endParaRPr lang="en-US" altLang="en-PK"/>
          </a:p>
          <a:p>
            <a:pPr algn="l"/>
            <a:r>
              <a:rPr lang="en-US" altLang="en-PK" u="sng"/>
              <a:t>Decrypt</a:t>
            </a:r>
            <a:r>
              <a:rPr lang="en-US" altLang="en-PK"/>
              <a:t> a message - find the </a:t>
            </a:r>
            <a:r>
              <a:rPr lang="en-US" altLang="en-PK" u="sng"/>
              <a:t>plaintext</a:t>
            </a:r>
            <a:r>
              <a:rPr lang="en-US" altLang="en-PK"/>
              <a:t> knowing the key.</a:t>
            </a:r>
          </a:p>
          <a:p>
            <a:pPr algn="l"/>
            <a:endParaRPr lang="en-US" altLang="en-PK"/>
          </a:p>
          <a:p>
            <a:pPr algn="l"/>
            <a:r>
              <a:rPr lang="en-US" altLang="en-PK" u="sng"/>
              <a:t>Decipher</a:t>
            </a:r>
            <a:r>
              <a:rPr lang="en-US" altLang="en-PK"/>
              <a:t> a message - find the </a:t>
            </a:r>
            <a:r>
              <a:rPr lang="en-US" altLang="en-PK" u="sng"/>
              <a:t>plaintext</a:t>
            </a:r>
            <a:r>
              <a:rPr lang="en-US" altLang="en-PK"/>
              <a:t> </a:t>
            </a:r>
            <a:r>
              <a:rPr lang="en-US" altLang="en-PK" b="1"/>
              <a:t>without</a:t>
            </a:r>
            <a:r>
              <a:rPr lang="en-US" altLang="en-PK"/>
              <a:t> knowing the key or secret algorithm.</a:t>
            </a:r>
          </a:p>
          <a:p>
            <a:pPr algn="l"/>
            <a:endParaRPr lang="en-US" altLang="en-PK"/>
          </a:p>
          <a:p>
            <a:pPr algn="l"/>
            <a:r>
              <a:rPr lang="en-US" altLang="en-PK" u="sng"/>
              <a:t>Break</a:t>
            </a:r>
            <a:r>
              <a:rPr lang="en-US" altLang="en-PK"/>
              <a:t> a code- find a </a:t>
            </a:r>
            <a:r>
              <a:rPr lang="en-US" altLang="en-PK" b="1"/>
              <a:t>systematic</a:t>
            </a:r>
            <a:r>
              <a:rPr lang="en-US" altLang="en-PK"/>
              <a:t> way to decipher </a:t>
            </a:r>
            <a:r>
              <a:rPr lang="en-US" altLang="en-PK" u="sng"/>
              <a:t>ciphertext</a:t>
            </a:r>
            <a:r>
              <a:rPr lang="en-US" altLang="en-PK"/>
              <a:t> created using the code with affordable resources (&lt;&lt; brute force attack)</a:t>
            </a:r>
          </a:p>
          <a:p>
            <a:pPr algn="l"/>
            <a:r>
              <a:rPr lang="en-US" altLang="en-PK"/>
              <a:t>        (</a:t>
            </a:r>
            <a:r>
              <a:rPr lang="en-US" altLang="en-PK" b="1"/>
              <a:t>code</a:t>
            </a:r>
            <a:r>
              <a:rPr lang="en-US" altLang="en-PK"/>
              <a:t>, short for </a:t>
            </a:r>
            <a:r>
              <a:rPr lang="en-US" altLang="en-PK" b="1"/>
              <a:t>encryption algorithm</a:t>
            </a:r>
            <a:r>
              <a:rPr lang="en-US" altLang="en-PK"/>
              <a:t>).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- If you </a:t>
            </a:r>
            <a:r>
              <a:rPr lang="en-US" altLang="en-PK" u="sng"/>
              <a:t>decipher</a:t>
            </a:r>
            <a:r>
              <a:rPr lang="en-US" altLang="en-PK"/>
              <a:t> a message with a </a:t>
            </a:r>
            <a:r>
              <a:rPr lang="en-US" altLang="en-PK" u="sng"/>
              <a:t>brute force attack</a:t>
            </a:r>
            <a:r>
              <a:rPr lang="en-US" altLang="en-PK"/>
              <a:t>, you have not </a:t>
            </a:r>
            <a:r>
              <a:rPr lang="en-US" altLang="en-PK" u="sng"/>
              <a:t>broken</a:t>
            </a:r>
            <a:r>
              <a:rPr lang="en-US" altLang="en-PK"/>
              <a:t> the code.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44EBABE9-CBAF-6B20-10B5-4F1C30F39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AA7D4637-FA1F-284B-9A18-1F975C246607}" type="slidenum">
              <a:rPr lang="en-US" altLang="en-PK"/>
              <a:pPr/>
              <a:t>3</a:t>
            </a:fld>
            <a:endParaRPr lang="en-US" altLang="en-PK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6EAC0BE0-C181-600C-5B2C-EFD46E3C9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163513"/>
            <a:ext cx="9107487" cy="652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>
            <a:extLst>
              <a:ext uri="{FF2B5EF4-FFF2-40B4-BE49-F238E27FC236}">
                <a16:creationId xmlns:a16="http://schemas.microsoft.com/office/drawing/2014/main" id="{3E192F0B-B125-28A7-6D63-8CD984463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324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3BAAD49-5146-A341-A8AF-F1DAD9724820}" type="slidenum">
              <a:rPr lang="en-US" altLang="en-PK"/>
              <a:pPr/>
              <a:t>30</a:t>
            </a:fld>
            <a:endParaRPr lang="en-US" altLang="en-PK"/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CA42FA53-A79A-40CD-727E-EE4710E3B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5181600"/>
            <a:ext cx="31289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Link Encryption Device</a:t>
            </a:r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C453A15E-C503-A930-F937-BF9687552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4648200"/>
            <a:ext cx="25447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End-to-End Device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3E5A248B-A50A-99B0-5D85-1238B67C4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39290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PSN = Packet Switching Node</a:t>
            </a:r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3CCAD5FB-928E-556C-F53D-4841EA800F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3276600"/>
            <a:ext cx="609600" cy="6096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6A9BF2AC-5018-9734-D52C-8C8391AC0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657600"/>
            <a:ext cx="2360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b="1">
                <a:solidFill>
                  <a:srgbClr val="820B0F"/>
                </a:solidFill>
              </a:rPr>
              <a:t>Link Encryption</a:t>
            </a: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2B624BB7-0481-A038-16F9-97E338907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24000"/>
            <a:ext cx="3206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b="1">
                <a:solidFill>
                  <a:srgbClr val="060882"/>
                </a:solidFill>
              </a:rPr>
              <a:t>End-to-end Encryption</a:t>
            </a:r>
            <a:endParaRPr lang="en-US" altLang="en-PK" b="1">
              <a:solidFill>
                <a:schemeClr val="accent2"/>
              </a:solidFill>
            </a:endParaRPr>
          </a:p>
        </p:txBody>
      </p:sp>
      <p:sp>
        <p:nvSpPr>
          <p:cNvPr id="31754" name="Line 10">
            <a:extLst>
              <a:ext uri="{FF2B5EF4-FFF2-40B4-BE49-F238E27FC236}">
                <a16:creationId xmlns:a16="http://schemas.microsoft.com/office/drawing/2014/main" id="{28182AF1-E21D-3BA0-66F7-CE036D51EF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4150" y="2860675"/>
            <a:ext cx="1600200" cy="0"/>
          </a:xfrm>
          <a:prstGeom prst="line">
            <a:avLst/>
          </a:prstGeom>
          <a:noFill/>
          <a:ln w="127000">
            <a:solidFill>
              <a:srgbClr val="0000FF">
                <a:alpha val="50980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31755" name="Line 11">
            <a:extLst>
              <a:ext uri="{FF2B5EF4-FFF2-40B4-BE49-F238E27FC236}">
                <a16:creationId xmlns:a16="http://schemas.microsoft.com/office/drawing/2014/main" id="{6ACA06A8-8064-04B3-9291-39E448B80C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1447800"/>
            <a:ext cx="1676400" cy="1371600"/>
          </a:xfrm>
          <a:prstGeom prst="line">
            <a:avLst/>
          </a:prstGeom>
          <a:noFill/>
          <a:ln w="127000">
            <a:solidFill>
              <a:srgbClr val="0000FF">
                <a:alpha val="50980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  <p:sp>
        <p:nvSpPr>
          <p:cNvPr id="31756" name="Line 12">
            <a:extLst>
              <a:ext uri="{FF2B5EF4-FFF2-40B4-BE49-F238E27FC236}">
                <a16:creationId xmlns:a16="http://schemas.microsoft.com/office/drawing/2014/main" id="{5328F37A-4F80-2FB7-591A-F3FF443436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1412875"/>
            <a:ext cx="3276600" cy="0"/>
          </a:xfrm>
          <a:prstGeom prst="line">
            <a:avLst/>
          </a:prstGeom>
          <a:noFill/>
          <a:ln w="127000">
            <a:solidFill>
              <a:srgbClr val="0000FF">
                <a:alpha val="50980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PK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C155733A-6035-7120-47E7-BAD0A41DF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5050" y="6400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CEC75420-AF16-3146-A69B-434E92C82B80}" type="slidenum">
              <a:rPr lang="en-US" altLang="en-PK"/>
              <a:pPr/>
              <a:t>31</a:t>
            </a:fld>
            <a:endParaRPr lang="en-US" altLang="en-PK"/>
          </a:p>
        </p:txBody>
      </p:sp>
      <p:pic>
        <p:nvPicPr>
          <p:cNvPr id="32771" name="Picture 3">
            <a:extLst>
              <a:ext uri="{FF2B5EF4-FFF2-40B4-BE49-F238E27FC236}">
                <a16:creationId xmlns:a16="http://schemas.microsoft.com/office/drawing/2014/main" id="{FBAB279D-96F3-797D-B696-2812FEFB2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0" y="368300"/>
            <a:ext cx="9271000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4">
            <a:extLst>
              <a:ext uri="{FF2B5EF4-FFF2-40B4-BE49-F238E27FC236}">
                <a16:creationId xmlns:a16="http://schemas.microsoft.com/office/drawing/2014/main" id="{40A1CF3D-77FF-C92D-2C63-17E1DBE9C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5" y="623888"/>
            <a:ext cx="36210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2800"/>
              <a:t>Key Distribution Center</a:t>
            </a:r>
          </a:p>
          <a:p>
            <a:r>
              <a:rPr lang="en-US" altLang="en-PK" sz="2800"/>
              <a:t>KDC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E5FA8B42-FEDA-F559-B2A5-E9ED0F478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81050"/>
            <a:ext cx="8458200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3200" u="sng"/>
              <a:t>Entropy of Data</a:t>
            </a:r>
            <a:r>
              <a:rPr lang="en-US" altLang="en-PK" sz="3200"/>
              <a:t>, H</a:t>
            </a:r>
          </a:p>
          <a:p>
            <a:pPr algn="l"/>
            <a:endParaRPr lang="en-US" altLang="en-PK" sz="3200"/>
          </a:p>
          <a:p>
            <a:pPr algn="l"/>
            <a:r>
              <a:rPr lang="en-US" altLang="en-PK" sz="3200"/>
              <a:t>H = sum</a:t>
            </a:r>
            <a:r>
              <a:rPr lang="en-US" altLang="en-PK"/>
              <a:t>[i=1 to k]</a:t>
            </a:r>
            <a:r>
              <a:rPr lang="en-US" altLang="en-PK" sz="3200"/>
              <a:t>{P</a:t>
            </a:r>
            <a:r>
              <a:rPr lang="en-US" altLang="en-PK" sz="3200" baseline="-25000"/>
              <a:t>i</a:t>
            </a:r>
            <a:r>
              <a:rPr lang="en-US" altLang="en-PK" sz="3200"/>
              <a:t> * log</a:t>
            </a:r>
            <a:r>
              <a:rPr lang="en-US" altLang="en-PK" sz="3600" baseline="-25000"/>
              <a:t>2</a:t>
            </a:r>
            <a:r>
              <a:rPr lang="en-US" altLang="en-PK" sz="3200"/>
              <a:t>(1/P</a:t>
            </a:r>
            <a:r>
              <a:rPr lang="en-US" altLang="en-PK" sz="3600" baseline="-25000"/>
              <a:t>i</a:t>
            </a:r>
            <a:r>
              <a:rPr lang="en-US" altLang="en-PK" sz="3200"/>
              <a:t>)}</a:t>
            </a:r>
          </a:p>
          <a:p>
            <a:pPr algn="l"/>
            <a:r>
              <a:rPr lang="en-US" altLang="en-PK" sz="3200"/>
              <a:t>     (bits of information per symbol)</a:t>
            </a:r>
          </a:p>
          <a:p>
            <a:pPr algn="l"/>
            <a:endParaRPr lang="en-US" altLang="en-PK" sz="3200"/>
          </a:p>
          <a:p>
            <a:pPr algn="l"/>
            <a:r>
              <a:rPr lang="en-US" altLang="en-PK" sz="3200"/>
              <a:t>Where:</a:t>
            </a:r>
          </a:p>
          <a:p>
            <a:pPr algn="l"/>
            <a:r>
              <a:rPr lang="en-US" altLang="en-PK" sz="3200"/>
              <a:t>	 k = number of states (or symbols)</a:t>
            </a:r>
          </a:p>
          <a:p>
            <a:pPr algn="l"/>
            <a:r>
              <a:rPr lang="en-US" altLang="en-PK" sz="3200"/>
              <a:t>	 P</a:t>
            </a:r>
            <a:r>
              <a:rPr lang="en-US" altLang="en-PK" sz="3600" baseline="-25000"/>
              <a:t>i</a:t>
            </a:r>
            <a:r>
              <a:rPr lang="en-US" altLang="en-PK" sz="3200"/>
              <a:t> = probability of the i</a:t>
            </a:r>
            <a:r>
              <a:rPr lang="ja-JP" altLang="en-US" sz="3200">
                <a:latin typeface="Arial" panose="020B0604020202020204" pitchFamily="34" charset="0"/>
              </a:rPr>
              <a:t>’</a:t>
            </a:r>
            <a:r>
              <a:rPr lang="en-US" altLang="ja-JP" sz="3200"/>
              <a:t>th state (n</a:t>
            </a:r>
            <a:r>
              <a:rPr lang="en-US" altLang="ja-JP" sz="3600" baseline="-25000"/>
              <a:t>i</a:t>
            </a:r>
            <a:r>
              <a:rPr lang="en-US" altLang="ja-JP" sz="3200"/>
              <a:t>/N)</a:t>
            </a:r>
          </a:p>
          <a:p>
            <a:pPr algn="l"/>
            <a:r>
              <a:rPr lang="en-US" altLang="en-PK" sz="3200"/>
              <a:t>If the symbols are binary numbers with 8 bits:</a:t>
            </a:r>
          </a:p>
          <a:p>
            <a:pPr algn="l"/>
            <a:r>
              <a:rPr lang="en-US" altLang="en-PK" sz="3200"/>
              <a:t>H = 8   -&gt;  complete disorder or randomness</a:t>
            </a:r>
          </a:p>
          <a:p>
            <a:pPr algn="l"/>
            <a:r>
              <a:rPr lang="en-US" altLang="en-PK" sz="3200"/>
              <a:t>H &lt; 8   -&gt;  some order (ASCII text, H = 4 - 5 bits)</a:t>
            </a:r>
          </a:p>
        </p:txBody>
      </p:sp>
      <p:sp>
        <p:nvSpPr>
          <p:cNvPr id="33795" name="Text Box 4">
            <a:extLst>
              <a:ext uri="{FF2B5EF4-FFF2-40B4-BE49-F238E27FC236}">
                <a16:creationId xmlns:a16="http://schemas.microsoft.com/office/drawing/2014/main" id="{4A8793F1-EC65-B3F8-E5DD-70B413F5D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75" y="63960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5BCE9A78-4A19-5D46-8F99-D625EE5A450F}" type="slidenum">
              <a:rPr lang="en-US" altLang="en-PK"/>
              <a:pPr/>
              <a:t>32</a:t>
            </a:fld>
            <a:endParaRPr lang="en-US" altLang="en-PK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4A9C15F4-9678-0F01-3FEF-199E2C95B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182563"/>
            <a:ext cx="53641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200"/>
              <a:t>Entropy. Example - equal states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F24CF922-48B8-9031-497D-A37165AEA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75" y="63960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D5098174-F809-5F4D-AF70-623B1BB9E86E}" type="slidenum">
              <a:rPr lang="en-US" altLang="en-PK"/>
              <a:pPr/>
              <a:t>33</a:t>
            </a:fld>
            <a:endParaRPr lang="en-US" altLang="en-PK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8A77DA3F-1F8D-C37D-6D53-89F808975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219200"/>
            <a:ext cx="6934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    	   Example - 1 of 4 code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	  State(i)     Probability Pi</a:t>
            </a:r>
          </a:p>
          <a:p>
            <a:pPr algn="l"/>
            <a:r>
              <a:rPr lang="en-US" altLang="en-PK"/>
              <a:t>	0001        	0.25</a:t>
            </a:r>
          </a:p>
          <a:p>
            <a:pPr algn="l"/>
            <a:r>
              <a:rPr lang="en-US" altLang="en-PK"/>
              <a:t>	0010        	0.25</a:t>
            </a:r>
          </a:p>
          <a:p>
            <a:pPr algn="l"/>
            <a:r>
              <a:rPr lang="en-US" altLang="en-PK"/>
              <a:t>	0100        	0.25</a:t>
            </a:r>
          </a:p>
          <a:p>
            <a:pPr algn="l"/>
            <a:r>
              <a:rPr lang="en-US" altLang="en-PK"/>
              <a:t>	1000        	0.25</a:t>
            </a:r>
          </a:p>
          <a:p>
            <a:pPr algn="l"/>
            <a:r>
              <a:rPr lang="en-US" altLang="en-PK"/>
              <a:t>	other 12     	0</a:t>
            </a:r>
          </a:p>
          <a:p>
            <a:pPr algn="l"/>
            <a:endParaRPr lang="en-US" altLang="en-PK"/>
          </a:p>
          <a:p>
            <a:pPr algn="l">
              <a:spcAft>
                <a:spcPct val="50000"/>
              </a:spcAft>
            </a:pPr>
            <a:r>
              <a:rPr lang="en-US" altLang="en-PK"/>
              <a:t>Entropy = sum[i=1 to k]{P</a:t>
            </a:r>
            <a:r>
              <a:rPr lang="en-US" altLang="en-PK" baseline="-25000"/>
              <a:t>i</a:t>
            </a:r>
            <a:r>
              <a:rPr lang="en-US" altLang="en-PK"/>
              <a:t> * log</a:t>
            </a:r>
            <a:r>
              <a:rPr lang="en-US" altLang="en-PK" baseline="-25000"/>
              <a:t>2</a:t>
            </a:r>
            <a:r>
              <a:rPr lang="en-US" altLang="en-PK"/>
              <a:t>(1/P</a:t>
            </a:r>
            <a:r>
              <a:rPr lang="en-US" altLang="en-PK" baseline="-25000"/>
              <a:t>i</a:t>
            </a:r>
            <a:r>
              <a:rPr lang="en-US" altLang="en-PK"/>
              <a:t>)}</a:t>
            </a:r>
          </a:p>
          <a:p>
            <a:pPr algn="l">
              <a:spcAft>
                <a:spcPct val="50000"/>
              </a:spcAft>
            </a:pPr>
            <a:r>
              <a:rPr lang="en-US" altLang="en-PK"/>
              <a:t>	= 0.25*2 + 0.25*2 + 0.25*2 + 0.25*2 +0+0+0…</a:t>
            </a:r>
          </a:p>
          <a:p>
            <a:pPr algn="l">
              <a:spcAft>
                <a:spcPct val="50000"/>
              </a:spcAft>
            </a:pPr>
            <a:r>
              <a:rPr lang="en-US" altLang="en-PK"/>
              <a:t>	= </a:t>
            </a:r>
            <a:r>
              <a:rPr lang="en-US" altLang="en-PK" b="1"/>
              <a:t>2  bits of entropy</a:t>
            </a:r>
            <a:r>
              <a:rPr lang="en-US" altLang="en-PK"/>
              <a:t> (information)</a:t>
            </a:r>
          </a:p>
          <a:p>
            <a:pPr algn="l"/>
            <a:endParaRPr lang="en-US" altLang="en-PK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045C4A58-C72D-3A68-B656-ED2A797CF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75" y="63960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E232E891-0E27-F840-8096-9BE59ED06D0F}" type="slidenum">
              <a:rPr lang="en-US" altLang="en-PK"/>
              <a:pPr/>
              <a:t>34</a:t>
            </a:fld>
            <a:endParaRPr lang="en-US" altLang="en-PK"/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D9FE8B68-F67A-E263-A8CD-FEE40A0A3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086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     </a:t>
            </a:r>
            <a:r>
              <a:rPr lang="en-US" altLang="en-PK" sz="3200"/>
              <a:t>Entropy. Example - Unequal States</a:t>
            </a:r>
            <a:endParaRPr lang="en-US" altLang="en-PK"/>
          </a:p>
          <a:p>
            <a:pPr algn="l"/>
            <a:r>
              <a:rPr lang="en-US" altLang="en-PK" sz="800"/>
              <a:t>   </a:t>
            </a:r>
            <a:endParaRPr lang="en-US" altLang="en-PK"/>
          </a:p>
          <a:p>
            <a:pPr algn="l"/>
            <a:r>
              <a:rPr lang="en-US" altLang="en-PK"/>
              <a:t>	      State(i)     Probability Pi 	log</a:t>
            </a:r>
            <a:r>
              <a:rPr lang="en-US" altLang="en-PK" baseline="-25000"/>
              <a:t>2</a:t>
            </a:r>
            <a:r>
              <a:rPr lang="en-US" altLang="en-PK"/>
              <a:t>(1/P</a:t>
            </a:r>
            <a:r>
              <a:rPr lang="en-US" altLang="en-PK" baseline="-25000"/>
              <a:t>i</a:t>
            </a:r>
            <a:r>
              <a:rPr lang="en-US" altLang="en-PK"/>
              <a:t>)})</a:t>
            </a:r>
          </a:p>
          <a:p>
            <a:pPr algn="l"/>
            <a:r>
              <a:rPr lang="en-US" altLang="en-PK"/>
              <a:t>		a        	0.25		2</a:t>
            </a:r>
          </a:p>
          <a:p>
            <a:pPr algn="l"/>
            <a:r>
              <a:rPr lang="en-US" altLang="en-PK"/>
              <a:t>		b        	0.25		2</a:t>
            </a:r>
          </a:p>
          <a:p>
            <a:pPr algn="l"/>
            <a:r>
              <a:rPr lang="en-US" altLang="en-PK"/>
              <a:t>		c        	0.50		1</a:t>
            </a:r>
          </a:p>
          <a:p>
            <a:pPr algn="l"/>
            <a:r>
              <a:rPr lang="en-US" altLang="en-PK"/>
              <a:t>Entropy = sum[i=1 to k]{P</a:t>
            </a:r>
            <a:r>
              <a:rPr lang="en-US" altLang="en-PK" baseline="-25000"/>
              <a:t>i</a:t>
            </a:r>
            <a:r>
              <a:rPr lang="en-US" altLang="en-PK"/>
              <a:t> * log</a:t>
            </a:r>
            <a:r>
              <a:rPr lang="en-US" altLang="en-PK" baseline="-25000"/>
              <a:t>2</a:t>
            </a:r>
            <a:r>
              <a:rPr lang="en-US" altLang="en-PK"/>
              <a:t>(1/P</a:t>
            </a:r>
            <a:r>
              <a:rPr lang="en-US" altLang="en-PK" baseline="-25000"/>
              <a:t>i</a:t>
            </a:r>
            <a:r>
              <a:rPr lang="en-US" altLang="en-PK"/>
              <a:t>)}</a:t>
            </a:r>
          </a:p>
          <a:p>
            <a:pPr algn="l"/>
            <a:r>
              <a:rPr lang="en-US" altLang="en-PK"/>
              <a:t>	= 0.25*2 + 0.25*2 + 0.5*1</a:t>
            </a:r>
          </a:p>
          <a:p>
            <a:pPr algn="l"/>
            <a:r>
              <a:rPr lang="en-US" altLang="en-PK"/>
              <a:t>	= 1.5  bits of information</a:t>
            </a:r>
          </a:p>
          <a:p>
            <a:pPr algn="l"/>
            <a:r>
              <a:rPr lang="en-US" altLang="en-PK" sz="800"/>
              <a:t>    </a:t>
            </a:r>
            <a:endParaRPr lang="en-US" altLang="en-PK"/>
          </a:p>
          <a:p>
            <a:pPr algn="l"/>
            <a:r>
              <a:rPr lang="en-US" altLang="en-PK" sz="800"/>
              <a:t>    </a:t>
            </a:r>
            <a:endParaRPr lang="en-US" altLang="en-PK"/>
          </a:p>
          <a:p>
            <a:pPr algn="l"/>
            <a:r>
              <a:rPr lang="en-US" altLang="en-PK"/>
              <a:t>• Good ciphertext and good compressed data:</a:t>
            </a:r>
          </a:p>
          <a:p>
            <a:pPr algn="l"/>
            <a:r>
              <a:rPr lang="en-US" altLang="en-PK"/>
              <a:t>	Entropy -&gt; number of bits (as data length -&gt; infinity)</a:t>
            </a:r>
          </a:p>
          <a:p>
            <a:pPr algn="l"/>
            <a:r>
              <a:rPr lang="en-US" altLang="en-PK"/>
              <a:t>	Encrypted data can not be compressed.</a:t>
            </a:r>
          </a:p>
          <a:p>
            <a:pPr algn="l"/>
            <a:r>
              <a:rPr lang="en-US" altLang="en-PK"/>
              <a:t>	    Which should be done first?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>
            <a:extLst>
              <a:ext uri="{FF2B5EF4-FFF2-40B4-BE49-F238E27FC236}">
                <a16:creationId xmlns:a16="http://schemas.microsoft.com/office/drawing/2014/main" id="{E10D4EC3-4FD3-5C48-4E37-D98AA080F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71628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>
              <a:spcAft>
                <a:spcPts val="1200"/>
              </a:spcAft>
            </a:pPr>
            <a:r>
              <a:rPr lang="en-US" altLang="en-PK" sz="2800" b="1"/>
              <a:t>Entropy Adds Up</a:t>
            </a:r>
          </a:p>
          <a:p>
            <a:pPr algn="l">
              <a:spcAft>
                <a:spcPts val="1200"/>
              </a:spcAft>
            </a:pPr>
            <a:r>
              <a:rPr lang="en-US" altLang="en-PK"/>
              <a:t>If one password character has 64 possibilities, the </a:t>
            </a:r>
            <a:r>
              <a:rPr lang="en-US" altLang="en-PK" b="1"/>
              <a:t>entropy per character </a:t>
            </a:r>
            <a:r>
              <a:rPr lang="en-US" altLang="en-PK"/>
              <a:t>is log2(64) = 6 bits.</a:t>
            </a:r>
          </a:p>
          <a:p>
            <a:pPr algn="l">
              <a:spcAft>
                <a:spcPts val="1200"/>
              </a:spcAft>
            </a:pPr>
            <a:r>
              <a:rPr lang="en-US" altLang="en-PK"/>
              <a:t>A  10 character password has 10 * 6 = 60 bits of entropy.</a:t>
            </a:r>
          </a:p>
          <a:p>
            <a:pPr algn="l">
              <a:spcAft>
                <a:spcPts val="1200"/>
              </a:spcAft>
            </a:pPr>
            <a:r>
              <a:rPr lang="en-US" altLang="en-PK"/>
              <a:t>The number of possible combinations is 2^60</a:t>
            </a:r>
          </a:p>
          <a:p>
            <a:pPr algn="l">
              <a:spcAft>
                <a:spcPts val="1200"/>
              </a:spcAft>
            </a:pPr>
            <a:endParaRPr lang="en-US" altLang="en-PK"/>
          </a:p>
          <a:p>
            <a:pPr algn="l">
              <a:spcAft>
                <a:spcPts val="1200"/>
              </a:spcAft>
            </a:pPr>
            <a:r>
              <a:rPr lang="en-US" altLang="en-PK"/>
              <a:t>A </a:t>
            </a:r>
            <a:r>
              <a:rPr lang="en-US" altLang="en-PK" b="1"/>
              <a:t>handy rule of thumb </a:t>
            </a:r>
            <a:r>
              <a:rPr lang="en-US" altLang="en-PK"/>
              <a:t>for converting 2^x to 10^y:</a:t>
            </a:r>
          </a:p>
          <a:p>
            <a:pPr algn="l">
              <a:spcAft>
                <a:spcPts val="1200"/>
              </a:spcAft>
            </a:pPr>
            <a:r>
              <a:rPr lang="en-US" altLang="en-PK"/>
              <a:t>Since 2^10 is approximately 10^3</a:t>
            </a:r>
            <a:r>
              <a:rPr lang="en-US" altLang="en-PK" b="1"/>
              <a:t>:  2^x = 10^((3/10)*x)</a:t>
            </a:r>
            <a:endParaRPr lang="en-US" altLang="en-PK"/>
          </a:p>
          <a:p>
            <a:pPr algn="l">
              <a:spcAft>
                <a:spcPts val="1200"/>
              </a:spcAft>
            </a:pPr>
            <a:r>
              <a:rPr lang="en-US" altLang="en-PK"/>
              <a:t>so </a:t>
            </a:r>
            <a:r>
              <a:rPr lang="en-US" altLang="en-PK" b="1"/>
              <a:t>2^60 </a:t>
            </a:r>
            <a:r>
              <a:rPr lang="en-US" altLang="en-PK"/>
              <a:t>= 10^((3/10)*60) = 10^18</a:t>
            </a:r>
          </a:p>
          <a:p>
            <a:pPr algn="l">
              <a:spcAft>
                <a:spcPts val="1200"/>
              </a:spcAft>
            </a:pPr>
            <a:r>
              <a:rPr lang="en-US" altLang="en-PK"/>
              <a:t>              = </a:t>
            </a:r>
            <a:r>
              <a:rPr lang="en-US" altLang="en-PK" b="1"/>
              <a:t>1e18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B4F3F121-4731-1FBF-B622-3E84AED77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52400"/>
            <a:ext cx="460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SSH Software to Install on Your PC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A5E188D8-916F-F2A5-5FF5-E7231897D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33488"/>
            <a:ext cx="83820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PK" b="1"/>
              <a:t>Linux, Mac, UNIX</a:t>
            </a:r>
            <a:r>
              <a:rPr lang="en-US" altLang="en-PK"/>
              <a:t>: Default installs include software for SSH client and server. Use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/>
              <a:t>man ssh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/>
              <a:t>,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/>
              <a:t>man sshd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/>
              <a:t>, and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/>
              <a:t>man ssh-keygen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/>
              <a:t> to learn how to use them. Wikipedia has good articles.</a:t>
            </a:r>
          </a:p>
          <a:p>
            <a:pPr algn="l">
              <a:spcBef>
                <a:spcPct val="50000"/>
              </a:spcBef>
            </a:pPr>
            <a:r>
              <a:rPr lang="en-US" altLang="en-PK" b="1"/>
              <a:t>Microsoft Windows</a:t>
            </a:r>
            <a:r>
              <a:rPr lang="en-US" altLang="en-PK"/>
              <a:t>: Install </a:t>
            </a:r>
            <a:r>
              <a:rPr lang="en-US" altLang="en-PK" b="1"/>
              <a:t>Cygwin</a:t>
            </a:r>
            <a:r>
              <a:rPr lang="en-US" altLang="en-PK"/>
              <a:t>: http://www.cygwin.com/ or</a:t>
            </a:r>
          </a:p>
          <a:p>
            <a:pPr algn="l">
              <a:spcBef>
                <a:spcPct val="50000"/>
              </a:spcBef>
            </a:pPr>
            <a:r>
              <a:rPr lang="en-US" altLang="en-PK" b="1"/>
              <a:t> WinSCP</a:t>
            </a:r>
            <a:r>
              <a:rPr lang="en-US" altLang="en-PK"/>
              <a:t>: SFTP and SCP client for Windows using SSH. for secure copying of files between a local and a remote computer - http://sourceforge.net/projects/winscp/</a:t>
            </a:r>
          </a:p>
          <a:p>
            <a:pPr algn="l"/>
            <a:r>
              <a:rPr lang="en-US" altLang="en-PK"/>
              <a:t>   </a:t>
            </a:r>
          </a:p>
          <a:p>
            <a:pPr algn="l"/>
            <a:r>
              <a:rPr lang="en-US" altLang="en-PK" b="1"/>
              <a:t>PuTTY</a:t>
            </a:r>
            <a:r>
              <a:rPr lang="en-US" altLang="en-PK"/>
              <a:t> - a telnet and ssh client for Windows - http://www.chiark.greenend.org.uk/~sgtatham/putty/</a:t>
            </a:r>
          </a:p>
        </p:txBody>
      </p:sp>
      <p:sp>
        <p:nvSpPr>
          <p:cNvPr id="37892" name="Text Box 5">
            <a:extLst>
              <a:ext uri="{FF2B5EF4-FFF2-40B4-BE49-F238E27FC236}">
                <a16:creationId xmlns:a16="http://schemas.microsoft.com/office/drawing/2014/main" id="{4F9ECEFA-E194-027D-0FD2-DC286975F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0450" y="6454775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21018662-9DB2-4C4F-A45F-5B3AD8C49835}" type="slidenum">
              <a:rPr lang="en-US" altLang="en-PK" sz="1600"/>
              <a:pPr/>
              <a:t>36</a:t>
            </a:fld>
            <a:endParaRPr lang="en-US" altLang="en-PK" sz="1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D0BED991-27A9-B2F3-294E-A6728C68C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04800"/>
            <a:ext cx="451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Summary - Problems and Solutions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A38982FF-A2A0-3D79-C003-13ABD346D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35013"/>
            <a:ext cx="79343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2000"/>
              <a:t>64-bit Keys can be found by a Brute-Force Attack</a:t>
            </a:r>
          </a:p>
          <a:p>
            <a:pPr algn="l"/>
            <a:r>
              <a:rPr lang="en-US" altLang="en-PK" sz="2000"/>
              <a:t>	Use a 128-bit or larger key.</a:t>
            </a:r>
          </a:p>
          <a:p>
            <a:pPr algn="l"/>
            <a:r>
              <a:rPr lang="en-US" altLang="en-PK" sz="2000"/>
              <a:t>Code-book encrypting allows interchange and duplication of blocks</a:t>
            </a:r>
          </a:p>
          <a:p>
            <a:pPr algn="l"/>
            <a:r>
              <a:rPr lang="en-US" altLang="en-PK" sz="2000"/>
              <a:t>	Use Cipher-Block Chaining (Crypto-Feedback).</a:t>
            </a:r>
          </a:p>
          <a:p>
            <a:pPr algn="l"/>
            <a:r>
              <a:rPr lang="en-US" altLang="en-PK" sz="2000"/>
              <a:t>The same Plaintext encrypted with the same key = same Ciphertext</a:t>
            </a:r>
          </a:p>
          <a:p>
            <a:pPr algn="l"/>
            <a:r>
              <a:rPr lang="en-US" altLang="en-PK" sz="2000"/>
              <a:t>	Use a random, non-repeating Initial Vector.</a:t>
            </a:r>
          </a:p>
          <a:p>
            <a:pPr algn="l"/>
            <a:r>
              <a:rPr lang="en-US" altLang="en-PK" sz="2000"/>
              <a:t>			</a:t>
            </a:r>
            <a:r>
              <a:rPr lang="en-US" altLang="en-PK" sz="2000" u="sng"/>
              <a:t>Later Chapters</a:t>
            </a:r>
            <a:endParaRPr lang="en-US" altLang="en-PK" sz="2000"/>
          </a:p>
          <a:p>
            <a:pPr algn="l"/>
            <a:r>
              <a:rPr lang="en-US" altLang="en-PK" sz="2000"/>
              <a:t>How do you know the Ciphertext was not altered?</a:t>
            </a:r>
          </a:p>
          <a:p>
            <a:pPr algn="l"/>
            <a:r>
              <a:rPr lang="en-US" altLang="en-PK" sz="2000"/>
              <a:t>	Include a Message Digest (Hash of Plaintext ).</a:t>
            </a:r>
          </a:p>
          <a:p>
            <a:pPr algn="l"/>
            <a:r>
              <a:rPr lang="en-US" altLang="en-PK" sz="2000"/>
              <a:t>How do you know the authenticity of the sender?</a:t>
            </a:r>
          </a:p>
          <a:p>
            <a:pPr algn="l"/>
            <a:r>
              <a:rPr lang="en-US" altLang="en-PK" sz="2000"/>
              <a:t>	Encrypt the Message Digest with the sender</a:t>
            </a:r>
            <a:r>
              <a:rPr lang="ja-JP" altLang="en-US" sz="2000">
                <a:latin typeface="Arial" panose="020B0604020202020204" pitchFamily="34" charset="0"/>
              </a:rPr>
              <a:t>’</a:t>
            </a:r>
            <a:r>
              <a:rPr lang="en-US" altLang="ja-JP" sz="2000"/>
              <a:t>s Private Key (3).</a:t>
            </a:r>
          </a:p>
          <a:p>
            <a:pPr algn="l"/>
            <a:r>
              <a:rPr lang="en-US" altLang="en-PK" sz="2000"/>
              <a:t>How do you manage encryption keys securely and efficiently?</a:t>
            </a:r>
          </a:p>
          <a:p>
            <a:pPr algn="l"/>
            <a:r>
              <a:rPr lang="en-US" altLang="en-PK" sz="2000"/>
              <a:t>	Key Management System (Kerberos) (4a)</a:t>
            </a:r>
          </a:p>
          <a:p>
            <a:pPr algn="l"/>
            <a:r>
              <a:rPr lang="en-US" altLang="en-PK" sz="2000"/>
              <a:t>	X.509 Certificates (SSL) (4b, 7)</a:t>
            </a:r>
          </a:p>
          <a:p>
            <a:pPr algn="l"/>
            <a:r>
              <a:rPr lang="en-US" altLang="en-PK" sz="2000"/>
              <a:t>	PGP Email (5a)</a:t>
            </a:r>
          </a:p>
          <a:p>
            <a:pPr algn="l"/>
            <a:r>
              <a:rPr lang="en-US" altLang="en-PK" sz="2000"/>
              <a:t>	PKI (Public Key Infrastructure) (3)</a:t>
            </a:r>
          </a:p>
          <a:p>
            <a:pPr algn="l"/>
            <a:r>
              <a:rPr lang="en-US" altLang="en-PK" sz="2000"/>
              <a:t>How do you authenticate passwords without storing them on the computer?</a:t>
            </a:r>
          </a:p>
          <a:p>
            <a:pPr algn="l"/>
            <a:r>
              <a:rPr lang="en-US" altLang="en-PK" sz="2000"/>
              <a:t>	Store crypto-hashes of the passwords (with </a:t>
            </a:r>
            <a:r>
              <a:rPr lang="ja-JP" altLang="en-US" sz="2000">
                <a:latin typeface="Arial" panose="020B0604020202020204" pitchFamily="34" charset="0"/>
              </a:rPr>
              <a:t>“</a:t>
            </a:r>
            <a:r>
              <a:rPr lang="en-US" altLang="ja-JP" sz="2000"/>
              <a:t>Salt</a:t>
            </a:r>
            <a:r>
              <a:rPr lang="ja-JP" altLang="en-US" sz="2000">
                <a:latin typeface="Arial" panose="020B0604020202020204" pitchFamily="34" charset="0"/>
              </a:rPr>
              <a:t>”</a:t>
            </a:r>
            <a:r>
              <a:rPr lang="en-US" altLang="ja-JP" sz="2000"/>
              <a:t>)</a:t>
            </a:r>
            <a:endParaRPr lang="en-US" altLang="en-PK" sz="2000"/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DB8656F4-3A28-DA27-D702-B6EA6EBE9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0450" y="6454775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F55FA0BF-9F17-8044-B2CE-4EECA3F294CF}" type="slidenum">
              <a:rPr lang="en-US" altLang="en-PK" sz="1600"/>
              <a:pPr/>
              <a:t>37</a:t>
            </a:fld>
            <a:endParaRPr lang="en-US" altLang="en-PK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12A00988-7668-E0A5-C896-8D7B96645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27A92AD-B61A-4244-9117-76C4486FCD3A}" type="slidenum">
              <a:rPr lang="en-US" altLang="en-PK"/>
              <a:pPr/>
              <a:t>4</a:t>
            </a:fld>
            <a:endParaRPr lang="en-US" altLang="en-PK"/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88FB007D-39E4-2BEE-BD4C-A1F805E99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7175"/>
            <a:ext cx="8763000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Cryptographic algorithms are probably reliable if they are not broken after many bright cryptoanalysts try to break them. 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This implies that standard algorithms should be published.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Keeping a cryptographic algorithm secret makes deciphering messages much harder; but since the algorithm's code must be at every location that uses it, this is usually impossible.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Exceptions - where one organization implements a proprietary algorithm in an integrated circuit that is designed to foil reverse engineering.</a:t>
            </a:r>
          </a:p>
          <a:p>
            <a:pPr algn="l"/>
            <a:r>
              <a:rPr lang="en-US" altLang="en-PK"/>
              <a:t>Examples: Smart Cards, CATV Boxes.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732DC11B-D68B-DA6E-97E8-322857E33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1000"/>
            <a:ext cx="3725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Fundamental Tenet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984CB9F7-43C3-199A-81FB-47691914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60400"/>
            <a:ext cx="8602663" cy="583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Most common codes have algorithms that are well known and  the key for a particular ciphertext can be found by </a:t>
            </a:r>
            <a:r>
              <a:rPr lang="en-US" altLang="en-PK" b="1"/>
              <a:t>exhaustive search*</a:t>
            </a:r>
            <a:r>
              <a:rPr lang="en-US" altLang="en-PK"/>
              <a:t> (but not in a reasonable amount of time on affordable computers for Triple-DES, RSA, IDEA, AES).</a:t>
            </a:r>
          </a:p>
          <a:p>
            <a:r>
              <a:rPr lang="en-US" altLang="en-PK" sz="1000"/>
              <a:t> </a:t>
            </a:r>
          </a:p>
          <a:p>
            <a:r>
              <a:rPr lang="en-US" altLang="en-PK" sz="1000"/>
              <a:t> </a:t>
            </a:r>
          </a:p>
          <a:p>
            <a:r>
              <a:rPr lang="en-US" altLang="en-PK"/>
              <a:t>Combination lock, 40 positions, sequence of 4 -&gt;</a:t>
            </a:r>
          </a:p>
          <a:p>
            <a:r>
              <a:rPr lang="en-US" altLang="en-PK"/>
              <a:t> 40*40*40*40 = 2,560,000 possible combinations</a:t>
            </a:r>
          </a:p>
          <a:p>
            <a:r>
              <a:rPr lang="en-US" altLang="en-PK"/>
              <a:t>One combination each 13 seconds -&gt; one year for all</a:t>
            </a:r>
          </a:p>
          <a:p>
            <a:r>
              <a:rPr lang="en-US" altLang="en-PK"/>
              <a:t>(only 3 positions, it takes 9 days).</a:t>
            </a:r>
          </a:p>
          <a:p>
            <a:r>
              <a:rPr lang="en-US" altLang="en-PK" sz="1000"/>
              <a:t> </a:t>
            </a:r>
          </a:p>
          <a:p>
            <a:r>
              <a:rPr lang="en-US" altLang="en-PK"/>
              <a:t>DES - 56 bit key, 2^56 = 7E16 combinations</a:t>
            </a:r>
          </a:p>
          <a:p>
            <a:r>
              <a:rPr lang="en-US" altLang="en-PK"/>
              <a:t>1E6 tries per second -&gt; 1,000 years</a:t>
            </a:r>
          </a:p>
          <a:p>
            <a:r>
              <a:rPr lang="en-US" altLang="en-PK"/>
              <a:t>1E10 tries per second -&gt; 5 weeks  .</a:t>
            </a:r>
          </a:p>
          <a:p>
            <a:r>
              <a:rPr lang="en-US" altLang="en-PK" sz="1000"/>
              <a:t> </a:t>
            </a:r>
          </a:p>
          <a:p>
            <a:r>
              <a:rPr lang="en-US" altLang="en-PK"/>
              <a:t>*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 b="1"/>
              <a:t>Brute Force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/>
              <a:t> attack - try all possible keys.</a:t>
            </a:r>
          </a:p>
          <a:p>
            <a:pPr algn="l">
              <a:spcBef>
                <a:spcPct val="50000"/>
              </a:spcBef>
            </a:pPr>
            <a:r>
              <a:rPr lang="en-US" altLang="en-PK" sz="1800"/>
              <a:t>The number of keys tried before finding the right one will vary from 1 to N, but on the average will be N/2.</a:t>
            </a:r>
            <a:endParaRPr lang="en-US" altLang="en-PK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96F994FA-4082-49BF-A6FB-67CC74ADB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0"/>
            <a:ext cx="4794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Computational Difficulty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CDD2E4E-063A-0CB4-C0C0-04B9E5DDD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33E6AFB2-F426-CE42-9A8C-A3FAD0C9387B}" type="slidenum">
              <a:rPr lang="en-US" altLang="en-PK"/>
              <a:pPr/>
              <a:t>5</a:t>
            </a:fld>
            <a:endParaRPr lang="en-US" altLang="en-P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id="{93D9EE03-857B-252A-51EE-2EE280452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"/>
            <a:ext cx="6656388" cy="660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4">
            <a:extLst>
              <a:ext uri="{FF2B5EF4-FFF2-40B4-BE49-F238E27FC236}">
                <a16:creationId xmlns:a16="http://schemas.microsoft.com/office/drawing/2014/main" id="{69E1E050-7482-429B-8C68-5C5DA6999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1CEA20B1-C12D-D04A-9483-DE6B9DCB1EE0}" type="slidenum">
              <a:rPr lang="en-US" altLang="en-PK"/>
              <a:pPr/>
              <a:t>6</a:t>
            </a:fld>
            <a:endParaRPr lang="en-US" altLang="en-PK"/>
          </a:p>
        </p:txBody>
      </p:sp>
      <p:sp>
        <p:nvSpPr>
          <p:cNvPr id="7172" name="Text Box 5">
            <a:extLst>
              <a:ext uri="{FF2B5EF4-FFF2-40B4-BE49-F238E27FC236}">
                <a16:creationId xmlns:a16="http://schemas.microsoft.com/office/drawing/2014/main" id="{F9F5F173-670F-A69B-10D2-CF729DF9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52800"/>
            <a:ext cx="1611313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b="1" u="sng"/>
              <a:t>With 1E12</a:t>
            </a:r>
          </a:p>
          <a:p>
            <a:pPr algn="l"/>
            <a:r>
              <a:rPr lang="en-US" altLang="en-PK" b="1" u="sng"/>
              <a:t>Tries / sec</a:t>
            </a:r>
            <a:endParaRPr lang="en-US" altLang="en-PK" b="1"/>
          </a:p>
          <a:p>
            <a:pPr algn="l"/>
            <a:endParaRPr lang="en-US" altLang="en-PK"/>
          </a:p>
          <a:p>
            <a:pPr algn="l"/>
            <a:r>
              <a:rPr lang="en-US" altLang="en-PK"/>
              <a:t>No. of</a:t>
            </a:r>
          </a:p>
          <a:p>
            <a:pPr algn="l"/>
            <a:r>
              <a:rPr lang="en-US" altLang="en-PK" sz="2000"/>
              <a:t>Binary keys</a:t>
            </a:r>
          </a:p>
          <a:p>
            <a:pPr algn="l"/>
            <a:r>
              <a:rPr lang="en-US" altLang="en-PK" sz="2000"/>
              <a:t>= 2^(No. bits)</a:t>
            </a:r>
          </a:p>
          <a:p>
            <a:pPr algn="l"/>
            <a:r>
              <a:rPr lang="en-US" altLang="en-PK" sz="2000"/>
              <a:t>~10^(0.3 N)</a:t>
            </a:r>
          </a:p>
          <a:p>
            <a:pPr algn="l"/>
            <a:endParaRPr lang="en-US" altLang="en-PK" sz="2000"/>
          </a:p>
          <a:p>
            <a:pPr algn="l"/>
            <a:r>
              <a:rPr lang="en-US" altLang="en-PK" sz="2000"/>
              <a:t>2^10 ~ 10^3</a:t>
            </a:r>
            <a:endParaRPr lang="en-US" altLang="en-PK"/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66AEDD2F-3000-89CE-0E3F-CD1DF7D85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943600"/>
            <a:ext cx="301625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PK" altLang="en-PK"/>
          </a:p>
        </p:txBody>
      </p:sp>
      <p:sp>
        <p:nvSpPr>
          <p:cNvPr id="7174" name="TextBox 1">
            <a:extLst>
              <a:ext uri="{FF2B5EF4-FFF2-40B4-BE49-F238E27FC236}">
                <a16:creationId xmlns:a16="http://schemas.microsoft.com/office/drawing/2014/main" id="{7B754B47-AAE3-EC24-9D96-B2408EA7F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4038600"/>
            <a:ext cx="275748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ts val="2400"/>
              </a:spcAft>
            </a:pPr>
            <a:r>
              <a:rPr lang="en-US" altLang="en-PK" b="1"/>
              <a:t>Age of the Universe</a:t>
            </a:r>
          </a:p>
          <a:p>
            <a:pPr>
              <a:spcAft>
                <a:spcPts val="2400"/>
              </a:spcAft>
            </a:pPr>
            <a:r>
              <a:rPr lang="en-US" altLang="en-PK" b="1"/>
              <a:t>Last Ice 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01F1E27-C327-C179-9BA2-50C502D20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8839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/>
              <a:t>This code is easily broken when the plaintext is English (the value of n is obvious from viewing the ciphertext only).</a:t>
            </a:r>
          </a:p>
          <a:p>
            <a:pPr algn="l"/>
            <a:endParaRPr lang="en-US" altLang="en-PK"/>
          </a:p>
          <a:p>
            <a:pPr algn="l"/>
            <a:r>
              <a:rPr lang="en-US" altLang="en-PK"/>
              <a:t>Even if the substitution string is "scrambled," known redundancies in English show up in the ciphertext ("e" is 2nd most common, "i" is third, "th" is most common diad, ... .   (General Substitution Code)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BECC54F4-4964-E04F-D611-9756F7AEC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4188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b="1">
                <a:latin typeface="Courier New" panose="02070309020205020404" pitchFamily="49" charset="0"/>
              </a:rPr>
              <a:t>In:  ABCDEFGHIJKLMNOPQRSTUVWXYZ1234567890_</a:t>
            </a:r>
          </a:p>
          <a:p>
            <a:pPr algn="l"/>
            <a:r>
              <a:rPr lang="en-US" altLang="en-PK" b="1">
                <a:latin typeface="Courier New" panose="02070309020205020404" pitchFamily="49" charset="0"/>
              </a:rPr>
              <a:t>Out: DEFGHIJKLMNOPQRSTUVWXYZ1234567890_ABC</a:t>
            </a:r>
          </a:p>
          <a:p>
            <a:pPr algn="l"/>
            <a:endParaRPr lang="en-US" altLang="en-PK" b="1">
              <a:latin typeface="Courier New" panose="02070309020205020404" pitchFamily="49" charset="0"/>
            </a:endParaRPr>
          </a:p>
          <a:p>
            <a:pPr algn="l"/>
            <a:r>
              <a:rPr lang="en-US" altLang="en-PK" b="1">
                <a:latin typeface="Courier New" panose="02070309020205020404" pitchFamily="49" charset="0"/>
              </a:rPr>
              <a:t>The quick red fox jumped over the lazy brown dog</a:t>
            </a:r>
          </a:p>
          <a:p>
            <a:pPr algn="l"/>
            <a:r>
              <a:rPr lang="en-US" altLang="en-PK" b="1">
                <a:latin typeface="Courier New" panose="02070309020205020404" pitchFamily="49" charset="0"/>
              </a:rPr>
              <a:t>WKHCTXLFNCUHGCIR1CMXPSHGCRYHUCWKHCOD32CEURZQCGRJ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952D795D-3975-99AF-189F-A0309ACD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468313"/>
            <a:ext cx="281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Caesar Cipher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C96D4FB9-E597-9F3A-9DB5-DB1A70267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2ED5F247-C1B7-204E-9EED-15BEE4407D4B}" type="slidenum">
              <a:rPr lang="en-US" altLang="en-PK"/>
              <a:pPr/>
              <a:t>7</a:t>
            </a:fld>
            <a:endParaRPr lang="en-US" altLang="en-P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3CC7D779-5987-5E23-FE75-596B2FBC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"/>
            <a:ext cx="330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/>
              <a:t>Number of Possible Keys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A7484FDD-F2AF-9441-7BE9-6B9A7CE78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sz="1800"/>
              <a:t>With a Caesar code of N characters C(i), there are N possible keys.</a:t>
            </a:r>
          </a:p>
          <a:p>
            <a:pPr algn="l"/>
            <a:r>
              <a:rPr lang="en-US" altLang="en-PK" sz="1800"/>
              <a:t>   Encryption:   j -&gt; (i + K) modulo N</a:t>
            </a:r>
          </a:p>
          <a:p>
            <a:pPr algn="l"/>
            <a:r>
              <a:rPr lang="en-US" altLang="en-PK" sz="1800"/>
              <a:t>   Decryption:   i -&gt; (j + N-K) modulo N</a:t>
            </a:r>
          </a:p>
          <a:p>
            <a:pPr algn="l"/>
            <a:r>
              <a:rPr lang="en-US" altLang="en-PK" sz="1800"/>
              <a:t>The key K=0 is considered a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/>
              <a:t>weak key,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 and should be avoided.</a:t>
            </a:r>
          </a:p>
          <a:p>
            <a:pPr algn="l"/>
            <a:endParaRPr lang="en-US" altLang="en-PK" sz="1800"/>
          </a:p>
          <a:p>
            <a:pPr algn="l"/>
            <a:r>
              <a:rPr lang="en-US" altLang="en-PK" sz="1800"/>
              <a:t>A more general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 b="1"/>
              <a:t>Substitution Code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 uses a table for translating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/>
              <a:t>i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 to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/>
              <a:t>j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.  A reverse lookup is used to go back from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/>
              <a:t>j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 to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/>
              <a:t>i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.</a:t>
            </a:r>
          </a:p>
          <a:p>
            <a:pPr algn="l"/>
            <a:endParaRPr lang="en-US" altLang="en-PK" sz="1800"/>
          </a:p>
          <a:p>
            <a:pPr algn="l"/>
            <a:r>
              <a:rPr lang="en-US" altLang="en-PK" sz="1800"/>
              <a:t>To make up the table, for the first entry we have a choice on N characters.  For the second spot we only have (N-1) choices, since we can not reuse characters.  For the third spot, (N-2), and so forth until only 1 choice can be made for the last spot. The number of possible tables is then:</a:t>
            </a:r>
          </a:p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en-US" altLang="en-PK" sz="1800"/>
              <a:t>Possible Tables (keys) = N * (N-1) * (N-2) * . . . * 3 * 2 * 1 = N!</a:t>
            </a:r>
          </a:p>
          <a:p>
            <a:pPr algn="l"/>
            <a:r>
              <a:rPr lang="en-US" altLang="en-PK" sz="1800"/>
              <a:t>For N &gt; 10, Stirling</a:t>
            </a:r>
            <a:r>
              <a:rPr lang="ja-JP" altLang="en-US" sz="1800">
                <a:latin typeface="Arial" panose="020B0604020202020204" pitchFamily="34" charset="0"/>
              </a:rPr>
              <a:t>’</a:t>
            </a:r>
            <a:r>
              <a:rPr lang="en-US" altLang="ja-JP" sz="1800"/>
              <a:t>s Approximation is accurate to &lt; 1%</a:t>
            </a:r>
          </a:p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en-US" altLang="en-PK" sz="1800"/>
              <a:t>N! = sqrt( 2 </a:t>
            </a:r>
            <a:r>
              <a:rPr lang="en-US" altLang="en-PK" sz="1200"/>
              <a:t>∏</a:t>
            </a:r>
            <a:r>
              <a:rPr lang="en-US" altLang="en-PK" sz="1800"/>
              <a:t> N ) * ( N / e )^N        where e = exp(1)</a:t>
            </a:r>
          </a:p>
          <a:p>
            <a:pPr algn="l"/>
            <a:r>
              <a:rPr lang="en-US" altLang="en-PK" sz="1800"/>
              <a:t>For N = 128 (ascii text),  N! = 3.8e125. A Brute-Force attack is not feasible, but if the plaintext is English, a simple substitution code is easily deciphered by using character-frequency tables (thus, this code is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/>
              <a:t>broken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/>
              <a:t>).</a:t>
            </a:r>
            <a:endParaRPr lang="en-US" altLang="en-PK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5C52232-983F-3846-B29D-4235DD119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30325"/>
            <a:ext cx="871378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PK" u="sng"/>
              <a:t>Ciphertext only (hardest)</a:t>
            </a:r>
            <a:endParaRPr lang="en-US" altLang="en-PK"/>
          </a:p>
          <a:p>
            <a:pPr algn="l"/>
            <a:r>
              <a:rPr lang="en-US" altLang="en-PK"/>
              <a:t>	• Try different keys, see if result is recognizable.</a:t>
            </a:r>
          </a:p>
          <a:p>
            <a:pPr algn="l"/>
            <a:r>
              <a:rPr lang="en-US" altLang="en-PK"/>
              <a:t>	• Having more available ciphertext is better.</a:t>
            </a:r>
          </a:p>
          <a:p>
            <a:pPr algn="l"/>
            <a:r>
              <a:rPr lang="en-US" altLang="en-PK" u="sng"/>
              <a:t>Ciphertext and corresponding Plaintext</a:t>
            </a:r>
            <a:endParaRPr lang="en-US" altLang="en-PK"/>
          </a:p>
          <a:p>
            <a:pPr algn="l"/>
            <a:r>
              <a:rPr lang="en-US" altLang="en-PK"/>
              <a:t>	• For a Substitution Code: the table known for every character in the plaintext.</a:t>
            </a:r>
          </a:p>
          <a:p>
            <a:pPr algn="l"/>
            <a:endParaRPr lang="en-US" altLang="en-PK"/>
          </a:p>
          <a:p>
            <a:pPr algn="l"/>
            <a:r>
              <a:rPr lang="en-US" altLang="en-PK" u="sng"/>
              <a:t>Chosen Plaintext</a:t>
            </a:r>
            <a:r>
              <a:rPr lang="en-US" altLang="en-PK"/>
              <a:t> or </a:t>
            </a:r>
            <a:r>
              <a:rPr lang="en-US" altLang="en-PK" u="sng"/>
              <a:t>Chosen Ciphertext</a:t>
            </a:r>
            <a:endParaRPr lang="en-US" altLang="en-PK"/>
          </a:p>
          <a:p>
            <a:pPr algn="l"/>
            <a:r>
              <a:rPr lang="en-US" altLang="en-PK"/>
              <a:t>	• Slight variations can be used to determine key being used.</a:t>
            </a:r>
          </a:p>
          <a:p>
            <a:pPr algn="l"/>
            <a:r>
              <a:rPr lang="en-US" altLang="en-PK"/>
              <a:t> </a:t>
            </a:r>
          </a:p>
          <a:p>
            <a:pPr algn="l"/>
            <a:r>
              <a:rPr lang="en-US" altLang="en-PK" u="sng"/>
              <a:t>Chosen Key</a:t>
            </a:r>
            <a:r>
              <a:rPr lang="en-US" altLang="en-PK"/>
              <a:t>, Plaintext, observe many ciphertext variations.  (easiest)</a:t>
            </a:r>
          </a:p>
          <a:p>
            <a:pPr algn="l"/>
            <a:endParaRPr lang="en-US" altLang="en-PK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4BAB3FE-A453-E8F9-8DB7-EEB2C3CA6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013" y="136525"/>
            <a:ext cx="3306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PK" sz="3600"/>
              <a:t>Types of Attacks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E6898D35-57CE-F13B-71DF-5FFC4CC6A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5" y="632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D3904B2F-524B-0E44-87AA-A86073E9A083}" type="slidenum">
              <a:rPr lang="en-US" altLang="en-PK"/>
              <a:pPr/>
              <a:t>9</a:t>
            </a:fld>
            <a:endParaRPr lang="en-US" altLang="en-P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32476</TotalTime>
  <Words>3104</Words>
  <Application>Microsoft Macintosh PowerPoint</Application>
  <PresentationFormat>On-screen Show (4:3)</PresentationFormat>
  <Paragraphs>562</Paragraphs>
  <Slides>37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Courier New</vt:lpstr>
      <vt:lpstr>Geneva</vt:lpstr>
      <vt:lpstr>Helvetica</vt:lpstr>
      <vt:lpstr>Monaco</vt:lpstr>
      <vt:lpstr>Times</vt:lpstr>
      <vt:lpstr>Verdana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Copeland</dc:creator>
  <cp:lastModifiedBy>Dr. Faisal Ahmed Khan</cp:lastModifiedBy>
  <cp:revision>124</cp:revision>
  <cp:lastPrinted>2012-01-20T13:23:08Z</cp:lastPrinted>
  <dcterms:created xsi:type="dcterms:W3CDTF">2000-05-22T02:33:43Z</dcterms:created>
  <dcterms:modified xsi:type="dcterms:W3CDTF">2022-08-16T05:21:36Z</dcterms:modified>
</cp:coreProperties>
</file>