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sldIdLst>
    <p:sldId id="256" r:id="rId2"/>
    <p:sldId id="257" r:id="rId3"/>
    <p:sldId id="258" r:id="rId4"/>
    <p:sldId id="259" r:id="rId5"/>
    <p:sldId id="269" r:id="rId6"/>
    <p:sldId id="270" r:id="rId7"/>
    <p:sldId id="271" r:id="rId8"/>
    <p:sldId id="272" r:id="rId9"/>
    <p:sldId id="273" r:id="rId10"/>
    <p:sldId id="260" r:id="rId11"/>
    <p:sldId id="264" r:id="rId12"/>
    <p:sldId id="265" r:id="rId13"/>
    <p:sldId id="266" r:id="rId14"/>
    <p:sldId id="267" r:id="rId15"/>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91" d="100"/>
          <a:sy n="91" d="100"/>
        </p:scale>
        <p:origin x="208"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D6677-62C9-B0ED-0ED9-C9A6A9006B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8340541A-E3E9-1566-7B2B-7634D4DEFF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7B1C7C24-B20A-C61B-6676-82DA7FAFC84F}"/>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5" name="Footer Placeholder 4">
            <a:extLst>
              <a:ext uri="{FF2B5EF4-FFF2-40B4-BE49-F238E27FC236}">
                <a16:creationId xmlns:a16="http://schemas.microsoft.com/office/drawing/2014/main" id="{10D038DE-BF3D-B7C1-1AFF-BDA366B7BBA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6B94C8-A404-AB27-01A3-692A8ACE5E2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6161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DAB15-E21C-3BE6-4727-53825B61941F}"/>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330EA46E-02F1-9451-9FBF-5A525A2FA3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8AB9A2EF-8A4F-1209-AD34-391BF346B914}"/>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5" name="Footer Placeholder 4">
            <a:extLst>
              <a:ext uri="{FF2B5EF4-FFF2-40B4-BE49-F238E27FC236}">
                <a16:creationId xmlns:a16="http://schemas.microsoft.com/office/drawing/2014/main" id="{D17EBF40-5084-7855-E2C3-2768037E83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531312-DD18-F635-9CD4-C5B1B113844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6056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BCFF78-9C4D-4E20-6943-3153610B54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6C536445-F2F0-08C1-535F-EACD536413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5B2EAE7E-2DDD-1ABC-C48E-2930CAD0DCDB}"/>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5" name="Footer Placeholder 4">
            <a:extLst>
              <a:ext uri="{FF2B5EF4-FFF2-40B4-BE49-F238E27FC236}">
                <a16:creationId xmlns:a16="http://schemas.microsoft.com/office/drawing/2014/main" id="{51744966-9FDD-C37B-1EBE-AA4F14A051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F056EBC-A1AF-ACE0-32FF-0F7F1DCFAD8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904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B8A5F-4259-55E3-291A-05FAC82D9CA6}"/>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3AFD1908-BC64-8E12-334E-BB47D4935C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35BBAC34-0633-DFE2-E095-CA61EA346BC7}"/>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5" name="Footer Placeholder 4">
            <a:extLst>
              <a:ext uri="{FF2B5EF4-FFF2-40B4-BE49-F238E27FC236}">
                <a16:creationId xmlns:a16="http://schemas.microsoft.com/office/drawing/2014/main" id="{B1C7FC0D-B3D8-9BAE-C4F8-77A4A646C3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7B1F35B-2982-88E4-70E2-B68EBED290F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7429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9CCEE-0168-23B1-D083-B9E0F00E4F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AF4E134B-61B9-B960-5C15-DCA8BD8732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13EFA-0E0E-1414-4692-59F41661DC7B}"/>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5" name="Footer Placeholder 4">
            <a:extLst>
              <a:ext uri="{FF2B5EF4-FFF2-40B4-BE49-F238E27FC236}">
                <a16:creationId xmlns:a16="http://schemas.microsoft.com/office/drawing/2014/main" id="{6A72ABF5-7541-6886-3991-6EA76A735FD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CA6092-6D6D-DF53-A19B-5FCA49218E6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9270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ACC49-0EAD-C7BD-49D3-FF2C7A168F24}"/>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C8A04732-A94A-43A8-56F3-048B1047EC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C4BEAFD9-B33A-550B-43E6-3550C19F70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C4046023-AA7A-CCD4-6C71-774EAC949EDA}"/>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6" name="Footer Placeholder 5">
            <a:extLst>
              <a:ext uri="{FF2B5EF4-FFF2-40B4-BE49-F238E27FC236}">
                <a16:creationId xmlns:a16="http://schemas.microsoft.com/office/drawing/2014/main" id="{96B41A05-B420-3ABF-02A0-4E9F4CA3927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97AF8C-F760-9487-E926-61364F89B07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878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8FA5D-F79E-A49B-736D-6CDC1BCFEA26}"/>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87F274E6-6F60-B4F4-6A50-DC21F5D3C3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839BC5-1200-E406-4C4B-370B6FF150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B9295DF6-F1CE-29CE-63E5-BED564E5E7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3D391C-9827-3F51-A7D4-DF7DE49FA5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8593832B-0CD9-A6C4-1FCD-BC31099BBC56}"/>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8" name="Footer Placeholder 7">
            <a:extLst>
              <a:ext uri="{FF2B5EF4-FFF2-40B4-BE49-F238E27FC236}">
                <a16:creationId xmlns:a16="http://schemas.microsoft.com/office/drawing/2014/main" id="{E01427E9-2D75-6BDB-3300-EC2AC2375A7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AFC31E9-5DA7-2961-913A-81D3D6CB520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276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C389F-5FAC-31C2-5F17-700AD813DDB0}"/>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AF965EE4-EE1E-B008-A8DC-8F87E4FDD0E4}"/>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4" name="Footer Placeholder 3">
            <a:extLst>
              <a:ext uri="{FF2B5EF4-FFF2-40B4-BE49-F238E27FC236}">
                <a16:creationId xmlns:a16="http://schemas.microsoft.com/office/drawing/2014/main" id="{07EC446D-7B1D-F8CF-0086-DD23710E2D7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53F7181-86BC-8CAA-CFCF-E6CB6A4D8C6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1250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113618-4114-7F48-E46A-E8F6661DCBAE}"/>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3" name="Footer Placeholder 2">
            <a:extLst>
              <a:ext uri="{FF2B5EF4-FFF2-40B4-BE49-F238E27FC236}">
                <a16:creationId xmlns:a16="http://schemas.microsoft.com/office/drawing/2014/main" id="{1B7F2A10-C680-7934-D9E3-AC67BF40EF5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FE2165D-0AEF-67B5-F50F-54546D74CD2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59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5E35F-BC60-FF59-AFE1-E9877B6CEF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25192A6A-7F03-ACA4-AA49-4AFD32754B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DB4CA4BD-FA64-7698-490A-7171702E13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5D1475-1E14-5FDD-C51C-035DE57D1981}"/>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6" name="Footer Placeholder 5">
            <a:extLst>
              <a:ext uri="{FF2B5EF4-FFF2-40B4-BE49-F238E27FC236}">
                <a16:creationId xmlns:a16="http://schemas.microsoft.com/office/drawing/2014/main" id="{B83244CD-0E9A-F042-438F-0E5E2B15E8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49CCD45-9ABC-D027-F16F-CEDB81891A9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4384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2F24C-FA4E-416E-49F3-92411A9B5D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4DA0184D-506D-6808-16DE-8D7153D131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EE273792-7736-0265-CCCD-439BF92FB6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EAC178-4869-5B30-BF7D-FCDC4BA6ABDF}"/>
              </a:ext>
            </a:extLst>
          </p:cNvPr>
          <p:cNvSpPr>
            <a:spLocks noGrp="1"/>
          </p:cNvSpPr>
          <p:nvPr>
            <p:ph type="dt" sz="half" idx="10"/>
          </p:nvPr>
        </p:nvSpPr>
        <p:spPr/>
        <p:txBody>
          <a:bodyPr/>
          <a:lstStyle/>
          <a:p>
            <a:fld id="{B61BEF0D-F0BB-DE4B-95CE-6DB70DBA9567}" type="datetimeFigureOut">
              <a:rPr lang="en-US" smtClean="0"/>
              <a:pPr/>
              <a:t>7/18/22</a:t>
            </a:fld>
            <a:endParaRPr lang="en-US" dirty="0"/>
          </a:p>
        </p:txBody>
      </p:sp>
      <p:sp>
        <p:nvSpPr>
          <p:cNvPr id="6" name="Footer Placeholder 5">
            <a:extLst>
              <a:ext uri="{FF2B5EF4-FFF2-40B4-BE49-F238E27FC236}">
                <a16:creationId xmlns:a16="http://schemas.microsoft.com/office/drawing/2014/main" id="{959B0589-683C-7740-7962-728EA49798F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0035D5F-3317-2869-C39B-53437413295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1286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55F487-3421-6808-6186-3D2A131EFB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164E576D-EC12-374B-525E-33FFC626A8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D93B5FEA-4B98-B2B2-63C3-F9947D06C7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7/18/22</a:t>
            </a:fld>
            <a:endParaRPr lang="en-US" dirty="0"/>
          </a:p>
        </p:txBody>
      </p:sp>
      <p:sp>
        <p:nvSpPr>
          <p:cNvPr id="5" name="Footer Placeholder 4">
            <a:extLst>
              <a:ext uri="{FF2B5EF4-FFF2-40B4-BE49-F238E27FC236}">
                <a16:creationId xmlns:a16="http://schemas.microsoft.com/office/drawing/2014/main" id="{9EDF3DCF-B96C-2E66-9C51-E4A0711C4F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B747AD-CEEC-71CB-8AB4-69A824F6AC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3692632"/>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hoenixnap.com/blog/white-box-vs-black-box-test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wireshark.org/" TargetMode="External"/><Relationship Id="rId2" Type="http://schemas.openxmlformats.org/officeDocument/2006/relationships/hyperlink" Target="https://www.netsparker.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hoenixnap.com/blog/test-automation-frameworks" TargetMode="External"/><Relationship Id="rId2" Type="http://schemas.openxmlformats.org/officeDocument/2006/relationships/hyperlink" Target="https://www.metasploit.com/" TargetMode="External"/><Relationship Id="rId1" Type="http://schemas.openxmlformats.org/officeDocument/2006/relationships/slideLayout" Target="../slideLayouts/slideLayout2.xml"/><Relationship Id="rId6" Type="http://schemas.openxmlformats.org/officeDocument/2006/relationships/hyperlink" Target="https://www.openwall.com/john" TargetMode="External"/><Relationship Id="rId5" Type="http://schemas.openxmlformats.org/officeDocument/2006/relationships/hyperlink" Target="https://beefproject.com/" TargetMode="External"/><Relationship Id="rId4" Type="http://schemas.openxmlformats.org/officeDocument/2006/relationships/hyperlink" Target="https://phoenixnap.com/glossary/web-browser-definition"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tenable.com/products/nessus/nessus-professiona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54200"/>
            <a:ext cx="9144000" cy="949643"/>
          </a:xfrm>
        </p:spPr>
        <p:txBody>
          <a:bodyPr>
            <a:normAutofit/>
          </a:bodyPr>
          <a:lstStyle/>
          <a:p>
            <a:r>
              <a:rPr lang="en-US" sz="4400" dirty="0">
                <a:latin typeface="Times" pitchFamily="2" charset="0"/>
              </a:rPr>
              <a:t>Chapter 05 - Penetration Testing</a:t>
            </a:r>
          </a:p>
        </p:txBody>
      </p:sp>
      <p:sp>
        <p:nvSpPr>
          <p:cNvPr id="3" name="Subtitle 2"/>
          <p:cNvSpPr>
            <a:spLocks noGrp="1"/>
          </p:cNvSpPr>
          <p:nvPr>
            <p:ph type="subTitle" idx="1"/>
          </p:nvPr>
        </p:nvSpPr>
        <p:spPr/>
        <p:txBody>
          <a:bodyPr/>
          <a:lstStyle/>
          <a:p>
            <a:endParaRPr lang="en-US" dirty="0">
              <a:latin typeface="Times" pitchFamily="2" charset="0"/>
            </a:endParaRPr>
          </a:p>
          <a:p>
            <a:r>
              <a:rPr lang="en-US" dirty="0">
                <a:latin typeface="Times" pitchFamily="2" charset="0"/>
              </a:rPr>
              <a:t>Dr Faisal Khan</a:t>
            </a:r>
          </a:p>
          <a:p>
            <a:r>
              <a:rPr lang="en-US" dirty="0" err="1">
                <a:latin typeface="Times" pitchFamily="2" charset="0"/>
              </a:rPr>
              <a:t>faisal.khan@buitms.edu.pk</a:t>
            </a:r>
            <a:endParaRPr lang="en-US" dirty="0">
              <a:latin typeface="Times" pitchFamily="2" charset="0"/>
            </a:endParaRPr>
          </a:p>
        </p:txBody>
      </p:sp>
    </p:spTree>
    <p:extLst>
      <p:ext uri="{BB962C8B-B14F-4D97-AF65-F5344CB8AC3E}">
        <p14:creationId xmlns:p14="http://schemas.microsoft.com/office/powerpoint/2010/main" val="1909167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Pen-Testing vs. Vulnerability Assessment</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a:t>The two terms are related but penetration testing has more of an emphasis on gaining as much access as possible while vulnerability testing places the emphasis on identifying areas that are vulnerable to a computer attack.</a:t>
            </a:r>
          </a:p>
          <a:p>
            <a:pPr>
              <a:buFont typeface="Arial" panose="020B0604020202020204" pitchFamily="34" charset="0"/>
              <a:buChar char="•"/>
            </a:pPr>
            <a:r>
              <a:rPr lang="en-US" sz="2400" dirty="0"/>
              <a:t>It is important to keep in mind that you are dealing with a ‘Test.’ A penetration test is like any other test in the sense that it is a sampling of all possible systems and configurations. </a:t>
            </a:r>
          </a:p>
          <a:p>
            <a:pPr>
              <a:buFont typeface="Arial" panose="020B0604020202020204" pitchFamily="34" charset="0"/>
              <a:buChar char="•"/>
            </a:pPr>
            <a:r>
              <a:rPr lang="en-US" sz="2400" dirty="0"/>
              <a:t>Unless the contractor is hired to test only a single system, they will be unable to identify and penetrate all possible systems using all possible vulnerabilities.</a:t>
            </a:r>
          </a:p>
        </p:txBody>
      </p:sp>
    </p:spTree>
    <p:extLst>
      <p:ext uri="{BB962C8B-B14F-4D97-AF65-F5344CB8AC3E}">
        <p14:creationId xmlns:p14="http://schemas.microsoft.com/office/powerpoint/2010/main" val="1156886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Perform Pen test</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i="1" dirty="0"/>
              <a:t>There are a variety of reasons for performing a penetration test. One of the main reasons is to find vulnerabilities and fix them before an attacker does. </a:t>
            </a:r>
          </a:p>
          <a:p>
            <a:pPr>
              <a:buFont typeface="Arial" panose="020B0604020202020204" pitchFamily="34" charset="0"/>
              <a:buChar char="•"/>
            </a:pPr>
            <a:r>
              <a:rPr lang="en-US" sz="2400" i="1" dirty="0"/>
              <a:t>Sometimes, the IT department is aware of reported vulnerabilities but they need an outside expert to officially report them so that management will approve the resources necessary to fix them. </a:t>
            </a:r>
          </a:p>
          <a:p>
            <a:pPr>
              <a:buFont typeface="Arial" panose="020B0604020202020204" pitchFamily="34" charset="0"/>
              <a:buChar char="•"/>
            </a:pPr>
            <a:r>
              <a:rPr lang="en-US" sz="2400" i="1" dirty="0"/>
              <a:t>Having a second set of eyes check out a critical computer system is a good security practice. Testing a new system before it goes on-line is also a good idea.</a:t>
            </a:r>
          </a:p>
          <a:p>
            <a:pPr>
              <a:buFont typeface="Arial" panose="020B0604020202020204" pitchFamily="34" charset="0"/>
              <a:buChar char="•"/>
            </a:pPr>
            <a:r>
              <a:rPr lang="en-US" sz="2400" i="1" dirty="0"/>
              <a:t>Another reason for a penetration test is to give the IT department at the target company a chance to respond to an attack.</a:t>
            </a:r>
            <a:endParaRPr lang="en-US" sz="2400" dirty="0"/>
          </a:p>
        </p:txBody>
      </p:sp>
    </p:spTree>
    <p:extLst>
      <p:ext uri="{BB962C8B-B14F-4D97-AF65-F5344CB8AC3E}">
        <p14:creationId xmlns:p14="http://schemas.microsoft.com/office/powerpoint/2010/main" val="3714638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Find Holes Now Before Somebody Else Does</a:t>
            </a:r>
            <a:endParaRPr lang="en-US" dirty="0"/>
          </a:p>
        </p:txBody>
      </p:sp>
      <p:sp>
        <p:nvSpPr>
          <p:cNvPr id="3" name="Content Placeholder 2"/>
          <p:cNvSpPr>
            <a:spLocks noGrp="1"/>
          </p:cNvSpPr>
          <p:nvPr>
            <p:ph idx="1"/>
          </p:nvPr>
        </p:nvSpPr>
        <p:spPr>
          <a:xfrm>
            <a:off x="1097280" y="1523762"/>
            <a:ext cx="10058400" cy="4023360"/>
          </a:xfrm>
        </p:spPr>
        <p:txBody>
          <a:bodyPr>
            <a:noAutofit/>
          </a:bodyPr>
          <a:lstStyle/>
          <a:p>
            <a:pPr>
              <a:buFont typeface="Arial" panose="020B0604020202020204" pitchFamily="34" charset="0"/>
              <a:buChar char="•"/>
            </a:pPr>
            <a:r>
              <a:rPr lang="en-US" sz="2400" dirty="0"/>
              <a:t>At any given time, attackers are employing any number of automated tools and network attacks looking for</a:t>
            </a:r>
          </a:p>
          <a:p>
            <a:r>
              <a:rPr lang="en-US" sz="2400" dirty="0"/>
              <a:t>ways to penetrate systems. </a:t>
            </a:r>
          </a:p>
          <a:p>
            <a:pPr>
              <a:buFont typeface="Arial" panose="020B0604020202020204" pitchFamily="34" charset="0"/>
              <a:buChar char="•"/>
            </a:pPr>
            <a:r>
              <a:rPr lang="en-US" sz="2400" dirty="0"/>
              <a:t>Only a handful of those people will have access to 0-day exploits, most will be using well known attacks and exploits. </a:t>
            </a:r>
          </a:p>
          <a:p>
            <a:pPr>
              <a:buFont typeface="Arial" panose="020B0604020202020204" pitchFamily="34" charset="0"/>
              <a:buChar char="•"/>
            </a:pPr>
            <a:r>
              <a:rPr lang="en-US" sz="2400" dirty="0"/>
              <a:t>Penetration testing provides IT management with a view of their network from a malicious point of view. </a:t>
            </a:r>
          </a:p>
          <a:p>
            <a:pPr>
              <a:buFont typeface="Arial" panose="020B0604020202020204" pitchFamily="34" charset="0"/>
              <a:buChar char="•"/>
            </a:pPr>
            <a:r>
              <a:rPr lang="en-US" sz="2400" dirty="0"/>
              <a:t>The goal is that the penetration tester will find ways into the network so that they can be fixed before someone with less than honorable intentions discovers the same holes.</a:t>
            </a:r>
          </a:p>
        </p:txBody>
      </p:sp>
    </p:spTree>
    <p:extLst>
      <p:ext uri="{BB962C8B-B14F-4D97-AF65-F5344CB8AC3E}">
        <p14:creationId xmlns:p14="http://schemas.microsoft.com/office/powerpoint/2010/main" val="3756573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a:t>Report Problems to Management</a:t>
            </a:r>
          </a:p>
          <a:p>
            <a:pPr>
              <a:buFont typeface="Arial" panose="020B0604020202020204" pitchFamily="34" charset="0"/>
              <a:buChar char="•"/>
            </a:pPr>
            <a:r>
              <a:rPr lang="en-US" sz="2400" dirty="0"/>
              <a:t>Verify Secure Configurations</a:t>
            </a:r>
          </a:p>
          <a:p>
            <a:pPr>
              <a:buFont typeface="Arial" panose="020B0604020202020204" pitchFamily="34" charset="0"/>
              <a:buChar char="•"/>
            </a:pPr>
            <a:r>
              <a:rPr lang="en-US" sz="2400" dirty="0"/>
              <a:t>Security Training For Network Staff</a:t>
            </a:r>
          </a:p>
          <a:p>
            <a:pPr>
              <a:buFont typeface="Arial" panose="020B0604020202020204" pitchFamily="34" charset="0"/>
              <a:buChar char="•"/>
            </a:pPr>
            <a:r>
              <a:rPr lang="en-US" sz="2400" dirty="0"/>
              <a:t>Discover Gaps In Compliance</a:t>
            </a:r>
          </a:p>
          <a:p>
            <a:pPr>
              <a:buFont typeface="Arial" panose="020B0604020202020204" pitchFamily="34" charset="0"/>
              <a:buChar char="•"/>
            </a:pPr>
            <a:r>
              <a:rPr lang="en-US" sz="2400" dirty="0"/>
              <a:t>Testing New Technology</a:t>
            </a:r>
          </a:p>
        </p:txBody>
      </p:sp>
    </p:spTree>
    <p:extLst>
      <p:ext uri="{BB962C8B-B14F-4D97-AF65-F5344CB8AC3E}">
        <p14:creationId xmlns:p14="http://schemas.microsoft.com/office/powerpoint/2010/main" val="1239416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Penetration Testing Report</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a:t>After performing a penetration test, compiling the results from the test into a legible format is key. </a:t>
            </a:r>
          </a:p>
          <a:p>
            <a:pPr>
              <a:buFont typeface="Arial" panose="020B0604020202020204" pitchFamily="34" charset="0"/>
              <a:buChar char="•"/>
            </a:pPr>
            <a:r>
              <a:rPr lang="en-US" sz="2400" dirty="0"/>
              <a:t>As many key decision makers are not overly technical, it is critically important to have multiple sections to a report.</a:t>
            </a:r>
          </a:p>
          <a:p>
            <a:pPr>
              <a:buFont typeface="Arial" panose="020B0604020202020204" pitchFamily="34" charset="0"/>
              <a:buChar char="•"/>
            </a:pPr>
            <a:r>
              <a:rPr lang="en-US" sz="2400" dirty="0"/>
              <a:t>One common structure for penetration testing reports is to include an Executive Summary, a Management Summary that includes some high-level operational details such as server IP addresses and what needs to be fixed immediately, and a Technical Summary with very specific results and remediation suggestions.</a:t>
            </a:r>
          </a:p>
        </p:txBody>
      </p:sp>
    </p:spTree>
    <p:extLst>
      <p:ext uri="{BB962C8B-B14F-4D97-AF65-F5344CB8AC3E}">
        <p14:creationId xmlns:p14="http://schemas.microsoft.com/office/powerpoint/2010/main" val="1872576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 Testing</a:t>
            </a:r>
          </a:p>
        </p:txBody>
      </p:sp>
      <p:sp>
        <p:nvSpPr>
          <p:cNvPr id="3" name="Content Placeholder 2"/>
          <p:cNvSpPr>
            <a:spLocks noGrp="1"/>
          </p:cNvSpPr>
          <p:nvPr>
            <p:ph idx="1"/>
          </p:nvPr>
        </p:nvSpPr>
        <p:spPr>
          <a:xfrm>
            <a:off x="1097280" y="1944710"/>
            <a:ext cx="10058400" cy="5312535"/>
          </a:xfrm>
        </p:spPr>
        <p:txBody>
          <a:bodyPr>
            <a:normAutofit/>
          </a:bodyPr>
          <a:lstStyle/>
          <a:p>
            <a:pPr>
              <a:buFont typeface="Arial" panose="020B0604020202020204" pitchFamily="34" charset="0"/>
              <a:buChar char="•"/>
            </a:pPr>
            <a:r>
              <a:rPr lang="en-US" sz="2200" i="1" dirty="0"/>
              <a:t>Penetration testing is the process of attempting to gain access to resources without knowledge of usernames, passwords and other normal means of access.</a:t>
            </a:r>
          </a:p>
          <a:p>
            <a:pPr>
              <a:buFont typeface="Arial" panose="020B0604020202020204" pitchFamily="34" charset="0"/>
              <a:buChar char="•"/>
            </a:pPr>
            <a:r>
              <a:rPr lang="en-US" sz="2200" i="1" dirty="0"/>
              <a:t> If the focus is on computer resources, then examples of a successful penetration would be obtaining or subverting confidential documents, pricelists, databases and other protected information.</a:t>
            </a:r>
          </a:p>
          <a:p>
            <a:pPr>
              <a:buFont typeface="Arial" panose="020B0604020202020204" pitchFamily="34" charset="0"/>
              <a:buChar char="•"/>
            </a:pPr>
            <a:r>
              <a:rPr lang="en-US" sz="2200" i="1" dirty="0"/>
              <a:t>The main thing that separates a penetration tester from an attacker is permission. The penetration tester will have permission from the owner of the computing resources that are being tested and will be responsible to provide a report. </a:t>
            </a:r>
          </a:p>
          <a:p>
            <a:pPr>
              <a:buFont typeface="Arial" panose="020B0604020202020204" pitchFamily="34" charset="0"/>
              <a:buChar char="•"/>
            </a:pPr>
            <a:r>
              <a:rPr lang="en-US" sz="2200" i="1" dirty="0"/>
              <a:t>The goal of a penetration test is to increase the security of the computing resources being tested.</a:t>
            </a:r>
            <a:endParaRPr lang="en-US" sz="2200" dirty="0"/>
          </a:p>
        </p:txBody>
      </p:sp>
    </p:spTree>
    <p:extLst>
      <p:ext uri="{BB962C8B-B14F-4D97-AF65-F5344CB8AC3E}">
        <p14:creationId xmlns:p14="http://schemas.microsoft.com/office/powerpoint/2010/main" val="304210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i="1" dirty="0"/>
              <a:t>In many cases, a penetration tester will be given user-level access and in those cases, the goal would be to elevate the status of the account or user other means to gain access to additional information that a user of that level should not have access to.</a:t>
            </a:r>
          </a:p>
          <a:p>
            <a:pPr>
              <a:buFont typeface="Arial" panose="020B0604020202020204" pitchFamily="34" charset="0"/>
              <a:buChar char="•"/>
            </a:pPr>
            <a:r>
              <a:rPr lang="en-US" sz="2400" i="1" dirty="0"/>
              <a:t>Some penetration testers are contracted to find one hole, but in many cases, they are expected to keep looking past the first hole so that additional vulnerabilities can be identified and fixed. </a:t>
            </a:r>
          </a:p>
          <a:p>
            <a:pPr>
              <a:buFont typeface="Arial" panose="020B0604020202020204" pitchFamily="34" charset="0"/>
              <a:buChar char="•"/>
            </a:pPr>
            <a:r>
              <a:rPr lang="en-US" sz="2400" i="1" dirty="0"/>
              <a:t>It is important for the pen-tester to keep detailed notes about how the tests were done so that the results can be verified and so that any issues that were uncovered can be resolved.</a:t>
            </a:r>
            <a:endParaRPr lang="en-US" sz="2400" dirty="0"/>
          </a:p>
        </p:txBody>
      </p:sp>
    </p:spTree>
    <p:extLst>
      <p:ext uri="{BB962C8B-B14F-4D97-AF65-F5344CB8AC3E}">
        <p14:creationId xmlns:p14="http://schemas.microsoft.com/office/powerpoint/2010/main" val="419060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i="1" dirty="0"/>
              <a:t>It’s important to understand that it is very unlikely that a pen-tester will find all the security issues. </a:t>
            </a:r>
          </a:p>
          <a:p>
            <a:pPr>
              <a:buFont typeface="Arial" panose="020B0604020202020204" pitchFamily="34" charset="0"/>
              <a:buChar char="•"/>
            </a:pPr>
            <a:r>
              <a:rPr lang="en-US" sz="2400" i="1" dirty="0"/>
              <a:t>As an example, if a penetration test was done yesterday, the organization may pass the test. However, today is Microsoft’s “patch Tuesday” and now there’s a brand new vulnerability in some Exchange mail servers that were previously considered secure, and next month it will be something else.</a:t>
            </a:r>
          </a:p>
          <a:p>
            <a:pPr>
              <a:buFont typeface="Arial" panose="020B0604020202020204" pitchFamily="34" charset="0"/>
              <a:buChar char="•"/>
            </a:pPr>
            <a:r>
              <a:rPr lang="en-US" sz="2400" i="1" dirty="0"/>
              <a:t>Maintaining a secure network and information resources requires constant vigilance.</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51166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18B9F-62C7-74CA-6110-F2EF095BC0CC}"/>
              </a:ext>
            </a:extLst>
          </p:cNvPr>
          <p:cNvSpPr>
            <a:spLocks noGrp="1"/>
          </p:cNvSpPr>
          <p:nvPr>
            <p:ph type="title"/>
          </p:nvPr>
        </p:nvSpPr>
        <p:spPr/>
        <p:txBody>
          <a:bodyPr/>
          <a:lstStyle/>
          <a:p>
            <a:r>
              <a:rPr lang="en-US" b="1" dirty="0"/>
              <a:t>Types of Penetration Tests</a:t>
            </a:r>
            <a:br>
              <a:rPr lang="en-US" b="1" dirty="0"/>
            </a:br>
            <a:endParaRPr lang="en-PK" dirty="0"/>
          </a:p>
        </p:txBody>
      </p:sp>
      <p:sp>
        <p:nvSpPr>
          <p:cNvPr id="3" name="Content Placeholder 2">
            <a:extLst>
              <a:ext uri="{FF2B5EF4-FFF2-40B4-BE49-F238E27FC236}">
                <a16:creationId xmlns:a16="http://schemas.microsoft.com/office/drawing/2014/main" id="{CFD88EBF-ACD9-36D2-B35E-1B19EA9AC3F0}"/>
              </a:ext>
            </a:extLst>
          </p:cNvPr>
          <p:cNvSpPr>
            <a:spLocks noGrp="1"/>
          </p:cNvSpPr>
          <p:nvPr>
            <p:ph idx="1"/>
          </p:nvPr>
        </p:nvSpPr>
        <p:spPr/>
        <p:txBody>
          <a:bodyPr>
            <a:normAutofit fontScale="77500" lnSpcReduction="20000"/>
          </a:bodyPr>
          <a:lstStyle/>
          <a:p>
            <a:r>
              <a:rPr lang="en-US" dirty="0"/>
              <a:t>Penetration testing can consist of one or more of the following types of tests:</a:t>
            </a:r>
          </a:p>
          <a:p>
            <a:r>
              <a:rPr lang="en-US" b="1" dirty="0"/>
              <a:t>White Box Tests</a:t>
            </a:r>
          </a:p>
          <a:p>
            <a:r>
              <a:rPr lang="en-US" dirty="0"/>
              <a:t>A </a:t>
            </a:r>
            <a:r>
              <a:rPr lang="en-US" dirty="0">
                <a:hlinkClick r:id="rId2"/>
              </a:rPr>
              <a:t>white box test</a:t>
            </a:r>
            <a:r>
              <a:rPr lang="en-US" dirty="0"/>
              <a:t> is one in which organizations provide the penetration testers with a variety of security information relating to their systems, to help them better find vulnerabilities.</a:t>
            </a:r>
          </a:p>
          <a:p>
            <a:r>
              <a:rPr lang="en-US" b="1" dirty="0"/>
              <a:t>Blind Tests</a:t>
            </a:r>
          </a:p>
          <a:p>
            <a:r>
              <a:rPr lang="en-US" dirty="0"/>
              <a:t>A blind test, known as a black-box test, organizations provide penetration testers with no security information about the system being penetrated. The goal is to expose vulnerabilities that would not be detected otherwise.</a:t>
            </a:r>
          </a:p>
          <a:p>
            <a:r>
              <a:rPr lang="en-US" b="1" dirty="0"/>
              <a:t>Double-Blind Tests</a:t>
            </a:r>
          </a:p>
          <a:p>
            <a:r>
              <a:rPr lang="en-US" dirty="0"/>
              <a:t>A double-blind test, which is also known as a covert test, is one in which not only do organizations not provide penetration testers with security information. They also do not inform their own computer security teams of the tests. Such tests are typically highly controlled by those managing them.</a:t>
            </a:r>
          </a:p>
        </p:txBody>
      </p:sp>
    </p:spTree>
    <p:extLst>
      <p:ext uri="{BB962C8B-B14F-4D97-AF65-F5344CB8AC3E}">
        <p14:creationId xmlns:p14="http://schemas.microsoft.com/office/powerpoint/2010/main" val="2232926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21556-C19F-31DB-9E3B-5195D0D36636}"/>
              </a:ext>
            </a:extLst>
          </p:cNvPr>
          <p:cNvSpPr>
            <a:spLocks noGrp="1"/>
          </p:cNvSpPr>
          <p:nvPr>
            <p:ph type="title"/>
          </p:nvPr>
        </p:nvSpPr>
        <p:spPr/>
        <p:txBody>
          <a:bodyPr/>
          <a:lstStyle/>
          <a:p>
            <a:r>
              <a:rPr lang="en-PK" dirty="0"/>
              <a:t>Types of Pentests continued..</a:t>
            </a:r>
          </a:p>
        </p:txBody>
      </p:sp>
      <p:sp>
        <p:nvSpPr>
          <p:cNvPr id="3" name="Content Placeholder 2">
            <a:extLst>
              <a:ext uri="{FF2B5EF4-FFF2-40B4-BE49-F238E27FC236}">
                <a16:creationId xmlns:a16="http://schemas.microsoft.com/office/drawing/2014/main" id="{1B2D92FA-A3B2-29A4-04D6-5D3589C58366}"/>
              </a:ext>
            </a:extLst>
          </p:cNvPr>
          <p:cNvSpPr>
            <a:spLocks noGrp="1"/>
          </p:cNvSpPr>
          <p:nvPr>
            <p:ph idx="1"/>
          </p:nvPr>
        </p:nvSpPr>
        <p:spPr/>
        <p:txBody>
          <a:bodyPr/>
          <a:lstStyle/>
          <a:p>
            <a:r>
              <a:rPr lang="en-US" b="1" dirty="0"/>
              <a:t>External Tests</a:t>
            </a:r>
          </a:p>
          <a:p>
            <a:r>
              <a:rPr lang="en-US" dirty="0"/>
              <a:t>An external test is one in which penetration testers attempt to find vulnerabilities remotely. Because of the nature of these types of tests, they are performed on external-facing applications such as websites.</a:t>
            </a:r>
          </a:p>
          <a:p>
            <a:r>
              <a:rPr lang="en-US" b="1" dirty="0"/>
              <a:t>Internal Tests</a:t>
            </a:r>
          </a:p>
          <a:p>
            <a:r>
              <a:rPr lang="en-US" dirty="0"/>
              <a:t>An internal test is one in which the penetration testing takes place within an organization’s premises. These tests typically focus on security vulnerabilities that someone working from within an organization could take advantage of.</a:t>
            </a:r>
          </a:p>
          <a:p>
            <a:endParaRPr lang="en-PK" dirty="0"/>
          </a:p>
          <a:p>
            <a:endParaRPr lang="en-PK" dirty="0"/>
          </a:p>
        </p:txBody>
      </p:sp>
    </p:spTree>
    <p:extLst>
      <p:ext uri="{BB962C8B-B14F-4D97-AF65-F5344CB8AC3E}">
        <p14:creationId xmlns:p14="http://schemas.microsoft.com/office/powerpoint/2010/main" val="371219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4ACD4-9E60-E512-104B-D72C14DF5778}"/>
              </a:ext>
            </a:extLst>
          </p:cNvPr>
          <p:cNvSpPr>
            <a:spLocks noGrp="1"/>
          </p:cNvSpPr>
          <p:nvPr>
            <p:ph type="title"/>
          </p:nvPr>
        </p:nvSpPr>
        <p:spPr/>
        <p:txBody>
          <a:bodyPr>
            <a:normAutofit/>
          </a:bodyPr>
          <a:lstStyle/>
          <a:p>
            <a:r>
              <a:rPr lang="en-US" b="1" dirty="0"/>
              <a:t>Top Penetration Testing Software &amp; Tools</a:t>
            </a:r>
            <a:br>
              <a:rPr lang="en-US" b="1" dirty="0"/>
            </a:br>
            <a:endParaRPr lang="en-PK" dirty="0"/>
          </a:p>
        </p:txBody>
      </p:sp>
      <p:sp>
        <p:nvSpPr>
          <p:cNvPr id="3" name="Content Placeholder 2">
            <a:extLst>
              <a:ext uri="{FF2B5EF4-FFF2-40B4-BE49-F238E27FC236}">
                <a16:creationId xmlns:a16="http://schemas.microsoft.com/office/drawing/2014/main" id="{B4F2D8D2-E7B0-F096-17C7-22DC2928D3A6}"/>
              </a:ext>
            </a:extLst>
          </p:cNvPr>
          <p:cNvSpPr>
            <a:spLocks noGrp="1"/>
          </p:cNvSpPr>
          <p:nvPr>
            <p:ph idx="1"/>
          </p:nvPr>
        </p:nvSpPr>
        <p:spPr/>
        <p:txBody>
          <a:bodyPr>
            <a:normAutofit lnSpcReduction="10000"/>
          </a:bodyPr>
          <a:lstStyle/>
          <a:p>
            <a:r>
              <a:rPr lang="en-US" b="1" dirty="0"/>
              <a:t>1. </a:t>
            </a:r>
            <a:r>
              <a:rPr lang="en-US" b="1" dirty="0" err="1"/>
              <a:t>Netsparker</a:t>
            </a:r>
            <a:endParaRPr lang="en-US" b="1" dirty="0"/>
          </a:p>
          <a:p>
            <a:r>
              <a:rPr lang="en-US" dirty="0">
                <a:hlinkClick r:id="rId2"/>
              </a:rPr>
              <a:t>Netsparker Security Scanner</a:t>
            </a:r>
            <a:r>
              <a:rPr lang="en-US" dirty="0"/>
              <a:t> is a popular automatic web application for penetration testing. The software can identify everything from cross-site scripting to SQL injection. Developers can use this tool on websites, web services, and web applications.</a:t>
            </a:r>
          </a:p>
          <a:p>
            <a:r>
              <a:rPr lang="en-US" b="1" dirty="0"/>
              <a:t>2. Wireshark</a:t>
            </a:r>
          </a:p>
          <a:p>
            <a:r>
              <a:rPr lang="en-US" dirty="0"/>
              <a:t>Once known as Ethereal 0.2.0, </a:t>
            </a:r>
            <a:r>
              <a:rPr lang="en-US" dirty="0">
                <a:hlinkClick r:id="rId3"/>
              </a:rPr>
              <a:t>Wireshark</a:t>
            </a:r>
            <a:r>
              <a:rPr lang="en-US" dirty="0"/>
              <a:t> is an award-winning network analyzer with 600 authors. With this software, you can quickly capture and interpret network packets. The tool is open-source and available for various systems, including Windows, Solaris, FreeBSD, and Linux.</a:t>
            </a:r>
          </a:p>
          <a:p>
            <a:endParaRPr lang="en-PK" dirty="0"/>
          </a:p>
        </p:txBody>
      </p:sp>
    </p:spTree>
    <p:extLst>
      <p:ext uri="{BB962C8B-B14F-4D97-AF65-F5344CB8AC3E}">
        <p14:creationId xmlns:p14="http://schemas.microsoft.com/office/powerpoint/2010/main" val="646864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2F8C9-B4B3-1BFD-F3B8-033E6A6FF819}"/>
              </a:ext>
            </a:extLst>
          </p:cNvPr>
          <p:cNvSpPr>
            <a:spLocks noGrp="1"/>
          </p:cNvSpPr>
          <p:nvPr>
            <p:ph type="title"/>
          </p:nvPr>
        </p:nvSpPr>
        <p:spPr/>
        <p:txBody>
          <a:bodyPr>
            <a:normAutofit/>
          </a:bodyPr>
          <a:lstStyle/>
          <a:p>
            <a:r>
              <a:rPr lang="en-US" b="1" dirty="0"/>
              <a:t>Top Penetration Testing Software &amp; Tools</a:t>
            </a:r>
            <a:br>
              <a:rPr lang="en-US" b="1" dirty="0"/>
            </a:br>
            <a:r>
              <a:rPr lang="en-US" b="1" dirty="0"/>
              <a:t>continued..</a:t>
            </a:r>
            <a:endParaRPr lang="en-PK" dirty="0"/>
          </a:p>
        </p:txBody>
      </p:sp>
      <p:sp>
        <p:nvSpPr>
          <p:cNvPr id="3" name="Content Placeholder 2">
            <a:extLst>
              <a:ext uri="{FF2B5EF4-FFF2-40B4-BE49-F238E27FC236}">
                <a16:creationId xmlns:a16="http://schemas.microsoft.com/office/drawing/2014/main" id="{BC6117DD-C762-8ADE-84A5-8947B950B1E7}"/>
              </a:ext>
            </a:extLst>
          </p:cNvPr>
          <p:cNvSpPr>
            <a:spLocks noGrp="1"/>
          </p:cNvSpPr>
          <p:nvPr>
            <p:ph idx="1"/>
          </p:nvPr>
        </p:nvSpPr>
        <p:spPr/>
        <p:txBody>
          <a:bodyPr>
            <a:normAutofit fontScale="85000" lnSpcReduction="20000"/>
          </a:bodyPr>
          <a:lstStyle/>
          <a:p>
            <a:r>
              <a:rPr lang="en-US" b="1" dirty="0"/>
              <a:t>3. Metasploit</a:t>
            </a:r>
          </a:p>
          <a:p>
            <a:r>
              <a:rPr lang="en-US" dirty="0">
                <a:hlinkClick r:id="rId2"/>
              </a:rPr>
              <a:t>Metasploit</a:t>
            </a:r>
            <a:r>
              <a:rPr lang="en-US" dirty="0"/>
              <a:t> is the most used penetration </a:t>
            </a:r>
            <a:r>
              <a:rPr lang="en-US" dirty="0">
                <a:hlinkClick r:id="rId3"/>
              </a:rPr>
              <a:t>testing automation framework</a:t>
            </a:r>
            <a:r>
              <a:rPr lang="en-US" dirty="0"/>
              <a:t> in the world. Metasploit helps professional teams verify and manage security assessments, improves awareness, and arms and empowers defenders to stay a step ahead in the game.</a:t>
            </a:r>
          </a:p>
          <a:p>
            <a:r>
              <a:rPr lang="en-US" b="1" dirty="0"/>
              <a:t>4. </a:t>
            </a:r>
            <a:r>
              <a:rPr lang="en-US" b="1" dirty="0" err="1"/>
              <a:t>BeEF</a:t>
            </a:r>
            <a:endParaRPr lang="en-US" b="1" dirty="0"/>
          </a:p>
          <a:p>
            <a:r>
              <a:rPr lang="en-US" dirty="0"/>
              <a:t>This is a pen testing tool and is best suited for checking a </a:t>
            </a:r>
            <a:r>
              <a:rPr lang="en-US" dirty="0">
                <a:hlinkClick r:id="rId4"/>
              </a:rPr>
              <a:t>web browser</a:t>
            </a:r>
            <a:r>
              <a:rPr lang="en-US" dirty="0"/>
              <a:t>. Adapted for combating web-borne attacks and could benefit mobile clients. </a:t>
            </a:r>
            <a:r>
              <a:rPr lang="en-US" dirty="0">
                <a:hlinkClick r:id="rId5"/>
              </a:rPr>
              <a:t>BeEF</a:t>
            </a:r>
            <a:r>
              <a:rPr lang="en-US" dirty="0"/>
              <a:t> stands for Browser Exploitation Framework.</a:t>
            </a:r>
          </a:p>
          <a:p>
            <a:r>
              <a:rPr lang="en-US" b="1" dirty="0"/>
              <a:t>5. John The Ripper Password Cracker</a:t>
            </a:r>
          </a:p>
          <a:p>
            <a:r>
              <a:rPr lang="en-US" dirty="0"/>
              <a:t>Passwords are one of the most prominent vulnerabilities. Attackers may use passwords to steal credentials and enter sensitive systems. </a:t>
            </a:r>
            <a:r>
              <a:rPr lang="en-US" dirty="0">
                <a:hlinkClick r:id="rId6"/>
              </a:rPr>
              <a:t>John the Ripper</a:t>
            </a:r>
            <a:r>
              <a:rPr lang="en-US" dirty="0"/>
              <a:t> is the essential tool for password cracking and provides a range of systems for this purpose. The</a:t>
            </a:r>
            <a:r>
              <a:rPr lang="en-US" b="1" dirty="0"/>
              <a:t> pen testing tool is a free open source software</a:t>
            </a:r>
            <a:r>
              <a:rPr lang="en-US" dirty="0"/>
              <a:t>.</a:t>
            </a:r>
          </a:p>
          <a:p>
            <a:endParaRPr lang="en-PK" dirty="0"/>
          </a:p>
        </p:txBody>
      </p:sp>
    </p:spTree>
    <p:extLst>
      <p:ext uri="{BB962C8B-B14F-4D97-AF65-F5344CB8AC3E}">
        <p14:creationId xmlns:p14="http://schemas.microsoft.com/office/powerpoint/2010/main" val="3365358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2F8C9-B4B3-1BFD-F3B8-033E6A6FF819}"/>
              </a:ext>
            </a:extLst>
          </p:cNvPr>
          <p:cNvSpPr>
            <a:spLocks noGrp="1"/>
          </p:cNvSpPr>
          <p:nvPr>
            <p:ph type="title"/>
          </p:nvPr>
        </p:nvSpPr>
        <p:spPr/>
        <p:txBody>
          <a:bodyPr>
            <a:normAutofit/>
          </a:bodyPr>
          <a:lstStyle/>
          <a:p>
            <a:r>
              <a:rPr lang="en-US" b="1" dirty="0"/>
              <a:t>Top Penetration Testing Software &amp; Tools</a:t>
            </a:r>
            <a:br>
              <a:rPr lang="en-US" b="1" dirty="0"/>
            </a:br>
            <a:r>
              <a:rPr lang="en-US" b="1" dirty="0"/>
              <a:t>continued..</a:t>
            </a:r>
            <a:endParaRPr lang="en-PK" dirty="0"/>
          </a:p>
        </p:txBody>
      </p:sp>
      <p:sp>
        <p:nvSpPr>
          <p:cNvPr id="3" name="Content Placeholder 2">
            <a:extLst>
              <a:ext uri="{FF2B5EF4-FFF2-40B4-BE49-F238E27FC236}">
                <a16:creationId xmlns:a16="http://schemas.microsoft.com/office/drawing/2014/main" id="{BC6117DD-C762-8ADE-84A5-8947B950B1E7}"/>
              </a:ext>
            </a:extLst>
          </p:cNvPr>
          <p:cNvSpPr>
            <a:spLocks noGrp="1"/>
          </p:cNvSpPr>
          <p:nvPr>
            <p:ph idx="1"/>
          </p:nvPr>
        </p:nvSpPr>
        <p:spPr/>
        <p:txBody>
          <a:bodyPr>
            <a:normAutofit fontScale="92500" lnSpcReduction="20000"/>
          </a:bodyPr>
          <a:lstStyle/>
          <a:p>
            <a:r>
              <a:rPr lang="en-US" b="1" dirty="0"/>
              <a:t>6. W3af</a:t>
            </a:r>
          </a:p>
          <a:p>
            <a:r>
              <a:rPr lang="en-US" dirty="0"/>
              <a:t>W3af web application attack and audit frameworks are focused on finding and exploiting vulnerabilities in all web applications. Three types of plugins are provided for attack, audit, and discovery. The software then passes these on to the audit tool to check for flaws in the security.</a:t>
            </a:r>
          </a:p>
          <a:p>
            <a:r>
              <a:rPr lang="en-US" b="1" dirty="0"/>
              <a:t>7. Nessus</a:t>
            </a:r>
          </a:p>
          <a:p>
            <a:r>
              <a:rPr lang="en-US" dirty="0">
                <a:hlinkClick r:id="rId2"/>
              </a:rPr>
              <a:t>Nessus</a:t>
            </a:r>
            <a:r>
              <a:rPr lang="en-US" dirty="0"/>
              <a:t> has been used as a security penetration testing tool for twenty years. 27,000 companies utilize the application worldwide. The software is one of the most powerful testing tools on the market</a:t>
            </a:r>
          </a:p>
          <a:p>
            <a:r>
              <a:rPr lang="en-US" b="1" dirty="0"/>
              <a:t>8. </a:t>
            </a:r>
            <a:r>
              <a:rPr lang="en-US" b="1" dirty="0" err="1"/>
              <a:t>SQLmap</a:t>
            </a:r>
            <a:endParaRPr lang="en-US" b="1" dirty="0"/>
          </a:p>
          <a:p>
            <a:r>
              <a:rPr lang="en-US" dirty="0" err="1"/>
              <a:t>SQLmap</a:t>
            </a:r>
            <a:r>
              <a:rPr lang="en-US" dirty="0"/>
              <a:t> is an SQL injection takeover tool for databases. Supported database platforms include MySQL, SQLite, Sybase, DB2, Access, MSSQL, PostgreSQL.</a:t>
            </a:r>
          </a:p>
          <a:p>
            <a:endParaRPr lang="en-PK" dirty="0"/>
          </a:p>
        </p:txBody>
      </p:sp>
    </p:spTree>
    <p:extLst>
      <p:ext uri="{BB962C8B-B14F-4D97-AF65-F5344CB8AC3E}">
        <p14:creationId xmlns:p14="http://schemas.microsoft.com/office/powerpoint/2010/main" val="2908104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248</TotalTime>
  <Words>1392</Words>
  <Application>Microsoft Macintosh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vt:lpstr>
      <vt:lpstr>Office Theme</vt:lpstr>
      <vt:lpstr>Chapter 05 - Penetration Testing</vt:lpstr>
      <vt:lpstr>Pen Testing</vt:lpstr>
      <vt:lpstr>PowerPoint Presentation</vt:lpstr>
      <vt:lpstr>PowerPoint Presentation</vt:lpstr>
      <vt:lpstr>Types of Penetration Tests </vt:lpstr>
      <vt:lpstr>Types of Pentests continued..</vt:lpstr>
      <vt:lpstr>Top Penetration Testing Software &amp; Tools </vt:lpstr>
      <vt:lpstr>Top Penetration Testing Software &amp; Tools continued..</vt:lpstr>
      <vt:lpstr>Top Penetration Testing Software &amp; Tools continued..</vt:lpstr>
      <vt:lpstr>Pen-Testing vs. Vulnerability Assessment</vt:lpstr>
      <vt:lpstr>Why Perform Pen test</vt:lpstr>
      <vt:lpstr>Find Holes Now Before Somebody Else Does</vt:lpstr>
      <vt:lpstr>PowerPoint Presentation</vt:lpstr>
      <vt:lpstr>The Penetration Testing Report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Penetration testing</dc:title>
  <dc:creator>HP800G2</dc:creator>
  <cp:lastModifiedBy>Dr. Faisal Ahmed Khan</cp:lastModifiedBy>
  <cp:revision>24</cp:revision>
  <dcterms:created xsi:type="dcterms:W3CDTF">2016-11-29T04:37:05Z</dcterms:created>
  <dcterms:modified xsi:type="dcterms:W3CDTF">2022-07-18T05:49:45Z</dcterms:modified>
</cp:coreProperties>
</file>