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4"/>
  </p:notesMasterIdLst>
  <p:sldIdLst>
    <p:sldId id="256" r:id="rId2"/>
    <p:sldId id="257" r:id="rId3"/>
    <p:sldId id="261" r:id="rId4"/>
    <p:sldId id="264" r:id="rId5"/>
    <p:sldId id="263" r:id="rId6"/>
    <p:sldId id="265" r:id="rId7"/>
    <p:sldId id="266" r:id="rId8"/>
    <p:sldId id="267" r:id="rId9"/>
    <p:sldId id="281" r:id="rId10"/>
    <p:sldId id="282" r:id="rId11"/>
    <p:sldId id="283" r:id="rId12"/>
    <p:sldId id="284" r:id="rId13"/>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22" d="100"/>
          <a:sy n="122" d="100"/>
        </p:scale>
        <p:origin x="232"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CBBC0-8EB2-484A-9037-D0466BAF995E}" type="datetimeFigureOut">
              <a:rPr lang="en-PK" smtClean="0"/>
              <a:t>28/07/2022</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FDD445-6217-5C4E-96FA-41A29F01EFAC}" type="slidenum">
              <a:rPr lang="en-PK" smtClean="0"/>
              <a:t>‹#›</a:t>
            </a:fld>
            <a:endParaRPr lang="en-PK"/>
          </a:p>
        </p:txBody>
      </p:sp>
    </p:spTree>
    <p:extLst>
      <p:ext uri="{BB962C8B-B14F-4D97-AF65-F5344CB8AC3E}">
        <p14:creationId xmlns:p14="http://schemas.microsoft.com/office/powerpoint/2010/main" val="99648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fld id="{1332A2E0-3CB7-4A95-85D9-AFF5A34149FF}" type="slidenum">
              <a:rPr lang="en-US"/>
              <a:pPr/>
              <a:t>3</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pPr>
              <a:defRPr/>
            </a:pPr>
            <a:endParaRPr lang="en-US">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664EA38-011D-787C-86C8-D93C4610D6EA}"/>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lvl1pPr>
              <a:defRPr sz="2400" i="1">
                <a:solidFill>
                  <a:schemeClr val="tx1"/>
                </a:solidFill>
                <a:latin typeface="Times" pitchFamily="2" charset="0"/>
                <a:ea typeface="MS PGothic" panose="020B0600070205080204" pitchFamily="34" charset="-128"/>
              </a:defRPr>
            </a:lvl1pPr>
            <a:lvl2pPr marL="742950" indent="-285750">
              <a:defRPr sz="2400" i="1">
                <a:solidFill>
                  <a:schemeClr val="tx1"/>
                </a:solidFill>
                <a:latin typeface="Times" pitchFamily="2" charset="0"/>
                <a:ea typeface="MS PGothic" panose="020B0600070205080204" pitchFamily="34" charset="-128"/>
              </a:defRPr>
            </a:lvl2pPr>
            <a:lvl3pPr marL="1143000" indent="-228600">
              <a:defRPr sz="2400" i="1">
                <a:solidFill>
                  <a:schemeClr val="tx1"/>
                </a:solidFill>
                <a:latin typeface="Times" pitchFamily="2" charset="0"/>
                <a:ea typeface="MS PGothic" panose="020B0600070205080204" pitchFamily="34" charset="-128"/>
              </a:defRPr>
            </a:lvl3pPr>
            <a:lvl4pPr marL="1600200" indent="-228600">
              <a:defRPr sz="2400" i="1">
                <a:solidFill>
                  <a:schemeClr val="tx1"/>
                </a:solidFill>
                <a:latin typeface="Times" pitchFamily="2" charset="0"/>
                <a:ea typeface="MS PGothic" panose="020B0600070205080204" pitchFamily="34" charset="-128"/>
              </a:defRPr>
            </a:lvl4pPr>
            <a:lvl5pPr marL="2057400" indent="-228600">
              <a:defRPr sz="2400" i="1">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9pPr>
          </a:lstStyle>
          <a:p>
            <a:fld id="{04DF2FB8-4B9E-4141-82B3-8A1F3240E3FC}" type="slidenum">
              <a:rPr lang="en-US" altLang="en-PK" sz="1200" i="0"/>
              <a:pPr/>
              <a:t>9</a:t>
            </a:fld>
            <a:endParaRPr lang="en-US" altLang="en-PK" sz="1200" i="0"/>
          </a:p>
        </p:txBody>
      </p:sp>
      <p:sp>
        <p:nvSpPr>
          <p:cNvPr id="72706" name="Rectangle 2">
            <a:extLst>
              <a:ext uri="{FF2B5EF4-FFF2-40B4-BE49-F238E27FC236}">
                <a16:creationId xmlns:a16="http://schemas.microsoft.com/office/drawing/2014/main" id="{3EA86579-0AF9-1D17-5046-C6EBC991BC73}"/>
              </a:ext>
            </a:extLst>
          </p:cNvPr>
          <p:cNvSpPr>
            <a:spLocks noGrp="1" noRot="1" noChangeAspect="1" noChangeArrowheads="1" noTextEdit="1"/>
          </p:cNvSpPr>
          <p:nvPr>
            <p:ph type="sldImg"/>
          </p:nvPr>
        </p:nvSpPr>
        <p:spPr>
          <a:ln/>
        </p:spPr>
      </p:sp>
      <p:sp>
        <p:nvSpPr>
          <p:cNvPr id="72707" name="Rectangle 3">
            <a:extLst>
              <a:ext uri="{FF2B5EF4-FFF2-40B4-BE49-F238E27FC236}">
                <a16:creationId xmlns:a16="http://schemas.microsoft.com/office/drawing/2014/main" id="{34BA2ABF-59B8-716D-BB7C-515070618E62}"/>
              </a:ext>
            </a:extLst>
          </p:cNvPr>
          <p:cNvSpPr>
            <a:spLocks noGrp="1" noChangeArrowheads="1"/>
          </p:cNvSpPr>
          <p:nvPr>
            <p:ph type="body" idx="1"/>
          </p:nvPr>
        </p:nvSpPr>
        <p:spPr/>
        <p:txBody>
          <a:bodyPr/>
          <a:lstStyle/>
          <a:p>
            <a:pPr>
              <a:defRPr/>
            </a:pPr>
            <a:endParaRPr lang="en-US">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6677-62C9-B0ED-0ED9-C9A6A9006B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8340541A-E3E9-1566-7B2B-7634D4DEFF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7B1C7C24-B20A-C61B-6676-82DA7FAFC84F}"/>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5" name="Footer Placeholder 4">
            <a:extLst>
              <a:ext uri="{FF2B5EF4-FFF2-40B4-BE49-F238E27FC236}">
                <a16:creationId xmlns:a16="http://schemas.microsoft.com/office/drawing/2014/main" id="{10D038DE-BF3D-B7C1-1AFF-BDA366B7BB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6B94C8-A404-AB27-01A3-692A8ACE5E2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6161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DAB15-E21C-3BE6-4727-53825B61941F}"/>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330EA46E-02F1-9451-9FBF-5A525A2FA3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8AB9A2EF-8A4F-1209-AD34-391BF346B914}"/>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5" name="Footer Placeholder 4">
            <a:extLst>
              <a:ext uri="{FF2B5EF4-FFF2-40B4-BE49-F238E27FC236}">
                <a16:creationId xmlns:a16="http://schemas.microsoft.com/office/drawing/2014/main" id="{D17EBF40-5084-7855-E2C3-2768037E83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531312-DD18-F635-9CD4-C5B1B113844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605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BCFF78-9C4D-4E20-6943-3153610B54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6C536445-F2F0-08C1-535F-EACD536413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B2EAE7E-2DDD-1ABC-C48E-2930CAD0DCDB}"/>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5" name="Footer Placeholder 4">
            <a:extLst>
              <a:ext uri="{FF2B5EF4-FFF2-40B4-BE49-F238E27FC236}">
                <a16:creationId xmlns:a16="http://schemas.microsoft.com/office/drawing/2014/main" id="{51744966-9FDD-C37B-1EBE-AA4F14A051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F056EBC-A1AF-ACE0-32FF-0F7F1DCFAD8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904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B8A5F-4259-55E3-291A-05FAC82D9CA6}"/>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3AFD1908-BC64-8E12-334E-BB47D4935C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35BBAC34-0633-DFE2-E095-CA61EA346BC7}"/>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5" name="Footer Placeholder 4">
            <a:extLst>
              <a:ext uri="{FF2B5EF4-FFF2-40B4-BE49-F238E27FC236}">
                <a16:creationId xmlns:a16="http://schemas.microsoft.com/office/drawing/2014/main" id="{B1C7FC0D-B3D8-9BAE-C4F8-77A4A646C3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B1F35B-2982-88E4-70E2-B68EBED290F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742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9CCEE-0168-23B1-D083-B9E0F00E4F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AF4E134B-61B9-B960-5C15-DCA8BD8732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13EFA-0E0E-1414-4692-59F41661DC7B}"/>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5" name="Footer Placeholder 4">
            <a:extLst>
              <a:ext uri="{FF2B5EF4-FFF2-40B4-BE49-F238E27FC236}">
                <a16:creationId xmlns:a16="http://schemas.microsoft.com/office/drawing/2014/main" id="{6A72ABF5-7541-6886-3991-6EA76A735FD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CA6092-6D6D-DF53-A19B-5FCA49218E6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9270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ACC49-0EAD-C7BD-49D3-FF2C7A168F24}"/>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C8A04732-A94A-43A8-56F3-048B1047EC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C4BEAFD9-B33A-550B-43E6-3550C19F70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C4046023-AA7A-CCD4-6C71-774EAC949EDA}"/>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6" name="Footer Placeholder 5">
            <a:extLst>
              <a:ext uri="{FF2B5EF4-FFF2-40B4-BE49-F238E27FC236}">
                <a16:creationId xmlns:a16="http://schemas.microsoft.com/office/drawing/2014/main" id="{96B41A05-B420-3ABF-02A0-4E9F4CA3927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7AF8C-F760-9487-E926-61364F89B07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878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8FA5D-F79E-A49B-736D-6CDC1BCFEA26}"/>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87F274E6-6F60-B4F4-6A50-DC21F5D3C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839BC5-1200-E406-4C4B-370B6FF150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B9295DF6-F1CE-29CE-63E5-BED564E5E7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3D391C-9827-3F51-A7D4-DF7DE49FA5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8593832B-0CD9-A6C4-1FCD-BC31099BBC56}"/>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8" name="Footer Placeholder 7">
            <a:extLst>
              <a:ext uri="{FF2B5EF4-FFF2-40B4-BE49-F238E27FC236}">
                <a16:creationId xmlns:a16="http://schemas.microsoft.com/office/drawing/2014/main" id="{E01427E9-2D75-6BDB-3300-EC2AC2375A7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AFC31E9-5DA7-2961-913A-81D3D6CB520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276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C389F-5FAC-31C2-5F17-700AD813DDB0}"/>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AF965EE4-EE1E-B008-A8DC-8F87E4FDD0E4}"/>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4" name="Footer Placeholder 3">
            <a:extLst>
              <a:ext uri="{FF2B5EF4-FFF2-40B4-BE49-F238E27FC236}">
                <a16:creationId xmlns:a16="http://schemas.microsoft.com/office/drawing/2014/main" id="{07EC446D-7B1D-F8CF-0086-DD23710E2D7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53F7181-86BC-8CAA-CFCF-E6CB6A4D8C6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125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113618-4114-7F48-E46A-E8F6661DCBAE}"/>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3" name="Footer Placeholder 2">
            <a:extLst>
              <a:ext uri="{FF2B5EF4-FFF2-40B4-BE49-F238E27FC236}">
                <a16:creationId xmlns:a16="http://schemas.microsoft.com/office/drawing/2014/main" id="{1B7F2A10-C680-7934-D9E3-AC67BF40EF5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FE2165D-0AEF-67B5-F50F-54546D74CD2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59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E35F-BC60-FF59-AFE1-E9877B6CEF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25192A6A-7F03-ACA4-AA49-4AFD32754B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DB4CA4BD-FA64-7698-490A-7171702E13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5D1475-1E14-5FDD-C51C-035DE57D1981}"/>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6" name="Footer Placeholder 5">
            <a:extLst>
              <a:ext uri="{FF2B5EF4-FFF2-40B4-BE49-F238E27FC236}">
                <a16:creationId xmlns:a16="http://schemas.microsoft.com/office/drawing/2014/main" id="{B83244CD-0E9A-F042-438F-0E5E2B15E8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49CCD45-9ABC-D027-F16F-CEDB81891A9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4384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2F24C-FA4E-416E-49F3-92411A9B5D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4DA0184D-506D-6808-16DE-8D7153D131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EE273792-7736-0265-CCCD-439BF92FB6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EAC178-4869-5B30-BF7D-FCDC4BA6ABDF}"/>
              </a:ext>
            </a:extLst>
          </p:cNvPr>
          <p:cNvSpPr>
            <a:spLocks noGrp="1"/>
          </p:cNvSpPr>
          <p:nvPr>
            <p:ph type="dt" sz="half" idx="10"/>
          </p:nvPr>
        </p:nvSpPr>
        <p:spPr/>
        <p:txBody>
          <a:bodyPr/>
          <a:lstStyle/>
          <a:p>
            <a:fld id="{B61BEF0D-F0BB-DE4B-95CE-6DB70DBA9567}" type="datetimeFigureOut">
              <a:rPr lang="en-US" smtClean="0"/>
              <a:pPr/>
              <a:t>7/28/22</a:t>
            </a:fld>
            <a:endParaRPr lang="en-US" dirty="0"/>
          </a:p>
        </p:txBody>
      </p:sp>
      <p:sp>
        <p:nvSpPr>
          <p:cNvPr id="6" name="Footer Placeholder 5">
            <a:extLst>
              <a:ext uri="{FF2B5EF4-FFF2-40B4-BE49-F238E27FC236}">
                <a16:creationId xmlns:a16="http://schemas.microsoft.com/office/drawing/2014/main" id="{959B0589-683C-7740-7962-728EA49798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0035D5F-3317-2869-C39B-53437413295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128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5F487-3421-6808-6186-3D2A131EFB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64E576D-EC12-374B-525E-33FFC626A8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D93B5FEA-4B98-B2B2-63C3-F9947D06C7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7/28/22</a:t>
            </a:fld>
            <a:endParaRPr lang="en-US" dirty="0"/>
          </a:p>
        </p:txBody>
      </p:sp>
      <p:sp>
        <p:nvSpPr>
          <p:cNvPr id="5" name="Footer Placeholder 4">
            <a:extLst>
              <a:ext uri="{FF2B5EF4-FFF2-40B4-BE49-F238E27FC236}">
                <a16:creationId xmlns:a16="http://schemas.microsoft.com/office/drawing/2014/main" id="{9EDF3DCF-B96C-2E66-9C51-E4A0711C4F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B747AD-CEEC-71CB-8AB4-69A824F6A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3692632"/>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54200"/>
            <a:ext cx="9144000" cy="949643"/>
          </a:xfrm>
        </p:spPr>
        <p:txBody>
          <a:bodyPr>
            <a:normAutofit/>
          </a:bodyPr>
          <a:lstStyle/>
          <a:p>
            <a:r>
              <a:rPr lang="en-US" sz="4400" dirty="0">
                <a:latin typeface="Times" pitchFamily="2" charset="0"/>
              </a:rPr>
              <a:t>Chapter 06 – Malicious Software</a:t>
            </a:r>
          </a:p>
        </p:txBody>
      </p:sp>
      <p:sp>
        <p:nvSpPr>
          <p:cNvPr id="3" name="Subtitle 2"/>
          <p:cNvSpPr>
            <a:spLocks noGrp="1"/>
          </p:cNvSpPr>
          <p:nvPr>
            <p:ph type="subTitle" idx="1"/>
          </p:nvPr>
        </p:nvSpPr>
        <p:spPr/>
        <p:txBody>
          <a:bodyPr/>
          <a:lstStyle/>
          <a:p>
            <a:endParaRPr lang="en-US" dirty="0">
              <a:latin typeface="Times" pitchFamily="2" charset="0"/>
            </a:endParaRPr>
          </a:p>
          <a:p>
            <a:r>
              <a:rPr lang="en-US" dirty="0">
                <a:latin typeface="Times" pitchFamily="2" charset="0"/>
              </a:rPr>
              <a:t>Dr Faisal Khan</a:t>
            </a:r>
          </a:p>
          <a:p>
            <a:r>
              <a:rPr lang="en-US" dirty="0" err="1">
                <a:latin typeface="Times" pitchFamily="2" charset="0"/>
              </a:rPr>
              <a:t>faisal.khan@buitms.edu.pk</a:t>
            </a:r>
            <a:endParaRPr lang="en-US" dirty="0">
              <a:latin typeface="Times" pitchFamily="2" charset="0"/>
            </a:endParaRPr>
          </a:p>
        </p:txBody>
      </p:sp>
    </p:spTree>
    <p:extLst>
      <p:ext uri="{BB962C8B-B14F-4D97-AF65-F5344CB8AC3E}">
        <p14:creationId xmlns:p14="http://schemas.microsoft.com/office/powerpoint/2010/main" val="1909167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417B5-9363-8095-F554-BE548C32D793}"/>
              </a:ext>
            </a:extLst>
          </p:cNvPr>
          <p:cNvSpPr>
            <a:spLocks noGrp="1"/>
          </p:cNvSpPr>
          <p:nvPr>
            <p:ph type="title"/>
          </p:nvPr>
        </p:nvSpPr>
        <p:spPr/>
        <p:txBody>
          <a:bodyPr/>
          <a:lstStyle/>
          <a:p>
            <a:r>
              <a:rPr lang="en-PK" dirty="0"/>
              <a:t>Countermeasures</a:t>
            </a:r>
          </a:p>
        </p:txBody>
      </p:sp>
      <p:sp>
        <p:nvSpPr>
          <p:cNvPr id="3" name="Content Placeholder 2">
            <a:extLst>
              <a:ext uri="{FF2B5EF4-FFF2-40B4-BE49-F238E27FC236}">
                <a16:creationId xmlns:a16="http://schemas.microsoft.com/office/drawing/2014/main" id="{52A4CCAE-BF02-AFE8-BFEF-D41FA60740C4}"/>
              </a:ext>
            </a:extLst>
          </p:cNvPr>
          <p:cNvSpPr>
            <a:spLocks noGrp="1"/>
          </p:cNvSpPr>
          <p:nvPr>
            <p:ph idx="1"/>
          </p:nvPr>
        </p:nvSpPr>
        <p:spPr/>
        <p:txBody>
          <a:bodyPr>
            <a:normAutofit lnSpcReduction="10000"/>
          </a:bodyPr>
          <a:lstStyle/>
          <a:p>
            <a:pPr marL="0" indent="0">
              <a:buNone/>
            </a:pPr>
            <a:r>
              <a:rPr lang="en-US" b="1" dirty="0"/>
              <a:t>Prevention</a:t>
            </a:r>
            <a:r>
              <a:rPr lang="en-US" dirty="0"/>
              <a:t>: policy, awareness, vulnerability mitigation, and threat mitigation. </a:t>
            </a:r>
          </a:p>
          <a:p>
            <a:pPr marL="0" indent="0">
              <a:buNone/>
            </a:pPr>
            <a:r>
              <a:rPr lang="en-PK" dirty="0"/>
              <a:t>If preventions fails then:</a:t>
            </a:r>
          </a:p>
          <a:p>
            <a:r>
              <a:rPr lang="en-US" b="1" dirty="0"/>
              <a:t>Detection: </a:t>
            </a:r>
            <a:r>
              <a:rPr lang="en-US" dirty="0"/>
              <a:t>Once the infection has occurred, determine that it has occurred and locate the malware. </a:t>
            </a:r>
          </a:p>
          <a:p>
            <a:r>
              <a:rPr lang="en-US" b="1" dirty="0"/>
              <a:t>Identification: </a:t>
            </a:r>
            <a:r>
              <a:rPr lang="en-US" dirty="0"/>
              <a:t>Once detection has been achieved, identify the specific malware that has infected the system. </a:t>
            </a:r>
          </a:p>
          <a:p>
            <a:r>
              <a:rPr lang="en-US" b="1" dirty="0"/>
              <a:t>Removal: </a:t>
            </a:r>
            <a:r>
              <a:rPr lang="en-US" dirty="0"/>
              <a:t>Once the specific malware has been identified, remove all traces of malware virus from all infected systems so that it cannot spread further. </a:t>
            </a:r>
          </a:p>
          <a:p>
            <a:pPr marL="0" indent="0">
              <a:buNone/>
            </a:pPr>
            <a:endParaRPr lang="en-PK" dirty="0"/>
          </a:p>
        </p:txBody>
      </p:sp>
    </p:spTree>
    <p:extLst>
      <p:ext uri="{BB962C8B-B14F-4D97-AF65-F5344CB8AC3E}">
        <p14:creationId xmlns:p14="http://schemas.microsoft.com/office/powerpoint/2010/main" val="1588373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5A869-5247-A542-07A5-689824AAAAC3}"/>
              </a:ext>
            </a:extLst>
          </p:cNvPr>
          <p:cNvSpPr>
            <a:spLocks noGrp="1"/>
          </p:cNvSpPr>
          <p:nvPr>
            <p:ph type="title"/>
          </p:nvPr>
        </p:nvSpPr>
        <p:spPr/>
        <p:txBody>
          <a:bodyPr/>
          <a:lstStyle/>
          <a:p>
            <a:r>
              <a:rPr lang="en-PK" dirty="0"/>
              <a:t>Effective Countermeasures</a:t>
            </a:r>
          </a:p>
        </p:txBody>
      </p:sp>
      <p:sp>
        <p:nvSpPr>
          <p:cNvPr id="3" name="Content Placeholder 2">
            <a:extLst>
              <a:ext uri="{FF2B5EF4-FFF2-40B4-BE49-F238E27FC236}">
                <a16:creationId xmlns:a16="http://schemas.microsoft.com/office/drawing/2014/main" id="{9454C513-FB5B-1CAA-F79C-CDF6FFE90104}"/>
              </a:ext>
            </a:extLst>
          </p:cNvPr>
          <p:cNvSpPr>
            <a:spLocks noGrp="1"/>
          </p:cNvSpPr>
          <p:nvPr>
            <p:ph idx="1"/>
          </p:nvPr>
        </p:nvSpPr>
        <p:spPr>
          <a:xfrm>
            <a:off x="838200" y="1555531"/>
            <a:ext cx="10515600" cy="4621432"/>
          </a:xfrm>
        </p:spPr>
        <p:txBody>
          <a:bodyPr>
            <a:normAutofit fontScale="92500" lnSpcReduction="20000"/>
          </a:bodyPr>
          <a:lstStyle/>
          <a:p>
            <a:pPr marL="0" indent="0">
              <a:buNone/>
            </a:pPr>
            <a:r>
              <a:rPr lang="en-US" b="1" dirty="0"/>
              <a:t>Generality: </a:t>
            </a:r>
            <a:r>
              <a:rPr lang="en-US" dirty="0"/>
              <a:t>The approach taken should be able to handle a wide variety of attacks. </a:t>
            </a:r>
          </a:p>
          <a:p>
            <a:pPr marL="0" indent="0">
              <a:buNone/>
            </a:pPr>
            <a:r>
              <a:rPr lang="en-US" b="1" dirty="0"/>
              <a:t>Timeliness: </a:t>
            </a:r>
            <a:r>
              <a:rPr lang="en-US" dirty="0"/>
              <a:t>The approach should respond quickly so as to limit the number of infected programs or systems and the consequent activity. </a:t>
            </a:r>
          </a:p>
          <a:p>
            <a:pPr marL="0" indent="0">
              <a:buNone/>
            </a:pPr>
            <a:r>
              <a:rPr lang="en-US" b="1" dirty="0"/>
              <a:t>Resiliency: </a:t>
            </a:r>
            <a:r>
              <a:rPr lang="en-US" dirty="0"/>
              <a:t>The approach should be resistant to evasion techniques employed by attackers to hide the presence of their malware. </a:t>
            </a:r>
          </a:p>
          <a:p>
            <a:pPr marL="0" indent="0">
              <a:buNone/>
            </a:pPr>
            <a:r>
              <a:rPr lang="en-US" b="1" dirty="0"/>
              <a:t>Minimal denial-of-service costs: </a:t>
            </a:r>
            <a:r>
              <a:rPr lang="en-US" dirty="0"/>
              <a:t>The approach should result in minimal reduction in capacity or service due to the actions of the countermeasure software, and should not significantly disrupt normal operation. </a:t>
            </a:r>
          </a:p>
          <a:p>
            <a:pPr marL="0" indent="0">
              <a:buNone/>
            </a:pPr>
            <a:r>
              <a:rPr lang="en-US" b="1" dirty="0"/>
              <a:t>Transparency: </a:t>
            </a:r>
            <a:r>
              <a:rPr lang="en-US" dirty="0"/>
              <a:t>The countermeasure software and devices should not require modification to existing (legacy) OSs, application software, and hardware. </a:t>
            </a:r>
          </a:p>
          <a:p>
            <a:pPr marL="0" indent="0">
              <a:buNone/>
            </a:pPr>
            <a:r>
              <a:rPr lang="en-US" b="1" dirty="0"/>
              <a:t>Global and local coverage: </a:t>
            </a:r>
            <a:r>
              <a:rPr lang="en-US" dirty="0"/>
              <a:t>The approach should be able to deal with attack sources both from outside and inside the enterprise network. </a:t>
            </a:r>
          </a:p>
          <a:p>
            <a:endParaRPr lang="en-PK" dirty="0"/>
          </a:p>
        </p:txBody>
      </p:sp>
    </p:spTree>
    <p:extLst>
      <p:ext uri="{BB962C8B-B14F-4D97-AF65-F5344CB8AC3E}">
        <p14:creationId xmlns:p14="http://schemas.microsoft.com/office/powerpoint/2010/main" val="855625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E908A-9844-C28D-D542-FE3503E33187}"/>
              </a:ext>
            </a:extLst>
          </p:cNvPr>
          <p:cNvSpPr>
            <a:spLocks noGrp="1"/>
          </p:cNvSpPr>
          <p:nvPr>
            <p:ph type="title"/>
          </p:nvPr>
        </p:nvSpPr>
        <p:spPr/>
        <p:txBody>
          <a:bodyPr/>
          <a:lstStyle/>
          <a:p>
            <a:r>
              <a:rPr lang="en-PK" dirty="0"/>
              <a:t>Effective Countermeasures contd..</a:t>
            </a:r>
          </a:p>
        </p:txBody>
      </p:sp>
      <p:sp>
        <p:nvSpPr>
          <p:cNvPr id="3" name="Content Placeholder 2">
            <a:extLst>
              <a:ext uri="{FF2B5EF4-FFF2-40B4-BE49-F238E27FC236}">
                <a16:creationId xmlns:a16="http://schemas.microsoft.com/office/drawing/2014/main" id="{005DD7D6-2E18-7E28-76D6-9EDC40D4A2A8}"/>
              </a:ext>
            </a:extLst>
          </p:cNvPr>
          <p:cNvSpPr>
            <a:spLocks noGrp="1"/>
          </p:cNvSpPr>
          <p:nvPr>
            <p:ph idx="1"/>
          </p:nvPr>
        </p:nvSpPr>
        <p:spPr/>
        <p:txBody>
          <a:bodyPr>
            <a:normAutofit/>
          </a:bodyPr>
          <a:lstStyle/>
          <a:p>
            <a:pPr marL="0" indent="0">
              <a:buNone/>
            </a:pPr>
            <a:r>
              <a:rPr lang="en-US" b="1" dirty="0"/>
              <a:t>CPU emulator: </a:t>
            </a:r>
            <a:r>
              <a:rPr lang="en-US" dirty="0"/>
              <a:t>A software-based virtual computer. Suspicious instructions in an executable file are interpreted by the emulator rather than executed on the underlying processor. </a:t>
            </a:r>
          </a:p>
          <a:p>
            <a:pPr marL="0" indent="0">
              <a:buNone/>
            </a:pPr>
            <a:r>
              <a:rPr lang="en-US" b="1" dirty="0"/>
              <a:t>Honeypot</a:t>
            </a:r>
            <a:r>
              <a:rPr lang="en-US" dirty="0"/>
              <a:t>: A </a:t>
            </a:r>
            <a:r>
              <a:rPr lang="en-US" i="1" dirty="0"/>
              <a:t>cybersecurity</a:t>
            </a:r>
            <a:r>
              <a:rPr lang="en-US" dirty="0"/>
              <a:t> mechanism that uses a manufactured attack target to lure cybercriminals away from legitimate targets.</a:t>
            </a:r>
          </a:p>
          <a:p>
            <a:pPr marL="0" indent="0">
              <a:buNone/>
            </a:pPr>
            <a:r>
              <a:rPr lang="en-US" b="1" dirty="0"/>
              <a:t>Virus signature scanner: </a:t>
            </a:r>
            <a:r>
              <a:rPr lang="en-US" dirty="0"/>
              <a:t>A module that scans the target code looking for known malware signatures. </a:t>
            </a:r>
          </a:p>
          <a:p>
            <a:pPr marL="0" indent="0">
              <a:buNone/>
            </a:pPr>
            <a:r>
              <a:rPr lang="en-US" b="1" dirty="0"/>
              <a:t>Emulation control module: </a:t>
            </a:r>
            <a:r>
              <a:rPr lang="en-US" dirty="0"/>
              <a:t>Controls the execution of the target code. </a:t>
            </a:r>
          </a:p>
          <a:p>
            <a:pPr marL="0" indent="0">
              <a:buNone/>
            </a:pPr>
            <a:r>
              <a:rPr lang="en-PK" dirty="0"/>
              <a:t>Use </a:t>
            </a:r>
            <a:r>
              <a:rPr lang="en-PK" b="1" dirty="0"/>
              <a:t>IDS</a:t>
            </a:r>
            <a:r>
              <a:rPr lang="en-PK" dirty="0"/>
              <a:t> and </a:t>
            </a:r>
            <a:r>
              <a:rPr lang="en-PK" b="1" dirty="0"/>
              <a:t>Firewalls</a:t>
            </a:r>
            <a:r>
              <a:rPr lang="en-PK" dirty="0"/>
              <a:t> (to be discussed in later lectures)</a:t>
            </a:r>
          </a:p>
        </p:txBody>
      </p:sp>
    </p:spTree>
    <p:extLst>
      <p:ext uri="{BB962C8B-B14F-4D97-AF65-F5344CB8AC3E}">
        <p14:creationId xmlns:p14="http://schemas.microsoft.com/office/powerpoint/2010/main" val="425071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Malicious Software (Malware)</a:t>
            </a:r>
          </a:p>
        </p:txBody>
      </p:sp>
      <p:sp>
        <p:nvSpPr>
          <p:cNvPr id="3" name="Content Placeholder 2"/>
          <p:cNvSpPr>
            <a:spLocks noGrp="1"/>
          </p:cNvSpPr>
          <p:nvPr>
            <p:ph idx="1"/>
          </p:nvPr>
        </p:nvSpPr>
        <p:spPr>
          <a:xfrm>
            <a:off x="1097280" y="1944710"/>
            <a:ext cx="10058400" cy="5312535"/>
          </a:xfrm>
        </p:spPr>
        <p:txBody>
          <a:bodyPr>
            <a:normAutofit/>
          </a:bodyPr>
          <a:lstStyle/>
          <a:p>
            <a:pPr marL="0" indent="0">
              <a:buNone/>
            </a:pPr>
            <a:r>
              <a:rPr lang="en-US" dirty="0"/>
              <a:t>A program that is inserted into a system, usually covertly, with the intent of compromising the confidentiality, integrity, or availability of the victim’s data, applications, or operating system or otherwise annoying or disrupting the victim. </a:t>
            </a:r>
            <a:endParaRPr lang="en-US" sz="2400" dirty="0"/>
          </a:p>
        </p:txBody>
      </p:sp>
    </p:spTree>
    <p:extLst>
      <p:ext uri="{BB962C8B-B14F-4D97-AF65-F5344CB8AC3E}">
        <p14:creationId xmlns:p14="http://schemas.microsoft.com/office/powerpoint/2010/main" val="304210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588579" y="1008994"/>
            <a:ext cx="10426262" cy="52322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wrap="square">
            <a:spAutoFit/>
          </a:bodyPr>
          <a:lstStyle/>
          <a:p>
            <a:pPr>
              <a:spcAft>
                <a:spcPts val="1200"/>
              </a:spcAft>
              <a:defRPr/>
            </a:pPr>
            <a:r>
              <a:rPr lang="en-US" sz="2400" u="sng" dirty="0">
                <a:latin typeface="Times" charset="0"/>
                <a:ea typeface="ＭＳ Ｐゴシック" charset="0"/>
              </a:rPr>
              <a:t>Virus</a:t>
            </a:r>
            <a:r>
              <a:rPr lang="en-US" sz="2400" dirty="0">
                <a:latin typeface="Times" charset="0"/>
                <a:ea typeface="ＭＳ Ｐゴシック" charset="0"/>
              </a:rPr>
              <a:t> - code that copies itself into other programs (usually riding on email messages or attached documents (e.g., macro viruses).</a:t>
            </a:r>
          </a:p>
          <a:p>
            <a:pPr>
              <a:spcAft>
                <a:spcPts val="1200"/>
              </a:spcAft>
              <a:defRPr/>
            </a:pPr>
            <a:r>
              <a:rPr lang="en-US" sz="2400" u="sng" dirty="0">
                <a:latin typeface="Times" charset="0"/>
                <a:ea typeface="ＭＳ Ｐゴシック" charset="0"/>
              </a:rPr>
              <a:t>Worm</a:t>
            </a:r>
            <a:r>
              <a:rPr lang="en-US" sz="2400" dirty="0">
                <a:latin typeface="Times" charset="0"/>
                <a:ea typeface="ＭＳ Ｐゴシック" charset="0"/>
              </a:rPr>
              <a:t> - a program that replicates itself across the network (e.g., </a:t>
            </a:r>
            <a:r>
              <a:rPr lang="en-US" sz="2400" dirty="0" err="1">
                <a:latin typeface="Times" charset="0"/>
                <a:ea typeface="ＭＳ Ｐゴシック" charset="0"/>
              </a:rPr>
              <a:t>Saphire</a:t>
            </a:r>
            <a:r>
              <a:rPr lang="en-US" sz="2400" dirty="0">
                <a:latin typeface="Times" charset="0"/>
                <a:ea typeface="ＭＳ Ｐゴシック" charset="0"/>
              </a:rPr>
              <a:t> worm)</a:t>
            </a:r>
            <a:endParaRPr lang="en-US" sz="2400" u="sng" dirty="0">
              <a:latin typeface="Times" charset="0"/>
              <a:ea typeface="ＭＳ Ｐゴシック" charset="0"/>
            </a:endParaRPr>
          </a:p>
          <a:p>
            <a:pPr>
              <a:spcAft>
                <a:spcPts val="1200"/>
              </a:spcAft>
              <a:defRPr/>
            </a:pPr>
            <a:r>
              <a:rPr lang="en-US" sz="2400" u="sng" dirty="0">
                <a:latin typeface="Times" charset="0"/>
                <a:ea typeface="ＭＳ Ｐゴシック" charset="0"/>
              </a:rPr>
              <a:t>Payload</a:t>
            </a:r>
            <a:r>
              <a:rPr lang="en-US" sz="2400" dirty="0">
                <a:latin typeface="Times" charset="0"/>
                <a:ea typeface="ＭＳ Ｐゴシック" charset="0"/>
              </a:rPr>
              <a:t> - harmful things it does, after it has had time to spread.</a:t>
            </a:r>
          </a:p>
          <a:p>
            <a:pPr>
              <a:spcAft>
                <a:spcPts val="1200"/>
              </a:spcAft>
              <a:defRPr/>
            </a:pPr>
            <a:r>
              <a:rPr lang="en-US" sz="2400" u="sng" dirty="0">
                <a:latin typeface="Times" charset="0"/>
                <a:ea typeface="ＭＳ Ｐゴシック" charset="0"/>
              </a:rPr>
              <a:t>Trojan Horse</a:t>
            </a:r>
            <a:r>
              <a:rPr lang="en-US" sz="2400" dirty="0">
                <a:latin typeface="Times" charset="0"/>
                <a:ea typeface="ＭＳ Ｐゴシック" charset="0"/>
              </a:rPr>
              <a:t> - instructions in an otherwise good program that cause bad things to happen (sending your data or password to an attacker over the net).</a:t>
            </a:r>
          </a:p>
          <a:p>
            <a:pPr>
              <a:spcAft>
                <a:spcPts val="1200"/>
              </a:spcAft>
              <a:defRPr/>
            </a:pPr>
            <a:r>
              <a:rPr lang="en-US" sz="2400" u="sng" dirty="0">
                <a:latin typeface="Times" charset="0"/>
                <a:ea typeface="ＭＳ Ｐゴシック" charset="0"/>
              </a:rPr>
              <a:t>Logic Bomb</a:t>
            </a:r>
            <a:r>
              <a:rPr lang="en-US" sz="2400" dirty="0">
                <a:latin typeface="Times" charset="0"/>
                <a:ea typeface="ＭＳ Ｐゴシック" charset="0"/>
              </a:rPr>
              <a:t> - malicious code that activates on an event (e.g., date).</a:t>
            </a:r>
          </a:p>
          <a:p>
            <a:pPr>
              <a:spcAft>
                <a:spcPts val="1200"/>
              </a:spcAft>
              <a:defRPr/>
            </a:pPr>
            <a:r>
              <a:rPr lang="en-US" sz="2400" u="sng" dirty="0">
                <a:latin typeface="Times" charset="0"/>
                <a:ea typeface="ＭＳ Ｐゴシック" charset="0"/>
              </a:rPr>
              <a:t>Trap Door</a:t>
            </a:r>
            <a:r>
              <a:rPr lang="en-US" sz="2400" dirty="0">
                <a:latin typeface="Times" charset="0"/>
                <a:ea typeface="ＭＳ Ｐゴシック" charset="0"/>
              </a:rPr>
              <a:t> (or Back Door) - undocumented entry point written into code for debugging that can allow unwanted users.</a:t>
            </a:r>
          </a:p>
          <a:p>
            <a:pPr>
              <a:spcAft>
                <a:spcPts val="1200"/>
              </a:spcAft>
              <a:defRPr/>
            </a:pPr>
            <a:r>
              <a:rPr lang="en-US" sz="2400" u="sng" dirty="0">
                <a:latin typeface="Times" charset="0"/>
                <a:ea typeface="ＭＳ Ｐゴシック" charset="0"/>
              </a:rPr>
              <a:t>Bot</a:t>
            </a:r>
            <a:r>
              <a:rPr lang="en-US" sz="2400" dirty="0">
                <a:latin typeface="Times" charset="0"/>
                <a:ea typeface="ＭＳ Ｐゴシック" charset="0"/>
              </a:rPr>
              <a:t> (robot) - a compromised host that is controlled remotely.</a:t>
            </a:r>
          </a:p>
          <a:p>
            <a:pPr>
              <a:spcAft>
                <a:spcPts val="1200"/>
              </a:spcAft>
              <a:defRPr/>
            </a:pPr>
            <a:r>
              <a:rPr lang="en-US" sz="2400" u="sng" dirty="0">
                <a:latin typeface="Times" charset="0"/>
                <a:ea typeface="ＭＳ Ｐゴシック" charset="0"/>
              </a:rPr>
              <a:t>Bot Net (botnet)</a:t>
            </a:r>
            <a:r>
              <a:rPr lang="en-US" sz="2400" dirty="0">
                <a:latin typeface="Times" charset="0"/>
                <a:ea typeface="ＭＳ Ｐゴシック" charset="0"/>
              </a:rPr>
              <a:t> - many bots controlled by the same organization.</a:t>
            </a:r>
          </a:p>
        </p:txBody>
      </p:sp>
      <p:sp>
        <p:nvSpPr>
          <p:cNvPr id="7171" name="Text Box 3"/>
          <p:cNvSpPr txBox="1">
            <a:spLocks noChangeArrowheads="1"/>
          </p:cNvSpPr>
          <p:nvPr/>
        </p:nvSpPr>
        <p:spPr bwMode="auto">
          <a:xfrm>
            <a:off x="3049588" y="152400"/>
            <a:ext cx="6030912"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wrap="none">
            <a:spAutoFit/>
          </a:bodyPr>
          <a:lstStyle/>
          <a:p>
            <a:pPr algn="ctr">
              <a:defRPr/>
            </a:pPr>
            <a:r>
              <a:rPr lang="en-US" sz="3200">
                <a:latin typeface="Times" charset="0"/>
                <a:ea typeface="ＭＳ Ｐゴシック" charset="0"/>
              </a:rPr>
              <a:t>Viruses, Worms, and Trojan Horses</a:t>
            </a:r>
            <a:endParaRPr lang="en-US">
              <a:latin typeface="Times" charset="0"/>
              <a:ea typeface="ＭＳ Ｐゴシック"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0E67B-034B-AA68-D73D-23AE261E8283}"/>
              </a:ext>
            </a:extLst>
          </p:cNvPr>
          <p:cNvSpPr>
            <a:spLocks noGrp="1"/>
          </p:cNvSpPr>
          <p:nvPr>
            <p:ph type="title"/>
          </p:nvPr>
        </p:nvSpPr>
        <p:spPr/>
        <p:txBody>
          <a:bodyPr/>
          <a:lstStyle/>
          <a:p>
            <a:r>
              <a:rPr lang="en-US" b="1" dirty="0"/>
              <a:t>Terminologies for Malicious Software</a:t>
            </a:r>
            <a:endParaRPr lang="en-PK" dirty="0"/>
          </a:p>
        </p:txBody>
      </p:sp>
      <p:sp>
        <p:nvSpPr>
          <p:cNvPr id="3" name="Content Placeholder 2">
            <a:extLst>
              <a:ext uri="{FF2B5EF4-FFF2-40B4-BE49-F238E27FC236}">
                <a16:creationId xmlns:a16="http://schemas.microsoft.com/office/drawing/2014/main" id="{D568D84A-923C-5B05-AB15-D9EEE52F83DD}"/>
              </a:ext>
            </a:extLst>
          </p:cNvPr>
          <p:cNvSpPr>
            <a:spLocks noGrp="1"/>
          </p:cNvSpPr>
          <p:nvPr>
            <p:ph idx="1"/>
          </p:nvPr>
        </p:nvSpPr>
        <p:spPr/>
        <p:txBody>
          <a:bodyPr>
            <a:normAutofit fontScale="70000" lnSpcReduction="20000"/>
          </a:bodyPr>
          <a:lstStyle/>
          <a:p>
            <a:pPr marL="0" indent="0" fontAlgn="ctr">
              <a:buNone/>
            </a:pPr>
            <a:r>
              <a:rPr lang="en-US" b="1" dirty="0"/>
              <a:t>Advanced Persistent Threat (APT)</a:t>
            </a:r>
            <a:r>
              <a:rPr lang="en-US" dirty="0"/>
              <a:t> Cybercrime directed at business and political targets, using a wide variety of intrusion technologies and malware, applied persistently and effectively to specific targets over an extended period, often attributed to state-sponsored organizations. </a:t>
            </a:r>
            <a:endParaRPr lang="en-PK" dirty="0"/>
          </a:p>
          <a:p>
            <a:pPr marL="0" indent="0" fontAlgn="ctr">
              <a:buNone/>
            </a:pPr>
            <a:r>
              <a:rPr lang="en-US" b="1" dirty="0"/>
              <a:t>Adware</a:t>
            </a:r>
            <a:r>
              <a:rPr lang="en-US" dirty="0"/>
              <a:t> Advertising that is integrated into software. It can result in pop-up ads or redirection of a browser to a commercial site. </a:t>
            </a:r>
            <a:endParaRPr lang="en-PK" dirty="0"/>
          </a:p>
          <a:p>
            <a:pPr marL="0" indent="0" fontAlgn="ctr">
              <a:buNone/>
            </a:pPr>
            <a:r>
              <a:rPr lang="en-US" b="1" dirty="0"/>
              <a:t>Attack kit </a:t>
            </a:r>
            <a:r>
              <a:rPr lang="en-US" dirty="0"/>
              <a:t>Set of tools for generating new malware automatically using a variety of supplied propagation and payload mechanisms. </a:t>
            </a:r>
            <a:endParaRPr lang="en-PK" dirty="0"/>
          </a:p>
          <a:p>
            <a:pPr marL="0" indent="0" fontAlgn="ctr">
              <a:buNone/>
            </a:pPr>
            <a:r>
              <a:rPr lang="en-US" b="1" dirty="0"/>
              <a:t>Auto-rooter</a:t>
            </a:r>
            <a:r>
              <a:rPr lang="en-US" dirty="0"/>
              <a:t> Malicious hacker tools used to break into new machines remotely. </a:t>
            </a:r>
            <a:endParaRPr lang="en-PK" dirty="0"/>
          </a:p>
          <a:p>
            <a:pPr marL="0" indent="0" fontAlgn="ctr">
              <a:buNone/>
            </a:pPr>
            <a:r>
              <a:rPr lang="en-US" b="1" dirty="0"/>
              <a:t>Downloaders</a:t>
            </a:r>
            <a:r>
              <a:rPr lang="en-US" dirty="0"/>
              <a:t> Code that installs other items on a machine that is under attack. It is normally included in the malware code first inserted on to a compromised system to then import a larger malware package. </a:t>
            </a:r>
            <a:endParaRPr lang="en-PK" dirty="0"/>
          </a:p>
          <a:p>
            <a:pPr marL="0" indent="0" fontAlgn="ctr">
              <a:buNone/>
            </a:pPr>
            <a:r>
              <a:rPr lang="en-US" b="1" dirty="0"/>
              <a:t>Drive-by-download</a:t>
            </a:r>
            <a:r>
              <a:rPr lang="en-US" dirty="0"/>
              <a:t> An attack using code in a compromised Web site that exploits a browser vulnerability to attack a client system when the site is viewed. </a:t>
            </a:r>
            <a:endParaRPr lang="en-PK" dirty="0"/>
          </a:p>
          <a:p>
            <a:pPr marL="0" indent="0" fontAlgn="ctr">
              <a:buNone/>
            </a:pPr>
            <a:r>
              <a:rPr lang="en-US" b="1" dirty="0"/>
              <a:t>Exploits</a:t>
            </a:r>
            <a:r>
              <a:rPr lang="en-US" dirty="0"/>
              <a:t> Code specific to a single vulnerability or set of vulnerabilities. </a:t>
            </a:r>
            <a:endParaRPr lang="en-PK" dirty="0"/>
          </a:p>
          <a:p>
            <a:endParaRPr lang="en-PK" dirty="0"/>
          </a:p>
        </p:txBody>
      </p:sp>
    </p:spTree>
    <p:extLst>
      <p:ext uri="{BB962C8B-B14F-4D97-AF65-F5344CB8AC3E}">
        <p14:creationId xmlns:p14="http://schemas.microsoft.com/office/powerpoint/2010/main" val="3487061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024B9-02EB-D9D4-7F6A-AFAE547B7B9A}"/>
              </a:ext>
            </a:extLst>
          </p:cNvPr>
          <p:cNvSpPr>
            <a:spLocks noGrp="1"/>
          </p:cNvSpPr>
          <p:nvPr>
            <p:ph type="title"/>
          </p:nvPr>
        </p:nvSpPr>
        <p:spPr/>
        <p:txBody>
          <a:bodyPr/>
          <a:lstStyle/>
          <a:p>
            <a:r>
              <a:rPr lang="en-US" b="1" dirty="0"/>
              <a:t>Terminologies for Malicious Software contd..</a:t>
            </a:r>
            <a:endParaRPr lang="en-PK" dirty="0"/>
          </a:p>
        </p:txBody>
      </p:sp>
      <p:sp>
        <p:nvSpPr>
          <p:cNvPr id="3" name="Content Placeholder 2">
            <a:extLst>
              <a:ext uri="{FF2B5EF4-FFF2-40B4-BE49-F238E27FC236}">
                <a16:creationId xmlns:a16="http://schemas.microsoft.com/office/drawing/2014/main" id="{217D0209-2404-5572-58A7-6B27064E625E}"/>
              </a:ext>
            </a:extLst>
          </p:cNvPr>
          <p:cNvSpPr>
            <a:spLocks noGrp="1"/>
          </p:cNvSpPr>
          <p:nvPr>
            <p:ph idx="1"/>
          </p:nvPr>
        </p:nvSpPr>
        <p:spPr/>
        <p:txBody>
          <a:bodyPr>
            <a:normAutofit lnSpcReduction="10000"/>
          </a:bodyPr>
          <a:lstStyle/>
          <a:p>
            <a:pPr marL="0" indent="0" fontAlgn="ctr">
              <a:buNone/>
            </a:pPr>
            <a:r>
              <a:rPr lang="en-US" sz="2000" b="1" dirty="0"/>
              <a:t>Flooders </a:t>
            </a:r>
            <a:r>
              <a:rPr lang="en-US" sz="2000" dirty="0"/>
              <a:t>(DoS client) Used to generate a large volume of data to attack networked computer systems, by carrying out some form of denial-of-service (DoS) attack. </a:t>
            </a:r>
            <a:endParaRPr lang="en-PK" sz="2000" dirty="0"/>
          </a:p>
          <a:p>
            <a:pPr marL="0" indent="0" fontAlgn="ctr">
              <a:buNone/>
            </a:pPr>
            <a:r>
              <a:rPr lang="en-US" sz="2000" b="1" dirty="0"/>
              <a:t>Keyloggers</a:t>
            </a:r>
            <a:r>
              <a:rPr lang="en-US" sz="2000" dirty="0"/>
              <a:t> Captures keystrokes on a compromised system. </a:t>
            </a:r>
            <a:endParaRPr lang="en-US" sz="2000" b="1" dirty="0"/>
          </a:p>
          <a:p>
            <a:pPr marL="0" indent="0" fontAlgn="ctr">
              <a:buNone/>
            </a:pPr>
            <a:r>
              <a:rPr lang="en-US" sz="2000" b="1" dirty="0"/>
              <a:t>Macro virus</a:t>
            </a:r>
            <a:r>
              <a:rPr lang="en-US" sz="2000" dirty="0"/>
              <a:t> A type of virus that uses macro or scripting code, typically embedded in a document, and triggered when the document is viewed or edited, to run and replicate itself into other such documents. </a:t>
            </a:r>
            <a:endParaRPr lang="en-PK" sz="2000" dirty="0"/>
          </a:p>
          <a:p>
            <a:pPr marL="0" indent="0" fontAlgn="ctr">
              <a:buNone/>
            </a:pPr>
            <a:r>
              <a:rPr lang="en-US" sz="2000" b="1" dirty="0"/>
              <a:t>Mobile code</a:t>
            </a:r>
            <a:r>
              <a:rPr lang="en-US" sz="2000" dirty="0"/>
              <a:t> Software (e.g., script, macro, </a:t>
            </a:r>
            <a:r>
              <a:rPr lang="en-US" sz="2000" dirty="0" err="1"/>
              <a:t>etc</a:t>
            </a:r>
            <a:r>
              <a:rPr lang="en-US" sz="2000" dirty="0"/>
              <a:t>) that can be shipped unchanged to a heterogeneous collection of platforms and execute with identical semantics. </a:t>
            </a:r>
            <a:endParaRPr lang="en-PK" sz="2000" dirty="0"/>
          </a:p>
          <a:p>
            <a:pPr marL="0" indent="0" fontAlgn="ctr">
              <a:buNone/>
            </a:pPr>
            <a:r>
              <a:rPr lang="en-US" sz="2000" b="1" dirty="0"/>
              <a:t>Rootkit</a:t>
            </a:r>
            <a:r>
              <a:rPr lang="en-US" sz="2000" dirty="0"/>
              <a:t> Set of hacker tools used after attacker has broken into a computer system and gained root-level access. </a:t>
            </a:r>
            <a:endParaRPr lang="en-PK" sz="2000" dirty="0"/>
          </a:p>
          <a:p>
            <a:pPr marL="0" indent="0" fontAlgn="ctr">
              <a:buNone/>
            </a:pPr>
            <a:r>
              <a:rPr lang="en-US" sz="2000" b="1" dirty="0"/>
              <a:t>Spammer programs</a:t>
            </a:r>
            <a:r>
              <a:rPr lang="en-US" sz="2000" dirty="0"/>
              <a:t> Used to send large volumes of unwanted e-mail. </a:t>
            </a:r>
            <a:endParaRPr lang="en-PK" sz="2000" dirty="0"/>
          </a:p>
          <a:p>
            <a:pPr marL="0" indent="0" fontAlgn="ctr">
              <a:buNone/>
            </a:pPr>
            <a:r>
              <a:rPr lang="en-US" sz="2000" b="1" dirty="0"/>
              <a:t>Spyware</a:t>
            </a:r>
            <a:r>
              <a:rPr lang="en-US" sz="2000" dirty="0"/>
              <a:t> Software that collects information from a computer and transmits it to another system by monitoring keystrokes, screen data, and/or network traffic; or by scanning files on the system for sensitive information. </a:t>
            </a:r>
          </a:p>
          <a:p>
            <a:pPr marL="0" indent="0" fontAlgn="ctr">
              <a:buNone/>
            </a:pPr>
            <a:endParaRPr lang="en-PK" sz="2000" dirty="0"/>
          </a:p>
          <a:p>
            <a:pPr marL="0" indent="0">
              <a:buNone/>
            </a:pPr>
            <a:endParaRPr lang="en-PK" sz="1200" dirty="0"/>
          </a:p>
        </p:txBody>
      </p:sp>
    </p:spTree>
    <p:extLst>
      <p:ext uri="{BB962C8B-B14F-4D97-AF65-F5344CB8AC3E}">
        <p14:creationId xmlns:p14="http://schemas.microsoft.com/office/powerpoint/2010/main" val="4096183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E7DB7-4E9A-78CB-E904-5A0EF53441CE}"/>
              </a:ext>
            </a:extLst>
          </p:cNvPr>
          <p:cNvSpPr>
            <a:spLocks noGrp="1"/>
          </p:cNvSpPr>
          <p:nvPr>
            <p:ph type="title"/>
          </p:nvPr>
        </p:nvSpPr>
        <p:spPr/>
        <p:txBody>
          <a:bodyPr/>
          <a:lstStyle/>
          <a:p>
            <a:r>
              <a:rPr lang="en-PK" dirty="0"/>
              <a:t>Typical Virus Lifetime</a:t>
            </a:r>
          </a:p>
        </p:txBody>
      </p:sp>
      <p:sp>
        <p:nvSpPr>
          <p:cNvPr id="3" name="Content Placeholder 2">
            <a:extLst>
              <a:ext uri="{FF2B5EF4-FFF2-40B4-BE49-F238E27FC236}">
                <a16:creationId xmlns:a16="http://schemas.microsoft.com/office/drawing/2014/main" id="{B160CF1A-942C-82FD-89A5-09A0A1740BFC}"/>
              </a:ext>
            </a:extLst>
          </p:cNvPr>
          <p:cNvSpPr>
            <a:spLocks noGrp="1"/>
          </p:cNvSpPr>
          <p:nvPr>
            <p:ph idx="1"/>
          </p:nvPr>
        </p:nvSpPr>
        <p:spPr/>
        <p:txBody>
          <a:bodyPr>
            <a:normAutofit fontScale="85000" lnSpcReduction="20000"/>
          </a:bodyPr>
          <a:lstStyle/>
          <a:p>
            <a:r>
              <a:rPr lang="en-US" b="1" dirty="0"/>
              <a:t>Dormant phase: </a:t>
            </a:r>
            <a:r>
              <a:rPr lang="en-US" dirty="0"/>
              <a:t>The virus is idle. The virus will eventually be activated by some event, such as a date, the presence of another program or file, or the capacity of the disk exceeding some limit. Not all viruses have this stage. </a:t>
            </a:r>
          </a:p>
          <a:p>
            <a:r>
              <a:rPr lang="en-US" b="1" dirty="0"/>
              <a:t>Propagation phase: </a:t>
            </a:r>
            <a:r>
              <a:rPr lang="en-US" dirty="0"/>
              <a:t>The virus places a copy of itself into other programs or into certain system areas on the disk. The copy may not be identical to the propagating version; viruses often morph to evade detection. Each infected program will now contain a clone of the virus, which will itself enter a </a:t>
            </a:r>
            <a:r>
              <a:rPr lang="en-US" dirty="0" err="1"/>
              <a:t>propa</a:t>
            </a:r>
            <a:r>
              <a:rPr lang="en-US" dirty="0"/>
              <a:t>- </a:t>
            </a:r>
            <a:r>
              <a:rPr lang="en-US" dirty="0" err="1"/>
              <a:t>gation</a:t>
            </a:r>
            <a:r>
              <a:rPr lang="en-US" dirty="0"/>
              <a:t> phase. </a:t>
            </a:r>
          </a:p>
          <a:p>
            <a:r>
              <a:rPr lang="en-US" b="1" dirty="0"/>
              <a:t>Triggering phase: </a:t>
            </a:r>
            <a:r>
              <a:rPr lang="en-US" dirty="0"/>
              <a:t>The virus is activated to perform the function for which it was intended. As with the dormant phase, the triggering phase can be caused by a variety of system events, including a count of the number of times that this copy of the virus has made copies of itself. </a:t>
            </a:r>
          </a:p>
          <a:p>
            <a:r>
              <a:rPr lang="en-US" b="1" dirty="0"/>
              <a:t>Execution phase: </a:t>
            </a:r>
            <a:r>
              <a:rPr lang="en-US" dirty="0"/>
              <a:t>The function is performed. The function may be harm- less, such as a message on the screen, or damaging, such as the destruction of programs and data files. </a:t>
            </a:r>
          </a:p>
          <a:p>
            <a:pPr marL="0" indent="0">
              <a:buNone/>
            </a:pPr>
            <a:endParaRPr lang="en-PK" dirty="0"/>
          </a:p>
        </p:txBody>
      </p:sp>
    </p:spTree>
    <p:extLst>
      <p:ext uri="{BB962C8B-B14F-4D97-AF65-F5344CB8AC3E}">
        <p14:creationId xmlns:p14="http://schemas.microsoft.com/office/powerpoint/2010/main" val="1928513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F6DED-B6CB-E0C3-A090-237EBD839ED4}"/>
              </a:ext>
            </a:extLst>
          </p:cNvPr>
          <p:cNvSpPr>
            <a:spLocks noGrp="1"/>
          </p:cNvSpPr>
          <p:nvPr>
            <p:ph type="title"/>
          </p:nvPr>
        </p:nvSpPr>
        <p:spPr/>
        <p:txBody>
          <a:bodyPr/>
          <a:lstStyle/>
          <a:p>
            <a:r>
              <a:rPr lang="en-PK" dirty="0"/>
              <a:t>State-of-the-art in worm technology</a:t>
            </a:r>
          </a:p>
        </p:txBody>
      </p:sp>
      <p:sp>
        <p:nvSpPr>
          <p:cNvPr id="3" name="Content Placeholder 2">
            <a:extLst>
              <a:ext uri="{FF2B5EF4-FFF2-40B4-BE49-F238E27FC236}">
                <a16:creationId xmlns:a16="http://schemas.microsoft.com/office/drawing/2014/main" id="{FC5DD060-2EEE-C47E-B0F4-814F49015E30}"/>
              </a:ext>
            </a:extLst>
          </p:cNvPr>
          <p:cNvSpPr>
            <a:spLocks noGrp="1"/>
          </p:cNvSpPr>
          <p:nvPr>
            <p:ph idx="1"/>
          </p:nvPr>
        </p:nvSpPr>
        <p:spPr/>
        <p:txBody>
          <a:bodyPr>
            <a:normAutofit fontScale="62500" lnSpcReduction="20000"/>
          </a:bodyPr>
          <a:lstStyle/>
          <a:p>
            <a:r>
              <a:rPr lang="en-US" b="1" dirty="0"/>
              <a:t>Multiplatform: </a:t>
            </a:r>
            <a:r>
              <a:rPr lang="en-US" dirty="0"/>
              <a:t>Newer worms are not limited to Windows machines but can attack a variety of platforms, especially the popular varieties of UNIX; or exploit macro or scripting languages supported in popular document types. </a:t>
            </a:r>
          </a:p>
          <a:p>
            <a:r>
              <a:rPr lang="en-US" b="1" dirty="0" err="1"/>
              <a:t>Multi-exploit:</a:t>
            </a:r>
            <a:r>
              <a:rPr lang="en-US" dirty="0" err="1"/>
              <a:t>New</a:t>
            </a:r>
            <a:r>
              <a:rPr lang="en-US" dirty="0"/>
              <a:t> worms penetrate systems in a variety of ways, using exploits against Web servers, browsers, e-mail, file sharing, and other network-based applications; or via shared media. </a:t>
            </a:r>
          </a:p>
          <a:p>
            <a:r>
              <a:rPr lang="en-US" b="1" dirty="0"/>
              <a:t>Ultrafast spreading: </a:t>
            </a:r>
            <a:r>
              <a:rPr lang="en-US" dirty="0"/>
              <a:t>Exploit various techniques to optimize the rate of spread of a worm to maximize its likelihood of locating as many vulnerable machines as possible in a short time period. </a:t>
            </a:r>
          </a:p>
          <a:p>
            <a:r>
              <a:rPr lang="en-US" b="1" dirty="0"/>
              <a:t>Polymorphic: </a:t>
            </a:r>
            <a:r>
              <a:rPr lang="en-US" dirty="0"/>
              <a:t>To evade detection, skip past filters, and foil real-time analysis, worms adopt virus polymorphic techniques. Each copy of the worm has new code generated on the fly using functionally equivalent instructions and encryption techniques. </a:t>
            </a:r>
          </a:p>
          <a:p>
            <a:r>
              <a:rPr lang="en-US" b="1" dirty="0"/>
              <a:t>Metamorphic: </a:t>
            </a:r>
            <a:r>
              <a:rPr lang="en-US" dirty="0"/>
              <a:t>In addition to changing their appearance, metamorphic worms have a repertoire of behavior patterns that are unleashed at different stages of propagation. </a:t>
            </a:r>
          </a:p>
          <a:p>
            <a:r>
              <a:rPr lang="en-US" b="1" dirty="0"/>
              <a:t>Transport vehicles: </a:t>
            </a:r>
            <a:r>
              <a:rPr lang="en-US" dirty="0"/>
              <a:t>Because worms can rapidly compromise a large number of systems, they are ideal for spreading a wide variety of malicious payloads, such as distributed denial-of-service bots, rootkits, spam e-mail generators, and spyware. </a:t>
            </a:r>
          </a:p>
          <a:p>
            <a:r>
              <a:rPr lang="en-US" b="1" dirty="0"/>
              <a:t>Zero-day exploit: </a:t>
            </a:r>
            <a:r>
              <a:rPr lang="en-US" dirty="0"/>
              <a:t>To achieve maximum surprise and distribution, a worm should exploit an unknown vulnerability that is only discovered by the general network community when the worm is launched. </a:t>
            </a:r>
          </a:p>
          <a:p>
            <a:endParaRPr lang="en-PK" dirty="0"/>
          </a:p>
        </p:txBody>
      </p:sp>
    </p:spTree>
    <p:extLst>
      <p:ext uri="{BB962C8B-B14F-4D97-AF65-F5344CB8AC3E}">
        <p14:creationId xmlns:p14="http://schemas.microsoft.com/office/powerpoint/2010/main" val="1890139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0BBDC-ADBB-8BFA-9118-553CE02BFCA8}"/>
              </a:ext>
            </a:extLst>
          </p:cNvPr>
          <p:cNvSpPr>
            <a:spLocks noGrp="1"/>
          </p:cNvSpPr>
          <p:nvPr>
            <p:ph type="title"/>
          </p:nvPr>
        </p:nvSpPr>
        <p:spPr/>
        <p:txBody>
          <a:bodyPr/>
          <a:lstStyle/>
          <a:p>
            <a:r>
              <a:rPr lang="en-PK" dirty="0"/>
              <a:t>Phishing and Identity Theft</a:t>
            </a:r>
          </a:p>
        </p:txBody>
      </p:sp>
      <p:sp>
        <p:nvSpPr>
          <p:cNvPr id="3" name="Content Placeholder 2">
            <a:extLst>
              <a:ext uri="{FF2B5EF4-FFF2-40B4-BE49-F238E27FC236}">
                <a16:creationId xmlns:a16="http://schemas.microsoft.com/office/drawing/2014/main" id="{5D835FEF-B960-DC8F-AF11-842021A85B5E}"/>
              </a:ext>
            </a:extLst>
          </p:cNvPr>
          <p:cNvSpPr>
            <a:spLocks noGrp="1"/>
          </p:cNvSpPr>
          <p:nvPr>
            <p:ph idx="1"/>
          </p:nvPr>
        </p:nvSpPr>
        <p:spPr/>
        <p:txBody>
          <a:bodyPr/>
          <a:lstStyle/>
          <a:p>
            <a:pPr marL="0" indent="0">
              <a:buNone/>
            </a:pPr>
            <a:r>
              <a:rPr lang="en-US" dirty="0"/>
              <a:t>Used to capture a user’s login and password credentials is to include a URL in a spam e-mail that links to a fake Web site controlled by the attacker, but which mimics the login page of some banking, gaming, or similar site. </a:t>
            </a:r>
          </a:p>
          <a:p>
            <a:pPr marL="0" indent="0">
              <a:buNone/>
            </a:pPr>
            <a:r>
              <a:rPr lang="en-US" dirty="0"/>
              <a:t>A more dangerous variant of this is the </a:t>
            </a:r>
            <a:r>
              <a:rPr lang="en-US" b="1" dirty="0"/>
              <a:t>spear-phishing </a:t>
            </a:r>
            <a:r>
              <a:rPr lang="en-US" dirty="0"/>
              <a:t>attack. This again is an e-mail claiming to be from a trusted source. </a:t>
            </a:r>
          </a:p>
          <a:p>
            <a:pPr marL="0" indent="0">
              <a:buNone/>
            </a:pPr>
            <a:r>
              <a:rPr lang="en-US" dirty="0"/>
              <a:t>Recipients are carefully researched by the attacker </a:t>
            </a:r>
          </a:p>
          <a:p>
            <a:pPr marL="0" indent="0">
              <a:buNone/>
            </a:pPr>
            <a:endParaRPr lang="en-US" dirty="0"/>
          </a:p>
          <a:p>
            <a:endParaRPr lang="en-PK" dirty="0"/>
          </a:p>
        </p:txBody>
      </p:sp>
    </p:spTree>
    <p:extLst>
      <p:ext uri="{BB962C8B-B14F-4D97-AF65-F5344CB8AC3E}">
        <p14:creationId xmlns:p14="http://schemas.microsoft.com/office/powerpoint/2010/main" val="228403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a:extLst>
              <a:ext uri="{FF2B5EF4-FFF2-40B4-BE49-F238E27FC236}">
                <a16:creationId xmlns:a16="http://schemas.microsoft.com/office/drawing/2014/main" id="{E5D8C779-16BC-D9FB-B44F-90C145926A66}"/>
              </a:ext>
            </a:extLst>
          </p:cNvPr>
          <p:cNvSpPr txBox="1">
            <a:spLocks noChangeArrowheads="1"/>
          </p:cNvSpPr>
          <p:nvPr/>
        </p:nvSpPr>
        <p:spPr bwMode="auto">
          <a:xfrm>
            <a:off x="2286001" y="304800"/>
            <a:ext cx="7635875" cy="60016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sz="2400" i="1">
                <a:solidFill>
                  <a:schemeClr val="tx1"/>
                </a:solidFill>
                <a:latin typeface="Times" pitchFamily="2" charset="0"/>
                <a:ea typeface="MS PGothic" panose="020B0600070205080204" pitchFamily="34" charset="-128"/>
              </a:defRPr>
            </a:lvl1pPr>
            <a:lvl2pPr marL="742950" indent="-285750">
              <a:defRPr sz="2400" i="1">
                <a:solidFill>
                  <a:schemeClr val="tx1"/>
                </a:solidFill>
                <a:latin typeface="Times" pitchFamily="2" charset="0"/>
                <a:ea typeface="MS PGothic" panose="020B0600070205080204" pitchFamily="34" charset="-128"/>
              </a:defRPr>
            </a:lvl2pPr>
            <a:lvl3pPr marL="1143000" indent="-228600">
              <a:defRPr sz="2400" i="1">
                <a:solidFill>
                  <a:schemeClr val="tx1"/>
                </a:solidFill>
                <a:latin typeface="Times" pitchFamily="2" charset="0"/>
                <a:ea typeface="MS PGothic" panose="020B0600070205080204" pitchFamily="34" charset="-128"/>
              </a:defRPr>
            </a:lvl3pPr>
            <a:lvl4pPr marL="1600200" indent="-228600">
              <a:defRPr sz="2400" i="1">
                <a:solidFill>
                  <a:schemeClr val="tx1"/>
                </a:solidFill>
                <a:latin typeface="Times" pitchFamily="2" charset="0"/>
                <a:ea typeface="MS PGothic" panose="020B0600070205080204" pitchFamily="34" charset="-128"/>
              </a:defRPr>
            </a:lvl4pPr>
            <a:lvl5pPr marL="2057400" indent="-228600">
              <a:defRPr sz="2400" i="1">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Times" pitchFamily="2" charset="0"/>
                <a:ea typeface="MS PGothic" panose="020B0600070205080204" pitchFamily="34" charset="-128"/>
              </a:defRPr>
            </a:lvl9pPr>
          </a:lstStyle>
          <a:p>
            <a:r>
              <a:rPr lang="en-US" altLang="en-PK" sz="1200" i="0" dirty="0"/>
              <a:t>From: </a:t>
            </a:r>
            <a:r>
              <a:rPr lang="en-US" altLang="en-PK" sz="1200" b="1" i="0" dirty="0"/>
              <a:t>insurance\@</a:t>
            </a:r>
            <a:r>
              <a:rPr lang="en-US" altLang="en-PK" sz="1200" b="1" i="0" dirty="0" err="1"/>
              <a:t>fdic.gov</a:t>
            </a:r>
            <a:r>
              <a:rPr lang="en-US" altLang="en-PK" sz="1200" b="1" i="0" dirty="0"/>
              <a:t>                        actually from 118.223.217.179 = </a:t>
            </a:r>
            <a:r>
              <a:rPr lang="en-US" altLang="en-PK" sz="1200" i="0" dirty="0"/>
              <a:t>?@</a:t>
            </a:r>
            <a:r>
              <a:rPr lang="en-US" altLang="en-PK" sz="1200" i="0" dirty="0" err="1"/>
              <a:t>hanaro.com</a:t>
            </a:r>
            <a:r>
              <a:rPr lang="en-US" altLang="en-PK" sz="1200" i="0" dirty="0"/>
              <a:t> (Seoul, KR)</a:t>
            </a:r>
          </a:p>
          <a:p>
            <a:r>
              <a:rPr lang="en-US" altLang="en-PK" sz="1200" i="0" dirty="0"/>
              <a:t>To: xxx-</a:t>
            </a:r>
            <a:r>
              <a:rPr lang="en-US" altLang="en-PK" sz="1200" i="0" dirty="0" err="1"/>
              <a:t>ece.gatech.edu</a:t>
            </a:r>
            <a:endParaRPr lang="en-US" altLang="en-PK" sz="1200" i="0" dirty="0"/>
          </a:p>
          <a:p>
            <a:r>
              <a:rPr lang="en-US" altLang="en-PK" sz="1200" i="0" dirty="0"/>
              <a:t>Subject: FDIC Insurance</a:t>
            </a:r>
          </a:p>
          <a:p>
            <a:endParaRPr lang="en-US" altLang="en-PK" sz="1200" i="0" dirty="0"/>
          </a:p>
          <a:p>
            <a:r>
              <a:rPr lang="en-US" altLang="en-PK" sz="1200" i="0" dirty="0"/>
              <a:t>To whom it may concern,</a:t>
            </a:r>
          </a:p>
          <a:p>
            <a:endParaRPr lang="en-US" altLang="en-PK" sz="1200" i="0" dirty="0"/>
          </a:p>
          <a:p>
            <a:r>
              <a:rPr lang="en-US" altLang="en-PK" sz="1200" i="0" dirty="0"/>
              <a:t>In cooperation with the Department Of Homeland Security, Federal, State and Local Governments your account has been denied insurance from the Federal Deposit Insurance Corporation due to suspected violations of the Patriot Act. While we have only a limited amount of evidence gathered on your account at this time it is enough to suspect that currency violations may have occurred in your account and due to this activity we have withdrawn Federal Deposit Insurance on your account until we verify that your account has not been used in a violation of the Patriot Act.</a:t>
            </a:r>
          </a:p>
          <a:p>
            <a:endParaRPr lang="en-US" altLang="en-PK" sz="1200" i="0" dirty="0"/>
          </a:p>
          <a:p>
            <a:r>
              <a:rPr lang="en-US" altLang="en-PK" sz="1200" i="0" dirty="0"/>
              <a:t>As a result Department Of Homeland Security Director Tom Ridge has advised the Federal Deposit Insurance Corporation to suspend all deposit insurance on your account until such time as we can verify your identity and your account information.</a:t>
            </a:r>
          </a:p>
          <a:p>
            <a:endParaRPr lang="en-US" altLang="en-PK" sz="1200" i="0" dirty="0"/>
          </a:p>
          <a:p>
            <a:r>
              <a:rPr lang="en-US" altLang="en-PK" sz="1200" i="0" dirty="0"/>
              <a:t>Please verify through our </a:t>
            </a:r>
            <a:r>
              <a:rPr lang="en-US" altLang="en-PK" sz="1200" i="0" dirty="0" err="1"/>
              <a:t>IDVerify</a:t>
            </a:r>
            <a:r>
              <a:rPr lang="en-US" altLang="en-PK" sz="1200" i="0" dirty="0"/>
              <a:t> below. This information will be checked against a federal government database for identity verification. This only takes up to a minute and </a:t>
            </a:r>
            <a:r>
              <a:rPr lang="en-US" altLang="en-PK" sz="1200" b="1" i="0" dirty="0"/>
              <a:t>when we have</a:t>
            </a:r>
            <a:r>
              <a:rPr lang="en-US" altLang="en-PK" sz="1200" i="0" dirty="0"/>
              <a:t> </a:t>
            </a:r>
            <a:r>
              <a:rPr lang="en-US" altLang="en-PK" sz="1200" b="1" i="0" dirty="0"/>
              <a:t>verified your identity</a:t>
            </a:r>
            <a:r>
              <a:rPr lang="en-US" altLang="en-PK" sz="1200" i="0" dirty="0"/>
              <a:t> you will be notified of said verification and all suspensions of insurance on your account will be lifted.</a:t>
            </a:r>
          </a:p>
          <a:p>
            <a:endParaRPr lang="en-US" altLang="en-PK" sz="1200" i="0" dirty="0"/>
          </a:p>
          <a:p>
            <a:r>
              <a:rPr lang="en-US" altLang="en-PK" sz="2000" b="1" i="0" u="sng" dirty="0">
                <a:solidFill>
                  <a:srgbClr val="22228B"/>
                </a:solidFill>
              </a:rPr>
              <a:t>http://</a:t>
            </a:r>
            <a:r>
              <a:rPr lang="en-US" altLang="en-PK" sz="2000" b="1" i="0" u="sng" dirty="0" err="1">
                <a:solidFill>
                  <a:srgbClr val="22228B"/>
                </a:solidFill>
              </a:rPr>
              <a:t>fdic.gov</a:t>
            </a:r>
            <a:endParaRPr lang="en-US" altLang="en-PK" sz="2000" i="0" u="sng" dirty="0">
              <a:solidFill>
                <a:srgbClr val="22228B"/>
              </a:solidFill>
            </a:endParaRPr>
          </a:p>
          <a:p>
            <a:endParaRPr lang="en-US" altLang="en-PK" sz="1200" i="0" dirty="0"/>
          </a:p>
          <a:p>
            <a:r>
              <a:rPr lang="en-US" altLang="en-PK" sz="1200" i="0" dirty="0"/>
              <a:t>Failure to use </a:t>
            </a:r>
            <a:r>
              <a:rPr lang="en-US" altLang="en-PK" sz="1200" i="0" dirty="0" err="1"/>
              <a:t>IDVerify</a:t>
            </a:r>
            <a:r>
              <a:rPr lang="en-US" altLang="en-PK" sz="1200" i="0" dirty="0"/>
              <a:t> below will cause all insurance for your account to be terminated and all records of your account history will be sent to the Federal Bureau of Investigation in Washington D.C. for analysis and verification. Failure to provide proper identity may also result in a visit from Local, State or Federal Government or Homeland Security Officials.</a:t>
            </a:r>
          </a:p>
          <a:p>
            <a:endParaRPr lang="en-US" altLang="en-PK" sz="1200" i="0" dirty="0"/>
          </a:p>
          <a:p>
            <a:r>
              <a:rPr lang="en-US" altLang="en-PK" sz="1200" i="0" dirty="0"/>
              <a:t>Donald E. Powell</a:t>
            </a:r>
          </a:p>
          <a:p>
            <a:r>
              <a:rPr lang="en-US" altLang="en-PK" sz="1200" i="0" dirty="0"/>
              <a:t>Chairman Emeritus FDIC</a:t>
            </a:r>
          </a:p>
          <a:p>
            <a:endParaRPr lang="en-US" altLang="en-PK" sz="1200" i="0" dirty="0"/>
          </a:p>
          <a:p>
            <a:r>
              <a:rPr lang="en-US" altLang="en-PK" sz="1600" b="1" i="0" dirty="0"/>
              <a:t>link goes to: &lt;http://</a:t>
            </a:r>
            <a:r>
              <a:rPr lang="en-US" altLang="en-PK" sz="1600" b="1" i="0" dirty="0" err="1"/>
              <a:t>haptered.com</a:t>
            </a:r>
            <a:r>
              <a:rPr lang="en-US" altLang="en-PK" sz="1600" b="1" i="0" dirty="0"/>
              <a:t>/fe45q2/index.php?027ed7c0a5cebf916dd3a0d05&gt;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7122</TotalTime>
  <Words>1759</Words>
  <Application>Microsoft Macintosh PowerPoint</Application>
  <PresentationFormat>Widescreen</PresentationFormat>
  <Paragraphs>89</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vt:lpstr>
      <vt:lpstr>Office Theme</vt:lpstr>
      <vt:lpstr>Chapter 06 – Malicious Software</vt:lpstr>
      <vt:lpstr>Malicious Software (Malware)</vt:lpstr>
      <vt:lpstr>PowerPoint Presentation</vt:lpstr>
      <vt:lpstr>Terminologies for Malicious Software</vt:lpstr>
      <vt:lpstr>Terminologies for Malicious Software contd..</vt:lpstr>
      <vt:lpstr>Typical Virus Lifetime</vt:lpstr>
      <vt:lpstr>State-of-the-art in worm technology</vt:lpstr>
      <vt:lpstr>Phishing and Identity Theft</vt:lpstr>
      <vt:lpstr>PowerPoint Presentation</vt:lpstr>
      <vt:lpstr>Countermeasures</vt:lpstr>
      <vt:lpstr>Effective Countermeasures</vt:lpstr>
      <vt:lpstr>Effective Countermeasures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Penetration testing</dc:title>
  <dc:creator>HP800G2</dc:creator>
  <cp:lastModifiedBy>Dr. Faisal Ahmed Khan</cp:lastModifiedBy>
  <cp:revision>47</cp:revision>
  <dcterms:created xsi:type="dcterms:W3CDTF">2016-11-29T04:37:05Z</dcterms:created>
  <dcterms:modified xsi:type="dcterms:W3CDTF">2022-07-28T04:30:39Z</dcterms:modified>
</cp:coreProperties>
</file>