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9"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4" r:id="rId18"/>
    <p:sldId id="273" r:id="rId19"/>
  </p:sldIdLst>
  <p:sldSz cx="12192000" cy="6858000"/>
  <p:notesSz cx="6858000" cy="9144000"/>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197"/>
  </p:normalViewPr>
  <p:slideViewPr>
    <p:cSldViewPr snapToGrid="0">
      <p:cViewPr varScale="1">
        <p:scale>
          <a:sx n="121" d="100"/>
          <a:sy n="121" d="100"/>
        </p:scale>
        <p:origin x="200"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C1844-86C8-72C0-D206-F4FE70B293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PK"/>
          </a:p>
        </p:txBody>
      </p:sp>
      <p:sp>
        <p:nvSpPr>
          <p:cNvPr id="3" name="Subtitle 2">
            <a:extLst>
              <a:ext uri="{FF2B5EF4-FFF2-40B4-BE49-F238E27FC236}">
                <a16:creationId xmlns:a16="http://schemas.microsoft.com/office/drawing/2014/main" id="{3BB5060B-814D-5DF4-B015-B1C3CB0F2A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PK"/>
          </a:p>
        </p:txBody>
      </p:sp>
      <p:sp>
        <p:nvSpPr>
          <p:cNvPr id="4" name="Date Placeholder 3">
            <a:extLst>
              <a:ext uri="{FF2B5EF4-FFF2-40B4-BE49-F238E27FC236}">
                <a16:creationId xmlns:a16="http://schemas.microsoft.com/office/drawing/2014/main" id="{806434B6-41D7-C052-5814-EAD7EA250B56}"/>
              </a:ext>
            </a:extLst>
          </p:cNvPr>
          <p:cNvSpPr>
            <a:spLocks noGrp="1"/>
          </p:cNvSpPr>
          <p:nvPr>
            <p:ph type="dt" sz="half" idx="10"/>
          </p:nvPr>
        </p:nvSpPr>
        <p:spPr/>
        <p:txBody>
          <a:bodyPr/>
          <a:lstStyle/>
          <a:p>
            <a:fld id="{3E7EEED5-6F5F-8843-8195-0747C846A219}" type="datetimeFigureOut">
              <a:rPr lang="en-PK" smtClean="0"/>
              <a:t>01/08/2022</a:t>
            </a:fld>
            <a:endParaRPr lang="en-PK"/>
          </a:p>
        </p:txBody>
      </p:sp>
      <p:sp>
        <p:nvSpPr>
          <p:cNvPr id="5" name="Footer Placeholder 4">
            <a:extLst>
              <a:ext uri="{FF2B5EF4-FFF2-40B4-BE49-F238E27FC236}">
                <a16:creationId xmlns:a16="http://schemas.microsoft.com/office/drawing/2014/main" id="{857A66F2-C551-E63E-5769-DC898FDF8D0F}"/>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34B3C65D-28F4-7EDE-1C7C-034AD513597A}"/>
              </a:ext>
            </a:extLst>
          </p:cNvPr>
          <p:cNvSpPr>
            <a:spLocks noGrp="1"/>
          </p:cNvSpPr>
          <p:nvPr>
            <p:ph type="sldNum" sz="quarter" idx="12"/>
          </p:nvPr>
        </p:nvSpPr>
        <p:spPr/>
        <p:txBody>
          <a:bodyPr/>
          <a:lstStyle/>
          <a:p>
            <a:fld id="{7E6BC1EF-977B-7A45-AA3B-526E6C443139}" type="slidenum">
              <a:rPr lang="en-PK" smtClean="0"/>
              <a:t>‹#›</a:t>
            </a:fld>
            <a:endParaRPr lang="en-PK"/>
          </a:p>
        </p:txBody>
      </p:sp>
    </p:spTree>
    <p:extLst>
      <p:ext uri="{BB962C8B-B14F-4D97-AF65-F5344CB8AC3E}">
        <p14:creationId xmlns:p14="http://schemas.microsoft.com/office/powerpoint/2010/main" val="3284875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FE946-16EC-A73C-B927-B680CBA3D11F}"/>
              </a:ext>
            </a:extLst>
          </p:cNvPr>
          <p:cNvSpPr>
            <a:spLocks noGrp="1"/>
          </p:cNvSpPr>
          <p:nvPr>
            <p:ph type="title"/>
          </p:nvPr>
        </p:nvSpPr>
        <p:spPr/>
        <p:txBody>
          <a:bodyPr/>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0657CA1B-D90D-564F-15DB-61B5155DBE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C58E20CA-D834-4928-8985-9F5126D2CF4E}"/>
              </a:ext>
            </a:extLst>
          </p:cNvPr>
          <p:cNvSpPr>
            <a:spLocks noGrp="1"/>
          </p:cNvSpPr>
          <p:nvPr>
            <p:ph type="dt" sz="half" idx="10"/>
          </p:nvPr>
        </p:nvSpPr>
        <p:spPr/>
        <p:txBody>
          <a:bodyPr/>
          <a:lstStyle/>
          <a:p>
            <a:fld id="{3E7EEED5-6F5F-8843-8195-0747C846A219}" type="datetimeFigureOut">
              <a:rPr lang="en-PK" smtClean="0"/>
              <a:t>01/08/2022</a:t>
            </a:fld>
            <a:endParaRPr lang="en-PK"/>
          </a:p>
        </p:txBody>
      </p:sp>
      <p:sp>
        <p:nvSpPr>
          <p:cNvPr id="5" name="Footer Placeholder 4">
            <a:extLst>
              <a:ext uri="{FF2B5EF4-FFF2-40B4-BE49-F238E27FC236}">
                <a16:creationId xmlns:a16="http://schemas.microsoft.com/office/drawing/2014/main" id="{9D61C33C-293A-3438-2DA7-465656D5EA24}"/>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C95D1702-C34A-CDC2-F464-943837E4EEF3}"/>
              </a:ext>
            </a:extLst>
          </p:cNvPr>
          <p:cNvSpPr>
            <a:spLocks noGrp="1"/>
          </p:cNvSpPr>
          <p:nvPr>
            <p:ph type="sldNum" sz="quarter" idx="12"/>
          </p:nvPr>
        </p:nvSpPr>
        <p:spPr/>
        <p:txBody>
          <a:bodyPr/>
          <a:lstStyle/>
          <a:p>
            <a:fld id="{7E6BC1EF-977B-7A45-AA3B-526E6C443139}" type="slidenum">
              <a:rPr lang="en-PK" smtClean="0"/>
              <a:t>‹#›</a:t>
            </a:fld>
            <a:endParaRPr lang="en-PK"/>
          </a:p>
        </p:txBody>
      </p:sp>
    </p:spTree>
    <p:extLst>
      <p:ext uri="{BB962C8B-B14F-4D97-AF65-F5344CB8AC3E}">
        <p14:creationId xmlns:p14="http://schemas.microsoft.com/office/powerpoint/2010/main" val="1784632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8018DE-A4B4-5C56-6F96-A646171C66F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1D485D79-3EFD-FE46-3F48-8EF8E0AC87B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8C09B2DE-4019-3897-811B-30317C847388}"/>
              </a:ext>
            </a:extLst>
          </p:cNvPr>
          <p:cNvSpPr>
            <a:spLocks noGrp="1"/>
          </p:cNvSpPr>
          <p:nvPr>
            <p:ph type="dt" sz="half" idx="10"/>
          </p:nvPr>
        </p:nvSpPr>
        <p:spPr/>
        <p:txBody>
          <a:bodyPr/>
          <a:lstStyle/>
          <a:p>
            <a:fld id="{3E7EEED5-6F5F-8843-8195-0747C846A219}" type="datetimeFigureOut">
              <a:rPr lang="en-PK" smtClean="0"/>
              <a:t>01/08/2022</a:t>
            </a:fld>
            <a:endParaRPr lang="en-PK"/>
          </a:p>
        </p:txBody>
      </p:sp>
      <p:sp>
        <p:nvSpPr>
          <p:cNvPr id="5" name="Footer Placeholder 4">
            <a:extLst>
              <a:ext uri="{FF2B5EF4-FFF2-40B4-BE49-F238E27FC236}">
                <a16:creationId xmlns:a16="http://schemas.microsoft.com/office/drawing/2014/main" id="{B791FFAB-EA80-5DD8-D124-8E6C666C209B}"/>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51F7126C-4699-5CDA-E2DA-101C94E10E50}"/>
              </a:ext>
            </a:extLst>
          </p:cNvPr>
          <p:cNvSpPr>
            <a:spLocks noGrp="1"/>
          </p:cNvSpPr>
          <p:nvPr>
            <p:ph type="sldNum" sz="quarter" idx="12"/>
          </p:nvPr>
        </p:nvSpPr>
        <p:spPr/>
        <p:txBody>
          <a:bodyPr/>
          <a:lstStyle/>
          <a:p>
            <a:fld id="{7E6BC1EF-977B-7A45-AA3B-526E6C443139}" type="slidenum">
              <a:rPr lang="en-PK" smtClean="0"/>
              <a:t>‹#›</a:t>
            </a:fld>
            <a:endParaRPr lang="en-PK"/>
          </a:p>
        </p:txBody>
      </p:sp>
    </p:spTree>
    <p:extLst>
      <p:ext uri="{BB962C8B-B14F-4D97-AF65-F5344CB8AC3E}">
        <p14:creationId xmlns:p14="http://schemas.microsoft.com/office/powerpoint/2010/main" val="3538008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CAFD5-11C8-56E1-5A0B-AC8692793044}"/>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EC88FF52-2CA5-9282-3A66-D9015B89AE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1F23A2A1-758E-83F9-CD12-C55911F58167}"/>
              </a:ext>
            </a:extLst>
          </p:cNvPr>
          <p:cNvSpPr>
            <a:spLocks noGrp="1"/>
          </p:cNvSpPr>
          <p:nvPr>
            <p:ph type="dt" sz="half" idx="10"/>
          </p:nvPr>
        </p:nvSpPr>
        <p:spPr/>
        <p:txBody>
          <a:bodyPr/>
          <a:lstStyle/>
          <a:p>
            <a:fld id="{3E7EEED5-6F5F-8843-8195-0747C846A219}" type="datetimeFigureOut">
              <a:rPr lang="en-PK" smtClean="0"/>
              <a:t>01/08/2022</a:t>
            </a:fld>
            <a:endParaRPr lang="en-PK"/>
          </a:p>
        </p:txBody>
      </p:sp>
      <p:sp>
        <p:nvSpPr>
          <p:cNvPr id="5" name="Footer Placeholder 4">
            <a:extLst>
              <a:ext uri="{FF2B5EF4-FFF2-40B4-BE49-F238E27FC236}">
                <a16:creationId xmlns:a16="http://schemas.microsoft.com/office/drawing/2014/main" id="{1D79A18D-13B5-1831-8612-9024F6F1C675}"/>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F8DC7C10-C843-1B91-0120-A334B7331113}"/>
              </a:ext>
            </a:extLst>
          </p:cNvPr>
          <p:cNvSpPr>
            <a:spLocks noGrp="1"/>
          </p:cNvSpPr>
          <p:nvPr>
            <p:ph type="sldNum" sz="quarter" idx="12"/>
          </p:nvPr>
        </p:nvSpPr>
        <p:spPr/>
        <p:txBody>
          <a:bodyPr/>
          <a:lstStyle/>
          <a:p>
            <a:fld id="{7E6BC1EF-977B-7A45-AA3B-526E6C443139}" type="slidenum">
              <a:rPr lang="en-PK" smtClean="0"/>
              <a:t>‹#›</a:t>
            </a:fld>
            <a:endParaRPr lang="en-PK"/>
          </a:p>
        </p:txBody>
      </p:sp>
    </p:spTree>
    <p:extLst>
      <p:ext uri="{BB962C8B-B14F-4D97-AF65-F5344CB8AC3E}">
        <p14:creationId xmlns:p14="http://schemas.microsoft.com/office/powerpoint/2010/main" val="905042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A56B3-5BC6-DBB1-57B6-E690BBE850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PK"/>
          </a:p>
        </p:txBody>
      </p:sp>
      <p:sp>
        <p:nvSpPr>
          <p:cNvPr id="3" name="Text Placeholder 2">
            <a:extLst>
              <a:ext uri="{FF2B5EF4-FFF2-40B4-BE49-F238E27FC236}">
                <a16:creationId xmlns:a16="http://schemas.microsoft.com/office/drawing/2014/main" id="{F1FE2B70-CE9B-F8F8-292E-2661B168E7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22F746-BC62-1698-54EE-1C1F5DB9DC72}"/>
              </a:ext>
            </a:extLst>
          </p:cNvPr>
          <p:cNvSpPr>
            <a:spLocks noGrp="1"/>
          </p:cNvSpPr>
          <p:nvPr>
            <p:ph type="dt" sz="half" idx="10"/>
          </p:nvPr>
        </p:nvSpPr>
        <p:spPr/>
        <p:txBody>
          <a:bodyPr/>
          <a:lstStyle/>
          <a:p>
            <a:fld id="{3E7EEED5-6F5F-8843-8195-0747C846A219}" type="datetimeFigureOut">
              <a:rPr lang="en-PK" smtClean="0"/>
              <a:t>01/08/2022</a:t>
            </a:fld>
            <a:endParaRPr lang="en-PK"/>
          </a:p>
        </p:txBody>
      </p:sp>
      <p:sp>
        <p:nvSpPr>
          <p:cNvPr id="5" name="Footer Placeholder 4">
            <a:extLst>
              <a:ext uri="{FF2B5EF4-FFF2-40B4-BE49-F238E27FC236}">
                <a16:creationId xmlns:a16="http://schemas.microsoft.com/office/drawing/2014/main" id="{188267C8-F9CD-71F4-B99A-6813E6579365}"/>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01714F91-5DC6-C020-51F3-698186EF8B43}"/>
              </a:ext>
            </a:extLst>
          </p:cNvPr>
          <p:cNvSpPr>
            <a:spLocks noGrp="1"/>
          </p:cNvSpPr>
          <p:nvPr>
            <p:ph type="sldNum" sz="quarter" idx="12"/>
          </p:nvPr>
        </p:nvSpPr>
        <p:spPr/>
        <p:txBody>
          <a:bodyPr/>
          <a:lstStyle/>
          <a:p>
            <a:fld id="{7E6BC1EF-977B-7A45-AA3B-526E6C443139}" type="slidenum">
              <a:rPr lang="en-PK" smtClean="0"/>
              <a:t>‹#›</a:t>
            </a:fld>
            <a:endParaRPr lang="en-PK"/>
          </a:p>
        </p:txBody>
      </p:sp>
    </p:spTree>
    <p:extLst>
      <p:ext uri="{BB962C8B-B14F-4D97-AF65-F5344CB8AC3E}">
        <p14:creationId xmlns:p14="http://schemas.microsoft.com/office/powerpoint/2010/main" val="1712653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A0A03-1D58-D857-858F-AD7052A65A56}"/>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1C9687AD-2958-50E8-677C-3F21EA03799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Content Placeholder 3">
            <a:extLst>
              <a:ext uri="{FF2B5EF4-FFF2-40B4-BE49-F238E27FC236}">
                <a16:creationId xmlns:a16="http://schemas.microsoft.com/office/drawing/2014/main" id="{84F6A614-84EA-44D6-24A3-DB7FD424F26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Date Placeholder 4">
            <a:extLst>
              <a:ext uri="{FF2B5EF4-FFF2-40B4-BE49-F238E27FC236}">
                <a16:creationId xmlns:a16="http://schemas.microsoft.com/office/drawing/2014/main" id="{6446BB60-AB53-3ED5-D1EF-CC783C39A9AD}"/>
              </a:ext>
            </a:extLst>
          </p:cNvPr>
          <p:cNvSpPr>
            <a:spLocks noGrp="1"/>
          </p:cNvSpPr>
          <p:nvPr>
            <p:ph type="dt" sz="half" idx="10"/>
          </p:nvPr>
        </p:nvSpPr>
        <p:spPr/>
        <p:txBody>
          <a:bodyPr/>
          <a:lstStyle/>
          <a:p>
            <a:fld id="{3E7EEED5-6F5F-8843-8195-0747C846A219}" type="datetimeFigureOut">
              <a:rPr lang="en-PK" smtClean="0"/>
              <a:t>01/08/2022</a:t>
            </a:fld>
            <a:endParaRPr lang="en-PK"/>
          </a:p>
        </p:txBody>
      </p:sp>
      <p:sp>
        <p:nvSpPr>
          <p:cNvPr id="6" name="Footer Placeholder 5">
            <a:extLst>
              <a:ext uri="{FF2B5EF4-FFF2-40B4-BE49-F238E27FC236}">
                <a16:creationId xmlns:a16="http://schemas.microsoft.com/office/drawing/2014/main" id="{F74DA3D9-9596-5DB4-25E1-54D5546711EC}"/>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E31251B6-D689-BA7E-D980-6B7E334218BD}"/>
              </a:ext>
            </a:extLst>
          </p:cNvPr>
          <p:cNvSpPr>
            <a:spLocks noGrp="1"/>
          </p:cNvSpPr>
          <p:nvPr>
            <p:ph type="sldNum" sz="quarter" idx="12"/>
          </p:nvPr>
        </p:nvSpPr>
        <p:spPr/>
        <p:txBody>
          <a:bodyPr/>
          <a:lstStyle/>
          <a:p>
            <a:fld id="{7E6BC1EF-977B-7A45-AA3B-526E6C443139}" type="slidenum">
              <a:rPr lang="en-PK" smtClean="0"/>
              <a:t>‹#›</a:t>
            </a:fld>
            <a:endParaRPr lang="en-PK"/>
          </a:p>
        </p:txBody>
      </p:sp>
    </p:spTree>
    <p:extLst>
      <p:ext uri="{BB962C8B-B14F-4D97-AF65-F5344CB8AC3E}">
        <p14:creationId xmlns:p14="http://schemas.microsoft.com/office/powerpoint/2010/main" val="1737619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F96C1-E5F4-1FC9-2699-1BEC48AACD85}"/>
              </a:ext>
            </a:extLst>
          </p:cNvPr>
          <p:cNvSpPr>
            <a:spLocks noGrp="1"/>
          </p:cNvSpPr>
          <p:nvPr>
            <p:ph type="title"/>
          </p:nvPr>
        </p:nvSpPr>
        <p:spPr>
          <a:xfrm>
            <a:off x="839788" y="365125"/>
            <a:ext cx="10515600" cy="1325563"/>
          </a:xfrm>
        </p:spPr>
        <p:txBody>
          <a:bodyPr/>
          <a:lstStyle/>
          <a:p>
            <a:r>
              <a:rPr lang="en-US"/>
              <a:t>Click to edit Master title style</a:t>
            </a:r>
            <a:endParaRPr lang="en-PK"/>
          </a:p>
        </p:txBody>
      </p:sp>
      <p:sp>
        <p:nvSpPr>
          <p:cNvPr id="3" name="Text Placeholder 2">
            <a:extLst>
              <a:ext uri="{FF2B5EF4-FFF2-40B4-BE49-F238E27FC236}">
                <a16:creationId xmlns:a16="http://schemas.microsoft.com/office/drawing/2014/main" id="{14E43A1C-CCEB-CC4B-F429-A7B7715B64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D05307-ED09-770A-89D2-058A37F857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Text Placeholder 4">
            <a:extLst>
              <a:ext uri="{FF2B5EF4-FFF2-40B4-BE49-F238E27FC236}">
                <a16:creationId xmlns:a16="http://schemas.microsoft.com/office/drawing/2014/main" id="{039022A9-7DC6-217A-A5C2-92EA18A90C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2F5767-BCA7-48C8-A7A0-CBDC06016D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7" name="Date Placeholder 6">
            <a:extLst>
              <a:ext uri="{FF2B5EF4-FFF2-40B4-BE49-F238E27FC236}">
                <a16:creationId xmlns:a16="http://schemas.microsoft.com/office/drawing/2014/main" id="{96CC3433-B867-C244-EF0D-6F29067FBD3E}"/>
              </a:ext>
            </a:extLst>
          </p:cNvPr>
          <p:cNvSpPr>
            <a:spLocks noGrp="1"/>
          </p:cNvSpPr>
          <p:nvPr>
            <p:ph type="dt" sz="half" idx="10"/>
          </p:nvPr>
        </p:nvSpPr>
        <p:spPr/>
        <p:txBody>
          <a:bodyPr/>
          <a:lstStyle/>
          <a:p>
            <a:fld id="{3E7EEED5-6F5F-8843-8195-0747C846A219}" type="datetimeFigureOut">
              <a:rPr lang="en-PK" smtClean="0"/>
              <a:t>01/08/2022</a:t>
            </a:fld>
            <a:endParaRPr lang="en-PK"/>
          </a:p>
        </p:txBody>
      </p:sp>
      <p:sp>
        <p:nvSpPr>
          <p:cNvPr id="8" name="Footer Placeholder 7">
            <a:extLst>
              <a:ext uri="{FF2B5EF4-FFF2-40B4-BE49-F238E27FC236}">
                <a16:creationId xmlns:a16="http://schemas.microsoft.com/office/drawing/2014/main" id="{401033A7-9F16-0D5A-6655-784717681FB0}"/>
              </a:ext>
            </a:extLst>
          </p:cNvPr>
          <p:cNvSpPr>
            <a:spLocks noGrp="1"/>
          </p:cNvSpPr>
          <p:nvPr>
            <p:ph type="ftr" sz="quarter" idx="11"/>
          </p:nvPr>
        </p:nvSpPr>
        <p:spPr/>
        <p:txBody>
          <a:bodyPr/>
          <a:lstStyle/>
          <a:p>
            <a:endParaRPr lang="en-PK"/>
          </a:p>
        </p:txBody>
      </p:sp>
      <p:sp>
        <p:nvSpPr>
          <p:cNvPr id="9" name="Slide Number Placeholder 8">
            <a:extLst>
              <a:ext uri="{FF2B5EF4-FFF2-40B4-BE49-F238E27FC236}">
                <a16:creationId xmlns:a16="http://schemas.microsoft.com/office/drawing/2014/main" id="{78D0CF4A-EB39-43E3-0E51-E12CF159BFA3}"/>
              </a:ext>
            </a:extLst>
          </p:cNvPr>
          <p:cNvSpPr>
            <a:spLocks noGrp="1"/>
          </p:cNvSpPr>
          <p:nvPr>
            <p:ph type="sldNum" sz="quarter" idx="12"/>
          </p:nvPr>
        </p:nvSpPr>
        <p:spPr/>
        <p:txBody>
          <a:bodyPr/>
          <a:lstStyle/>
          <a:p>
            <a:fld id="{7E6BC1EF-977B-7A45-AA3B-526E6C443139}" type="slidenum">
              <a:rPr lang="en-PK" smtClean="0"/>
              <a:t>‹#›</a:t>
            </a:fld>
            <a:endParaRPr lang="en-PK"/>
          </a:p>
        </p:txBody>
      </p:sp>
    </p:spTree>
    <p:extLst>
      <p:ext uri="{BB962C8B-B14F-4D97-AF65-F5344CB8AC3E}">
        <p14:creationId xmlns:p14="http://schemas.microsoft.com/office/powerpoint/2010/main" val="719813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FD264-5C2E-744D-3836-BA9E8A923AF4}"/>
              </a:ext>
            </a:extLst>
          </p:cNvPr>
          <p:cNvSpPr>
            <a:spLocks noGrp="1"/>
          </p:cNvSpPr>
          <p:nvPr>
            <p:ph type="title"/>
          </p:nvPr>
        </p:nvSpPr>
        <p:spPr/>
        <p:txBody>
          <a:bodyPr/>
          <a:lstStyle/>
          <a:p>
            <a:r>
              <a:rPr lang="en-US"/>
              <a:t>Click to edit Master title style</a:t>
            </a:r>
            <a:endParaRPr lang="en-PK"/>
          </a:p>
        </p:txBody>
      </p:sp>
      <p:sp>
        <p:nvSpPr>
          <p:cNvPr id="3" name="Date Placeholder 2">
            <a:extLst>
              <a:ext uri="{FF2B5EF4-FFF2-40B4-BE49-F238E27FC236}">
                <a16:creationId xmlns:a16="http://schemas.microsoft.com/office/drawing/2014/main" id="{A69D56BC-89E6-8DA1-F302-86D2A4542866}"/>
              </a:ext>
            </a:extLst>
          </p:cNvPr>
          <p:cNvSpPr>
            <a:spLocks noGrp="1"/>
          </p:cNvSpPr>
          <p:nvPr>
            <p:ph type="dt" sz="half" idx="10"/>
          </p:nvPr>
        </p:nvSpPr>
        <p:spPr/>
        <p:txBody>
          <a:bodyPr/>
          <a:lstStyle/>
          <a:p>
            <a:fld id="{3E7EEED5-6F5F-8843-8195-0747C846A219}" type="datetimeFigureOut">
              <a:rPr lang="en-PK" smtClean="0"/>
              <a:t>01/08/2022</a:t>
            </a:fld>
            <a:endParaRPr lang="en-PK"/>
          </a:p>
        </p:txBody>
      </p:sp>
      <p:sp>
        <p:nvSpPr>
          <p:cNvPr id="4" name="Footer Placeholder 3">
            <a:extLst>
              <a:ext uri="{FF2B5EF4-FFF2-40B4-BE49-F238E27FC236}">
                <a16:creationId xmlns:a16="http://schemas.microsoft.com/office/drawing/2014/main" id="{9DC27BBD-AF56-F23A-27C9-6522CC00592B}"/>
              </a:ext>
            </a:extLst>
          </p:cNvPr>
          <p:cNvSpPr>
            <a:spLocks noGrp="1"/>
          </p:cNvSpPr>
          <p:nvPr>
            <p:ph type="ftr" sz="quarter" idx="11"/>
          </p:nvPr>
        </p:nvSpPr>
        <p:spPr/>
        <p:txBody>
          <a:bodyPr/>
          <a:lstStyle/>
          <a:p>
            <a:endParaRPr lang="en-PK"/>
          </a:p>
        </p:txBody>
      </p:sp>
      <p:sp>
        <p:nvSpPr>
          <p:cNvPr id="5" name="Slide Number Placeholder 4">
            <a:extLst>
              <a:ext uri="{FF2B5EF4-FFF2-40B4-BE49-F238E27FC236}">
                <a16:creationId xmlns:a16="http://schemas.microsoft.com/office/drawing/2014/main" id="{2A59F3A8-6E2E-A119-D473-28040AB27D2E}"/>
              </a:ext>
            </a:extLst>
          </p:cNvPr>
          <p:cNvSpPr>
            <a:spLocks noGrp="1"/>
          </p:cNvSpPr>
          <p:nvPr>
            <p:ph type="sldNum" sz="quarter" idx="12"/>
          </p:nvPr>
        </p:nvSpPr>
        <p:spPr/>
        <p:txBody>
          <a:bodyPr/>
          <a:lstStyle/>
          <a:p>
            <a:fld id="{7E6BC1EF-977B-7A45-AA3B-526E6C443139}" type="slidenum">
              <a:rPr lang="en-PK" smtClean="0"/>
              <a:t>‹#›</a:t>
            </a:fld>
            <a:endParaRPr lang="en-PK"/>
          </a:p>
        </p:txBody>
      </p:sp>
    </p:spTree>
    <p:extLst>
      <p:ext uri="{BB962C8B-B14F-4D97-AF65-F5344CB8AC3E}">
        <p14:creationId xmlns:p14="http://schemas.microsoft.com/office/powerpoint/2010/main" val="2472299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B1606E-841A-7054-2921-8AF87CBFBF45}"/>
              </a:ext>
            </a:extLst>
          </p:cNvPr>
          <p:cNvSpPr>
            <a:spLocks noGrp="1"/>
          </p:cNvSpPr>
          <p:nvPr>
            <p:ph type="dt" sz="half" idx="10"/>
          </p:nvPr>
        </p:nvSpPr>
        <p:spPr/>
        <p:txBody>
          <a:bodyPr/>
          <a:lstStyle/>
          <a:p>
            <a:fld id="{3E7EEED5-6F5F-8843-8195-0747C846A219}" type="datetimeFigureOut">
              <a:rPr lang="en-PK" smtClean="0"/>
              <a:t>01/08/2022</a:t>
            </a:fld>
            <a:endParaRPr lang="en-PK"/>
          </a:p>
        </p:txBody>
      </p:sp>
      <p:sp>
        <p:nvSpPr>
          <p:cNvPr id="3" name="Footer Placeholder 2">
            <a:extLst>
              <a:ext uri="{FF2B5EF4-FFF2-40B4-BE49-F238E27FC236}">
                <a16:creationId xmlns:a16="http://schemas.microsoft.com/office/drawing/2014/main" id="{EC241A64-A4EE-B2A5-8128-3DF47EE28911}"/>
              </a:ext>
            </a:extLst>
          </p:cNvPr>
          <p:cNvSpPr>
            <a:spLocks noGrp="1"/>
          </p:cNvSpPr>
          <p:nvPr>
            <p:ph type="ftr" sz="quarter" idx="11"/>
          </p:nvPr>
        </p:nvSpPr>
        <p:spPr/>
        <p:txBody>
          <a:bodyPr/>
          <a:lstStyle/>
          <a:p>
            <a:endParaRPr lang="en-PK"/>
          </a:p>
        </p:txBody>
      </p:sp>
      <p:sp>
        <p:nvSpPr>
          <p:cNvPr id="4" name="Slide Number Placeholder 3">
            <a:extLst>
              <a:ext uri="{FF2B5EF4-FFF2-40B4-BE49-F238E27FC236}">
                <a16:creationId xmlns:a16="http://schemas.microsoft.com/office/drawing/2014/main" id="{9678143C-2A93-964B-E782-D13A161E0B07}"/>
              </a:ext>
            </a:extLst>
          </p:cNvPr>
          <p:cNvSpPr>
            <a:spLocks noGrp="1"/>
          </p:cNvSpPr>
          <p:nvPr>
            <p:ph type="sldNum" sz="quarter" idx="12"/>
          </p:nvPr>
        </p:nvSpPr>
        <p:spPr/>
        <p:txBody>
          <a:bodyPr/>
          <a:lstStyle/>
          <a:p>
            <a:fld id="{7E6BC1EF-977B-7A45-AA3B-526E6C443139}" type="slidenum">
              <a:rPr lang="en-PK" smtClean="0"/>
              <a:t>‹#›</a:t>
            </a:fld>
            <a:endParaRPr lang="en-PK"/>
          </a:p>
        </p:txBody>
      </p:sp>
    </p:spTree>
    <p:extLst>
      <p:ext uri="{BB962C8B-B14F-4D97-AF65-F5344CB8AC3E}">
        <p14:creationId xmlns:p14="http://schemas.microsoft.com/office/powerpoint/2010/main" val="3162714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C4061-8D4D-42B3-869F-09657D4D00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A235AE57-92D5-D182-5F25-BF54CF2983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Text Placeholder 3">
            <a:extLst>
              <a:ext uri="{FF2B5EF4-FFF2-40B4-BE49-F238E27FC236}">
                <a16:creationId xmlns:a16="http://schemas.microsoft.com/office/drawing/2014/main" id="{B287A054-30E2-9754-74BC-B9228CEDD7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A3B768-92E1-4AF9-783B-C93CF385F78E}"/>
              </a:ext>
            </a:extLst>
          </p:cNvPr>
          <p:cNvSpPr>
            <a:spLocks noGrp="1"/>
          </p:cNvSpPr>
          <p:nvPr>
            <p:ph type="dt" sz="half" idx="10"/>
          </p:nvPr>
        </p:nvSpPr>
        <p:spPr/>
        <p:txBody>
          <a:bodyPr/>
          <a:lstStyle/>
          <a:p>
            <a:fld id="{3E7EEED5-6F5F-8843-8195-0747C846A219}" type="datetimeFigureOut">
              <a:rPr lang="en-PK" smtClean="0"/>
              <a:t>01/08/2022</a:t>
            </a:fld>
            <a:endParaRPr lang="en-PK"/>
          </a:p>
        </p:txBody>
      </p:sp>
      <p:sp>
        <p:nvSpPr>
          <p:cNvPr id="6" name="Footer Placeholder 5">
            <a:extLst>
              <a:ext uri="{FF2B5EF4-FFF2-40B4-BE49-F238E27FC236}">
                <a16:creationId xmlns:a16="http://schemas.microsoft.com/office/drawing/2014/main" id="{6B35F91C-4D95-8332-D998-C2CDE4426556}"/>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9E8D3715-4425-5CC6-E2DA-22E3C8907939}"/>
              </a:ext>
            </a:extLst>
          </p:cNvPr>
          <p:cNvSpPr>
            <a:spLocks noGrp="1"/>
          </p:cNvSpPr>
          <p:nvPr>
            <p:ph type="sldNum" sz="quarter" idx="12"/>
          </p:nvPr>
        </p:nvSpPr>
        <p:spPr/>
        <p:txBody>
          <a:bodyPr/>
          <a:lstStyle/>
          <a:p>
            <a:fld id="{7E6BC1EF-977B-7A45-AA3B-526E6C443139}" type="slidenum">
              <a:rPr lang="en-PK" smtClean="0"/>
              <a:t>‹#›</a:t>
            </a:fld>
            <a:endParaRPr lang="en-PK"/>
          </a:p>
        </p:txBody>
      </p:sp>
    </p:spTree>
    <p:extLst>
      <p:ext uri="{BB962C8B-B14F-4D97-AF65-F5344CB8AC3E}">
        <p14:creationId xmlns:p14="http://schemas.microsoft.com/office/powerpoint/2010/main" val="1639707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83070-FE29-72E7-3E68-D51EB8368B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Picture Placeholder 2">
            <a:extLst>
              <a:ext uri="{FF2B5EF4-FFF2-40B4-BE49-F238E27FC236}">
                <a16:creationId xmlns:a16="http://schemas.microsoft.com/office/drawing/2014/main" id="{A15B8634-FC9C-8150-EA8D-6336813ECB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K"/>
          </a:p>
        </p:txBody>
      </p:sp>
      <p:sp>
        <p:nvSpPr>
          <p:cNvPr id="4" name="Text Placeholder 3">
            <a:extLst>
              <a:ext uri="{FF2B5EF4-FFF2-40B4-BE49-F238E27FC236}">
                <a16:creationId xmlns:a16="http://schemas.microsoft.com/office/drawing/2014/main" id="{6B6A667A-5CB4-F003-6AD6-DD05F2BA1A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6F7ED6-7AA4-5A03-F24D-C612ABC72FB0}"/>
              </a:ext>
            </a:extLst>
          </p:cNvPr>
          <p:cNvSpPr>
            <a:spLocks noGrp="1"/>
          </p:cNvSpPr>
          <p:nvPr>
            <p:ph type="dt" sz="half" idx="10"/>
          </p:nvPr>
        </p:nvSpPr>
        <p:spPr/>
        <p:txBody>
          <a:bodyPr/>
          <a:lstStyle/>
          <a:p>
            <a:fld id="{3E7EEED5-6F5F-8843-8195-0747C846A219}" type="datetimeFigureOut">
              <a:rPr lang="en-PK" smtClean="0"/>
              <a:t>01/08/2022</a:t>
            </a:fld>
            <a:endParaRPr lang="en-PK"/>
          </a:p>
        </p:txBody>
      </p:sp>
      <p:sp>
        <p:nvSpPr>
          <p:cNvPr id="6" name="Footer Placeholder 5">
            <a:extLst>
              <a:ext uri="{FF2B5EF4-FFF2-40B4-BE49-F238E27FC236}">
                <a16:creationId xmlns:a16="http://schemas.microsoft.com/office/drawing/2014/main" id="{1284393B-F70A-672A-6F74-8035B1C4FF3D}"/>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1EFB26EB-EA6E-17C3-F287-C9DFD67E8AD5}"/>
              </a:ext>
            </a:extLst>
          </p:cNvPr>
          <p:cNvSpPr>
            <a:spLocks noGrp="1"/>
          </p:cNvSpPr>
          <p:nvPr>
            <p:ph type="sldNum" sz="quarter" idx="12"/>
          </p:nvPr>
        </p:nvSpPr>
        <p:spPr/>
        <p:txBody>
          <a:bodyPr/>
          <a:lstStyle/>
          <a:p>
            <a:fld id="{7E6BC1EF-977B-7A45-AA3B-526E6C443139}" type="slidenum">
              <a:rPr lang="en-PK" smtClean="0"/>
              <a:t>‹#›</a:t>
            </a:fld>
            <a:endParaRPr lang="en-PK"/>
          </a:p>
        </p:txBody>
      </p:sp>
    </p:spTree>
    <p:extLst>
      <p:ext uri="{BB962C8B-B14F-4D97-AF65-F5344CB8AC3E}">
        <p14:creationId xmlns:p14="http://schemas.microsoft.com/office/powerpoint/2010/main" val="3087583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6DC63D-1E33-E3F4-43FF-87916F1522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PK"/>
          </a:p>
        </p:txBody>
      </p:sp>
      <p:sp>
        <p:nvSpPr>
          <p:cNvPr id="3" name="Text Placeholder 2">
            <a:extLst>
              <a:ext uri="{FF2B5EF4-FFF2-40B4-BE49-F238E27FC236}">
                <a16:creationId xmlns:a16="http://schemas.microsoft.com/office/drawing/2014/main" id="{2E21FBE4-4ACD-7E54-1990-2F311B5CF2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5F99B98E-80F8-0721-E897-FE46A184F5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7EEED5-6F5F-8843-8195-0747C846A219}" type="datetimeFigureOut">
              <a:rPr lang="en-PK" smtClean="0"/>
              <a:t>01/08/2022</a:t>
            </a:fld>
            <a:endParaRPr lang="en-PK"/>
          </a:p>
        </p:txBody>
      </p:sp>
      <p:sp>
        <p:nvSpPr>
          <p:cNvPr id="5" name="Footer Placeholder 4">
            <a:extLst>
              <a:ext uri="{FF2B5EF4-FFF2-40B4-BE49-F238E27FC236}">
                <a16:creationId xmlns:a16="http://schemas.microsoft.com/office/drawing/2014/main" id="{D945823B-1BF6-E599-76CA-FF0D6F414B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K"/>
          </a:p>
        </p:txBody>
      </p:sp>
      <p:sp>
        <p:nvSpPr>
          <p:cNvPr id="6" name="Slide Number Placeholder 5">
            <a:extLst>
              <a:ext uri="{FF2B5EF4-FFF2-40B4-BE49-F238E27FC236}">
                <a16:creationId xmlns:a16="http://schemas.microsoft.com/office/drawing/2014/main" id="{23DD2D5C-DD3F-9887-7B6B-2A8305E6A3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6BC1EF-977B-7A45-AA3B-526E6C443139}" type="slidenum">
              <a:rPr lang="en-PK" smtClean="0"/>
              <a:t>‹#›</a:t>
            </a:fld>
            <a:endParaRPr lang="en-PK"/>
          </a:p>
        </p:txBody>
      </p:sp>
    </p:spTree>
    <p:extLst>
      <p:ext uri="{BB962C8B-B14F-4D97-AF65-F5344CB8AC3E}">
        <p14:creationId xmlns:p14="http://schemas.microsoft.com/office/powerpoint/2010/main" val="2960596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54200"/>
            <a:ext cx="9144000" cy="949643"/>
          </a:xfrm>
        </p:spPr>
        <p:txBody>
          <a:bodyPr>
            <a:normAutofit/>
          </a:bodyPr>
          <a:lstStyle/>
          <a:p>
            <a:r>
              <a:rPr lang="en-US" sz="4400" dirty="0">
                <a:latin typeface="Times" pitchFamily="2" charset="0"/>
              </a:rPr>
              <a:t>Chapter 07 – Denial-of-Service Attacks </a:t>
            </a:r>
          </a:p>
        </p:txBody>
      </p:sp>
      <p:sp>
        <p:nvSpPr>
          <p:cNvPr id="3" name="Subtitle 2"/>
          <p:cNvSpPr>
            <a:spLocks noGrp="1"/>
          </p:cNvSpPr>
          <p:nvPr>
            <p:ph type="subTitle" idx="1"/>
          </p:nvPr>
        </p:nvSpPr>
        <p:spPr/>
        <p:txBody>
          <a:bodyPr/>
          <a:lstStyle/>
          <a:p>
            <a:endParaRPr lang="en-US" dirty="0">
              <a:latin typeface="Times" pitchFamily="2" charset="0"/>
            </a:endParaRPr>
          </a:p>
          <a:p>
            <a:r>
              <a:rPr lang="en-US" dirty="0">
                <a:latin typeface="Times" pitchFamily="2" charset="0"/>
              </a:rPr>
              <a:t>Dr. Faisal Khan</a:t>
            </a:r>
          </a:p>
          <a:p>
            <a:r>
              <a:rPr lang="en-US" dirty="0" err="1">
                <a:latin typeface="Times" pitchFamily="2" charset="0"/>
              </a:rPr>
              <a:t>faisal.khan@buitms.edu.pk</a:t>
            </a:r>
            <a:endParaRPr lang="en-US" dirty="0">
              <a:latin typeface="Times" pitchFamily="2" charset="0"/>
            </a:endParaRPr>
          </a:p>
        </p:txBody>
      </p:sp>
    </p:spTree>
    <p:extLst>
      <p:ext uri="{BB962C8B-B14F-4D97-AF65-F5344CB8AC3E}">
        <p14:creationId xmlns:p14="http://schemas.microsoft.com/office/powerpoint/2010/main" val="1909167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2AEB6-6645-1595-66AD-C16CFBA75B91}"/>
              </a:ext>
            </a:extLst>
          </p:cNvPr>
          <p:cNvSpPr>
            <a:spLocks noGrp="1"/>
          </p:cNvSpPr>
          <p:nvPr>
            <p:ph type="title"/>
          </p:nvPr>
        </p:nvSpPr>
        <p:spPr/>
        <p:txBody>
          <a:bodyPr/>
          <a:lstStyle/>
          <a:p>
            <a:r>
              <a:rPr lang="en-PK" dirty="0"/>
              <a:t>Reflector and Amplifier Attacks</a:t>
            </a:r>
          </a:p>
        </p:txBody>
      </p:sp>
      <p:sp>
        <p:nvSpPr>
          <p:cNvPr id="3" name="Content Placeholder 2">
            <a:extLst>
              <a:ext uri="{FF2B5EF4-FFF2-40B4-BE49-F238E27FC236}">
                <a16:creationId xmlns:a16="http://schemas.microsoft.com/office/drawing/2014/main" id="{B2093F8B-FB83-8A9D-AC96-3B1F1245B420}"/>
              </a:ext>
            </a:extLst>
          </p:cNvPr>
          <p:cNvSpPr>
            <a:spLocks noGrp="1"/>
          </p:cNvSpPr>
          <p:nvPr>
            <p:ph idx="1"/>
          </p:nvPr>
        </p:nvSpPr>
        <p:spPr/>
        <p:txBody>
          <a:bodyPr>
            <a:normAutofit/>
          </a:bodyPr>
          <a:lstStyle/>
          <a:p>
            <a:r>
              <a:rPr lang="en-US" dirty="0"/>
              <a:t>In contrast to DDoS attacks, where the intermediaries are compromised systems running the attacker’s programs, reflector and amplifier attacks use network systems functioning normally </a:t>
            </a:r>
          </a:p>
          <a:p>
            <a:pPr lvl="1"/>
            <a:r>
              <a:rPr lang="en-US" dirty="0"/>
              <a:t>The attacker sends a network packet with a spoofed source address to a service running on some network server </a:t>
            </a:r>
          </a:p>
          <a:p>
            <a:pPr lvl="1"/>
            <a:r>
              <a:rPr lang="en-US" dirty="0"/>
              <a:t>The server responds to this packet, sending it to the spoofed source address that belongs to the actual attack target</a:t>
            </a:r>
          </a:p>
          <a:p>
            <a:pPr lvl="1"/>
            <a:r>
              <a:rPr lang="en-US" dirty="0"/>
              <a:t>If the attacker sends a number of requests to a number of servers, all with the same spoofed source address, the resulting flood of responses can overwhelm the target’s network link </a:t>
            </a:r>
          </a:p>
          <a:p>
            <a:pPr marL="457200" lvl="1" indent="0">
              <a:buNone/>
            </a:pPr>
            <a:endParaRPr lang="en-US" dirty="0"/>
          </a:p>
          <a:p>
            <a:pPr lvl="1"/>
            <a:endParaRPr lang="en-US" dirty="0"/>
          </a:p>
          <a:p>
            <a:endParaRPr lang="en-US" dirty="0"/>
          </a:p>
        </p:txBody>
      </p:sp>
    </p:spTree>
    <p:extLst>
      <p:ext uri="{BB962C8B-B14F-4D97-AF65-F5344CB8AC3E}">
        <p14:creationId xmlns:p14="http://schemas.microsoft.com/office/powerpoint/2010/main" val="2249352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2AEB6-6645-1595-66AD-C16CFBA75B91}"/>
              </a:ext>
            </a:extLst>
          </p:cNvPr>
          <p:cNvSpPr>
            <a:spLocks noGrp="1"/>
          </p:cNvSpPr>
          <p:nvPr>
            <p:ph type="title"/>
          </p:nvPr>
        </p:nvSpPr>
        <p:spPr/>
        <p:txBody>
          <a:bodyPr/>
          <a:lstStyle/>
          <a:p>
            <a:r>
              <a:rPr lang="en-PK" dirty="0"/>
              <a:t>Reflector and Amplifier Attacks</a:t>
            </a:r>
          </a:p>
        </p:txBody>
      </p:sp>
      <p:sp>
        <p:nvSpPr>
          <p:cNvPr id="3" name="Content Placeholder 2">
            <a:extLst>
              <a:ext uri="{FF2B5EF4-FFF2-40B4-BE49-F238E27FC236}">
                <a16:creationId xmlns:a16="http://schemas.microsoft.com/office/drawing/2014/main" id="{B2093F8B-FB83-8A9D-AC96-3B1F1245B420}"/>
              </a:ext>
            </a:extLst>
          </p:cNvPr>
          <p:cNvSpPr>
            <a:spLocks noGrp="1"/>
          </p:cNvSpPr>
          <p:nvPr>
            <p:ph idx="1"/>
          </p:nvPr>
        </p:nvSpPr>
        <p:spPr/>
        <p:txBody>
          <a:bodyPr>
            <a:normAutofit/>
          </a:bodyPr>
          <a:lstStyle/>
          <a:p>
            <a:pPr marL="0" indent="0">
              <a:buNone/>
            </a:pPr>
            <a:r>
              <a:rPr lang="en-US" dirty="0"/>
              <a:t>Two basic variants, simple reflection attack and amplification attack</a:t>
            </a:r>
          </a:p>
          <a:p>
            <a:pPr marL="0" indent="0">
              <a:buNone/>
            </a:pPr>
            <a:r>
              <a:rPr lang="en-US" b="1" dirty="0"/>
              <a:t>Reflection Attack</a:t>
            </a:r>
          </a:p>
          <a:p>
            <a:r>
              <a:rPr lang="en-US" dirty="0"/>
              <a:t>Attacker sends packets to a known intermediary with spoofed source address of the target system</a:t>
            </a:r>
          </a:p>
          <a:p>
            <a:r>
              <a:rPr lang="en-US" dirty="0"/>
              <a:t>When the intermediary responds, the response is sent to the target </a:t>
            </a:r>
          </a:p>
          <a:p>
            <a:r>
              <a:rPr lang="en-US" dirty="0"/>
              <a:t>Effectively this reflects the attack off the intermediary, which is termed the reflector, and that’s why this is called a reflection attack </a:t>
            </a:r>
          </a:p>
          <a:p>
            <a:pPr marL="0" indent="0">
              <a:buNone/>
            </a:pPr>
            <a:endParaRPr lang="en-US" dirty="0"/>
          </a:p>
        </p:txBody>
      </p:sp>
    </p:spTree>
    <p:extLst>
      <p:ext uri="{BB962C8B-B14F-4D97-AF65-F5344CB8AC3E}">
        <p14:creationId xmlns:p14="http://schemas.microsoft.com/office/powerpoint/2010/main" val="3841957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2AEB6-6645-1595-66AD-C16CFBA75B91}"/>
              </a:ext>
            </a:extLst>
          </p:cNvPr>
          <p:cNvSpPr>
            <a:spLocks noGrp="1"/>
          </p:cNvSpPr>
          <p:nvPr>
            <p:ph type="title"/>
          </p:nvPr>
        </p:nvSpPr>
        <p:spPr/>
        <p:txBody>
          <a:bodyPr/>
          <a:lstStyle/>
          <a:p>
            <a:r>
              <a:rPr lang="en-PK" dirty="0"/>
              <a:t>Reflector and Amplifier Attacks</a:t>
            </a:r>
          </a:p>
        </p:txBody>
      </p:sp>
      <p:sp>
        <p:nvSpPr>
          <p:cNvPr id="8" name="TextBox 7">
            <a:extLst>
              <a:ext uri="{FF2B5EF4-FFF2-40B4-BE49-F238E27FC236}">
                <a16:creationId xmlns:a16="http://schemas.microsoft.com/office/drawing/2014/main" id="{37B07B75-FCA9-0A5F-B488-4CEF310D45A3}"/>
              </a:ext>
            </a:extLst>
          </p:cNvPr>
          <p:cNvSpPr txBox="1"/>
          <p:nvPr/>
        </p:nvSpPr>
        <p:spPr>
          <a:xfrm>
            <a:off x="4950372" y="5749159"/>
            <a:ext cx="1951945" cy="400110"/>
          </a:xfrm>
          <a:prstGeom prst="rect">
            <a:avLst/>
          </a:prstGeom>
          <a:noFill/>
        </p:spPr>
        <p:txBody>
          <a:bodyPr wrap="none" rtlCol="0">
            <a:spAutoFit/>
          </a:bodyPr>
          <a:lstStyle/>
          <a:p>
            <a:r>
              <a:rPr lang="en-PK" sz="2000" dirty="0"/>
              <a:t>Reflection Attack</a:t>
            </a:r>
          </a:p>
        </p:txBody>
      </p:sp>
      <p:pic>
        <p:nvPicPr>
          <p:cNvPr id="1026" name="Picture 2" descr="Amplification Attack - an overview | ScienceDirect Topics">
            <a:extLst>
              <a:ext uri="{FF2B5EF4-FFF2-40B4-BE49-F238E27FC236}">
                <a16:creationId xmlns:a16="http://schemas.microsoft.com/office/drawing/2014/main" id="{E44722F0-DF87-2BD6-FBB8-12133E2464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9600" y="1676400"/>
            <a:ext cx="8432800" cy="350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6552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2AEB6-6645-1595-66AD-C16CFBA75B91}"/>
              </a:ext>
            </a:extLst>
          </p:cNvPr>
          <p:cNvSpPr>
            <a:spLocks noGrp="1"/>
          </p:cNvSpPr>
          <p:nvPr>
            <p:ph type="title"/>
          </p:nvPr>
        </p:nvSpPr>
        <p:spPr/>
        <p:txBody>
          <a:bodyPr/>
          <a:lstStyle/>
          <a:p>
            <a:r>
              <a:rPr lang="en-PK" dirty="0"/>
              <a:t>Reflector and Amplifier Attacks</a:t>
            </a:r>
          </a:p>
        </p:txBody>
      </p:sp>
      <p:sp>
        <p:nvSpPr>
          <p:cNvPr id="3" name="Content Placeholder 2">
            <a:extLst>
              <a:ext uri="{FF2B5EF4-FFF2-40B4-BE49-F238E27FC236}">
                <a16:creationId xmlns:a16="http://schemas.microsoft.com/office/drawing/2014/main" id="{B2093F8B-FB83-8A9D-AC96-3B1F1245B420}"/>
              </a:ext>
            </a:extLst>
          </p:cNvPr>
          <p:cNvSpPr>
            <a:spLocks noGrp="1"/>
          </p:cNvSpPr>
          <p:nvPr>
            <p:ph idx="1"/>
          </p:nvPr>
        </p:nvSpPr>
        <p:spPr/>
        <p:txBody>
          <a:bodyPr>
            <a:normAutofit/>
          </a:bodyPr>
          <a:lstStyle/>
          <a:p>
            <a:pPr marL="0" indent="0">
              <a:buNone/>
            </a:pPr>
            <a:r>
              <a:rPr lang="en-US" b="1" dirty="0"/>
              <a:t>Reflection Attack..</a:t>
            </a:r>
          </a:p>
          <a:p>
            <a:r>
              <a:rPr lang="en-US" dirty="0"/>
              <a:t>Intermediaries are chosen to be high-capacity network servers or routers so that they can generate big volume of traffic</a:t>
            </a:r>
          </a:p>
          <a:p>
            <a:r>
              <a:rPr lang="en-US" dirty="0"/>
              <a:t>Attackers use a service e.g. UDP with which they can generate large volume of traffic with small queries</a:t>
            </a:r>
          </a:p>
          <a:p>
            <a:r>
              <a:rPr lang="en-US" dirty="0"/>
              <a:t>Prevention is to filter spoofed packed</a:t>
            </a:r>
          </a:p>
          <a:p>
            <a:endParaRPr lang="en-US" dirty="0"/>
          </a:p>
        </p:txBody>
      </p:sp>
    </p:spTree>
    <p:extLst>
      <p:ext uri="{BB962C8B-B14F-4D97-AF65-F5344CB8AC3E}">
        <p14:creationId xmlns:p14="http://schemas.microsoft.com/office/powerpoint/2010/main" val="3913580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2AEB6-6645-1595-66AD-C16CFBA75B91}"/>
              </a:ext>
            </a:extLst>
          </p:cNvPr>
          <p:cNvSpPr>
            <a:spLocks noGrp="1"/>
          </p:cNvSpPr>
          <p:nvPr>
            <p:ph type="title"/>
          </p:nvPr>
        </p:nvSpPr>
        <p:spPr/>
        <p:txBody>
          <a:bodyPr/>
          <a:lstStyle/>
          <a:p>
            <a:r>
              <a:rPr lang="en-PK" dirty="0"/>
              <a:t>Reflector and Amplifier Attacks</a:t>
            </a:r>
          </a:p>
        </p:txBody>
      </p:sp>
      <p:sp>
        <p:nvSpPr>
          <p:cNvPr id="3" name="Content Placeholder 2">
            <a:extLst>
              <a:ext uri="{FF2B5EF4-FFF2-40B4-BE49-F238E27FC236}">
                <a16:creationId xmlns:a16="http://schemas.microsoft.com/office/drawing/2014/main" id="{B2093F8B-FB83-8A9D-AC96-3B1F1245B420}"/>
              </a:ext>
            </a:extLst>
          </p:cNvPr>
          <p:cNvSpPr>
            <a:spLocks noGrp="1"/>
          </p:cNvSpPr>
          <p:nvPr>
            <p:ph idx="1"/>
          </p:nvPr>
        </p:nvSpPr>
        <p:spPr/>
        <p:txBody>
          <a:bodyPr>
            <a:normAutofit/>
          </a:bodyPr>
          <a:lstStyle/>
          <a:p>
            <a:pPr marL="0" indent="0">
              <a:buNone/>
            </a:pPr>
            <a:r>
              <a:rPr lang="en-US" b="1" dirty="0"/>
              <a:t>Amplification Attack</a:t>
            </a:r>
          </a:p>
          <a:p>
            <a:r>
              <a:rPr lang="en-US" dirty="0"/>
              <a:t>Directs the original request to the broadcast address for some network </a:t>
            </a:r>
          </a:p>
          <a:p>
            <a:r>
              <a:rPr lang="en-US" dirty="0"/>
              <a:t>As a result, all hosts on that network can potentially respond to the request, generating a flood of responses </a:t>
            </a:r>
          </a:p>
          <a:p>
            <a:r>
              <a:rPr lang="en-US" dirty="0"/>
              <a:t>Prevention is to filter broadcast requests from outside</a:t>
            </a:r>
          </a:p>
          <a:p>
            <a:endParaRPr lang="en-US" dirty="0"/>
          </a:p>
        </p:txBody>
      </p:sp>
    </p:spTree>
    <p:extLst>
      <p:ext uri="{BB962C8B-B14F-4D97-AF65-F5344CB8AC3E}">
        <p14:creationId xmlns:p14="http://schemas.microsoft.com/office/powerpoint/2010/main" val="772739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2AEB6-6645-1595-66AD-C16CFBA75B91}"/>
              </a:ext>
            </a:extLst>
          </p:cNvPr>
          <p:cNvSpPr>
            <a:spLocks noGrp="1"/>
          </p:cNvSpPr>
          <p:nvPr>
            <p:ph type="title"/>
          </p:nvPr>
        </p:nvSpPr>
        <p:spPr/>
        <p:txBody>
          <a:bodyPr/>
          <a:lstStyle/>
          <a:p>
            <a:r>
              <a:rPr lang="en-PK" dirty="0"/>
              <a:t>Reflector and Amplifier Attacks</a:t>
            </a:r>
          </a:p>
        </p:txBody>
      </p:sp>
      <p:sp>
        <p:nvSpPr>
          <p:cNvPr id="8" name="TextBox 7">
            <a:extLst>
              <a:ext uri="{FF2B5EF4-FFF2-40B4-BE49-F238E27FC236}">
                <a16:creationId xmlns:a16="http://schemas.microsoft.com/office/drawing/2014/main" id="{37B07B75-FCA9-0A5F-B488-4CEF310D45A3}"/>
              </a:ext>
            </a:extLst>
          </p:cNvPr>
          <p:cNvSpPr txBox="1"/>
          <p:nvPr/>
        </p:nvSpPr>
        <p:spPr>
          <a:xfrm>
            <a:off x="4950372" y="5749159"/>
            <a:ext cx="2289216" cy="400110"/>
          </a:xfrm>
          <a:prstGeom prst="rect">
            <a:avLst/>
          </a:prstGeom>
          <a:noFill/>
        </p:spPr>
        <p:txBody>
          <a:bodyPr wrap="none" rtlCol="0">
            <a:spAutoFit/>
          </a:bodyPr>
          <a:lstStyle/>
          <a:p>
            <a:r>
              <a:rPr lang="en-PK" sz="2000" dirty="0"/>
              <a:t>Amplification Attack</a:t>
            </a:r>
          </a:p>
        </p:txBody>
      </p:sp>
      <p:pic>
        <p:nvPicPr>
          <p:cNvPr id="4" name="Picture 3" descr="Diagram&#10;&#10;Description automatically generated with medium confidence">
            <a:extLst>
              <a:ext uri="{FF2B5EF4-FFF2-40B4-BE49-F238E27FC236}">
                <a16:creationId xmlns:a16="http://schemas.microsoft.com/office/drawing/2014/main" id="{8722459A-AA24-39FE-DDAC-E586139CADA9}"/>
              </a:ext>
            </a:extLst>
          </p:cNvPr>
          <p:cNvPicPr>
            <a:picLocks noChangeAspect="1"/>
          </p:cNvPicPr>
          <p:nvPr/>
        </p:nvPicPr>
        <p:blipFill>
          <a:blip r:embed="rId2"/>
          <a:stretch>
            <a:fillRect/>
          </a:stretch>
        </p:blipFill>
        <p:spPr>
          <a:xfrm>
            <a:off x="1543050" y="1562100"/>
            <a:ext cx="9105900" cy="3733800"/>
          </a:xfrm>
          <a:prstGeom prst="rect">
            <a:avLst/>
          </a:prstGeom>
        </p:spPr>
      </p:pic>
    </p:spTree>
    <p:extLst>
      <p:ext uri="{BB962C8B-B14F-4D97-AF65-F5344CB8AC3E}">
        <p14:creationId xmlns:p14="http://schemas.microsoft.com/office/powerpoint/2010/main" val="2500633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2AEB6-6645-1595-66AD-C16CFBA75B91}"/>
              </a:ext>
            </a:extLst>
          </p:cNvPr>
          <p:cNvSpPr>
            <a:spLocks noGrp="1"/>
          </p:cNvSpPr>
          <p:nvPr>
            <p:ph type="title"/>
          </p:nvPr>
        </p:nvSpPr>
        <p:spPr/>
        <p:txBody>
          <a:bodyPr/>
          <a:lstStyle/>
          <a:p>
            <a:r>
              <a:rPr lang="en-PK" dirty="0"/>
              <a:t>Defenses Against Denial-of-Service Attacks</a:t>
            </a:r>
          </a:p>
        </p:txBody>
      </p:sp>
      <p:sp>
        <p:nvSpPr>
          <p:cNvPr id="3" name="Content Placeholder 2">
            <a:extLst>
              <a:ext uri="{FF2B5EF4-FFF2-40B4-BE49-F238E27FC236}">
                <a16:creationId xmlns:a16="http://schemas.microsoft.com/office/drawing/2014/main" id="{B2093F8B-FB83-8A9D-AC96-3B1F1245B420}"/>
              </a:ext>
            </a:extLst>
          </p:cNvPr>
          <p:cNvSpPr>
            <a:spLocks noGrp="1"/>
          </p:cNvSpPr>
          <p:nvPr>
            <p:ph idx="1"/>
          </p:nvPr>
        </p:nvSpPr>
        <p:spPr/>
        <p:txBody>
          <a:bodyPr/>
          <a:lstStyle/>
          <a:p>
            <a:pPr marL="0" indent="0">
              <a:buNone/>
            </a:pPr>
            <a:r>
              <a:rPr lang="en-US" dirty="0"/>
              <a:t>There are steps that can be taken to limit the consequences of the DoS attack from your system to become the target or a compromised intermediary. However, these attacks cannot be prevented entirely.</a:t>
            </a:r>
          </a:p>
          <a:p>
            <a:pPr marL="0" indent="0">
              <a:buNone/>
            </a:pPr>
            <a:endParaRPr lang="en-US" dirty="0"/>
          </a:p>
          <a:p>
            <a:pPr marL="0" indent="0">
              <a:buNone/>
            </a:pPr>
            <a:r>
              <a:rPr lang="en-US" dirty="0"/>
              <a:t>There are four lines of defense against DoS Attacks</a:t>
            </a:r>
          </a:p>
        </p:txBody>
      </p:sp>
    </p:spTree>
    <p:extLst>
      <p:ext uri="{BB962C8B-B14F-4D97-AF65-F5344CB8AC3E}">
        <p14:creationId xmlns:p14="http://schemas.microsoft.com/office/powerpoint/2010/main" val="3704664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2AEB6-6645-1595-66AD-C16CFBA75B91}"/>
              </a:ext>
            </a:extLst>
          </p:cNvPr>
          <p:cNvSpPr>
            <a:spLocks noGrp="1"/>
          </p:cNvSpPr>
          <p:nvPr>
            <p:ph type="title"/>
          </p:nvPr>
        </p:nvSpPr>
        <p:spPr/>
        <p:txBody>
          <a:bodyPr/>
          <a:lstStyle/>
          <a:p>
            <a:r>
              <a:rPr lang="en-PK" dirty="0"/>
              <a:t>Defenses Against Denial-of-Service Attacks</a:t>
            </a:r>
          </a:p>
        </p:txBody>
      </p:sp>
      <p:sp>
        <p:nvSpPr>
          <p:cNvPr id="3" name="Content Placeholder 2">
            <a:extLst>
              <a:ext uri="{FF2B5EF4-FFF2-40B4-BE49-F238E27FC236}">
                <a16:creationId xmlns:a16="http://schemas.microsoft.com/office/drawing/2014/main" id="{B2093F8B-FB83-8A9D-AC96-3B1F1245B420}"/>
              </a:ext>
            </a:extLst>
          </p:cNvPr>
          <p:cNvSpPr>
            <a:spLocks noGrp="1"/>
          </p:cNvSpPr>
          <p:nvPr>
            <p:ph idx="1"/>
          </p:nvPr>
        </p:nvSpPr>
        <p:spPr>
          <a:xfrm>
            <a:off x="838200" y="1555528"/>
            <a:ext cx="10515600" cy="5118538"/>
          </a:xfrm>
        </p:spPr>
        <p:txBody>
          <a:bodyPr>
            <a:normAutofit fontScale="85000" lnSpcReduction="20000"/>
          </a:bodyPr>
          <a:lstStyle/>
          <a:p>
            <a:pPr marL="0" indent="0">
              <a:buNone/>
            </a:pPr>
            <a:r>
              <a:rPr lang="en-US" b="1" dirty="0"/>
              <a:t>1. Attack prevention and preemption (before the attack)</a:t>
            </a:r>
            <a:r>
              <a:rPr lang="en-US" dirty="0"/>
              <a:t>: These mechanisms enable the victim to endure attack attempts without denying service to legitimate clients. Techniques include enforcing policies for resource consumption and providing backup resources available on demand. In addition, prevention mechanisms modify systems and protocols on the Internet to reduce the possibility of DDoS attacks. </a:t>
            </a:r>
          </a:p>
          <a:p>
            <a:pPr marL="0" indent="0">
              <a:buNone/>
            </a:pPr>
            <a:r>
              <a:rPr lang="en-US" b="1" dirty="0"/>
              <a:t>2. Attack detection and filtering (during the attack)</a:t>
            </a:r>
            <a:r>
              <a:rPr lang="en-US" dirty="0"/>
              <a:t>: These mechanisms attempt to detect the attack as it begins and respond immediately. This minimizes the impact of the attack on the target. Detection involves looking for suspicious patterns of behavior. Response involves filtering out packets likely to be part of the attack. </a:t>
            </a:r>
          </a:p>
          <a:p>
            <a:pPr marL="0" indent="0">
              <a:buNone/>
            </a:pPr>
            <a:r>
              <a:rPr lang="en-US" b="1" dirty="0"/>
              <a:t>3. Attack source traceback and identification (during and after the attack)</a:t>
            </a:r>
            <a:r>
              <a:rPr lang="en-US" dirty="0"/>
              <a:t>: This is an attempt to identify the source of the attack as a first step in preventing future attacks. However, this method typically does not yield results fast enough, if at all, to mitigate an ongoing attack. </a:t>
            </a:r>
          </a:p>
          <a:p>
            <a:pPr marL="0" indent="0">
              <a:buNone/>
            </a:pPr>
            <a:r>
              <a:rPr lang="en-US" b="1" dirty="0"/>
              <a:t>4. Attack reaction (after the attack)</a:t>
            </a:r>
            <a:r>
              <a:rPr lang="en-US" dirty="0"/>
              <a:t>:This is an attempt to eliminate or curtail the effects of an attack. </a:t>
            </a:r>
          </a:p>
        </p:txBody>
      </p:sp>
    </p:spTree>
    <p:extLst>
      <p:ext uri="{BB962C8B-B14F-4D97-AF65-F5344CB8AC3E}">
        <p14:creationId xmlns:p14="http://schemas.microsoft.com/office/powerpoint/2010/main" val="1620906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2AEB6-6645-1595-66AD-C16CFBA75B91}"/>
              </a:ext>
            </a:extLst>
          </p:cNvPr>
          <p:cNvSpPr>
            <a:spLocks noGrp="1"/>
          </p:cNvSpPr>
          <p:nvPr>
            <p:ph type="title"/>
          </p:nvPr>
        </p:nvSpPr>
        <p:spPr/>
        <p:txBody>
          <a:bodyPr/>
          <a:lstStyle/>
          <a:p>
            <a:r>
              <a:rPr lang="en-PK" dirty="0"/>
              <a:t>Defenses Against Denial-of-Service Attacks</a:t>
            </a:r>
          </a:p>
        </p:txBody>
      </p:sp>
      <p:sp>
        <p:nvSpPr>
          <p:cNvPr id="3" name="Content Placeholder 2">
            <a:extLst>
              <a:ext uri="{FF2B5EF4-FFF2-40B4-BE49-F238E27FC236}">
                <a16:creationId xmlns:a16="http://schemas.microsoft.com/office/drawing/2014/main" id="{B2093F8B-FB83-8A9D-AC96-3B1F1245B420}"/>
              </a:ext>
            </a:extLst>
          </p:cNvPr>
          <p:cNvSpPr>
            <a:spLocks noGrp="1"/>
          </p:cNvSpPr>
          <p:nvPr>
            <p:ph idx="1"/>
          </p:nvPr>
        </p:nvSpPr>
        <p:spPr/>
        <p:txBody>
          <a:bodyPr>
            <a:normAutofit/>
          </a:bodyPr>
          <a:lstStyle/>
          <a:p>
            <a:r>
              <a:rPr lang="en-US" dirty="0"/>
              <a:t>Traffic pattern monitoring: an organization should know its normal traffic pattern so that it has a baseline to compare with.</a:t>
            </a:r>
          </a:p>
          <a:p>
            <a:r>
              <a:rPr lang="en-US" dirty="0"/>
              <a:t>When an attack is detected, it is important to study the </a:t>
            </a:r>
            <a:r>
              <a:rPr lang="en-US"/>
              <a:t>attack after the </a:t>
            </a:r>
            <a:r>
              <a:rPr lang="en-US" dirty="0"/>
              <a:t>event to identify vulnerabilities and the attacker (and their intent)</a:t>
            </a:r>
          </a:p>
          <a:p>
            <a:r>
              <a:rPr lang="en-US" dirty="0"/>
              <a:t>Limit the rate at which ICMP or UDP diagnostic packets (ping, echo packets </a:t>
            </a:r>
            <a:r>
              <a:rPr lang="en-US" dirty="0" err="1"/>
              <a:t>etc</a:t>
            </a:r>
            <a:r>
              <a:rPr lang="en-US" dirty="0"/>
              <a:t>)</a:t>
            </a:r>
            <a:endParaRPr lang="en-PK" dirty="0"/>
          </a:p>
          <a:p>
            <a:r>
              <a:rPr lang="en-US" dirty="0"/>
              <a:t>ISPs are contributing to spoofing by not using anti-spoofing filter</a:t>
            </a:r>
          </a:p>
          <a:p>
            <a:r>
              <a:rPr lang="en-US" dirty="0"/>
              <a:t>Contingency plan: either to switch to backup servers or to rapidly commission new servers at a new site</a:t>
            </a:r>
          </a:p>
        </p:txBody>
      </p:sp>
    </p:spTree>
    <p:extLst>
      <p:ext uri="{BB962C8B-B14F-4D97-AF65-F5344CB8AC3E}">
        <p14:creationId xmlns:p14="http://schemas.microsoft.com/office/powerpoint/2010/main" val="1678607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04719C5-3458-15C7-F091-FE6800D69DD2}"/>
              </a:ext>
            </a:extLst>
          </p:cNvPr>
          <p:cNvSpPr txBox="1"/>
          <p:nvPr/>
        </p:nvSpPr>
        <p:spPr>
          <a:xfrm>
            <a:off x="1103586" y="1412567"/>
            <a:ext cx="10457793" cy="2062103"/>
          </a:xfrm>
          <a:prstGeom prst="rect">
            <a:avLst/>
          </a:prstGeom>
          <a:noFill/>
        </p:spPr>
        <p:txBody>
          <a:bodyPr wrap="square">
            <a:spAutoFit/>
          </a:bodyPr>
          <a:lstStyle/>
          <a:p>
            <a:r>
              <a:rPr lang="en-US" sz="3200" dirty="0">
                <a:effectLst/>
                <a:latin typeface="TimesTenLTStd"/>
              </a:rPr>
              <a:t>A </a:t>
            </a:r>
            <a:r>
              <a:rPr lang="en-US" sz="3200" b="1" dirty="0">
                <a:effectLst/>
                <a:latin typeface="TimesTenLTStd"/>
              </a:rPr>
              <a:t>denial of service (DoS) </a:t>
            </a:r>
            <a:r>
              <a:rPr lang="en-US" sz="3200" dirty="0">
                <a:effectLst/>
                <a:latin typeface="TimesTenLTStd"/>
              </a:rPr>
              <a:t>is an action that prevents or impairs the authorized use of networks, systems, or applications by exhausting resources such as central processing units (CPU), memory, bandwidth, and disk space. </a:t>
            </a:r>
            <a:endParaRPr lang="en-US" sz="3200" dirty="0">
              <a:effectLst/>
            </a:endParaRPr>
          </a:p>
        </p:txBody>
      </p:sp>
    </p:spTree>
    <p:extLst>
      <p:ext uri="{BB962C8B-B14F-4D97-AF65-F5344CB8AC3E}">
        <p14:creationId xmlns:p14="http://schemas.microsoft.com/office/powerpoint/2010/main" val="2761991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2AEB6-6645-1595-66AD-C16CFBA75B91}"/>
              </a:ext>
            </a:extLst>
          </p:cNvPr>
          <p:cNvSpPr>
            <a:spLocks noGrp="1"/>
          </p:cNvSpPr>
          <p:nvPr>
            <p:ph type="title"/>
          </p:nvPr>
        </p:nvSpPr>
        <p:spPr/>
        <p:txBody>
          <a:bodyPr/>
          <a:lstStyle/>
          <a:p>
            <a:r>
              <a:rPr lang="en-PK" dirty="0"/>
              <a:t>Targets limited resources</a:t>
            </a:r>
          </a:p>
        </p:txBody>
      </p:sp>
      <p:sp>
        <p:nvSpPr>
          <p:cNvPr id="3" name="Content Placeholder 2">
            <a:extLst>
              <a:ext uri="{FF2B5EF4-FFF2-40B4-BE49-F238E27FC236}">
                <a16:creationId xmlns:a16="http://schemas.microsoft.com/office/drawing/2014/main" id="{B2093F8B-FB83-8A9D-AC96-3B1F1245B420}"/>
              </a:ext>
            </a:extLst>
          </p:cNvPr>
          <p:cNvSpPr>
            <a:spLocks noGrp="1"/>
          </p:cNvSpPr>
          <p:nvPr>
            <p:ph idx="1"/>
          </p:nvPr>
        </p:nvSpPr>
        <p:spPr/>
        <p:txBody>
          <a:bodyPr/>
          <a:lstStyle/>
          <a:p>
            <a:pPr marL="0" indent="0">
              <a:buNone/>
            </a:pPr>
            <a:r>
              <a:rPr lang="en-US" dirty="0"/>
              <a:t>Specific types of packets are sent that consume the limited resources available on the system. These include temporary buffers used to hold arriving packets, tables of open connections, and similar memory data structures. </a:t>
            </a:r>
          </a:p>
          <a:p>
            <a:endParaRPr lang="en-PK" dirty="0"/>
          </a:p>
        </p:txBody>
      </p:sp>
    </p:spTree>
    <p:extLst>
      <p:ext uri="{BB962C8B-B14F-4D97-AF65-F5344CB8AC3E}">
        <p14:creationId xmlns:p14="http://schemas.microsoft.com/office/powerpoint/2010/main" val="3246817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2AEB6-6645-1595-66AD-C16CFBA75B91}"/>
              </a:ext>
            </a:extLst>
          </p:cNvPr>
          <p:cNvSpPr>
            <a:spLocks noGrp="1"/>
          </p:cNvSpPr>
          <p:nvPr>
            <p:ph type="title"/>
          </p:nvPr>
        </p:nvSpPr>
        <p:spPr/>
        <p:txBody>
          <a:bodyPr/>
          <a:lstStyle/>
          <a:p>
            <a:r>
              <a:rPr lang="en-PK" dirty="0"/>
              <a:t>Classic Denial-of-Service Attacks</a:t>
            </a:r>
          </a:p>
        </p:txBody>
      </p:sp>
      <p:sp>
        <p:nvSpPr>
          <p:cNvPr id="3" name="Content Placeholder 2">
            <a:extLst>
              <a:ext uri="{FF2B5EF4-FFF2-40B4-BE49-F238E27FC236}">
                <a16:creationId xmlns:a16="http://schemas.microsoft.com/office/drawing/2014/main" id="{B2093F8B-FB83-8A9D-AC96-3B1F1245B420}"/>
              </a:ext>
            </a:extLst>
          </p:cNvPr>
          <p:cNvSpPr>
            <a:spLocks noGrp="1"/>
          </p:cNvSpPr>
          <p:nvPr>
            <p:ph idx="1"/>
          </p:nvPr>
        </p:nvSpPr>
        <p:spPr/>
        <p:txBody>
          <a:bodyPr/>
          <a:lstStyle/>
          <a:p>
            <a:pPr marL="0" indent="0">
              <a:buNone/>
            </a:pPr>
            <a:r>
              <a:rPr lang="en-US" b="1" dirty="0"/>
              <a:t>Ping Flooding</a:t>
            </a:r>
            <a:r>
              <a:rPr lang="en-US" dirty="0"/>
              <a:t>: </a:t>
            </a:r>
          </a:p>
          <a:p>
            <a:r>
              <a:rPr lang="en-US" dirty="0"/>
              <a:t>Aims to overwhelm network capacity of the target organization</a:t>
            </a:r>
          </a:p>
          <a:p>
            <a:r>
              <a:rPr lang="en-US" dirty="0"/>
              <a:t>Hacker has higher capacity network than the target organization</a:t>
            </a:r>
          </a:p>
          <a:p>
            <a:r>
              <a:rPr lang="en-US" dirty="0"/>
              <a:t>Ping requests at the target; server bandwidth is consumed twice by ICMP request and response</a:t>
            </a:r>
          </a:p>
          <a:p>
            <a:r>
              <a:rPr lang="en-US" dirty="0"/>
              <a:t>Employs source address spoofing exploiting </a:t>
            </a:r>
            <a:r>
              <a:rPr lang="en-US" i="1" dirty="0"/>
              <a:t>raw socket interface</a:t>
            </a:r>
            <a:r>
              <a:rPr lang="en-US" dirty="0"/>
              <a:t> in OS</a:t>
            </a:r>
          </a:p>
          <a:p>
            <a:pPr marL="0" indent="0">
              <a:buNone/>
            </a:pPr>
            <a:endParaRPr lang="en-PK" dirty="0"/>
          </a:p>
        </p:txBody>
      </p:sp>
    </p:spTree>
    <p:extLst>
      <p:ext uri="{BB962C8B-B14F-4D97-AF65-F5344CB8AC3E}">
        <p14:creationId xmlns:p14="http://schemas.microsoft.com/office/powerpoint/2010/main" val="1189204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2AEB6-6645-1595-66AD-C16CFBA75B91}"/>
              </a:ext>
            </a:extLst>
          </p:cNvPr>
          <p:cNvSpPr>
            <a:spLocks noGrp="1"/>
          </p:cNvSpPr>
          <p:nvPr>
            <p:ph type="title"/>
          </p:nvPr>
        </p:nvSpPr>
        <p:spPr/>
        <p:txBody>
          <a:bodyPr/>
          <a:lstStyle/>
          <a:p>
            <a:r>
              <a:rPr lang="en-PK" dirty="0"/>
              <a:t>Classic Denial-of-Service Attacks</a:t>
            </a:r>
          </a:p>
        </p:txBody>
      </p:sp>
      <p:sp>
        <p:nvSpPr>
          <p:cNvPr id="3" name="Content Placeholder 2">
            <a:extLst>
              <a:ext uri="{FF2B5EF4-FFF2-40B4-BE49-F238E27FC236}">
                <a16:creationId xmlns:a16="http://schemas.microsoft.com/office/drawing/2014/main" id="{B2093F8B-FB83-8A9D-AC96-3B1F1245B420}"/>
              </a:ext>
            </a:extLst>
          </p:cNvPr>
          <p:cNvSpPr>
            <a:spLocks noGrp="1"/>
          </p:cNvSpPr>
          <p:nvPr>
            <p:ph idx="1"/>
          </p:nvPr>
        </p:nvSpPr>
        <p:spPr/>
        <p:txBody>
          <a:bodyPr/>
          <a:lstStyle/>
          <a:p>
            <a:r>
              <a:rPr lang="en-US" dirty="0"/>
              <a:t>Just inspecting the header is not enough</a:t>
            </a:r>
          </a:p>
          <a:p>
            <a:r>
              <a:rPr lang="en-US" dirty="0"/>
              <a:t>Rather the flow of packets of some specific form through the routers along the path from the source to the target system must be identified </a:t>
            </a:r>
          </a:p>
          <a:p>
            <a:pPr marL="0" indent="0">
              <a:buNone/>
            </a:pPr>
            <a:endParaRPr lang="en-US" dirty="0"/>
          </a:p>
          <a:p>
            <a:pPr marL="0" indent="0">
              <a:buNone/>
            </a:pPr>
            <a:r>
              <a:rPr lang="en-US" b="1" dirty="0"/>
              <a:t>SYN Spoofing:</a:t>
            </a:r>
          </a:p>
          <a:p>
            <a:pPr marL="0" indent="0">
              <a:buNone/>
            </a:pPr>
            <a:r>
              <a:rPr lang="en-US" dirty="0"/>
              <a:t>Uses TCP protocol’s SYN requests and targets overflow of the connection table at the target</a:t>
            </a:r>
          </a:p>
          <a:p>
            <a:pPr marL="0" indent="0">
              <a:buNone/>
            </a:pPr>
            <a:endParaRPr lang="en-PK" dirty="0"/>
          </a:p>
        </p:txBody>
      </p:sp>
    </p:spTree>
    <p:extLst>
      <p:ext uri="{BB962C8B-B14F-4D97-AF65-F5344CB8AC3E}">
        <p14:creationId xmlns:p14="http://schemas.microsoft.com/office/powerpoint/2010/main" val="3469129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2AEB6-6645-1595-66AD-C16CFBA75B91}"/>
              </a:ext>
            </a:extLst>
          </p:cNvPr>
          <p:cNvSpPr>
            <a:spLocks noGrp="1"/>
          </p:cNvSpPr>
          <p:nvPr>
            <p:ph type="title"/>
          </p:nvPr>
        </p:nvSpPr>
        <p:spPr/>
        <p:txBody>
          <a:bodyPr/>
          <a:lstStyle/>
          <a:p>
            <a:r>
              <a:rPr lang="en-PK" dirty="0"/>
              <a:t>Classic Denial-of-Service Attacks</a:t>
            </a:r>
          </a:p>
        </p:txBody>
      </p:sp>
      <p:pic>
        <p:nvPicPr>
          <p:cNvPr id="5" name="Picture 4">
            <a:extLst>
              <a:ext uri="{FF2B5EF4-FFF2-40B4-BE49-F238E27FC236}">
                <a16:creationId xmlns:a16="http://schemas.microsoft.com/office/drawing/2014/main" id="{72832CB0-A173-24B8-0478-975DB7CCD607}"/>
              </a:ext>
            </a:extLst>
          </p:cNvPr>
          <p:cNvPicPr>
            <a:picLocks noChangeAspect="1"/>
          </p:cNvPicPr>
          <p:nvPr/>
        </p:nvPicPr>
        <p:blipFill>
          <a:blip r:embed="rId2"/>
          <a:stretch>
            <a:fillRect/>
          </a:stretch>
        </p:blipFill>
        <p:spPr>
          <a:xfrm>
            <a:off x="3058292" y="1355834"/>
            <a:ext cx="4792311" cy="4375588"/>
          </a:xfrm>
          <a:prstGeom prst="rect">
            <a:avLst/>
          </a:prstGeom>
        </p:spPr>
      </p:pic>
      <p:sp>
        <p:nvSpPr>
          <p:cNvPr id="6" name="TextBox 5">
            <a:extLst>
              <a:ext uri="{FF2B5EF4-FFF2-40B4-BE49-F238E27FC236}">
                <a16:creationId xmlns:a16="http://schemas.microsoft.com/office/drawing/2014/main" id="{6938A3AC-B0D6-7EC8-CC3E-93268AA6CA01}"/>
              </a:ext>
            </a:extLst>
          </p:cNvPr>
          <p:cNvSpPr txBox="1"/>
          <p:nvPr/>
        </p:nvSpPr>
        <p:spPr>
          <a:xfrm>
            <a:off x="3689131" y="5917324"/>
            <a:ext cx="3799182" cy="369332"/>
          </a:xfrm>
          <a:prstGeom prst="rect">
            <a:avLst/>
          </a:prstGeom>
          <a:noFill/>
        </p:spPr>
        <p:txBody>
          <a:bodyPr wrap="none" rtlCol="0">
            <a:spAutoFit/>
          </a:bodyPr>
          <a:lstStyle/>
          <a:p>
            <a:r>
              <a:rPr lang="en-PK" dirty="0"/>
              <a:t>TCP Three-Way Connection Handshake</a:t>
            </a:r>
          </a:p>
        </p:txBody>
      </p:sp>
      <p:sp>
        <p:nvSpPr>
          <p:cNvPr id="7" name="TextBox 6">
            <a:extLst>
              <a:ext uri="{FF2B5EF4-FFF2-40B4-BE49-F238E27FC236}">
                <a16:creationId xmlns:a16="http://schemas.microsoft.com/office/drawing/2014/main" id="{EAC2D80E-CF8D-9958-CA30-122D18969228}"/>
              </a:ext>
            </a:extLst>
          </p:cNvPr>
          <p:cNvSpPr txBox="1"/>
          <p:nvPr/>
        </p:nvSpPr>
        <p:spPr>
          <a:xfrm>
            <a:off x="809297" y="2385848"/>
            <a:ext cx="1576009" cy="400110"/>
          </a:xfrm>
          <a:prstGeom prst="rect">
            <a:avLst/>
          </a:prstGeom>
          <a:noFill/>
        </p:spPr>
        <p:txBody>
          <a:bodyPr wrap="none" rtlCol="0">
            <a:spAutoFit/>
          </a:bodyPr>
          <a:lstStyle/>
          <a:p>
            <a:r>
              <a:rPr lang="en-PK" sz="2000" b="1" dirty="0"/>
              <a:t>SYN Flooding</a:t>
            </a:r>
          </a:p>
        </p:txBody>
      </p:sp>
    </p:spTree>
    <p:extLst>
      <p:ext uri="{BB962C8B-B14F-4D97-AF65-F5344CB8AC3E}">
        <p14:creationId xmlns:p14="http://schemas.microsoft.com/office/powerpoint/2010/main" val="582296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2AEB6-6645-1595-66AD-C16CFBA75B91}"/>
              </a:ext>
            </a:extLst>
          </p:cNvPr>
          <p:cNvSpPr>
            <a:spLocks noGrp="1"/>
          </p:cNvSpPr>
          <p:nvPr>
            <p:ph type="title"/>
          </p:nvPr>
        </p:nvSpPr>
        <p:spPr/>
        <p:txBody>
          <a:bodyPr/>
          <a:lstStyle/>
          <a:p>
            <a:r>
              <a:rPr lang="en-PK" dirty="0"/>
              <a:t>Classic Denial-of-Service Attacks</a:t>
            </a:r>
          </a:p>
        </p:txBody>
      </p:sp>
      <p:sp>
        <p:nvSpPr>
          <p:cNvPr id="3" name="Content Placeholder 2">
            <a:extLst>
              <a:ext uri="{FF2B5EF4-FFF2-40B4-BE49-F238E27FC236}">
                <a16:creationId xmlns:a16="http://schemas.microsoft.com/office/drawing/2014/main" id="{B2093F8B-FB83-8A9D-AC96-3B1F1245B420}"/>
              </a:ext>
            </a:extLst>
          </p:cNvPr>
          <p:cNvSpPr>
            <a:spLocks noGrp="1"/>
          </p:cNvSpPr>
          <p:nvPr>
            <p:ph idx="1"/>
          </p:nvPr>
        </p:nvSpPr>
        <p:spPr/>
        <p:txBody>
          <a:bodyPr/>
          <a:lstStyle/>
          <a:p>
            <a:pPr marL="0" indent="0">
              <a:buNone/>
            </a:pPr>
            <a:r>
              <a:rPr lang="en-US" b="1" dirty="0"/>
              <a:t>UDP Flood</a:t>
            </a:r>
          </a:p>
          <a:p>
            <a:r>
              <a:rPr lang="en-US" dirty="0"/>
              <a:t>Uses UDP packets targeted to some port number on the target system</a:t>
            </a:r>
          </a:p>
          <a:p>
            <a:r>
              <a:rPr lang="en-US" dirty="0"/>
              <a:t>Common choice is diagnostic echo port, open in most servers</a:t>
            </a:r>
          </a:p>
          <a:p>
            <a:r>
              <a:rPr lang="en-US" dirty="0"/>
              <a:t>Spoofed source addresses are used to avoid detection</a:t>
            </a:r>
          </a:p>
          <a:p>
            <a:endParaRPr lang="en-US" dirty="0"/>
          </a:p>
          <a:p>
            <a:pPr marL="0" indent="0">
              <a:buNone/>
            </a:pPr>
            <a:r>
              <a:rPr lang="en-US" dirty="0"/>
              <a:t>All these attacks use a single hacker system with address spoofing.</a:t>
            </a:r>
          </a:p>
        </p:txBody>
      </p:sp>
    </p:spTree>
    <p:extLst>
      <p:ext uri="{BB962C8B-B14F-4D97-AF65-F5344CB8AC3E}">
        <p14:creationId xmlns:p14="http://schemas.microsoft.com/office/powerpoint/2010/main" val="2883273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2AEB6-6645-1595-66AD-C16CFBA75B91}"/>
              </a:ext>
            </a:extLst>
          </p:cNvPr>
          <p:cNvSpPr>
            <a:spLocks noGrp="1"/>
          </p:cNvSpPr>
          <p:nvPr>
            <p:ph type="title"/>
          </p:nvPr>
        </p:nvSpPr>
        <p:spPr/>
        <p:txBody>
          <a:bodyPr/>
          <a:lstStyle/>
          <a:p>
            <a:r>
              <a:rPr lang="en-PK" dirty="0"/>
              <a:t>Distributed Denial-of-Service Attacks</a:t>
            </a:r>
          </a:p>
        </p:txBody>
      </p:sp>
      <p:sp>
        <p:nvSpPr>
          <p:cNvPr id="3" name="Content Placeholder 2">
            <a:extLst>
              <a:ext uri="{FF2B5EF4-FFF2-40B4-BE49-F238E27FC236}">
                <a16:creationId xmlns:a16="http://schemas.microsoft.com/office/drawing/2014/main" id="{B2093F8B-FB83-8A9D-AC96-3B1F1245B420}"/>
              </a:ext>
            </a:extLst>
          </p:cNvPr>
          <p:cNvSpPr>
            <a:spLocks noGrp="1"/>
          </p:cNvSpPr>
          <p:nvPr>
            <p:ph idx="1"/>
          </p:nvPr>
        </p:nvSpPr>
        <p:spPr/>
        <p:txBody>
          <a:bodyPr>
            <a:normAutofit/>
          </a:bodyPr>
          <a:lstStyle/>
          <a:p>
            <a:r>
              <a:rPr lang="en-US" dirty="0"/>
              <a:t>Attacker uses multiple compromised systems (zombies or bots) to generate attack</a:t>
            </a:r>
          </a:p>
          <a:p>
            <a:r>
              <a:rPr lang="en-US" dirty="0"/>
              <a:t>Attacker uses malware to subvert the system and installs an attack agent to control the system for future use</a:t>
            </a:r>
          </a:p>
          <a:p>
            <a:r>
              <a:rPr lang="en-US" dirty="0"/>
              <a:t>While attacker can command each bot individually, more generally a hierarchy is used. </a:t>
            </a:r>
            <a:endParaRPr lang="en-PK" dirty="0"/>
          </a:p>
          <a:p>
            <a:r>
              <a:rPr lang="en-PK" dirty="0"/>
              <a:t>A small number of systems act as handlers controlling a much larger number of agent systems</a:t>
            </a:r>
          </a:p>
          <a:p>
            <a:r>
              <a:rPr lang="en-PK" dirty="0"/>
              <a:t>Makes it more robust against identification</a:t>
            </a:r>
            <a:endParaRPr lang="en-US" dirty="0"/>
          </a:p>
        </p:txBody>
      </p:sp>
    </p:spTree>
    <p:extLst>
      <p:ext uri="{BB962C8B-B14F-4D97-AF65-F5344CB8AC3E}">
        <p14:creationId xmlns:p14="http://schemas.microsoft.com/office/powerpoint/2010/main" val="1308006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2AEB6-6645-1595-66AD-C16CFBA75B91}"/>
              </a:ext>
            </a:extLst>
          </p:cNvPr>
          <p:cNvSpPr>
            <a:spLocks noGrp="1"/>
          </p:cNvSpPr>
          <p:nvPr>
            <p:ph type="title"/>
          </p:nvPr>
        </p:nvSpPr>
        <p:spPr/>
        <p:txBody>
          <a:bodyPr/>
          <a:lstStyle/>
          <a:p>
            <a:r>
              <a:rPr lang="en-PK" dirty="0"/>
              <a:t>Distributed Denial-of-Service Attacks</a:t>
            </a:r>
          </a:p>
        </p:txBody>
      </p:sp>
      <p:pic>
        <p:nvPicPr>
          <p:cNvPr id="7" name="Picture 6" descr="Diagram&#10;&#10;Description automatically generated">
            <a:extLst>
              <a:ext uri="{FF2B5EF4-FFF2-40B4-BE49-F238E27FC236}">
                <a16:creationId xmlns:a16="http://schemas.microsoft.com/office/drawing/2014/main" id="{BBA75B2D-62FE-7FB0-E684-46344761702A}"/>
              </a:ext>
            </a:extLst>
          </p:cNvPr>
          <p:cNvPicPr>
            <a:picLocks noChangeAspect="1"/>
          </p:cNvPicPr>
          <p:nvPr/>
        </p:nvPicPr>
        <p:blipFill>
          <a:blip r:embed="rId2"/>
          <a:stretch>
            <a:fillRect/>
          </a:stretch>
        </p:blipFill>
        <p:spPr>
          <a:xfrm>
            <a:off x="2063750" y="1404210"/>
            <a:ext cx="7574236" cy="4329839"/>
          </a:xfrm>
          <a:prstGeom prst="rect">
            <a:avLst/>
          </a:prstGeom>
        </p:spPr>
      </p:pic>
      <p:sp>
        <p:nvSpPr>
          <p:cNvPr id="8" name="TextBox 7">
            <a:extLst>
              <a:ext uri="{FF2B5EF4-FFF2-40B4-BE49-F238E27FC236}">
                <a16:creationId xmlns:a16="http://schemas.microsoft.com/office/drawing/2014/main" id="{72B61B0D-2AD6-7B83-49FD-6EDC0F78EF29}"/>
              </a:ext>
            </a:extLst>
          </p:cNvPr>
          <p:cNvSpPr txBox="1"/>
          <p:nvPr/>
        </p:nvSpPr>
        <p:spPr>
          <a:xfrm>
            <a:off x="4740166" y="6085490"/>
            <a:ext cx="2552302" cy="369332"/>
          </a:xfrm>
          <a:prstGeom prst="rect">
            <a:avLst/>
          </a:prstGeom>
          <a:noFill/>
        </p:spPr>
        <p:txBody>
          <a:bodyPr wrap="none" rtlCol="0">
            <a:spAutoFit/>
          </a:bodyPr>
          <a:lstStyle/>
          <a:p>
            <a:r>
              <a:rPr lang="en-PK" dirty="0"/>
              <a:t>DDoS Attack Architecture</a:t>
            </a:r>
          </a:p>
        </p:txBody>
      </p:sp>
    </p:spTree>
    <p:extLst>
      <p:ext uri="{BB962C8B-B14F-4D97-AF65-F5344CB8AC3E}">
        <p14:creationId xmlns:p14="http://schemas.microsoft.com/office/powerpoint/2010/main" val="27889318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1912</TotalTime>
  <Words>971</Words>
  <Application>Microsoft Macintosh PowerPoint</Application>
  <PresentationFormat>Widescreen</PresentationFormat>
  <Paragraphs>78</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Times</vt:lpstr>
      <vt:lpstr>TimesTenLTStd</vt:lpstr>
      <vt:lpstr>Office Theme</vt:lpstr>
      <vt:lpstr>Chapter 07 – Denial-of-Service Attacks </vt:lpstr>
      <vt:lpstr>PowerPoint Presentation</vt:lpstr>
      <vt:lpstr>Targets limited resources</vt:lpstr>
      <vt:lpstr>Classic Denial-of-Service Attacks</vt:lpstr>
      <vt:lpstr>Classic Denial-of-Service Attacks</vt:lpstr>
      <vt:lpstr>Classic Denial-of-Service Attacks</vt:lpstr>
      <vt:lpstr>Classic Denial-of-Service Attacks</vt:lpstr>
      <vt:lpstr>Distributed Denial-of-Service Attacks</vt:lpstr>
      <vt:lpstr>Distributed Denial-of-Service Attacks</vt:lpstr>
      <vt:lpstr>Reflector and Amplifier Attacks</vt:lpstr>
      <vt:lpstr>Reflector and Amplifier Attacks</vt:lpstr>
      <vt:lpstr>Reflector and Amplifier Attacks</vt:lpstr>
      <vt:lpstr>Reflector and Amplifier Attacks</vt:lpstr>
      <vt:lpstr>Reflector and Amplifier Attacks</vt:lpstr>
      <vt:lpstr>Reflector and Amplifier Attacks</vt:lpstr>
      <vt:lpstr>Defenses Against Denial-of-Service Attacks</vt:lpstr>
      <vt:lpstr>Defenses Against Denial-of-Service Attacks</vt:lpstr>
      <vt:lpstr>Defenses Against Denial-of-Service Attacks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07 – Denial-of-Service Attacks </dc:title>
  <dc:creator>Dr. Faisal Ahmed Khan</dc:creator>
  <cp:lastModifiedBy>Dr. Faisal Ahmed Khan</cp:lastModifiedBy>
  <cp:revision>15</cp:revision>
  <dcterms:created xsi:type="dcterms:W3CDTF">2022-07-28T04:32:52Z</dcterms:created>
  <dcterms:modified xsi:type="dcterms:W3CDTF">2022-08-01T05:35:43Z</dcterms:modified>
</cp:coreProperties>
</file>