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74" r:id="rId15"/>
    <p:sldId id="269" r:id="rId16"/>
    <p:sldId id="270" r:id="rId17"/>
    <p:sldId id="272" r:id="rId18"/>
    <p:sldId id="273" r:id="rId19"/>
    <p:sldId id="271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7C12-756F-1142-B089-647493222980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5E9D-3753-4549-9F11-4D47B11723A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7850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" pitchFamily="2" charset="0"/>
              </a:rPr>
              <a:t>Lean startup: It builds on many previous management and product development ideas, including lean manufacturing, design thinking, customer development, and agile development. It represents a new approach to creating continuous innovation.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0691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Doesn’t matter with the size of a company. Innovation. Context: situations of extreme uncertainty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43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Doesn’t matter with the size of a company. Innovation. Context: situations of extreme uncertainty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20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7306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John Wood who left Microsoft and founded Room to Read in developing world. 1,440 schools in diff countries. Mac GUI from Xerox brought computer to mainstream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21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7407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Putting together a team, building the working model,  managing finances.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22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1663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Putting together a team, building the working model,  managing finances.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23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1735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Startups fail because they have no </a:t>
            </a:r>
            <a:r>
              <a:rPr lang="en-US" sz="1800" dirty="0">
                <a:effectLst/>
                <a:latin typeface="Times" pitchFamily="2" charset="0"/>
              </a:rPr>
              <a:t>good plan, a solid strategy, and thorough market research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4218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Startups fail because they have no </a:t>
            </a:r>
            <a:r>
              <a:rPr lang="en-US" sz="1800" dirty="0">
                <a:effectLst/>
                <a:latin typeface="Times" pitchFamily="2" charset="0"/>
              </a:rPr>
              <a:t>good plan, a solid strategy, and thorough market research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5844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K" dirty="0"/>
              <a:t>Total number of startups used here =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9435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K" dirty="0"/>
              <a:t>Total number of startups used here =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613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" pitchFamily="2" charset="0"/>
              </a:rPr>
              <a:t>Taiichi Ohno and Shigeo Shingo are credited with developing at Toyota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4965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1488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destination in mind (a true north), but you still adapt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3755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destination in mind (a true north), but you still adapt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7950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442D-EFBC-4067-B327-1DB27CC1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34D96-7721-88DA-F617-6FB77650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4BCD-F6A4-4F89-4298-1960BB22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18111-B472-8E19-C44D-E597C69B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DC616-E36C-4905-C9B7-D697E71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7210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523D-9E03-56DA-E27E-AB28841E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9CD7E-95F2-1EF9-A2AF-5923E8B9D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7054-0A92-3931-012E-5C2D0623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9B33-743A-6E25-865E-9E297BFB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055F-45D8-D767-7D2E-6B5552DC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6897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6372E-F6E0-C28F-A944-06D02F45B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163BF-20C7-C0D4-D86A-F872FDE23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0BA06-730B-FA00-1650-08D8AE0E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04A49-8AD2-7053-DCF5-D48DECCD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D629-5416-F3C8-64FE-3C09E5D7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14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334E-8C2F-DA0E-42B8-AC389D13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3A73-6BBE-4127-2888-8D1649EB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4971-BDEE-CA8D-9230-D914CD5D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BA46-1541-49D8-C098-30AF3BC8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F9EA-D6B1-A7F6-F115-E676C0B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31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219-733B-C092-D011-09333D22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47F1-51E4-DC64-71B6-22A731A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6196-CCE0-E2EF-3C55-998E0DE0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F880-37B2-023A-620A-504FFEEB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C384-8349-5E7D-5391-FF8858D1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461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3921-9F2B-A8DB-4073-8F5A5359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802A-39EC-51BF-336C-4A0F42600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970F2-F3D9-E8FD-602D-0D08D2CBB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B67F2-A71F-8A09-B0F0-E891DA6C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1D914-D0F7-36D7-3EA3-E7CD49AD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950AA-60A7-4A0F-1C63-B51099CB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5867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D185-D3E7-CEA3-FA1F-CF9C07E5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6FAF-8000-B054-24B8-4B8D2ACB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4203A-2BB7-0C45-862A-D45DC0D9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75755-7771-5C37-857B-6DDF0B114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2EB05-0EFF-2B27-377C-3BF277919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789E1-0FED-C214-FF1A-CC75E173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58144-68B1-C182-4BFD-E9C3E1D3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C3DFA-A861-C507-8098-40E140FC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3035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B54E-5DE0-B1B0-0DE2-09EFF0EA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6DFAF-A83C-0ACC-631C-2967C980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CC7E-01AA-6F50-BB3D-28AF8866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450A5-AA4C-6E5C-7FD7-7C6524C0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909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0FAC8-C8CF-B83C-E720-51F29E75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2721-6D78-2107-5B4C-A45E8DD0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2261-E0C4-115C-B8B5-68C7E791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1294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D14D-AEA7-05A2-C269-B6986372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6D566-4F1D-D00E-FFDF-6EB44836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2F4E7-7FCF-A197-EE10-322E596F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CB9DE-0AF2-7D08-EF97-8CAB4048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1625C-31BE-F261-E86B-16EB3C8C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32B1B-6DA0-2E9C-20F9-1A0727BD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930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E657-472B-F184-D920-BA1D0F87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358BE-79CE-0B00-2E72-7D29C56F8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3B9F1-E3D1-C020-9C70-661B390FD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15D38-DEBE-7E1C-9AA6-4669124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6C1F2-B688-49A6-4DF4-5137C17B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6FD4B-70A1-203D-A598-FDE74D05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2100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6C3ED-8514-9D00-B409-DF56B1AC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85408-AD53-6ED7-1AAB-3E99D1F5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02AB-FAC0-34CB-C8D0-0172C7CBA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0D50-1C3B-9246-968C-D2175F05233B}" type="datetimeFigureOut">
              <a:rPr lang="en-PK" smtClean="0"/>
              <a:t>17/10/2022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EC17F-894B-EE8E-1F73-9BD8C6A8E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8A21-3D15-6123-AC5F-6B173789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3907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sala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973B-B8E9-A8CE-1BE4-2975283E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5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PK" dirty="0"/>
              <a:t>Entrepreneurship &amp; Leadership</a:t>
            </a:r>
            <a:br>
              <a:rPr lang="en-PK" dirty="0"/>
            </a:br>
            <a:br>
              <a:rPr lang="en-PK" dirty="0"/>
            </a:br>
            <a:r>
              <a:rPr lang="en-PK" sz="4000" dirty="0"/>
              <a:t>Chapter 1: Introduction to Entrepreneurship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E8386-060A-BF96-F26A-E1240965B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PK" sz="5100" dirty="0"/>
              <a:t>Fall 2022</a:t>
            </a:r>
          </a:p>
          <a:p>
            <a:endParaRPr lang="en-PK" dirty="0"/>
          </a:p>
          <a:p>
            <a:pPr algn="l"/>
            <a:r>
              <a:rPr lang="en-PK" dirty="0"/>
              <a:t>Dr. Faisal Khan</a:t>
            </a:r>
          </a:p>
          <a:p>
            <a:pPr algn="l"/>
            <a:r>
              <a:rPr lang="en-US" dirty="0" err="1">
                <a:hlinkClick r:id="rId2"/>
              </a:rPr>
              <a:t>www.f</a:t>
            </a:r>
            <a:r>
              <a:rPr lang="en-PK" dirty="0">
                <a:hlinkClick r:id="rId2"/>
              </a:rPr>
              <a:t>aisalak.info</a:t>
            </a:r>
            <a:endParaRPr lang="en-PK" dirty="0"/>
          </a:p>
          <a:p>
            <a:pPr algn="l"/>
            <a:r>
              <a:rPr lang="en-US" dirty="0"/>
              <a:t>f</a:t>
            </a:r>
            <a:r>
              <a:rPr lang="en-PK" dirty="0"/>
              <a:t>aisal.khan@buitms.edu.pk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3834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The Unorthodox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Vision</a:t>
            </a:r>
            <a:r>
              <a:rPr lang="en-PK" dirty="0"/>
              <a:t>: who is entrepreneur, define startup and guage progress</a:t>
            </a:r>
            <a:r>
              <a:rPr lang="en-US" dirty="0"/>
              <a:t>. Systematic experimentation to build a sustainable business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Steer: the details. Build-Measure-learn loop. Building a minimum viable product. Pivot or persevere.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Accelerate: Speed through the loop as quickly as possible. Lean manufacturing concepts.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7900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AE83-5DEC-0C3D-2575-D36B8D23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Pakistani Startups</a:t>
            </a:r>
            <a:br>
              <a:rPr lang="en-PK" dirty="0"/>
            </a:br>
            <a:r>
              <a:rPr lang="en-PK" dirty="0"/>
              <a:t> by Sector</a:t>
            </a:r>
          </a:p>
        </p:txBody>
      </p:sp>
      <p:pic>
        <p:nvPicPr>
          <p:cNvPr id="1026" name="Picture 2" descr="What was 2018 like for the Pakistani startup ecosystem">
            <a:extLst>
              <a:ext uri="{FF2B5EF4-FFF2-40B4-BE49-F238E27FC236}">
                <a16:creationId xmlns:a16="http://schemas.microsoft.com/office/drawing/2014/main" id="{2A542350-EEA5-3303-486A-6A5FDF5A44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/>
          <a:stretch/>
        </p:blipFill>
        <p:spPr bwMode="auto">
          <a:xfrm>
            <a:off x="4952347" y="114300"/>
            <a:ext cx="7135417" cy="66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93BEA-B005-DE61-A78D-4D892711EB73}"/>
              </a:ext>
            </a:extLst>
          </p:cNvPr>
          <p:cNvSpPr txBox="1"/>
          <p:nvPr/>
        </p:nvSpPr>
        <p:spPr>
          <a:xfrm>
            <a:off x="326427" y="6114780"/>
            <a:ext cx="445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K" dirty="0"/>
              <a:t>Src: Menabytes (KPMG study)</a:t>
            </a:r>
            <a:br>
              <a:rPr lang="en-PK" dirty="0"/>
            </a:br>
            <a:r>
              <a:rPr lang="en-PK" dirty="0"/>
              <a:t>Sector-wiseDistribution of Pakistani Startups</a:t>
            </a:r>
          </a:p>
        </p:txBody>
      </p:sp>
    </p:spTree>
    <p:extLst>
      <p:ext uri="{BB962C8B-B14F-4D97-AF65-F5344CB8AC3E}">
        <p14:creationId xmlns:p14="http://schemas.microsoft.com/office/powerpoint/2010/main" val="311692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AE83-5DEC-0C3D-2575-D36B8D23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Pakistani Startups</a:t>
            </a:r>
            <a:br>
              <a:rPr lang="en-PK" dirty="0"/>
            </a:br>
            <a:r>
              <a:rPr lang="en-PK" dirty="0"/>
              <a:t> - Notable fundings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93BEA-B005-DE61-A78D-4D892711EB73}"/>
              </a:ext>
            </a:extLst>
          </p:cNvPr>
          <p:cNvSpPr txBox="1"/>
          <p:nvPr/>
        </p:nvSpPr>
        <p:spPr>
          <a:xfrm>
            <a:off x="326427" y="6114780"/>
            <a:ext cx="445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K" dirty="0"/>
              <a:t>Src: Menabytes</a:t>
            </a:r>
          </a:p>
        </p:txBody>
      </p:sp>
      <p:pic>
        <p:nvPicPr>
          <p:cNvPr id="5" name="Picture 2" descr="Why Pakistani Startups Are The Next Big Thing">
            <a:extLst>
              <a:ext uri="{FF2B5EF4-FFF2-40B4-BE49-F238E27FC236}">
                <a16:creationId xmlns:a16="http://schemas.microsoft.com/office/drawing/2014/main" id="{6729D05F-829D-2A97-2630-3BC31E87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8" y="1825625"/>
            <a:ext cx="10424160" cy="39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8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The Roots of the Lean Startup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K" dirty="0"/>
              <a:t>From Lean Manufacturing</a:t>
            </a:r>
          </a:p>
          <a:p>
            <a:pPr lvl="1"/>
            <a:r>
              <a:rPr lang="en-PK" dirty="0"/>
              <a:t>Drawing on individual worker knowledge &amp; creativity</a:t>
            </a:r>
          </a:p>
          <a:p>
            <a:pPr lvl="1"/>
            <a:r>
              <a:rPr lang="en-PK" dirty="0"/>
              <a:t>Shrinking batch-sizes</a:t>
            </a:r>
          </a:p>
          <a:p>
            <a:pPr lvl="1"/>
            <a:r>
              <a:rPr lang="en-PK" dirty="0"/>
              <a:t>Just-in-time production</a:t>
            </a:r>
          </a:p>
          <a:p>
            <a:pPr lvl="1"/>
            <a:r>
              <a:rPr lang="en-PK" dirty="0"/>
              <a:t>Acceleration of cycle times </a:t>
            </a:r>
          </a:p>
          <a:p>
            <a:pPr marL="457200" lvl="1" indent="0">
              <a:buNone/>
            </a:pPr>
            <a:endParaRPr lang="en-PK" dirty="0"/>
          </a:p>
          <a:p>
            <a:r>
              <a:rPr lang="en-US" dirty="0"/>
              <a:t>Address all the functions of an early-stage venture: vision and concept, product development, marketing and sales, scaling up, partnerships and distribution, and structure and organizational design. </a:t>
            </a:r>
          </a:p>
          <a:p>
            <a:r>
              <a:rPr lang="en-US" dirty="0"/>
              <a:t>Learning milestones (what is a good productive day?)</a:t>
            </a:r>
          </a:p>
          <a:p>
            <a:pPr marL="0" indent="0">
              <a:buNone/>
            </a:pP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19414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The Snaptax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  <a:latin typeface="Times" pitchFamily="2" charset="0"/>
            </a:endParaRPr>
          </a:p>
          <a:p>
            <a:r>
              <a:rPr lang="en-US" dirty="0">
                <a:effectLst/>
                <a:latin typeface="Times" pitchFamily="2" charset="0"/>
              </a:rPr>
              <a:t>In 2009, the team tried to assist taxpayers</a:t>
            </a:r>
            <a:endParaRPr lang="en-US" sz="4000" dirty="0">
              <a:effectLst/>
              <a:latin typeface="Times" pitchFamily="2" charset="0"/>
            </a:endParaRPr>
          </a:p>
          <a:p>
            <a:r>
              <a:rPr lang="en-US" dirty="0">
                <a:effectLst/>
                <a:latin typeface="Times" pitchFamily="2" charset="0"/>
              </a:rPr>
              <a:t>Many users were unable to use scanners</a:t>
            </a:r>
          </a:p>
          <a:p>
            <a:r>
              <a:rPr lang="en-US" dirty="0">
                <a:latin typeface="Times" pitchFamily="2" charset="0"/>
              </a:rPr>
              <a:t>Team allowed to use phone cameras instead</a:t>
            </a:r>
          </a:p>
          <a:p>
            <a:r>
              <a:rPr lang="en-US" dirty="0">
                <a:effectLst/>
                <a:latin typeface="Times" pitchFamily="2" charset="0"/>
              </a:rPr>
              <a:t>Later evolved into filing the entire tax return filing on phone</a:t>
            </a:r>
          </a:p>
          <a:p>
            <a:r>
              <a:rPr lang="en-US" dirty="0">
                <a:latin typeface="Times" pitchFamily="2" charset="0"/>
              </a:rPr>
              <a:t>Now one of the most downloaded tax app</a:t>
            </a:r>
          </a:p>
          <a:p>
            <a:pPr lvl="1"/>
            <a:r>
              <a:rPr lang="en-US" dirty="0">
                <a:latin typeface="Times" pitchFamily="2" charset="0"/>
              </a:rPr>
              <a:t>Interestingly, it happened within a large company called Intuit (one of America’s largest finance and accounting tool producer)</a:t>
            </a:r>
          </a:p>
          <a:p>
            <a:pPr lvl="1"/>
            <a:r>
              <a:rPr lang="en-US" dirty="0">
                <a:latin typeface="Times" pitchFamily="2" charset="0"/>
              </a:rPr>
              <a:t>Entrepreneurship can happen within large established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61666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Startup’s 3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K" dirty="0"/>
              <a:t>Engine of growth (like an automobile engine): every new version of a product, every new feature, every new marketing program is an attempt to to improve enginer of growth</a:t>
            </a:r>
          </a:p>
          <a:p>
            <a:pPr marL="457200" lvl="1" indent="0">
              <a:buNone/>
            </a:pPr>
            <a:endParaRPr lang="en-PK" dirty="0"/>
          </a:p>
          <a:p>
            <a:r>
              <a:rPr lang="en-US" dirty="0"/>
              <a:t>Driving a car vs. a rocket launch: too many startups business plans are more like they are planning to launch a rocket </a:t>
            </a:r>
          </a:p>
          <a:p>
            <a:endParaRPr lang="en-US" dirty="0"/>
          </a:p>
          <a:p>
            <a:r>
              <a:rPr lang="en-US" dirty="0"/>
              <a:t>Often-times companies achieve failure by rigorously and faithfully execute a flawed plan</a:t>
            </a:r>
          </a:p>
          <a:p>
            <a:r>
              <a:rPr lang="en-US" dirty="0"/>
              <a:t>The new Build-measure-learn feedback is like a steering wheel instead</a:t>
            </a:r>
          </a:p>
          <a:p>
            <a:pPr marL="0" indent="0">
              <a:buNone/>
            </a:pP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9432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Startup’s 3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don’t give up because there is a diversion in the road or you took a wrong turn, you remain focused</a:t>
            </a:r>
          </a:p>
          <a:p>
            <a:r>
              <a:rPr lang="en-US" dirty="0"/>
              <a:t>Creating a thriving, world-changing business</a:t>
            </a:r>
          </a:p>
          <a:p>
            <a:r>
              <a:rPr lang="en-US" dirty="0"/>
              <a:t>Employ a </a:t>
            </a:r>
            <a:r>
              <a:rPr lang="en-US" i="1" dirty="0"/>
              <a:t>strategy </a:t>
            </a:r>
            <a:r>
              <a:rPr lang="en-US" dirty="0"/>
              <a:t>to achieve the vision</a:t>
            </a:r>
          </a:p>
          <a:p>
            <a:pPr lvl="1"/>
            <a:r>
              <a:rPr lang="en-US" dirty="0"/>
              <a:t>Business model</a:t>
            </a:r>
          </a:p>
          <a:p>
            <a:pPr lvl="1"/>
            <a:r>
              <a:rPr lang="en-US" dirty="0"/>
              <a:t>Product road map</a:t>
            </a:r>
          </a:p>
          <a:p>
            <a:pPr lvl="1"/>
            <a:r>
              <a:rPr lang="en-US" dirty="0"/>
              <a:t>Partners and competitors </a:t>
            </a:r>
          </a:p>
          <a:p>
            <a:pPr lvl="1"/>
            <a:r>
              <a:rPr lang="en-US" dirty="0"/>
              <a:t>Ideas about who are the customers</a:t>
            </a:r>
          </a:p>
          <a:p>
            <a:r>
              <a:rPr lang="en-PK" dirty="0"/>
              <a:t>Product is the end-result of strategy</a:t>
            </a:r>
          </a:p>
        </p:txBody>
      </p:sp>
    </p:spTree>
    <p:extLst>
      <p:ext uri="{BB962C8B-B14F-4D97-AF65-F5344CB8AC3E}">
        <p14:creationId xmlns:p14="http://schemas.microsoft.com/office/powerpoint/2010/main" val="123432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30EF-A325-BADA-C552-7D67A967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Startup’s 3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BD4F70-B109-49C7-1705-3653E13BF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96" y="1447300"/>
            <a:ext cx="5961305" cy="43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8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30EF-A325-BADA-C552-7D67A967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Startup’s 3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3A8A7-6E5F-F70B-958C-FCF55A23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56" y="1216352"/>
            <a:ext cx="6634853" cy="48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8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Startup (defining it one more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" pitchFamily="2" charset="0"/>
              </a:rPr>
              <a:t>A startup is a </a:t>
            </a:r>
            <a:r>
              <a:rPr lang="en-US" i="1" dirty="0">
                <a:effectLst/>
                <a:latin typeface="Times" pitchFamily="2" charset="0"/>
              </a:rPr>
              <a:t>human institution</a:t>
            </a:r>
            <a:r>
              <a:rPr lang="en-US" dirty="0">
                <a:effectLst/>
                <a:latin typeface="Times" pitchFamily="2" charset="0"/>
              </a:rPr>
              <a:t> designed to create a </a:t>
            </a:r>
            <a:r>
              <a:rPr lang="en-US" i="1" dirty="0">
                <a:effectLst/>
                <a:latin typeface="Times" pitchFamily="2" charset="0"/>
              </a:rPr>
              <a:t>new</a:t>
            </a:r>
            <a:r>
              <a:rPr lang="en-US" dirty="0">
                <a:effectLst/>
                <a:latin typeface="Times" pitchFamily="2" charset="0"/>
              </a:rPr>
              <a:t> </a:t>
            </a:r>
            <a:r>
              <a:rPr lang="en-US" i="1" dirty="0">
                <a:effectLst/>
                <a:latin typeface="Times" pitchFamily="2" charset="0"/>
              </a:rPr>
              <a:t>product</a:t>
            </a:r>
            <a:r>
              <a:rPr lang="en-US" dirty="0">
                <a:effectLst/>
                <a:latin typeface="Times" pitchFamily="2" charset="0"/>
              </a:rPr>
              <a:t> or service under conditions of </a:t>
            </a:r>
            <a:r>
              <a:rPr lang="en-US" i="1" dirty="0">
                <a:effectLst/>
                <a:latin typeface="Times" pitchFamily="2" charset="0"/>
              </a:rPr>
              <a:t>extreme uncertainty</a:t>
            </a:r>
            <a:r>
              <a:rPr lang="en-US" dirty="0">
                <a:effectLst/>
                <a:latin typeface="Times" pitchFamily="2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Times" pitchFamily="2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" pitchFamily="2" charset="0"/>
              </a:rPr>
              <a:t>Its an acutely human enterprise</a:t>
            </a:r>
          </a:p>
          <a:p>
            <a:pPr>
              <a:buFontTx/>
              <a:buChar char="-"/>
            </a:pPr>
            <a:r>
              <a:rPr lang="en-US" dirty="0">
                <a:latin typeface="Times" pitchFamily="2" charset="0"/>
              </a:rPr>
              <a:t>Innovative product</a:t>
            </a:r>
          </a:p>
          <a:p>
            <a:pPr>
              <a:buFontTx/>
              <a:buChar char="-"/>
            </a:pPr>
            <a:r>
              <a:rPr lang="en-US" dirty="0">
                <a:latin typeface="Times" pitchFamily="2" charset="0"/>
              </a:rPr>
              <a:t>The context </a:t>
            </a:r>
          </a:p>
          <a:p>
            <a:pPr>
              <a:buFontTx/>
              <a:buChar char="-"/>
            </a:pPr>
            <a:endParaRPr lang="en-US" dirty="0">
              <a:latin typeface="Times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Times" pitchFamily="2" charset="0"/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287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What is a Startup?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K" sz="3500" i="1" dirty="0"/>
              <a:t>A Startup is </a:t>
            </a:r>
            <a:r>
              <a:rPr lang="en-PK" sz="3500" b="1" i="1" dirty="0"/>
              <a:t>not</a:t>
            </a:r>
            <a:r>
              <a:rPr lang="en-PK" sz="3500" i="1" dirty="0"/>
              <a:t> a smaller version of a large company. </a:t>
            </a:r>
          </a:p>
          <a:p>
            <a:pPr marL="0" indent="0">
              <a:buNone/>
            </a:pPr>
            <a:endParaRPr lang="en-PK" sz="3500" i="1" dirty="0"/>
          </a:p>
          <a:p>
            <a:pPr marL="0" indent="0">
              <a:buNone/>
            </a:pPr>
            <a:r>
              <a:rPr lang="en-PK" sz="3500" i="1" dirty="0"/>
              <a:t>A Startup is a temporary organization in search of a scalable, repeatable, profitable business model. </a:t>
            </a:r>
          </a:p>
          <a:p>
            <a:pPr marL="0" indent="0">
              <a:buNone/>
            </a:pPr>
            <a:endParaRPr lang="en-PK" sz="3500" i="1" dirty="0"/>
          </a:p>
          <a:p>
            <a:pPr marL="0" indent="0">
              <a:buNone/>
            </a:pPr>
            <a:r>
              <a:rPr lang="en-PK" sz="3500" i="1" dirty="0"/>
              <a:t>Majority of businesses are small scale. We are talking about something else – Scalable startups.</a:t>
            </a:r>
          </a:p>
        </p:txBody>
      </p:sp>
    </p:spTree>
    <p:extLst>
      <p:ext uri="{BB962C8B-B14F-4D97-AF65-F5344CB8AC3E}">
        <p14:creationId xmlns:p14="http://schemas.microsoft.com/office/powerpoint/2010/main" val="256957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Why Become an Entrepreneur?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Times" pitchFamily="2" charset="0"/>
              </a:rPr>
              <a:t>Be their own boss</a:t>
            </a:r>
          </a:p>
          <a:p>
            <a:pPr marL="0" indent="0">
              <a:buNone/>
            </a:pPr>
            <a:r>
              <a:rPr lang="en-US" dirty="0">
                <a:latin typeface="Times" pitchFamily="2" charset="0"/>
              </a:rPr>
              <a:t>	-Put into action what you suggested everyone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" pitchFamily="2" charset="0"/>
              </a:rPr>
              <a:t>	-No confines of the corporate sector</a:t>
            </a:r>
          </a:p>
          <a:p>
            <a:r>
              <a:rPr lang="en-US" dirty="0">
                <a:latin typeface="Times" pitchFamily="2" charset="0"/>
              </a:rPr>
              <a:t>Pursue their own ideas</a:t>
            </a:r>
          </a:p>
          <a:p>
            <a:pPr marL="457200" lvl="1" indent="0">
              <a:buNone/>
            </a:pPr>
            <a:r>
              <a:rPr lang="en-US" sz="2800" dirty="0">
                <a:latin typeface="Times" pitchFamily="2" charset="0"/>
              </a:rPr>
              <a:t>	-No need to convince hierarchy</a:t>
            </a:r>
            <a:br>
              <a:rPr lang="en-US" sz="2800" dirty="0">
                <a:latin typeface="Times" pitchFamily="2" charset="0"/>
              </a:rPr>
            </a:br>
            <a:r>
              <a:rPr lang="en-US" sz="2800" dirty="0">
                <a:latin typeface="Times" pitchFamily="2" charset="0"/>
              </a:rPr>
              <a:t>	 in making a change or initiating </a:t>
            </a:r>
            <a:br>
              <a:rPr lang="en-US" sz="2800" dirty="0">
                <a:latin typeface="Times" pitchFamily="2" charset="0"/>
              </a:rPr>
            </a:br>
            <a:r>
              <a:rPr lang="en-US" sz="2800" dirty="0">
                <a:latin typeface="Times" pitchFamily="2" charset="0"/>
              </a:rPr>
              <a:t>	  something new</a:t>
            </a:r>
          </a:p>
          <a:p>
            <a:r>
              <a:rPr lang="en-US" dirty="0">
                <a:latin typeface="Times" pitchFamily="2" charset="0"/>
              </a:rPr>
              <a:t>Pursue financial rewards</a:t>
            </a:r>
          </a:p>
          <a:p>
            <a:pPr marL="457200" lvl="1" indent="0">
              <a:buNone/>
            </a:pPr>
            <a:r>
              <a:rPr lang="en-US" sz="2800" dirty="0">
                <a:latin typeface="Times" pitchFamily="2" charset="0"/>
              </a:rPr>
              <a:t>	-Usually secondary but it often doesn’t</a:t>
            </a:r>
            <a:br>
              <a:rPr lang="en-US" sz="2800" dirty="0">
                <a:latin typeface="Times" pitchFamily="2" charset="0"/>
              </a:rPr>
            </a:br>
            <a:r>
              <a:rPr lang="en-US" sz="2800" dirty="0">
                <a:latin typeface="Times" pitchFamily="2" charset="0"/>
              </a:rPr>
              <a:t>	  meet its hype</a:t>
            </a:r>
          </a:p>
          <a:p>
            <a:pPr marL="457200" lvl="1" indent="0">
              <a:buNone/>
            </a:pPr>
            <a:endParaRPr lang="en-US" sz="2800" dirty="0">
              <a:latin typeface="Times" pitchFamily="2" charset="0"/>
            </a:endParaRPr>
          </a:p>
          <a:p>
            <a:pPr marL="0" indent="0">
              <a:buNone/>
            </a:pPr>
            <a:endParaRPr lang="en-US" sz="3200" dirty="0">
              <a:effectLst/>
              <a:latin typeface="Times" pitchFamily="2" charset="0"/>
            </a:endParaRPr>
          </a:p>
        </p:txBody>
      </p:sp>
      <p:pic>
        <p:nvPicPr>
          <p:cNvPr id="1026" name="Picture 2" descr="Steve Jobs' pre-Apply job application to raise $50,000 at auction">
            <a:extLst>
              <a:ext uri="{FF2B5EF4-FFF2-40B4-BE49-F238E27FC236}">
                <a16:creationId xmlns:a16="http://schemas.microsoft.com/office/drawing/2014/main" id="{0EA7E32C-4153-9F33-3B4F-3049D56A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33" y="3713393"/>
            <a:ext cx="4718367" cy="314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2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Characteristics of Successful Entrepreneurs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" pitchFamily="2" charset="0"/>
              </a:rPr>
              <a:t>Passion for the business</a:t>
            </a:r>
          </a:p>
          <a:p>
            <a:pPr marL="0" indent="0">
              <a:buNone/>
            </a:pPr>
            <a:r>
              <a:rPr lang="en-US" dirty="0">
                <a:latin typeface="Times" pitchFamily="2" charset="0"/>
              </a:rPr>
              <a:t>	-The number one characteristic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" pitchFamily="2" charset="0"/>
              </a:rPr>
              <a:t>	-A belief to positively influence </a:t>
            </a:r>
            <a:br>
              <a:rPr lang="en-US" dirty="0">
                <a:effectLst/>
                <a:latin typeface="Times" pitchFamily="2" charset="0"/>
              </a:rPr>
            </a:br>
            <a:r>
              <a:rPr lang="en-US" dirty="0">
                <a:effectLst/>
                <a:latin typeface="Times" pitchFamily="2" charset="0"/>
              </a:rPr>
              <a:t>	 people’s lives (e.g., Room to Read)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Times" pitchFamily="2" charset="0"/>
              </a:rPr>
              <a:t>Product/Customer Focus</a:t>
            </a:r>
          </a:p>
          <a:p>
            <a:pPr marL="457200" lvl="1" indent="0">
              <a:buNone/>
            </a:pPr>
            <a:r>
              <a:rPr lang="en-US" sz="2800" dirty="0">
                <a:latin typeface="Times" pitchFamily="2" charset="0"/>
              </a:rPr>
              <a:t>     -”Computer is the most remarkable tool..</a:t>
            </a:r>
            <a:br>
              <a:rPr lang="en-US" sz="2800" dirty="0">
                <a:latin typeface="Times" pitchFamily="2" charset="0"/>
              </a:rPr>
            </a:br>
            <a:r>
              <a:rPr lang="en-US" sz="2800" dirty="0">
                <a:latin typeface="Times" pitchFamily="2" charset="0"/>
              </a:rPr>
              <a:t>	   but the goal is to get them in the hands of</a:t>
            </a:r>
            <a:br>
              <a:rPr lang="en-US" sz="2800" dirty="0">
                <a:latin typeface="Times" pitchFamily="2" charset="0"/>
              </a:rPr>
            </a:br>
            <a:r>
              <a:rPr lang="en-US" sz="2800" dirty="0">
                <a:latin typeface="Times" pitchFamily="2" charset="0"/>
              </a:rPr>
              <a:t>	   as people as possible”, Steve Jobs</a:t>
            </a:r>
          </a:p>
          <a:p>
            <a:pPr marL="0" indent="0">
              <a:buNone/>
            </a:pPr>
            <a:r>
              <a:rPr lang="en-US" sz="3000" dirty="0">
                <a:latin typeface="Times" pitchFamily="2" charset="0"/>
              </a:rPr>
              <a:t>3.   Tenacity (perseverance) despite failure </a:t>
            </a:r>
          </a:p>
          <a:p>
            <a:pPr marL="457200" lvl="1" indent="0">
              <a:buNone/>
            </a:pPr>
            <a:r>
              <a:rPr lang="en-US" sz="2800" dirty="0">
                <a:latin typeface="Times" pitchFamily="2" charset="0"/>
              </a:rPr>
              <a:t>	-Its like a scientific experience, build-measure-learn loop</a:t>
            </a:r>
          </a:p>
          <a:p>
            <a:pPr marL="457200" lvl="1" indent="0">
              <a:buNone/>
            </a:pPr>
            <a:endParaRPr lang="en-US" sz="2800" dirty="0">
              <a:latin typeface="Times" pitchFamily="2" charset="0"/>
            </a:endParaRPr>
          </a:p>
          <a:p>
            <a:pPr marL="0" indent="0">
              <a:buNone/>
            </a:pPr>
            <a:endParaRPr lang="en-US" sz="3200" dirty="0">
              <a:effectLst/>
              <a:latin typeface="Times" pitchFamily="2" charset="0"/>
            </a:endParaRPr>
          </a:p>
        </p:txBody>
      </p:sp>
      <p:pic>
        <p:nvPicPr>
          <p:cNvPr id="2050" name="Picture 2" descr="Top 20 Most Famous Entrepreneurs in the World And Their Top Quotes">
            <a:extLst>
              <a:ext uri="{FF2B5EF4-FFF2-40B4-BE49-F238E27FC236}">
                <a16:creationId xmlns:a16="http://schemas.microsoft.com/office/drawing/2014/main" id="{3A603C47-8057-351B-F66C-8DF7A5D7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27" y="2354033"/>
            <a:ext cx="4105873" cy="23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00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Characteristics of Successful Entrepreneurs contd..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" pitchFamily="2" charset="0"/>
              </a:rPr>
              <a:t>4. Execution Intelligence</a:t>
            </a:r>
          </a:p>
          <a:p>
            <a:pPr marL="0" indent="0">
              <a:buNone/>
            </a:pPr>
            <a:r>
              <a:rPr lang="en-US" dirty="0">
                <a:latin typeface="Times" pitchFamily="2" charset="0"/>
              </a:rPr>
              <a:t>	-Ability to change a solid idea into a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	 viable 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Times" pitchFamily="2" charset="0"/>
              </a:rPr>
              <a:t>	</a:t>
            </a:r>
            <a:r>
              <a:rPr lang="en-US" dirty="0">
                <a:latin typeface="Times" pitchFamily="2" charset="0"/>
              </a:rPr>
              <a:t>-Putting together a team, managing </a:t>
            </a:r>
            <a:br>
              <a:rPr lang="en-US" dirty="0">
                <a:latin typeface="Times" pitchFamily="2" charset="0"/>
              </a:rPr>
            </a:br>
            <a:r>
              <a:rPr lang="en-US" dirty="0">
                <a:latin typeface="Times" pitchFamily="2" charset="0"/>
              </a:rPr>
              <a:t>	</a:t>
            </a:r>
            <a:r>
              <a:rPr lang="ps-AF" dirty="0">
                <a:latin typeface="Times" pitchFamily="2" charset="0"/>
              </a:rPr>
              <a:t> </a:t>
            </a:r>
            <a:r>
              <a:rPr lang="en-US" dirty="0">
                <a:latin typeface="Times" pitchFamily="2" charset="0"/>
              </a:rPr>
              <a:t>finances</a:t>
            </a:r>
          </a:p>
          <a:p>
            <a:pPr marL="457200" lvl="1" indent="0">
              <a:buNone/>
            </a:pPr>
            <a:endParaRPr lang="en-US" sz="2800" dirty="0">
              <a:latin typeface="Times" pitchFamily="2" charset="0"/>
            </a:endParaRPr>
          </a:p>
          <a:p>
            <a:pPr marL="0" indent="0">
              <a:buNone/>
            </a:pPr>
            <a:endParaRPr lang="en-US" sz="3200" dirty="0">
              <a:effectLst/>
              <a:latin typeface="Times" pitchFamily="2" charset="0"/>
            </a:endParaRPr>
          </a:p>
        </p:txBody>
      </p:sp>
      <p:pic>
        <p:nvPicPr>
          <p:cNvPr id="3074" name="Picture 2" descr="Tesla Explains How A.I. Is Making Its Self-Driving Cars Smarter | Inc.com">
            <a:extLst>
              <a:ext uri="{FF2B5EF4-FFF2-40B4-BE49-F238E27FC236}">
                <a16:creationId xmlns:a16="http://schemas.microsoft.com/office/drawing/2014/main" id="{0A480F14-CEB0-5871-7A83-D0BB0927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04" y="3706682"/>
            <a:ext cx="5411096" cy="30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0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effectLst/>
                <a:latin typeface="Times" pitchFamily="2" charset="0"/>
              </a:rPr>
              <a:t>What Went Wrong?</a:t>
            </a:r>
          </a:p>
          <a:p>
            <a:pPr marL="514350" indent="-514350">
              <a:buAutoNum type="arabicPeriod"/>
            </a:pPr>
            <a:r>
              <a:rPr lang="en-US" sz="3200" dirty="0">
                <a:effectLst/>
                <a:latin typeface="Times" pitchFamily="2" charset="0"/>
              </a:rPr>
              <a:t>Savv</a:t>
            </a:r>
            <a:r>
              <a:rPr lang="en-US" sz="3200" dirty="0">
                <a:latin typeface="Times" pitchFamily="2" charset="0"/>
              </a:rPr>
              <a:t>y Entrepreneurial Firm</a:t>
            </a:r>
            <a:endParaRPr lang="en-US" sz="3200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0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PK" sz="5400"/>
              <a:t>Scalable startups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PK" sz="2200" i="1"/>
              <a:t>Work of tech entrepreneurs</a:t>
            </a:r>
          </a:p>
          <a:p>
            <a:pPr marL="0" indent="0">
              <a:buNone/>
            </a:pPr>
            <a:r>
              <a:rPr lang="en-PK" sz="2200" i="1"/>
              <a:t>They believe their vision will change the world and their company with hundreds of millions of dollars in sales.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2AE73B2-FFD4-182D-CF75-3AACFD7F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35552"/>
            <a:ext cx="6903720" cy="39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K" sz="5400"/>
              <a:t>Buyable startups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K" sz="2200" i="1"/>
              <a:t>A new phenomenon.</a:t>
            </a:r>
          </a:p>
          <a:p>
            <a:pPr marL="0" indent="0">
              <a:buNone/>
            </a:pPr>
            <a:endParaRPr lang="en-PK" sz="2200" i="1"/>
          </a:p>
          <a:p>
            <a:pPr marL="0" indent="0">
              <a:buNone/>
            </a:pPr>
            <a:r>
              <a:rPr lang="en-PK" sz="2200" i="1"/>
              <a:t>With low cost of development, they can fund themselves or raise less than a 1M USD investment.</a:t>
            </a:r>
          </a:p>
          <a:p>
            <a:pPr marL="0" indent="0">
              <a:buNone/>
            </a:pPr>
            <a:endParaRPr lang="en-PK" sz="2200" i="1"/>
          </a:p>
          <a:p>
            <a:pPr marL="0" indent="0">
              <a:buNone/>
            </a:pPr>
            <a:r>
              <a:rPr lang="en-PK" sz="2200" i="1"/>
              <a:t>Happy to be acquired, usually at a cost of $5 million to $50 million. Purchased by large companies.</a:t>
            </a:r>
          </a:p>
        </p:txBody>
      </p:sp>
    </p:spTree>
    <p:extLst>
      <p:ext uri="{BB962C8B-B14F-4D97-AF65-F5344CB8AC3E}">
        <p14:creationId xmlns:p14="http://schemas.microsoft.com/office/powerpoint/2010/main" val="302469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K" sz="5400" dirty="0"/>
              <a:t>Social entrepreneurs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K" sz="2200" i="1" dirty="0"/>
              <a:t>Build innovative nonprofits to change the world.</a:t>
            </a:r>
          </a:p>
          <a:p>
            <a:pPr marL="0" indent="0">
              <a:buNone/>
            </a:pPr>
            <a:endParaRPr lang="en-PK" sz="2200" i="1" dirty="0"/>
          </a:p>
          <a:p>
            <a:pPr marL="0" indent="0">
              <a:buNone/>
            </a:pPr>
            <a:r>
              <a:rPr lang="en-PK" sz="2200" i="1" dirty="0"/>
              <a:t>They seek solutions rather than profits and happen in areas like water, agriculture, health, and microfinance.</a:t>
            </a:r>
          </a:p>
          <a:p>
            <a:pPr marL="0" indent="0">
              <a:buNone/>
            </a:pPr>
            <a:endParaRPr lang="en-PK" sz="2200" i="1" dirty="0"/>
          </a:p>
          <a:p>
            <a:pPr marL="0" indent="0">
              <a:buNone/>
            </a:pPr>
            <a:r>
              <a:rPr lang="en-PK" sz="2200" i="1" dirty="0"/>
              <a:t>Khan Academy </a:t>
            </a:r>
          </a:p>
          <a:p>
            <a:pPr marL="0" indent="0">
              <a:buNone/>
            </a:pPr>
            <a:r>
              <a:rPr lang="en-PK" sz="2200" i="1" dirty="0"/>
              <a:t>Groundswell</a:t>
            </a:r>
          </a:p>
          <a:p>
            <a:pPr marL="0" indent="0">
              <a:buNone/>
            </a:pPr>
            <a:r>
              <a:rPr lang="en-PK" sz="2200" i="1" dirty="0"/>
              <a:t>Aresenic Absorbent</a:t>
            </a:r>
          </a:p>
        </p:txBody>
      </p:sp>
    </p:spTree>
    <p:extLst>
      <p:ext uri="{BB962C8B-B14F-4D97-AF65-F5344CB8AC3E}">
        <p14:creationId xmlns:p14="http://schemas.microsoft.com/office/powerpoint/2010/main" val="64343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PK" sz="5400" dirty="0"/>
              <a:t>A Legendary Hero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i="1" dirty="0">
                <a:effectLst/>
                <a:latin typeface="LiberationSerif"/>
              </a:rPr>
              <a:t>A legendary hero is usually the founder of something—the founder of a new age, the founder of a new city, the founder of a new way of life. In order to found something new, one has to leave the old and go on a quest of the seed idea, a germinal idea that will have the potential of bringing forth that new thing. </a:t>
            </a:r>
            <a:endParaRPr lang="en-US" sz="2200" dirty="0"/>
          </a:p>
          <a:p>
            <a:pPr marL="0" indent="0">
              <a:buNone/>
            </a:pPr>
            <a:r>
              <a:rPr lang="en-PK" sz="2200" i="1" dirty="0"/>
              <a:t>Joseph Campbell, The Hero with a Thousand Faces.</a:t>
            </a:r>
          </a:p>
        </p:txBody>
      </p:sp>
    </p:spTree>
    <p:extLst>
      <p:ext uri="{BB962C8B-B14F-4D97-AF65-F5344CB8AC3E}">
        <p14:creationId xmlns:p14="http://schemas.microsoft.com/office/powerpoint/2010/main" val="44249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A typical entrepreneurial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K" dirty="0"/>
              <a:t>Excellent idea</a:t>
            </a:r>
          </a:p>
          <a:p>
            <a:r>
              <a:rPr lang="en-PK" dirty="0"/>
              <a:t>Brilliant team</a:t>
            </a:r>
          </a:p>
          <a:p>
            <a:r>
              <a:rPr lang="en-PK" dirty="0"/>
              <a:t>Amazing technology</a:t>
            </a:r>
          </a:p>
          <a:p>
            <a:r>
              <a:rPr lang="en-PK" dirty="0"/>
              <a:t>Right idea at the right time </a:t>
            </a:r>
          </a:p>
          <a:p>
            <a:r>
              <a:rPr lang="en-PK" dirty="0"/>
              <a:t>E.g. Profile sharing for university graduates </a:t>
            </a:r>
          </a:p>
          <a:p>
            <a:pPr marL="457200" lvl="1" indent="0">
              <a:buNone/>
            </a:pPr>
            <a:endParaRPr lang="en-PK" dirty="0"/>
          </a:p>
          <a:p>
            <a:pPr marL="457200" lvl="1" indent="0">
              <a:buNone/>
            </a:pPr>
            <a:r>
              <a:rPr lang="en-PK" dirty="0"/>
              <a:t>But it failed. All stories of perseverence and hard work were lies. </a:t>
            </a:r>
          </a:p>
          <a:p>
            <a:pPr marL="457200" lvl="1" indent="0">
              <a:buNone/>
            </a:pPr>
            <a:r>
              <a:rPr lang="en-PK" dirty="0"/>
              <a:t>Grim reality, most new products are not successful!</a:t>
            </a:r>
            <a:br>
              <a:rPr lang="en-PK" dirty="0"/>
            </a:br>
            <a:r>
              <a:rPr lang="en-PK" dirty="0"/>
              <a:t>The mundane details, boring stuff and individual details do not matter.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8432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Eric Ries and His Story..continued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PK" dirty="0"/>
              <a:t>More than 10 years as entrepreneur, he suggests that </a:t>
            </a:r>
          </a:p>
          <a:p>
            <a:pPr marL="457200" lvl="1" indent="0">
              <a:buNone/>
            </a:pPr>
            <a:endParaRPr lang="en-PK" sz="2800" dirty="0"/>
          </a:p>
          <a:p>
            <a:pPr marL="457200" lvl="1" indent="0">
              <a:buNone/>
            </a:pPr>
            <a:r>
              <a:rPr lang="en-PK" sz="2800" dirty="0"/>
              <a:t>It’s the boring stuff that matters!</a:t>
            </a:r>
          </a:p>
          <a:p>
            <a:pPr marL="457200" lvl="1" indent="0">
              <a:buNone/>
            </a:pPr>
            <a:endParaRPr lang="en-PK" sz="2800" dirty="0"/>
          </a:p>
          <a:p>
            <a:r>
              <a:rPr lang="en-PK" sz="3200" dirty="0"/>
              <a:t>Startup success can be engineered by following the right process, it can be learned, it can be taught</a:t>
            </a:r>
          </a:p>
          <a:p>
            <a:r>
              <a:rPr lang="en-PK" sz="3200" dirty="0"/>
              <a:t>E.g., a company called IMVU ( a meta verse concept)</a:t>
            </a:r>
          </a:p>
          <a:p>
            <a:r>
              <a:rPr lang="en-PK" sz="3200" dirty="0"/>
              <a:t>Shipped minimum viable product and rapidly kept improving it based on customer input</a:t>
            </a:r>
          </a:p>
          <a:p>
            <a:r>
              <a:rPr lang="en-PK" sz="3200" dirty="0"/>
              <a:t>The Lean Startup</a:t>
            </a:r>
          </a:p>
          <a:p>
            <a:pPr marL="457200" lvl="1" indent="0">
              <a:buNone/>
            </a:pPr>
            <a:endParaRPr lang="en-PK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86575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54D-FB92-2C49-DD4B-AF6E23D5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The Unorthodox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DD20-EB1A-0D50-BFF8-64E17EAE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K" dirty="0"/>
              <a:t>Business and marketing functions of a startup as important as engineering &amp; product development </a:t>
            </a:r>
          </a:p>
          <a:p>
            <a:r>
              <a:rPr lang="en-PK" dirty="0"/>
              <a:t>Build-Measure-Learn</a:t>
            </a:r>
          </a:p>
          <a:p>
            <a:r>
              <a:rPr lang="en-US" dirty="0"/>
              <a:t>A good plan, a solid strategy, and thorough market research </a:t>
            </a:r>
          </a:p>
          <a:p>
            <a:r>
              <a:rPr lang="en-US" dirty="0"/>
              <a:t>Its not a “</a:t>
            </a:r>
            <a:r>
              <a:rPr lang="en-US" i="1" dirty="0"/>
              <a:t>Just Do It” </a:t>
            </a:r>
            <a:r>
              <a:rPr lang="en-US" dirty="0"/>
              <a:t>concept</a:t>
            </a:r>
            <a:endParaRPr lang="en-US" i="1" dirty="0"/>
          </a:p>
          <a:p>
            <a:endParaRPr lang="en-PK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1004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1291</Words>
  <Application>Microsoft Macintosh PowerPoint</Application>
  <PresentationFormat>Widescreen</PresentationFormat>
  <Paragraphs>159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LiberationSerif</vt:lpstr>
      <vt:lpstr>Times</vt:lpstr>
      <vt:lpstr>Office Theme</vt:lpstr>
      <vt:lpstr>Entrepreneurship &amp; Leadership  Chapter 1: Introduction to Entrepreneurship</vt:lpstr>
      <vt:lpstr>What is a Startup?</vt:lpstr>
      <vt:lpstr>Scalable startups</vt:lpstr>
      <vt:lpstr>Buyable startups</vt:lpstr>
      <vt:lpstr>Social entrepreneurs</vt:lpstr>
      <vt:lpstr>A Legendary Hero</vt:lpstr>
      <vt:lpstr>A typical entrepreneurial failure</vt:lpstr>
      <vt:lpstr>Eric Ries and His Story..continued</vt:lpstr>
      <vt:lpstr>The Unorthodox Way</vt:lpstr>
      <vt:lpstr>The Unorthodox Way</vt:lpstr>
      <vt:lpstr>Pakistani Startups  by Sector</vt:lpstr>
      <vt:lpstr>Pakistani Startups  - Notable fundings</vt:lpstr>
      <vt:lpstr>The Roots of the Lean Startup</vt:lpstr>
      <vt:lpstr>The Snaptax story</vt:lpstr>
      <vt:lpstr>Startup’s 3 Elements</vt:lpstr>
      <vt:lpstr>Startup’s 3 Elements</vt:lpstr>
      <vt:lpstr>Startup’s 3 Elements</vt:lpstr>
      <vt:lpstr>Startup’s 3 Elements</vt:lpstr>
      <vt:lpstr>Startup (defining it one more time)</vt:lpstr>
      <vt:lpstr>Why Become an Entrepreneur?</vt:lpstr>
      <vt:lpstr>Characteristics of Successful Entrepreneurs</vt:lpstr>
      <vt:lpstr>Characteristics of Successful Entrepreneurs contd..</vt:lpstr>
      <vt:lpstr>Case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&amp; Leadership </dc:title>
  <dc:creator>Dr. Faisal Ahmed Khan</dc:creator>
  <cp:lastModifiedBy>Dr. Faisal Ahmed Khan</cp:lastModifiedBy>
  <cp:revision>37</cp:revision>
  <dcterms:created xsi:type="dcterms:W3CDTF">2022-09-26T11:23:29Z</dcterms:created>
  <dcterms:modified xsi:type="dcterms:W3CDTF">2022-10-18T04:15:43Z</dcterms:modified>
</cp:coreProperties>
</file>