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83" r:id="rId4"/>
    <p:sldId id="282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6197"/>
  </p:normalViewPr>
  <p:slideViewPr>
    <p:cSldViewPr snapToGrid="0">
      <p:cViewPr varScale="1">
        <p:scale>
          <a:sx n="119" d="100"/>
          <a:sy n="119" d="100"/>
        </p:scale>
        <p:origin x="3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27C12-756F-1142-B089-647493222980}" type="datetimeFigureOut">
              <a:rPr lang="en-PK" smtClean="0"/>
              <a:t>19/10/2022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75E9D-3753-4549-9F11-4D47B11723AF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77850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K" dirty="0"/>
              <a:t>Something people need and willing to buy, not what entrepreneur wants to sell. Window of opportunity (yahoo in 1995 and others),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75E9D-3753-4549-9F11-4D47B11723AF}" type="slidenum">
              <a:rPr lang="en-PK" smtClean="0"/>
              <a:t>4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290865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K" dirty="0"/>
              <a:t>Whole foods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75E9D-3753-4549-9F11-4D47B11723AF}" type="slidenum">
              <a:rPr lang="en-PK" smtClean="0"/>
              <a:t>10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45918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K" dirty="0"/>
              <a:t>OSHA government agency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975E9D-3753-4549-9F11-4D47B11723AF}" type="slidenum">
              <a:rPr lang="en-PK" smtClean="0"/>
              <a:t>12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87729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442D-EFBC-4067-B327-1DB27CC12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34D96-7721-88DA-F617-6FB77650A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14BCD-F6A4-4F89-4298-1960BB224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D50-1C3B-9246-968C-D2175F05233B}" type="datetimeFigureOut">
              <a:rPr lang="en-PK" smtClean="0"/>
              <a:t>19/10/2022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18111-B472-8E19-C44D-E597C69B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DC616-E36C-4905-C9B7-D697E711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864-C99E-7246-A0C9-CEDA5A3E328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97210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523D-9E03-56DA-E27E-AB28841E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B9CD7E-95F2-1EF9-A2AF-5923E8B9D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17054-0A92-3931-012E-5C2D0623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D50-1C3B-9246-968C-D2175F05233B}" type="datetimeFigureOut">
              <a:rPr lang="en-PK" smtClean="0"/>
              <a:t>19/10/2022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09B33-743A-6E25-865E-9E297BFB6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F055F-45D8-D767-7D2E-6B5552DC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864-C99E-7246-A0C9-CEDA5A3E328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06897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E6372E-F6E0-C28F-A944-06D02F45B0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163BF-20C7-C0D4-D86A-F872FDE23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0BA06-730B-FA00-1650-08D8AE0E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D50-1C3B-9246-968C-D2175F05233B}" type="datetimeFigureOut">
              <a:rPr lang="en-PK" smtClean="0"/>
              <a:t>19/10/2022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04A49-8AD2-7053-DCF5-D48DECCDC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2D629-5416-F3C8-64FE-3C09E5D77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864-C99E-7246-A0C9-CEDA5A3E328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81411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B334E-8C2F-DA0E-42B8-AC389D13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43A73-6BBE-4127-2888-8D1649EB1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44971-BDEE-CA8D-9230-D914CD5DE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D50-1C3B-9246-968C-D2175F05233B}" type="datetimeFigureOut">
              <a:rPr lang="en-PK" smtClean="0"/>
              <a:t>19/10/2022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0BA46-1541-49D8-C098-30AF3BC8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8F9EA-D6B1-A7F6-F115-E676C0B7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864-C99E-7246-A0C9-CEDA5A3E328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20311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0219-733B-C092-D011-09333D22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347F1-51E4-DC64-71B6-22A731AE6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E6196-CCE0-E2EF-3C55-998E0DE03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D50-1C3B-9246-968C-D2175F05233B}" type="datetimeFigureOut">
              <a:rPr lang="en-PK" smtClean="0"/>
              <a:t>19/10/2022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9F880-37B2-023A-620A-504FFEEB7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1C384-8349-5E7D-5391-FF8858D1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864-C99E-7246-A0C9-CEDA5A3E328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08461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43921-9F2B-A8DB-4073-8F5A53594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D802A-39EC-51BF-336C-4A0F42600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970F2-F3D9-E8FD-602D-0D08D2CBB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B67F2-A71F-8A09-B0F0-E891DA6C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D50-1C3B-9246-968C-D2175F05233B}" type="datetimeFigureOut">
              <a:rPr lang="en-PK" smtClean="0"/>
              <a:t>19/10/2022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1D914-D0F7-36D7-3EA3-E7CD49AD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950AA-60A7-4A0F-1C63-B51099CB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864-C99E-7246-A0C9-CEDA5A3E328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85867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AD185-D3E7-CEA3-FA1F-CF9C07E50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76FAF-8000-B054-24B8-4B8D2ACBA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4203A-2BB7-0C45-862A-D45DC0D99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475755-7771-5C37-857B-6DDF0B114B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2EB05-0EFF-2B27-377C-3BF277919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A789E1-0FED-C214-FF1A-CC75E173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D50-1C3B-9246-968C-D2175F05233B}" type="datetimeFigureOut">
              <a:rPr lang="en-PK" smtClean="0"/>
              <a:t>19/10/2022</a:t>
            </a:fld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358144-68B1-C182-4BFD-E9C3E1D3A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AC3DFA-A861-C507-8098-40E140FCC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864-C99E-7246-A0C9-CEDA5A3E328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63035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2B54E-5DE0-B1B0-0DE2-09EFF0EAE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6DFAF-A83C-0ACC-631C-2967C980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D50-1C3B-9246-968C-D2175F05233B}" type="datetimeFigureOut">
              <a:rPr lang="en-PK" smtClean="0"/>
              <a:t>19/10/2022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BCC7E-01AA-6F50-BB3D-28AF88662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450A5-AA4C-6E5C-7FD7-7C6524C0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864-C99E-7246-A0C9-CEDA5A3E328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7909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90FAC8-C8CF-B83C-E720-51F29E756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D50-1C3B-9246-968C-D2175F05233B}" type="datetimeFigureOut">
              <a:rPr lang="en-PK" smtClean="0"/>
              <a:t>19/10/2022</a:t>
            </a:fld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42721-6D78-2107-5B4C-A45E8DD09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F2261-E0C4-115C-B8B5-68C7E7918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864-C99E-7246-A0C9-CEDA5A3E328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81294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2D14D-AEA7-05A2-C269-B6986372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6D566-4F1D-D00E-FFDF-6EB448367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2F4E7-7FCF-A197-EE10-322E596F8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CB9DE-0AF2-7D08-EF97-8CAB40488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D50-1C3B-9246-968C-D2175F05233B}" type="datetimeFigureOut">
              <a:rPr lang="en-PK" smtClean="0"/>
              <a:t>19/10/2022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1625C-31BE-F261-E86B-16EB3C8C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32B1B-6DA0-2E9C-20F9-1A0727BD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864-C99E-7246-A0C9-CEDA5A3E328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59301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0E657-472B-F184-D920-BA1D0F87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8358BE-79CE-0B00-2E72-7D29C56F8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3B9F1-E3D1-C020-9C70-661B390FD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15D38-DEBE-7E1C-9AA6-4669124A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0D50-1C3B-9246-968C-D2175F05233B}" type="datetimeFigureOut">
              <a:rPr lang="en-PK" smtClean="0"/>
              <a:t>19/10/2022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6C1F2-B688-49A6-4DF4-5137C17B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6FD4B-70A1-203D-A598-FDE74D05B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864-C99E-7246-A0C9-CEDA5A3E328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2100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06C3ED-8514-9D00-B409-DF56B1AC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85408-AD53-6ED7-1AAB-3E99D1F51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602AB-FAC0-34CB-C8D0-0172C7CBA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B0D50-1C3B-9246-968C-D2175F05233B}" type="datetimeFigureOut">
              <a:rPr lang="en-PK" smtClean="0"/>
              <a:t>19/10/2022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EC17F-894B-EE8E-1F73-9BD8C6A8E4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38A21-3D15-6123-AC5F-6B1737892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F3864-C99E-7246-A0C9-CEDA5A3E328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43907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isalak.info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973B-B8E9-A8CE-1BE4-2975283E7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903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PK" dirty="0"/>
              <a:t>Entrepreneurship &amp; Leadership</a:t>
            </a:r>
            <a:br>
              <a:rPr lang="en-PK" dirty="0"/>
            </a:br>
            <a:br>
              <a:rPr lang="en-PK" dirty="0"/>
            </a:br>
            <a:r>
              <a:rPr lang="en-PK" sz="4000" dirty="0"/>
              <a:t>Chapter 2: Reconizing Opportunities and Generating Ideas</a:t>
            </a:r>
            <a:br>
              <a:rPr lang="en-PK" sz="4000" dirty="0"/>
            </a:br>
            <a:endParaRPr lang="en-PK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E8386-060A-BF96-F26A-E1240965BA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PK" sz="5100" dirty="0"/>
              <a:t>Fall 2022</a:t>
            </a:r>
          </a:p>
          <a:p>
            <a:endParaRPr lang="en-PK" dirty="0"/>
          </a:p>
          <a:p>
            <a:pPr algn="l"/>
            <a:r>
              <a:rPr lang="en-PK" dirty="0"/>
              <a:t>Dr. Faisal Khan</a:t>
            </a:r>
          </a:p>
          <a:p>
            <a:pPr algn="l"/>
            <a:r>
              <a:rPr lang="en-US" dirty="0" err="1">
                <a:hlinkClick r:id="rId2"/>
              </a:rPr>
              <a:t>www.f</a:t>
            </a:r>
            <a:r>
              <a:rPr lang="en-PK" dirty="0">
                <a:hlinkClick r:id="rId2"/>
              </a:rPr>
              <a:t>aisalak.info</a:t>
            </a:r>
            <a:endParaRPr lang="en-PK" dirty="0"/>
          </a:p>
          <a:p>
            <a:pPr algn="l"/>
            <a:r>
              <a:rPr lang="en-US" dirty="0"/>
              <a:t>f</a:t>
            </a:r>
            <a:r>
              <a:rPr lang="en-PK" dirty="0"/>
              <a:t>aisal.khan@buitms.edu.pk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038349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Social Forces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5B9FF73-0386-C60A-7269-8FD890357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28" y="1658937"/>
            <a:ext cx="3886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Social trends alter how people and businesses behave and set their priorities.  These trends provide opportunities for new businesses to accommodate the changes.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0F7E736-B732-E832-D3C6-F17E64488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475" y="1292225"/>
            <a:ext cx="4267200" cy="4724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F2BD242C-96CC-3DF1-5759-D7C89363F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675" y="1444625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4CF4D9B-5C28-6381-1299-073FC11D8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875" y="1444625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Examples of Social Trends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CA609059-6A8B-6C09-E10B-A17BB85AB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875" y="2054225"/>
            <a:ext cx="4114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Aging of the population.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The increasing diversity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the workplace.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Increased participation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social networks.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Growth in the uses of mobile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devices.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 An increasing focus on health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and wellness.</a:t>
            </a:r>
          </a:p>
        </p:txBody>
      </p:sp>
    </p:spTree>
    <p:extLst>
      <p:ext uri="{BB962C8B-B14F-4D97-AF65-F5344CB8AC3E}">
        <p14:creationId xmlns:p14="http://schemas.microsoft.com/office/powerpoint/2010/main" val="3444908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Technological Advances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5B9FF73-0386-C60A-7269-8FD890357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29841"/>
            <a:ext cx="3886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Once a technology is created, products often emerge to advance it.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F2BD242C-96CC-3DF1-5759-D7C89363F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675" y="1444625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A08A3D-CE18-086B-31CB-F1D4B991D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565" y="1524000"/>
            <a:ext cx="4267200" cy="4724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7711049F-A969-2B9A-7203-C074E078D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65" y="1676400"/>
            <a:ext cx="411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Example: Mobile Apps, Sensors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DCD17C1C-CCF4-8699-8E60-6EB1263EF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65" y="2286000"/>
            <a:ext cx="3886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Over 143 billion apps downloaded from Apple App Store since 2007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Android over 100 billion apps downloaded annually</a:t>
            </a:r>
          </a:p>
        </p:txBody>
      </p:sp>
    </p:spTree>
    <p:extLst>
      <p:ext uri="{BB962C8B-B14F-4D97-AF65-F5344CB8AC3E}">
        <p14:creationId xmlns:p14="http://schemas.microsoft.com/office/powerpoint/2010/main" val="101087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latin typeface="Times New Roman" panose="02020603050405020304" pitchFamily="18" charset="0"/>
              </a:rPr>
              <a:t>Political Action and Regulatory Changes</a:t>
            </a:r>
            <a:endParaRPr lang="en-PK" sz="3600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5B9FF73-0386-C60A-7269-8FD890357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29841"/>
            <a:ext cx="3886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Political action and regulatory changes also provide the basis for opportunities.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F2BD242C-96CC-3DF1-5759-D7C89363F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675" y="1444625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A08A3D-CE18-086B-31CB-F1D4B991D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565" y="1524000"/>
            <a:ext cx="4267200" cy="4724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08B3ECDA-7D9B-5E22-CBD0-464E14EE6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65" y="1929841"/>
            <a:ext cx="411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General Example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7AFAB433-3422-22C3-AEF8-E7077413C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65" y="2483879"/>
            <a:ext cx="4191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Laws to protect the environment have created opportunities for entrepreneurs to start firms that help other firms comply with environmental laws and regulations. </a:t>
            </a:r>
          </a:p>
        </p:txBody>
      </p:sp>
    </p:spTree>
    <p:extLst>
      <p:ext uri="{BB962C8B-B14F-4D97-AF65-F5344CB8AC3E}">
        <p14:creationId xmlns:p14="http://schemas.microsoft.com/office/powerpoint/2010/main" val="635636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Second Approach: Solving a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2611F-3004-5263-FDE5-A153BE911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</a:rPr>
              <a:t>Solving a Problem</a:t>
            </a:r>
          </a:p>
          <a:p>
            <a:pPr lvl="1" eaLnBrk="1" hangingPunct="1"/>
            <a:r>
              <a:rPr lang="en-US" altLang="en-US" dirty="0">
                <a:latin typeface="Times New Roman" panose="02020603050405020304" pitchFamily="18" charset="0"/>
              </a:rPr>
              <a:t>Sometimes identifying opportunities simply involves noticing a problem and finding a way to solve it.</a:t>
            </a:r>
          </a:p>
          <a:p>
            <a:pPr lvl="1" eaLnBrk="1" hangingPunct="1"/>
            <a:r>
              <a:rPr lang="en-US" altLang="en-US" dirty="0">
                <a:latin typeface="Times New Roman" panose="02020603050405020304" pitchFamily="18" charset="0"/>
              </a:rPr>
              <a:t>These problems can be pinpointed through observing trends and through more simple means, such as intuition, serendipity, or change. </a:t>
            </a:r>
          </a:p>
          <a:p>
            <a:pPr lvl="1" eaLnBrk="1" hangingPunct="1"/>
            <a:r>
              <a:rPr lang="en-US" altLang="en-US" dirty="0">
                <a:latin typeface="Times New Roman" panose="02020603050405020304" pitchFamily="18" charset="0"/>
              </a:rPr>
              <a:t>Many companies have been started by people who have experienced a problem in their own lives, and then realized that the solution to the problem represented a business opportunity.</a:t>
            </a:r>
          </a:p>
          <a:p>
            <a:pPr lvl="2" eaLnBrk="1" hangingPunct="1">
              <a:buFontTx/>
              <a:buNone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808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Second Approach: Solving a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2611F-3004-5263-FDE5-A153BE911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35014" cy="435133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A problem facing the U.S. and other countries is finding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 alternatives to fossil fuels.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A large number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entrepreneurial firms, like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this wind farm, are being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launched to solve this problem. </a:t>
            </a:r>
          </a:p>
          <a:p>
            <a:pPr marL="457200" lvl="1" indent="0" eaLnBrk="1" hangingPunct="1">
              <a:buNone/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182DAC5-25E3-8646-ED8B-452C7462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397" y="1908968"/>
            <a:ext cx="455930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969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K" sz="4000" dirty="0"/>
              <a:t>Third Approach: Finding Gaps in the Marketplace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2611F-3004-5263-FDE5-A153BE911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</a:rPr>
              <a:t>Gaps in the Marketplace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A third approach to identifying opportunities is to find a gap in the marketplace.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A gap in the marketplace is often created when a product or service is needed by a specific group of people but doesn’t represent a large enough market to be of interest to mainstream retailers or manufacturers.</a:t>
            </a:r>
          </a:p>
        </p:txBody>
      </p:sp>
    </p:spTree>
    <p:extLst>
      <p:ext uri="{BB962C8B-B14F-4D97-AF65-F5344CB8AC3E}">
        <p14:creationId xmlns:p14="http://schemas.microsoft.com/office/powerpoint/2010/main" val="3181212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K" sz="4000" dirty="0"/>
              <a:t>Third Approach: Finding Gaps in the Marketplace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2611F-3004-5263-FDE5-A153BE911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35014" cy="435133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 Product gaps in the marketplace represent potentially viable business opportunities.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F97A41-D1F7-B25A-4765-2A4606DC2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8685" y="1452563"/>
            <a:ext cx="4267200" cy="4724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ACD942B6-57BF-4279-5B94-974BD78A9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7285" y="1604963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Specific Example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6B6385A6-11BA-8CE2-5AF7-62E88B5A9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7285" y="2138363"/>
            <a:ext cx="3886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Garments and shoes for unusual sizes e.g., teens in around 15 years age group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Toys for early teens</a:t>
            </a:r>
          </a:p>
        </p:txBody>
      </p:sp>
    </p:spTree>
    <p:extLst>
      <p:ext uri="{BB962C8B-B14F-4D97-AF65-F5344CB8AC3E}">
        <p14:creationId xmlns:p14="http://schemas.microsoft.com/office/powerpoint/2010/main" val="3353552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K" sz="4000" dirty="0"/>
              <a:t>Personal Characteristics of an Entrepreneur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C54F5A2B-FE4C-8F5B-5E04-16BF5386D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487" y="1690688"/>
            <a:ext cx="6858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Characteristics that tend to make some people better at recognizing opportunities than others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5356D6F-EE65-F634-22E9-7C3246303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887" y="3062288"/>
            <a:ext cx="25146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Prior Experience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1BD36038-2541-761C-CBFA-462CCA690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8087" y="3062288"/>
            <a:ext cx="25146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Cognitive Factors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8C4D345E-48A8-F0A3-D00E-7518AF7A1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887" y="4891088"/>
            <a:ext cx="25146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Social Networks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5886C3FE-F211-54D4-5ECA-C5F88A546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8087" y="4891088"/>
            <a:ext cx="25146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Creativity</a:t>
            </a:r>
          </a:p>
        </p:txBody>
      </p:sp>
    </p:spTree>
    <p:extLst>
      <p:ext uri="{BB962C8B-B14F-4D97-AF65-F5344CB8AC3E}">
        <p14:creationId xmlns:p14="http://schemas.microsoft.com/office/powerpoint/2010/main" val="1129726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K" sz="4000" dirty="0"/>
              <a:t>Prior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2611F-3004-5263-FDE5-A153BE911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</a:rPr>
              <a:t>Prior Industry Experience</a:t>
            </a:r>
          </a:p>
          <a:p>
            <a:pPr lvl="1" eaLnBrk="1" hangingPunct="1"/>
            <a:r>
              <a:rPr lang="en-US" altLang="en-US" sz="2800" dirty="0">
                <a:latin typeface="Times New Roman" panose="02020603050405020304" pitchFamily="18" charset="0"/>
              </a:rPr>
              <a:t>Several studies have shown that prior experience in an industry helps an entrepreneur recognize business opportunities.  </a:t>
            </a:r>
          </a:p>
          <a:p>
            <a:pPr lvl="2" eaLnBrk="1" hangingPunct="1"/>
            <a:r>
              <a:rPr lang="en-US" altLang="en-US" sz="2400" dirty="0">
                <a:latin typeface="Times New Roman" panose="02020603050405020304" pitchFamily="18" charset="0"/>
              </a:rPr>
              <a:t>By working in an industry, an individual may spot a market niche that is underserved.</a:t>
            </a:r>
          </a:p>
          <a:p>
            <a:pPr lvl="2" eaLnBrk="1" hangingPunct="1"/>
            <a:r>
              <a:rPr lang="en-US" altLang="en-US" sz="2400" dirty="0">
                <a:latin typeface="Times New Roman" panose="02020603050405020304" pitchFamily="18" charset="0"/>
              </a:rPr>
              <a:t>It is also possible that by working in an industry, an individual builds a network of social contacts who provide insights that lead to recognizing new opportunities.</a:t>
            </a:r>
          </a:p>
          <a:p>
            <a:pPr lvl="1"/>
            <a:r>
              <a:rPr lang="en-US" altLang="en-US" sz="2800" dirty="0">
                <a:latin typeface="Times New Roman" panose="02020603050405020304" pitchFamily="18" charset="0"/>
              </a:rPr>
              <a:t>40% of people on Fortune 500 list are people who were employees in related companies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740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K" sz="4000" dirty="0"/>
              <a:t>Cognitive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2611F-3004-5263-FDE5-A153BE911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Cognitive Factors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</a:rPr>
              <a:t>Studies have shown that opportunity recognition may be an innate skill or cognitive process.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</a:rPr>
              <a:t>Some people believe that entrepreneurs have a “sixth sense” that allows them to see opportunities that others miss.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</a:rPr>
              <a:t>This “sixth sense” is called entrepreneurial alertness, which is formally defined as the ability to notice things without engaging in deliberate search.</a:t>
            </a:r>
          </a:p>
        </p:txBody>
      </p:sp>
    </p:spTree>
    <p:extLst>
      <p:ext uri="{BB962C8B-B14F-4D97-AF65-F5344CB8AC3E}">
        <p14:creationId xmlns:p14="http://schemas.microsoft.com/office/powerpoint/2010/main" val="58630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Chapter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831D3-0355-745C-FF47-02F3AF1B1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</a:rPr>
              <a:t>Explain the difference between opportunities and ideas.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</a:rPr>
              <a:t>Describe the three general approaches entrepreneurs use to identify opportunities.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</a:rPr>
              <a:t>Discuss the personal characteristics of entrepreneurs that contribute to their ability to recognize business opportunities.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</a:rPr>
              <a:t>Identify and describe techniques entrepreneurs use to generate ideas. </a:t>
            </a:r>
          </a:p>
          <a:p>
            <a:pPr marL="514350" indent="-514350" eaLnBrk="1" hangingPunct="1">
              <a:buFontTx/>
              <a:buAutoNum type="arabicPeriod" startAt="5"/>
              <a:defRPr/>
            </a:pPr>
            <a:r>
              <a:rPr lang="en-US" altLang="en-US" sz="2400" dirty="0">
                <a:latin typeface="Times New Roman" panose="02020603050405020304" pitchFamily="18" charset="0"/>
                <a:ea typeface="+mn-ea"/>
              </a:rPr>
              <a:t> Discuss actions to take to encourage continuous development of new ideas in      entrepreneurial firms.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76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K" sz="4000" dirty="0"/>
              <a:t>Social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2611F-3004-5263-FDE5-A153BE911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</a:rPr>
              <a:t>Social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The extent and depth of an individual’s social network affects opportunity recognition.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People who build a substantial network of social and professional contacts will be exposed to more opportunities and ideas than people with sparse networks.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Research results suggest that between 40% and 50% of people who start a business got their idea via a social contact.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</a:rPr>
              <a:t>Strong Tie Vs. Weak Tie Relationships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All of us have relationships with other people that are called “ties.” (See next slide.)</a:t>
            </a:r>
          </a:p>
        </p:txBody>
      </p:sp>
    </p:spTree>
    <p:extLst>
      <p:ext uri="{BB962C8B-B14F-4D97-AF65-F5344CB8AC3E}">
        <p14:creationId xmlns:p14="http://schemas.microsoft.com/office/powerpoint/2010/main" val="1757782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K" sz="4000" dirty="0"/>
              <a:t>Social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2611F-3004-5263-FDE5-A153BE911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Nature of Strong-Tie Vs. Weak-Tie Relationships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</a:rPr>
              <a:t>Strong-tie relationships are characterized by frequent interaction and form between coworkers, friends, and spouses.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</a:rPr>
              <a:t>Weak-tie relationships are characterized by infrequent interaction and form between casual acquaintances.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Result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</a:rPr>
              <a:t>It is more likely that an entrepreneur will get new business ideas through weak-tie rather than strong-tie relationships.</a:t>
            </a:r>
          </a:p>
          <a:p>
            <a:pPr lvl="2" eaLnBrk="1" hangingPunct="1"/>
            <a:endParaRPr lang="en-US" altLang="en-US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461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K" sz="4000" dirty="0"/>
              <a:t>Creativity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2611F-3004-5263-FDE5-A153BE911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Creativity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</a:rPr>
              <a:t>Creativity is the process of generating a novel or useful idea.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</a:rPr>
              <a:t>Opportunity recognition may be, at least in part, a creative process.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</a:rPr>
              <a:t>The creative process involves preparation, incubation, insight, evaluation, elaboration</a:t>
            </a:r>
          </a:p>
          <a:p>
            <a:pPr lvl="2"/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38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K" sz="4000" dirty="0"/>
              <a:t>Technique for Generating Ideas	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F8BDD4F-02CE-E0BE-EE4E-65AB5BE7C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257" y="2438400"/>
            <a:ext cx="33528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Brainstorming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E5D2E60-4F9B-3E36-A723-6F53E8F72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857" y="2438400"/>
            <a:ext cx="33528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Focus Groups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5B3CBE9-A434-5141-7F79-E1921F344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9257" y="3733800"/>
            <a:ext cx="33528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Library 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Internet Research</a:t>
            </a:r>
          </a:p>
        </p:txBody>
      </p:sp>
    </p:spTree>
    <p:extLst>
      <p:ext uri="{BB962C8B-B14F-4D97-AF65-F5344CB8AC3E}">
        <p14:creationId xmlns:p14="http://schemas.microsoft.com/office/powerpoint/2010/main" val="1055222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PK" sz="4000" dirty="0"/>
              <a:t>Brainstorming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2611F-3004-5263-FDE5-A153BE911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Brainstorming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</a:rPr>
              <a:t>Is a technique used to generate a large number of ideas and solutions to problems quickly.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</a:rPr>
              <a:t>A brainstorming “session” typically involves a group of people, and should be targeted to a specific topic.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</a:rPr>
              <a:t>Rules for a brainstorming session:</a:t>
            </a:r>
          </a:p>
          <a:p>
            <a:pPr lvl="2" eaLnBrk="1" hangingPunct="1"/>
            <a:r>
              <a:rPr lang="en-US" altLang="en-US" sz="2000" dirty="0">
                <a:latin typeface="Times New Roman" panose="02020603050405020304" pitchFamily="18" charset="0"/>
              </a:rPr>
              <a:t>No criticism.</a:t>
            </a:r>
          </a:p>
          <a:p>
            <a:pPr lvl="2" eaLnBrk="1" hangingPunct="1"/>
            <a:r>
              <a:rPr lang="en-US" altLang="en-US" sz="2000" dirty="0">
                <a:latin typeface="Times New Roman" panose="02020603050405020304" pitchFamily="18" charset="0"/>
              </a:rPr>
              <a:t>Freewheeling is encouraged.</a:t>
            </a:r>
          </a:p>
          <a:p>
            <a:pPr lvl="2" eaLnBrk="1" hangingPunct="1"/>
            <a:r>
              <a:rPr lang="en-US" altLang="en-US" sz="2000" dirty="0">
                <a:latin typeface="Times New Roman" panose="02020603050405020304" pitchFamily="18" charset="0"/>
              </a:rPr>
              <a:t>The session should move quickly.</a:t>
            </a:r>
          </a:p>
          <a:p>
            <a:pPr lvl="2" eaLnBrk="1" hangingPunct="1"/>
            <a:r>
              <a:rPr lang="en-US" altLang="en-US" sz="2000" dirty="0">
                <a:latin typeface="Times New Roman" panose="02020603050405020304" pitchFamily="18" charset="0"/>
              </a:rPr>
              <a:t>Leap-frogging is encouraged.</a:t>
            </a:r>
          </a:p>
          <a:p>
            <a:pPr marL="914400" lvl="2" indent="0" eaLnBrk="1" hangingPunct="1"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051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PK" sz="4000" dirty="0"/>
              <a:t>Focus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2611F-3004-5263-FDE5-A153BE911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Focus Group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</a:rPr>
              <a:t>A focus group is a gathering of five to ten people, who have been selected based on their common characteristics relative to the issues being discussed.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</a:rPr>
              <a:t>These groups are led by a trained moderator, who uses the internal dynamics of the group environment to gain insight into why people feel the way they do about a particular issue.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</a:rPr>
              <a:t>Although focus groups are used for a variety of purposes, they can be used to help generate new business ideas.</a:t>
            </a:r>
          </a:p>
        </p:txBody>
      </p:sp>
    </p:spTree>
    <p:extLst>
      <p:ext uri="{BB962C8B-B14F-4D97-AF65-F5344CB8AC3E}">
        <p14:creationId xmlns:p14="http://schemas.microsoft.com/office/powerpoint/2010/main" val="1363763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PK" sz="4000" dirty="0"/>
              <a:t>Library and Internet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2611F-3004-5263-FDE5-A153BE911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Library Research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</a:rPr>
              <a:t>Libraries are an often under-utilized source of information for generating new business ideas.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</a:rPr>
              <a:t>The best approach is to talk to a reference librarian, who can point out useful resources, such as industry-specific magazines, trade journals, and industry reports.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</a:rPr>
              <a:t>Simply browsing through several issues of a trade journal or an industry report on a topic can spark new ideas.</a:t>
            </a:r>
          </a:p>
          <a:p>
            <a:pPr lvl="1" eaLnBrk="1" hangingPunct="1"/>
            <a:endParaRPr lang="en-US" altLang="en-US" dirty="0">
              <a:latin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</a:rPr>
              <a:t>Useful Search Engines and Industry Reports</a:t>
            </a:r>
          </a:p>
          <a:p>
            <a:pPr lvl="1">
              <a:spcBef>
                <a:spcPct val="0"/>
              </a:spcBef>
            </a:pPr>
            <a:r>
              <a:rPr lang="en-US" altLang="en-US" sz="2200" dirty="0"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</a:rPr>
              <a:t>BizMiner</a:t>
            </a:r>
            <a:endParaRPr lang="en-US" altLang="en-US" sz="2200" dirty="0"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</a:pPr>
            <a:r>
              <a:rPr lang="en-US" altLang="en-US" sz="2200" dirty="0">
                <a:latin typeface="Times New Roman" panose="02020603050405020304" pitchFamily="18" charset="0"/>
              </a:rPr>
              <a:t> ProQuest</a:t>
            </a:r>
          </a:p>
          <a:p>
            <a:pPr lvl="1">
              <a:spcBef>
                <a:spcPct val="0"/>
              </a:spcBef>
            </a:pPr>
            <a:r>
              <a:rPr lang="en-US" altLang="en-US" sz="2200" dirty="0">
                <a:latin typeface="Times New Roman" panose="02020603050405020304" pitchFamily="18" charset="0"/>
              </a:rPr>
              <a:t> IBISWorld</a:t>
            </a:r>
          </a:p>
          <a:p>
            <a:pPr lvl="1">
              <a:spcBef>
                <a:spcPct val="0"/>
              </a:spcBef>
            </a:pPr>
            <a:r>
              <a:rPr lang="en-US" altLang="en-US" sz="2200" dirty="0">
                <a:latin typeface="Times New Roman" panose="02020603050405020304" pitchFamily="18" charset="0"/>
              </a:rPr>
              <a:t> Mintel</a:t>
            </a:r>
          </a:p>
          <a:p>
            <a:pPr lvl="1">
              <a:spcBef>
                <a:spcPct val="0"/>
              </a:spcBef>
            </a:pPr>
            <a:r>
              <a:rPr lang="en-US" altLang="en-US" sz="2200" dirty="0">
                <a:latin typeface="Times New Roman" panose="02020603050405020304" pitchFamily="18" charset="0"/>
              </a:rPr>
              <a:t> LexisNexis Academic</a:t>
            </a:r>
          </a:p>
          <a:p>
            <a:pPr lvl="1"/>
            <a:endParaRPr lang="en-US" altLang="en-US" dirty="0">
              <a:latin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94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PK" sz="4000" dirty="0"/>
              <a:t>Encouraging New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2611F-3004-5263-FDE5-A153BE911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</a:rPr>
              <a:t>Establishing a Focal Point for Ideas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Some firms meet the challenge of encouraging, collecting, and evaluating ideas by designating a specific person to screen and track them—for if it’s everybody’s job, it may be no one’s responsibility.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Another approach is to establish an idea bank (or vault), which is a physical or digital repository for storing ideas.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</a:rPr>
              <a:t>Encouraging Creativity at the Firm Level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Times New Roman" panose="02020603050405020304" pitchFamily="18" charset="0"/>
              </a:rPr>
              <a:t>Creativity is the raw material that goes into innovation and should be encouraged at the organizational and individual supervisory level.  </a:t>
            </a: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23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What is an Opportunity?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831D3-0355-745C-FF47-02F3AF1B1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i="1" dirty="0">
                <a:latin typeface="Times New Roman" panose="02020603050405020304" pitchFamily="18" charset="0"/>
              </a:rPr>
              <a:t>An opportunity is a favorable set of circumstances that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i="1" dirty="0">
                <a:latin typeface="Times New Roman" panose="02020603050405020304" pitchFamily="18" charset="0"/>
              </a:rPr>
              <a:t>creates a need for a new product, service, or business.</a:t>
            </a:r>
          </a:p>
        </p:txBody>
      </p:sp>
    </p:spTree>
    <p:extLst>
      <p:ext uri="{BB962C8B-B14F-4D97-AF65-F5344CB8AC3E}">
        <p14:creationId xmlns:p14="http://schemas.microsoft.com/office/powerpoint/2010/main" val="111912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What is an Opportunity?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831D3-0355-745C-FF47-02F3AF1B1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Four essential qualities of an opportunity.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B399E3C-B13E-ACCB-25A3-D61B8C1C5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93" y="2235200"/>
            <a:ext cx="5713413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42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What is an Idea?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831D3-0355-745C-FF47-02F3AF1B1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sz="3200" i="1" dirty="0">
                <a:latin typeface="Times New Roman" panose="02020603050405020304" pitchFamily="18" charset="0"/>
              </a:rPr>
              <a:t>An idea is a thought, an impression or a notion. </a:t>
            </a:r>
          </a:p>
          <a:p>
            <a:pPr marL="0" indent="0" eaLnBrk="1" hangingPunct="1">
              <a:buNone/>
            </a:pPr>
            <a:endParaRPr lang="en-US" altLang="en-US" sz="3200" dirty="0">
              <a:latin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An idea may or may not meet the criteria. Most fail because there was no real opportunity.</a:t>
            </a:r>
          </a:p>
        </p:txBody>
      </p:sp>
    </p:spTree>
    <p:extLst>
      <p:ext uri="{BB962C8B-B14F-4D97-AF65-F5344CB8AC3E}">
        <p14:creationId xmlns:p14="http://schemas.microsoft.com/office/powerpoint/2010/main" val="406027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Three Ways to Identify an Opportunity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EA0D624-9C63-DA8D-97E9-A1B46D154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498959"/>
            <a:ext cx="103124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556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First Approach: Observing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2611F-3004-5263-FDE5-A153BE911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</a:rPr>
              <a:t>Observing Trends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</a:rPr>
              <a:t>Trends create opportunities for entrepreneurs to pursue.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</a:rPr>
              <a:t>The most important trends are:</a:t>
            </a:r>
          </a:p>
          <a:p>
            <a:pPr lvl="2" eaLnBrk="1" hangingPunct="1"/>
            <a:r>
              <a:rPr lang="en-US" altLang="en-US" dirty="0">
                <a:latin typeface="Times New Roman" panose="02020603050405020304" pitchFamily="18" charset="0"/>
              </a:rPr>
              <a:t>Economic forces</a:t>
            </a:r>
          </a:p>
          <a:p>
            <a:pPr lvl="2" eaLnBrk="1" hangingPunct="1"/>
            <a:r>
              <a:rPr lang="en-US" altLang="en-US" dirty="0">
                <a:latin typeface="Times New Roman" panose="02020603050405020304" pitchFamily="18" charset="0"/>
              </a:rPr>
              <a:t>Social forces</a:t>
            </a:r>
          </a:p>
          <a:p>
            <a:pPr lvl="2" eaLnBrk="1" hangingPunct="1"/>
            <a:r>
              <a:rPr lang="en-US" altLang="en-US" dirty="0">
                <a:latin typeface="Times New Roman" panose="02020603050405020304" pitchFamily="18" charset="0"/>
              </a:rPr>
              <a:t>Technological advances</a:t>
            </a:r>
          </a:p>
          <a:p>
            <a:pPr lvl="2" eaLnBrk="1" hangingPunct="1"/>
            <a:r>
              <a:rPr lang="en-US" altLang="en-US" dirty="0">
                <a:latin typeface="Times New Roman" panose="02020603050405020304" pitchFamily="18" charset="0"/>
              </a:rPr>
              <a:t>Political and regulatory change</a:t>
            </a:r>
          </a:p>
          <a:p>
            <a:pPr lvl="1" eaLnBrk="1" hangingPunct="1"/>
            <a:r>
              <a:rPr lang="en-US" altLang="en-US" sz="2400" dirty="0">
                <a:latin typeface="Times New Roman" panose="02020603050405020304" pitchFamily="18" charset="0"/>
              </a:rPr>
              <a:t>It’s important to be aware of changes in these areas.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66346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First Approach: Observing Trends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75BDCF7-5ADC-3785-5AA2-B4315856F2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787" y="1547353"/>
            <a:ext cx="7370425" cy="504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519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4792-FEBA-B7E5-7A22-3F5DFE93D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K" dirty="0"/>
              <a:t>Economic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2611F-3004-5263-FDE5-A153BE911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86835" cy="435133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Economic trends help determine areas that are ripe for new start-ups and areas that start-ups should avoid.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5DEAF8D-91D7-8163-C6A7-1E0414253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598" y="1475741"/>
            <a:ext cx="4267200" cy="4724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6C45EBF6-FB61-15C2-4C3A-5B29E1512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598" y="1551941"/>
            <a:ext cx="441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Example of Economic Trend Creating a Favorable Opportunity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4C617F84-1B74-2857-4B37-72E02004C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5798" y="2390141"/>
            <a:ext cx="4191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3200"/>
              </a:lnSpc>
              <a:spcBef>
                <a:spcPct val="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 A weak economy favors 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start-ups that help consumers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save money.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 An example is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GasBuddy.com</a:t>
            </a:r>
            <a:r>
              <a:rPr lang="en-US" altLang="en-US" sz="2400" dirty="0"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a company started to help </a:t>
            </a:r>
          </a:p>
          <a:p>
            <a:pPr eaLnBrk="1" hangingPunct="1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 consumers save money on gas.</a:t>
            </a:r>
          </a:p>
        </p:txBody>
      </p:sp>
    </p:spTree>
    <p:extLst>
      <p:ext uri="{BB962C8B-B14F-4D97-AF65-F5344CB8AC3E}">
        <p14:creationId xmlns:p14="http://schemas.microsoft.com/office/powerpoint/2010/main" val="1975947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12808</TotalTime>
  <Words>1432</Words>
  <Application>Microsoft Macintosh PowerPoint</Application>
  <PresentationFormat>Widescreen</PresentationFormat>
  <Paragraphs>166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Entrepreneurship &amp; Leadership  Chapter 2: Reconizing Opportunities and Generating Ideas </vt:lpstr>
      <vt:lpstr>Chapter Objectives</vt:lpstr>
      <vt:lpstr>What is an Opportunity?</vt:lpstr>
      <vt:lpstr>What is an Opportunity?</vt:lpstr>
      <vt:lpstr>What is an Idea?</vt:lpstr>
      <vt:lpstr>Three Ways to Identify an Opportunity</vt:lpstr>
      <vt:lpstr>First Approach: Observing Trends</vt:lpstr>
      <vt:lpstr>First Approach: Observing Trends</vt:lpstr>
      <vt:lpstr>Economic Forces</vt:lpstr>
      <vt:lpstr>Social Forces</vt:lpstr>
      <vt:lpstr>Technological Advances</vt:lpstr>
      <vt:lpstr>Political Action and Regulatory Changes</vt:lpstr>
      <vt:lpstr>Second Approach: Solving a Problem</vt:lpstr>
      <vt:lpstr>Second Approach: Solving a Problem</vt:lpstr>
      <vt:lpstr>Third Approach: Finding Gaps in the Marketplace</vt:lpstr>
      <vt:lpstr>Third Approach: Finding Gaps in the Marketplace</vt:lpstr>
      <vt:lpstr>Personal Characteristics of an Entrepreneur</vt:lpstr>
      <vt:lpstr>Prior Experience</vt:lpstr>
      <vt:lpstr>Cognitive Factors</vt:lpstr>
      <vt:lpstr>Social Networks</vt:lpstr>
      <vt:lpstr>Social Networks</vt:lpstr>
      <vt:lpstr>Creativity</vt:lpstr>
      <vt:lpstr>Technique for Generating Ideas </vt:lpstr>
      <vt:lpstr>Brainstorming</vt:lpstr>
      <vt:lpstr>Focus Groups</vt:lpstr>
      <vt:lpstr>Library and Internet Research</vt:lpstr>
      <vt:lpstr>Encouraging New Ideas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Entrepreneurship &amp; Leadership </dc:title>
  <dc:creator>Dr. Faisal Ahmed Khan</dc:creator>
  <cp:lastModifiedBy>Dr. Faisal Ahmed Khan</cp:lastModifiedBy>
  <cp:revision>68</cp:revision>
  <dcterms:created xsi:type="dcterms:W3CDTF">2022-09-26T11:23:29Z</dcterms:created>
  <dcterms:modified xsi:type="dcterms:W3CDTF">2022-10-24T05:44:44Z</dcterms:modified>
</cp:coreProperties>
</file>