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7" r:id="rId2"/>
    <p:sldId id="283" r:id="rId3"/>
    <p:sldId id="282" r:id="rId4"/>
    <p:sldId id="284" r:id="rId5"/>
    <p:sldId id="307" r:id="rId6"/>
    <p:sldId id="285" r:id="rId7"/>
    <p:sldId id="295" r:id="rId8"/>
    <p:sldId id="348" r:id="rId9"/>
    <p:sldId id="358" r:id="rId10"/>
    <p:sldId id="322" r:id="rId11"/>
    <p:sldId id="323" r:id="rId12"/>
    <p:sldId id="349" r:id="rId13"/>
    <p:sldId id="326" r:id="rId14"/>
    <p:sldId id="344" r:id="rId15"/>
    <p:sldId id="362" r:id="rId16"/>
    <p:sldId id="351" r:id="rId17"/>
    <p:sldId id="352" r:id="rId18"/>
    <p:sldId id="330" r:id="rId19"/>
    <p:sldId id="331" r:id="rId20"/>
    <p:sldId id="353" r:id="rId21"/>
    <p:sldId id="354" r:id="rId22"/>
    <p:sldId id="338" r:id="rId23"/>
    <p:sldId id="339" r:id="rId24"/>
    <p:sldId id="335" r:id="rId25"/>
    <p:sldId id="356" r:id="rId26"/>
    <p:sldId id="357" r:id="rId27"/>
    <p:sldId id="340" r:id="rId28"/>
    <p:sldId id="341" r:id="rId29"/>
    <p:sldId id="342" r:id="rId30"/>
    <p:sldId id="343" r:id="rId31"/>
    <p:sldId id="359" r:id="rId32"/>
  </p:sldIdLst>
  <p:sldSz cx="12192000" cy="6858000"/>
  <p:notesSz cx="6858000" cy="9144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6197"/>
  </p:normalViewPr>
  <p:slideViewPr>
    <p:cSldViewPr snapToGrid="0">
      <p:cViewPr varScale="1">
        <p:scale>
          <a:sx n="119" d="100"/>
          <a:sy n="119"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627C12-756F-1142-B089-647493222980}" type="datetimeFigureOut">
              <a:rPr lang="en-PK" smtClean="0"/>
              <a:t>19/10/2022</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75E9D-3753-4549-9F11-4D47B11723AF}" type="slidenum">
              <a:rPr lang="en-PK" smtClean="0"/>
              <a:t>‹#›</a:t>
            </a:fld>
            <a:endParaRPr lang="en-PK"/>
          </a:p>
        </p:txBody>
      </p:sp>
    </p:spTree>
    <p:extLst>
      <p:ext uri="{BB962C8B-B14F-4D97-AF65-F5344CB8AC3E}">
        <p14:creationId xmlns:p14="http://schemas.microsoft.com/office/powerpoint/2010/main" val="177850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K" dirty="0"/>
              <a:t>Something people need and willing to buy, not what entrepreneur wants to sell. Window of opportunity (yahoo in 1995 and others), </a:t>
            </a:r>
          </a:p>
        </p:txBody>
      </p:sp>
      <p:sp>
        <p:nvSpPr>
          <p:cNvPr id="4" name="Slide Number Placeholder 3"/>
          <p:cNvSpPr>
            <a:spLocks noGrp="1"/>
          </p:cNvSpPr>
          <p:nvPr>
            <p:ph type="sldNum" sz="quarter" idx="5"/>
          </p:nvPr>
        </p:nvSpPr>
        <p:spPr/>
        <p:txBody>
          <a:bodyPr/>
          <a:lstStyle/>
          <a:p>
            <a:fld id="{28975E9D-3753-4549-9F11-4D47B11723AF}" type="slidenum">
              <a:rPr lang="en-PK" smtClean="0"/>
              <a:t>3</a:t>
            </a:fld>
            <a:endParaRPr lang="en-PK"/>
          </a:p>
        </p:txBody>
      </p:sp>
    </p:spTree>
    <p:extLst>
      <p:ext uri="{BB962C8B-B14F-4D97-AF65-F5344CB8AC3E}">
        <p14:creationId xmlns:p14="http://schemas.microsoft.com/office/powerpoint/2010/main" val="4290865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C2DA5C2-EA7F-68A1-DA72-F23075F56DD1}"/>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45EFCC10-D8A5-7C8C-C7FF-BCC9DCACC8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9940" name="Slide Number Placeholder 3">
            <a:extLst>
              <a:ext uri="{FF2B5EF4-FFF2-40B4-BE49-F238E27FC236}">
                <a16:creationId xmlns:a16="http://schemas.microsoft.com/office/drawing/2014/main" id="{AC6DA2D9-7ED4-A9B1-FF97-551B0D6281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Times New Roman" panose="02020603050405020304" pitchFamily="18" charset="0"/>
                <a:ea typeface="MS PGothic" panose="020B0600070205080204" pitchFamily="34" charset="-128"/>
              </a:defRPr>
            </a:lvl1pPr>
            <a:lvl2pPr marL="742950" indent="-285750">
              <a:defRPr sz="4000">
                <a:solidFill>
                  <a:schemeClr val="tx1"/>
                </a:solidFill>
                <a:latin typeface="Times New Roman" panose="02020603050405020304" pitchFamily="18" charset="0"/>
                <a:ea typeface="MS PGothic" panose="020B0600070205080204" pitchFamily="34" charset="-128"/>
              </a:defRPr>
            </a:lvl2pPr>
            <a:lvl3pPr marL="1143000" indent="-228600">
              <a:defRPr sz="4000">
                <a:solidFill>
                  <a:schemeClr val="tx1"/>
                </a:solidFill>
                <a:latin typeface="Times New Roman" panose="02020603050405020304" pitchFamily="18" charset="0"/>
                <a:ea typeface="MS PGothic" panose="020B0600070205080204" pitchFamily="34" charset="-128"/>
              </a:defRPr>
            </a:lvl3pPr>
            <a:lvl4pPr marL="1600200" indent="-228600">
              <a:defRPr sz="4000">
                <a:solidFill>
                  <a:schemeClr val="tx1"/>
                </a:solidFill>
                <a:latin typeface="Times New Roman" panose="02020603050405020304" pitchFamily="18" charset="0"/>
                <a:ea typeface="MS PGothic" panose="020B0600070205080204" pitchFamily="34" charset="-128"/>
              </a:defRPr>
            </a:lvl4pPr>
            <a:lvl5pPr marL="2057400" indent="-228600">
              <a:defRPr sz="4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ea typeface="MS PGothic" panose="020B0600070205080204" pitchFamily="34" charset="-128"/>
              </a:defRPr>
            </a:lvl9pPr>
          </a:lstStyle>
          <a:p>
            <a:fld id="{FBAD9195-BA29-634A-A784-05AEE72037BD}" type="slidenum">
              <a:rPr lang="en-US" altLang="en-US" sz="1200"/>
              <a:pPr/>
              <a:t>30</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1442D-EFBC-4067-B327-1DB27CC120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K"/>
          </a:p>
        </p:txBody>
      </p:sp>
      <p:sp>
        <p:nvSpPr>
          <p:cNvPr id="3" name="Subtitle 2">
            <a:extLst>
              <a:ext uri="{FF2B5EF4-FFF2-40B4-BE49-F238E27FC236}">
                <a16:creationId xmlns:a16="http://schemas.microsoft.com/office/drawing/2014/main" id="{BCE34D96-7721-88DA-F617-6FB77650A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BFB14BCD-F6A4-4F89-4298-1960BB22471B}"/>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05918111-B472-8E19-C44D-E597C69B5E0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A18DC616-E36C-4905-C9B7-D697E711606B}"/>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972107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0523D-9E03-56DA-E27E-AB28841E87D3}"/>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ADB9CD7E-95F2-1EF9-A2AF-5923E8B9D1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98317054-0A92-3931-012E-5C2D0623AB49}"/>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86509B33-743A-6E25-865E-9E297BFB63B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00F055F-45D8-D767-7D2E-6B5552DC31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06897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E6372E-F6E0-C28F-A944-06D02F45B0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7DE163BF-20C7-C0D4-D86A-F872FDE234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A80BA06-730B-FA00-1650-08D8AE0EA8B8}"/>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BCC04A49-8AD2-7053-DCF5-D48DECCDC95E}"/>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372D629-5416-F3C8-64FE-3C09E5D77C9F}"/>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41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334E-8C2F-DA0E-42B8-AC389D13475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F6043A73-6BBE-4127-2888-8D1649EB15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78344971-BDEE-CA8D-9230-D914CD5DEE2E}"/>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CC40BA46-1541-49D8-C098-30AF3BC8A4B7}"/>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6558F9EA-D6B1-A7F6-F115-E676C0B7E450}"/>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20311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0219-733B-C092-D011-09333D22E3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346347F1-51E4-DC64-71B6-22A731AE63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9E6196-CCE0-E2EF-3C55-998E0DE033FD}"/>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B849F880-37B2-023A-620A-504FFEEB7F7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9B1C384-8349-5E7D-5391-FF8858D16123}"/>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408461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3921-9F2B-A8DB-4073-8F5A53594E99}"/>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6BBD802A-39EC-51BF-336C-4A0F426006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19970F2-F3D9-E8FD-602D-0D08D2CBB3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AB8B67F2-A71F-8A09-B0F0-E891DA6C6D34}"/>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6" name="Footer Placeholder 5">
            <a:extLst>
              <a:ext uri="{FF2B5EF4-FFF2-40B4-BE49-F238E27FC236}">
                <a16:creationId xmlns:a16="http://schemas.microsoft.com/office/drawing/2014/main" id="{DFD1D914-D0F7-36D7-3EA3-E7CD49ADAC3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0950AA-60A7-4A0F-1C63-B51099CBC8D8}"/>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5867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D185-D3E7-CEA3-FA1F-CF9C07E5033B}"/>
              </a:ext>
            </a:extLst>
          </p:cNvPr>
          <p:cNvSpPr>
            <a:spLocks noGrp="1"/>
          </p:cNvSpPr>
          <p:nvPr>
            <p:ph type="title"/>
          </p:nvPr>
        </p:nvSpPr>
        <p:spPr>
          <a:xfrm>
            <a:off x="839788" y="365125"/>
            <a:ext cx="105156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06D76FAF-8000-B054-24B8-4B8D2ACBAF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C4203A-2BB7-0C45-862A-D45DC0D994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1E475755-7771-5C37-857B-6DDF0B114B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B05-0EFF-2B27-377C-3BF2779190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61A789E1-0FED-C214-FF1A-CC75E173282B}"/>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8" name="Footer Placeholder 7">
            <a:extLst>
              <a:ext uri="{FF2B5EF4-FFF2-40B4-BE49-F238E27FC236}">
                <a16:creationId xmlns:a16="http://schemas.microsoft.com/office/drawing/2014/main" id="{39358144-68B1-C182-4BFD-E9C3E1D3A26E}"/>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C7AC3DFA-A861-C507-8098-40E140FCC944}"/>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363035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B54E-5DE0-B1B0-0DE2-09EFF0EAE028}"/>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90C6DFAF-A83C-0ACC-631C-2967C9807204}"/>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4" name="Footer Placeholder 3">
            <a:extLst>
              <a:ext uri="{FF2B5EF4-FFF2-40B4-BE49-F238E27FC236}">
                <a16:creationId xmlns:a16="http://schemas.microsoft.com/office/drawing/2014/main" id="{7EDBCC7E-01AA-6F50-BB3D-28AF886621B8}"/>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7AC450A5-AA4C-6E5C-7FD7-7C6524C04C52}"/>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679099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90FAC8-C8CF-B83C-E720-51F29E7567CB}"/>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3" name="Footer Placeholder 2">
            <a:extLst>
              <a:ext uri="{FF2B5EF4-FFF2-40B4-BE49-F238E27FC236}">
                <a16:creationId xmlns:a16="http://schemas.microsoft.com/office/drawing/2014/main" id="{35542721-6D78-2107-5B4C-A45E8DD091D3}"/>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F05F2261-E0C4-115C-B8B5-68C7E7918C95}"/>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81294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2D14D-AEA7-05A2-C269-B69863722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D4A6D566-4F1D-D00E-FFDF-6EB448367D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1782F4E7-7FCF-A197-EE10-322E596F8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9CB9DE-0AF2-7D08-EF97-8CAB40488D5F}"/>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6" name="Footer Placeholder 5">
            <a:extLst>
              <a:ext uri="{FF2B5EF4-FFF2-40B4-BE49-F238E27FC236}">
                <a16:creationId xmlns:a16="http://schemas.microsoft.com/office/drawing/2014/main" id="{2A01625C-31BE-F261-E86B-16EB3C8CC899}"/>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13632B1B-6DA0-2E9C-20F9-1A0727BD9566}"/>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259301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E657-472B-F184-D920-BA1D0F876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5C8358BE-79CE-0B00-2E72-7D29C56F85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K"/>
          </a:p>
        </p:txBody>
      </p:sp>
      <p:sp>
        <p:nvSpPr>
          <p:cNvPr id="4" name="Text Placeholder 3">
            <a:extLst>
              <a:ext uri="{FF2B5EF4-FFF2-40B4-BE49-F238E27FC236}">
                <a16:creationId xmlns:a16="http://schemas.microsoft.com/office/drawing/2014/main" id="{A8F3B9F1-E3D1-C020-9C70-661B390FDE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15D38-DEBE-7E1C-9AA6-4669124ABC8B}"/>
              </a:ext>
            </a:extLst>
          </p:cNvPr>
          <p:cNvSpPr>
            <a:spLocks noGrp="1"/>
          </p:cNvSpPr>
          <p:nvPr>
            <p:ph type="dt" sz="half" idx="10"/>
          </p:nvPr>
        </p:nvSpPr>
        <p:spPr/>
        <p:txBody>
          <a:bodyPr/>
          <a:lstStyle/>
          <a:p>
            <a:fld id="{6DFB0D50-1C3B-9246-968C-D2175F05233B}" type="datetimeFigureOut">
              <a:rPr lang="en-PK" smtClean="0"/>
              <a:t>19/10/2022</a:t>
            </a:fld>
            <a:endParaRPr lang="en-PK"/>
          </a:p>
        </p:txBody>
      </p:sp>
      <p:sp>
        <p:nvSpPr>
          <p:cNvPr id="6" name="Footer Placeholder 5">
            <a:extLst>
              <a:ext uri="{FF2B5EF4-FFF2-40B4-BE49-F238E27FC236}">
                <a16:creationId xmlns:a16="http://schemas.microsoft.com/office/drawing/2014/main" id="{F4D6C1F2-B688-49A6-4DF4-5137C17B9EC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D06FD4B-70A1-203D-A598-FDE74D05BCDD}"/>
              </a:ext>
            </a:extLst>
          </p:cNvPr>
          <p:cNvSpPr>
            <a:spLocks noGrp="1"/>
          </p:cNvSpPr>
          <p:nvPr>
            <p:ph type="sldNum" sz="quarter" idx="12"/>
          </p:nvPr>
        </p:nvSpPr>
        <p:spPr/>
        <p:txBody>
          <a:bodyPr/>
          <a:lstStyle/>
          <a:p>
            <a:fld id="{0DDF3864-C99E-7246-A0C9-CEDA5A3E3280}" type="slidenum">
              <a:rPr lang="en-PK" smtClean="0"/>
              <a:t>‹#›</a:t>
            </a:fld>
            <a:endParaRPr lang="en-PK"/>
          </a:p>
        </p:txBody>
      </p:sp>
    </p:spTree>
    <p:extLst>
      <p:ext uri="{BB962C8B-B14F-4D97-AF65-F5344CB8AC3E}">
        <p14:creationId xmlns:p14="http://schemas.microsoft.com/office/powerpoint/2010/main" val="52100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6C3ED-8514-9D00-B409-DF56B1ACF9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13F85408-AD53-6ED7-1AAB-3E99D1F512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FB602AB-FAC0-34CB-C8D0-0172C7CBAF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B0D50-1C3B-9246-968C-D2175F05233B}" type="datetimeFigureOut">
              <a:rPr lang="en-PK" smtClean="0"/>
              <a:t>19/10/2022</a:t>
            </a:fld>
            <a:endParaRPr lang="en-PK"/>
          </a:p>
        </p:txBody>
      </p:sp>
      <p:sp>
        <p:nvSpPr>
          <p:cNvPr id="5" name="Footer Placeholder 4">
            <a:extLst>
              <a:ext uri="{FF2B5EF4-FFF2-40B4-BE49-F238E27FC236}">
                <a16:creationId xmlns:a16="http://schemas.microsoft.com/office/drawing/2014/main" id="{3C5EC17F-894B-EE8E-1F73-9BD8C6A8E4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A1638A21-3D15-6123-AC5F-6B1737892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F3864-C99E-7246-A0C9-CEDA5A3E3280}" type="slidenum">
              <a:rPr lang="en-PK" smtClean="0"/>
              <a:t>‹#›</a:t>
            </a:fld>
            <a:endParaRPr lang="en-PK"/>
          </a:p>
        </p:txBody>
      </p:sp>
    </p:spTree>
    <p:extLst>
      <p:ext uri="{BB962C8B-B14F-4D97-AF65-F5344CB8AC3E}">
        <p14:creationId xmlns:p14="http://schemas.microsoft.com/office/powerpoint/2010/main" val="3439074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aisalak.inf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973B-B8E9-A8CE-1BE4-2975283E757A}"/>
              </a:ext>
            </a:extLst>
          </p:cNvPr>
          <p:cNvSpPr>
            <a:spLocks noGrp="1"/>
          </p:cNvSpPr>
          <p:nvPr>
            <p:ph type="ctrTitle"/>
          </p:nvPr>
        </p:nvSpPr>
        <p:spPr>
          <a:xfrm>
            <a:off x="1524000" y="1359032"/>
            <a:ext cx="9144000" cy="2387600"/>
          </a:xfrm>
        </p:spPr>
        <p:txBody>
          <a:bodyPr>
            <a:normAutofit fontScale="90000"/>
          </a:bodyPr>
          <a:lstStyle/>
          <a:p>
            <a:r>
              <a:rPr lang="en-PK" dirty="0"/>
              <a:t>Entrepreneurship &amp; Leadership</a:t>
            </a:r>
            <a:br>
              <a:rPr lang="en-PK" dirty="0"/>
            </a:br>
            <a:br>
              <a:rPr lang="en-PK" dirty="0"/>
            </a:br>
            <a:r>
              <a:rPr lang="en-PK" sz="4000" b="1" dirty="0"/>
              <a:t>Chapter 3: Feasibility Analysis</a:t>
            </a:r>
            <a:br>
              <a:rPr lang="en-PK" sz="4000" b="1" dirty="0"/>
            </a:br>
            <a:endParaRPr lang="en-PK" sz="4000" b="1" dirty="0"/>
          </a:p>
        </p:txBody>
      </p:sp>
      <p:sp>
        <p:nvSpPr>
          <p:cNvPr id="3" name="Subtitle 2">
            <a:extLst>
              <a:ext uri="{FF2B5EF4-FFF2-40B4-BE49-F238E27FC236}">
                <a16:creationId xmlns:a16="http://schemas.microsoft.com/office/drawing/2014/main" id="{E5EE8386-060A-BF96-F26A-E1240965BA6B}"/>
              </a:ext>
            </a:extLst>
          </p:cNvPr>
          <p:cNvSpPr>
            <a:spLocks noGrp="1"/>
          </p:cNvSpPr>
          <p:nvPr>
            <p:ph type="subTitle" idx="1"/>
          </p:nvPr>
        </p:nvSpPr>
        <p:spPr/>
        <p:txBody>
          <a:bodyPr>
            <a:normAutofit fontScale="62500" lnSpcReduction="20000"/>
          </a:bodyPr>
          <a:lstStyle/>
          <a:p>
            <a:r>
              <a:rPr lang="en-PK" sz="5100" dirty="0"/>
              <a:t>Fall 2022</a:t>
            </a:r>
          </a:p>
          <a:p>
            <a:endParaRPr lang="en-PK" dirty="0"/>
          </a:p>
          <a:p>
            <a:pPr algn="l"/>
            <a:r>
              <a:rPr lang="en-PK" dirty="0"/>
              <a:t>Dr. Faisal Khan</a:t>
            </a:r>
          </a:p>
          <a:p>
            <a:pPr algn="l"/>
            <a:r>
              <a:rPr lang="en-US" dirty="0" err="1">
                <a:hlinkClick r:id="rId2"/>
              </a:rPr>
              <a:t>www.f</a:t>
            </a:r>
            <a:r>
              <a:rPr lang="en-PK" dirty="0">
                <a:hlinkClick r:id="rId2"/>
              </a:rPr>
              <a:t>aisalak.info</a:t>
            </a:r>
            <a:endParaRPr lang="en-PK" dirty="0"/>
          </a:p>
          <a:p>
            <a:pPr algn="l"/>
            <a:r>
              <a:rPr lang="en-US" dirty="0"/>
              <a:t>f</a:t>
            </a:r>
            <a:r>
              <a:rPr lang="en-PK" dirty="0"/>
              <a:t>aisal.khan@buitms.edu.pk</a:t>
            </a:r>
          </a:p>
          <a:p>
            <a:endParaRPr lang="en-PK" dirty="0"/>
          </a:p>
        </p:txBody>
      </p:sp>
    </p:spTree>
    <p:extLst>
      <p:ext uri="{BB962C8B-B14F-4D97-AF65-F5344CB8AC3E}">
        <p14:creationId xmlns:p14="http://schemas.microsoft.com/office/powerpoint/2010/main" val="1038349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15F64C0-7500-5C5E-1852-69640C517F12}"/>
              </a:ext>
            </a:extLst>
          </p:cNvPr>
          <p:cNvSpPr>
            <a:spLocks noGrp="1" noChangeArrowheads="1"/>
          </p:cNvSpPr>
          <p:nvPr>
            <p:ph type="title"/>
          </p:nvPr>
        </p:nvSpPr>
        <p:spPr>
          <a:xfrm>
            <a:off x="614976"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Desirability</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4339" name="Rectangle 3">
            <a:extLst>
              <a:ext uri="{FF2B5EF4-FFF2-40B4-BE49-F238E27FC236}">
                <a16:creationId xmlns:a16="http://schemas.microsoft.com/office/drawing/2014/main" id="{AA6C9F18-31EF-25BC-1545-67133A49570A}"/>
              </a:ext>
            </a:extLst>
          </p:cNvPr>
          <p:cNvSpPr>
            <a:spLocks noGrp="1" noChangeArrowheads="1"/>
          </p:cNvSpPr>
          <p:nvPr>
            <p:ph type="body" idx="1"/>
          </p:nvPr>
        </p:nvSpPr>
        <p:spPr>
          <a:xfrm>
            <a:off x="614976" y="1447801"/>
            <a:ext cx="8229600" cy="4525963"/>
          </a:xfrm>
        </p:spPr>
        <p:txBody>
          <a:bodyPr/>
          <a:lstStyle/>
          <a:p>
            <a:pPr eaLnBrk="1" hangingPunct="1"/>
            <a:r>
              <a:rPr lang="en-US" altLang="en-US" dirty="0">
                <a:latin typeface="Times New Roman" panose="02020603050405020304" pitchFamily="18" charset="0"/>
              </a:rPr>
              <a:t>Second, Administer a Concept Test</a:t>
            </a:r>
          </a:p>
          <a:p>
            <a:pPr lvl="1" eaLnBrk="1" hangingPunct="1"/>
            <a:r>
              <a:rPr lang="en-US" altLang="en-US" dirty="0">
                <a:latin typeface="Times New Roman" panose="02020603050405020304" pitchFamily="18" charset="0"/>
              </a:rPr>
              <a:t>A concept statement should be developed.</a:t>
            </a:r>
          </a:p>
          <a:p>
            <a:pPr lvl="1" eaLnBrk="1" hangingPunct="1"/>
            <a:r>
              <a:rPr lang="en-US" altLang="en-US" dirty="0">
                <a:latin typeface="Times New Roman" panose="02020603050405020304" pitchFamily="18" charset="0"/>
              </a:rPr>
              <a:t>A concept statement is a one-page description of a business that is distributed to people who are asked to provide feedback on the potential of the business idea.</a:t>
            </a:r>
          </a:p>
          <a:p>
            <a:pPr lvl="1" eaLnBrk="1" hangingPunct="1"/>
            <a:r>
              <a:rPr lang="en-US" altLang="en-US" dirty="0">
                <a:latin typeface="Times New Roman" panose="02020603050405020304" pitchFamily="18" charset="0"/>
              </a:rPr>
              <a:t>The feedback will hopefully provide the entrepreneur:</a:t>
            </a:r>
          </a:p>
          <a:p>
            <a:pPr lvl="2" eaLnBrk="1" hangingPunct="1"/>
            <a:r>
              <a:rPr lang="en-US" altLang="en-US" dirty="0">
                <a:latin typeface="Times New Roman" panose="02020603050405020304" pitchFamily="18" charset="0"/>
              </a:rPr>
              <a:t>A sense of the viability of the product or service idea.</a:t>
            </a:r>
          </a:p>
          <a:p>
            <a:pPr lvl="2" eaLnBrk="1" hangingPunct="1"/>
            <a:r>
              <a:rPr lang="en-US" altLang="en-US" dirty="0">
                <a:latin typeface="Times New Roman" panose="02020603050405020304" pitchFamily="18" charset="0"/>
              </a:rPr>
              <a:t>Suggestions for how the idea can be strengthened or “tweaked” before proceeding further.</a:t>
            </a:r>
          </a:p>
          <a:p>
            <a:pPr lvl="1" eaLnBrk="1" hangingPunct="1">
              <a:buFontTx/>
              <a:buNone/>
            </a:pPr>
            <a:endParaRPr lang="en-US" altLang="en-US"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859DEFF-203D-87D5-250A-ABBA75FA8F50}"/>
              </a:ext>
            </a:extLst>
          </p:cNvPr>
          <p:cNvSpPr>
            <a:spLocks noGrp="1" noChangeArrowheads="1"/>
          </p:cNvSpPr>
          <p:nvPr>
            <p:ph type="title"/>
          </p:nvPr>
        </p:nvSpPr>
        <p:spPr>
          <a:xfrm>
            <a:off x="905435" y="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Desirability </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5364" name="Text Box 7">
            <a:extLst>
              <a:ext uri="{FF2B5EF4-FFF2-40B4-BE49-F238E27FC236}">
                <a16:creationId xmlns:a16="http://schemas.microsoft.com/office/drawing/2014/main" id="{B5316EAE-6A30-C07A-EE34-68616A699F8E}"/>
              </a:ext>
            </a:extLst>
          </p:cNvPr>
          <p:cNvSpPr txBox="1">
            <a:spLocks noChangeArrowheads="1"/>
          </p:cNvSpPr>
          <p:nvPr/>
        </p:nvSpPr>
        <p:spPr bwMode="auto">
          <a:xfrm>
            <a:off x="1151068" y="2046642"/>
            <a:ext cx="31242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New Venture Fitness Drink’s Concept Statement</a:t>
            </a:r>
          </a:p>
        </p:txBody>
      </p:sp>
      <p:sp>
        <p:nvSpPr>
          <p:cNvPr id="15365" name="Line 8">
            <a:extLst>
              <a:ext uri="{FF2B5EF4-FFF2-40B4-BE49-F238E27FC236}">
                <a16:creationId xmlns:a16="http://schemas.microsoft.com/office/drawing/2014/main" id="{ACEE2D29-4F77-76C6-548F-C48546D01B16}"/>
              </a:ext>
            </a:extLst>
          </p:cNvPr>
          <p:cNvSpPr>
            <a:spLocks noChangeShapeType="1"/>
          </p:cNvSpPr>
          <p:nvPr/>
        </p:nvSpPr>
        <p:spPr bwMode="auto">
          <a:xfrm>
            <a:off x="4503868" y="1284642"/>
            <a:ext cx="0" cy="5029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PK"/>
          </a:p>
        </p:txBody>
      </p:sp>
      <p:pic>
        <p:nvPicPr>
          <p:cNvPr id="15366" name="Picture 8">
            <a:extLst>
              <a:ext uri="{FF2B5EF4-FFF2-40B4-BE49-F238E27FC236}">
                <a16:creationId xmlns:a16="http://schemas.microsoft.com/office/drawing/2014/main" id="{9937AA46-4794-A0B2-4097-A37176308B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269" y="1360842"/>
            <a:ext cx="4975225"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4BA60E6-1A00-C821-FD3C-6EDA44470DD8}"/>
              </a:ext>
            </a:extLst>
          </p:cNvPr>
          <p:cNvSpPr>
            <a:spLocks noGrp="1" noChangeArrowheads="1"/>
          </p:cNvSpPr>
          <p:nvPr>
            <p:ph type="title"/>
          </p:nvPr>
        </p:nvSpPr>
        <p:spPr>
          <a:xfrm>
            <a:off x="399816" y="216948"/>
            <a:ext cx="8229600" cy="1143000"/>
          </a:xfrm>
        </p:spPr>
        <p:txBody>
          <a:bodyPr/>
          <a:lstStyle/>
          <a:p>
            <a:pPr eaLnBrk="1" hangingPunct="1"/>
            <a:r>
              <a:rPr lang="en-US" altLang="en-US" sz="3600" dirty="0">
                <a:latin typeface="Times New Roman" panose="02020603050405020304" pitchFamily="18" charset="0"/>
              </a:rPr>
              <a:t>Product/Service Demand</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6387" name="Rectangle 3">
            <a:extLst>
              <a:ext uri="{FF2B5EF4-FFF2-40B4-BE49-F238E27FC236}">
                <a16:creationId xmlns:a16="http://schemas.microsoft.com/office/drawing/2014/main" id="{0FD1D3EA-14C5-0B8F-0C9C-616A0F2C17E1}"/>
              </a:ext>
            </a:extLst>
          </p:cNvPr>
          <p:cNvSpPr>
            <a:spLocks noGrp="1" noChangeArrowheads="1"/>
          </p:cNvSpPr>
          <p:nvPr>
            <p:ph type="body" idx="1"/>
          </p:nvPr>
        </p:nvSpPr>
        <p:spPr>
          <a:xfrm>
            <a:off x="399816" y="1447801"/>
            <a:ext cx="8229600" cy="4525963"/>
          </a:xfrm>
        </p:spPr>
        <p:txBody>
          <a:bodyPr/>
          <a:lstStyle/>
          <a:p>
            <a:pPr eaLnBrk="1" hangingPunct="1"/>
            <a:r>
              <a:rPr lang="en-US" altLang="en-US">
                <a:latin typeface="Times New Roman" panose="02020603050405020304" pitchFamily="18" charset="0"/>
              </a:rPr>
              <a:t>Product/Service Demand</a:t>
            </a:r>
          </a:p>
          <a:p>
            <a:pPr lvl="1" eaLnBrk="1" hangingPunct="1"/>
            <a:r>
              <a:rPr lang="en-US" altLang="en-US">
                <a:latin typeface="Times New Roman" panose="02020603050405020304" pitchFamily="18" charset="0"/>
              </a:rPr>
              <a:t>There are two steps to assessing product/service demand.</a:t>
            </a:r>
          </a:p>
          <a:p>
            <a:pPr lvl="1" eaLnBrk="1" hangingPunct="1"/>
            <a:r>
              <a:rPr lang="en-US" altLang="en-US">
                <a:latin typeface="Times New Roman" panose="02020603050405020304" pitchFamily="18" charset="0"/>
              </a:rPr>
              <a:t>Step 1: Talking Face-to-Face with Potential Customers.</a:t>
            </a:r>
          </a:p>
          <a:p>
            <a:pPr lvl="1" eaLnBrk="1" hangingPunct="1"/>
            <a:r>
              <a:rPr lang="en-US" altLang="en-US">
                <a:latin typeface="Times New Roman" panose="02020603050405020304" pitchFamily="18" charset="0"/>
              </a:rPr>
              <a:t>Step 2: Using Online Tools, Such as Google AdWords and Landing Pages, To Assess Demand.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CE0BA9D2-0140-E8C3-E968-E8AD70F59CFE}"/>
              </a:ext>
            </a:extLst>
          </p:cNvPr>
          <p:cNvSpPr>
            <a:spLocks noGrp="1" noChangeArrowheads="1"/>
          </p:cNvSpPr>
          <p:nvPr>
            <p:ph type="body" idx="1"/>
          </p:nvPr>
        </p:nvSpPr>
        <p:spPr>
          <a:xfrm>
            <a:off x="399827" y="1447801"/>
            <a:ext cx="8229600" cy="4525963"/>
          </a:xfrm>
        </p:spPr>
        <p:txBody>
          <a:bodyPr/>
          <a:lstStyle/>
          <a:p>
            <a:pPr eaLnBrk="1" hangingPunct="1"/>
            <a:r>
              <a:rPr lang="en-US" altLang="en-US">
                <a:latin typeface="Times New Roman" panose="02020603050405020304" pitchFamily="18" charset="0"/>
              </a:rPr>
              <a:t>Talking Face-to-Face with Potential Customers</a:t>
            </a:r>
          </a:p>
          <a:p>
            <a:pPr lvl="1" eaLnBrk="1" hangingPunct="1"/>
            <a:r>
              <a:rPr lang="en-US" altLang="en-US">
                <a:latin typeface="Times New Roman" panose="02020603050405020304" pitchFamily="18" charset="0"/>
              </a:rPr>
              <a:t>The only way to know if your product or service is what people want is by talking to them.</a:t>
            </a:r>
          </a:p>
          <a:p>
            <a:pPr lvl="1" eaLnBrk="1" hangingPunct="1"/>
            <a:r>
              <a:rPr lang="en-US" altLang="en-US">
                <a:latin typeface="Times New Roman" panose="02020603050405020304" pitchFamily="18" charset="0"/>
              </a:rPr>
              <a:t>The idea is to gauge customer reaction to the general concept of what you want to sell, and tweak, revise, and improve on the idea based on the feedback.</a:t>
            </a:r>
          </a:p>
          <a:p>
            <a:pPr lvl="1" eaLnBrk="1" hangingPunct="1"/>
            <a:r>
              <a:rPr lang="en-US" altLang="en-US">
                <a:latin typeface="Times New Roman" panose="02020603050405020304" pitchFamily="18" charset="0"/>
              </a:rPr>
              <a:t>In some cases, talking with potential customers will cause an entrepreneur to abandon an idea.  </a:t>
            </a:r>
          </a:p>
          <a:p>
            <a:pPr lvl="2" eaLnBrk="1" hangingPunct="1"/>
            <a:r>
              <a:rPr lang="en-US" altLang="en-US">
                <a:latin typeface="Times New Roman" panose="02020603050405020304" pitchFamily="18" charset="0"/>
              </a:rPr>
              <a:t>Entrepreneurs are often surprised to find that a product idea they think solves a problem gets lukewarm reception when they talk to actual customers.</a:t>
            </a:r>
          </a:p>
        </p:txBody>
      </p:sp>
      <p:sp>
        <p:nvSpPr>
          <p:cNvPr id="17412" name="Rectangle 2">
            <a:extLst>
              <a:ext uri="{FF2B5EF4-FFF2-40B4-BE49-F238E27FC236}">
                <a16:creationId xmlns:a16="http://schemas.microsoft.com/office/drawing/2014/main" id="{CAD5120D-3E57-6928-E8E8-50B5281C2D5B}"/>
              </a:ext>
            </a:extLst>
          </p:cNvPr>
          <p:cNvSpPr>
            <a:spLocks noGrp="1" noChangeArrowheads="1"/>
          </p:cNvSpPr>
          <p:nvPr>
            <p:ph type="title"/>
          </p:nvPr>
        </p:nvSpPr>
        <p:spPr>
          <a:xfrm>
            <a:off x="399827" y="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Demand</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478EAE9-087D-F12C-E39F-0F58032AF46C}"/>
              </a:ext>
            </a:extLst>
          </p:cNvPr>
          <p:cNvSpPr>
            <a:spLocks noGrp="1" noChangeArrowheads="1"/>
          </p:cNvSpPr>
          <p:nvPr>
            <p:ph type="title"/>
          </p:nvPr>
        </p:nvSpPr>
        <p:spPr>
          <a:xfrm>
            <a:off x="518157"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Demand</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8435" name="Rectangle 3">
            <a:extLst>
              <a:ext uri="{FF2B5EF4-FFF2-40B4-BE49-F238E27FC236}">
                <a16:creationId xmlns:a16="http://schemas.microsoft.com/office/drawing/2014/main" id="{74D358ED-7467-0EB0-DB7D-98E7A22D7708}"/>
              </a:ext>
            </a:extLst>
          </p:cNvPr>
          <p:cNvSpPr>
            <a:spLocks noGrp="1" noChangeArrowheads="1"/>
          </p:cNvSpPr>
          <p:nvPr>
            <p:ph type="body" idx="1"/>
          </p:nvPr>
        </p:nvSpPr>
        <p:spPr>
          <a:xfrm>
            <a:off x="518157" y="1468438"/>
            <a:ext cx="8229600" cy="4527550"/>
          </a:xfrm>
        </p:spPr>
        <p:txBody>
          <a:bodyPr/>
          <a:lstStyle/>
          <a:p>
            <a:pPr eaLnBrk="1" hangingPunct="1"/>
            <a:r>
              <a:rPr lang="en-US" altLang="en-US">
                <a:latin typeface="Times New Roman" panose="02020603050405020304" pitchFamily="18" charset="0"/>
              </a:rPr>
              <a:t>Utilizing Online Tools, Such as Google AdWords and Landing Pages, to Assess Demand</a:t>
            </a:r>
          </a:p>
          <a:p>
            <a:pPr lvl="1" eaLnBrk="1" hangingPunct="1"/>
            <a:r>
              <a:rPr lang="en-US" altLang="en-US">
                <a:latin typeface="Times New Roman" panose="02020603050405020304" pitchFamily="18" charset="0"/>
              </a:rPr>
              <a:t>The second way to assess demand is to utilize online tools to gauge reaction from potential customers.</a:t>
            </a:r>
          </a:p>
          <a:p>
            <a:pPr lvl="1" eaLnBrk="1" hangingPunct="1"/>
            <a:r>
              <a:rPr lang="en-US" altLang="en-US">
                <a:latin typeface="Times New Roman" panose="02020603050405020304" pitchFamily="18" charset="0"/>
              </a:rPr>
              <a:t>Some entrepreneurs purchase text ads on search engines that show up when a user is searching for a product that is close to their idea. If the searcher clicks on the text ad, they are directed to a landing page that describes the idea.  There may be a link on the landing page that says “For future updates please enter your e-mail address.”  Demand for the idea can be assessed by how many people click on the text ad and enter their e-mail address.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AD34B1-CCC3-868D-16F7-71A5EE065806}"/>
              </a:ext>
            </a:extLst>
          </p:cNvPr>
          <p:cNvSpPr>
            <a:spLocks noGrp="1" noChangeArrowheads="1"/>
          </p:cNvSpPr>
          <p:nvPr>
            <p:ph type="title"/>
          </p:nvPr>
        </p:nvSpPr>
        <p:spPr>
          <a:xfrm>
            <a:off x="485883"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Demand</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9459" name="Rectangle 3">
            <a:extLst>
              <a:ext uri="{FF2B5EF4-FFF2-40B4-BE49-F238E27FC236}">
                <a16:creationId xmlns:a16="http://schemas.microsoft.com/office/drawing/2014/main" id="{18E8CCA1-7C1D-EE07-BD17-21E6300846F1}"/>
              </a:ext>
            </a:extLst>
          </p:cNvPr>
          <p:cNvSpPr>
            <a:spLocks noGrp="1" noChangeArrowheads="1"/>
          </p:cNvSpPr>
          <p:nvPr>
            <p:ph type="body" idx="1"/>
          </p:nvPr>
        </p:nvSpPr>
        <p:spPr>
          <a:xfrm>
            <a:off x="485883" y="1468438"/>
            <a:ext cx="8305800" cy="4527550"/>
          </a:xfrm>
        </p:spPr>
        <p:txBody>
          <a:bodyPr/>
          <a:lstStyle/>
          <a:p>
            <a:pPr eaLnBrk="1" hangingPunct="1"/>
            <a:r>
              <a:rPr lang="en-US" altLang="en-US">
                <a:latin typeface="Times New Roman" panose="02020603050405020304" pitchFamily="18" charset="0"/>
              </a:rPr>
              <a:t>Utilizing Online Tools, Such as Google AdWords and Landing Pages, to Assess Demand (continued)</a:t>
            </a:r>
          </a:p>
          <a:p>
            <a:pPr lvl="1" eaLnBrk="1" hangingPunct="1"/>
            <a:r>
              <a:rPr lang="en-US" altLang="en-US">
                <a:latin typeface="Times New Roman" panose="02020603050405020304" pitchFamily="18" charset="0"/>
              </a:rPr>
              <a:t>A variety of additional online tools are available to help assess the demand for a new product or service.</a:t>
            </a:r>
          </a:p>
          <a:p>
            <a:pPr lvl="1" eaLnBrk="1" hangingPunct="1"/>
            <a:r>
              <a:rPr lang="en-US" altLang="en-US">
                <a:latin typeface="Times New Roman" panose="02020603050405020304" pitchFamily="18" charset="0"/>
              </a:rPr>
              <a:t>Examples include:</a:t>
            </a:r>
          </a:p>
          <a:p>
            <a:pPr lvl="2" eaLnBrk="1" hangingPunct="1"/>
            <a:r>
              <a:rPr lang="en-US" altLang="en-US">
                <a:latin typeface="Times New Roman" panose="02020603050405020304" pitchFamily="18" charset="0"/>
              </a:rPr>
              <a:t>Sites that provide feedback on business ideas (Foundersuite, Quirky).</a:t>
            </a:r>
          </a:p>
          <a:p>
            <a:pPr lvl="2" eaLnBrk="1" hangingPunct="1"/>
            <a:r>
              <a:rPr lang="en-US" altLang="en-US">
                <a:latin typeface="Times New Roman" panose="02020603050405020304" pitchFamily="18" charset="0"/>
              </a:rPr>
              <a:t>Market Research (CrowdPicker, Google Trends).</a:t>
            </a:r>
          </a:p>
          <a:p>
            <a:pPr lvl="2" eaLnBrk="1" hangingPunct="1"/>
            <a:r>
              <a:rPr lang="en-US" altLang="en-US">
                <a:latin typeface="Times New Roman" panose="02020603050405020304" pitchFamily="18" charset="0"/>
              </a:rPr>
              <a:t>Online Surveys (Survey Monkey, Google Consumer Surveys).</a:t>
            </a:r>
          </a:p>
          <a:p>
            <a:pPr lvl="2" eaLnBrk="1" hangingPunct="1"/>
            <a:r>
              <a:rPr lang="en-US" altLang="en-US">
                <a:latin typeface="Times New Roman" panose="02020603050405020304" pitchFamily="18" charset="0"/>
              </a:rPr>
              <a:t>Q&amp;A Sites (Quora, Stack Overflow).</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5053422-209D-AFD2-A208-4887A7E824CD}"/>
              </a:ext>
            </a:extLst>
          </p:cNvPr>
          <p:cNvSpPr>
            <a:spLocks noGrp="1" noChangeArrowheads="1"/>
          </p:cNvSpPr>
          <p:nvPr>
            <p:ph type="title"/>
          </p:nvPr>
        </p:nvSpPr>
        <p:spPr>
          <a:xfrm>
            <a:off x="701036" y="152400"/>
            <a:ext cx="8229600" cy="1143000"/>
          </a:xfrm>
        </p:spPr>
        <p:txBody>
          <a:bodyPr/>
          <a:lstStyle/>
          <a:p>
            <a:pPr eaLnBrk="1" hangingPunct="1"/>
            <a:r>
              <a:rPr lang="en-US" altLang="en-US" sz="3600" dirty="0">
                <a:latin typeface="Times New Roman" panose="02020603050405020304" pitchFamily="18" charset="0"/>
              </a:rPr>
              <a:t>Industry/Target Market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0484" name="Text Box 4">
            <a:extLst>
              <a:ext uri="{FF2B5EF4-FFF2-40B4-BE49-F238E27FC236}">
                <a16:creationId xmlns:a16="http://schemas.microsoft.com/office/drawing/2014/main" id="{A8CCDCF5-B2B0-CCEC-D690-DDAC96488978}"/>
              </a:ext>
            </a:extLst>
          </p:cNvPr>
          <p:cNvSpPr txBox="1">
            <a:spLocks noChangeArrowheads="1"/>
          </p:cNvSpPr>
          <p:nvPr/>
        </p:nvSpPr>
        <p:spPr bwMode="auto">
          <a:xfrm>
            <a:off x="396236" y="26670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Industry/Target Market Feasibility Analysis</a:t>
            </a:r>
          </a:p>
        </p:txBody>
      </p:sp>
      <p:sp>
        <p:nvSpPr>
          <p:cNvPr id="20485" name="Rectangle 5">
            <a:extLst>
              <a:ext uri="{FF2B5EF4-FFF2-40B4-BE49-F238E27FC236}">
                <a16:creationId xmlns:a16="http://schemas.microsoft.com/office/drawing/2014/main" id="{A0DAF06D-E383-98DB-2261-9D3176C39573}"/>
              </a:ext>
            </a:extLst>
          </p:cNvPr>
          <p:cNvSpPr>
            <a:spLocks noChangeArrowheads="1"/>
          </p:cNvSpPr>
          <p:nvPr/>
        </p:nvSpPr>
        <p:spPr bwMode="auto">
          <a:xfrm>
            <a:off x="4206236" y="1524000"/>
            <a:ext cx="4800600" cy="47244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0486" name="TextBox 11">
            <a:extLst>
              <a:ext uri="{FF2B5EF4-FFF2-40B4-BE49-F238E27FC236}">
                <a16:creationId xmlns:a16="http://schemas.microsoft.com/office/drawing/2014/main" id="{9D890C23-6FC6-3F4E-5499-D8847C796464}"/>
              </a:ext>
            </a:extLst>
          </p:cNvPr>
          <p:cNvSpPr txBox="1">
            <a:spLocks noChangeArrowheads="1"/>
          </p:cNvSpPr>
          <p:nvPr/>
        </p:nvSpPr>
        <p:spPr bwMode="auto">
          <a:xfrm>
            <a:off x="4282436"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Purpose</a:t>
            </a:r>
          </a:p>
        </p:txBody>
      </p:sp>
      <p:sp>
        <p:nvSpPr>
          <p:cNvPr id="20487" name="TextBox 12">
            <a:extLst>
              <a:ext uri="{FF2B5EF4-FFF2-40B4-BE49-F238E27FC236}">
                <a16:creationId xmlns:a16="http://schemas.microsoft.com/office/drawing/2014/main" id="{D02F2814-7D24-82A9-B62E-0A35CFB0EDE0}"/>
              </a:ext>
            </a:extLst>
          </p:cNvPr>
          <p:cNvSpPr txBox="1">
            <a:spLocks noChangeArrowheads="1"/>
          </p:cNvSpPr>
          <p:nvPr/>
        </p:nvSpPr>
        <p:spPr bwMode="auto">
          <a:xfrm>
            <a:off x="4358636" y="2133600"/>
            <a:ext cx="4572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pPr>
            <a:r>
              <a:rPr lang="en-US" altLang="en-US" sz="2400">
                <a:latin typeface="Times New Roman" panose="02020603050405020304" pitchFamily="18" charset="0"/>
              </a:rPr>
              <a:t> Is an assessment of the overall</a:t>
            </a:r>
          </a:p>
          <a:p>
            <a:pPr eaLnBrk="1" hangingPunct="1">
              <a:spcBef>
                <a:spcPct val="0"/>
              </a:spcBef>
              <a:buFontTx/>
              <a:buNone/>
            </a:pPr>
            <a:r>
              <a:rPr lang="en-US" altLang="en-US" sz="2400">
                <a:latin typeface="Times New Roman" panose="02020603050405020304" pitchFamily="18" charset="0"/>
              </a:rPr>
              <a:t>  appeal of the industry and the </a:t>
            </a:r>
          </a:p>
          <a:p>
            <a:pPr eaLnBrk="1" hangingPunct="1">
              <a:spcBef>
                <a:spcPct val="0"/>
              </a:spcBef>
              <a:buFontTx/>
              <a:buNone/>
            </a:pPr>
            <a:r>
              <a:rPr lang="en-US" altLang="en-US" sz="2400">
                <a:latin typeface="Times New Roman" panose="02020603050405020304" pitchFamily="18" charset="0"/>
              </a:rPr>
              <a:t>  target market for the proposed</a:t>
            </a:r>
          </a:p>
          <a:p>
            <a:pPr eaLnBrk="1" hangingPunct="1">
              <a:spcBef>
                <a:spcPct val="0"/>
              </a:spcBef>
              <a:buFontTx/>
              <a:buNone/>
            </a:pPr>
            <a:r>
              <a:rPr lang="en-US" altLang="en-US" sz="2400">
                <a:latin typeface="Times New Roman" panose="02020603050405020304" pitchFamily="18" charset="0"/>
              </a:rPr>
              <a:t>  business.</a:t>
            </a:r>
          </a:p>
          <a:p>
            <a:pPr eaLnBrk="1" hangingPunct="1">
              <a:spcBef>
                <a:spcPct val="0"/>
              </a:spcBef>
            </a:pPr>
            <a:r>
              <a:rPr lang="en-US" altLang="en-US" sz="2400">
                <a:latin typeface="Times New Roman" panose="02020603050405020304" pitchFamily="18" charset="0"/>
              </a:rPr>
              <a:t> An industry is a group of firms</a:t>
            </a:r>
          </a:p>
          <a:p>
            <a:pPr eaLnBrk="1" hangingPunct="1">
              <a:spcBef>
                <a:spcPct val="0"/>
              </a:spcBef>
              <a:buFontTx/>
              <a:buNone/>
            </a:pPr>
            <a:r>
              <a:rPr lang="en-US" altLang="en-US" sz="2400">
                <a:latin typeface="Times New Roman" panose="02020603050405020304" pitchFamily="18" charset="0"/>
              </a:rPr>
              <a:t>  producing a similar product or </a:t>
            </a:r>
          </a:p>
          <a:p>
            <a:pPr eaLnBrk="1" hangingPunct="1">
              <a:spcBef>
                <a:spcPct val="0"/>
              </a:spcBef>
              <a:buFontTx/>
              <a:buNone/>
            </a:pPr>
            <a:r>
              <a:rPr lang="en-US" altLang="en-US" sz="2400">
                <a:latin typeface="Times New Roman" panose="02020603050405020304" pitchFamily="18" charset="0"/>
              </a:rPr>
              <a:t>  service.</a:t>
            </a:r>
          </a:p>
          <a:p>
            <a:pPr eaLnBrk="1" hangingPunct="1">
              <a:spcBef>
                <a:spcPct val="0"/>
              </a:spcBef>
            </a:pPr>
            <a:r>
              <a:rPr lang="en-US" altLang="en-US" sz="2400">
                <a:latin typeface="Times New Roman" panose="02020603050405020304" pitchFamily="18" charset="0"/>
              </a:rPr>
              <a:t> A firm’s target market is the </a:t>
            </a:r>
          </a:p>
          <a:p>
            <a:pPr eaLnBrk="1" hangingPunct="1">
              <a:spcBef>
                <a:spcPct val="0"/>
              </a:spcBef>
              <a:buFontTx/>
              <a:buNone/>
            </a:pPr>
            <a:r>
              <a:rPr lang="en-US" altLang="en-US" sz="2400">
                <a:latin typeface="Times New Roman" panose="02020603050405020304" pitchFamily="18" charset="0"/>
              </a:rPr>
              <a:t>  limited portion of the industry it </a:t>
            </a:r>
          </a:p>
          <a:p>
            <a:pPr eaLnBrk="1" hangingPunct="1">
              <a:spcBef>
                <a:spcPct val="0"/>
              </a:spcBef>
              <a:buFontTx/>
              <a:buNone/>
            </a:pPr>
            <a:r>
              <a:rPr lang="en-US" altLang="en-US" sz="2400">
                <a:latin typeface="Times New Roman" panose="02020603050405020304" pitchFamily="18" charset="0"/>
              </a:rPr>
              <a:t>  plans to go after.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FE72E2A-8747-35E3-853F-F3ECD34DFFBB}"/>
              </a:ext>
            </a:extLst>
          </p:cNvPr>
          <p:cNvSpPr>
            <a:spLocks noGrp="1" noChangeArrowheads="1"/>
          </p:cNvSpPr>
          <p:nvPr>
            <p:ph type="title"/>
          </p:nvPr>
        </p:nvSpPr>
        <p:spPr>
          <a:xfrm>
            <a:off x="679521"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Industry/Target Market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1508" name="TextBox 9">
            <a:extLst>
              <a:ext uri="{FF2B5EF4-FFF2-40B4-BE49-F238E27FC236}">
                <a16:creationId xmlns:a16="http://schemas.microsoft.com/office/drawing/2014/main" id="{FCBCB9D7-54BF-F192-9AE5-98DDC92A1A64}"/>
              </a:ext>
            </a:extLst>
          </p:cNvPr>
          <p:cNvSpPr txBox="1">
            <a:spLocks noChangeArrowheads="1"/>
          </p:cNvSpPr>
          <p:nvPr/>
        </p:nvSpPr>
        <p:spPr bwMode="auto">
          <a:xfrm>
            <a:off x="1212921" y="1447800"/>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800">
                <a:latin typeface="Times New Roman" panose="02020603050405020304" pitchFamily="18" charset="0"/>
              </a:rPr>
              <a:t>Components of industry/target market </a:t>
            </a:r>
          </a:p>
          <a:p>
            <a:pPr algn="ctr" eaLnBrk="1" hangingPunct="1">
              <a:spcBef>
                <a:spcPct val="0"/>
              </a:spcBef>
              <a:buFontTx/>
              <a:buNone/>
            </a:pPr>
            <a:r>
              <a:rPr lang="en-US" altLang="en-US" sz="2800">
                <a:latin typeface="Times New Roman" panose="02020603050405020304" pitchFamily="18" charset="0"/>
              </a:rPr>
              <a:t>feasibility analysis</a:t>
            </a:r>
          </a:p>
        </p:txBody>
      </p:sp>
      <p:sp>
        <p:nvSpPr>
          <p:cNvPr id="21509" name="Rectangle 8">
            <a:extLst>
              <a:ext uri="{FF2B5EF4-FFF2-40B4-BE49-F238E27FC236}">
                <a16:creationId xmlns:a16="http://schemas.microsoft.com/office/drawing/2014/main" id="{6B022A49-64E1-79C5-031B-2E139B31A2DD}"/>
              </a:ext>
            </a:extLst>
          </p:cNvPr>
          <p:cNvSpPr>
            <a:spLocks noChangeArrowheads="1"/>
          </p:cNvSpPr>
          <p:nvPr/>
        </p:nvSpPr>
        <p:spPr bwMode="auto">
          <a:xfrm>
            <a:off x="1060521" y="28194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Industry Attractiveness</a:t>
            </a:r>
          </a:p>
        </p:txBody>
      </p:sp>
      <p:sp>
        <p:nvSpPr>
          <p:cNvPr id="21510" name="Rectangle 8">
            <a:extLst>
              <a:ext uri="{FF2B5EF4-FFF2-40B4-BE49-F238E27FC236}">
                <a16:creationId xmlns:a16="http://schemas.microsoft.com/office/drawing/2014/main" id="{2BDC9E1B-5A5A-ACF3-1439-8C9720021F43}"/>
              </a:ext>
            </a:extLst>
          </p:cNvPr>
          <p:cNvSpPr>
            <a:spLocks noChangeArrowheads="1"/>
          </p:cNvSpPr>
          <p:nvPr/>
        </p:nvSpPr>
        <p:spPr bwMode="auto">
          <a:xfrm>
            <a:off x="5022921" y="28194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Target Market </a:t>
            </a:r>
          </a:p>
          <a:p>
            <a:pPr algn="ctr" eaLnBrk="1" hangingPunct="1">
              <a:spcBef>
                <a:spcPct val="0"/>
              </a:spcBef>
              <a:buFontTx/>
              <a:buNone/>
            </a:pPr>
            <a:r>
              <a:rPr lang="en-US" altLang="en-US" sz="2400">
                <a:latin typeface="Times New Roman" panose="02020603050405020304" pitchFamily="18" charset="0"/>
              </a:rPr>
              <a:t>Attractiveness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E9D0E10-71B1-2212-AFB3-092B5E487224}"/>
              </a:ext>
            </a:extLst>
          </p:cNvPr>
          <p:cNvSpPr>
            <a:spLocks noGrp="1" noChangeArrowheads="1"/>
          </p:cNvSpPr>
          <p:nvPr>
            <p:ph type="title"/>
          </p:nvPr>
        </p:nvSpPr>
        <p:spPr>
          <a:xfrm>
            <a:off x="528916" y="122443"/>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Industry Attractiveness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2531" name="Rectangle 3">
            <a:extLst>
              <a:ext uri="{FF2B5EF4-FFF2-40B4-BE49-F238E27FC236}">
                <a16:creationId xmlns:a16="http://schemas.microsoft.com/office/drawing/2014/main" id="{503D8F09-4B19-33D4-72C1-9469F3C9C832}"/>
              </a:ext>
            </a:extLst>
          </p:cNvPr>
          <p:cNvSpPr>
            <a:spLocks noGrp="1" noChangeArrowheads="1"/>
          </p:cNvSpPr>
          <p:nvPr>
            <p:ph type="body" idx="1"/>
          </p:nvPr>
        </p:nvSpPr>
        <p:spPr>
          <a:xfrm>
            <a:off x="300316" y="1825625"/>
            <a:ext cx="10515600" cy="4351338"/>
          </a:xfrm>
        </p:spPr>
        <p:txBody>
          <a:bodyPr/>
          <a:lstStyle/>
          <a:p>
            <a:pPr eaLnBrk="1" hangingPunct="1"/>
            <a:r>
              <a:rPr lang="en-US" altLang="en-US" dirty="0">
                <a:latin typeface="Times New Roman" panose="02020603050405020304" pitchFamily="18" charset="0"/>
              </a:rPr>
              <a:t>Industry Attractiveness</a:t>
            </a:r>
          </a:p>
          <a:p>
            <a:pPr lvl="1" eaLnBrk="1" hangingPunct="1"/>
            <a:r>
              <a:rPr lang="en-US" altLang="en-US" dirty="0">
                <a:latin typeface="Times New Roman" panose="02020603050405020304" pitchFamily="18" charset="0"/>
              </a:rPr>
              <a:t>Industries vary in terms of their overall attractiveness.</a:t>
            </a:r>
          </a:p>
          <a:p>
            <a:pPr lvl="1" eaLnBrk="1" hangingPunct="1"/>
            <a:r>
              <a:rPr lang="en-US" altLang="en-US" dirty="0">
                <a:latin typeface="Times New Roman" panose="02020603050405020304" pitchFamily="18" charset="0"/>
              </a:rPr>
              <a:t>In general, the most attractive industries have the characteristics depicted on the next slide.</a:t>
            </a:r>
          </a:p>
          <a:p>
            <a:pPr lvl="1" eaLnBrk="1" hangingPunct="1"/>
            <a:r>
              <a:rPr lang="en-US" altLang="en-US" dirty="0">
                <a:latin typeface="Times New Roman" panose="02020603050405020304" pitchFamily="18" charset="0"/>
              </a:rPr>
              <a:t>Particularly important—the degree to which environmental and business trends are moving in favor rather than against the industry.  </a:t>
            </a:r>
          </a:p>
          <a:p>
            <a:pPr lvl="1" eaLnBrk="1" hangingPunct="1"/>
            <a:endParaRPr lang="en-US" altLang="en-US" dirty="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4E46A00-8C3F-26BE-87A4-A0194896EFAA}"/>
              </a:ext>
            </a:extLst>
          </p:cNvPr>
          <p:cNvSpPr>
            <a:spLocks noGrp="1" noChangeArrowheads="1"/>
          </p:cNvSpPr>
          <p:nvPr>
            <p:ph type="title"/>
          </p:nvPr>
        </p:nvSpPr>
        <p:spPr>
          <a:xfrm>
            <a:off x="561190" y="19543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Industry Attractiveness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3557" name="Text Box 8">
            <a:extLst>
              <a:ext uri="{FF2B5EF4-FFF2-40B4-BE49-F238E27FC236}">
                <a16:creationId xmlns:a16="http://schemas.microsoft.com/office/drawing/2014/main" id="{424A5D70-E874-6F09-8CAC-966C40CD9E5A}"/>
              </a:ext>
            </a:extLst>
          </p:cNvPr>
          <p:cNvSpPr txBox="1">
            <a:spLocks noChangeArrowheads="1"/>
          </p:cNvSpPr>
          <p:nvPr/>
        </p:nvSpPr>
        <p:spPr bwMode="auto">
          <a:xfrm>
            <a:off x="637390" y="2024231"/>
            <a:ext cx="84582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1600" b="1">
                <a:latin typeface="Times New Roman" panose="02020603050405020304" pitchFamily="18" charset="0"/>
              </a:rPr>
              <a:t> </a:t>
            </a:r>
            <a:r>
              <a:rPr lang="en-US" altLang="en-US" sz="2000">
                <a:latin typeface="Times New Roman" panose="02020603050405020304" pitchFamily="18" charset="0"/>
              </a:rPr>
              <a:t>Are young rather than old.</a:t>
            </a:r>
          </a:p>
          <a:p>
            <a:pPr eaLnBrk="1" hangingPunct="1">
              <a:spcBef>
                <a:spcPct val="50000"/>
              </a:spcBef>
            </a:pPr>
            <a:r>
              <a:rPr lang="en-US" altLang="en-US" sz="2000">
                <a:latin typeface="Times New Roman" panose="02020603050405020304" pitchFamily="18" charset="0"/>
              </a:rPr>
              <a:t> Are early rather than late in their life cycle.</a:t>
            </a:r>
          </a:p>
          <a:p>
            <a:pPr eaLnBrk="1" hangingPunct="1">
              <a:spcBef>
                <a:spcPct val="50000"/>
              </a:spcBef>
            </a:pPr>
            <a:r>
              <a:rPr lang="en-US" altLang="en-US" sz="2000">
                <a:latin typeface="Times New Roman" panose="02020603050405020304" pitchFamily="18" charset="0"/>
              </a:rPr>
              <a:t> Are fragmented rather than concentrated.</a:t>
            </a:r>
          </a:p>
          <a:p>
            <a:pPr eaLnBrk="1" hangingPunct="1">
              <a:spcBef>
                <a:spcPct val="50000"/>
              </a:spcBef>
            </a:pPr>
            <a:r>
              <a:rPr lang="en-US" altLang="en-US" sz="2000">
                <a:latin typeface="Times New Roman" panose="02020603050405020304" pitchFamily="18" charset="0"/>
              </a:rPr>
              <a:t> Are growing rather than shrinking.</a:t>
            </a:r>
          </a:p>
          <a:p>
            <a:pPr eaLnBrk="1" hangingPunct="1">
              <a:spcBef>
                <a:spcPct val="50000"/>
              </a:spcBef>
            </a:pPr>
            <a:r>
              <a:rPr lang="en-US" altLang="en-US" sz="2000">
                <a:latin typeface="Times New Roman" panose="02020603050405020304" pitchFamily="18" charset="0"/>
              </a:rPr>
              <a:t> Are selling products and services that customers “must have” rather than </a:t>
            </a:r>
            <a:br>
              <a:rPr lang="en-US" altLang="en-US" sz="2000">
                <a:latin typeface="Times New Roman" panose="02020603050405020304" pitchFamily="18" charset="0"/>
              </a:rPr>
            </a:br>
            <a:r>
              <a:rPr lang="en-US" altLang="en-US" sz="2000">
                <a:latin typeface="Times New Roman" panose="02020603050405020304" pitchFamily="18" charset="0"/>
              </a:rPr>
              <a:t>  “want to have.”</a:t>
            </a:r>
          </a:p>
          <a:p>
            <a:pPr eaLnBrk="1" hangingPunct="1">
              <a:spcBef>
                <a:spcPct val="50000"/>
              </a:spcBef>
            </a:pPr>
            <a:r>
              <a:rPr lang="en-US" altLang="en-US" sz="2000">
                <a:latin typeface="Times New Roman" panose="02020603050405020304" pitchFamily="18" charset="0"/>
              </a:rPr>
              <a:t> Are not crowded.</a:t>
            </a:r>
          </a:p>
          <a:p>
            <a:pPr eaLnBrk="1" hangingPunct="1">
              <a:spcBef>
                <a:spcPct val="50000"/>
              </a:spcBef>
            </a:pPr>
            <a:r>
              <a:rPr lang="en-US" altLang="en-US" sz="2000">
                <a:latin typeface="Times New Roman" panose="02020603050405020304" pitchFamily="18" charset="0"/>
              </a:rPr>
              <a:t> Have high rather than low operating margins.</a:t>
            </a:r>
          </a:p>
          <a:p>
            <a:pPr eaLnBrk="1" hangingPunct="1">
              <a:spcBef>
                <a:spcPct val="50000"/>
              </a:spcBef>
            </a:pPr>
            <a:r>
              <a:rPr lang="en-US" altLang="en-US" sz="2000">
                <a:latin typeface="Times New Roman" panose="02020603050405020304" pitchFamily="18" charset="0"/>
              </a:rPr>
              <a:t> Are not highly dependent on the historically low price of key raw materials.</a:t>
            </a:r>
          </a:p>
        </p:txBody>
      </p:sp>
      <p:sp>
        <p:nvSpPr>
          <p:cNvPr id="23558" name="TextBox 9">
            <a:extLst>
              <a:ext uri="{FF2B5EF4-FFF2-40B4-BE49-F238E27FC236}">
                <a16:creationId xmlns:a16="http://schemas.microsoft.com/office/drawing/2014/main" id="{4DFCC12C-54C4-CFE0-DC0B-BBC83ED9619C}"/>
              </a:ext>
            </a:extLst>
          </p:cNvPr>
          <p:cNvSpPr txBox="1">
            <a:spLocks noChangeArrowheads="1"/>
          </p:cNvSpPr>
          <p:nvPr/>
        </p:nvSpPr>
        <p:spPr bwMode="auto">
          <a:xfrm>
            <a:off x="1704190" y="1414631"/>
            <a:ext cx="6172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800">
                <a:latin typeface="Times New Roman" panose="02020603050405020304" pitchFamily="18" charset="0"/>
              </a:rPr>
              <a:t>Characteristics of Attractive Industries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PK" dirty="0"/>
              <a:t>What is Feasiblity Analysis?</a:t>
            </a:r>
          </a:p>
        </p:txBody>
      </p:sp>
      <p:sp>
        <p:nvSpPr>
          <p:cNvPr id="3" name="Content Placeholder 2">
            <a:extLst>
              <a:ext uri="{FF2B5EF4-FFF2-40B4-BE49-F238E27FC236}">
                <a16:creationId xmlns:a16="http://schemas.microsoft.com/office/drawing/2014/main" id="{DD9831D3-0355-745C-FF47-02F3AF1B1257}"/>
              </a:ext>
            </a:extLst>
          </p:cNvPr>
          <p:cNvSpPr>
            <a:spLocks noGrp="1"/>
          </p:cNvSpPr>
          <p:nvPr>
            <p:ph idx="1"/>
          </p:nvPr>
        </p:nvSpPr>
        <p:spPr/>
        <p:txBody>
          <a:bodyPr>
            <a:normAutofit/>
          </a:bodyPr>
          <a:lstStyle/>
          <a:p>
            <a:pPr eaLnBrk="1" hangingPunct="1">
              <a:spcBef>
                <a:spcPct val="0"/>
              </a:spcBef>
            </a:pPr>
            <a:r>
              <a:rPr lang="en-US" altLang="en-US" dirty="0">
                <a:latin typeface="Times New Roman" panose="02020603050405020304" pitchFamily="18" charset="0"/>
              </a:rPr>
              <a:t> Feasibility analysis is the process of determining whether a business idea is viable.</a:t>
            </a:r>
          </a:p>
          <a:p>
            <a:pPr marL="0" indent="0" eaLnBrk="1" hangingPunct="1">
              <a:spcBef>
                <a:spcPct val="0"/>
              </a:spcBef>
              <a:buNone/>
            </a:pPr>
            <a:endParaRPr lang="en-US" altLang="en-US" dirty="0">
              <a:latin typeface="Times New Roman" panose="02020603050405020304" pitchFamily="18" charset="0"/>
            </a:endParaRPr>
          </a:p>
          <a:p>
            <a:pPr eaLnBrk="1" hangingPunct="1">
              <a:spcBef>
                <a:spcPct val="0"/>
              </a:spcBef>
            </a:pPr>
            <a:r>
              <a:rPr lang="en-US" altLang="en-US" dirty="0">
                <a:latin typeface="Times New Roman" panose="02020603050405020304" pitchFamily="18" charset="0"/>
              </a:rPr>
              <a:t> It is the preliminary evaluation of a business idea, conducted for the purpose of determining whether the idea is worth pursuing.</a:t>
            </a:r>
          </a:p>
        </p:txBody>
      </p:sp>
    </p:spTree>
    <p:extLst>
      <p:ext uri="{BB962C8B-B14F-4D97-AF65-F5344CB8AC3E}">
        <p14:creationId xmlns:p14="http://schemas.microsoft.com/office/powerpoint/2010/main" val="1119129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67CB5BB-ECD2-CB4E-CF0E-93F0D528F040}"/>
              </a:ext>
            </a:extLst>
          </p:cNvPr>
          <p:cNvSpPr>
            <a:spLocks noGrp="1" noChangeArrowheads="1"/>
          </p:cNvSpPr>
          <p:nvPr>
            <p:ph type="title"/>
          </p:nvPr>
        </p:nvSpPr>
        <p:spPr>
          <a:xfrm>
            <a:off x="614979"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Organizational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5604" name="Text Box 4">
            <a:extLst>
              <a:ext uri="{FF2B5EF4-FFF2-40B4-BE49-F238E27FC236}">
                <a16:creationId xmlns:a16="http://schemas.microsoft.com/office/drawing/2014/main" id="{CA26D348-80AA-DAD1-E88C-4D82CA125C65}"/>
              </a:ext>
            </a:extLst>
          </p:cNvPr>
          <p:cNvSpPr txBox="1">
            <a:spLocks noChangeArrowheads="1"/>
          </p:cNvSpPr>
          <p:nvPr/>
        </p:nvSpPr>
        <p:spPr bwMode="auto">
          <a:xfrm>
            <a:off x="254601" y="25146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Organizational Feasibility Analysis</a:t>
            </a:r>
          </a:p>
        </p:txBody>
      </p:sp>
      <p:sp>
        <p:nvSpPr>
          <p:cNvPr id="25605" name="Rectangle 5">
            <a:extLst>
              <a:ext uri="{FF2B5EF4-FFF2-40B4-BE49-F238E27FC236}">
                <a16:creationId xmlns:a16="http://schemas.microsoft.com/office/drawing/2014/main" id="{154692C9-A87A-F6EC-DE33-B1DBB461C28C}"/>
              </a:ext>
            </a:extLst>
          </p:cNvPr>
          <p:cNvSpPr>
            <a:spLocks noChangeArrowheads="1"/>
          </p:cNvSpPr>
          <p:nvPr/>
        </p:nvSpPr>
        <p:spPr bwMode="auto">
          <a:xfrm>
            <a:off x="4217001" y="1524000"/>
            <a:ext cx="4953000" cy="47244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25606" name="TextBox 11">
            <a:extLst>
              <a:ext uri="{FF2B5EF4-FFF2-40B4-BE49-F238E27FC236}">
                <a16:creationId xmlns:a16="http://schemas.microsoft.com/office/drawing/2014/main" id="{FABF044E-C268-0971-6E9F-12AF0339263C}"/>
              </a:ext>
            </a:extLst>
          </p:cNvPr>
          <p:cNvSpPr txBox="1">
            <a:spLocks noChangeArrowheads="1"/>
          </p:cNvSpPr>
          <p:nvPr/>
        </p:nvSpPr>
        <p:spPr bwMode="auto">
          <a:xfrm>
            <a:off x="4293201"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Purpose</a:t>
            </a:r>
          </a:p>
        </p:txBody>
      </p:sp>
      <p:sp>
        <p:nvSpPr>
          <p:cNvPr id="25607" name="TextBox 12">
            <a:extLst>
              <a:ext uri="{FF2B5EF4-FFF2-40B4-BE49-F238E27FC236}">
                <a16:creationId xmlns:a16="http://schemas.microsoft.com/office/drawing/2014/main" id="{D5A069C7-2DBF-4C50-7C0A-CD78979EAA7B}"/>
              </a:ext>
            </a:extLst>
          </p:cNvPr>
          <p:cNvSpPr txBox="1">
            <a:spLocks noChangeArrowheads="1"/>
          </p:cNvSpPr>
          <p:nvPr/>
        </p:nvSpPr>
        <p:spPr bwMode="auto">
          <a:xfrm>
            <a:off x="4369401" y="2133601"/>
            <a:ext cx="48768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pPr>
            <a:r>
              <a:rPr lang="en-US" altLang="en-US" sz="2400">
                <a:latin typeface="Times New Roman" panose="02020603050405020304" pitchFamily="18" charset="0"/>
              </a:rPr>
              <a:t> Is conducted to determine</a:t>
            </a:r>
          </a:p>
          <a:p>
            <a:pPr eaLnBrk="1" hangingPunct="1">
              <a:spcBef>
                <a:spcPct val="0"/>
              </a:spcBef>
              <a:buFontTx/>
              <a:buNone/>
            </a:pPr>
            <a:r>
              <a:rPr lang="en-US" altLang="en-US" sz="2400">
                <a:latin typeface="Times New Roman" panose="02020603050405020304" pitchFamily="18" charset="0"/>
              </a:rPr>
              <a:t>  whether a proposed business has</a:t>
            </a:r>
          </a:p>
          <a:p>
            <a:pPr eaLnBrk="1" hangingPunct="1">
              <a:spcBef>
                <a:spcPct val="0"/>
              </a:spcBef>
              <a:buFontTx/>
              <a:buNone/>
            </a:pPr>
            <a:r>
              <a:rPr lang="en-US" altLang="en-US" sz="2400">
                <a:latin typeface="Times New Roman" panose="02020603050405020304" pitchFamily="18" charset="0"/>
              </a:rPr>
              <a:t>  sufficient management expertise,</a:t>
            </a:r>
          </a:p>
          <a:p>
            <a:pPr eaLnBrk="1" hangingPunct="1">
              <a:spcBef>
                <a:spcPct val="0"/>
              </a:spcBef>
              <a:buFontTx/>
              <a:buNone/>
            </a:pPr>
            <a:r>
              <a:rPr lang="en-US" altLang="en-US" sz="2400">
                <a:latin typeface="Times New Roman" panose="02020603050405020304" pitchFamily="18" charset="0"/>
              </a:rPr>
              <a:t>  organizational competence, and</a:t>
            </a:r>
          </a:p>
          <a:p>
            <a:pPr eaLnBrk="1" hangingPunct="1">
              <a:spcBef>
                <a:spcPct val="0"/>
              </a:spcBef>
              <a:buFontTx/>
              <a:buNone/>
            </a:pPr>
            <a:r>
              <a:rPr lang="en-US" altLang="en-US" sz="2400">
                <a:latin typeface="Times New Roman" panose="02020603050405020304" pitchFamily="18" charset="0"/>
              </a:rPr>
              <a:t>  resources to successfully launch</a:t>
            </a:r>
          </a:p>
          <a:p>
            <a:pPr eaLnBrk="1" hangingPunct="1">
              <a:spcBef>
                <a:spcPct val="0"/>
              </a:spcBef>
              <a:buFontTx/>
              <a:buNone/>
            </a:pPr>
            <a:r>
              <a:rPr lang="en-US" altLang="en-US" sz="2400">
                <a:latin typeface="Times New Roman" panose="02020603050405020304" pitchFamily="18" charset="0"/>
              </a:rPr>
              <a:t>  a business.</a:t>
            </a:r>
          </a:p>
          <a:p>
            <a:pPr eaLnBrk="1" hangingPunct="1">
              <a:spcBef>
                <a:spcPct val="0"/>
              </a:spcBef>
            </a:pPr>
            <a:r>
              <a:rPr lang="en-US" altLang="en-US" sz="2400">
                <a:latin typeface="Times New Roman" panose="02020603050405020304" pitchFamily="18" charset="0"/>
              </a:rPr>
              <a:t> Focuses on non-financial resources.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A538AC4-A994-0AF3-0C70-6CA030C4AAEA}"/>
              </a:ext>
            </a:extLst>
          </p:cNvPr>
          <p:cNvSpPr>
            <a:spLocks noGrp="1" noChangeArrowheads="1"/>
          </p:cNvSpPr>
          <p:nvPr>
            <p:ph type="title"/>
          </p:nvPr>
        </p:nvSpPr>
        <p:spPr>
          <a:xfrm>
            <a:off x="808616" y="184673"/>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Organizational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6628" name="TextBox 9">
            <a:extLst>
              <a:ext uri="{FF2B5EF4-FFF2-40B4-BE49-F238E27FC236}">
                <a16:creationId xmlns:a16="http://schemas.microsoft.com/office/drawing/2014/main" id="{BCBFE583-AE4A-5829-6934-341E893D898E}"/>
              </a:ext>
            </a:extLst>
          </p:cNvPr>
          <p:cNvSpPr txBox="1">
            <a:spLocks noChangeArrowheads="1"/>
          </p:cNvSpPr>
          <p:nvPr/>
        </p:nvSpPr>
        <p:spPr bwMode="auto">
          <a:xfrm>
            <a:off x="1342016" y="1480073"/>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800">
                <a:latin typeface="Times New Roman" panose="02020603050405020304" pitchFamily="18" charset="0"/>
              </a:rPr>
              <a:t>Components of organizational </a:t>
            </a:r>
          </a:p>
          <a:p>
            <a:pPr algn="ctr" eaLnBrk="1" hangingPunct="1">
              <a:spcBef>
                <a:spcPct val="0"/>
              </a:spcBef>
              <a:buFontTx/>
              <a:buNone/>
            </a:pPr>
            <a:r>
              <a:rPr lang="en-US" altLang="en-US" sz="2800">
                <a:latin typeface="Times New Roman" panose="02020603050405020304" pitchFamily="18" charset="0"/>
              </a:rPr>
              <a:t>feasibility analysis</a:t>
            </a:r>
          </a:p>
        </p:txBody>
      </p:sp>
      <p:sp>
        <p:nvSpPr>
          <p:cNvPr id="26629" name="Rectangle 8">
            <a:extLst>
              <a:ext uri="{FF2B5EF4-FFF2-40B4-BE49-F238E27FC236}">
                <a16:creationId xmlns:a16="http://schemas.microsoft.com/office/drawing/2014/main" id="{6C54A54C-A5A5-57B3-4CD5-889EA6C52A45}"/>
              </a:ext>
            </a:extLst>
          </p:cNvPr>
          <p:cNvSpPr>
            <a:spLocks noChangeArrowheads="1"/>
          </p:cNvSpPr>
          <p:nvPr/>
        </p:nvSpPr>
        <p:spPr bwMode="auto">
          <a:xfrm>
            <a:off x="1189616" y="2851673"/>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Management Prowess</a:t>
            </a:r>
          </a:p>
        </p:txBody>
      </p:sp>
      <p:sp>
        <p:nvSpPr>
          <p:cNvPr id="26630" name="Rectangle 8">
            <a:extLst>
              <a:ext uri="{FF2B5EF4-FFF2-40B4-BE49-F238E27FC236}">
                <a16:creationId xmlns:a16="http://schemas.microsoft.com/office/drawing/2014/main" id="{40CD1439-FA86-B8DD-1D87-17F9927D5FF3}"/>
              </a:ext>
            </a:extLst>
          </p:cNvPr>
          <p:cNvSpPr>
            <a:spLocks noChangeArrowheads="1"/>
          </p:cNvSpPr>
          <p:nvPr/>
        </p:nvSpPr>
        <p:spPr bwMode="auto">
          <a:xfrm>
            <a:off x="5152016" y="2851673"/>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Resource Sufficiency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C30937F-EB59-8FE8-ACB9-2DA3B36F7F44}"/>
              </a:ext>
            </a:extLst>
          </p:cNvPr>
          <p:cNvSpPr>
            <a:spLocks noGrp="1" noChangeArrowheads="1"/>
          </p:cNvSpPr>
          <p:nvPr>
            <p:ph type="title"/>
          </p:nvPr>
        </p:nvSpPr>
        <p:spPr>
          <a:xfrm>
            <a:off x="561190" y="190313"/>
            <a:ext cx="8229600" cy="1143000"/>
          </a:xfrm>
        </p:spPr>
        <p:txBody>
          <a:bodyPr/>
          <a:lstStyle/>
          <a:p>
            <a:pPr eaLnBrk="1" hangingPunct="1"/>
            <a:r>
              <a:rPr lang="en-US" altLang="en-US" sz="3600" dirty="0">
                <a:latin typeface="Times New Roman" panose="02020603050405020304" pitchFamily="18" charset="0"/>
              </a:rPr>
              <a:t>Management Prowess</a:t>
            </a:r>
          </a:p>
        </p:txBody>
      </p:sp>
      <p:sp>
        <p:nvSpPr>
          <p:cNvPr id="27651" name="Rectangle 3">
            <a:extLst>
              <a:ext uri="{FF2B5EF4-FFF2-40B4-BE49-F238E27FC236}">
                <a16:creationId xmlns:a16="http://schemas.microsoft.com/office/drawing/2014/main" id="{8577F51C-4380-017F-6CFB-1281885CB215}"/>
              </a:ext>
            </a:extLst>
          </p:cNvPr>
          <p:cNvSpPr>
            <a:spLocks noGrp="1" noChangeArrowheads="1"/>
          </p:cNvSpPr>
          <p:nvPr>
            <p:ph type="body" idx="1"/>
          </p:nvPr>
        </p:nvSpPr>
        <p:spPr>
          <a:xfrm>
            <a:off x="429409" y="1771837"/>
            <a:ext cx="10515600" cy="4351338"/>
          </a:xfrm>
        </p:spPr>
        <p:txBody>
          <a:bodyPr/>
          <a:lstStyle/>
          <a:p>
            <a:pPr eaLnBrk="1" hangingPunct="1">
              <a:lnSpc>
                <a:spcPct val="90000"/>
              </a:lnSpc>
            </a:pPr>
            <a:r>
              <a:rPr lang="en-US" altLang="en-US">
                <a:latin typeface="Times New Roman" panose="02020603050405020304" pitchFamily="18" charset="0"/>
              </a:rPr>
              <a:t>Management Prowess</a:t>
            </a:r>
          </a:p>
          <a:p>
            <a:pPr lvl="1" eaLnBrk="1" hangingPunct="1">
              <a:lnSpc>
                <a:spcPct val="90000"/>
              </a:lnSpc>
            </a:pPr>
            <a:r>
              <a:rPr lang="en-US" altLang="en-US">
                <a:latin typeface="Times New Roman" panose="02020603050405020304" pitchFamily="18" charset="0"/>
              </a:rPr>
              <a:t>A proposed business should candidly evaluate the prowess, or ability, of its management team to satisfy itself that management has the requisite passion and expertise to launch the venture.</a:t>
            </a:r>
          </a:p>
          <a:p>
            <a:pPr lvl="1" eaLnBrk="1" hangingPunct="1">
              <a:lnSpc>
                <a:spcPct val="90000"/>
              </a:lnSpc>
            </a:pPr>
            <a:r>
              <a:rPr lang="en-US" altLang="en-US">
                <a:latin typeface="Times New Roman" panose="02020603050405020304" pitchFamily="18" charset="0"/>
              </a:rPr>
              <a:t>Two of the most important factors in this area are:</a:t>
            </a:r>
          </a:p>
          <a:p>
            <a:pPr lvl="2" eaLnBrk="1" hangingPunct="1">
              <a:lnSpc>
                <a:spcPct val="90000"/>
              </a:lnSpc>
            </a:pPr>
            <a:r>
              <a:rPr lang="en-US" altLang="en-US">
                <a:latin typeface="Times New Roman" panose="02020603050405020304" pitchFamily="18" charset="0"/>
              </a:rPr>
              <a:t>The passion that the sole entrepreneur or the founding team has for the business idea.</a:t>
            </a:r>
          </a:p>
          <a:p>
            <a:pPr lvl="2" eaLnBrk="1" hangingPunct="1">
              <a:lnSpc>
                <a:spcPct val="90000"/>
              </a:lnSpc>
            </a:pPr>
            <a:r>
              <a:rPr lang="en-US" altLang="en-US">
                <a:latin typeface="Times New Roman" panose="02020603050405020304" pitchFamily="18" charset="0"/>
              </a:rPr>
              <a:t>The extent to which the sole entrepreneur or the founding team understands the markets in which the firm will participate. </a:t>
            </a:r>
          </a:p>
          <a:p>
            <a:pPr eaLnBrk="1" hangingPunct="1">
              <a:lnSpc>
                <a:spcPct val="90000"/>
              </a:lnSpc>
              <a:buFontTx/>
              <a:buNone/>
            </a:pPr>
            <a:r>
              <a:rPr lang="en-US" altLang="en-US">
                <a:latin typeface="Times New Roman" panose="02020603050405020304"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CE64356-8F43-677A-DEB3-8E1A85D90C3F}"/>
              </a:ext>
            </a:extLst>
          </p:cNvPr>
          <p:cNvSpPr>
            <a:spLocks noGrp="1" noChangeArrowheads="1"/>
          </p:cNvSpPr>
          <p:nvPr>
            <p:ph type="title"/>
          </p:nvPr>
        </p:nvSpPr>
        <p:spPr>
          <a:xfrm>
            <a:off x="485883"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Resource Sufficiency</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8675" name="Rectangle 3">
            <a:extLst>
              <a:ext uri="{FF2B5EF4-FFF2-40B4-BE49-F238E27FC236}">
                <a16:creationId xmlns:a16="http://schemas.microsoft.com/office/drawing/2014/main" id="{FC2AB98D-CCC9-7F50-C634-9D46866F61C1}"/>
              </a:ext>
            </a:extLst>
          </p:cNvPr>
          <p:cNvSpPr>
            <a:spLocks noGrp="1" noChangeArrowheads="1"/>
          </p:cNvSpPr>
          <p:nvPr>
            <p:ph type="body" idx="1"/>
          </p:nvPr>
        </p:nvSpPr>
        <p:spPr>
          <a:xfrm>
            <a:off x="485883" y="1524001"/>
            <a:ext cx="8229600" cy="4525963"/>
          </a:xfrm>
        </p:spPr>
        <p:txBody>
          <a:bodyPr/>
          <a:lstStyle/>
          <a:p>
            <a:pPr eaLnBrk="1" hangingPunct="1"/>
            <a:r>
              <a:rPr lang="en-US" altLang="en-US">
                <a:latin typeface="Times New Roman" panose="02020603050405020304" pitchFamily="18" charset="0"/>
              </a:rPr>
              <a:t>Resource Sufficiency</a:t>
            </a:r>
          </a:p>
          <a:p>
            <a:pPr lvl="1" eaLnBrk="1" hangingPunct="1"/>
            <a:r>
              <a:rPr lang="en-US" altLang="en-US">
                <a:latin typeface="Times New Roman" panose="02020603050405020304" pitchFamily="18" charset="0"/>
              </a:rPr>
              <a:t>This topic pertains to an assessment of whether an entrepreneur has sufficient resources to launch the proposed venture.</a:t>
            </a:r>
          </a:p>
          <a:p>
            <a:pPr lvl="1" eaLnBrk="1" hangingPunct="1"/>
            <a:r>
              <a:rPr lang="en-US" altLang="en-US">
                <a:latin typeface="Times New Roman" panose="02020603050405020304" pitchFamily="18" charset="0"/>
              </a:rPr>
              <a:t>To test resource sufficiency, a firm should list the 6 to 12 most critical nonfinancial resources that will be needed to move the business idea forward successfully.</a:t>
            </a:r>
          </a:p>
          <a:p>
            <a:pPr lvl="2" eaLnBrk="1" hangingPunct="1"/>
            <a:r>
              <a:rPr lang="en-US" altLang="en-US">
                <a:latin typeface="Times New Roman" panose="02020603050405020304" pitchFamily="18" charset="0"/>
              </a:rPr>
              <a:t>If critical resources are not available in certain areas, it may be impractical to proceed with the business idea.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DED5792-BB8D-CCC9-6562-7A87D683847F}"/>
              </a:ext>
            </a:extLst>
          </p:cNvPr>
          <p:cNvSpPr>
            <a:spLocks noGrp="1" noChangeArrowheads="1"/>
          </p:cNvSpPr>
          <p:nvPr>
            <p:ph type="title"/>
          </p:nvPr>
        </p:nvSpPr>
        <p:spPr>
          <a:xfrm>
            <a:off x="636489"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Resource Sufficiency</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29700" name="Text Box 6">
            <a:extLst>
              <a:ext uri="{FF2B5EF4-FFF2-40B4-BE49-F238E27FC236}">
                <a16:creationId xmlns:a16="http://schemas.microsoft.com/office/drawing/2014/main" id="{C8CD9EEC-9793-CBF5-29FF-2F45351B8075}"/>
              </a:ext>
            </a:extLst>
          </p:cNvPr>
          <p:cNvSpPr txBox="1">
            <a:spLocks noChangeArrowheads="1"/>
          </p:cNvSpPr>
          <p:nvPr/>
        </p:nvSpPr>
        <p:spPr bwMode="auto">
          <a:xfrm>
            <a:off x="1169889" y="1447801"/>
            <a:ext cx="7086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400">
                <a:latin typeface="Times New Roman" panose="02020603050405020304" pitchFamily="18" charset="0"/>
              </a:rPr>
              <a:t>Examples of nonfinancial resources that may be critical to the successful launch of a new business</a:t>
            </a:r>
          </a:p>
        </p:txBody>
      </p:sp>
      <p:sp>
        <p:nvSpPr>
          <p:cNvPr id="29701" name="Rectangle 7">
            <a:extLst>
              <a:ext uri="{FF2B5EF4-FFF2-40B4-BE49-F238E27FC236}">
                <a16:creationId xmlns:a16="http://schemas.microsoft.com/office/drawing/2014/main" id="{DBBBA386-7D09-69B8-98EC-BE9186928135}"/>
              </a:ext>
            </a:extLst>
          </p:cNvPr>
          <p:cNvSpPr>
            <a:spLocks noChangeArrowheads="1"/>
          </p:cNvSpPr>
          <p:nvPr/>
        </p:nvSpPr>
        <p:spPr bwMode="auto">
          <a:xfrm>
            <a:off x="636489" y="2362200"/>
            <a:ext cx="8229600" cy="3505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4000">
              <a:latin typeface="Times New Roman" panose="02020603050405020304" pitchFamily="18" charset="0"/>
            </a:endParaRPr>
          </a:p>
        </p:txBody>
      </p:sp>
      <p:sp>
        <p:nvSpPr>
          <p:cNvPr id="29702" name="Text Box 8">
            <a:extLst>
              <a:ext uri="{FF2B5EF4-FFF2-40B4-BE49-F238E27FC236}">
                <a16:creationId xmlns:a16="http://schemas.microsoft.com/office/drawing/2014/main" id="{36135264-84AD-90D0-3D9A-DA1289299E89}"/>
              </a:ext>
            </a:extLst>
          </p:cNvPr>
          <p:cNvSpPr txBox="1">
            <a:spLocks noChangeArrowheads="1"/>
          </p:cNvSpPr>
          <p:nvPr/>
        </p:nvSpPr>
        <p:spPr bwMode="auto">
          <a:xfrm>
            <a:off x="636489" y="2438400"/>
            <a:ext cx="84582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1600" b="1">
                <a:latin typeface="Times New Roman" panose="02020603050405020304" pitchFamily="18" charset="0"/>
              </a:rPr>
              <a:t> </a:t>
            </a:r>
            <a:r>
              <a:rPr lang="en-US" altLang="en-US" sz="2000">
                <a:latin typeface="Times New Roman" panose="02020603050405020304" pitchFamily="18" charset="0"/>
              </a:rPr>
              <a:t>Affordable office space.</a:t>
            </a:r>
          </a:p>
          <a:p>
            <a:pPr eaLnBrk="1" hangingPunct="1">
              <a:spcBef>
                <a:spcPct val="50000"/>
              </a:spcBef>
            </a:pPr>
            <a:r>
              <a:rPr lang="en-US" altLang="en-US" sz="2000">
                <a:latin typeface="Times New Roman" panose="02020603050405020304" pitchFamily="18" charset="0"/>
              </a:rPr>
              <a:t> Lab space, manufacturing space, or space to launch a service business.  </a:t>
            </a:r>
          </a:p>
          <a:p>
            <a:pPr eaLnBrk="1" hangingPunct="1">
              <a:spcBef>
                <a:spcPct val="50000"/>
              </a:spcBef>
            </a:pPr>
            <a:r>
              <a:rPr lang="en-US" altLang="en-US" sz="2000">
                <a:latin typeface="Times New Roman" panose="02020603050405020304" pitchFamily="18" charset="0"/>
              </a:rPr>
              <a:t> Availability of contract manufacturers or service providers.</a:t>
            </a:r>
          </a:p>
          <a:p>
            <a:pPr eaLnBrk="1" hangingPunct="1">
              <a:spcBef>
                <a:spcPct val="50000"/>
              </a:spcBef>
            </a:pPr>
            <a:r>
              <a:rPr lang="en-US" altLang="en-US" sz="2000">
                <a:latin typeface="Times New Roman" panose="02020603050405020304" pitchFamily="18" charset="0"/>
              </a:rPr>
              <a:t> Key management employees (now and in the future).</a:t>
            </a:r>
          </a:p>
          <a:p>
            <a:pPr eaLnBrk="1" hangingPunct="1">
              <a:spcBef>
                <a:spcPct val="50000"/>
              </a:spcBef>
            </a:pPr>
            <a:r>
              <a:rPr lang="en-US" altLang="en-US" sz="2000">
                <a:latin typeface="Times New Roman" panose="02020603050405020304" pitchFamily="18" charset="0"/>
              </a:rPr>
              <a:t> Key support personnel (now and in the future).</a:t>
            </a:r>
          </a:p>
          <a:p>
            <a:pPr eaLnBrk="1" hangingPunct="1">
              <a:spcBef>
                <a:spcPct val="50000"/>
              </a:spcBef>
            </a:pPr>
            <a:r>
              <a:rPr lang="en-US" altLang="en-US" sz="2000">
                <a:latin typeface="Times New Roman" panose="02020603050405020304" pitchFamily="18" charset="0"/>
              </a:rPr>
              <a:t> Ability to obtain intellectual property protection.</a:t>
            </a:r>
          </a:p>
          <a:p>
            <a:pPr eaLnBrk="1" hangingPunct="1">
              <a:spcBef>
                <a:spcPct val="50000"/>
              </a:spcBef>
            </a:pPr>
            <a:r>
              <a:rPr lang="en-US" altLang="en-US" sz="2000">
                <a:latin typeface="Times New Roman" panose="02020603050405020304" pitchFamily="18" charset="0"/>
              </a:rPr>
              <a:t> Ability to form favorable business partnerships.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E479165-8C60-6161-8A42-E1D324675925}"/>
              </a:ext>
            </a:extLst>
          </p:cNvPr>
          <p:cNvSpPr>
            <a:spLocks noGrp="1" noChangeArrowheads="1"/>
          </p:cNvSpPr>
          <p:nvPr>
            <p:ph type="title"/>
          </p:nvPr>
        </p:nvSpPr>
        <p:spPr>
          <a:xfrm>
            <a:off x="324508"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Financial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30724" name="Text Box 4">
            <a:extLst>
              <a:ext uri="{FF2B5EF4-FFF2-40B4-BE49-F238E27FC236}">
                <a16:creationId xmlns:a16="http://schemas.microsoft.com/office/drawing/2014/main" id="{0C3EE801-39CC-8E4E-1B41-51EAF28FCF65}"/>
              </a:ext>
            </a:extLst>
          </p:cNvPr>
          <p:cNvSpPr txBox="1">
            <a:spLocks noChangeArrowheads="1"/>
          </p:cNvSpPr>
          <p:nvPr/>
        </p:nvSpPr>
        <p:spPr bwMode="auto">
          <a:xfrm>
            <a:off x="-132692" y="25146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Financial Feasibility Analysis</a:t>
            </a:r>
          </a:p>
        </p:txBody>
      </p:sp>
      <p:sp>
        <p:nvSpPr>
          <p:cNvPr id="30725" name="Rectangle 5">
            <a:extLst>
              <a:ext uri="{FF2B5EF4-FFF2-40B4-BE49-F238E27FC236}">
                <a16:creationId xmlns:a16="http://schemas.microsoft.com/office/drawing/2014/main" id="{B2CA0196-0F8F-AAF0-1BB7-4B641E0E1551}"/>
              </a:ext>
            </a:extLst>
          </p:cNvPr>
          <p:cNvSpPr>
            <a:spLocks noChangeArrowheads="1"/>
          </p:cNvSpPr>
          <p:nvPr/>
        </p:nvSpPr>
        <p:spPr bwMode="auto">
          <a:xfrm>
            <a:off x="3829708" y="1524000"/>
            <a:ext cx="4953000" cy="47244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30726" name="TextBox 11">
            <a:extLst>
              <a:ext uri="{FF2B5EF4-FFF2-40B4-BE49-F238E27FC236}">
                <a16:creationId xmlns:a16="http://schemas.microsoft.com/office/drawing/2014/main" id="{9563DEC1-4A5B-D9C8-751C-0E636C6224EF}"/>
              </a:ext>
            </a:extLst>
          </p:cNvPr>
          <p:cNvSpPr txBox="1">
            <a:spLocks noChangeArrowheads="1"/>
          </p:cNvSpPr>
          <p:nvPr/>
        </p:nvSpPr>
        <p:spPr bwMode="auto">
          <a:xfrm>
            <a:off x="3905908"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Purpose</a:t>
            </a:r>
          </a:p>
        </p:txBody>
      </p:sp>
      <p:sp>
        <p:nvSpPr>
          <p:cNvPr id="30727" name="TextBox 12">
            <a:extLst>
              <a:ext uri="{FF2B5EF4-FFF2-40B4-BE49-F238E27FC236}">
                <a16:creationId xmlns:a16="http://schemas.microsoft.com/office/drawing/2014/main" id="{D2370685-305E-2CA8-3BFC-2BEEE2590A41}"/>
              </a:ext>
            </a:extLst>
          </p:cNvPr>
          <p:cNvSpPr txBox="1">
            <a:spLocks noChangeArrowheads="1"/>
          </p:cNvSpPr>
          <p:nvPr/>
        </p:nvSpPr>
        <p:spPr bwMode="auto">
          <a:xfrm>
            <a:off x="3982108" y="2133600"/>
            <a:ext cx="4876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pPr>
            <a:r>
              <a:rPr lang="en-US" altLang="en-US" sz="2400">
                <a:latin typeface="Times New Roman" panose="02020603050405020304" pitchFamily="18" charset="0"/>
              </a:rPr>
              <a:t> Is the final component of a </a:t>
            </a:r>
          </a:p>
          <a:p>
            <a:pPr eaLnBrk="1" hangingPunct="1">
              <a:spcBef>
                <a:spcPct val="0"/>
              </a:spcBef>
              <a:buFontTx/>
              <a:buNone/>
            </a:pPr>
            <a:r>
              <a:rPr lang="en-US" altLang="en-US" sz="2400">
                <a:latin typeface="Times New Roman" panose="02020603050405020304" pitchFamily="18" charset="0"/>
              </a:rPr>
              <a:t>  comprehensive feasibility analysis.</a:t>
            </a:r>
          </a:p>
          <a:p>
            <a:pPr eaLnBrk="1" hangingPunct="1">
              <a:spcBef>
                <a:spcPct val="0"/>
              </a:spcBef>
            </a:pPr>
            <a:r>
              <a:rPr lang="en-US" altLang="en-US" sz="2400">
                <a:latin typeface="Times New Roman" panose="02020603050405020304" pitchFamily="18" charset="0"/>
              </a:rPr>
              <a:t> A preliminary financial assessment</a:t>
            </a:r>
          </a:p>
          <a:p>
            <a:pPr eaLnBrk="1" hangingPunct="1">
              <a:spcBef>
                <a:spcPct val="0"/>
              </a:spcBef>
              <a:buFontTx/>
              <a:buNone/>
            </a:pPr>
            <a:r>
              <a:rPr lang="en-US" altLang="en-US" sz="2400">
                <a:latin typeface="Times New Roman" panose="02020603050405020304" pitchFamily="18" charset="0"/>
              </a:rPr>
              <a:t>  is sufficient.</a:t>
            </a:r>
          </a:p>
          <a:p>
            <a:pPr eaLnBrk="1" hangingPunct="1">
              <a:spcBef>
                <a:spcPct val="0"/>
              </a:spcBef>
              <a:buFontTx/>
              <a:buNone/>
            </a:pPr>
            <a:endParaRPr lang="en-US" altLang="en-US" sz="2400">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094A4E1-4FEF-3A53-6344-A77C98C5A6F1}"/>
              </a:ext>
            </a:extLst>
          </p:cNvPr>
          <p:cNvSpPr>
            <a:spLocks noGrp="1" noChangeArrowheads="1"/>
          </p:cNvSpPr>
          <p:nvPr>
            <p:ph type="title"/>
          </p:nvPr>
        </p:nvSpPr>
        <p:spPr>
          <a:xfrm>
            <a:off x="367547"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Financial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31748" name="TextBox 9">
            <a:extLst>
              <a:ext uri="{FF2B5EF4-FFF2-40B4-BE49-F238E27FC236}">
                <a16:creationId xmlns:a16="http://schemas.microsoft.com/office/drawing/2014/main" id="{2B4D389C-9A32-D11A-74F5-B32476B54A4B}"/>
              </a:ext>
            </a:extLst>
          </p:cNvPr>
          <p:cNvSpPr txBox="1">
            <a:spLocks noChangeArrowheads="1"/>
          </p:cNvSpPr>
          <p:nvPr/>
        </p:nvSpPr>
        <p:spPr bwMode="auto">
          <a:xfrm>
            <a:off x="900947" y="1447800"/>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800">
                <a:latin typeface="Times New Roman" panose="02020603050405020304" pitchFamily="18" charset="0"/>
              </a:rPr>
              <a:t>Components of financial </a:t>
            </a:r>
          </a:p>
          <a:p>
            <a:pPr algn="ctr" eaLnBrk="1" hangingPunct="1">
              <a:spcBef>
                <a:spcPct val="0"/>
              </a:spcBef>
              <a:buFontTx/>
              <a:buNone/>
            </a:pPr>
            <a:r>
              <a:rPr lang="en-US" altLang="en-US" sz="2800">
                <a:latin typeface="Times New Roman" panose="02020603050405020304" pitchFamily="18" charset="0"/>
              </a:rPr>
              <a:t>feasibility analysis</a:t>
            </a:r>
          </a:p>
        </p:txBody>
      </p:sp>
      <p:sp>
        <p:nvSpPr>
          <p:cNvPr id="31749" name="Rectangle 8">
            <a:extLst>
              <a:ext uri="{FF2B5EF4-FFF2-40B4-BE49-F238E27FC236}">
                <a16:creationId xmlns:a16="http://schemas.microsoft.com/office/drawing/2014/main" id="{86D4E7B3-8512-63E5-6820-CF8E119DFDF6}"/>
              </a:ext>
            </a:extLst>
          </p:cNvPr>
          <p:cNvSpPr>
            <a:spLocks noChangeArrowheads="1"/>
          </p:cNvSpPr>
          <p:nvPr/>
        </p:nvSpPr>
        <p:spPr bwMode="auto">
          <a:xfrm>
            <a:off x="748547" y="28194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Total Start-Up Cash </a:t>
            </a:r>
          </a:p>
          <a:p>
            <a:pPr algn="ctr" eaLnBrk="1" hangingPunct="1">
              <a:spcBef>
                <a:spcPct val="0"/>
              </a:spcBef>
              <a:buFontTx/>
              <a:buNone/>
            </a:pPr>
            <a:r>
              <a:rPr lang="en-US" altLang="en-US" sz="2400">
                <a:latin typeface="Times New Roman" panose="02020603050405020304" pitchFamily="18" charset="0"/>
              </a:rPr>
              <a:t>Needed</a:t>
            </a:r>
          </a:p>
        </p:txBody>
      </p:sp>
      <p:sp>
        <p:nvSpPr>
          <p:cNvPr id="31750" name="Rectangle 8">
            <a:extLst>
              <a:ext uri="{FF2B5EF4-FFF2-40B4-BE49-F238E27FC236}">
                <a16:creationId xmlns:a16="http://schemas.microsoft.com/office/drawing/2014/main" id="{7BF28D7B-5C27-C2FD-3730-BC0FEF661EF2}"/>
              </a:ext>
            </a:extLst>
          </p:cNvPr>
          <p:cNvSpPr>
            <a:spLocks noChangeArrowheads="1"/>
          </p:cNvSpPr>
          <p:nvPr/>
        </p:nvSpPr>
        <p:spPr bwMode="auto">
          <a:xfrm>
            <a:off x="4710947" y="2819400"/>
            <a:ext cx="32004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Financial Performance of</a:t>
            </a:r>
          </a:p>
          <a:p>
            <a:pPr algn="ctr" eaLnBrk="1" hangingPunct="1">
              <a:spcBef>
                <a:spcPct val="0"/>
              </a:spcBef>
              <a:buFontTx/>
              <a:buNone/>
            </a:pPr>
            <a:r>
              <a:rPr lang="en-US" altLang="en-US" sz="2400">
                <a:latin typeface="Times New Roman" panose="02020603050405020304" pitchFamily="18" charset="0"/>
              </a:rPr>
              <a:t>Similar Businesses</a:t>
            </a:r>
          </a:p>
        </p:txBody>
      </p:sp>
      <p:sp>
        <p:nvSpPr>
          <p:cNvPr id="31751" name="Rectangle 8">
            <a:extLst>
              <a:ext uri="{FF2B5EF4-FFF2-40B4-BE49-F238E27FC236}">
                <a16:creationId xmlns:a16="http://schemas.microsoft.com/office/drawing/2014/main" id="{D57388A8-E84A-AA87-179B-B5DEFA1266A7}"/>
              </a:ext>
            </a:extLst>
          </p:cNvPr>
          <p:cNvSpPr>
            <a:spLocks noChangeArrowheads="1"/>
          </p:cNvSpPr>
          <p:nvPr/>
        </p:nvSpPr>
        <p:spPr bwMode="auto">
          <a:xfrm>
            <a:off x="2805947" y="42672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Overall Financial</a:t>
            </a:r>
          </a:p>
          <a:p>
            <a:pPr algn="ctr" eaLnBrk="1" hangingPunct="1">
              <a:spcBef>
                <a:spcPct val="0"/>
              </a:spcBef>
              <a:buFontTx/>
              <a:buNone/>
            </a:pPr>
            <a:r>
              <a:rPr lang="en-US" altLang="en-US" sz="2400">
                <a:latin typeface="Times New Roman" panose="02020603050405020304" pitchFamily="18" charset="0"/>
              </a:rPr>
              <a:t>Attractiveness of the </a:t>
            </a:r>
          </a:p>
          <a:p>
            <a:pPr algn="ctr" eaLnBrk="1" hangingPunct="1">
              <a:spcBef>
                <a:spcPct val="0"/>
              </a:spcBef>
              <a:buFontTx/>
              <a:buNone/>
            </a:pPr>
            <a:r>
              <a:rPr lang="en-US" altLang="en-US" sz="2400">
                <a:latin typeface="Times New Roman" panose="02020603050405020304" pitchFamily="18" charset="0"/>
              </a:rPr>
              <a:t>Proposed Venture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BF3F4EE-2E0A-51F0-272F-7E808D1C8DAF}"/>
              </a:ext>
            </a:extLst>
          </p:cNvPr>
          <p:cNvSpPr>
            <a:spLocks noGrp="1" noChangeArrowheads="1"/>
          </p:cNvSpPr>
          <p:nvPr>
            <p:ph type="title"/>
          </p:nvPr>
        </p:nvSpPr>
        <p:spPr>
          <a:xfrm>
            <a:off x="335280" y="0"/>
            <a:ext cx="8229600" cy="1143000"/>
          </a:xfrm>
        </p:spPr>
        <p:txBody>
          <a:bodyPr/>
          <a:lstStyle/>
          <a:p>
            <a:pPr eaLnBrk="1" hangingPunct="1"/>
            <a:r>
              <a:rPr lang="en-US" altLang="en-US" sz="3600" dirty="0">
                <a:latin typeface="Times New Roman" panose="02020603050405020304" pitchFamily="18" charset="0"/>
              </a:rPr>
              <a:t>Total Start-Up Cash Needed</a:t>
            </a:r>
          </a:p>
        </p:txBody>
      </p:sp>
      <p:sp>
        <p:nvSpPr>
          <p:cNvPr id="32771" name="Rectangle 3">
            <a:extLst>
              <a:ext uri="{FF2B5EF4-FFF2-40B4-BE49-F238E27FC236}">
                <a16:creationId xmlns:a16="http://schemas.microsoft.com/office/drawing/2014/main" id="{258A9B8E-B40B-8BCF-CBB3-A70744763F02}"/>
              </a:ext>
            </a:extLst>
          </p:cNvPr>
          <p:cNvSpPr>
            <a:spLocks noGrp="1" noChangeArrowheads="1"/>
          </p:cNvSpPr>
          <p:nvPr>
            <p:ph type="body" idx="1"/>
          </p:nvPr>
        </p:nvSpPr>
        <p:spPr>
          <a:xfrm>
            <a:off x="235772" y="1771837"/>
            <a:ext cx="10515600" cy="4351338"/>
          </a:xfrm>
        </p:spPr>
        <p:txBody>
          <a:bodyPr/>
          <a:lstStyle/>
          <a:p>
            <a:pPr eaLnBrk="1" hangingPunct="1"/>
            <a:r>
              <a:rPr lang="en-US" altLang="en-US">
                <a:latin typeface="Times New Roman" panose="02020603050405020304" pitchFamily="18" charset="0"/>
              </a:rPr>
              <a:t>Total Start-Up Cash Needed</a:t>
            </a:r>
          </a:p>
          <a:p>
            <a:pPr lvl="1" eaLnBrk="1" hangingPunct="1"/>
            <a:r>
              <a:rPr lang="en-US" altLang="en-US">
                <a:latin typeface="Times New Roman" panose="02020603050405020304" pitchFamily="18" charset="0"/>
              </a:rPr>
              <a:t>The first issue refers to the total cash needed to prepare the business to make its first sale.</a:t>
            </a:r>
          </a:p>
          <a:p>
            <a:pPr lvl="1" eaLnBrk="1" hangingPunct="1"/>
            <a:r>
              <a:rPr lang="en-US" altLang="en-US">
                <a:latin typeface="Times New Roman" panose="02020603050405020304" pitchFamily="18" charset="0"/>
              </a:rPr>
              <a:t>An actual budget should be prepared that lists all the anticipated capital purchases and operating expenses needed to generate the first $1 in revenues. </a:t>
            </a:r>
          </a:p>
          <a:p>
            <a:pPr lvl="1" eaLnBrk="1" hangingPunct="1"/>
            <a:r>
              <a:rPr lang="en-US" altLang="en-US">
                <a:latin typeface="Times New Roman" panose="02020603050405020304" pitchFamily="18" charset="0"/>
              </a:rPr>
              <a:t>The point of this exercise is to determine if the proposed venture is realistic given the total start-up cash needed.</a:t>
            </a:r>
            <a:endParaRPr lang="en-US" altLang="en-US" sz="2000">
              <a:latin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DED6E15-EC3D-822C-95E0-F2DBA4D421A2}"/>
              </a:ext>
            </a:extLst>
          </p:cNvPr>
          <p:cNvSpPr>
            <a:spLocks noGrp="1" noChangeArrowheads="1"/>
          </p:cNvSpPr>
          <p:nvPr>
            <p:ph type="title"/>
          </p:nvPr>
        </p:nvSpPr>
        <p:spPr>
          <a:xfrm>
            <a:off x="378311" y="109369"/>
            <a:ext cx="8229600" cy="1143000"/>
          </a:xfrm>
        </p:spPr>
        <p:txBody>
          <a:bodyPr/>
          <a:lstStyle/>
          <a:p>
            <a:pPr eaLnBrk="1" hangingPunct="1"/>
            <a:r>
              <a:rPr lang="en-US" altLang="en-US" sz="3600">
                <a:latin typeface="Times New Roman" panose="02020603050405020304" pitchFamily="18" charset="0"/>
              </a:rPr>
              <a:t>Financial Performance of Similar Businesses</a:t>
            </a:r>
          </a:p>
        </p:txBody>
      </p:sp>
      <p:sp>
        <p:nvSpPr>
          <p:cNvPr id="33795" name="Rectangle 3">
            <a:extLst>
              <a:ext uri="{FF2B5EF4-FFF2-40B4-BE49-F238E27FC236}">
                <a16:creationId xmlns:a16="http://schemas.microsoft.com/office/drawing/2014/main" id="{A60EB3F8-D8DE-E0A1-F67F-35EBAB118858}"/>
              </a:ext>
            </a:extLst>
          </p:cNvPr>
          <p:cNvSpPr>
            <a:spLocks noGrp="1" noChangeArrowheads="1"/>
          </p:cNvSpPr>
          <p:nvPr>
            <p:ph type="body" idx="1"/>
          </p:nvPr>
        </p:nvSpPr>
        <p:spPr>
          <a:xfrm>
            <a:off x="378311" y="1404770"/>
            <a:ext cx="8229600" cy="4525963"/>
          </a:xfrm>
        </p:spPr>
        <p:txBody>
          <a:bodyPr/>
          <a:lstStyle/>
          <a:p>
            <a:pPr eaLnBrk="1" hangingPunct="1"/>
            <a:r>
              <a:rPr lang="en-US" altLang="en-US">
                <a:latin typeface="Times New Roman" panose="02020603050405020304" pitchFamily="18" charset="0"/>
              </a:rPr>
              <a:t>Financial Performance of Similar Businesses</a:t>
            </a:r>
          </a:p>
          <a:p>
            <a:pPr lvl="1" eaLnBrk="1" hangingPunct="1"/>
            <a:r>
              <a:rPr lang="en-US" altLang="en-US">
                <a:latin typeface="Times New Roman" panose="02020603050405020304" pitchFamily="18" charset="0"/>
              </a:rPr>
              <a:t>Estimate the proposed start-up’s financial performance by comparing it to similar, already established businesses.</a:t>
            </a:r>
          </a:p>
          <a:p>
            <a:pPr lvl="1" eaLnBrk="1" hangingPunct="1"/>
            <a:r>
              <a:rPr lang="en-US" altLang="en-US">
                <a:latin typeface="Times New Roman" panose="02020603050405020304" pitchFamily="18" charset="0"/>
              </a:rPr>
              <a:t>There are several ways to doing this, all of which involve a little ethical detective work.</a:t>
            </a:r>
          </a:p>
          <a:p>
            <a:pPr lvl="2" eaLnBrk="1" hangingPunct="1"/>
            <a:r>
              <a:rPr lang="en-US" altLang="en-US">
                <a:latin typeface="Times New Roman" panose="02020603050405020304" pitchFamily="18" charset="0"/>
              </a:rPr>
              <a:t>First, there are many reports available, some for free and some that require a fee, offering detailed industry trend analysis and reports on thousands of individual firms.</a:t>
            </a:r>
          </a:p>
          <a:p>
            <a:pPr lvl="2" eaLnBrk="1" hangingPunct="1"/>
            <a:r>
              <a:rPr lang="en-US" altLang="en-US">
                <a:latin typeface="Times New Roman" panose="02020603050405020304" pitchFamily="18" charset="0"/>
              </a:rPr>
              <a:t>Second, simple observational research may be needed.  For example, the owners of New Venture Fitness Drinks could estimate their sales by tracking the number of people who patronize similar restaurants and estimating the average amount each customer spends.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8051EE4-4238-26D5-84A5-312DFA5FF1DB}"/>
              </a:ext>
            </a:extLst>
          </p:cNvPr>
          <p:cNvSpPr>
            <a:spLocks noGrp="1" noChangeArrowheads="1"/>
          </p:cNvSpPr>
          <p:nvPr>
            <p:ph type="title"/>
          </p:nvPr>
        </p:nvSpPr>
        <p:spPr>
          <a:xfrm>
            <a:off x="539675" y="288925"/>
            <a:ext cx="8229600" cy="1143000"/>
          </a:xfrm>
        </p:spPr>
        <p:txBody>
          <a:bodyPr>
            <a:normAutofit fontScale="90000"/>
          </a:bodyPr>
          <a:lstStyle/>
          <a:p>
            <a:pPr eaLnBrk="1" hangingPunct="1"/>
            <a:r>
              <a:rPr lang="en-US" altLang="en-US" sz="3600" dirty="0">
                <a:latin typeface="Times New Roman" panose="02020603050405020304" pitchFamily="18" charset="0"/>
              </a:rPr>
              <a:t>Overall Financial Attractiveness of the Proposed Venture</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34819" name="Rectangle 3">
            <a:extLst>
              <a:ext uri="{FF2B5EF4-FFF2-40B4-BE49-F238E27FC236}">
                <a16:creationId xmlns:a16="http://schemas.microsoft.com/office/drawing/2014/main" id="{E1CB2A04-87B9-5729-D732-541848BB3FF3}"/>
              </a:ext>
            </a:extLst>
          </p:cNvPr>
          <p:cNvSpPr>
            <a:spLocks noGrp="1" noChangeArrowheads="1"/>
          </p:cNvSpPr>
          <p:nvPr>
            <p:ph type="body" idx="1"/>
          </p:nvPr>
        </p:nvSpPr>
        <p:spPr>
          <a:xfrm>
            <a:off x="354106" y="1673225"/>
            <a:ext cx="10515600" cy="4351338"/>
          </a:xfrm>
        </p:spPr>
        <p:txBody>
          <a:bodyPr/>
          <a:lstStyle/>
          <a:p>
            <a:pPr eaLnBrk="1" hangingPunct="1"/>
            <a:r>
              <a:rPr lang="en-US" altLang="en-US">
                <a:latin typeface="Times New Roman" panose="02020603050405020304" pitchFamily="18" charset="0"/>
              </a:rPr>
              <a:t>Overall Financial Attractiveness of the Proposed Investment</a:t>
            </a:r>
          </a:p>
          <a:p>
            <a:pPr lvl="1" eaLnBrk="1" hangingPunct="1"/>
            <a:r>
              <a:rPr lang="en-US" altLang="en-US">
                <a:latin typeface="Times New Roman" panose="02020603050405020304" pitchFamily="18" charset="0"/>
              </a:rPr>
              <a:t>A number of other financial factors are associated with promising business start-ups.  </a:t>
            </a:r>
          </a:p>
          <a:p>
            <a:pPr lvl="1" eaLnBrk="1" hangingPunct="1"/>
            <a:r>
              <a:rPr lang="en-US" altLang="en-US">
                <a:latin typeface="Times New Roman" panose="02020603050405020304" pitchFamily="18" charset="0"/>
              </a:rPr>
              <a:t>In the feasibility analysis stage, the extent to which a business opportunity is positive relative to each factor is based on an estimate rather than actual performance.</a:t>
            </a:r>
          </a:p>
          <a:p>
            <a:pPr lvl="1" eaLnBrk="1" hangingPunct="1"/>
            <a:r>
              <a:rPr lang="en-US" altLang="en-US">
                <a:latin typeface="Times New Roman" panose="02020603050405020304" pitchFamily="18" charset="0"/>
              </a:rPr>
              <a:t>The table on the next slide lists the factors that pertain to the overall attractiveness of the financial feasibility of the business idea.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US" altLang="en-US" sz="4400" dirty="0">
                <a:latin typeface="Times New Roman" panose="02020603050405020304" pitchFamily="18" charset="0"/>
              </a:rPr>
              <a:t>When To Conduct a Feasibility Analysis</a:t>
            </a:r>
            <a:endParaRPr lang="en-PK" dirty="0"/>
          </a:p>
        </p:txBody>
      </p:sp>
      <p:sp>
        <p:nvSpPr>
          <p:cNvPr id="3" name="Content Placeholder 2">
            <a:extLst>
              <a:ext uri="{FF2B5EF4-FFF2-40B4-BE49-F238E27FC236}">
                <a16:creationId xmlns:a16="http://schemas.microsoft.com/office/drawing/2014/main" id="{DD9831D3-0355-745C-FF47-02F3AF1B1257}"/>
              </a:ext>
            </a:extLst>
          </p:cNvPr>
          <p:cNvSpPr>
            <a:spLocks noGrp="1"/>
          </p:cNvSpPr>
          <p:nvPr>
            <p:ph idx="1"/>
          </p:nvPr>
        </p:nvSpPr>
        <p:spPr/>
        <p:txBody>
          <a:bodyPr>
            <a:normAutofit/>
          </a:bodyPr>
          <a:lstStyle/>
          <a:p>
            <a:pPr eaLnBrk="1" hangingPunct="1"/>
            <a:r>
              <a:rPr lang="en-US" altLang="en-US" sz="2800" dirty="0">
                <a:latin typeface="Times New Roman" panose="02020603050405020304" pitchFamily="18" charset="0"/>
              </a:rPr>
              <a:t>Timing of Feasibility Analysis</a:t>
            </a:r>
          </a:p>
          <a:p>
            <a:pPr lvl="1" eaLnBrk="1" hangingPunct="1"/>
            <a:r>
              <a:rPr lang="en-US" altLang="en-US" sz="2400" dirty="0">
                <a:latin typeface="Times New Roman" panose="02020603050405020304" pitchFamily="18" charset="0"/>
              </a:rPr>
              <a:t>The proper time to conduct a feasibility analysis is early in thinking through the prospects for a new business.</a:t>
            </a:r>
          </a:p>
          <a:p>
            <a:pPr lvl="1" eaLnBrk="1" hangingPunct="1"/>
            <a:r>
              <a:rPr lang="en-US" altLang="en-US" sz="2400" dirty="0">
                <a:latin typeface="Times New Roman" panose="02020603050405020304" pitchFamily="18" charset="0"/>
              </a:rPr>
              <a:t>The thought is to screen ideas before a lot of resources are spent on them.</a:t>
            </a:r>
          </a:p>
          <a:p>
            <a:pPr eaLnBrk="1" hangingPunct="1"/>
            <a:r>
              <a:rPr lang="en-US" altLang="en-US" sz="2800" dirty="0">
                <a:latin typeface="Times New Roman" panose="02020603050405020304" pitchFamily="18" charset="0"/>
              </a:rPr>
              <a:t>Components of a Properly Conducted Feasibility Analysis</a:t>
            </a:r>
          </a:p>
          <a:p>
            <a:pPr lvl="1" eaLnBrk="1" hangingPunct="1"/>
            <a:r>
              <a:rPr lang="en-US" altLang="en-US" sz="2400" dirty="0">
                <a:latin typeface="Times New Roman" panose="02020603050405020304" pitchFamily="18" charset="0"/>
              </a:rPr>
              <a:t>A properly conducted feasibility analysis includes four separate components, as discussed in the following slides.</a:t>
            </a:r>
          </a:p>
        </p:txBody>
      </p:sp>
    </p:spTree>
    <p:extLst>
      <p:ext uri="{BB962C8B-B14F-4D97-AF65-F5344CB8AC3E}">
        <p14:creationId xmlns:p14="http://schemas.microsoft.com/office/powerpoint/2010/main" val="3965420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5F147E5D-19DD-58CC-D345-950562BCFF6E}"/>
              </a:ext>
            </a:extLst>
          </p:cNvPr>
          <p:cNvSpPr>
            <a:spLocks noGrp="1" noChangeArrowheads="1"/>
          </p:cNvSpPr>
          <p:nvPr>
            <p:ph type="title"/>
          </p:nvPr>
        </p:nvSpPr>
        <p:spPr>
          <a:xfrm>
            <a:off x="571948" y="130885"/>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Overall Financial Attractiveness of the Proposed Venture</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35844" name="Text Box 6">
            <a:extLst>
              <a:ext uri="{FF2B5EF4-FFF2-40B4-BE49-F238E27FC236}">
                <a16:creationId xmlns:a16="http://schemas.microsoft.com/office/drawing/2014/main" id="{CA5C4CDA-3750-9492-52A9-73FD02B01A3F}"/>
              </a:ext>
            </a:extLst>
          </p:cNvPr>
          <p:cNvSpPr txBox="1">
            <a:spLocks noChangeArrowheads="1"/>
          </p:cNvSpPr>
          <p:nvPr/>
        </p:nvSpPr>
        <p:spPr bwMode="auto">
          <a:xfrm>
            <a:off x="648148" y="1578686"/>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400">
                <a:latin typeface="Times New Roman" panose="02020603050405020304" pitchFamily="18" charset="0"/>
              </a:rPr>
              <a:t>Financial Factors Associated With Promising Business Opportunities</a:t>
            </a:r>
          </a:p>
        </p:txBody>
      </p:sp>
      <p:sp>
        <p:nvSpPr>
          <p:cNvPr id="35845" name="Rectangle 9">
            <a:extLst>
              <a:ext uri="{FF2B5EF4-FFF2-40B4-BE49-F238E27FC236}">
                <a16:creationId xmlns:a16="http://schemas.microsoft.com/office/drawing/2014/main" id="{8C9AC1DF-7636-37B1-158F-0E0A4EA06996}"/>
              </a:ext>
            </a:extLst>
          </p:cNvPr>
          <p:cNvSpPr>
            <a:spLocks noChangeArrowheads="1"/>
          </p:cNvSpPr>
          <p:nvPr/>
        </p:nvSpPr>
        <p:spPr bwMode="auto">
          <a:xfrm>
            <a:off x="419548" y="2416885"/>
            <a:ext cx="8458200" cy="35814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4000">
              <a:latin typeface="Times New Roman" panose="02020603050405020304" pitchFamily="18" charset="0"/>
            </a:endParaRPr>
          </a:p>
        </p:txBody>
      </p:sp>
      <p:sp>
        <p:nvSpPr>
          <p:cNvPr id="35846" name="Text Box 10">
            <a:extLst>
              <a:ext uri="{FF2B5EF4-FFF2-40B4-BE49-F238E27FC236}">
                <a16:creationId xmlns:a16="http://schemas.microsoft.com/office/drawing/2014/main" id="{FB64941C-F828-61DF-E97A-E7B94CE4BFD3}"/>
              </a:ext>
            </a:extLst>
          </p:cNvPr>
          <p:cNvSpPr txBox="1">
            <a:spLocks noChangeArrowheads="1"/>
          </p:cNvSpPr>
          <p:nvPr/>
        </p:nvSpPr>
        <p:spPr bwMode="auto">
          <a:xfrm>
            <a:off x="495748" y="2645486"/>
            <a:ext cx="807720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lnSpc>
                <a:spcPct val="70000"/>
              </a:lnSpc>
              <a:spcBef>
                <a:spcPct val="50000"/>
              </a:spcBef>
            </a:pPr>
            <a:r>
              <a:rPr lang="en-US" altLang="en-US" sz="1800">
                <a:latin typeface="Times New Roman" panose="02020603050405020304" pitchFamily="18" charset="0"/>
              </a:rPr>
              <a:t> </a:t>
            </a:r>
            <a:r>
              <a:rPr lang="en-US" altLang="en-US" sz="2000">
                <a:latin typeface="Times New Roman" panose="02020603050405020304" pitchFamily="18" charset="0"/>
              </a:rPr>
              <a:t>Steady and rapid growth in sales during the first 5 to 7 years in a clearly</a:t>
            </a:r>
          </a:p>
          <a:p>
            <a:pPr eaLnBrk="1" hangingPunct="1">
              <a:lnSpc>
                <a:spcPct val="70000"/>
              </a:lnSpc>
              <a:spcBef>
                <a:spcPct val="50000"/>
              </a:spcBef>
              <a:buFontTx/>
              <a:buNone/>
            </a:pPr>
            <a:r>
              <a:rPr lang="en-US" altLang="en-US" sz="2000">
                <a:latin typeface="Times New Roman" panose="02020603050405020304" pitchFamily="18" charset="0"/>
              </a:rPr>
              <a:t>  defined market niche.</a:t>
            </a:r>
          </a:p>
          <a:p>
            <a:pPr eaLnBrk="1" hangingPunct="1">
              <a:lnSpc>
                <a:spcPct val="70000"/>
              </a:lnSpc>
              <a:spcBef>
                <a:spcPct val="50000"/>
              </a:spcBef>
            </a:pPr>
            <a:r>
              <a:rPr lang="en-US" altLang="en-US" sz="2000">
                <a:latin typeface="Times New Roman" panose="02020603050405020304" pitchFamily="18" charset="0"/>
              </a:rPr>
              <a:t> High percentage of recurring revenue—meaning that once a firm wins a </a:t>
            </a:r>
          </a:p>
          <a:p>
            <a:pPr eaLnBrk="1" hangingPunct="1">
              <a:lnSpc>
                <a:spcPct val="70000"/>
              </a:lnSpc>
              <a:spcBef>
                <a:spcPct val="50000"/>
              </a:spcBef>
              <a:buFontTx/>
              <a:buNone/>
            </a:pPr>
            <a:r>
              <a:rPr lang="en-US" altLang="en-US" sz="2000">
                <a:latin typeface="Times New Roman" panose="02020603050405020304" pitchFamily="18" charset="0"/>
              </a:rPr>
              <a:t>  client, the client will provide recurring sources of revenue.</a:t>
            </a:r>
          </a:p>
          <a:p>
            <a:pPr eaLnBrk="1" hangingPunct="1">
              <a:lnSpc>
                <a:spcPct val="70000"/>
              </a:lnSpc>
              <a:spcBef>
                <a:spcPct val="50000"/>
              </a:spcBef>
            </a:pPr>
            <a:r>
              <a:rPr lang="en-US" altLang="en-US" sz="2000">
                <a:latin typeface="Times New Roman" panose="02020603050405020304" pitchFamily="18" charset="0"/>
              </a:rPr>
              <a:t> Ability to forecast income and expenses with a reasonable degree of</a:t>
            </a:r>
          </a:p>
          <a:p>
            <a:pPr eaLnBrk="1" hangingPunct="1">
              <a:lnSpc>
                <a:spcPct val="70000"/>
              </a:lnSpc>
              <a:spcBef>
                <a:spcPct val="50000"/>
              </a:spcBef>
              <a:buFontTx/>
              <a:buNone/>
            </a:pPr>
            <a:r>
              <a:rPr lang="en-US" altLang="en-US" sz="2000">
                <a:latin typeface="Times New Roman" panose="02020603050405020304" pitchFamily="18" charset="0"/>
              </a:rPr>
              <a:t>  certainty.</a:t>
            </a:r>
          </a:p>
          <a:p>
            <a:pPr eaLnBrk="1" hangingPunct="1">
              <a:spcBef>
                <a:spcPct val="50000"/>
              </a:spcBef>
            </a:pPr>
            <a:r>
              <a:rPr lang="en-US" altLang="en-US" sz="2000">
                <a:latin typeface="Times New Roman" panose="02020603050405020304" pitchFamily="18" charset="0"/>
              </a:rPr>
              <a:t> Internally generated funds to finance and sustain growth.</a:t>
            </a:r>
          </a:p>
          <a:p>
            <a:pPr eaLnBrk="1" hangingPunct="1">
              <a:spcBef>
                <a:spcPct val="50000"/>
              </a:spcBef>
            </a:pPr>
            <a:r>
              <a:rPr lang="en-US" altLang="en-US" sz="2000">
                <a:latin typeface="Times New Roman" panose="02020603050405020304" pitchFamily="18" charset="0"/>
              </a:rPr>
              <a:t> Availability of an exit opportunity for investors to convert equity to cash.</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9D639D6-024A-BFEB-856B-410E527D084F}"/>
              </a:ext>
            </a:extLst>
          </p:cNvPr>
          <p:cNvSpPr>
            <a:spLocks noGrp="1" noChangeArrowheads="1"/>
          </p:cNvSpPr>
          <p:nvPr>
            <p:ph type="title"/>
          </p:nvPr>
        </p:nvSpPr>
        <p:spPr>
          <a:xfrm>
            <a:off x="515471" y="98780"/>
            <a:ext cx="8229600" cy="1143000"/>
          </a:xfrm>
        </p:spPr>
        <p:txBody>
          <a:bodyPr/>
          <a:lstStyle/>
          <a:p>
            <a:pPr eaLnBrk="1" hangingPunct="1"/>
            <a:r>
              <a:rPr lang="en-US" altLang="en-US" sz="3600" dirty="0">
                <a:latin typeface="Times New Roman" panose="02020603050405020304" pitchFamily="18" charset="0"/>
              </a:rPr>
              <a:t>First Screen</a:t>
            </a:r>
          </a:p>
        </p:txBody>
      </p:sp>
      <p:sp>
        <p:nvSpPr>
          <p:cNvPr id="36867" name="Rectangle 3">
            <a:extLst>
              <a:ext uri="{FF2B5EF4-FFF2-40B4-BE49-F238E27FC236}">
                <a16:creationId xmlns:a16="http://schemas.microsoft.com/office/drawing/2014/main" id="{46002E4C-DD34-8F99-0CF1-BA9D5C35C7B2}"/>
              </a:ext>
            </a:extLst>
          </p:cNvPr>
          <p:cNvSpPr>
            <a:spLocks noGrp="1" noChangeArrowheads="1"/>
          </p:cNvSpPr>
          <p:nvPr>
            <p:ph type="body" idx="1"/>
          </p:nvPr>
        </p:nvSpPr>
        <p:spPr>
          <a:xfrm>
            <a:off x="515471" y="1836382"/>
            <a:ext cx="10515600" cy="4351338"/>
          </a:xfrm>
        </p:spPr>
        <p:txBody>
          <a:bodyPr/>
          <a:lstStyle/>
          <a:p>
            <a:pPr eaLnBrk="1" hangingPunct="1"/>
            <a:r>
              <a:rPr lang="en-US" altLang="en-US" dirty="0">
                <a:latin typeface="Times New Roman" panose="02020603050405020304" pitchFamily="18" charset="0"/>
              </a:rPr>
              <a:t>First Screen</a:t>
            </a:r>
          </a:p>
          <a:p>
            <a:pPr lvl="1" eaLnBrk="1" hangingPunct="1"/>
            <a:r>
              <a:rPr lang="en-US" altLang="en-US" dirty="0">
                <a:latin typeface="Times New Roman" panose="02020603050405020304" pitchFamily="18" charset="0"/>
              </a:rPr>
              <a:t>Shown in Appendix 3.1 is a template for completing a feasibility analysis.</a:t>
            </a:r>
          </a:p>
          <a:p>
            <a:pPr lvl="1" eaLnBrk="1" hangingPunct="1"/>
            <a:r>
              <a:rPr lang="en-US" altLang="en-US" dirty="0">
                <a:latin typeface="Times New Roman" panose="02020603050405020304" pitchFamily="18" charset="0"/>
              </a:rPr>
              <a:t>It’s called “First Screen” because it’s a tool that can be used in the initial pass at determining the feasibility of a business idea.</a:t>
            </a:r>
          </a:p>
          <a:p>
            <a:pPr lvl="1" eaLnBrk="1" hangingPunct="1"/>
            <a:r>
              <a:rPr lang="en-US" altLang="en-US" dirty="0">
                <a:latin typeface="Times New Roman" panose="02020603050405020304" pitchFamily="18" charset="0"/>
              </a:rPr>
              <a:t>If a business idea cuts muster at this stage, the next step is to complete a business plan.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PK" dirty="0"/>
              <a:t>Feasbility Analysis</a:t>
            </a:r>
          </a:p>
        </p:txBody>
      </p:sp>
      <p:pic>
        <p:nvPicPr>
          <p:cNvPr id="4" name="Picture 2">
            <a:extLst>
              <a:ext uri="{FF2B5EF4-FFF2-40B4-BE49-F238E27FC236}">
                <a16:creationId xmlns:a16="http://schemas.microsoft.com/office/drawing/2014/main" id="{6A9B57DF-2499-86A6-B1C4-DC3E284AE54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2233761"/>
            <a:ext cx="10515600" cy="353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027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PK" dirty="0"/>
              <a:t>Forms of Feasiblity Analysis</a:t>
            </a:r>
          </a:p>
        </p:txBody>
      </p:sp>
      <p:sp>
        <p:nvSpPr>
          <p:cNvPr id="4" name="Rectangle 6">
            <a:extLst>
              <a:ext uri="{FF2B5EF4-FFF2-40B4-BE49-F238E27FC236}">
                <a16:creationId xmlns:a16="http://schemas.microsoft.com/office/drawing/2014/main" id="{C4B06BBE-30BE-91A6-C0F9-60AD51ED9615}"/>
              </a:ext>
            </a:extLst>
          </p:cNvPr>
          <p:cNvSpPr>
            <a:spLocks noChangeArrowheads="1"/>
          </p:cNvSpPr>
          <p:nvPr/>
        </p:nvSpPr>
        <p:spPr bwMode="auto">
          <a:xfrm>
            <a:off x="2051130" y="2133600"/>
            <a:ext cx="3581400" cy="1219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Product/Service Feasibility</a:t>
            </a:r>
          </a:p>
        </p:txBody>
      </p:sp>
      <p:sp>
        <p:nvSpPr>
          <p:cNvPr id="5" name="Rectangle 6">
            <a:extLst>
              <a:ext uri="{FF2B5EF4-FFF2-40B4-BE49-F238E27FC236}">
                <a16:creationId xmlns:a16="http://schemas.microsoft.com/office/drawing/2014/main" id="{3E19CDD3-D081-E505-772C-9C26AE5A0009}"/>
              </a:ext>
            </a:extLst>
          </p:cNvPr>
          <p:cNvSpPr>
            <a:spLocks noChangeArrowheads="1"/>
          </p:cNvSpPr>
          <p:nvPr/>
        </p:nvSpPr>
        <p:spPr bwMode="auto">
          <a:xfrm>
            <a:off x="2051130" y="3962400"/>
            <a:ext cx="3581400" cy="1219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Organizational Feasibility</a:t>
            </a:r>
          </a:p>
        </p:txBody>
      </p:sp>
      <p:sp>
        <p:nvSpPr>
          <p:cNvPr id="6" name="Rectangle 6">
            <a:extLst>
              <a:ext uri="{FF2B5EF4-FFF2-40B4-BE49-F238E27FC236}">
                <a16:creationId xmlns:a16="http://schemas.microsoft.com/office/drawing/2014/main" id="{F7120822-FEF5-AEFA-9455-1CCA293A1B02}"/>
              </a:ext>
            </a:extLst>
          </p:cNvPr>
          <p:cNvSpPr>
            <a:spLocks noChangeArrowheads="1"/>
          </p:cNvSpPr>
          <p:nvPr/>
        </p:nvSpPr>
        <p:spPr bwMode="auto">
          <a:xfrm>
            <a:off x="6242130" y="2133600"/>
            <a:ext cx="3581400" cy="1219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Industry/Target Market</a:t>
            </a:r>
          </a:p>
          <a:p>
            <a:pPr algn="ctr" eaLnBrk="1" hangingPunct="1">
              <a:spcBef>
                <a:spcPct val="0"/>
              </a:spcBef>
              <a:buFontTx/>
              <a:buNone/>
            </a:pPr>
            <a:r>
              <a:rPr lang="en-US" altLang="en-US" sz="2400">
                <a:latin typeface="Times New Roman" panose="02020603050405020304" pitchFamily="18" charset="0"/>
              </a:rPr>
              <a:t>Feasibility</a:t>
            </a:r>
          </a:p>
        </p:txBody>
      </p:sp>
      <p:sp>
        <p:nvSpPr>
          <p:cNvPr id="7" name="Rectangle 6">
            <a:extLst>
              <a:ext uri="{FF2B5EF4-FFF2-40B4-BE49-F238E27FC236}">
                <a16:creationId xmlns:a16="http://schemas.microsoft.com/office/drawing/2014/main" id="{376C1CE1-9274-DB75-3C67-40DDEE450738}"/>
              </a:ext>
            </a:extLst>
          </p:cNvPr>
          <p:cNvSpPr>
            <a:spLocks noChangeArrowheads="1"/>
          </p:cNvSpPr>
          <p:nvPr/>
        </p:nvSpPr>
        <p:spPr bwMode="auto">
          <a:xfrm>
            <a:off x="6242130" y="3962400"/>
            <a:ext cx="3581400" cy="12192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Financial Feasibility</a:t>
            </a:r>
          </a:p>
        </p:txBody>
      </p:sp>
    </p:spTree>
    <p:extLst>
      <p:ext uri="{BB962C8B-B14F-4D97-AF65-F5344CB8AC3E}">
        <p14:creationId xmlns:p14="http://schemas.microsoft.com/office/powerpoint/2010/main" val="139668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4792-FEBA-B7E5-7A22-3F5DFE93DC06}"/>
              </a:ext>
            </a:extLst>
          </p:cNvPr>
          <p:cNvSpPr>
            <a:spLocks noGrp="1"/>
          </p:cNvSpPr>
          <p:nvPr>
            <p:ph type="title"/>
          </p:nvPr>
        </p:nvSpPr>
        <p:spPr/>
        <p:txBody>
          <a:bodyPr/>
          <a:lstStyle/>
          <a:p>
            <a:r>
              <a:rPr lang="en-PK" dirty="0"/>
              <a:t>Outline for a Comprehensive Feasibility Analysis</a:t>
            </a:r>
          </a:p>
        </p:txBody>
      </p:sp>
      <p:pic>
        <p:nvPicPr>
          <p:cNvPr id="5" name="Picture 7">
            <a:extLst>
              <a:ext uri="{FF2B5EF4-FFF2-40B4-BE49-F238E27FC236}">
                <a16:creationId xmlns:a16="http://schemas.microsoft.com/office/drawing/2014/main" id="{EDF29494-5DAA-EAA6-6AF6-18C1B8E4C0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729" b="3366"/>
          <a:stretch/>
        </p:blipFill>
        <p:spPr bwMode="auto">
          <a:xfrm>
            <a:off x="3868270" y="1468629"/>
            <a:ext cx="7090243" cy="488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555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27CE7E5-2E6D-C4E6-64F9-19D0BBEFDD0C}"/>
              </a:ext>
            </a:extLst>
          </p:cNvPr>
          <p:cNvSpPr>
            <a:spLocks noGrp="1" noChangeArrowheads="1"/>
          </p:cNvSpPr>
          <p:nvPr>
            <p:ph type="title"/>
          </p:nvPr>
        </p:nvSpPr>
        <p:spPr>
          <a:xfrm>
            <a:off x="1981200"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1268" name="Text Box 4">
            <a:extLst>
              <a:ext uri="{FF2B5EF4-FFF2-40B4-BE49-F238E27FC236}">
                <a16:creationId xmlns:a16="http://schemas.microsoft.com/office/drawing/2014/main" id="{1028B8A5-16C7-A97C-9647-937BBF8AB5A7}"/>
              </a:ext>
            </a:extLst>
          </p:cNvPr>
          <p:cNvSpPr txBox="1">
            <a:spLocks noChangeArrowheads="1"/>
          </p:cNvSpPr>
          <p:nvPr/>
        </p:nvSpPr>
        <p:spPr bwMode="auto">
          <a:xfrm>
            <a:off x="1752600" y="2514600"/>
            <a:ext cx="39624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a:latin typeface="Times New Roman" panose="02020603050405020304" pitchFamily="18" charset="0"/>
              </a:rPr>
              <a:t>Product/Service Feasibility Analysis</a:t>
            </a:r>
          </a:p>
        </p:txBody>
      </p:sp>
      <p:sp>
        <p:nvSpPr>
          <p:cNvPr id="11269" name="Rectangle 5">
            <a:extLst>
              <a:ext uri="{FF2B5EF4-FFF2-40B4-BE49-F238E27FC236}">
                <a16:creationId xmlns:a16="http://schemas.microsoft.com/office/drawing/2014/main" id="{2E694DD0-F4A5-B3E5-404D-3B3165F1BF3C}"/>
              </a:ext>
            </a:extLst>
          </p:cNvPr>
          <p:cNvSpPr>
            <a:spLocks noChangeArrowheads="1"/>
          </p:cNvSpPr>
          <p:nvPr/>
        </p:nvSpPr>
        <p:spPr bwMode="auto">
          <a:xfrm>
            <a:off x="5486400" y="1524000"/>
            <a:ext cx="4800600" cy="47244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11270" name="TextBox 11">
            <a:extLst>
              <a:ext uri="{FF2B5EF4-FFF2-40B4-BE49-F238E27FC236}">
                <a16:creationId xmlns:a16="http://schemas.microsoft.com/office/drawing/2014/main" id="{CB8138AC-899E-A4DC-CC7C-5CE776A43DE1}"/>
              </a:ext>
            </a:extLst>
          </p:cNvPr>
          <p:cNvSpPr txBox="1">
            <a:spLocks noChangeArrowheads="1"/>
          </p:cNvSpPr>
          <p:nvPr/>
        </p:nvSpPr>
        <p:spPr bwMode="auto">
          <a:xfrm>
            <a:off x="5562600" y="1600201"/>
            <a:ext cx="464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2400">
                <a:latin typeface="Times New Roman" panose="02020603050405020304" pitchFamily="18" charset="0"/>
              </a:rPr>
              <a:t>Purpose</a:t>
            </a:r>
          </a:p>
        </p:txBody>
      </p:sp>
      <p:sp>
        <p:nvSpPr>
          <p:cNvPr id="11271" name="TextBox 12">
            <a:extLst>
              <a:ext uri="{FF2B5EF4-FFF2-40B4-BE49-F238E27FC236}">
                <a16:creationId xmlns:a16="http://schemas.microsoft.com/office/drawing/2014/main" id="{BC980FAA-C351-8667-FB1F-2B5285863C79}"/>
              </a:ext>
            </a:extLst>
          </p:cNvPr>
          <p:cNvSpPr txBox="1">
            <a:spLocks noChangeArrowheads="1"/>
          </p:cNvSpPr>
          <p:nvPr/>
        </p:nvSpPr>
        <p:spPr bwMode="auto">
          <a:xfrm>
            <a:off x="5638800" y="2133601"/>
            <a:ext cx="4572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pPr>
            <a:r>
              <a:rPr lang="en-US" altLang="en-US" sz="2400">
                <a:latin typeface="Times New Roman" panose="02020603050405020304" pitchFamily="18" charset="0"/>
              </a:rPr>
              <a:t> Is an assessment of the overall</a:t>
            </a:r>
          </a:p>
          <a:p>
            <a:pPr eaLnBrk="1" hangingPunct="1">
              <a:spcBef>
                <a:spcPct val="0"/>
              </a:spcBef>
              <a:buFontTx/>
              <a:buNone/>
            </a:pPr>
            <a:r>
              <a:rPr lang="en-US" altLang="en-US" sz="2400">
                <a:latin typeface="Times New Roman" panose="02020603050405020304" pitchFamily="18" charset="0"/>
              </a:rPr>
              <a:t>  appeal of the product or service</a:t>
            </a:r>
          </a:p>
          <a:p>
            <a:pPr eaLnBrk="1" hangingPunct="1">
              <a:spcBef>
                <a:spcPct val="0"/>
              </a:spcBef>
              <a:buFontTx/>
              <a:buNone/>
            </a:pPr>
            <a:r>
              <a:rPr lang="en-US" altLang="en-US" sz="2400">
                <a:latin typeface="Times New Roman" panose="02020603050405020304" pitchFamily="18" charset="0"/>
              </a:rPr>
              <a:t>  being proposed.</a:t>
            </a:r>
          </a:p>
          <a:p>
            <a:pPr eaLnBrk="1" hangingPunct="1">
              <a:spcBef>
                <a:spcPct val="0"/>
              </a:spcBef>
            </a:pPr>
            <a:r>
              <a:rPr lang="en-US" altLang="en-US" sz="2400">
                <a:latin typeface="Times New Roman" panose="02020603050405020304" pitchFamily="18" charset="0"/>
              </a:rPr>
              <a:t> Before a prospective firm rushes</a:t>
            </a:r>
          </a:p>
          <a:p>
            <a:pPr eaLnBrk="1" hangingPunct="1">
              <a:spcBef>
                <a:spcPct val="0"/>
              </a:spcBef>
              <a:buFontTx/>
              <a:buNone/>
            </a:pPr>
            <a:r>
              <a:rPr lang="en-US" altLang="en-US" sz="2400">
                <a:latin typeface="Times New Roman" panose="02020603050405020304" pitchFamily="18" charset="0"/>
              </a:rPr>
              <a:t>  a new product or service into </a:t>
            </a:r>
          </a:p>
          <a:p>
            <a:pPr eaLnBrk="1" hangingPunct="1">
              <a:spcBef>
                <a:spcPct val="0"/>
              </a:spcBef>
              <a:buFontTx/>
              <a:buNone/>
            </a:pPr>
            <a:r>
              <a:rPr lang="en-US" altLang="en-US" sz="2400">
                <a:latin typeface="Times New Roman" panose="02020603050405020304" pitchFamily="18" charset="0"/>
              </a:rPr>
              <a:t>  development, it should be sure</a:t>
            </a:r>
          </a:p>
          <a:p>
            <a:pPr eaLnBrk="1" hangingPunct="1">
              <a:spcBef>
                <a:spcPct val="0"/>
              </a:spcBef>
              <a:buFontTx/>
              <a:buNone/>
            </a:pPr>
            <a:r>
              <a:rPr lang="en-US" altLang="en-US" sz="2400">
                <a:latin typeface="Times New Roman" panose="02020603050405020304" pitchFamily="18" charset="0"/>
              </a:rPr>
              <a:t>  that the product or service is what</a:t>
            </a:r>
          </a:p>
          <a:p>
            <a:pPr eaLnBrk="1" hangingPunct="1">
              <a:spcBef>
                <a:spcPct val="0"/>
              </a:spcBef>
              <a:buFontTx/>
              <a:buNone/>
            </a:pPr>
            <a:r>
              <a:rPr lang="en-US" altLang="en-US" sz="2400">
                <a:latin typeface="Times New Roman" panose="02020603050405020304" pitchFamily="18" charset="0"/>
              </a:rPr>
              <a:t>  prospective customers want.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66BB6A7-C95E-585B-CB0A-0301D9ADEC6B}"/>
              </a:ext>
            </a:extLst>
          </p:cNvPr>
          <p:cNvSpPr>
            <a:spLocks noGrp="1" noChangeArrowheads="1"/>
          </p:cNvSpPr>
          <p:nvPr>
            <p:ph type="title"/>
          </p:nvPr>
        </p:nvSpPr>
        <p:spPr>
          <a:xfrm>
            <a:off x="1981200"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Feasibility Analysis</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2292" name="TextBox 9">
            <a:extLst>
              <a:ext uri="{FF2B5EF4-FFF2-40B4-BE49-F238E27FC236}">
                <a16:creationId xmlns:a16="http://schemas.microsoft.com/office/drawing/2014/main" id="{85815408-5C65-D51D-3F40-BA6A575F6E88}"/>
              </a:ext>
            </a:extLst>
          </p:cNvPr>
          <p:cNvSpPr txBox="1">
            <a:spLocks noChangeArrowheads="1"/>
          </p:cNvSpPr>
          <p:nvPr/>
        </p:nvSpPr>
        <p:spPr bwMode="auto">
          <a:xfrm>
            <a:off x="2514600" y="1447800"/>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800">
                <a:latin typeface="Times New Roman" panose="02020603050405020304" pitchFamily="18" charset="0"/>
              </a:rPr>
              <a:t>Components of product/service </a:t>
            </a:r>
          </a:p>
          <a:p>
            <a:pPr algn="ctr" eaLnBrk="1" hangingPunct="1">
              <a:spcBef>
                <a:spcPct val="0"/>
              </a:spcBef>
              <a:buFontTx/>
              <a:buNone/>
            </a:pPr>
            <a:r>
              <a:rPr lang="en-US" altLang="en-US" sz="2800">
                <a:latin typeface="Times New Roman" panose="02020603050405020304" pitchFamily="18" charset="0"/>
              </a:rPr>
              <a:t>feasibility analysis</a:t>
            </a:r>
          </a:p>
        </p:txBody>
      </p:sp>
      <p:sp>
        <p:nvSpPr>
          <p:cNvPr id="12293" name="Rectangle 8">
            <a:extLst>
              <a:ext uri="{FF2B5EF4-FFF2-40B4-BE49-F238E27FC236}">
                <a16:creationId xmlns:a16="http://schemas.microsoft.com/office/drawing/2014/main" id="{95F1021C-AB5C-5E6C-0848-933ABE2E0F24}"/>
              </a:ext>
            </a:extLst>
          </p:cNvPr>
          <p:cNvSpPr>
            <a:spLocks noChangeArrowheads="1"/>
          </p:cNvSpPr>
          <p:nvPr/>
        </p:nvSpPr>
        <p:spPr bwMode="auto">
          <a:xfrm>
            <a:off x="2362200" y="28194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Product/Service </a:t>
            </a:r>
          </a:p>
          <a:p>
            <a:pPr algn="ctr" eaLnBrk="1" hangingPunct="1">
              <a:spcBef>
                <a:spcPct val="0"/>
              </a:spcBef>
              <a:buFontTx/>
              <a:buNone/>
            </a:pPr>
            <a:r>
              <a:rPr lang="en-US" altLang="en-US" sz="2400">
                <a:latin typeface="Times New Roman" panose="02020603050405020304" pitchFamily="18" charset="0"/>
              </a:rPr>
              <a:t>Desirability</a:t>
            </a:r>
          </a:p>
        </p:txBody>
      </p:sp>
      <p:sp>
        <p:nvSpPr>
          <p:cNvPr id="12294" name="Rectangle 8">
            <a:extLst>
              <a:ext uri="{FF2B5EF4-FFF2-40B4-BE49-F238E27FC236}">
                <a16:creationId xmlns:a16="http://schemas.microsoft.com/office/drawing/2014/main" id="{088B46EF-D02E-37B7-BF6B-ED2D5867B5A7}"/>
              </a:ext>
            </a:extLst>
          </p:cNvPr>
          <p:cNvSpPr>
            <a:spLocks noChangeArrowheads="1"/>
          </p:cNvSpPr>
          <p:nvPr/>
        </p:nvSpPr>
        <p:spPr bwMode="auto">
          <a:xfrm>
            <a:off x="6324600" y="2819400"/>
            <a:ext cx="3276600" cy="1143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Product/Service </a:t>
            </a:r>
          </a:p>
          <a:p>
            <a:pPr algn="ctr" eaLnBrk="1" hangingPunct="1">
              <a:spcBef>
                <a:spcPct val="0"/>
              </a:spcBef>
              <a:buFontTx/>
              <a:buNone/>
            </a:pPr>
            <a:r>
              <a:rPr lang="en-US" altLang="en-US" sz="2400">
                <a:latin typeface="Times New Roman" panose="02020603050405020304" pitchFamily="18" charset="0"/>
              </a:rPr>
              <a:t>Demand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AC86E14-7D6E-4B7D-4BE7-3BDD80BD680F}"/>
              </a:ext>
            </a:extLst>
          </p:cNvPr>
          <p:cNvSpPr>
            <a:spLocks noGrp="1" noChangeArrowheads="1"/>
          </p:cNvSpPr>
          <p:nvPr>
            <p:ph type="title"/>
          </p:nvPr>
        </p:nvSpPr>
        <p:spPr>
          <a:xfrm>
            <a:off x="1981200" y="152400"/>
            <a:ext cx="8229600" cy="1143000"/>
          </a:xfrm>
        </p:spPr>
        <p:txBody>
          <a:bodyPr>
            <a:normAutofit fontScale="90000"/>
          </a:bodyPr>
          <a:lstStyle/>
          <a:p>
            <a:pPr eaLnBrk="1" hangingPunct="1"/>
            <a:br>
              <a:rPr lang="en-US" altLang="en-US" sz="3600" dirty="0">
                <a:latin typeface="Times New Roman" panose="02020603050405020304" pitchFamily="18" charset="0"/>
              </a:rPr>
            </a:br>
            <a:r>
              <a:rPr lang="en-US" altLang="en-US" sz="3600" dirty="0">
                <a:latin typeface="Times New Roman" panose="02020603050405020304" pitchFamily="18" charset="0"/>
              </a:rPr>
              <a:t>Product/Service Desirability</a:t>
            </a:r>
            <a:br>
              <a:rPr lang="en-US" altLang="en-US" sz="3600" dirty="0">
                <a:latin typeface="Times New Roman" panose="02020603050405020304" pitchFamily="18" charset="0"/>
              </a:rPr>
            </a:br>
            <a:endParaRPr lang="en-US" altLang="en-US" sz="3600" dirty="0">
              <a:latin typeface="Times New Roman" panose="02020603050405020304" pitchFamily="18" charset="0"/>
            </a:endParaRPr>
          </a:p>
        </p:txBody>
      </p:sp>
      <p:sp>
        <p:nvSpPr>
          <p:cNvPr id="13316" name="Rectangle 7">
            <a:extLst>
              <a:ext uri="{FF2B5EF4-FFF2-40B4-BE49-F238E27FC236}">
                <a16:creationId xmlns:a16="http://schemas.microsoft.com/office/drawing/2014/main" id="{5A2F138C-EAEC-5E23-A058-88157D73C5DC}"/>
              </a:ext>
            </a:extLst>
          </p:cNvPr>
          <p:cNvSpPr>
            <a:spLocks noChangeArrowheads="1"/>
          </p:cNvSpPr>
          <p:nvPr/>
        </p:nvSpPr>
        <p:spPr bwMode="auto">
          <a:xfrm>
            <a:off x="1981200" y="2362200"/>
            <a:ext cx="8305800" cy="3810000"/>
          </a:xfrm>
          <a:prstGeom prst="rect">
            <a:avLst/>
          </a:prstGeom>
          <a:solidFill>
            <a:srgbClr val="FFFFCC"/>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4000">
              <a:latin typeface="Times New Roman" panose="02020603050405020304" pitchFamily="18" charset="0"/>
            </a:endParaRPr>
          </a:p>
        </p:txBody>
      </p:sp>
      <p:sp>
        <p:nvSpPr>
          <p:cNvPr id="13317" name="TextBox 8">
            <a:extLst>
              <a:ext uri="{FF2B5EF4-FFF2-40B4-BE49-F238E27FC236}">
                <a16:creationId xmlns:a16="http://schemas.microsoft.com/office/drawing/2014/main" id="{915F3236-7D61-767A-184F-D43EDFA1C261}"/>
              </a:ext>
            </a:extLst>
          </p:cNvPr>
          <p:cNvSpPr txBox="1">
            <a:spLocks noChangeArrowheads="1"/>
          </p:cNvSpPr>
          <p:nvPr/>
        </p:nvSpPr>
        <p:spPr bwMode="auto">
          <a:xfrm>
            <a:off x="2057400" y="2514601"/>
            <a:ext cx="8382000" cy="334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ts val="3200"/>
              </a:lnSpc>
              <a:spcBef>
                <a:spcPct val="0"/>
              </a:spcBef>
            </a:pPr>
            <a:r>
              <a:rPr lang="en-US" altLang="en-US" sz="2400">
                <a:latin typeface="Times New Roman" panose="02020603050405020304" pitchFamily="18" charset="0"/>
              </a:rPr>
              <a:t> Does it make sense? Is it reasonable? Is it something consumers</a:t>
            </a:r>
          </a:p>
          <a:p>
            <a:pPr>
              <a:lnSpc>
                <a:spcPts val="3200"/>
              </a:lnSpc>
              <a:spcBef>
                <a:spcPct val="0"/>
              </a:spcBef>
              <a:buNone/>
            </a:pPr>
            <a:r>
              <a:rPr lang="en-US" altLang="en-US" sz="2400">
                <a:latin typeface="Times New Roman" panose="02020603050405020304" pitchFamily="18" charset="0"/>
              </a:rPr>
              <a:t>  will get excited about?</a:t>
            </a:r>
          </a:p>
          <a:p>
            <a:pPr>
              <a:lnSpc>
                <a:spcPts val="3200"/>
              </a:lnSpc>
              <a:spcBef>
                <a:spcPct val="0"/>
              </a:spcBef>
            </a:pPr>
            <a:r>
              <a:rPr lang="en-US" altLang="en-US" sz="2400">
                <a:latin typeface="Times New Roman" panose="02020603050405020304" pitchFamily="18" charset="0"/>
              </a:rPr>
              <a:t> Does it take advantage of an environmental trend, solve a</a:t>
            </a:r>
          </a:p>
          <a:p>
            <a:pPr>
              <a:lnSpc>
                <a:spcPts val="3200"/>
              </a:lnSpc>
              <a:spcBef>
                <a:spcPct val="0"/>
              </a:spcBef>
              <a:buNone/>
            </a:pPr>
            <a:r>
              <a:rPr lang="en-US" altLang="en-US" sz="2400">
                <a:latin typeface="Times New Roman" panose="02020603050405020304" pitchFamily="18" charset="0"/>
              </a:rPr>
              <a:t>  problem, or take advantage of a gap in the marketplace?</a:t>
            </a:r>
          </a:p>
          <a:p>
            <a:pPr>
              <a:lnSpc>
                <a:spcPts val="3200"/>
              </a:lnSpc>
              <a:spcBef>
                <a:spcPct val="0"/>
              </a:spcBef>
            </a:pPr>
            <a:r>
              <a:rPr lang="en-US" altLang="en-US" sz="2400">
                <a:latin typeface="Times New Roman" panose="02020603050405020304" pitchFamily="18" charset="0"/>
              </a:rPr>
              <a:t> Is this a good time to introduce the product or service to the </a:t>
            </a:r>
          </a:p>
          <a:p>
            <a:pPr>
              <a:lnSpc>
                <a:spcPts val="3200"/>
              </a:lnSpc>
              <a:spcBef>
                <a:spcPct val="0"/>
              </a:spcBef>
              <a:buNone/>
            </a:pPr>
            <a:r>
              <a:rPr lang="en-US" altLang="en-US" sz="2400">
                <a:latin typeface="Times New Roman" panose="02020603050405020304" pitchFamily="18" charset="0"/>
              </a:rPr>
              <a:t>  market?</a:t>
            </a:r>
          </a:p>
          <a:p>
            <a:pPr>
              <a:lnSpc>
                <a:spcPts val="3200"/>
              </a:lnSpc>
              <a:spcBef>
                <a:spcPct val="0"/>
              </a:spcBef>
            </a:pPr>
            <a:r>
              <a:rPr lang="en-US" altLang="en-US" sz="2400">
                <a:latin typeface="Times New Roman" panose="02020603050405020304" pitchFamily="18" charset="0"/>
              </a:rPr>
              <a:t> Are there any fatal flaws in the product or service’s basic design</a:t>
            </a:r>
          </a:p>
          <a:p>
            <a:pPr>
              <a:lnSpc>
                <a:spcPts val="3200"/>
              </a:lnSpc>
              <a:spcBef>
                <a:spcPct val="0"/>
              </a:spcBef>
              <a:buNone/>
            </a:pPr>
            <a:r>
              <a:rPr lang="en-US" altLang="en-US" sz="2400">
                <a:latin typeface="Times New Roman" panose="02020603050405020304" pitchFamily="18" charset="0"/>
              </a:rPr>
              <a:t>  or concept? </a:t>
            </a:r>
          </a:p>
        </p:txBody>
      </p:sp>
      <p:sp>
        <p:nvSpPr>
          <p:cNvPr id="13318" name="TextBox 7">
            <a:extLst>
              <a:ext uri="{FF2B5EF4-FFF2-40B4-BE49-F238E27FC236}">
                <a16:creationId xmlns:a16="http://schemas.microsoft.com/office/drawing/2014/main" id="{2BA87C45-0F98-43F3-9690-1F71343A770D}"/>
              </a:ext>
            </a:extLst>
          </p:cNvPr>
          <p:cNvSpPr txBox="1">
            <a:spLocks noChangeArrowheads="1"/>
          </p:cNvSpPr>
          <p:nvPr/>
        </p:nvSpPr>
        <p:spPr bwMode="auto">
          <a:xfrm>
            <a:off x="2209800" y="1447801"/>
            <a:ext cx="7467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US" altLang="en-US" sz="2400">
                <a:latin typeface="Times New Roman" panose="02020603050405020304" pitchFamily="18" charset="0"/>
              </a:rPr>
              <a:t>First, ask the following questions to determine the basic appeal of the product or service.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12986</TotalTime>
  <Words>1892</Words>
  <Application>Microsoft Macintosh PowerPoint</Application>
  <PresentationFormat>Widescreen</PresentationFormat>
  <Paragraphs>205</Paragraphs>
  <Slides>31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Entrepreneurship &amp; Leadership  Chapter 3: Feasibility Analysis </vt:lpstr>
      <vt:lpstr>What is Feasiblity Analysis?</vt:lpstr>
      <vt:lpstr>When To Conduct a Feasibility Analysis</vt:lpstr>
      <vt:lpstr>Feasbility Analysis</vt:lpstr>
      <vt:lpstr>Forms of Feasiblity Analysis</vt:lpstr>
      <vt:lpstr>Outline for a Comprehensive Feasibility Analysis</vt:lpstr>
      <vt:lpstr> Product/Service Feasibility Analysis </vt:lpstr>
      <vt:lpstr> Product/Service Feasibility Analysis </vt:lpstr>
      <vt:lpstr> Product/Service Desirability </vt:lpstr>
      <vt:lpstr> Product/Service Desirability </vt:lpstr>
      <vt:lpstr> Product/Service Desirability  </vt:lpstr>
      <vt:lpstr>Product/Service Demand </vt:lpstr>
      <vt:lpstr> Product/Service Demand </vt:lpstr>
      <vt:lpstr> Product/Service Demand </vt:lpstr>
      <vt:lpstr> Product/Service Demand </vt:lpstr>
      <vt:lpstr>Industry/Target Market Feasibility Analysis </vt:lpstr>
      <vt:lpstr> Industry/Target Market Feasibility Analysis </vt:lpstr>
      <vt:lpstr> Industry Attractiveness </vt:lpstr>
      <vt:lpstr> Industry Attractiveness </vt:lpstr>
      <vt:lpstr> Organizational Feasibility Analysis </vt:lpstr>
      <vt:lpstr> Organizational Feasibility Analysis </vt:lpstr>
      <vt:lpstr>Management Prowess</vt:lpstr>
      <vt:lpstr> Resource Sufficiency </vt:lpstr>
      <vt:lpstr> Resource Sufficiency </vt:lpstr>
      <vt:lpstr> Financial Feasibility Analysis </vt:lpstr>
      <vt:lpstr> Financial Feasibility Analysis </vt:lpstr>
      <vt:lpstr>Total Start-Up Cash Needed</vt:lpstr>
      <vt:lpstr>Financial Performance of Similar Businesses</vt:lpstr>
      <vt:lpstr>Overall Financial Attractiveness of the Proposed Venture </vt:lpstr>
      <vt:lpstr> Overall Financial Attractiveness of the Proposed Venture </vt:lpstr>
      <vt:lpstr>First Screen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&amp; Leadership </dc:title>
  <dc:creator>Dr. Faisal Ahmed Khan</dc:creator>
  <cp:lastModifiedBy>Dr. Faisal Ahmed Khan</cp:lastModifiedBy>
  <cp:revision>94</cp:revision>
  <dcterms:created xsi:type="dcterms:W3CDTF">2022-09-26T11:23:29Z</dcterms:created>
  <dcterms:modified xsi:type="dcterms:W3CDTF">2022-10-24T08:43:26Z</dcterms:modified>
</cp:coreProperties>
</file>