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57" r:id="rId2"/>
    <p:sldId id="283" r:id="rId3"/>
    <p:sldId id="320" r:id="rId4"/>
    <p:sldId id="291" r:id="rId5"/>
    <p:sldId id="321" r:id="rId6"/>
    <p:sldId id="322" r:id="rId7"/>
    <p:sldId id="323" r:id="rId8"/>
    <p:sldId id="343" r:id="rId9"/>
    <p:sldId id="294" r:id="rId10"/>
    <p:sldId id="325" r:id="rId11"/>
    <p:sldId id="344" r:id="rId12"/>
    <p:sldId id="345" r:id="rId13"/>
    <p:sldId id="346" r:id="rId14"/>
    <p:sldId id="351" r:id="rId15"/>
    <p:sldId id="348" r:id="rId16"/>
    <p:sldId id="349" r:id="rId17"/>
    <p:sldId id="350" r:id="rId18"/>
    <p:sldId id="347" r:id="rId19"/>
    <p:sldId id="352" r:id="rId20"/>
    <p:sldId id="353" r:id="rId21"/>
    <p:sldId id="354" r:id="rId22"/>
    <p:sldId id="355" r:id="rId23"/>
    <p:sldId id="356" r:id="rId24"/>
    <p:sldId id="357" r:id="rId25"/>
    <p:sldId id="358" r:id="rId26"/>
    <p:sldId id="359" r:id="rId27"/>
    <p:sldId id="360" r:id="rId28"/>
    <p:sldId id="298" r:id="rId29"/>
    <p:sldId id="340" r:id="rId30"/>
    <p:sldId id="362" r:id="rId31"/>
  </p:sldIdLst>
  <p:sldSz cx="12192000" cy="6858000"/>
  <p:notesSz cx="6858000" cy="9144000"/>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6197"/>
  </p:normalViewPr>
  <p:slideViewPr>
    <p:cSldViewPr snapToGrid="0">
      <p:cViewPr varScale="1">
        <p:scale>
          <a:sx n="119" d="100"/>
          <a:sy n="119" d="100"/>
        </p:scale>
        <p:origin x="3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627C12-756F-1142-B089-647493222980}" type="datetimeFigureOut">
              <a:rPr lang="en-PK" smtClean="0"/>
              <a:t>31/10/2022</a:t>
            </a:fld>
            <a:endParaRPr lang="en-P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P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975E9D-3753-4549-9F11-4D47B11723AF}" type="slidenum">
              <a:rPr lang="en-PK" smtClean="0"/>
              <a:t>‹#›</a:t>
            </a:fld>
            <a:endParaRPr lang="en-PK"/>
          </a:p>
        </p:txBody>
      </p:sp>
    </p:spTree>
    <p:extLst>
      <p:ext uri="{BB962C8B-B14F-4D97-AF65-F5344CB8AC3E}">
        <p14:creationId xmlns:p14="http://schemas.microsoft.com/office/powerpoint/2010/main" val="1778509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K" dirty="0"/>
              <a:t>About 30% new startups write business plans. Six times more likely to start a business than the ones who don’t write it.</a:t>
            </a:r>
          </a:p>
        </p:txBody>
      </p:sp>
      <p:sp>
        <p:nvSpPr>
          <p:cNvPr id="4" name="Slide Number Placeholder 3"/>
          <p:cNvSpPr>
            <a:spLocks noGrp="1"/>
          </p:cNvSpPr>
          <p:nvPr>
            <p:ph type="sldNum" sz="quarter" idx="5"/>
          </p:nvPr>
        </p:nvSpPr>
        <p:spPr/>
        <p:txBody>
          <a:bodyPr/>
          <a:lstStyle/>
          <a:p>
            <a:fld id="{28975E9D-3753-4549-9F11-4D47B11723AF}" type="slidenum">
              <a:rPr lang="en-PK" smtClean="0"/>
              <a:t>2</a:t>
            </a:fld>
            <a:endParaRPr lang="en-PK"/>
          </a:p>
        </p:txBody>
      </p:sp>
    </p:spTree>
    <p:extLst>
      <p:ext uri="{BB962C8B-B14F-4D97-AF65-F5344CB8AC3E}">
        <p14:creationId xmlns:p14="http://schemas.microsoft.com/office/powerpoint/2010/main" val="1808167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K" dirty="0"/>
              <a:t>Helps entrepreneurs to think out the details and pen down. Helps in communicating with supply chain guys and manufacturers.</a:t>
            </a:r>
          </a:p>
        </p:txBody>
      </p:sp>
      <p:sp>
        <p:nvSpPr>
          <p:cNvPr id="4" name="Slide Number Placeholder 3"/>
          <p:cNvSpPr>
            <a:spLocks noGrp="1"/>
          </p:cNvSpPr>
          <p:nvPr>
            <p:ph type="sldNum" sz="quarter" idx="5"/>
          </p:nvPr>
        </p:nvSpPr>
        <p:spPr/>
        <p:txBody>
          <a:bodyPr/>
          <a:lstStyle/>
          <a:p>
            <a:fld id="{28975E9D-3753-4549-9F11-4D47B11723AF}" type="slidenum">
              <a:rPr lang="en-PK" smtClean="0"/>
              <a:t>3</a:t>
            </a:fld>
            <a:endParaRPr lang="en-PK"/>
          </a:p>
        </p:txBody>
      </p:sp>
    </p:spTree>
    <p:extLst>
      <p:ext uri="{BB962C8B-B14F-4D97-AF65-F5344CB8AC3E}">
        <p14:creationId xmlns:p14="http://schemas.microsoft.com/office/powerpoint/2010/main" val="1910050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K" dirty="0"/>
              <a:t>Mission is the financial and moral compass of the company.</a:t>
            </a:r>
          </a:p>
        </p:txBody>
      </p:sp>
      <p:sp>
        <p:nvSpPr>
          <p:cNvPr id="4" name="Slide Number Placeholder 3"/>
          <p:cNvSpPr>
            <a:spLocks noGrp="1"/>
          </p:cNvSpPr>
          <p:nvPr>
            <p:ph type="sldNum" sz="quarter" idx="5"/>
          </p:nvPr>
        </p:nvSpPr>
        <p:spPr/>
        <p:txBody>
          <a:bodyPr/>
          <a:lstStyle/>
          <a:p>
            <a:fld id="{28975E9D-3753-4549-9F11-4D47B11723AF}" type="slidenum">
              <a:rPr lang="en-PK" smtClean="0"/>
              <a:t>12</a:t>
            </a:fld>
            <a:endParaRPr lang="en-PK"/>
          </a:p>
        </p:txBody>
      </p:sp>
    </p:spTree>
    <p:extLst>
      <p:ext uri="{BB962C8B-B14F-4D97-AF65-F5344CB8AC3E}">
        <p14:creationId xmlns:p14="http://schemas.microsoft.com/office/powerpoint/2010/main" val="1639382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K" dirty="0"/>
              <a:t>Industry structure is fragmented or dominated by a handful large firms? Participants are innovative or conservative and responsive to change? Key industry factors to succeed?</a:t>
            </a:r>
          </a:p>
        </p:txBody>
      </p:sp>
      <p:sp>
        <p:nvSpPr>
          <p:cNvPr id="4" name="Slide Number Placeholder 3"/>
          <p:cNvSpPr>
            <a:spLocks noGrp="1"/>
          </p:cNvSpPr>
          <p:nvPr>
            <p:ph type="sldNum" sz="quarter" idx="5"/>
          </p:nvPr>
        </p:nvSpPr>
        <p:spPr/>
        <p:txBody>
          <a:bodyPr/>
          <a:lstStyle/>
          <a:p>
            <a:fld id="{28975E9D-3753-4549-9F11-4D47B11723AF}" type="slidenum">
              <a:rPr lang="en-PK" smtClean="0"/>
              <a:t>14</a:t>
            </a:fld>
            <a:endParaRPr lang="en-PK"/>
          </a:p>
        </p:txBody>
      </p:sp>
    </p:spTree>
    <p:extLst>
      <p:ext uri="{BB962C8B-B14F-4D97-AF65-F5344CB8AC3E}">
        <p14:creationId xmlns:p14="http://schemas.microsoft.com/office/powerpoint/2010/main" val="2236232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K" dirty="0"/>
              <a:t>Industry is toy industry, software industry, men’s clothing industry while market is the focused segment of industry you aim at.</a:t>
            </a:r>
          </a:p>
        </p:txBody>
      </p:sp>
      <p:sp>
        <p:nvSpPr>
          <p:cNvPr id="4" name="Slide Number Placeholder 3"/>
          <p:cNvSpPr>
            <a:spLocks noGrp="1"/>
          </p:cNvSpPr>
          <p:nvPr>
            <p:ph type="sldNum" sz="quarter" idx="5"/>
          </p:nvPr>
        </p:nvSpPr>
        <p:spPr/>
        <p:txBody>
          <a:bodyPr/>
          <a:lstStyle/>
          <a:p>
            <a:fld id="{28975E9D-3753-4549-9F11-4D47B11723AF}" type="slidenum">
              <a:rPr lang="en-PK" smtClean="0"/>
              <a:t>16</a:t>
            </a:fld>
            <a:endParaRPr lang="en-PK"/>
          </a:p>
        </p:txBody>
      </p:sp>
    </p:spTree>
    <p:extLst>
      <p:ext uri="{BB962C8B-B14F-4D97-AF65-F5344CB8AC3E}">
        <p14:creationId xmlns:p14="http://schemas.microsoft.com/office/powerpoint/2010/main" val="2114585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K" dirty="0"/>
              <a:t>Ideas are most of the times exciting, investors usually make the decision by looking at the team.</a:t>
            </a:r>
          </a:p>
        </p:txBody>
      </p:sp>
      <p:sp>
        <p:nvSpPr>
          <p:cNvPr id="4" name="Slide Number Placeholder 3"/>
          <p:cNvSpPr>
            <a:spLocks noGrp="1"/>
          </p:cNvSpPr>
          <p:nvPr>
            <p:ph type="sldNum" sz="quarter" idx="5"/>
          </p:nvPr>
        </p:nvSpPr>
        <p:spPr/>
        <p:txBody>
          <a:bodyPr/>
          <a:lstStyle/>
          <a:p>
            <a:fld id="{28975E9D-3753-4549-9F11-4D47B11723AF}" type="slidenum">
              <a:rPr lang="en-PK" smtClean="0"/>
              <a:t>20</a:t>
            </a:fld>
            <a:endParaRPr lang="en-PK"/>
          </a:p>
        </p:txBody>
      </p:sp>
    </p:spTree>
    <p:extLst>
      <p:ext uri="{BB962C8B-B14F-4D97-AF65-F5344CB8AC3E}">
        <p14:creationId xmlns:p14="http://schemas.microsoft.com/office/powerpoint/2010/main" val="1638705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K" dirty="0"/>
              <a:t>Conception, prototyping, initial production, full production.</a:t>
            </a:r>
          </a:p>
        </p:txBody>
      </p:sp>
      <p:sp>
        <p:nvSpPr>
          <p:cNvPr id="4" name="Slide Number Placeholder 3"/>
          <p:cNvSpPr>
            <a:spLocks noGrp="1"/>
          </p:cNvSpPr>
          <p:nvPr>
            <p:ph type="sldNum" sz="quarter" idx="5"/>
          </p:nvPr>
        </p:nvSpPr>
        <p:spPr/>
        <p:txBody>
          <a:bodyPr/>
          <a:lstStyle/>
          <a:p>
            <a:fld id="{28975E9D-3753-4549-9F11-4D47B11723AF}" type="slidenum">
              <a:rPr lang="en-PK" smtClean="0"/>
              <a:t>24</a:t>
            </a:fld>
            <a:endParaRPr lang="en-PK"/>
          </a:p>
        </p:txBody>
      </p:sp>
    </p:spTree>
    <p:extLst>
      <p:ext uri="{BB962C8B-B14F-4D97-AF65-F5344CB8AC3E}">
        <p14:creationId xmlns:p14="http://schemas.microsoft.com/office/powerpoint/2010/main" val="437541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1442D-EFBC-4067-B327-1DB27CC120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PK"/>
          </a:p>
        </p:txBody>
      </p:sp>
      <p:sp>
        <p:nvSpPr>
          <p:cNvPr id="3" name="Subtitle 2">
            <a:extLst>
              <a:ext uri="{FF2B5EF4-FFF2-40B4-BE49-F238E27FC236}">
                <a16:creationId xmlns:a16="http://schemas.microsoft.com/office/drawing/2014/main" id="{BCE34D96-7721-88DA-F617-6FB77650A2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PK"/>
          </a:p>
        </p:txBody>
      </p:sp>
      <p:sp>
        <p:nvSpPr>
          <p:cNvPr id="4" name="Date Placeholder 3">
            <a:extLst>
              <a:ext uri="{FF2B5EF4-FFF2-40B4-BE49-F238E27FC236}">
                <a16:creationId xmlns:a16="http://schemas.microsoft.com/office/drawing/2014/main" id="{BFB14BCD-F6A4-4F89-4298-1960BB22471B}"/>
              </a:ext>
            </a:extLst>
          </p:cNvPr>
          <p:cNvSpPr>
            <a:spLocks noGrp="1"/>
          </p:cNvSpPr>
          <p:nvPr>
            <p:ph type="dt" sz="half" idx="10"/>
          </p:nvPr>
        </p:nvSpPr>
        <p:spPr/>
        <p:txBody>
          <a:bodyPr/>
          <a:lstStyle/>
          <a:p>
            <a:fld id="{6DFB0D50-1C3B-9246-968C-D2175F05233B}" type="datetimeFigureOut">
              <a:rPr lang="en-PK" smtClean="0"/>
              <a:t>31/10/2022</a:t>
            </a:fld>
            <a:endParaRPr lang="en-PK"/>
          </a:p>
        </p:txBody>
      </p:sp>
      <p:sp>
        <p:nvSpPr>
          <p:cNvPr id="5" name="Footer Placeholder 4">
            <a:extLst>
              <a:ext uri="{FF2B5EF4-FFF2-40B4-BE49-F238E27FC236}">
                <a16:creationId xmlns:a16="http://schemas.microsoft.com/office/drawing/2014/main" id="{05918111-B472-8E19-C44D-E597C69B5E0A}"/>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A18DC616-E36C-4905-C9B7-D697E711606B}"/>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972107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0523D-9E03-56DA-E27E-AB28841E87D3}"/>
              </a:ext>
            </a:extLst>
          </p:cNvPr>
          <p:cNvSpPr>
            <a:spLocks noGrp="1"/>
          </p:cNvSpPr>
          <p:nvPr>
            <p:ph type="title"/>
          </p:nvPr>
        </p:nvSpPr>
        <p:spPr/>
        <p:txBody>
          <a:bodyPr/>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ADB9CD7E-95F2-1EF9-A2AF-5923E8B9D1F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98317054-0A92-3931-012E-5C2D0623AB49}"/>
              </a:ext>
            </a:extLst>
          </p:cNvPr>
          <p:cNvSpPr>
            <a:spLocks noGrp="1"/>
          </p:cNvSpPr>
          <p:nvPr>
            <p:ph type="dt" sz="half" idx="10"/>
          </p:nvPr>
        </p:nvSpPr>
        <p:spPr/>
        <p:txBody>
          <a:bodyPr/>
          <a:lstStyle/>
          <a:p>
            <a:fld id="{6DFB0D50-1C3B-9246-968C-D2175F05233B}" type="datetimeFigureOut">
              <a:rPr lang="en-PK" smtClean="0"/>
              <a:t>31/10/2022</a:t>
            </a:fld>
            <a:endParaRPr lang="en-PK"/>
          </a:p>
        </p:txBody>
      </p:sp>
      <p:sp>
        <p:nvSpPr>
          <p:cNvPr id="5" name="Footer Placeholder 4">
            <a:extLst>
              <a:ext uri="{FF2B5EF4-FFF2-40B4-BE49-F238E27FC236}">
                <a16:creationId xmlns:a16="http://schemas.microsoft.com/office/drawing/2014/main" id="{86509B33-743A-6E25-865E-9E297BFB63BC}"/>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C00F055F-45D8-D767-7D2E-6B5552DC3195}"/>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2068972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E6372E-F6E0-C28F-A944-06D02F45B08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7DE163BF-20C7-C0D4-D86A-F872FDE234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7A80BA06-730B-FA00-1650-08D8AE0EA8B8}"/>
              </a:ext>
            </a:extLst>
          </p:cNvPr>
          <p:cNvSpPr>
            <a:spLocks noGrp="1"/>
          </p:cNvSpPr>
          <p:nvPr>
            <p:ph type="dt" sz="half" idx="10"/>
          </p:nvPr>
        </p:nvSpPr>
        <p:spPr/>
        <p:txBody>
          <a:bodyPr/>
          <a:lstStyle/>
          <a:p>
            <a:fld id="{6DFB0D50-1C3B-9246-968C-D2175F05233B}" type="datetimeFigureOut">
              <a:rPr lang="en-PK" smtClean="0"/>
              <a:t>31/10/2022</a:t>
            </a:fld>
            <a:endParaRPr lang="en-PK"/>
          </a:p>
        </p:txBody>
      </p:sp>
      <p:sp>
        <p:nvSpPr>
          <p:cNvPr id="5" name="Footer Placeholder 4">
            <a:extLst>
              <a:ext uri="{FF2B5EF4-FFF2-40B4-BE49-F238E27FC236}">
                <a16:creationId xmlns:a16="http://schemas.microsoft.com/office/drawing/2014/main" id="{BCC04A49-8AD2-7053-DCF5-D48DECCDC95E}"/>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8372D629-5416-F3C8-64FE-3C09E5D77C9F}"/>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814119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B334E-8C2F-DA0E-42B8-AC389D134752}"/>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F6043A73-6BBE-4127-2888-8D1649EB15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78344971-BDEE-CA8D-9230-D914CD5DEE2E}"/>
              </a:ext>
            </a:extLst>
          </p:cNvPr>
          <p:cNvSpPr>
            <a:spLocks noGrp="1"/>
          </p:cNvSpPr>
          <p:nvPr>
            <p:ph type="dt" sz="half" idx="10"/>
          </p:nvPr>
        </p:nvSpPr>
        <p:spPr/>
        <p:txBody>
          <a:bodyPr/>
          <a:lstStyle/>
          <a:p>
            <a:fld id="{6DFB0D50-1C3B-9246-968C-D2175F05233B}" type="datetimeFigureOut">
              <a:rPr lang="en-PK" smtClean="0"/>
              <a:t>31/10/2022</a:t>
            </a:fld>
            <a:endParaRPr lang="en-PK"/>
          </a:p>
        </p:txBody>
      </p:sp>
      <p:sp>
        <p:nvSpPr>
          <p:cNvPr id="5" name="Footer Placeholder 4">
            <a:extLst>
              <a:ext uri="{FF2B5EF4-FFF2-40B4-BE49-F238E27FC236}">
                <a16:creationId xmlns:a16="http://schemas.microsoft.com/office/drawing/2014/main" id="{CC40BA46-1541-49D8-C098-30AF3BC8A4B7}"/>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6558F9EA-D6B1-A7F6-F115-E676C0B7E450}"/>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2203115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40219-733B-C092-D011-09333D22E3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PK"/>
          </a:p>
        </p:txBody>
      </p:sp>
      <p:sp>
        <p:nvSpPr>
          <p:cNvPr id="3" name="Text Placeholder 2">
            <a:extLst>
              <a:ext uri="{FF2B5EF4-FFF2-40B4-BE49-F238E27FC236}">
                <a16:creationId xmlns:a16="http://schemas.microsoft.com/office/drawing/2014/main" id="{346347F1-51E4-DC64-71B6-22A731AE63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9E6196-CCE0-E2EF-3C55-998E0DE033FD}"/>
              </a:ext>
            </a:extLst>
          </p:cNvPr>
          <p:cNvSpPr>
            <a:spLocks noGrp="1"/>
          </p:cNvSpPr>
          <p:nvPr>
            <p:ph type="dt" sz="half" idx="10"/>
          </p:nvPr>
        </p:nvSpPr>
        <p:spPr/>
        <p:txBody>
          <a:bodyPr/>
          <a:lstStyle/>
          <a:p>
            <a:fld id="{6DFB0D50-1C3B-9246-968C-D2175F05233B}" type="datetimeFigureOut">
              <a:rPr lang="en-PK" smtClean="0"/>
              <a:t>31/10/2022</a:t>
            </a:fld>
            <a:endParaRPr lang="en-PK"/>
          </a:p>
        </p:txBody>
      </p:sp>
      <p:sp>
        <p:nvSpPr>
          <p:cNvPr id="5" name="Footer Placeholder 4">
            <a:extLst>
              <a:ext uri="{FF2B5EF4-FFF2-40B4-BE49-F238E27FC236}">
                <a16:creationId xmlns:a16="http://schemas.microsoft.com/office/drawing/2014/main" id="{B849F880-37B2-023A-620A-504FFEEB7F76}"/>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39B1C384-8349-5E7D-5391-FF8858D16123}"/>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4084616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43921-9F2B-A8DB-4073-8F5A53594E99}"/>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6BBD802A-39EC-51BF-336C-4A0F426006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Content Placeholder 3">
            <a:extLst>
              <a:ext uri="{FF2B5EF4-FFF2-40B4-BE49-F238E27FC236}">
                <a16:creationId xmlns:a16="http://schemas.microsoft.com/office/drawing/2014/main" id="{819970F2-F3D9-E8FD-602D-0D08D2CBB3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Date Placeholder 4">
            <a:extLst>
              <a:ext uri="{FF2B5EF4-FFF2-40B4-BE49-F238E27FC236}">
                <a16:creationId xmlns:a16="http://schemas.microsoft.com/office/drawing/2014/main" id="{AB8B67F2-A71F-8A09-B0F0-E891DA6C6D34}"/>
              </a:ext>
            </a:extLst>
          </p:cNvPr>
          <p:cNvSpPr>
            <a:spLocks noGrp="1"/>
          </p:cNvSpPr>
          <p:nvPr>
            <p:ph type="dt" sz="half" idx="10"/>
          </p:nvPr>
        </p:nvSpPr>
        <p:spPr/>
        <p:txBody>
          <a:bodyPr/>
          <a:lstStyle/>
          <a:p>
            <a:fld id="{6DFB0D50-1C3B-9246-968C-D2175F05233B}" type="datetimeFigureOut">
              <a:rPr lang="en-PK" smtClean="0"/>
              <a:t>31/10/2022</a:t>
            </a:fld>
            <a:endParaRPr lang="en-PK"/>
          </a:p>
        </p:txBody>
      </p:sp>
      <p:sp>
        <p:nvSpPr>
          <p:cNvPr id="6" name="Footer Placeholder 5">
            <a:extLst>
              <a:ext uri="{FF2B5EF4-FFF2-40B4-BE49-F238E27FC236}">
                <a16:creationId xmlns:a16="http://schemas.microsoft.com/office/drawing/2014/main" id="{DFD1D914-D0F7-36D7-3EA3-E7CD49ADAC34}"/>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130950AA-60A7-4A0F-1C63-B51099CBC8D8}"/>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85867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AD185-D3E7-CEA3-FA1F-CF9C07E5033B}"/>
              </a:ext>
            </a:extLst>
          </p:cNvPr>
          <p:cNvSpPr>
            <a:spLocks noGrp="1"/>
          </p:cNvSpPr>
          <p:nvPr>
            <p:ph type="title"/>
          </p:nvPr>
        </p:nvSpPr>
        <p:spPr>
          <a:xfrm>
            <a:off x="839788" y="365125"/>
            <a:ext cx="10515600" cy="1325563"/>
          </a:xfrm>
        </p:spPr>
        <p:txBody>
          <a:bodyPr/>
          <a:lstStyle/>
          <a:p>
            <a:r>
              <a:rPr lang="en-US"/>
              <a:t>Click to edit Master title style</a:t>
            </a:r>
            <a:endParaRPr lang="en-PK"/>
          </a:p>
        </p:txBody>
      </p:sp>
      <p:sp>
        <p:nvSpPr>
          <p:cNvPr id="3" name="Text Placeholder 2">
            <a:extLst>
              <a:ext uri="{FF2B5EF4-FFF2-40B4-BE49-F238E27FC236}">
                <a16:creationId xmlns:a16="http://schemas.microsoft.com/office/drawing/2014/main" id="{06D76FAF-8000-B054-24B8-4B8D2ACBAF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C4203A-2BB7-0C45-862A-D45DC0D994C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Text Placeholder 4">
            <a:extLst>
              <a:ext uri="{FF2B5EF4-FFF2-40B4-BE49-F238E27FC236}">
                <a16:creationId xmlns:a16="http://schemas.microsoft.com/office/drawing/2014/main" id="{1E475755-7771-5C37-857B-6DDF0B114B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B05-0EFF-2B27-377C-3BF2779190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7" name="Date Placeholder 6">
            <a:extLst>
              <a:ext uri="{FF2B5EF4-FFF2-40B4-BE49-F238E27FC236}">
                <a16:creationId xmlns:a16="http://schemas.microsoft.com/office/drawing/2014/main" id="{61A789E1-0FED-C214-FF1A-CC75E173282B}"/>
              </a:ext>
            </a:extLst>
          </p:cNvPr>
          <p:cNvSpPr>
            <a:spLocks noGrp="1"/>
          </p:cNvSpPr>
          <p:nvPr>
            <p:ph type="dt" sz="half" idx="10"/>
          </p:nvPr>
        </p:nvSpPr>
        <p:spPr/>
        <p:txBody>
          <a:bodyPr/>
          <a:lstStyle/>
          <a:p>
            <a:fld id="{6DFB0D50-1C3B-9246-968C-D2175F05233B}" type="datetimeFigureOut">
              <a:rPr lang="en-PK" smtClean="0"/>
              <a:t>31/10/2022</a:t>
            </a:fld>
            <a:endParaRPr lang="en-PK"/>
          </a:p>
        </p:txBody>
      </p:sp>
      <p:sp>
        <p:nvSpPr>
          <p:cNvPr id="8" name="Footer Placeholder 7">
            <a:extLst>
              <a:ext uri="{FF2B5EF4-FFF2-40B4-BE49-F238E27FC236}">
                <a16:creationId xmlns:a16="http://schemas.microsoft.com/office/drawing/2014/main" id="{39358144-68B1-C182-4BFD-E9C3E1D3A26E}"/>
              </a:ext>
            </a:extLst>
          </p:cNvPr>
          <p:cNvSpPr>
            <a:spLocks noGrp="1"/>
          </p:cNvSpPr>
          <p:nvPr>
            <p:ph type="ftr" sz="quarter" idx="11"/>
          </p:nvPr>
        </p:nvSpPr>
        <p:spPr/>
        <p:txBody>
          <a:bodyPr/>
          <a:lstStyle/>
          <a:p>
            <a:endParaRPr lang="en-PK"/>
          </a:p>
        </p:txBody>
      </p:sp>
      <p:sp>
        <p:nvSpPr>
          <p:cNvPr id="9" name="Slide Number Placeholder 8">
            <a:extLst>
              <a:ext uri="{FF2B5EF4-FFF2-40B4-BE49-F238E27FC236}">
                <a16:creationId xmlns:a16="http://schemas.microsoft.com/office/drawing/2014/main" id="{C7AC3DFA-A861-C507-8098-40E140FCC944}"/>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3630351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2B54E-5DE0-B1B0-0DE2-09EFF0EAE028}"/>
              </a:ext>
            </a:extLst>
          </p:cNvPr>
          <p:cNvSpPr>
            <a:spLocks noGrp="1"/>
          </p:cNvSpPr>
          <p:nvPr>
            <p:ph type="title"/>
          </p:nvPr>
        </p:nvSpPr>
        <p:spPr/>
        <p:txBody>
          <a:bodyPr/>
          <a:lstStyle/>
          <a:p>
            <a:r>
              <a:rPr lang="en-US"/>
              <a:t>Click to edit Master title style</a:t>
            </a:r>
            <a:endParaRPr lang="en-PK"/>
          </a:p>
        </p:txBody>
      </p:sp>
      <p:sp>
        <p:nvSpPr>
          <p:cNvPr id="3" name="Date Placeholder 2">
            <a:extLst>
              <a:ext uri="{FF2B5EF4-FFF2-40B4-BE49-F238E27FC236}">
                <a16:creationId xmlns:a16="http://schemas.microsoft.com/office/drawing/2014/main" id="{90C6DFAF-A83C-0ACC-631C-2967C9807204}"/>
              </a:ext>
            </a:extLst>
          </p:cNvPr>
          <p:cNvSpPr>
            <a:spLocks noGrp="1"/>
          </p:cNvSpPr>
          <p:nvPr>
            <p:ph type="dt" sz="half" idx="10"/>
          </p:nvPr>
        </p:nvSpPr>
        <p:spPr/>
        <p:txBody>
          <a:bodyPr/>
          <a:lstStyle/>
          <a:p>
            <a:fld id="{6DFB0D50-1C3B-9246-968C-D2175F05233B}" type="datetimeFigureOut">
              <a:rPr lang="en-PK" smtClean="0"/>
              <a:t>31/10/2022</a:t>
            </a:fld>
            <a:endParaRPr lang="en-PK"/>
          </a:p>
        </p:txBody>
      </p:sp>
      <p:sp>
        <p:nvSpPr>
          <p:cNvPr id="4" name="Footer Placeholder 3">
            <a:extLst>
              <a:ext uri="{FF2B5EF4-FFF2-40B4-BE49-F238E27FC236}">
                <a16:creationId xmlns:a16="http://schemas.microsoft.com/office/drawing/2014/main" id="{7EDBCC7E-01AA-6F50-BB3D-28AF886621B8}"/>
              </a:ext>
            </a:extLst>
          </p:cNvPr>
          <p:cNvSpPr>
            <a:spLocks noGrp="1"/>
          </p:cNvSpPr>
          <p:nvPr>
            <p:ph type="ftr" sz="quarter" idx="11"/>
          </p:nvPr>
        </p:nvSpPr>
        <p:spPr/>
        <p:txBody>
          <a:bodyPr/>
          <a:lstStyle/>
          <a:p>
            <a:endParaRPr lang="en-PK"/>
          </a:p>
        </p:txBody>
      </p:sp>
      <p:sp>
        <p:nvSpPr>
          <p:cNvPr id="5" name="Slide Number Placeholder 4">
            <a:extLst>
              <a:ext uri="{FF2B5EF4-FFF2-40B4-BE49-F238E27FC236}">
                <a16:creationId xmlns:a16="http://schemas.microsoft.com/office/drawing/2014/main" id="{7AC450A5-AA4C-6E5C-7FD7-7C6524C04C52}"/>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2679099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90FAC8-C8CF-B83C-E720-51F29E7567CB}"/>
              </a:ext>
            </a:extLst>
          </p:cNvPr>
          <p:cNvSpPr>
            <a:spLocks noGrp="1"/>
          </p:cNvSpPr>
          <p:nvPr>
            <p:ph type="dt" sz="half" idx="10"/>
          </p:nvPr>
        </p:nvSpPr>
        <p:spPr/>
        <p:txBody>
          <a:bodyPr/>
          <a:lstStyle/>
          <a:p>
            <a:fld id="{6DFB0D50-1C3B-9246-968C-D2175F05233B}" type="datetimeFigureOut">
              <a:rPr lang="en-PK" smtClean="0"/>
              <a:t>31/10/2022</a:t>
            </a:fld>
            <a:endParaRPr lang="en-PK"/>
          </a:p>
        </p:txBody>
      </p:sp>
      <p:sp>
        <p:nvSpPr>
          <p:cNvPr id="3" name="Footer Placeholder 2">
            <a:extLst>
              <a:ext uri="{FF2B5EF4-FFF2-40B4-BE49-F238E27FC236}">
                <a16:creationId xmlns:a16="http://schemas.microsoft.com/office/drawing/2014/main" id="{35542721-6D78-2107-5B4C-A45E8DD091D3}"/>
              </a:ext>
            </a:extLst>
          </p:cNvPr>
          <p:cNvSpPr>
            <a:spLocks noGrp="1"/>
          </p:cNvSpPr>
          <p:nvPr>
            <p:ph type="ftr" sz="quarter" idx="11"/>
          </p:nvPr>
        </p:nvSpPr>
        <p:spPr/>
        <p:txBody>
          <a:bodyPr/>
          <a:lstStyle/>
          <a:p>
            <a:endParaRPr lang="en-PK"/>
          </a:p>
        </p:txBody>
      </p:sp>
      <p:sp>
        <p:nvSpPr>
          <p:cNvPr id="4" name="Slide Number Placeholder 3">
            <a:extLst>
              <a:ext uri="{FF2B5EF4-FFF2-40B4-BE49-F238E27FC236}">
                <a16:creationId xmlns:a16="http://schemas.microsoft.com/office/drawing/2014/main" id="{F05F2261-E0C4-115C-B8B5-68C7E7918C95}"/>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812943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2D14D-AEA7-05A2-C269-B69863722B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D4A6D566-4F1D-D00E-FFDF-6EB448367D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Text Placeholder 3">
            <a:extLst>
              <a:ext uri="{FF2B5EF4-FFF2-40B4-BE49-F238E27FC236}">
                <a16:creationId xmlns:a16="http://schemas.microsoft.com/office/drawing/2014/main" id="{1782F4E7-7FCF-A197-EE10-322E596F87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9CB9DE-0AF2-7D08-EF97-8CAB40488D5F}"/>
              </a:ext>
            </a:extLst>
          </p:cNvPr>
          <p:cNvSpPr>
            <a:spLocks noGrp="1"/>
          </p:cNvSpPr>
          <p:nvPr>
            <p:ph type="dt" sz="half" idx="10"/>
          </p:nvPr>
        </p:nvSpPr>
        <p:spPr/>
        <p:txBody>
          <a:bodyPr/>
          <a:lstStyle/>
          <a:p>
            <a:fld id="{6DFB0D50-1C3B-9246-968C-D2175F05233B}" type="datetimeFigureOut">
              <a:rPr lang="en-PK" smtClean="0"/>
              <a:t>31/10/2022</a:t>
            </a:fld>
            <a:endParaRPr lang="en-PK"/>
          </a:p>
        </p:txBody>
      </p:sp>
      <p:sp>
        <p:nvSpPr>
          <p:cNvPr id="6" name="Footer Placeholder 5">
            <a:extLst>
              <a:ext uri="{FF2B5EF4-FFF2-40B4-BE49-F238E27FC236}">
                <a16:creationId xmlns:a16="http://schemas.microsoft.com/office/drawing/2014/main" id="{2A01625C-31BE-F261-E86B-16EB3C8CC899}"/>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13632B1B-6DA0-2E9C-20F9-1A0727BD9566}"/>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2593011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0E657-472B-F184-D920-BA1D0F8768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Picture Placeholder 2">
            <a:extLst>
              <a:ext uri="{FF2B5EF4-FFF2-40B4-BE49-F238E27FC236}">
                <a16:creationId xmlns:a16="http://schemas.microsoft.com/office/drawing/2014/main" id="{5C8358BE-79CE-0B00-2E72-7D29C56F85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K"/>
          </a:p>
        </p:txBody>
      </p:sp>
      <p:sp>
        <p:nvSpPr>
          <p:cNvPr id="4" name="Text Placeholder 3">
            <a:extLst>
              <a:ext uri="{FF2B5EF4-FFF2-40B4-BE49-F238E27FC236}">
                <a16:creationId xmlns:a16="http://schemas.microsoft.com/office/drawing/2014/main" id="{A8F3B9F1-E3D1-C020-9C70-661B390FDE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415D38-DEBE-7E1C-9AA6-4669124ABC8B}"/>
              </a:ext>
            </a:extLst>
          </p:cNvPr>
          <p:cNvSpPr>
            <a:spLocks noGrp="1"/>
          </p:cNvSpPr>
          <p:nvPr>
            <p:ph type="dt" sz="half" idx="10"/>
          </p:nvPr>
        </p:nvSpPr>
        <p:spPr/>
        <p:txBody>
          <a:bodyPr/>
          <a:lstStyle/>
          <a:p>
            <a:fld id="{6DFB0D50-1C3B-9246-968C-D2175F05233B}" type="datetimeFigureOut">
              <a:rPr lang="en-PK" smtClean="0"/>
              <a:t>31/10/2022</a:t>
            </a:fld>
            <a:endParaRPr lang="en-PK"/>
          </a:p>
        </p:txBody>
      </p:sp>
      <p:sp>
        <p:nvSpPr>
          <p:cNvPr id="6" name="Footer Placeholder 5">
            <a:extLst>
              <a:ext uri="{FF2B5EF4-FFF2-40B4-BE49-F238E27FC236}">
                <a16:creationId xmlns:a16="http://schemas.microsoft.com/office/drawing/2014/main" id="{F4D6C1F2-B688-49A6-4DF4-5137C17B9EC8}"/>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0D06FD4B-70A1-203D-A598-FDE74D05BCDD}"/>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521001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06C3ED-8514-9D00-B409-DF56B1ACF9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PK"/>
          </a:p>
        </p:txBody>
      </p:sp>
      <p:sp>
        <p:nvSpPr>
          <p:cNvPr id="3" name="Text Placeholder 2">
            <a:extLst>
              <a:ext uri="{FF2B5EF4-FFF2-40B4-BE49-F238E27FC236}">
                <a16:creationId xmlns:a16="http://schemas.microsoft.com/office/drawing/2014/main" id="{13F85408-AD53-6ED7-1AAB-3E99D1F512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5FB602AB-FAC0-34CB-C8D0-0172C7CBAF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FB0D50-1C3B-9246-968C-D2175F05233B}" type="datetimeFigureOut">
              <a:rPr lang="en-PK" smtClean="0"/>
              <a:t>31/10/2022</a:t>
            </a:fld>
            <a:endParaRPr lang="en-PK"/>
          </a:p>
        </p:txBody>
      </p:sp>
      <p:sp>
        <p:nvSpPr>
          <p:cNvPr id="5" name="Footer Placeholder 4">
            <a:extLst>
              <a:ext uri="{FF2B5EF4-FFF2-40B4-BE49-F238E27FC236}">
                <a16:creationId xmlns:a16="http://schemas.microsoft.com/office/drawing/2014/main" id="{3C5EC17F-894B-EE8E-1F73-9BD8C6A8E4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K"/>
          </a:p>
        </p:txBody>
      </p:sp>
      <p:sp>
        <p:nvSpPr>
          <p:cNvPr id="6" name="Slide Number Placeholder 5">
            <a:extLst>
              <a:ext uri="{FF2B5EF4-FFF2-40B4-BE49-F238E27FC236}">
                <a16:creationId xmlns:a16="http://schemas.microsoft.com/office/drawing/2014/main" id="{A1638A21-3D15-6123-AC5F-6B17378927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DF3864-C99E-7246-A0C9-CEDA5A3E3280}" type="slidenum">
              <a:rPr lang="en-PK" smtClean="0"/>
              <a:t>‹#›</a:t>
            </a:fld>
            <a:endParaRPr lang="en-PK"/>
          </a:p>
        </p:txBody>
      </p:sp>
    </p:spTree>
    <p:extLst>
      <p:ext uri="{BB962C8B-B14F-4D97-AF65-F5344CB8AC3E}">
        <p14:creationId xmlns:p14="http://schemas.microsoft.com/office/powerpoint/2010/main" val="3439074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faisalak.info/"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973B-B8E9-A8CE-1BE4-2975283E757A}"/>
              </a:ext>
            </a:extLst>
          </p:cNvPr>
          <p:cNvSpPr>
            <a:spLocks noGrp="1"/>
          </p:cNvSpPr>
          <p:nvPr>
            <p:ph type="ctrTitle"/>
          </p:nvPr>
        </p:nvSpPr>
        <p:spPr>
          <a:xfrm>
            <a:off x="1524000" y="1359032"/>
            <a:ext cx="9144000" cy="2387600"/>
          </a:xfrm>
        </p:spPr>
        <p:txBody>
          <a:bodyPr>
            <a:normAutofit fontScale="90000"/>
          </a:bodyPr>
          <a:lstStyle/>
          <a:p>
            <a:r>
              <a:rPr lang="en-PK" dirty="0"/>
              <a:t>Entrepreneurship &amp; Leadership</a:t>
            </a:r>
            <a:br>
              <a:rPr lang="en-PK" dirty="0"/>
            </a:br>
            <a:br>
              <a:rPr lang="en-PK" dirty="0"/>
            </a:br>
            <a:r>
              <a:rPr lang="en-PK" sz="4000" b="1" dirty="0"/>
              <a:t>Chapter 4: Writing a Business Plan</a:t>
            </a:r>
            <a:br>
              <a:rPr lang="en-PK" sz="4000" b="1" dirty="0"/>
            </a:br>
            <a:endParaRPr lang="en-PK" sz="4000" b="1" dirty="0"/>
          </a:p>
        </p:txBody>
      </p:sp>
      <p:sp>
        <p:nvSpPr>
          <p:cNvPr id="3" name="Subtitle 2">
            <a:extLst>
              <a:ext uri="{FF2B5EF4-FFF2-40B4-BE49-F238E27FC236}">
                <a16:creationId xmlns:a16="http://schemas.microsoft.com/office/drawing/2014/main" id="{E5EE8386-060A-BF96-F26A-E1240965BA6B}"/>
              </a:ext>
            </a:extLst>
          </p:cNvPr>
          <p:cNvSpPr>
            <a:spLocks noGrp="1"/>
          </p:cNvSpPr>
          <p:nvPr>
            <p:ph type="subTitle" idx="1"/>
          </p:nvPr>
        </p:nvSpPr>
        <p:spPr/>
        <p:txBody>
          <a:bodyPr>
            <a:normAutofit fontScale="62500" lnSpcReduction="20000"/>
          </a:bodyPr>
          <a:lstStyle/>
          <a:p>
            <a:r>
              <a:rPr lang="en-PK" sz="5100" dirty="0"/>
              <a:t>Fall 2022</a:t>
            </a:r>
          </a:p>
          <a:p>
            <a:endParaRPr lang="en-PK" dirty="0"/>
          </a:p>
          <a:p>
            <a:pPr algn="l"/>
            <a:r>
              <a:rPr lang="en-PK" dirty="0"/>
              <a:t>Dr. Faisal Khan</a:t>
            </a:r>
          </a:p>
          <a:p>
            <a:pPr algn="l"/>
            <a:r>
              <a:rPr lang="en-US" dirty="0" err="1">
                <a:hlinkClick r:id="rId2"/>
              </a:rPr>
              <a:t>www.f</a:t>
            </a:r>
            <a:r>
              <a:rPr lang="en-PK" dirty="0">
                <a:hlinkClick r:id="rId2"/>
              </a:rPr>
              <a:t>aisalak.info</a:t>
            </a:r>
            <a:endParaRPr lang="en-PK" dirty="0"/>
          </a:p>
          <a:p>
            <a:pPr algn="l"/>
            <a:r>
              <a:rPr lang="en-US" dirty="0"/>
              <a:t>f</a:t>
            </a:r>
            <a:r>
              <a:rPr lang="en-PK" dirty="0"/>
              <a:t>aisal.khan@buitms.edu.pk</a:t>
            </a:r>
          </a:p>
          <a:p>
            <a:endParaRPr lang="en-PK" dirty="0"/>
          </a:p>
        </p:txBody>
      </p:sp>
    </p:spTree>
    <p:extLst>
      <p:ext uri="{BB962C8B-B14F-4D97-AF65-F5344CB8AC3E}">
        <p14:creationId xmlns:p14="http://schemas.microsoft.com/office/powerpoint/2010/main" val="1038349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a:extLst>
              <a:ext uri="{FF2B5EF4-FFF2-40B4-BE49-F238E27FC236}">
                <a16:creationId xmlns:a16="http://schemas.microsoft.com/office/drawing/2014/main" id="{45DCBC03-5252-908F-B233-4282B536C1D4}"/>
              </a:ext>
            </a:extLst>
          </p:cNvPr>
          <p:cNvSpPr>
            <a:spLocks noGrp="1" noChangeArrowheads="1"/>
          </p:cNvSpPr>
          <p:nvPr>
            <p:ph type="title"/>
          </p:nvPr>
        </p:nvSpPr>
        <p:spPr>
          <a:xfrm>
            <a:off x="1828800" y="152400"/>
            <a:ext cx="8610600" cy="1143000"/>
          </a:xfrm>
        </p:spPr>
        <p:txBody>
          <a:bodyPr/>
          <a:lstStyle/>
          <a:p>
            <a:pPr eaLnBrk="1" hangingPunct="1"/>
            <a:r>
              <a:rPr lang="en-US" altLang="en-PK" sz="3600">
                <a:latin typeface="Times New Roman" panose="02020603050405020304" pitchFamily="18" charset="0"/>
              </a:rPr>
              <a:t>Section 1: Executive Summary</a:t>
            </a:r>
            <a:br>
              <a:rPr lang="en-US" altLang="en-PK" sz="3600">
                <a:latin typeface="Times New Roman" panose="02020603050405020304" pitchFamily="18" charset="0"/>
              </a:rPr>
            </a:br>
            <a:r>
              <a:rPr lang="en-US" altLang="en-PK" sz="2000">
                <a:latin typeface="Times New Roman" panose="02020603050405020304" pitchFamily="18" charset="0"/>
              </a:rPr>
              <a:t>1 of 2</a:t>
            </a:r>
            <a:endParaRPr lang="en-US" altLang="en-PK" sz="3600">
              <a:latin typeface="Times New Roman" panose="02020603050405020304" pitchFamily="18" charset="0"/>
            </a:endParaRPr>
          </a:p>
        </p:txBody>
      </p:sp>
      <p:sp>
        <p:nvSpPr>
          <p:cNvPr id="14340" name="Rectangle 3">
            <a:extLst>
              <a:ext uri="{FF2B5EF4-FFF2-40B4-BE49-F238E27FC236}">
                <a16:creationId xmlns:a16="http://schemas.microsoft.com/office/drawing/2014/main" id="{B8EA11FD-1625-A1A6-4930-BE38936B6D68}"/>
              </a:ext>
            </a:extLst>
          </p:cNvPr>
          <p:cNvSpPr>
            <a:spLocks noGrp="1" noChangeArrowheads="1"/>
          </p:cNvSpPr>
          <p:nvPr>
            <p:ph type="body" idx="1"/>
          </p:nvPr>
        </p:nvSpPr>
        <p:spPr/>
        <p:txBody>
          <a:bodyPr/>
          <a:lstStyle/>
          <a:p>
            <a:pPr eaLnBrk="1" hangingPunct="1">
              <a:lnSpc>
                <a:spcPct val="90000"/>
              </a:lnSpc>
            </a:pPr>
            <a:r>
              <a:rPr lang="en-US" altLang="en-PK">
                <a:latin typeface="Times New Roman" panose="02020603050405020304" pitchFamily="18" charset="0"/>
              </a:rPr>
              <a:t>Executive Summary</a:t>
            </a:r>
          </a:p>
          <a:p>
            <a:pPr lvl="1" eaLnBrk="1" hangingPunct="1">
              <a:lnSpc>
                <a:spcPct val="90000"/>
              </a:lnSpc>
            </a:pPr>
            <a:r>
              <a:rPr lang="en-US" altLang="en-PK">
                <a:latin typeface="Times New Roman" panose="02020603050405020304" pitchFamily="18" charset="0"/>
              </a:rPr>
              <a:t>The executive summary is a short overview of the entire business plan </a:t>
            </a:r>
          </a:p>
          <a:p>
            <a:pPr lvl="1" eaLnBrk="1" hangingPunct="1">
              <a:lnSpc>
                <a:spcPct val="90000"/>
              </a:lnSpc>
            </a:pPr>
            <a:r>
              <a:rPr lang="en-US" altLang="en-PK">
                <a:latin typeface="Times New Roman" panose="02020603050405020304" pitchFamily="18" charset="0"/>
              </a:rPr>
              <a:t>It provides a busy reader with everything that needs to be known about the new venture’s distinctive nature.</a:t>
            </a:r>
          </a:p>
          <a:p>
            <a:pPr lvl="1" eaLnBrk="1" hangingPunct="1">
              <a:lnSpc>
                <a:spcPct val="90000"/>
              </a:lnSpc>
            </a:pPr>
            <a:r>
              <a:rPr lang="en-US" altLang="en-PK">
                <a:latin typeface="Times New Roman" panose="02020603050405020304" pitchFamily="18" charset="0"/>
              </a:rPr>
              <a:t>An executive summary shouldn’t exceed two single-space pages.</a:t>
            </a:r>
          </a:p>
        </p:txBody>
      </p:sp>
      <p:sp>
        <p:nvSpPr>
          <p:cNvPr id="14341" name="Line 4">
            <a:extLst>
              <a:ext uri="{FF2B5EF4-FFF2-40B4-BE49-F238E27FC236}">
                <a16:creationId xmlns:a16="http://schemas.microsoft.com/office/drawing/2014/main" id="{8DDC2F1E-87F1-FA2E-CDFB-5B216F09BC96}"/>
              </a:ext>
            </a:extLst>
          </p:cNvPr>
          <p:cNvSpPr>
            <a:spLocks noChangeShapeType="1"/>
          </p:cNvSpPr>
          <p:nvPr/>
        </p:nvSpPr>
        <p:spPr bwMode="auto">
          <a:xfrm>
            <a:off x="1524000" y="13716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Line 4">
            <a:extLst>
              <a:ext uri="{FF2B5EF4-FFF2-40B4-BE49-F238E27FC236}">
                <a16:creationId xmlns:a16="http://schemas.microsoft.com/office/drawing/2014/main" id="{A4534E61-7C74-9B5E-1029-98CA2EE6CDC7}"/>
              </a:ext>
            </a:extLst>
          </p:cNvPr>
          <p:cNvSpPr>
            <a:spLocks noChangeShapeType="1"/>
          </p:cNvSpPr>
          <p:nvPr/>
        </p:nvSpPr>
        <p:spPr bwMode="auto">
          <a:xfrm>
            <a:off x="1524000" y="14478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15364" name="Text Box 4">
            <a:extLst>
              <a:ext uri="{FF2B5EF4-FFF2-40B4-BE49-F238E27FC236}">
                <a16:creationId xmlns:a16="http://schemas.microsoft.com/office/drawing/2014/main" id="{74388812-011D-67EA-8212-3C61DE37B94B}"/>
              </a:ext>
            </a:extLst>
          </p:cNvPr>
          <p:cNvSpPr txBox="1">
            <a:spLocks noChangeArrowheads="1"/>
          </p:cNvSpPr>
          <p:nvPr/>
        </p:nvSpPr>
        <p:spPr bwMode="auto">
          <a:xfrm>
            <a:off x="1752600" y="2819401"/>
            <a:ext cx="3962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800"/>
              <a:t>Executive Summary</a:t>
            </a:r>
          </a:p>
        </p:txBody>
      </p:sp>
      <p:sp>
        <p:nvSpPr>
          <p:cNvPr id="15365" name="Rectangle 5">
            <a:extLst>
              <a:ext uri="{FF2B5EF4-FFF2-40B4-BE49-F238E27FC236}">
                <a16:creationId xmlns:a16="http://schemas.microsoft.com/office/drawing/2014/main" id="{C87DEF34-0150-ECDE-E541-B0650079827E}"/>
              </a:ext>
            </a:extLst>
          </p:cNvPr>
          <p:cNvSpPr>
            <a:spLocks noChangeArrowheads="1"/>
          </p:cNvSpPr>
          <p:nvPr/>
        </p:nvSpPr>
        <p:spPr bwMode="auto">
          <a:xfrm>
            <a:off x="5486400" y="1600200"/>
            <a:ext cx="4800600" cy="4800600"/>
          </a:xfrm>
          <a:prstGeom prst="rect">
            <a:avLst/>
          </a:prstGeom>
          <a:solidFill>
            <a:srgbClr val="FFFF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endParaRPr lang="en-PK" altLang="en-PK" sz="2400"/>
          </a:p>
        </p:txBody>
      </p:sp>
      <p:sp>
        <p:nvSpPr>
          <p:cNvPr id="15366" name="TextBox 11">
            <a:extLst>
              <a:ext uri="{FF2B5EF4-FFF2-40B4-BE49-F238E27FC236}">
                <a16:creationId xmlns:a16="http://schemas.microsoft.com/office/drawing/2014/main" id="{D69B3B99-DF06-B66D-799F-7D9320182FD8}"/>
              </a:ext>
            </a:extLst>
          </p:cNvPr>
          <p:cNvSpPr txBox="1">
            <a:spLocks noChangeArrowheads="1"/>
          </p:cNvSpPr>
          <p:nvPr/>
        </p:nvSpPr>
        <p:spPr bwMode="auto">
          <a:xfrm>
            <a:off x="5562600" y="1600201"/>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r>
              <a:rPr lang="en-US" altLang="en-PK" sz="2400"/>
              <a:t>Key Insights</a:t>
            </a:r>
          </a:p>
        </p:txBody>
      </p:sp>
      <p:sp>
        <p:nvSpPr>
          <p:cNvPr id="15367" name="TextBox 12">
            <a:extLst>
              <a:ext uri="{FF2B5EF4-FFF2-40B4-BE49-F238E27FC236}">
                <a16:creationId xmlns:a16="http://schemas.microsoft.com/office/drawing/2014/main" id="{9E52AA6A-9484-A20B-4C97-C6EA59852A01}"/>
              </a:ext>
            </a:extLst>
          </p:cNvPr>
          <p:cNvSpPr txBox="1">
            <a:spLocks noChangeArrowheads="1"/>
          </p:cNvSpPr>
          <p:nvPr/>
        </p:nvSpPr>
        <p:spPr bwMode="auto">
          <a:xfrm>
            <a:off x="5562600" y="2057401"/>
            <a:ext cx="4724400" cy="334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lnSpc>
                <a:spcPts val="3200"/>
              </a:lnSpc>
              <a:buFont typeface="Arial" panose="020B0604020202020204" pitchFamily="34" charset="0"/>
              <a:buChar char="•"/>
            </a:pPr>
            <a:r>
              <a:rPr lang="en-US" altLang="en-PK" sz="2400"/>
              <a:t> In many instances an investor will</a:t>
            </a:r>
          </a:p>
          <a:p>
            <a:pPr eaLnBrk="1" hangingPunct="1">
              <a:lnSpc>
                <a:spcPts val="3200"/>
              </a:lnSpc>
            </a:pPr>
            <a:r>
              <a:rPr lang="en-US" altLang="en-PK" sz="2400"/>
              <a:t>  ask for a copy of a firm’s executive</a:t>
            </a:r>
          </a:p>
          <a:p>
            <a:pPr eaLnBrk="1" hangingPunct="1">
              <a:lnSpc>
                <a:spcPts val="3200"/>
              </a:lnSpc>
            </a:pPr>
            <a:r>
              <a:rPr lang="en-US" altLang="en-PK" sz="2400"/>
              <a:t>  summary and will ask for a copy of</a:t>
            </a:r>
          </a:p>
          <a:p>
            <a:pPr eaLnBrk="1" hangingPunct="1">
              <a:lnSpc>
                <a:spcPts val="3200"/>
              </a:lnSpc>
            </a:pPr>
            <a:r>
              <a:rPr lang="en-US" altLang="en-PK" sz="2400"/>
              <a:t>  the entire plan only if the executive </a:t>
            </a:r>
          </a:p>
          <a:p>
            <a:pPr eaLnBrk="1" hangingPunct="1">
              <a:lnSpc>
                <a:spcPts val="3200"/>
              </a:lnSpc>
            </a:pPr>
            <a:r>
              <a:rPr lang="en-US" altLang="en-PK" sz="2400"/>
              <a:t>  summary is sufficiently convincing.</a:t>
            </a:r>
          </a:p>
          <a:p>
            <a:pPr eaLnBrk="1" hangingPunct="1">
              <a:lnSpc>
                <a:spcPts val="3200"/>
              </a:lnSpc>
              <a:buFont typeface="Arial" panose="020B0604020202020204" pitchFamily="34" charset="0"/>
              <a:buChar char="•"/>
            </a:pPr>
            <a:r>
              <a:rPr lang="en-US" altLang="en-PK" sz="2400"/>
              <a:t> The executive summary, then, is</a:t>
            </a:r>
          </a:p>
          <a:p>
            <a:pPr eaLnBrk="1" hangingPunct="1">
              <a:lnSpc>
                <a:spcPts val="3200"/>
              </a:lnSpc>
            </a:pPr>
            <a:r>
              <a:rPr lang="en-US" altLang="en-PK" sz="2400"/>
              <a:t>   arguably the most important </a:t>
            </a:r>
          </a:p>
          <a:p>
            <a:pPr eaLnBrk="1" hangingPunct="1">
              <a:lnSpc>
                <a:spcPts val="3200"/>
              </a:lnSpc>
            </a:pPr>
            <a:r>
              <a:rPr lang="en-US" altLang="en-PK" sz="2400"/>
              <a:t>   section of a business plan.</a:t>
            </a:r>
          </a:p>
        </p:txBody>
      </p:sp>
      <p:sp>
        <p:nvSpPr>
          <p:cNvPr id="15368" name="Rectangle 2">
            <a:extLst>
              <a:ext uri="{FF2B5EF4-FFF2-40B4-BE49-F238E27FC236}">
                <a16:creationId xmlns:a16="http://schemas.microsoft.com/office/drawing/2014/main" id="{7FF7FE9F-A496-93D7-D428-BC010E56CA74}"/>
              </a:ext>
            </a:extLst>
          </p:cNvPr>
          <p:cNvSpPr>
            <a:spLocks noGrp="1" noChangeArrowheads="1"/>
          </p:cNvSpPr>
          <p:nvPr>
            <p:ph type="title"/>
          </p:nvPr>
        </p:nvSpPr>
        <p:spPr>
          <a:xfrm>
            <a:off x="1828800" y="152400"/>
            <a:ext cx="8610600" cy="1143000"/>
          </a:xfrm>
        </p:spPr>
        <p:txBody>
          <a:bodyPr/>
          <a:lstStyle/>
          <a:p>
            <a:pPr eaLnBrk="1" hangingPunct="1"/>
            <a:r>
              <a:rPr lang="en-US" altLang="en-PK" sz="3600">
                <a:latin typeface="Times New Roman" panose="02020603050405020304" pitchFamily="18" charset="0"/>
              </a:rPr>
              <a:t>Section 1: Executive Summary</a:t>
            </a:r>
            <a:br>
              <a:rPr lang="en-US" altLang="en-PK" sz="3600">
                <a:latin typeface="Times New Roman" panose="02020603050405020304" pitchFamily="18" charset="0"/>
              </a:rPr>
            </a:br>
            <a:r>
              <a:rPr lang="en-US" altLang="en-PK" sz="2000">
                <a:latin typeface="Times New Roman" panose="02020603050405020304" pitchFamily="18" charset="0"/>
              </a:rPr>
              <a:t>2 of 2</a:t>
            </a:r>
            <a:endParaRPr lang="en-US" altLang="en-PK" sz="3600">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id="{5BBACAE2-8ACB-7761-6FE2-8970A4ECFEE9}"/>
              </a:ext>
            </a:extLst>
          </p:cNvPr>
          <p:cNvSpPr>
            <a:spLocks noGrp="1" noChangeArrowheads="1"/>
          </p:cNvSpPr>
          <p:nvPr>
            <p:ph type="title"/>
          </p:nvPr>
        </p:nvSpPr>
        <p:spPr>
          <a:xfrm>
            <a:off x="1828800" y="152400"/>
            <a:ext cx="8610600" cy="1143000"/>
          </a:xfrm>
        </p:spPr>
        <p:txBody>
          <a:bodyPr/>
          <a:lstStyle/>
          <a:p>
            <a:pPr eaLnBrk="1" hangingPunct="1"/>
            <a:r>
              <a:rPr lang="en-US" altLang="en-PK" sz="3600">
                <a:latin typeface="Times New Roman" panose="02020603050405020304" pitchFamily="18" charset="0"/>
              </a:rPr>
              <a:t>Section 2: Company Description</a:t>
            </a:r>
            <a:br>
              <a:rPr lang="en-US" altLang="en-PK" sz="3600">
                <a:latin typeface="Times New Roman" panose="02020603050405020304" pitchFamily="18" charset="0"/>
              </a:rPr>
            </a:br>
            <a:r>
              <a:rPr lang="en-US" altLang="en-PK" sz="2000">
                <a:latin typeface="Times New Roman" panose="02020603050405020304" pitchFamily="18" charset="0"/>
              </a:rPr>
              <a:t>1 of 2</a:t>
            </a:r>
            <a:endParaRPr lang="en-US" altLang="en-PK" sz="3600">
              <a:latin typeface="Times New Roman" panose="02020603050405020304" pitchFamily="18" charset="0"/>
            </a:endParaRPr>
          </a:p>
        </p:txBody>
      </p:sp>
      <p:sp>
        <p:nvSpPr>
          <p:cNvPr id="16388" name="Rectangle 3">
            <a:extLst>
              <a:ext uri="{FF2B5EF4-FFF2-40B4-BE49-F238E27FC236}">
                <a16:creationId xmlns:a16="http://schemas.microsoft.com/office/drawing/2014/main" id="{7C16594C-AF5D-4E08-293D-D847B27755E0}"/>
              </a:ext>
            </a:extLst>
          </p:cNvPr>
          <p:cNvSpPr>
            <a:spLocks noGrp="1" noChangeArrowheads="1"/>
          </p:cNvSpPr>
          <p:nvPr>
            <p:ph type="body" idx="1"/>
          </p:nvPr>
        </p:nvSpPr>
        <p:spPr/>
        <p:txBody>
          <a:bodyPr/>
          <a:lstStyle/>
          <a:p>
            <a:pPr eaLnBrk="1" hangingPunct="1">
              <a:lnSpc>
                <a:spcPct val="90000"/>
              </a:lnSpc>
            </a:pPr>
            <a:r>
              <a:rPr lang="en-US" altLang="en-PK">
                <a:latin typeface="Times New Roman" panose="02020603050405020304" pitchFamily="18" charset="0"/>
              </a:rPr>
              <a:t>Company Description</a:t>
            </a:r>
          </a:p>
          <a:p>
            <a:pPr lvl="1" eaLnBrk="1" hangingPunct="1">
              <a:lnSpc>
                <a:spcPct val="90000"/>
              </a:lnSpc>
            </a:pPr>
            <a:r>
              <a:rPr lang="en-US" altLang="en-PK">
                <a:latin typeface="Times New Roman" panose="02020603050405020304" pitchFamily="18" charset="0"/>
              </a:rPr>
              <a:t>The main body of the business plan beings with a general description of the company.</a:t>
            </a:r>
          </a:p>
          <a:p>
            <a:pPr lvl="1" eaLnBrk="1" hangingPunct="1">
              <a:lnSpc>
                <a:spcPct val="90000"/>
              </a:lnSpc>
            </a:pPr>
            <a:r>
              <a:rPr lang="en-US" altLang="en-PK">
                <a:latin typeface="Times New Roman" panose="02020603050405020304" pitchFamily="18" charset="0"/>
              </a:rPr>
              <a:t>Items to include in this section:</a:t>
            </a:r>
          </a:p>
          <a:p>
            <a:pPr lvl="2" eaLnBrk="1" hangingPunct="1">
              <a:lnSpc>
                <a:spcPct val="90000"/>
              </a:lnSpc>
            </a:pPr>
            <a:r>
              <a:rPr lang="en-US" altLang="en-PK">
                <a:latin typeface="Times New Roman" panose="02020603050405020304" pitchFamily="18" charset="0"/>
              </a:rPr>
              <a:t>Company description.</a:t>
            </a:r>
          </a:p>
          <a:p>
            <a:pPr lvl="2" eaLnBrk="1" hangingPunct="1">
              <a:lnSpc>
                <a:spcPct val="90000"/>
              </a:lnSpc>
            </a:pPr>
            <a:r>
              <a:rPr lang="en-US" altLang="en-PK">
                <a:latin typeface="Times New Roman" panose="02020603050405020304" pitchFamily="18" charset="0"/>
              </a:rPr>
              <a:t>Company history.</a:t>
            </a:r>
          </a:p>
          <a:p>
            <a:pPr lvl="2" eaLnBrk="1" hangingPunct="1">
              <a:lnSpc>
                <a:spcPct val="90000"/>
              </a:lnSpc>
            </a:pPr>
            <a:r>
              <a:rPr lang="en-US" altLang="en-PK">
                <a:latin typeface="Times New Roman" panose="02020603050405020304" pitchFamily="18" charset="0"/>
              </a:rPr>
              <a:t>Mission statement.</a:t>
            </a:r>
          </a:p>
          <a:p>
            <a:pPr lvl="2" eaLnBrk="1" hangingPunct="1">
              <a:lnSpc>
                <a:spcPct val="90000"/>
              </a:lnSpc>
            </a:pPr>
            <a:r>
              <a:rPr lang="en-US" altLang="en-PK">
                <a:latin typeface="Times New Roman" panose="02020603050405020304" pitchFamily="18" charset="0"/>
              </a:rPr>
              <a:t>Products and services.</a:t>
            </a:r>
          </a:p>
          <a:p>
            <a:pPr lvl="2" eaLnBrk="1" hangingPunct="1">
              <a:lnSpc>
                <a:spcPct val="90000"/>
              </a:lnSpc>
            </a:pPr>
            <a:r>
              <a:rPr lang="en-US" altLang="en-PK">
                <a:latin typeface="Times New Roman" panose="02020603050405020304" pitchFamily="18" charset="0"/>
              </a:rPr>
              <a:t>Current status.</a:t>
            </a:r>
          </a:p>
          <a:p>
            <a:pPr lvl="2" eaLnBrk="1" hangingPunct="1">
              <a:lnSpc>
                <a:spcPct val="90000"/>
              </a:lnSpc>
            </a:pPr>
            <a:r>
              <a:rPr lang="en-US" altLang="en-PK">
                <a:latin typeface="Times New Roman" panose="02020603050405020304" pitchFamily="18" charset="0"/>
              </a:rPr>
              <a:t>Legal status and ownership.</a:t>
            </a:r>
          </a:p>
          <a:p>
            <a:pPr lvl="2" eaLnBrk="1" hangingPunct="1">
              <a:lnSpc>
                <a:spcPct val="90000"/>
              </a:lnSpc>
            </a:pPr>
            <a:r>
              <a:rPr lang="en-US" altLang="en-PK">
                <a:latin typeface="Times New Roman" panose="02020603050405020304" pitchFamily="18" charset="0"/>
              </a:rPr>
              <a:t>Key partnerships (if any). </a:t>
            </a:r>
          </a:p>
        </p:txBody>
      </p:sp>
      <p:sp>
        <p:nvSpPr>
          <p:cNvPr id="16389" name="Line 4">
            <a:extLst>
              <a:ext uri="{FF2B5EF4-FFF2-40B4-BE49-F238E27FC236}">
                <a16:creationId xmlns:a16="http://schemas.microsoft.com/office/drawing/2014/main" id="{7FD7C315-5268-4638-CF96-6E593056A050}"/>
              </a:ext>
            </a:extLst>
          </p:cNvPr>
          <p:cNvSpPr>
            <a:spLocks noChangeShapeType="1"/>
          </p:cNvSpPr>
          <p:nvPr/>
        </p:nvSpPr>
        <p:spPr bwMode="auto">
          <a:xfrm>
            <a:off x="1524000" y="12954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Line 4">
            <a:extLst>
              <a:ext uri="{FF2B5EF4-FFF2-40B4-BE49-F238E27FC236}">
                <a16:creationId xmlns:a16="http://schemas.microsoft.com/office/drawing/2014/main" id="{312B8F5B-C917-4DFB-91CE-946CB40FA27E}"/>
              </a:ext>
            </a:extLst>
          </p:cNvPr>
          <p:cNvSpPr>
            <a:spLocks noChangeShapeType="1"/>
          </p:cNvSpPr>
          <p:nvPr/>
        </p:nvSpPr>
        <p:spPr bwMode="auto">
          <a:xfrm>
            <a:off x="1524000" y="13716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17412" name="Text Box 4">
            <a:extLst>
              <a:ext uri="{FF2B5EF4-FFF2-40B4-BE49-F238E27FC236}">
                <a16:creationId xmlns:a16="http://schemas.microsoft.com/office/drawing/2014/main" id="{E654FDC8-A7EF-D432-D503-2B5F12977B67}"/>
              </a:ext>
            </a:extLst>
          </p:cNvPr>
          <p:cNvSpPr txBox="1">
            <a:spLocks noChangeArrowheads="1"/>
          </p:cNvSpPr>
          <p:nvPr/>
        </p:nvSpPr>
        <p:spPr bwMode="auto">
          <a:xfrm>
            <a:off x="1524000" y="2819401"/>
            <a:ext cx="3962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800"/>
              <a:t>Company Description</a:t>
            </a:r>
          </a:p>
        </p:txBody>
      </p:sp>
      <p:sp>
        <p:nvSpPr>
          <p:cNvPr id="17413" name="Rectangle 5">
            <a:extLst>
              <a:ext uri="{FF2B5EF4-FFF2-40B4-BE49-F238E27FC236}">
                <a16:creationId xmlns:a16="http://schemas.microsoft.com/office/drawing/2014/main" id="{6EAFE7C3-5532-CD37-E879-7BABC995B6B7}"/>
              </a:ext>
            </a:extLst>
          </p:cNvPr>
          <p:cNvSpPr>
            <a:spLocks noChangeArrowheads="1"/>
          </p:cNvSpPr>
          <p:nvPr/>
        </p:nvSpPr>
        <p:spPr bwMode="auto">
          <a:xfrm>
            <a:off x="5486400" y="1600200"/>
            <a:ext cx="4800600" cy="4800600"/>
          </a:xfrm>
          <a:prstGeom prst="rect">
            <a:avLst/>
          </a:prstGeom>
          <a:solidFill>
            <a:srgbClr val="FFFF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endParaRPr lang="en-PK" altLang="en-PK" sz="2400"/>
          </a:p>
        </p:txBody>
      </p:sp>
      <p:sp>
        <p:nvSpPr>
          <p:cNvPr id="17414" name="TextBox 11">
            <a:extLst>
              <a:ext uri="{FF2B5EF4-FFF2-40B4-BE49-F238E27FC236}">
                <a16:creationId xmlns:a16="http://schemas.microsoft.com/office/drawing/2014/main" id="{ADE093F6-31B0-E5D8-8FF6-ACC89C456D6F}"/>
              </a:ext>
            </a:extLst>
          </p:cNvPr>
          <p:cNvSpPr txBox="1">
            <a:spLocks noChangeArrowheads="1"/>
          </p:cNvSpPr>
          <p:nvPr/>
        </p:nvSpPr>
        <p:spPr bwMode="auto">
          <a:xfrm>
            <a:off x="5562600" y="1600201"/>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r>
              <a:rPr lang="en-US" altLang="en-PK" sz="2400"/>
              <a:t>Key Insights</a:t>
            </a:r>
          </a:p>
        </p:txBody>
      </p:sp>
      <p:sp>
        <p:nvSpPr>
          <p:cNvPr id="17415" name="TextBox 12">
            <a:extLst>
              <a:ext uri="{FF2B5EF4-FFF2-40B4-BE49-F238E27FC236}">
                <a16:creationId xmlns:a16="http://schemas.microsoft.com/office/drawing/2014/main" id="{283D21FA-A3E2-C749-9004-945A1628E8FA}"/>
              </a:ext>
            </a:extLst>
          </p:cNvPr>
          <p:cNvSpPr txBox="1">
            <a:spLocks noChangeArrowheads="1"/>
          </p:cNvSpPr>
          <p:nvPr/>
        </p:nvSpPr>
        <p:spPr bwMode="auto">
          <a:xfrm>
            <a:off x="5562600" y="2057401"/>
            <a:ext cx="47244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buFont typeface="Arial" panose="020B0604020202020204" pitchFamily="34" charset="0"/>
              <a:buChar char="•"/>
            </a:pPr>
            <a:r>
              <a:rPr lang="en-US" altLang="en-PK" sz="2400"/>
              <a:t> While at first glance this section</a:t>
            </a:r>
          </a:p>
          <a:p>
            <a:pPr eaLnBrk="1" hangingPunct="1"/>
            <a:r>
              <a:rPr lang="en-US" altLang="en-PK" sz="2400"/>
              <a:t>  may seem less important than the</a:t>
            </a:r>
          </a:p>
          <a:p>
            <a:pPr eaLnBrk="1" hangingPunct="1"/>
            <a:r>
              <a:rPr lang="en-US" altLang="en-PK" sz="2400"/>
              <a:t>  others, it is extremely important.</a:t>
            </a:r>
          </a:p>
          <a:p>
            <a:pPr eaLnBrk="1" hangingPunct="1">
              <a:buFont typeface="Arial" panose="020B0604020202020204" pitchFamily="34" charset="0"/>
              <a:buChar char="•"/>
            </a:pPr>
            <a:r>
              <a:rPr lang="en-US" altLang="en-PK" sz="2400"/>
              <a:t> It demonstrates to your reader that</a:t>
            </a:r>
          </a:p>
          <a:p>
            <a:pPr eaLnBrk="1" hangingPunct="1"/>
            <a:r>
              <a:rPr lang="en-US" altLang="en-PK" sz="2400"/>
              <a:t>  you know how to translate an idea</a:t>
            </a:r>
          </a:p>
          <a:p>
            <a:pPr eaLnBrk="1" hangingPunct="1"/>
            <a:r>
              <a:rPr lang="en-US" altLang="en-PK" sz="2400"/>
              <a:t>  into a business.</a:t>
            </a:r>
          </a:p>
        </p:txBody>
      </p:sp>
      <p:sp>
        <p:nvSpPr>
          <p:cNvPr id="17416" name="Rectangle 2">
            <a:extLst>
              <a:ext uri="{FF2B5EF4-FFF2-40B4-BE49-F238E27FC236}">
                <a16:creationId xmlns:a16="http://schemas.microsoft.com/office/drawing/2014/main" id="{6A725F16-A075-7767-EE4C-A137DF3A5091}"/>
              </a:ext>
            </a:extLst>
          </p:cNvPr>
          <p:cNvSpPr>
            <a:spLocks noGrp="1" noChangeArrowheads="1"/>
          </p:cNvSpPr>
          <p:nvPr>
            <p:ph type="title"/>
          </p:nvPr>
        </p:nvSpPr>
        <p:spPr>
          <a:xfrm>
            <a:off x="1828800" y="152400"/>
            <a:ext cx="8610600" cy="1143000"/>
          </a:xfrm>
        </p:spPr>
        <p:txBody>
          <a:bodyPr/>
          <a:lstStyle/>
          <a:p>
            <a:pPr eaLnBrk="1" hangingPunct="1"/>
            <a:r>
              <a:rPr lang="en-US" altLang="en-PK" sz="3600">
                <a:latin typeface="Times New Roman" panose="02020603050405020304" pitchFamily="18" charset="0"/>
              </a:rPr>
              <a:t>Section 2: Company Description</a:t>
            </a:r>
            <a:br>
              <a:rPr lang="en-US" altLang="en-PK" sz="3600">
                <a:latin typeface="Times New Roman" panose="02020603050405020304" pitchFamily="18" charset="0"/>
              </a:rPr>
            </a:br>
            <a:r>
              <a:rPr lang="en-US" altLang="en-PK" sz="2000">
                <a:latin typeface="Times New Roman" panose="02020603050405020304" pitchFamily="18" charset="0"/>
              </a:rPr>
              <a:t>2 of 2</a:t>
            </a:r>
            <a:endParaRPr lang="en-US" altLang="en-PK" sz="3600">
              <a:latin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a:extLst>
              <a:ext uri="{FF2B5EF4-FFF2-40B4-BE49-F238E27FC236}">
                <a16:creationId xmlns:a16="http://schemas.microsoft.com/office/drawing/2014/main" id="{B0A7072F-7E46-8370-5DE9-71A4BC0871C6}"/>
              </a:ext>
            </a:extLst>
          </p:cNvPr>
          <p:cNvSpPr>
            <a:spLocks noGrp="1" noChangeArrowheads="1"/>
          </p:cNvSpPr>
          <p:nvPr>
            <p:ph type="title"/>
          </p:nvPr>
        </p:nvSpPr>
        <p:spPr>
          <a:xfrm>
            <a:off x="1828800" y="152400"/>
            <a:ext cx="8610600" cy="1143000"/>
          </a:xfrm>
        </p:spPr>
        <p:txBody>
          <a:bodyPr/>
          <a:lstStyle/>
          <a:p>
            <a:pPr eaLnBrk="1" hangingPunct="1"/>
            <a:r>
              <a:rPr lang="en-US" altLang="en-PK" sz="3600">
                <a:latin typeface="Times New Roman" panose="02020603050405020304" pitchFamily="18" charset="0"/>
              </a:rPr>
              <a:t>Section 3: Industry Analysis</a:t>
            </a:r>
            <a:br>
              <a:rPr lang="en-US" altLang="en-PK" sz="3600">
                <a:latin typeface="Times New Roman" panose="02020603050405020304" pitchFamily="18" charset="0"/>
              </a:rPr>
            </a:br>
            <a:r>
              <a:rPr lang="en-US" altLang="en-PK" sz="2000">
                <a:latin typeface="Times New Roman" panose="02020603050405020304" pitchFamily="18" charset="0"/>
              </a:rPr>
              <a:t>1 of 2</a:t>
            </a:r>
            <a:endParaRPr lang="en-US" altLang="en-PK" sz="3600">
              <a:latin typeface="Times New Roman" panose="02020603050405020304" pitchFamily="18" charset="0"/>
            </a:endParaRPr>
          </a:p>
        </p:txBody>
      </p:sp>
      <p:sp>
        <p:nvSpPr>
          <p:cNvPr id="18436" name="Rectangle 3">
            <a:extLst>
              <a:ext uri="{FF2B5EF4-FFF2-40B4-BE49-F238E27FC236}">
                <a16:creationId xmlns:a16="http://schemas.microsoft.com/office/drawing/2014/main" id="{91E8D10C-174E-85D8-E118-E9FDC9B757CB}"/>
              </a:ext>
            </a:extLst>
          </p:cNvPr>
          <p:cNvSpPr>
            <a:spLocks noGrp="1" noChangeArrowheads="1"/>
          </p:cNvSpPr>
          <p:nvPr>
            <p:ph type="body" idx="1"/>
          </p:nvPr>
        </p:nvSpPr>
        <p:spPr/>
        <p:txBody>
          <a:bodyPr/>
          <a:lstStyle/>
          <a:p>
            <a:pPr eaLnBrk="1" hangingPunct="1">
              <a:lnSpc>
                <a:spcPct val="90000"/>
              </a:lnSpc>
            </a:pPr>
            <a:r>
              <a:rPr lang="en-US" altLang="en-PK" dirty="0">
                <a:latin typeface="Times New Roman" panose="02020603050405020304" pitchFamily="18" charset="0"/>
              </a:rPr>
              <a:t>Industry Analysis</a:t>
            </a:r>
          </a:p>
          <a:p>
            <a:pPr lvl="1" eaLnBrk="1" hangingPunct="1">
              <a:lnSpc>
                <a:spcPct val="90000"/>
              </a:lnSpc>
            </a:pPr>
            <a:r>
              <a:rPr lang="en-US" altLang="en-PK" dirty="0">
                <a:latin typeface="Times New Roman" panose="02020603050405020304" pitchFamily="18" charset="0"/>
              </a:rPr>
              <a:t>This section should begin by describing the industry the business will enter in terms of its size, growth rate, and sales projections.</a:t>
            </a:r>
          </a:p>
          <a:p>
            <a:pPr lvl="1" eaLnBrk="1" hangingPunct="1">
              <a:lnSpc>
                <a:spcPct val="90000"/>
              </a:lnSpc>
            </a:pPr>
            <a:r>
              <a:rPr lang="en-US" altLang="en-PK" dirty="0">
                <a:latin typeface="Times New Roman" panose="02020603050405020304" pitchFamily="18" charset="0"/>
              </a:rPr>
              <a:t>Items to include in this section:</a:t>
            </a:r>
          </a:p>
          <a:p>
            <a:pPr lvl="2" eaLnBrk="1" hangingPunct="1">
              <a:lnSpc>
                <a:spcPct val="90000"/>
              </a:lnSpc>
            </a:pPr>
            <a:r>
              <a:rPr lang="en-US" altLang="en-PK" dirty="0">
                <a:latin typeface="Times New Roman" panose="02020603050405020304" pitchFamily="18" charset="0"/>
              </a:rPr>
              <a:t>Industry size, growth rate, and sales projections.</a:t>
            </a:r>
          </a:p>
          <a:p>
            <a:pPr lvl="2" eaLnBrk="1" hangingPunct="1">
              <a:lnSpc>
                <a:spcPct val="90000"/>
              </a:lnSpc>
            </a:pPr>
            <a:r>
              <a:rPr lang="en-US" altLang="en-PK" dirty="0">
                <a:latin typeface="Times New Roman" panose="02020603050405020304" pitchFamily="18" charset="0"/>
              </a:rPr>
              <a:t>Industry structure.</a:t>
            </a:r>
          </a:p>
          <a:p>
            <a:pPr lvl="2" eaLnBrk="1" hangingPunct="1">
              <a:lnSpc>
                <a:spcPct val="90000"/>
              </a:lnSpc>
            </a:pPr>
            <a:r>
              <a:rPr lang="en-US" altLang="en-PK" dirty="0">
                <a:latin typeface="Times New Roman" panose="02020603050405020304" pitchFamily="18" charset="0"/>
              </a:rPr>
              <a:t>Nature of participants.</a:t>
            </a:r>
          </a:p>
          <a:p>
            <a:pPr lvl="2" eaLnBrk="1" hangingPunct="1">
              <a:lnSpc>
                <a:spcPct val="90000"/>
              </a:lnSpc>
            </a:pPr>
            <a:r>
              <a:rPr lang="en-US" altLang="en-PK" dirty="0">
                <a:latin typeface="Times New Roman" panose="02020603050405020304" pitchFamily="18" charset="0"/>
              </a:rPr>
              <a:t>Key success factors.</a:t>
            </a:r>
          </a:p>
          <a:p>
            <a:pPr lvl="2" eaLnBrk="1" hangingPunct="1">
              <a:lnSpc>
                <a:spcPct val="90000"/>
              </a:lnSpc>
            </a:pPr>
            <a:r>
              <a:rPr lang="en-US" altLang="en-PK" dirty="0">
                <a:latin typeface="Times New Roman" panose="02020603050405020304" pitchFamily="18" charset="0"/>
              </a:rPr>
              <a:t>Industry trends.</a:t>
            </a:r>
          </a:p>
          <a:p>
            <a:pPr lvl="2" eaLnBrk="1" hangingPunct="1">
              <a:lnSpc>
                <a:spcPct val="90000"/>
              </a:lnSpc>
            </a:pPr>
            <a:r>
              <a:rPr lang="en-US" altLang="en-PK" dirty="0">
                <a:latin typeface="Times New Roman" panose="02020603050405020304" pitchFamily="18" charset="0"/>
              </a:rPr>
              <a:t>Long-term prospects. </a:t>
            </a:r>
          </a:p>
          <a:p>
            <a:pPr lvl="1" eaLnBrk="1" hangingPunct="1">
              <a:lnSpc>
                <a:spcPct val="90000"/>
              </a:lnSpc>
            </a:pPr>
            <a:endParaRPr lang="en-US" altLang="en-PK" dirty="0">
              <a:latin typeface="Times New Roman" panose="02020603050405020304" pitchFamily="18" charset="0"/>
            </a:endParaRPr>
          </a:p>
        </p:txBody>
      </p:sp>
      <p:sp>
        <p:nvSpPr>
          <p:cNvPr id="18437" name="Line 4">
            <a:extLst>
              <a:ext uri="{FF2B5EF4-FFF2-40B4-BE49-F238E27FC236}">
                <a16:creationId xmlns:a16="http://schemas.microsoft.com/office/drawing/2014/main" id="{CC4848FA-A5BC-2256-1AA5-91BE32E4419C}"/>
              </a:ext>
            </a:extLst>
          </p:cNvPr>
          <p:cNvSpPr>
            <a:spLocks noChangeShapeType="1"/>
          </p:cNvSpPr>
          <p:nvPr/>
        </p:nvSpPr>
        <p:spPr bwMode="auto">
          <a:xfrm>
            <a:off x="1524000" y="12954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Line 4">
            <a:extLst>
              <a:ext uri="{FF2B5EF4-FFF2-40B4-BE49-F238E27FC236}">
                <a16:creationId xmlns:a16="http://schemas.microsoft.com/office/drawing/2014/main" id="{D5C77826-CD85-135D-6290-6661EFF6EE43}"/>
              </a:ext>
            </a:extLst>
          </p:cNvPr>
          <p:cNvSpPr>
            <a:spLocks noChangeShapeType="1"/>
          </p:cNvSpPr>
          <p:nvPr/>
        </p:nvSpPr>
        <p:spPr bwMode="auto">
          <a:xfrm>
            <a:off x="1524000" y="13716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19460" name="Text Box 4">
            <a:extLst>
              <a:ext uri="{FF2B5EF4-FFF2-40B4-BE49-F238E27FC236}">
                <a16:creationId xmlns:a16="http://schemas.microsoft.com/office/drawing/2014/main" id="{CAEBBC00-65A4-34B8-0B78-61AC542F36BF}"/>
              </a:ext>
            </a:extLst>
          </p:cNvPr>
          <p:cNvSpPr txBox="1">
            <a:spLocks noChangeArrowheads="1"/>
          </p:cNvSpPr>
          <p:nvPr/>
        </p:nvSpPr>
        <p:spPr bwMode="auto">
          <a:xfrm>
            <a:off x="1524000" y="2819401"/>
            <a:ext cx="3962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800"/>
              <a:t>Industry Analysis</a:t>
            </a:r>
          </a:p>
        </p:txBody>
      </p:sp>
      <p:sp>
        <p:nvSpPr>
          <p:cNvPr id="19461" name="Rectangle 5">
            <a:extLst>
              <a:ext uri="{FF2B5EF4-FFF2-40B4-BE49-F238E27FC236}">
                <a16:creationId xmlns:a16="http://schemas.microsoft.com/office/drawing/2014/main" id="{7B8B877F-F39C-6134-B3E1-60729F1E9A05}"/>
              </a:ext>
            </a:extLst>
          </p:cNvPr>
          <p:cNvSpPr>
            <a:spLocks noChangeArrowheads="1"/>
          </p:cNvSpPr>
          <p:nvPr/>
        </p:nvSpPr>
        <p:spPr bwMode="auto">
          <a:xfrm>
            <a:off x="5486400" y="1600200"/>
            <a:ext cx="4800600" cy="4800600"/>
          </a:xfrm>
          <a:prstGeom prst="rect">
            <a:avLst/>
          </a:prstGeom>
          <a:solidFill>
            <a:srgbClr val="FFFF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endParaRPr lang="en-PK" altLang="en-PK" sz="2400"/>
          </a:p>
        </p:txBody>
      </p:sp>
      <p:sp>
        <p:nvSpPr>
          <p:cNvPr id="19462" name="TextBox 11">
            <a:extLst>
              <a:ext uri="{FF2B5EF4-FFF2-40B4-BE49-F238E27FC236}">
                <a16:creationId xmlns:a16="http://schemas.microsoft.com/office/drawing/2014/main" id="{3C541643-C310-7CCE-C1A2-51EE00F7DD70}"/>
              </a:ext>
            </a:extLst>
          </p:cNvPr>
          <p:cNvSpPr txBox="1">
            <a:spLocks noChangeArrowheads="1"/>
          </p:cNvSpPr>
          <p:nvPr/>
        </p:nvSpPr>
        <p:spPr bwMode="auto">
          <a:xfrm>
            <a:off x="5562600" y="1600201"/>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r>
              <a:rPr lang="en-US" altLang="en-PK" sz="2400"/>
              <a:t>Key Insights</a:t>
            </a:r>
          </a:p>
        </p:txBody>
      </p:sp>
      <p:sp>
        <p:nvSpPr>
          <p:cNvPr id="19463" name="TextBox 12">
            <a:extLst>
              <a:ext uri="{FF2B5EF4-FFF2-40B4-BE49-F238E27FC236}">
                <a16:creationId xmlns:a16="http://schemas.microsoft.com/office/drawing/2014/main" id="{EFDED29E-D223-999E-15AC-4D4F45156986}"/>
              </a:ext>
            </a:extLst>
          </p:cNvPr>
          <p:cNvSpPr txBox="1">
            <a:spLocks noChangeArrowheads="1"/>
          </p:cNvSpPr>
          <p:nvPr/>
        </p:nvSpPr>
        <p:spPr bwMode="auto">
          <a:xfrm>
            <a:off x="5562600" y="2057400"/>
            <a:ext cx="48006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buFont typeface="Arial" panose="020B0604020202020204" pitchFamily="34" charset="0"/>
              <a:buChar char="•"/>
            </a:pPr>
            <a:r>
              <a:rPr lang="en-US" altLang="en-PK" sz="2400"/>
              <a:t> Before a business selects a target</a:t>
            </a:r>
          </a:p>
          <a:p>
            <a:pPr eaLnBrk="1" hangingPunct="1"/>
            <a:r>
              <a:rPr lang="en-US" altLang="en-PK" sz="2400"/>
              <a:t>  market it should have a good grasp</a:t>
            </a:r>
          </a:p>
          <a:p>
            <a:pPr eaLnBrk="1" hangingPunct="1"/>
            <a:r>
              <a:rPr lang="en-US" altLang="en-PK" sz="2400"/>
              <a:t>  of its industry—including where its</a:t>
            </a:r>
          </a:p>
          <a:p>
            <a:pPr eaLnBrk="1" hangingPunct="1"/>
            <a:r>
              <a:rPr lang="en-US" altLang="en-PK" sz="2400"/>
              <a:t>  promising areas are and where its</a:t>
            </a:r>
          </a:p>
          <a:p>
            <a:pPr eaLnBrk="1" hangingPunct="1"/>
            <a:r>
              <a:rPr lang="en-US" altLang="en-PK" sz="2400"/>
              <a:t>  points of vulnerability are.</a:t>
            </a:r>
          </a:p>
          <a:p>
            <a:pPr eaLnBrk="1" hangingPunct="1">
              <a:buFont typeface="Arial" panose="020B0604020202020204" pitchFamily="34" charset="0"/>
              <a:buChar char="•"/>
            </a:pPr>
            <a:r>
              <a:rPr lang="en-US" altLang="en-PK" sz="2400"/>
              <a:t> The industry that a company </a:t>
            </a:r>
          </a:p>
          <a:p>
            <a:pPr eaLnBrk="1" hangingPunct="1"/>
            <a:r>
              <a:rPr lang="en-US" altLang="en-PK" sz="2400"/>
              <a:t>   participates in largely defines the</a:t>
            </a:r>
          </a:p>
          <a:p>
            <a:pPr eaLnBrk="1" hangingPunct="1"/>
            <a:r>
              <a:rPr lang="en-US" altLang="en-PK" sz="2400"/>
              <a:t>   playing field that a firm will</a:t>
            </a:r>
          </a:p>
          <a:p>
            <a:pPr eaLnBrk="1" hangingPunct="1"/>
            <a:r>
              <a:rPr lang="en-US" altLang="en-PK" sz="2400"/>
              <a:t>   participate in.</a:t>
            </a:r>
          </a:p>
        </p:txBody>
      </p:sp>
      <p:sp>
        <p:nvSpPr>
          <p:cNvPr id="19464" name="Rectangle 2">
            <a:extLst>
              <a:ext uri="{FF2B5EF4-FFF2-40B4-BE49-F238E27FC236}">
                <a16:creationId xmlns:a16="http://schemas.microsoft.com/office/drawing/2014/main" id="{387B0AD3-68DE-59C5-4B35-9A2E6C250DD5}"/>
              </a:ext>
            </a:extLst>
          </p:cNvPr>
          <p:cNvSpPr>
            <a:spLocks noGrp="1" noChangeArrowheads="1"/>
          </p:cNvSpPr>
          <p:nvPr>
            <p:ph type="title"/>
          </p:nvPr>
        </p:nvSpPr>
        <p:spPr>
          <a:xfrm>
            <a:off x="1828800" y="152400"/>
            <a:ext cx="8610600" cy="1143000"/>
          </a:xfrm>
        </p:spPr>
        <p:txBody>
          <a:bodyPr/>
          <a:lstStyle/>
          <a:p>
            <a:pPr eaLnBrk="1" hangingPunct="1"/>
            <a:r>
              <a:rPr lang="en-US" altLang="en-PK" sz="3600">
                <a:latin typeface="Times New Roman" panose="02020603050405020304" pitchFamily="18" charset="0"/>
              </a:rPr>
              <a:t>Section 3: Industry Analysis</a:t>
            </a:r>
            <a:br>
              <a:rPr lang="en-US" altLang="en-PK" sz="3600">
                <a:latin typeface="Times New Roman" panose="02020603050405020304" pitchFamily="18" charset="0"/>
              </a:rPr>
            </a:br>
            <a:r>
              <a:rPr lang="en-US" altLang="en-PK" sz="2000">
                <a:latin typeface="Times New Roman" panose="02020603050405020304" pitchFamily="18" charset="0"/>
              </a:rPr>
              <a:t>2 of 2</a:t>
            </a:r>
            <a:endParaRPr lang="en-US" altLang="en-PK" sz="3600">
              <a:latin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a:extLst>
              <a:ext uri="{FF2B5EF4-FFF2-40B4-BE49-F238E27FC236}">
                <a16:creationId xmlns:a16="http://schemas.microsoft.com/office/drawing/2014/main" id="{021391D7-2D6B-CA6C-2C41-52D619F5E3F1}"/>
              </a:ext>
            </a:extLst>
          </p:cNvPr>
          <p:cNvSpPr>
            <a:spLocks noGrp="1" noChangeArrowheads="1"/>
          </p:cNvSpPr>
          <p:nvPr>
            <p:ph type="title"/>
          </p:nvPr>
        </p:nvSpPr>
        <p:spPr>
          <a:xfrm>
            <a:off x="1828800" y="152400"/>
            <a:ext cx="8610600" cy="1143000"/>
          </a:xfrm>
        </p:spPr>
        <p:txBody>
          <a:bodyPr/>
          <a:lstStyle/>
          <a:p>
            <a:pPr eaLnBrk="1" hangingPunct="1"/>
            <a:r>
              <a:rPr lang="en-US" altLang="en-PK" sz="3600">
                <a:latin typeface="Times New Roman" panose="02020603050405020304" pitchFamily="18" charset="0"/>
              </a:rPr>
              <a:t>Section 4: Market Analysis</a:t>
            </a:r>
            <a:br>
              <a:rPr lang="en-US" altLang="en-PK" sz="3600">
                <a:latin typeface="Times New Roman" panose="02020603050405020304" pitchFamily="18" charset="0"/>
              </a:rPr>
            </a:br>
            <a:r>
              <a:rPr lang="en-US" altLang="en-PK" sz="2000">
                <a:latin typeface="Times New Roman" panose="02020603050405020304" pitchFamily="18" charset="0"/>
              </a:rPr>
              <a:t>1 of 2</a:t>
            </a:r>
            <a:endParaRPr lang="en-US" altLang="en-PK" sz="3600">
              <a:latin typeface="Times New Roman" panose="02020603050405020304" pitchFamily="18" charset="0"/>
            </a:endParaRPr>
          </a:p>
        </p:txBody>
      </p:sp>
      <p:sp>
        <p:nvSpPr>
          <p:cNvPr id="20484" name="Rectangle 3">
            <a:extLst>
              <a:ext uri="{FF2B5EF4-FFF2-40B4-BE49-F238E27FC236}">
                <a16:creationId xmlns:a16="http://schemas.microsoft.com/office/drawing/2014/main" id="{8285362C-7075-0921-95DA-AA8A8FEECBDE}"/>
              </a:ext>
            </a:extLst>
          </p:cNvPr>
          <p:cNvSpPr>
            <a:spLocks noGrp="1" noChangeArrowheads="1"/>
          </p:cNvSpPr>
          <p:nvPr>
            <p:ph type="body" idx="1"/>
          </p:nvPr>
        </p:nvSpPr>
        <p:spPr/>
        <p:txBody>
          <a:bodyPr/>
          <a:lstStyle/>
          <a:p>
            <a:pPr eaLnBrk="1" hangingPunct="1">
              <a:lnSpc>
                <a:spcPct val="90000"/>
              </a:lnSpc>
            </a:pPr>
            <a:r>
              <a:rPr lang="en-US" altLang="en-PK">
                <a:latin typeface="Times New Roman" panose="02020603050405020304" pitchFamily="18" charset="0"/>
              </a:rPr>
              <a:t>Market Analysis</a:t>
            </a:r>
          </a:p>
          <a:p>
            <a:pPr lvl="1" eaLnBrk="1" hangingPunct="1">
              <a:lnSpc>
                <a:spcPct val="90000"/>
              </a:lnSpc>
            </a:pPr>
            <a:r>
              <a:rPr lang="en-US" altLang="en-PK">
                <a:latin typeface="Times New Roman" panose="02020603050405020304" pitchFamily="18" charset="0"/>
              </a:rPr>
              <a:t>The market analysis breaks the industry into segments and zeros in on the specific segment (or target market) to which the firm will try to appeal.</a:t>
            </a:r>
          </a:p>
          <a:p>
            <a:pPr lvl="1" eaLnBrk="1" hangingPunct="1">
              <a:lnSpc>
                <a:spcPct val="90000"/>
              </a:lnSpc>
            </a:pPr>
            <a:r>
              <a:rPr lang="en-US" altLang="en-PK">
                <a:latin typeface="Times New Roman" panose="02020603050405020304" pitchFamily="18" charset="0"/>
              </a:rPr>
              <a:t>Items to include in this section:</a:t>
            </a:r>
          </a:p>
          <a:p>
            <a:pPr lvl="2" eaLnBrk="1" hangingPunct="1">
              <a:lnSpc>
                <a:spcPct val="90000"/>
              </a:lnSpc>
            </a:pPr>
            <a:r>
              <a:rPr lang="en-US" altLang="en-PK">
                <a:latin typeface="Times New Roman" panose="02020603050405020304" pitchFamily="18" charset="0"/>
              </a:rPr>
              <a:t>Market segmentation and target market selection.</a:t>
            </a:r>
          </a:p>
          <a:p>
            <a:pPr lvl="2" eaLnBrk="1" hangingPunct="1">
              <a:lnSpc>
                <a:spcPct val="90000"/>
              </a:lnSpc>
            </a:pPr>
            <a:r>
              <a:rPr lang="en-US" altLang="en-PK">
                <a:latin typeface="Times New Roman" panose="02020603050405020304" pitchFamily="18" charset="0"/>
              </a:rPr>
              <a:t>Buyer behavior.</a:t>
            </a:r>
          </a:p>
          <a:p>
            <a:pPr lvl="2" eaLnBrk="1" hangingPunct="1">
              <a:lnSpc>
                <a:spcPct val="90000"/>
              </a:lnSpc>
            </a:pPr>
            <a:r>
              <a:rPr lang="en-US" altLang="en-PK">
                <a:latin typeface="Times New Roman" panose="02020603050405020304" pitchFamily="18" charset="0"/>
              </a:rPr>
              <a:t>Competitor analysis.</a:t>
            </a:r>
          </a:p>
        </p:txBody>
      </p:sp>
      <p:sp>
        <p:nvSpPr>
          <p:cNvPr id="20485" name="Line 4">
            <a:extLst>
              <a:ext uri="{FF2B5EF4-FFF2-40B4-BE49-F238E27FC236}">
                <a16:creationId xmlns:a16="http://schemas.microsoft.com/office/drawing/2014/main" id="{FFED437A-904B-FA71-B370-04D84A6F23E1}"/>
              </a:ext>
            </a:extLst>
          </p:cNvPr>
          <p:cNvSpPr>
            <a:spLocks noChangeShapeType="1"/>
          </p:cNvSpPr>
          <p:nvPr/>
        </p:nvSpPr>
        <p:spPr bwMode="auto">
          <a:xfrm>
            <a:off x="1524000" y="12954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Line 4">
            <a:extLst>
              <a:ext uri="{FF2B5EF4-FFF2-40B4-BE49-F238E27FC236}">
                <a16:creationId xmlns:a16="http://schemas.microsoft.com/office/drawing/2014/main" id="{5D7D58D8-C27F-A7FF-56C4-DBB5648E312C}"/>
              </a:ext>
            </a:extLst>
          </p:cNvPr>
          <p:cNvSpPr>
            <a:spLocks noChangeShapeType="1"/>
          </p:cNvSpPr>
          <p:nvPr/>
        </p:nvSpPr>
        <p:spPr bwMode="auto">
          <a:xfrm>
            <a:off x="1524000" y="13716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21508" name="Text Box 4">
            <a:extLst>
              <a:ext uri="{FF2B5EF4-FFF2-40B4-BE49-F238E27FC236}">
                <a16:creationId xmlns:a16="http://schemas.microsoft.com/office/drawing/2014/main" id="{85608BC7-A57F-DA11-FDED-565D8ED5551C}"/>
              </a:ext>
            </a:extLst>
          </p:cNvPr>
          <p:cNvSpPr txBox="1">
            <a:spLocks noChangeArrowheads="1"/>
          </p:cNvSpPr>
          <p:nvPr/>
        </p:nvSpPr>
        <p:spPr bwMode="auto">
          <a:xfrm>
            <a:off x="1524000" y="2819401"/>
            <a:ext cx="3962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800"/>
              <a:t>Market Analysis</a:t>
            </a:r>
          </a:p>
        </p:txBody>
      </p:sp>
      <p:sp>
        <p:nvSpPr>
          <p:cNvPr id="21509" name="Rectangle 5">
            <a:extLst>
              <a:ext uri="{FF2B5EF4-FFF2-40B4-BE49-F238E27FC236}">
                <a16:creationId xmlns:a16="http://schemas.microsoft.com/office/drawing/2014/main" id="{292FC14B-EF13-5FA3-3DA1-3620F545077F}"/>
              </a:ext>
            </a:extLst>
          </p:cNvPr>
          <p:cNvSpPr>
            <a:spLocks noChangeArrowheads="1"/>
          </p:cNvSpPr>
          <p:nvPr/>
        </p:nvSpPr>
        <p:spPr bwMode="auto">
          <a:xfrm>
            <a:off x="5486400" y="1600200"/>
            <a:ext cx="4800600" cy="4800600"/>
          </a:xfrm>
          <a:prstGeom prst="rect">
            <a:avLst/>
          </a:prstGeom>
          <a:solidFill>
            <a:srgbClr val="FFFF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endParaRPr lang="en-PK" altLang="en-PK" sz="2400"/>
          </a:p>
        </p:txBody>
      </p:sp>
      <p:sp>
        <p:nvSpPr>
          <p:cNvPr id="21510" name="TextBox 11">
            <a:extLst>
              <a:ext uri="{FF2B5EF4-FFF2-40B4-BE49-F238E27FC236}">
                <a16:creationId xmlns:a16="http://schemas.microsoft.com/office/drawing/2014/main" id="{F70E1D4D-60E9-3325-12AC-00956E322AE2}"/>
              </a:ext>
            </a:extLst>
          </p:cNvPr>
          <p:cNvSpPr txBox="1">
            <a:spLocks noChangeArrowheads="1"/>
          </p:cNvSpPr>
          <p:nvPr/>
        </p:nvSpPr>
        <p:spPr bwMode="auto">
          <a:xfrm>
            <a:off x="5562600" y="1600201"/>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r>
              <a:rPr lang="en-US" altLang="en-PK" sz="2400"/>
              <a:t>Key Insights</a:t>
            </a:r>
          </a:p>
        </p:txBody>
      </p:sp>
      <p:sp>
        <p:nvSpPr>
          <p:cNvPr id="21511" name="TextBox 12">
            <a:extLst>
              <a:ext uri="{FF2B5EF4-FFF2-40B4-BE49-F238E27FC236}">
                <a16:creationId xmlns:a16="http://schemas.microsoft.com/office/drawing/2014/main" id="{B6A8C5DE-82F7-A85B-4CD7-C711F80B2A30}"/>
              </a:ext>
            </a:extLst>
          </p:cNvPr>
          <p:cNvSpPr txBox="1">
            <a:spLocks noChangeArrowheads="1"/>
          </p:cNvSpPr>
          <p:nvPr/>
        </p:nvSpPr>
        <p:spPr bwMode="auto">
          <a:xfrm>
            <a:off x="5562600" y="2057401"/>
            <a:ext cx="4800600" cy="489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buFont typeface="Arial" panose="020B0604020202020204" pitchFamily="34" charset="0"/>
              <a:buChar char="•"/>
            </a:pPr>
            <a:r>
              <a:rPr lang="en-US" altLang="en-PK" sz="2400" dirty="0"/>
              <a:t> Most startups do not service their</a:t>
            </a:r>
          </a:p>
          <a:p>
            <a:pPr eaLnBrk="1" hangingPunct="1"/>
            <a:r>
              <a:rPr lang="en-US" altLang="en-PK" sz="2400" dirty="0"/>
              <a:t>  entire industry.  Instead, they focus</a:t>
            </a:r>
          </a:p>
          <a:p>
            <a:pPr eaLnBrk="1" hangingPunct="1"/>
            <a:r>
              <a:rPr lang="en-US" altLang="en-PK" sz="2400" dirty="0"/>
              <a:t>  on servicing a specific (target) </a:t>
            </a:r>
          </a:p>
          <a:p>
            <a:pPr eaLnBrk="1" hangingPunct="1"/>
            <a:r>
              <a:rPr lang="en-US" altLang="en-PK" sz="2400" dirty="0"/>
              <a:t>  market within the industry.</a:t>
            </a:r>
          </a:p>
          <a:p>
            <a:pPr eaLnBrk="1" hangingPunct="1">
              <a:buFont typeface="Arial" panose="020B0604020202020204" pitchFamily="34" charset="0"/>
              <a:buChar char="•"/>
            </a:pPr>
            <a:r>
              <a:rPr lang="en-US" altLang="en-PK" sz="2400" dirty="0"/>
              <a:t> It’s important to include a section in</a:t>
            </a:r>
          </a:p>
          <a:p>
            <a:pPr eaLnBrk="1" hangingPunct="1"/>
            <a:r>
              <a:rPr lang="en-US" altLang="en-PK" sz="2400" dirty="0"/>
              <a:t>  the market analysis that deals with</a:t>
            </a:r>
          </a:p>
          <a:p>
            <a:pPr eaLnBrk="1" hangingPunct="1"/>
            <a:r>
              <a:rPr lang="en-US" altLang="en-PK" sz="2400" dirty="0"/>
              <a:t>  the behavior of the consumers in the</a:t>
            </a:r>
          </a:p>
          <a:p>
            <a:pPr eaLnBrk="1" hangingPunct="1"/>
            <a:r>
              <a:rPr lang="en-US" altLang="en-PK" sz="2400" dirty="0"/>
              <a:t>  market.  The more a startup knows</a:t>
            </a:r>
          </a:p>
          <a:p>
            <a:pPr eaLnBrk="1" hangingPunct="1"/>
            <a:r>
              <a:rPr lang="en-US" altLang="en-PK" sz="2400" dirty="0"/>
              <a:t>  about the consumers in its target </a:t>
            </a:r>
          </a:p>
          <a:p>
            <a:pPr eaLnBrk="1" hangingPunct="1"/>
            <a:r>
              <a:rPr lang="en-US" altLang="en-PK" sz="2400" dirty="0"/>
              <a:t>  market, the more it can tailor its </a:t>
            </a:r>
          </a:p>
          <a:p>
            <a:pPr eaLnBrk="1" hangingPunct="1"/>
            <a:r>
              <a:rPr lang="en-US" altLang="en-PK" sz="2400" dirty="0"/>
              <a:t>  products or service appropriately. </a:t>
            </a:r>
          </a:p>
          <a:p>
            <a:pPr eaLnBrk="1" hangingPunct="1"/>
            <a:r>
              <a:rPr lang="en-US" altLang="en-PK" sz="2400" dirty="0"/>
              <a:t>  </a:t>
            </a:r>
          </a:p>
          <a:p>
            <a:pPr eaLnBrk="1" hangingPunct="1"/>
            <a:r>
              <a:rPr lang="en-US" altLang="en-PK" sz="2400" dirty="0"/>
              <a:t>  </a:t>
            </a:r>
          </a:p>
        </p:txBody>
      </p:sp>
      <p:sp>
        <p:nvSpPr>
          <p:cNvPr id="21512" name="Rectangle 2">
            <a:extLst>
              <a:ext uri="{FF2B5EF4-FFF2-40B4-BE49-F238E27FC236}">
                <a16:creationId xmlns:a16="http://schemas.microsoft.com/office/drawing/2014/main" id="{5856DAFD-9B5B-8C26-4464-20B100666A7C}"/>
              </a:ext>
            </a:extLst>
          </p:cNvPr>
          <p:cNvSpPr>
            <a:spLocks noGrp="1" noChangeArrowheads="1"/>
          </p:cNvSpPr>
          <p:nvPr>
            <p:ph type="title"/>
          </p:nvPr>
        </p:nvSpPr>
        <p:spPr>
          <a:xfrm>
            <a:off x="1828800" y="152400"/>
            <a:ext cx="8610600" cy="1143000"/>
          </a:xfrm>
        </p:spPr>
        <p:txBody>
          <a:bodyPr/>
          <a:lstStyle/>
          <a:p>
            <a:pPr eaLnBrk="1" hangingPunct="1"/>
            <a:r>
              <a:rPr lang="en-US" altLang="en-PK" sz="3600">
                <a:latin typeface="Times New Roman" panose="02020603050405020304" pitchFamily="18" charset="0"/>
              </a:rPr>
              <a:t>Section 3: Market Analysis</a:t>
            </a:r>
            <a:br>
              <a:rPr lang="en-US" altLang="en-PK" sz="3600">
                <a:latin typeface="Times New Roman" panose="02020603050405020304" pitchFamily="18" charset="0"/>
              </a:rPr>
            </a:br>
            <a:r>
              <a:rPr lang="en-US" altLang="en-PK" sz="2000">
                <a:latin typeface="Times New Roman" panose="02020603050405020304" pitchFamily="18" charset="0"/>
              </a:rPr>
              <a:t>2 of 2</a:t>
            </a:r>
            <a:endParaRPr lang="en-US" altLang="en-PK" sz="3600">
              <a:latin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a:extLst>
              <a:ext uri="{FF2B5EF4-FFF2-40B4-BE49-F238E27FC236}">
                <a16:creationId xmlns:a16="http://schemas.microsoft.com/office/drawing/2014/main" id="{EEDFF766-45C8-0124-A273-ED445C9E4FD5}"/>
              </a:ext>
            </a:extLst>
          </p:cNvPr>
          <p:cNvSpPr>
            <a:spLocks noGrp="1" noChangeArrowheads="1"/>
          </p:cNvSpPr>
          <p:nvPr>
            <p:ph type="title"/>
          </p:nvPr>
        </p:nvSpPr>
        <p:spPr>
          <a:xfrm>
            <a:off x="1828800" y="152400"/>
            <a:ext cx="8610600" cy="1143000"/>
          </a:xfrm>
        </p:spPr>
        <p:txBody>
          <a:bodyPr/>
          <a:lstStyle/>
          <a:p>
            <a:pPr eaLnBrk="1" hangingPunct="1"/>
            <a:r>
              <a:rPr lang="en-US" altLang="en-PK" sz="3600">
                <a:latin typeface="Times New Roman" panose="02020603050405020304" pitchFamily="18" charset="0"/>
              </a:rPr>
              <a:t>Section 4: Marketing Plan</a:t>
            </a:r>
            <a:br>
              <a:rPr lang="en-US" altLang="en-PK" sz="3600">
                <a:latin typeface="Times New Roman" panose="02020603050405020304" pitchFamily="18" charset="0"/>
              </a:rPr>
            </a:br>
            <a:r>
              <a:rPr lang="en-US" altLang="en-PK" sz="2000">
                <a:latin typeface="Times New Roman" panose="02020603050405020304" pitchFamily="18" charset="0"/>
              </a:rPr>
              <a:t>1 of 2</a:t>
            </a:r>
            <a:endParaRPr lang="en-US" altLang="en-PK" sz="3600">
              <a:latin typeface="Times New Roman" panose="02020603050405020304" pitchFamily="18" charset="0"/>
            </a:endParaRPr>
          </a:p>
        </p:txBody>
      </p:sp>
      <p:sp>
        <p:nvSpPr>
          <p:cNvPr id="22532" name="Rectangle 3">
            <a:extLst>
              <a:ext uri="{FF2B5EF4-FFF2-40B4-BE49-F238E27FC236}">
                <a16:creationId xmlns:a16="http://schemas.microsoft.com/office/drawing/2014/main" id="{F3193809-7B0A-9187-A2D6-EC869C378010}"/>
              </a:ext>
            </a:extLst>
          </p:cNvPr>
          <p:cNvSpPr>
            <a:spLocks noGrp="1" noChangeArrowheads="1"/>
          </p:cNvSpPr>
          <p:nvPr>
            <p:ph type="body" idx="1"/>
          </p:nvPr>
        </p:nvSpPr>
        <p:spPr/>
        <p:txBody>
          <a:bodyPr/>
          <a:lstStyle/>
          <a:p>
            <a:pPr eaLnBrk="1" hangingPunct="1">
              <a:lnSpc>
                <a:spcPct val="90000"/>
              </a:lnSpc>
            </a:pPr>
            <a:r>
              <a:rPr lang="en-US" altLang="en-PK">
                <a:latin typeface="Times New Roman" panose="02020603050405020304" pitchFamily="18" charset="0"/>
              </a:rPr>
              <a:t>Marketing Plan</a:t>
            </a:r>
          </a:p>
          <a:p>
            <a:pPr lvl="1" eaLnBrk="1" hangingPunct="1">
              <a:lnSpc>
                <a:spcPct val="90000"/>
              </a:lnSpc>
            </a:pPr>
            <a:r>
              <a:rPr lang="en-US" altLang="en-PK">
                <a:latin typeface="Times New Roman" panose="02020603050405020304" pitchFamily="18" charset="0"/>
              </a:rPr>
              <a:t>The marketing plan focuses on how the business will market and sell its product or service.</a:t>
            </a:r>
          </a:p>
          <a:p>
            <a:pPr lvl="1" eaLnBrk="1" hangingPunct="1">
              <a:lnSpc>
                <a:spcPct val="90000"/>
              </a:lnSpc>
            </a:pPr>
            <a:r>
              <a:rPr lang="en-US" altLang="en-PK">
                <a:latin typeface="Times New Roman" panose="02020603050405020304" pitchFamily="18" charset="0"/>
              </a:rPr>
              <a:t>Items to include in this section:</a:t>
            </a:r>
          </a:p>
          <a:p>
            <a:pPr lvl="2" eaLnBrk="1" hangingPunct="1">
              <a:lnSpc>
                <a:spcPct val="90000"/>
              </a:lnSpc>
            </a:pPr>
            <a:r>
              <a:rPr lang="en-US" altLang="en-PK">
                <a:latin typeface="Times New Roman" panose="02020603050405020304" pitchFamily="18" charset="0"/>
              </a:rPr>
              <a:t>Overall marketing strategy.</a:t>
            </a:r>
          </a:p>
          <a:p>
            <a:pPr lvl="2" eaLnBrk="1" hangingPunct="1">
              <a:lnSpc>
                <a:spcPct val="90000"/>
              </a:lnSpc>
            </a:pPr>
            <a:r>
              <a:rPr lang="en-US" altLang="en-PK">
                <a:latin typeface="Times New Roman" panose="02020603050405020304" pitchFamily="18" charset="0"/>
              </a:rPr>
              <a:t>Product, price, promotions, and distribution.</a:t>
            </a:r>
          </a:p>
          <a:p>
            <a:pPr lvl="1" eaLnBrk="1" hangingPunct="1">
              <a:lnSpc>
                <a:spcPct val="90000"/>
              </a:lnSpc>
              <a:buFontTx/>
              <a:buNone/>
            </a:pPr>
            <a:endParaRPr lang="en-US" altLang="en-PK">
              <a:latin typeface="Times New Roman" panose="02020603050405020304" pitchFamily="18" charset="0"/>
            </a:endParaRPr>
          </a:p>
        </p:txBody>
      </p:sp>
      <p:sp>
        <p:nvSpPr>
          <p:cNvPr id="22533" name="Line 4">
            <a:extLst>
              <a:ext uri="{FF2B5EF4-FFF2-40B4-BE49-F238E27FC236}">
                <a16:creationId xmlns:a16="http://schemas.microsoft.com/office/drawing/2014/main" id="{56439CA4-86C6-9D5D-9D6A-AA653486FA42}"/>
              </a:ext>
            </a:extLst>
          </p:cNvPr>
          <p:cNvSpPr>
            <a:spLocks noChangeShapeType="1"/>
          </p:cNvSpPr>
          <p:nvPr/>
        </p:nvSpPr>
        <p:spPr bwMode="auto">
          <a:xfrm>
            <a:off x="1524000" y="12954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Line 4">
            <a:extLst>
              <a:ext uri="{FF2B5EF4-FFF2-40B4-BE49-F238E27FC236}">
                <a16:creationId xmlns:a16="http://schemas.microsoft.com/office/drawing/2014/main" id="{ADB309AA-8804-7C37-6E07-2BEB07DC228B}"/>
              </a:ext>
            </a:extLst>
          </p:cNvPr>
          <p:cNvSpPr>
            <a:spLocks noChangeShapeType="1"/>
          </p:cNvSpPr>
          <p:nvPr/>
        </p:nvSpPr>
        <p:spPr bwMode="auto">
          <a:xfrm>
            <a:off x="1524000" y="13716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23556" name="Text Box 4">
            <a:extLst>
              <a:ext uri="{FF2B5EF4-FFF2-40B4-BE49-F238E27FC236}">
                <a16:creationId xmlns:a16="http://schemas.microsoft.com/office/drawing/2014/main" id="{3493D7B0-790F-72FE-DD5F-5C246B6CB0FC}"/>
              </a:ext>
            </a:extLst>
          </p:cNvPr>
          <p:cNvSpPr txBox="1">
            <a:spLocks noChangeArrowheads="1"/>
          </p:cNvSpPr>
          <p:nvPr/>
        </p:nvSpPr>
        <p:spPr bwMode="auto">
          <a:xfrm>
            <a:off x="1524000" y="2819401"/>
            <a:ext cx="3962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800"/>
              <a:t>Marketing Plan</a:t>
            </a:r>
          </a:p>
        </p:txBody>
      </p:sp>
      <p:sp>
        <p:nvSpPr>
          <p:cNvPr id="23557" name="Rectangle 5">
            <a:extLst>
              <a:ext uri="{FF2B5EF4-FFF2-40B4-BE49-F238E27FC236}">
                <a16:creationId xmlns:a16="http://schemas.microsoft.com/office/drawing/2014/main" id="{29105DC5-3317-6699-DC02-A19FFD238509}"/>
              </a:ext>
            </a:extLst>
          </p:cNvPr>
          <p:cNvSpPr>
            <a:spLocks noChangeArrowheads="1"/>
          </p:cNvSpPr>
          <p:nvPr/>
        </p:nvSpPr>
        <p:spPr bwMode="auto">
          <a:xfrm>
            <a:off x="5486400" y="1600200"/>
            <a:ext cx="4800600" cy="4800600"/>
          </a:xfrm>
          <a:prstGeom prst="rect">
            <a:avLst/>
          </a:prstGeom>
          <a:solidFill>
            <a:srgbClr val="FFFF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endParaRPr lang="en-PK" altLang="en-PK" sz="2400"/>
          </a:p>
        </p:txBody>
      </p:sp>
      <p:sp>
        <p:nvSpPr>
          <p:cNvPr id="23558" name="TextBox 11">
            <a:extLst>
              <a:ext uri="{FF2B5EF4-FFF2-40B4-BE49-F238E27FC236}">
                <a16:creationId xmlns:a16="http://schemas.microsoft.com/office/drawing/2014/main" id="{01CD17AB-77A2-0507-0CC9-56F9F9F51FDC}"/>
              </a:ext>
            </a:extLst>
          </p:cNvPr>
          <p:cNvSpPr txBox="1">
            <a:spLocks noChangeArrowheads="1"/>
          </p:cNvSpPr>
          <p:nvPr/>
        </p:nvSpPr>
        <p:spPr bwMode="auto">
          <a:xfrm>
            <a:off x="5562600" y="1600201"/>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r>
              <a:rPr lang="en-US" altLang="en-PK" sz="2400"/>
              <a:t>Key Insights</a:t>
            </a:r>
          </a:p>
        </p:txBody>
      </p:sp>
      <p:sp>
        <p:nvSpPr>
          <p:cNvPr id="23559" name="TextBox 12">
            <a:extLst>
              <a:ext uri="{FF2B5EF4-FFF2-40B4-BE49-F238E27FC236}">
                <a16:creationId xmlns:a16="http://schemas.microsoft.com/office/drawing/2014/main" id="{0351B42D-D91C-5D8F-10AE-08BA0DB292CD}"/>
              </a:ext>
            </a:extLst>
          </p:cNvPr>
          <p:cNvSpPr txBox="1">
            <a:spLocks noChangeArrowheads="1"/>
          </p:cNvSpPr>
          <p:nvPr/>
        </p:nvSpPr>
        <p:spPr bwMode="auto">
          <a:xfrm>
            <a:off x="5562600" y="2057400"/>
            <a:ext cx="48006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buFont typeface="Arial" panose="020B0604020202020204" pitchFamily="34" charset="0"/>
              <a:buChar char="•"/>
            </a:pPr>
            <a:r>
              <a:rPr lang="en-US" altLang="en-PK" sz="2400"/>
              <a:t> The best way to describe a startup’s</a:t>
            </a:r>
          </a:p>
          <a:p>
            <a:pPr eaLnBrk="1" hangingPunct="1"/>
            <a:r>
              <a:rPr lang="en-US" altLang="en-PK" sz="2400"/>
              <a:t>  marketing plan is to start by </a:t>
            </a:r>
          </a:p>
          <a:p>
            <a:pPr eaLnBrk="1" hangingPunct="1"/>
            <a:r>
              <a:rPr lang="en-US" altLang="en-PK" sz="2400"/>
              <a:t>  articulating its marketing strategy,</a:t>
            </a:r>
          </a:p>
          <a:p>
            <a:pPr eaLnBrk="1" hangingPunct="1"/>
            <a:r>
              <a:rPr lang="en-US" altLang="en-PK" sz="2400"/>
              <a:t>  positioning, and points of </a:t>
            </a:r>
          </a:p>
          <a:p>
            <a:pPr eaLnBrk="1" hangingPunct="1"/>
            <a:r>
              <a:rPr lang="en-US" altLang="en-PK" sz="2400"/>
              <a:t>  differentiation, and then talk about</a:t>
            </a:r>
          </a:p>
          <a:p>
            <a:pPr eaLnBrk="1" hangingPunct="1"/>
            <a:r>
              <a:rPr lang="en-US" altLang="en-PK" sz="2400"/>
              <a:t>  how these overall aspects of the </a:t>
            </a:r>
          </a:p>
          <a:p>
            <a:pPr eaLnBrk="1" hangingPunct="1"/>
            <a:r>
              <a:rPr lang="en-US" altLang="en-PK" sz="2400"/>
              <a:t>  plan will be supported by price,</a:t>
            </a:r>
          </a:p>
          <a:p>
            <a:pPr eaLnBrk="1" hangingPunct="1"/>
            <a:r>
              <a:rPr lang="en-US" altLang="en-PK" sz="2400"/>
              <a:t>  promotional mix, and distribution</a:t>
            </a:r>
          </a:p>
          <a:p>
            <a:pPr eaLnBrk="1" hangingPunct="1"/>
            <a:r>
              <a:rPr lang="en-US" altLang="en-PK" sz="2400"/>
              <a:t>  strategy.</a:t>
            </a:r>
          </a:p>
        </p:txBody>
      </p:sp>
      <p:sp>
        <p:nvSpPr>
          <p:cNvPr id="23560" name="Rectangle 2">
            <a:extLst>
              <a:ext uri="{FF2B5EF4-FFF2-40B4-BE49-F238E27FC236}">
                <a16:creationId xmlns:a16="http://schemas.microsoft.com/office/drawing/2014/main" id="{99395597-F01A-3821-D623-4A3805BC03A0}"/>
              </a:ext>
            </a:extLst>
          </p:cNvPr>
          <p:cNvSpPr>
            <a:spLocks noGrp="1" noChangeArrowheads="1"/>
          </p:cNvSpPr>
          <p:nvPr>
            <p:ph type="title"/>
          </p:nvPr>
        </p:nvSpPr>
        <p:spPr>
          <a:xfrm>
            <a:off x="1828800" y="152400"/>
            <a:ext cx="8610600" cy="1143000"/>
          </a:xfrm>
        </p:spPr>
        <p:txBody>
          <a:bodyPr/>
          <a:lstStyle/>
          <a:p>
            <a:pPr eaLnBrk="1" hangingPunct="1"/>
            <a:r>
              <a:rPr lang="en-US" altLang="en-PK" sz="3600">
                <a:latin typeface="Times New Roman" panose="02020603050405020304" pitchFamily="18" charset="0"/>
              </a:rPr>
              <a:t>Section 4: Marketing Plan</a:t>
            </a:r>
            <a:br>
              <a:rPr lang="en-US" altLang="en-PK" sz="3600">
                <a:latin typeface="Times New Roman" panose="02020603050405020304" pitchFamily="18" charset="0"/>
              </a:rPr>
            </a:br>
            <a:r>
              <a:rPr lang="en-US" altLang="en-PK" sz="2000">
                <a:latin typeface="Times New Roman" panose="02020603050405020304" pitchFamily="18" charset="0"/>
              </a:rPr>
              <a:t>2 of 2</a:t>
            </a:r>
            <a:endParaRPr lang="en-US" altLang="en-PK" sz="3600">
              <a:latin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B4792-FEBA-B7E5-7A22-3F5DFE93DC06}"/>
              </a:ext>
            </a:extLst>
          </p:cNvPr>
          <p:cNvSpPr>
            <a:spLocks noGrp="1"/>
          </p:cNvSpPr>
          <p:nvPr>
            <p:ph type="title"/>
          </p:nvPr>
        </p:nvSpPr>
        <p:spPr/>
        <p:txBody>
          <a:bodyPr/>
          <a:lstStyle/>
          <a:p>
            <a:r>
              <a:rPr lang="en-PK" dirty="0"/>
              <a:t>What is a Business Plan?</a:t>
            </a:r>
          </a:p>
        </p:txBody>
      </p:sp>
      <p:sp>
        <p:nvSpPr>
          <p:cNvPr id="3" name="Content Placeholder 2">
            <a:extLst>
              <a:ext uri="{FF2B5EF4-FFF2-40B4-BE49-F238E27FC236}">
                <a16:creationId xmlns:a16="http://schemas.microsoft.com/office/drawing/2014/main" id="{DD9831D3-0355-745C-FF47-02F3AF1B1257}"/>
              </a:ext>
            </a:extLst>
          </p:cNvPr>
          <p:cNvSpPr>
            <a:spLocks noGrp="1"/>
          </p:cNvSpPr>
          <p:nvPr>
            <p:ph idx="1"/>
          </p:nvPr>
        </p:nvSpPr>
        <p:spPr/>
        <p:txBody>
          <a:bodyPr>
            <a:normAutofit/>
          </a:bodyPr>
          <a:lstStyle/>
          <a:p>
            <a:pPr eaLnBrk="1" hangingPunct="1">
              <a:lnSpc>
                <a:spcPct val="90000"/>
              </a:lnSpc>
            </a:pPr>
            <a:r>
              <a:rPr lang="en-US" altLang="en-PK" sz="2800" dirty="0">
                <a:latin typeface="Times New Roman" panose="02020603050405020304" pitchFamily="18" charset="0"/>
              </a:rPr>
              <a:t>Business Plan</a:t>
            </a:r>
          </a:p>
          <a:p>
            <a:pPr lvl="1" eaLnBrk="1" hangingPunct="1">
              <a:lnSpc>
                <a:spcPct val="90000"/>
              </a:lnSpc>
            </a:pPr>
            <a:r>
              <a:rPr lang="en-US" altLang="en-PK" sz="2400" dirty="0">
                <a:latin typeface="Times New Roman" panose="02020603050405020304" pitchFamily="18" charset="0"/>
              </a:rPr>
              <a:t>A business plan is a written narrative, typically 25 to 35 pages long, that describes what a new business plans to accomplish.</a:t>
            </a:r>
          </a:p>
          <a:p>
            <a:pPr eaLnBrk="1" hangingPunct="1">
              <a:lnSpc>
                <a:spcPct val="90000"/>
              </a:lnSpc>
            </a:pPr>
            <a:r>
              <a:rPr lang="en-US" altLang="en-PK" sz="2800" dirty="0">
                <a:latin typeface="Times New Roman" panose="02020603050405020304" pitchFamily="18" charset="0"/>
              </a:rPr>
              <a:t>Dual-Use Document</a:t>
            </a:r>
          </a:p>
          <a:p>
            <a:pPr lvl="1" eaLnBrk="1" hangingPunct="1">
              <a:lnSpc>
                <a:spcPct val="90000"/>
              </a:lnSpc>
            </a:pPr>
            <a:r>
              <a:rPr lang="en-US" altLang="en-PK" sz="2400" dirty="0">
                <a:latin typeface="Times New Roman" panose="02020603050405020304" pitchFamily="18" charset="0"/>
              </a:rPr>
              <a:t>For most new ventures, the business plan is a dual-purpose document used both inside and outside the firm.</a:t>
            </a:r>
          </a:p>
        </p:txBody>
      </p:sp>
    </p:spTree>
    <p:extLst>
      <p:ext uri="{BB962C8B-B14F-4D97-AF65-F5344CB8AC3E}">
        <p14:creationId xmlns:p14="http://schemas.microsoft.com/office/powerpoint/2010/main" val="11191294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a:extLst>
              <a:ext uri="{FF2B5EF4-FFF2-40B4-BE49-F238E27FC236}">
                <a16:creationId xmlns:a16="http://schemas.microsoft.com/office/drawing/2014/main" id="{859025BD-BCB2-329F-595F-A8DBB942B78A}"/>
              </a:ext>
            </a:extLst>
          </p:cNvPr>
          <p:cNvSpPr>
            <a:spLocks noGrp="1" noChangeArrowheads="1"/>
          </p:cNvSpPr>
          <p:nvPr>
            <p:ph type="title"/>
          </p:nvPr>
        </p:nvSpPr>
        <p:spPr>
          <a:xfrm>
            <a:off x="1828800" y="228600"/>
            <a:ext cx="8610600" cy="1143000"/>
          </a:xfrm>
        </p:spPr>
        <p:txBody>
          <a:bodyPr>
            <a:normAutofit fontScale="90000"/>
          </a:bodyPr>
          <a:lstStyle/>
          <a:p>
            <a:pPr eaLnBrk="1" hangingPunct="1"/>
            <a:r>
              <a:rPr lang="en-US" altLang="en-PK" sz="3600">
                <a:latin typeface="Times New Roman" panose="02020603050405020304" pitchFamily="18" charset="0"/>
              </a:rPr>
              <a:t>Section 5: Management Team and Company Structure</a:t>
            </a:r>
            <a:br>
              <a:rPr lang="en-US" altLang="en-PK" sz="3600">
                <a:latin typeface="Times New Roman" panose="02020603050405020304" pitchFamily="18" charset="0"/>
              </a:rPr>
            </a:br>
            <a:r>
              <a:rPr lang="en-US" altLang="en-PK" sz="2000">
                <a:latin typeface="Times New Roman" panose="02020603050405020304" pitchFamily="18" charset="0"/>
              </a:rPr>
              <a:t>1 of 2</a:t>
            </a:r>
            <a:endParaRPr lang="en-US" altLang="en-PK" sz="3600">
              <a:latin typeface="Times New Roman" panose="02020603050405020304" pitchFamily="18" charset="0"/>
            </a:endParaRPr>
          </a:p>
        </p:txBody>
      </p:sp>
      <p:sp>
        <p:nvSpPr>
          <p:cNvPr id="24580" name="Rectangle 3">
            <a:extLst>
              <a:ext uri="{FF2B5EF4-FFF2-40B4-BE49-F238E27FC236}">
                <a16:creationId xmlns:a16="http://schemas.microsoft.com/office/drawing/2014/main" id="{F308BB23-DCC4-06EB-A04E-FB407CAC71C9}"/>
              </a:ext>
            </a:extLst>
          </p:cNvPr>
          <p:cNvSpPr>
            <a:spLocks noGrp="1" noChangeArrowheads="1"/>
          </p:cNvSpPr>
          <p:nvPr>
            <p:ph type="body" idx="1"/>
          </p:nvPr>
        </p:nvSpPr>
        <p:spPr/>
        <p:txBody>
          <a:bodyPr/>
          <a:lstStyle/>
          <a:p>
            <a:pPr eaLnBrk="1" hangingPunct="1">
              <a:lnSpc>
                <a:spcPct val="90000"/>
              </a:lnSpc>
            </a:pPr>
            <a:r>
              <a:rPr lang="en-US" altLang="en-PK">
                <a:latin typeface="Times New Roman" panose="02020603050405020304" pitchFamily="18" charset="0"/>
              </a:rPr>
              <a:t>Management Team and Company Structure</a:t>
            </a:r>
          </a:p>
          <a:p>
            <a:pPr lvl="1" eaLnBrk="1" hangingPunct="1">
              <a:lnSpc>
                <a:spcPct val="90000"/>
              </a:lnSpc>
            </a:pPr>
            <a:r>
              <a:rPr lang="en-US" altLang="en-PK">
                <a:latin typeface="Times New Roman" panose="02020603050405020304" pitchFamily="18" charset="0"/>
              </a:rPr>
              <a:t>The management team of a new venture typically consists of the founder or founders and a handful of key management personnel.</a:t>
            </a:r>
          </a:p>
          <a:p>
            <a:pPr lvl="1" eaLnBrk="1" hangingPunct="1">
              <a:lnSpc>
                <a:spcPct val="90000"/>
              </a:lnSpc>
            </a:pPr>
            <a:r>
              <a:rPr lang="en-US" altLang="en-PK">
                <a:latin typeface="Times New Roman" panose="02020603050405020304" pitchFamily="18" charset="0"/>
              </a:rPr>
              <a:t>Items to include in this section:</a:t>
            </a:r>
          </a:p>
          <a:p>
            <a:pPr lvl="2" eaLnBrk="1" hangingPunct="1">
              <a:lnSpc>
                <a:spcPct val="90000"/>
              </a:lnSpc>
            </a:pPr>
            <a:r>
              <a:rPr lang="en-US" altLang="en-PK">
                <a:latin typeface="Times New Roman" panose="02020603050405020304" pitchFamily="18" charset="0"/>
              </a:rPr>
              <a:t>Management team.</a:t>
            </a:r>
          </a:p>
          <a:p>
            <a:pPr lvl="2" eaLnBrk="1" hangingPunct="1">
              <a:lnSpc>
                <a:spcPct val="90000"/>
              </a:lnSpc>
            </a:pPr>
            <a:r>
              <a:rPr lang="en-US" altLang="en-PK">
                <a:latin typeface="Times New Roman" panose="02020603050405020304" pitchFamily="18" charset="0"/>
              </a:rPr>
              <a:t>Board of directors.</a:t>
            </a:r>
          </a:p>
          <a:p>
            <a:pPr lvl="2" eaLnBrk="1" hangingPunct="1">
              <a:lnSpc>
                <a:spcPct val="90000"/>
              </a:lnSpc>
            </a:pPr>
            <a:r>
              <a:rPr lang="en-US" altLang="en-PK">
                <a:latin typeface="Times New Roman" panose="02020603050405020304" pitchFamily="18" charset="0"/>
              </a:rPr>
              <a:t>Board of advisers.</a:t>
            </a:r>
          </a:p>
          <a:p>
            <a:pPr lvl="2" eaLnBrk="1" hangingPunct="1">
              <a:lnSpc>
                <a:spcPct val="90000"/>
              </a:lnSpc>
            </a:pPr>
            <a:r>
              <a:rPr lang="en-US" altLang="en-PK">
                <a:latin typeface="Times New Roman" panose="02020603050405020304" pitchFamily="18" charset="0"/>
              </a:rPr>
              <a:t>Company structure.</a:t>
            </a:r>
          </a:p>
          <a:p>
            <a:pPr lvl="1" eaLnBrk="1" hangingPunct="1">
              <a:lnSpc>
                <a:spcPct val="90000"/>
              </a:lnSpc>
            </a:pPr>
            <a:endParaRPr lang="en-US" altLang="en-PK">
              <a:latin typeface="Times New Roman" panose="02020603050405020304" pitchFamily="18" charset="0"/>
            </a:endParaRPr>
          </a:p>
        </p:txBody>
      </p:sp>
      <p:sp>
        <p:nvSpPr>
          <p:cNvPr id="24581" name="Line 4">
            <a:extLst>
              <a:ext uri="{FF2B5EF4-FFF2-40B4-BE49-F238E27FC236}">
                <a16:creationId xmlns:a16="http://schemas.microsoft.com/office/drawing/2014/main" id="{892DC10D-A313-E26C-7944-DB8054CD6E3F}"/>
              </a:ext>
            </a:extLst>
          </p:cNvPr>
          <p:cNvSpPr>
            <a:spLocks noChangeShapeType="1"/>
          </p:cNvSpPr>
          <p:nvPr/>
        </p:nvSpPr>
        <p:spPr bwMode="auto">
          <a:xfrm>
            <a:off x="1524000" y="15240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a:extLst>
              <a:ext uri="{FF2B5EF4-FFF2-40B4-BE49-F238E27FC236}">
                <a16:creationId xmlns:a16="http://schemas.microsoft.com/office/drawing/2014/main" id="{9D4F13BF-A214-C09C-E9A4-D2B66FC878CB}"/>
              </a:ext>
            </a:extLst>
          </p:cNvPr>
          <p:cNvSpPr>
            <a:spLocks noGrp="1" noChangeArrowheads="1"/>
          </p:cNvSpPr>
          <p:nvPr>
            <p:ph type="title"/>
          </p:nvPr>
        </p:nvSpPr>
        <p:spPr>
          <a:xfrm>
            <a:off x="1828800" y="228600"/>
            <a:ext cx="8610600" cy="1143000"/>
          </a:xfrm>
        </p:spPr>
        <p:txBody>
          <a:bodyPr>
            <a:normAutofit fontScale="90000"/>
          </a:bodyPr>
          <a:lstStyle/>
          <a:p>
            <a:pPr eaLnBrk="1" hangingPunct="1"/>
            <a:r>
              <a:rPr lang="en-US" altLang="en-PK" sz="3600">
                <a:latin typeface="Times New Roman" panose="02020603050405020304" pitchFamily="18" charset="0"/>
              </a:rPr>
              <a:t>Section 5: Management Team and Company Structure</a:t>
            </a:r>
            <a:br>
              <a:rPr lang="en-US" altLang="en-PK" sz="3600">
                <a:latin typeface="Times New Roman" panose="02020603050405020304" pitchFamily="18" charset="0"/>
              </a:rPr>
            </a:br>
            <a:r>
              <a:rPr lang="en-US" altLang="en-PK" sz="2000">
                <a:latin typeface="Times New Roman" panose="02020603050405020304" pitchFamily="18" charset="0"/>
              </a:rPr>
              <a:t>2 of 2</a:t>
            </a:r>
            <a:endParaRPr lang="en-US" altLang="en-PK" sz="3600">
              <a:latin typeface="Times New Roman" panose="02020603050405020304" pitchFamily="18" charset="0"/>
            </a:endParaRPr>
          </a:p>
        </p:txBody>
      </p:sp>
      <p:sp>
        <p:nvSpPr>
          <p:cNvPr id="25604" name="Line 4">
            <a:extLst>
              <a:ext uri="{FF2B5EF4-FFF2-40B4-BE49-F238E27FC236}">
                <a16:creationId xmlns:a16="http://schemas.microsoft.com/office/drawing/2014/main" id="{96885E0E-1ECE-CF86-91D3-02CB66E9C0F0}"/>
              </a:ext>
            </a:extLst>
          </p:cNvPr>
          <p:cNvSpPr>
            <a:spLocks noChangeShapeType="1"/>
          </p:cNvSpPr>
          <p:nvPr/>
        </p:nvSpPr>
        <p:spPr bwMode="auto">
          <a:xfrm>
            <a:off x="1524000" y="15240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25605" name="Text Box 4">
            <a:extLst>
              <a:ext uri="{FF2B5EF4-FFF2-40B4-BE49-F238E27FC236}">
                <a16:creationId xmlns:a16="http://schemas.microsoft.com/office/drawing/2014/main" id="{1A14F49F-9D61-7474-5D26-63540A0401B2}"/>
              </a:ext>
            </a:extLst>
          </p:cNvPr>
          <p:cNvSpPr txBox="1">
            <a:spLocks noChangeArrowheads="1"/>
          </p:cNvSpPr>
          <p:nvPr/>
        </p:nvSpPr>
        <p:spPr bwMode="auto">
          <a:xfrm>
            <a:off x="1524000" y="2819400"/>
            <a:ext cx="3962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800"/>
              <a:t>Management Team and Company Structure</a:t>
            </a:r>
          </a:p>
        </p:txBody>
      </p:sp>
      <p:sp>
        <p:nvSpPr>
          <p:cNvPr id="25606" name="Rectangle 5">
            <a:extLst>
              <a:ext uri="{FF2B5EF4-FFF2-40B4-BE49-F238E27FC236}">
                <a16:creationId xmlns:a16="http://schemas.microsoft.com/office/drawing/2014/main" id="{CD1C45EE-F270-BB7C-3B42-C31A6C0FB5F8}"/>
              </a:ext>
            </a:extLst>
          </p:cNvPr>
          <p:cNvSpPr>
            <a:spLocks noChangeArrowheads="1"/>
          </p:cNvSpPr>
          <p:nvPr/>
        </p:nvSpPr>
        <p:spPr bwMode="auto">
          <a:xfrm>
            <a:off x="5486400" y="1600200"/>
            <a:ext cx="4800600" cy="4800600"/>
          </a:xfrm>
          <a:prstGeom prst="rect">
            <a:avLst/>
          </a:prstGeom>
          <a:solidFill>
            <a:srgbClr val="FFFF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endParaRPr lang="en-PK" altLang="en-PK" sz="2400"/>
          </a:p>
        </p:txBody>
      </p:sp>
      <p:sp>
        <p:nvSpPr>
          <p:cNvPr id="25607" name="TextBox 11">
            <a:extLst>
              <a:ext uri="{FF2B5EF4-FFF2-40B4-BE49-F238E27FC236}">
                <a16:creationId xmlns:a16="http://schemas.microsoft.com/office/drawing/2014/main" id="{2D10611A-2457-42FA-9802-E0F8C74C9576}"/>
              </a:ext>
            </a:extLst>
          </p:cNvPr>
          <p:cNvSpPr txBox="1">
            <a:spLocks noChangeArrowheads="1"/>
          </p:cNvSpPr>
          <p:nvPr/>
        </p:nvSpPr>
        <p:spPr bwMode="auto">
          <a:xfrm>
            <a:off x="5562600" y="1600201"/>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r>
              <a:rPr lang="en-US" altLang="en-PK" sz="2400"/>
              <a:t>Key Insights</a:t>
            </a:r>
          </a:p>
        </p:txBody>
      </p:sp>
      <p:sp>
        <p:nvSpPr>
          <p:cNvPr id="25608" name="TextBox 12">
            <a:extLst>
              <a:ext uri="{FF2B5EF4-FFF2-40B4-BE49-F238E27FC236}">
                <a16:creationId xmlns:a16="http://schemas.microsoft.com/office/drawing/2014/main" id="{C6BC2016-2F82-6283-2DBA-13667E95B7DE}"/>
              </a:ext>
            </a:extLst>
          </p:cNvPr>
          <p:cNvSpPr txBox="1">
            <a:spLocks noChangeArrowheads="1"/>
          </p:cNvSpPr>
          <p:nvPr/>
        </p:nvSpPr>
        <p:spPr bwMode="auto">
          <a:xfrm>
            <a:off x="5562600" y="2057401"/>
            <a:ext cx="51054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buFont typeface="Arial" panose="020B0604020202020204" pitchFamily="34" charset="0"/>
              <a:buChar char="•"/>
            </a:pPr>
            <a:r>
              <a:rPr lang="en-US" altLang="en-PK" sz="2400"/>
              <a:t> This is a critical section of a </a:t>
            </a:r>
          </a:p>
          <a:p>
            <a:pPr eaLnBrk="1" hangingPunct="1"/>
            <a:r>
              <a:rPr lang="en-US" altLang="en-PK" sz="2400"/>
              <a:t>  business plan.</a:t>
            </a:r>
          </a:p>
          <a:p>
            <a:pPr eaLnBrk="1" hangingPunct="1">
              <a:buFont typeface="Arial" panose="020B0604020202020204" pitchFamily="34" charset="0"/>
              <a:buChar char="•"/>
            </a:pPr>
            <a:r>
              <a:rPr lang="en-US" altLang="en-PK" sz="2400"/>
              <a:t> Many investors and others who </a:t>
            </a:r>
          </a:p>
          <a:p>
            <a:pPr eaLnBrk="1" hangingPunct="1"/>
            <a:r>
              <a:rPr lang="en-US" altLang="en-PK" sz="2400"/>
              <a:t>  read the business plan look first at</a:t>
            </a:r>
          </a:p>
          <a:p>
            <a:pPr eaLnBrk="1" hangingPunct="1"/>
            <a:r>
              <a:rPr lang="en-US" altLang="en-PK" sz="2400"/>
              <a:t>  the executive summary and then go</a:t>
            </a:r>
          </a:p>
          <a:p>
            <a:pPr eaLnBrk="1" hangingPunct="1"/>
            <a:r>
              <a:rPr lang="en-US" altLang="en-PK" sz="2400"/>
              <a:t>  directly to the management team</a:t>
            </a:r>
          </a:p>
          <a:p>
            <a:pPr eaLnBrk="1" hangingPunct="1"/>
            <a:r>
              <a:rPr lang="en-US" altLang="en-PK" sz="2400"/>
              <a:t>  section to assess the strength of the</a:t>
            </a:r>
          </a:p>
          <a:p>
            <a:pPr eaLnBrk="1" hangingPunct="1"/>
            <a:r>
              <a:rPr lang="en-US" altLang="en-PK" sz="2400"/>
              <a:t>  people starting the firm.</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a:extLst>
              <a:ext uri="{FF2B5EF4-FFF2-40B4-BE49-F238E27FC236}">
                <a16:creationId xmlns:a16="http://schemas.microsoft.com/office/drawing/2014/main" id="{050EACFB-2DDC-4E14-A2AD-D5460187C991}"/>
              </a:ext>
            </a:extLst>
          </p:cNvPr>
          <p:cNvSpPr>
            <a:spLocks noGrp="1" noChangeArrowheads="1"/>
          </p:cNvSpPr>
          <p:nvPr>
            <p:ph type="title"/>
          </p:nvPr>
        </p:nvSpPr>
        <p:spPr>
          <a:xfrm>
            <a:off x="1828800" y="228600"/>
            <a:ext cx="8610600" cy="1143000"/>
          </a:xfrm>
        </p:spPr>
        <p:txBody>
          <a:bodyPr/>
          <a:lstStyle/>
          <a:p>
            <a:pPr eaLnBrk="1" hangingPunct="1"/>
            <a:r>
              <a:rPr lang="en-US" altLang="en-PK" sz="3600">
                <a:latin typeface="Times New Roman" panose="02020603050405020304" pitchFamily="18" charset="0"/>
              </a:rPr>
              <a:t>Section 6: Operations Plan</a:t>
            </a:r>
            <a:br>
              <a:rPr lang="en-US" altLang="en-PK" sz="3600">
                <a:latin typeface="Times New Roman" panose="02020603050405020304" pitchFamily="18" charset="0"/>
              </a:rPr>
            </a:br>
            <a:r>
              <a:rPr lang="en-US" altLang="en-PK" sz="2000">
                <a:latin typeface="Times New Roman" panose="02020603050405020304" pitchFamily="18" charset="0"/>
              </a:rPr>
              <a:t>1 of 2</a:t>
            </a:r>
            <a:endParaRPr lang="en-US" altLang="en-PK" sz="3600">
              <a:latin typeface="Times New Roman" panose="02020603050405020304" pitchFamily="18" charset="0"/>
            </a:endParaRPr>
          </a:p>
        </p:txBody>
      </p:sp>
      <p:sp>
        <p:nvSpPr>
          <p:cNvPr id="26628" name="Rectangle 3">
            <a:extLst>
              <a:ext uri="{FF2B5EF4-FFF2-40B4-BE49-F238E27FC236}">
                <a16:creationId xmlns:a16="http://schemas.microsoft.com/office/drawing/2014/main" id="{7F37C700-69F3-75C9-5E4B-C48F51D0AD9F}"/>
              </a:ext>
            </a:extLst>
          </p:cNvPr>
          <p:cNvSpPr>
            <a:spLocks noGrp="1" noChangeArrowheads="1"/>
          </p:cNvSpPr>
          <p:nvPr>
            <p:ph type="body" idx="1"/>
          </p:nvPr>
        </p:nvSpPr>
        <p:spPr/>
        <p:txBody>
          <a:bodyPr/>
          <a:lstStyle/>
          <a:p>
            <a:pPr eaLnBrk="1" hangingPunct="1">
              <a:lnSpc>
                <a:spcPct val="90000"/>
              </a:lnSpc>
            </a:pPr>
            <a:r>
              <a:rPr lang="en-US" altLang="en-PK">
                <a:latin typeface="Times New Roman" panose="02020603050405020304" pitchFamily="18" charset="0"/>
              </a:rPr>
              <a:t>Operations Plan</a:t>
            </a:r>
          </a:p>
          <a:p>
            <a:pPr lvl="1" eaLnBrk="1" hangingPunct="1">
              <a:lnSpc>
                <a:spcPct val="90000"/>
              </a:lnSpc>
            </a:pPr>
            <a:r>
              <a:rPr lang="en-US" altLang="en-PK">
                <a:latin typeface="Times New Roman" panose="02020603050405020304" pitchFamily="18" charset="0"/>
              </a:rPr>
              <a:t>Outlines how your business will be run and how your product or service will be produced.</a:t>
            </a:r>
          </a:p>
          <a:p>
            <a:pPr lvl="1" eaLnBrk="1" hangingPunct="1">
              <a:lnSpc>
                <a:spcPct val="90000"/>
              </a:lnSpc>
            </a:pPr>
            <a:r>
              <a:rPr lang="en-US" altLang="en-PK">
                <a:latin typeface="Times New Roman" panose="02020603050405020304" pitchFamily="18" charset="0"/>
              </a:rPr>
              <a:t>A useful way to illustrate how your business will be run is to describe it in terms of “back stage” (unseen to the customer) and “front stage” (seen by the customer) activities.</a:t>
            </a:r>
          </a:p>
          <a:p>
            <a:pPr lvl="1" eaLnBrk="1" hangingPunct="1">
              <a:lnSpc>
                <a:spcPct val="90000"/>
              </a:lnSpc>
            </a:pPr>
            <a:r>
              <a:rPr lang="en-US" altLang="en-PK">
                <a:latin typeface="Times New Roman" panose="02020603050405020304" pitchFamily="18" charset="0"/>
              </a:rPr>
              <a:t>Items to include in this section:</a:t>
            </a:r>
          </a:p>
          <a:p>
            <a:pPr lvl="2" eaLnBrk="1" hangingPunct="1">
              <a:lnSpc>
                <a:spcPct val="90000"/>
              </a:lnSpc>
            </a:pPr>
            <a:r>
              <a:rPr lang="en-US" altLang="en-PK">
                <a:latin typeface="Times New Roman" panose="02020603050405020304" pitchFamily="18" charset="0"/>
              </a:rPr>
              <a:t>General approach to operations.</a:t>
            </a:r>
          </a:p>
          <a:p>
            <a:pPr lvl="2" eaLnBrk="1" hangingPunct="1">
              <a:lnSpc>
                <a:spcPct val="90000"/>
              </a:lnSpc>
            </a:pPr>
            <a:r>
              <a:rPr lang="en-US" altLang="en-PK">
                <a:latin typeface="Times New Roman" panose="02020603050405020304" pitchFamily="18" charset="0"/>
              </a:rPr>
              <a:t>Business location.</a:t>
            </a:r>
          </a:p>
          <a:p>
            <a:pPr lvl="2" eaLnBrk="1" hangingPunct="1">
              <a:lnSpc>
                <a:spcPct val="90000"/>
              </a:lnSpc>
            </a:pPr>
            <a:r>
              <a:rPr lang="en-US" altLang="en-PK">
                <a:latin typeface="Times New Roman" panose="02020603050405020304" pitchFamily="18" charset="0"/>
              </a:rPr>
              <a:t>Facilities and equipment. </a:t>
            </a:r>
            <a:endParaRPr lang="en-US" altLang="en-PK" sz="1600">
              <a:latin typeface="Times New Roman" panose="02020603050405020304" pitchFamily="18" charset="0"/>
            </a:endParaRPr>
          </a:p>
          <a:p>
            <a:pPr lvl="1" eaLnBrk="1" hangingPunct="1">
              <a:lnSpc>
                <a:spcPct val="90000"/>
              </a:lnSpc>
            </a:pPr>
            <a:endParaRPr lang="en-US" altLang="en-PK">
              <a:latin typeface="Times New Roman" panose="02020603050405020304" pitchFamily="18" charset="0"/>
            </a:endParaRPr>
          </a:p>
        </p:txBody>
      </p:sp>
      <p:sp>
        <p:nvSpPr>
          <p:cNvPr id="26629" name="Line 4">
            <a:extLst>
              <a:ext uri="{FF2B5EF4-FFF2-40B4-BE49-F238E27FC236}">
                <a16:creationId xmlns:a16="http://schemas.microsoft.com/office/drawing/2014/main" id="{F410CC1E-2609-C9B8-06B0-3DFF9D14F012}"/>
              </a:ext>
            </a:extLst>
          </p:cNvPr>
          <p:cNvSpPr>
            <a:spLocks noChangeShapeType="1"/>
          </p:cNvSpPr>
          <p:nvPr/>
        </p:nvSpPr>
        <p:spPr bwMode="auto">
          <a:xfrm>
            <a:off x="1524000" y="15240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a:extLst>
              <a:ext uri="{FF2B5EF4-FFF2-40B4-BE49-F238E27FC236}">
                <a16:creationId xmlns:a16="http://schemas.microsoft.com/office/drawing/2014/main" id="{9A1E1120-1712-77E5-8261-5B8FA4E63FEC}"/>
              </a:ext>
            </a:extLst>
          </p:cNvPr>
          <p:cNvSpPr>
            <a:spLocks noGrp="1" noChangeArrowheads="1"/>
          </p:cNvSpPr>
          <p:nvPr>
            <p:ph type="title"/>
          </p:nvPr>
        </p:nvSpPr>
        <p:spPr>
          <a:xfrm>
            <a:off x="1828800" y="228600"/>
            <a:ext cx="8610600" cy="1143000"/>
          </a:xfrm>
        </p:spPr>
        <p:txBody>
          <a:bodyPr/>
          <a:lstStyle/>
          <a:p>
            <a:pPr eaLnBrk="1" hangingPunct="1"/>
            <a:r>
              <a:rPr lang="en-US" altLang="en-PK" sz="3600">
                <a:latin typeface="Times New Roman" panose="02020603050405020304" pitchFamily="18" charset="0"/>
              </a:rPr>
              <a:t>Section 6: Operations Plan</a:t>
            </a:r>
            <a:br>
              <a:rPr lang="en-US" altLang="en-PK" sz="3600">
                <a:latin typeface="Times New Roman" panose="02020603050405020304" pitchFamily="18" charset="0"/>
              </a:rPr>
            </a:br>
            <a:r>
              <a:rPr lang="en-US" altLang="en-PK" sz="2000">
                <a:latin typeface="Times New Roman" panose="02020603050405020304" pitchFamily="18" charset="0"/>
              </a:rPr>
              <a:t>2 of 2</a:t>
            </a:r>
            <a:endParaRPr lang="en-US" altLang="en-PK" sz="3600">
              <a:latin typeface="Times New Roman" panose="02020603050405020304" pitchFamily="18" charset="0"/>
            </a:endParaRPr>
          </a:p>
        </p:txBody>
      </p:sp>
      <p:sp>
        <p:nvSpPr>
          <p:cNvPr id="27652" name="Line 4">
            <a:extLst>
              <a:ext uri="{FF2B5EF4-FFF2-40B4-BE49-F238E27FC236}">
                <a16:creationId xmlns:a16="http://schemas.microsoft.com/office/drawing/2014/main" id="{115C6E3A-C18B-7AD2-A386-52E01933DFB2}"/>
              </a:ext>
            </a:extLst>
          </p:cNvPr>
          <p:cNvSpPr>
            <a:spLocks noChangeShapeType="1"/>
          </p:cNvSpPr>
          <p:nvPr/>
        </p:nvSpPr>
        <p:spPr bwMode="auto">
          <a:xfrm>
            <a:off x="1524000" y="15240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27653" name="Text Box 4">
            <a:extLst>
              <a:ext uri="{FF2B5EF4-FFF2-40B4-BE49-F238E27FC236}">
                <a16:creationId xmlns:a16="http://schemas.microsoft.com/office/drawing/2014/main" id="{77D1D862-A129-2C84-9AA6-647454D44CF2}"/>
              </a:ext>
            </a:extLst>
          </p:cNvPr>
          <p:cNvSpPr txBox="1">
            <a:spLocks noChangeArrowheads="1"/>
          </p:cNvSpPr>
          <p:nvPr/>
        </p:nvSpPr>
        <p:spPr bwMode="auto">
          <a:xfrm>
            <a:off x="1524000" y="2819401"/>
            <a:ext cx="3962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800"/>
              <a:t>Operations Plan</a:t>
            </a:r>
          </a:p>
        </p:txBody>
      </p:sp>
      <p:sp>
        <p:nvSpPr>
          <p:cNvPr id="27654" name="Rectangle 5">
            <a:extLst>
              <a:ext uri="{FF2B5EF4-FFF2-40B4-BE49-F238E27FC236}">
                <a16:creationId xmlns:a16="http://schemas.microsoft.com/office/drawing/2014/main" id="{E2E151BF-C813-1DF5-D6C5-9A95C6FC4782}"/>
              </a:ext>
            </a:extLst>
          </p:cNvPr>
          <p:cNvSpPr>
            <a:spLocks noChangeArrowheads="1"/>
          </p:cNvSpPr>
          <p:nvPr/>
        </p:nvSpPr>
        <p:spPr bwMode="auto">
          <a:xfrm>
            <a:off x="5486400" y="1600200"/>
            <a:ext cx="4800600" cy="4800600"/>
          </a:xfrm>
          <a:prstGeom prst="rect">
            <a:avLst/>
          </a:prstGeom>
          <a:solidFill>
            <a:srgbClr val="FFFF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endParaRPr lang="en-PK" altLang="en-PK" sz="2400"/>
          </a:p>
        </p:txBody>
      </p:sp>
      <p:sp>
        <p:nvSpPr>
          <p:cNvPr id="27655" name="TextBox 11">
            <a:extLst>
              <a:ext uri="{FF2B5EF4-FFF2-40B4-BE49-F238E27FC236}">
                <a16:creationId xmlns:a16="http://schemas.microsoft.com/office/drawing/2014/main" id="{D06BC573-D9E2-EDEB-44CD-FBB52EE79F1A}"/>
              </a:ext>
            </a:extLst>
          </p:cNvPr>
          <p:cNvSpPr txBox="1">
            <a:spLocks noChangeArrowheads="1"/>
          </p:cNvSpPr>
          <p:nvPr/>
        </p:nvSpPr>
        <p:spPr bwMode="auto">
          <a:xfrm>
            <a:off x="5562600" y="1600201"/>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r>
              <a:rPr lang="en-US" altLang="en-PK" sz="2400"/>
              <a:t>Key Insights</a:t>
            </a:r>
          </a:p>
        </p:txBody>
      </p:sp>
      <p:sp>
        <p:nvSpPr>
          <p:cNvPr id="27656" name="TextBox 12">
            <a:extLst>
              <a:ext uri="{FF2B5EF4-FFF2-40B4-BE49-F238E27FC236}">
                <a16:creationId xmlns:a16="http://schemas.microsoft.com/office/drawing/2014/main" id="{C48666B5-E9D9-8160-87C7-F47CC38C2549}"/>
              </a:ext>
            </a:extLst>
          </p:cNvPr>
          <p:cNvSpPr txBox="1">
            <a:spLocks noChangeArrowheads="1"/>
          </p:cNvSpPr>
          <p:nvPr/>
        </p:nvSpPr>
        <p:spPr bwMode="auto">
          <a:xfrm>
            <a:off x="5562600" y="2057401"/>
            <a:ext cx="51054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buFont typeface="Arial" panose="020B0604020202020204" pitchFamily="34" charset="0"/>
              <a:buChar char="•"/>
            </a:pPr>
            <a:r>
              <a:rPr lang="en-US" altLang="en-PK" sz="2400"/>
              <a:t> Your have to strike a careful balance</a:t>
            </a:r>
          </a:p>
          <a:p>
            <a:pPr eaLnBrk="1" hangingPunct="1"/>
            <a:r>
              <a:rPr lang="en-US" altLang="en-PK" sz="2400"/>
              <a:t>  between adequately describing this</a:t>
            </a:r>
          </a:p>
          <a:p>
            <a:pPr eaLnBrk="1" hangingPunct="1"/>
            <a:r>
              <a:rPr lang="en-US" altLang="en-PK" sz="2400"/>
              <a:t>  topic and providing too much </a:t>
            </a:r>
          </a:p>
          <a:p>
            <a:pPr eaLnBrk="1" hangingPunct="1"/>
            <a:r>
              <a:rPr lang="en-US" altLang="en-PK" sz="2400"/>
              <a:t>  detail.</a:t>
            </a:r>
          </a:p>
          <a:p>
            <a:pPr eaLnBrk="1" hangingPunct="1">
              <a:buFont typeface="Arial" panose="020B0604020202020204" pitchFamily="34" charset="0"/>
              <a:buChar char="•"/>
            </a:pPr>
            <a:r>
              <a:rPr lang="en-US" altLang="en-PK" sz="2400"/>
              <a:t> As a result, it is best to keep this </a:t>
            </a:r>
          </a:p>
          <a:p>
            <a:pPr eaLnBrk="1" hangingPunct="1"/>
            <a:r>
              <a:rPr lang="en-US" altLang="en-PK" sz="2400"/>
              <a:t>  section short and crisp.</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a:extLst>
              <a:ext uri="{FF2B5EF4-FFF2-40B4-BE49-F238E27FC236}">
                <a16:creationId xmlns:a16="http://schemas.microsoft.com/office/drawing/2014/main" id="{2B2DC2D9-9D55-0275-DD91-131D5F90C3CD}"/>
              </a:ext>
            </a:extLst>
          </p:cNvPr>
          <p:cNvSpPr>
            <a:spLocks noGrp="1" noChangeArrowheads="1"/>
          </p:cNvSpPr>
          <p:nvPr>
            <p:ph type="title"/>
          </p:nvPr>
        </p:nvSpPr>
        <p:spPr>
          <a:xfrm>
            <a:off x="1828800" y="228600"/>
            <a:ext cx="8610600" cy="1143000"/>
          </a:xfrm>
        </p:spPr>
        <p:txBody>
          <a:bodyPr>
            <a:normAutofit fontScale="90000"/>
          </a:bodyPr>
          <a:lstStyle/>
          <a:p>
            <a:pPr eaLnBrk="1" hangingPunct="1"/>
            <a:r>
              <a:rPr lang="en-US" altLang="en-PK" sz="3600">
                <a:latin typeface="Times New Roman" panose="02020603050405020304" pitchFamily="18" charset="0"/>
              </a:rPr>
              <a:t>Section 7: Product (or Service) Design and Development Plan</a:t>
            </a:r>
            <a:br>
              <a:rPr lang="en-US" altLang="en-PK" sz="3600">
                <a:latin typeface="Times New Roman" panose="02020603050405020304" pitchFamily="18" charset="0"/>
              </a:rPr>
            </a:br>
            <a:r>
              <a:rPr lang="en-US" altLang="en-PK" sz="2000">
                <a:latin typeface="Times New Roman" panose="02020603050405020304" pitchFamily="18" charset="0"/>
              </a:rPr>
              <a:t>1 of 2</a:t>
            </a:r>
            <a:endParaRPr lang="en-US" altLang="en-PK" sz="3600">
              <a:latin typeface="Times New Roman" panose="02020603050405020304" pitchFamily="18" charset="0"/>
            </a:endParaRPr>
          </a:p>
        </p:txBody>
      </p:sp>
      <p:sp>
        <p:nvSpPr>
          <p:cNvPr id="28676" name="Rectangle 3">
            <a:extLst>
              <a:ext uri="{FF2B5EF4-FFF2-40B4-BE49-F238E27FC236}">
                <a16:creationId xmlns:a16="http://schemas.microsoft.com/office/drawing/2014/main" id="{E69F3720-6FA3-F5ED-66D9-713CDDAC5104}"/>
              </a:ext>
            </a:extLst>
          </p:cNvPr>
          <p:cNvSpPr>
            <a:spLocks noGrp="1" noChangeArrowheads="1"/>
          </p:cNvSpPr>
          <p:nvPr>
            <p:ph type="body" idx="1"/>
          </p:nvPr>
        </p:nvSpPr>
        <p:spPr>
          <a:xfrm>
            <a:off x="1981200" y="1676401"/>
            <a:ext cx="8229600" cy="4525963"/>
          </a:xfrm>
        </p:spPr>
        <p:txBody>
          <a:bodyPr/>
          <a:lstStyle/>
          <a:p>
            <a:pPr eaLnBrk="1" hangingPunct="1">
              <a:lnSpc>
                <a:spcPct val="90000"/>
              </a:lnSpc>
            </a:pPr>
            <a:r>
              <a:rPr lang="en-US" altLang="en-PK">
                <a:latin typeface="Times New Roman" panose="02020603050405020304" pitchFamily="18" charset="0"/>
              </a:rPr>
              <a:t>Product (or Service) Design and Development Plan</a:t>
            </a:r>
          </a:p>
          <a:p>
            <a:pPr lvl="1" eaLnBrk="1" hangingPunct="1">
              <a:lnSpc>
                <a:spcPct val="90000"/>
              </a:lnSpc>
            </a:pPr>
            <a:r>
              <a:rPr lang="en-US" altLang="en-PK">
                <a:latin typeface="Times New Roman" panose="02020603050405020304" pitchFamily="18" charset="0"/>
              </a:rPr>
              <a:t>If you’re developing a completely new product or service, you need to include a section that focuses on the status of your development efforts.</a:t>
            </a:r>
          </a:p>
          <a:p>
            <a:pPr lvl="1" eaLnBrk="1" hangingPunct="1">
              <a:lnSpc>
                <a:spcPct val="90000"/>
              </a:lnSpc>
            </a:pPr>
            <a:r>
              <a:rPr lang="en-US" altLang="en-PK">
                <a:latin typeface="Times New Roman" panose="02020603050405020304" pitchFamily="18" charset="0"/>
              </a:rPr>
              <a:t>Items to include in this section:</a:t>
            </a:r>
          </a:p>
          <a:p>
            <a:pPr lvl="2" eaLnBrk="1" hangingPunct="1">
              <a:lnSpc>
                <a:spcPct val="90000"/>
              </a:lnSpc>
            </a:pPr>
            <a:r>
              <a:rPr lang="en-US" altLang="en-PK">
                <a:latin typeface="Times New Roman" panose="02020603050405020304" pitchFamily="18" charset="0"/>
              </a:rPr>
              <a:t>Development status and tasks.</a:t>
            </a:r>
          </a:p>
          <a:p>
            <a:pPr lvl="2" eaLnBrk="1" hangingPunct="1">
              <a:lnSpc>
                <a:spcPct val="90000"/>
              </a:lnSpc>
            </a:pPr>
            <a:r>
              <a:rPr lang="en-US" altLang="en-PK">
                <a:latin typeface="Times New Roman" panose="02020603050405020304" pitchFamily="18" charset="0"/>
              </a:rPr>
              <a:t>Challenges and risks.</a:t>
            </a:r>
          </a:p>
          <a:p>
            <a:pPr lvl="2" eaLnBrk="1" hangingPunct="1">
              <a:lnSpc>
                <a:spcPct val="90000"/>
              </a:lnSpc>
            </a:pPr>
            <a:r>
              <a:rPr lang="en-US" altLang="en-PK">
                <a:latin typeface="Times New Roman" panose="02020603050405020304" pitchFamily="18" charset="0"/>
              </a:rPr>
              <a:t>Intellectual property.</a:t>
            </a:r>
          </a:p>
          <a:p>
            <a:pPr lvl="1" eaLnBrk="1" hangingPunct="1">
              <a:lnSpc>
                <a:spcPct val="90000"/>
              </a:lnSpc>
            </a:pPr>
            <a:endParaRPr lang="en-US" altLang="en-PK">
              <a:latin typeface="Times New Roman" panose="02020603050405020304" pitchFamily="18" charset="0"/>
            </a:endParaRPr>
          </a:p>
        </p:txBody>
      </p:sp>
      <p:sp>
        <p:nvSpPr>
          <p:cNvPr id="28677" name="Line 4">
            <a:extLst>
              <a:ext uri="{FF2B5EF4-FFF2-40B4-BE49-F238E27FC236}">
                <a16:creationId xmlns:a16="http://schemas.microsoft.com/office/drawing/2014/main" id="{46BE2DC6-AF5B-7496-8AB8-C741CBC2A4A0}"/>
              </a:ext>
            </a:extLst>
          </p:cNvPr>
          <p:cNvSpPr>
            <a:spLocks noChangeShapeType="1"/>
          </p:cNvSpPr>
          <p:nvPr/>
        </p:nvSpPr>
        <p:spPr bwMode="auto">
          <a:xfrm>
            <a:off x="1524000" y="15240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Line 4">
            <a:extLst>
              <a:ext uri="{FF2B5EF4-FFF2-40B4-BE49-F238E27FC236}">
                <a16:creationId xmlns:a16="http://schemas.microsoft.com/office/drawing/2014/main" id="{A87078F1-2D9C-DF58-C259-D59B4B653A5A}"/>
              </a:ext>
            </a:extLst>
          </p:cNvPr>
          <p:cNvSpPr>
            <a:spLocks noChangeShapeType="1"/>
          </p:cNvSpPr>
          <p:nvPr/>
        </p:nvSpPr>
        <p:spPr bwMode="auto">
          <a:xfrm>
            <a:off x="1524000" y="15240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29700" name="Text Box 4">
            <a:extLst>
              <a:ext uri="{FF2B5EF4-FFF2-40B4-BE49-F238E27FC236}">
                <a16:creationId xmlns:a16="http://schemas.microsoft.com/office/drawing/2014/main" id="{3020B5A5-8E13-B203-06A2-0421217BDB57}"/>
              </a:ext>
            </a:extLst>
          </p:cNvPr>
          <p:cNvSpPr txBox="1">
            <a:spLocks noChangeArrowheads="1"/>
          </p:cNvSpPr>
          <p:nvPr/>
        </p:nvSpPr>
        <p:spPr bwMode="auto">
          <a:xfrm>
            <a:off x="1524000" y="2819400"/>
            <a:ext cx="3962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800"/>
              <a:t>Product (or Service) Design and Development Plan</a:t>
            </a:r>
          </a:p>
        </p:txBody>
      </p:sp>
      <p:sp>
        <p:nvSpPr>
          <p:cNvPr id="29701" name="Rectangle 5">
            <a:extLst>
              <a:ext uri="{FF2B5EF4-FFF2-40B4-BE49-F238E27FC236}">
                <a16:creationId xmlns:a16="http://schemas.microsoft.com/office/drawing/2014/main" id="{631E2A70-2885-98F0-52D8-ABC662353216}"/>
              </a:ext>
            </a:extLst>
          </p:cNvPr>
          <p:cNvSpPr>
            <a:spLocks noChangeArrowheads="1"/>
          </p:cNvSpPr>
          <p:nvPr/>
        </p:nvSpPr>
        <p:spPr bwMode="auto">
          <a:xfrm>
            <a:off x="5486400" y="1676400"/>
            <a:ext cx="4800600" cy="4800600"/>
          </a:xfrm>
          <a:prstGeom prst="rect">
            <a:avLst/>
          </a:prstGeom>
          <a:solidFill>
            <a:srgbClr val="FFFF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endParaRPr lang="en-PK" altLang="en-PK" sz="2400"/>
          </a:p>
        </p:txBody>
      </p:sp>
      <p:sp>
        <p:nvSpPr>
          <p:cNvPr id="29702" name="TextBox 11">
            <a:extLst>
              <a:ext uri="{FF2B5EF4-FFF2-40B4-BE49-F238E27FC236}">
                <a16:creationId xmlns:a16="http://schemas.microsoft.com/office/drawing/2014/main" id="{CE39E210-D006-57F5-1229-A3D687BB004B}"/>
              </a:ext>
            </a:extLst>
          </p:cNvPr>
          <p:cNvSpPr txBox="1">
            <a:spLocks noChangeArrowheads="1"/>
          </p:cNvSpPr>
          <p:nvPr/>
        </p:nvSpPr>
        <p:spPr bwMode="auto">
          <a:xfrm>
            <a:off x="5562600" y="1600201"/>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r>
              <a:rPr lang="en-US" altLang="en-PK" sz="2400"/>
              <a:t>Key Insights</a:t>
            </a:r>
          </a:p>
        </p:txBody>
      </p:sp>
      <p:sp>
        <p:nvSpPr>
          <p:cNvPr id="29703" name="TextBox 12">
            <a:extLst>
              <a:ext uri="{FF2B5EF4-FFF2-40B4-BE49-F238E27FC236}">
                <a16:creationId xmlns:a16="http://schemas.microsoft.com/office/drawing/2014/main" id="{72F4FB59-3C06-F1F3-E01F-FF7DA4DBDAF7}"/>
              </a:ext>
            </a:extLst>
          </p:cNvPr>
          <p:cNvSpPr txBox="1">
            <a:spLocks noChangeArrowheads="1"/>
          </p:cNvSpPr>
          <p:nvPr/>
        </p:nvSpPr>
        <p:spPr bwMode="auto">
          <a:xfrm>
            <a:off x="5562600" y="2057401"/>
            <a:ext cx="51054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buFont typeface="Arial" panose="020B0604020202020204" pitchFamily="34" charset="0"/>
              <a:buChar char="•"/>
            </a:pPr>
            <a:r>
              <a:rPr lang="en-US" altLang="en-PK" sz="2400"/>
              <a:t> Many seemingly promising startups</a:t>
            </a:r>
          </a:p>
          <a:p>
            <a:pPr eaLnBrk="1" hangingPunct="1"/>
            <a:r>
              <a:rPr lang="en-US" altLang="en-PK" sz="2400"/>
              <a:t>  never get off the ground because</a:t>
            </a:r>
          </a:p>
          <a:p>
            <a:pPr eaLnBrk="1" hangingPunct="1"/>
            <a:r>
              <a:rPr lang="en-US" altLang="en-PK" sz="2400"/>
              <a:t>  their product development efforts</a:t>
            </a:r>
          </a:p>
          <a:p>
            <a:pPr eaLnBrk="1" hangingPunct="1"/>
            <a:r>
              <a:rPr lang="en-US" altLang="en-PK" sz="2400"/>
              <a:t>  stall or turn out to be more difficult</a:t>
            </a:r>
          </a:p>
          <a:p>
            <a:pPr eaLnBrk="1" hangingPunct="1"/>
            <a:r>
              <a:rPr lang="en-US" altLang="en-PK" sz="2400"/>
              <a:t>  than expected.</a:t>
            </a:r>
          </a:p>
          <a:p>
            <a:pPr eaLnBrk="1" hangingPunct="1">
              <a:buFont typeface="Arial" panose="020B0604020202020204" pitchFamily="34" charset="0"/>
              <a:buChar char="•"/>
            </a:pPr>
            <a:r>
              <a:rPr lang="en-US" altLang="en-PK" sz="2400"/>
              <a:t> Its important to convince the reader </a:t>
            </a:r>
          </a:p>
          <a:p>
            <a:pPr eaLnBrk="1" hangingPunct="1"/>
            <a:r>
              <a:rPr lang="en-US" altLang="en-PK" sz="2400"/>
              <a:t>  of your plan that this won’t happen</a:t>
            </a:r>
          </a:p>
          <a:p>
            <a:pPr eaLnBrk="1" hangingPunct="1"/>
            <a:r>
              <a:rPr lang="en-US" altLang="en-PK" sz="2400"/>
              <a:t>  to you.</a:t>
            </a:r>
          </a:p>
        </p:txBody>
      </p:sp>
      <p:sp>
        <p:nvSpPr>
          <p:cNvPr id="29704" name="Rectangle 2">
            <a:extLst>
              <a:ext uri="{FF2B5EF4-FFF2-40B4-BE49-F238E27FC236}">
                <a16:creationId xmlns:a16="http://schemas.microsoft.com/office/drawing/2014/main" id="{962B6125-E580-F5C4-FD25-13861CDA4BED}"/>
              </a:ext>
            </a:extLst>
          </p:cNvPr>
          <p:cNvSpPr>
            <a:spLocks noGrp="1" noChangeArrowheads="1"/>
          </p:cNvSpPr>
          <p:nvPr>
            <p:ph type="title"/>
          </p:nvPr>
        </p:nvSpPr>
        <p:spPr>
          <a:xfrm>
            <a:off x="1828800" y="228600"/>
            <a:ext cx="8610600" cy="1143000"/>
          </a:xfrm>
        </p:spPr>
        <p:txBody>
          <a:bodyPr>
            <a:normAutofit fontScale="90000"/>
          </a:bodyPr>
          <a:lstStyle/>
          <a:p>
            <a:pPr eaLnBrk="1" hangingPunct="1"/>
            <a:r>
              <a:rPr lang="en-US" altLang="en-PK" sz="3600">
                <a:latin typeface="Times New Roman" panose="02020603050405020304" pitchFamily="18" charset="0"/>
              </a:rPr>
              <a:t>Section 7: Product (or Service) Design and Development Plan</a:t>
            </a:r>
            <a:br>
              <a:rPr lang="en-US" altLang="en-PK" sz="3600">
                <a:latin typeface="Times New Roman" panose="02020603050405020304" pitchFamily="18" charset="0"/>
              </a:rPr>
            </a:br>
            <a:r>
              <a:rPr lang="en-US" altLang="en-PK" sz="2000">
                <a:latin typeface="Times New Roman" panose="02020603050405020304" pitchFamily="18" charset="0"/>
              </a:rPr>
              <a:t>2 of 2</a:t>
            </a:r>
            <a:endParaRPr lang="en-US" altLang="en-PK" sz="3600">
              <a:latin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a:extLst>
              <a:ext uri="{FF2B5EF4-FFF2-40B4-BE49-F238E27FC236}">
                <a16:creationId xmlns:a16="http://schemas.microsoft.com/office/drawing/2014/main" id="{00AD5E8A-66B9-86D1-C2F5-73E06277513F}"/>
              </a:ext>
            </a:extLst>
          </p:cNvPr>
          <p:cNvSpPr>
            <a:spLocks noGrp="1" noChangeArrowheads="1"/>
          </p:cNvSpPr>
          <p:nvPr>
            <p:ph type="title"/>
          </p:nvPr>
        </p:nvSpPr>
        <p:spPr>
          <a:xfrm>
            <a:off x="1828800" y="152400"/>
            <a:ext cx="8610600" cy="1143000"/>
          </a:xfrm>
        </p:spPr>
        <p:txBody>
          <a:bodyPr/>
          <a:lstStyle/>
          <a:p>
            <a:pPr eaLnBrk="1" hangingPunct="1"/>
            <a:r>
              <a:rPr lang="en-US" altLang="en-PK" sz="3600">
                <a:latin typeface="Times New Roman" panose="02020603050405020304" pitchFamily="18" charset="0"/>
              </a:rPr>
              <a:t>Section 8: Financial Projections</a:t>
            </a:r>
            <a:br>
              <a:rPr lang="en-US" altLang="en-PK" sz="3600">
                <a:latin typeface="Times New Roman" panose="02020603050405020304" pitchFamily="18" charset="0"/>
              </a:rPr>
            </a:br>
            <a:r>
              <a:rPr lang="en-US" altLang="en-PK" sz="2000">
                <a:latin typeface="Times New Roman" panose="02020603050405020304" pitchFamily="18" charset="0"/>
              </a:rPr>
              <a:t>1 of 2</a:t>
            </a:r>
            <a:endParaRPr lang="en-US" altLang="en-PK" sz="3600">
              <a:latin typeface="Times New Roman" panose="02020603050405020304" pitchFamily="18" charset="0"/>
            </a:endParaRPr>
          </a:p>
        </p:txBody>
      </p:sp>
      <p:sp>
        <p:nvSpPr>
          <p:cNvPr id="30724" name="Rectangle 3">
            <a:extLst>
              <a:ext uri="{FF2B5EF4-FFF2-40B4-BE49-F238E27FC236}">
                <a16:creationId xmlns:a16="http://schemas.microsoft.com/office/drawing/2014/main" id="{02FB3542-7703-ED4C-5FBD-F44CC54AA9A3}"/>
              </a:ext>
            </a:extLst>
          </p:cNvPr>
          <p:cNvSpPr>
            <a:spLocks noGrp="1" noChangeArrowheads="1"/>
          </p:cNvSpPr>
          <p:nvPr>
            <p:ph type="body" idx="1"/>
          </p:nvPr>
        </p:nvSpPr>
        <p:spPr/>
        <p:txBody>
          <a:bodyPr/>
          <a:lstStyle/>
          <a:p>
            <a:pPr eaLnBrk="1" hangingPunct="1">
              <a:lnSpc>
                <a:spcPct val="90000"/>
              </a:lnSpc>
            </a:pPr>
            <a:r>
              <a:rPr lang="en-US" altLang="en-PK">
                <a:latin typeface="Times New Roman" panose="02020603050405020304" pitchFamily="18" charset="0"/>
              </a:rPr>
              <a:t>Financial Projections</a:t>
            </a:r>
          </a:p>
          <a:p>
            <a:pPr lvl="1" eaLnBrk="1" hangingPunct="1">
              <a:lnSpc>
                <a:spcPct val="90000"/>
              </a:lnSpc>
            </a:pPr>
            <a:r>
              <a:rPr lang="en-US" altLang="en-PK">
                <a:latin typeface="Times New Roman" panose="02020603050405020304" pitchFamily="18" charset="0"/>
              </a:rPr>
              <a:t>The final section of a business plan presents a firm’s pro forma (or projected) financial projections. </a:t>
            </a:r>
          </a:p>
          <a:p>
            <a:pPr lvl="1" eaLnBrk="1" hangingPunct="1">
              <a:lnSpc>
                <a:spcPct val="90000"/>
              </a:lnSpc>
            </a:pPr>
            <a:r>
              <a:rPr lang="en-US" altLang="en-PK">
                <a:latin typeface="Times New Roman" panose="02020603050405020304" pitchFamily="18" charset="0"/>
              </a:rPr>
              <a:t>Items to include in this section:</a:t>
            </a:r>
          </a:p>
          <a:p>
            <a:pPr lvl="2" eaLnBrk="1" hangingPunct="1">
              <a:lnSpc>
                <a:spcPct val="90000"/>
              </a:lnSpc>
            </a:pPr>
            <a:r>
              <a:rPr lang="en-US" altLang="en-PK">
                <a:latin typeface="Times New Roman" panose="02020603050405020304" pitchFamily="18" charset="0"/>
              </a:rPr>
              <a:t>Sources and uses of funds statement.</a:t>
            </a:r>
          </a:p>
          <a:p>
            <a:pPr lvl="2" eaLnBrk="1" hangingPunct="1">
              <a:lnSpc>
                <a:spcPct val="90000"/>
              </a:lnSpc>
            </a:pPr>
            <a:r>
              <a:rPr lang="en-US" altLang="en-PK">
                <a:latin typeface="Times New Roman" panose="02020603050405020304" pitchFamily="18" charset="0"/>
              </a:rPr>
              <a:t>Assumptions sheet.</a:t>
            </a:r>
          </a:p>
          <a:p>
            <a:pPr lvl="2" eaLnBrk="1" hangingPunct="1">
              <a:lnSpc>
                <a:spcPct val="90000"/>
              </a:lnSpc>
            </a:pPr>
            <a:r>
              <a:rPr lang="en-US" altLang="en-PK">
                <a:latin typeface="Times New Roman" panose="02020603050405020304" pitchFamily="18" charset="0"/>
              </a:rPr>
              <a:t>Pro forma income statements.</a:t>
            </a:r>
          </a:p>
          <a:p>
            <a:pPr lvl="2" eaLnBrk="1" hangingPunct="1">
              <a:lnSpc>
                <a:spcPct val="90000"/>
              </a:lnSpc>
            </a:pPr>
            <a:r>
              <a:rPr lang="en-US" altLang="en-PK">
                <a:latin typeface="Times New Roman" panose="02020603050405020304" pitchFamily="18" charset="0"/>
              </a:rPr>
              <a:t>Pro forma balance sheets.</a:t>
            </a:r>
          </a:p>
          <a:p>
            <a:pPr lvl="2" eaLnBrk="1" hangingPunct="1">
              <a:lnSpc>
                <a:spcPct val="90000"/>
              </a:lnSpc>
            </a:pPr>
            <a:r>
              <a:rPr lang="en-US" altLang="en-PK">
                <a:latin typeface="Times New Roman" panose="02020603050405020304" pitchFamily="18" charset="0"/>
              </a:rPr>
              <a:t>Pro forma cash flows.</a:t>
            </a:r>
          </a:p>
          <a:p>
            <a:pPr lvl="2" eaLnBrk="1" hangingPunct="1">
              <a:lnSpc>
                <a:spcPct val="90000"/>
              </a:lnSpc>
            </a:pPr>
            <a:r>
              <a:rPr lang="en-US" altLang="en-PK">
                <a:latin typeface="Times New Roman" panose="02020603050405020304" pitchFamily="18" charset="0"/>
              </a:rPr>
              <a:t>Ratio analysis.</a:t>
            </a:r>
          </a:p>
          <a:p>
            <a:pPr lvl="2" eaLnBrk="1" hangingPunct="1">
              <a:lnSpc>
                <a:spcPct val="90000"/>
              </a:lnSpc>
            </a:pPr>
            <a:endParaRPr lang="en-US" altLang="en-PK" sz="1600">
              <a:latin typeface="Times New Roman" panose="02020603050405020304" pitchFamily="18" charset="0"/>
            </a:endParaRPr>
          </a:p>
        </p:txBody>
      </p:sp>
      <p:sp>
        <p:nvSpPr>
          <p:cNvPr id="30725" name="Line 4">
            <a:extLst>
              <a:ext uri="{FF2B5EF4-FFF2-40B4-BE49-F238E27FC236}">
                <a16:creationId xmlns:a16="http://schemas.microsoft.com/office/drawing/2014/main" id="{25490A86-D94B-56DF-4D55-546F16BF0865}"/>
              </a:ext>
            </a:extLst>
          </p:cNvPr>
          <p:cNvSpPr>
            <a:spLocks noChangeShapeType="1"/>
          </p:cNvSpPr>
          <p:nvPr/>
        </p:nvSpPr>
        <p:spPr bwMode="auto">
          <a:xfrm>
            <a:off x="1524000" y="12954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a:extLst>
              <a:ext uri="{FF2B5EF4-FFF2-40B4-BE49-F238E27FC236}">
                <a16:creationId xmlns:a16="http://schemas.microsoft.com/office/drawing/2014/main" id="{EADDEC43-CE92-80E8-83A3-397B375D68F5}"/>
              </a:ext>
            </a:extLst>
          </p:cNvPr>
          <p:cNvSpPr>
            <a:spLocks noGrp="1" noChangeArrowheads="1"/>
          </p:cNvSpPr>
          <p:nvPr>
            <p:ph type="title"/>
          </p:nvPr>
        </p:nvSpPr>
        <p:spPr>
          <a:xfrm>
            <a:off x="1828800" y="152400"/>
            <a:ext cx="8610600" cy="1143000"/>
          </a:xfrm>
        </p:spPr>
        <p:txBody>
          <a:bodyPr/>
          <a:lstStyle/>
          <a:p>
            <a:pPr eaLnBrk="1" hangingPunct="1"/>
            <a:r>
              <a:rPr lang="en-US" altLang="en-PK" sz="3600">
                <a:latin typeface="Times New Roman" panose="02020603050405020304" pitchFamily="18" charset="0"/>
              </a:rPr>
              <a:t>Section 8: Financial Projections</a:t>
            </a:r>
            <a:br>
              <a:rPr lang="en-US" altLang="en-PK" sz="3600">
                <a:latin typeface="Times New Roman" panose="02020603050405020304" pitchFamily="18" charset="0"/>
              </a:rPr>
            </a:br>
            <a:r>
              <a:rPr lang="en-US" altLang="en-PK" sz="2000">
                <a:latin typeface="Times New Roman" panose="02020603050405020304" pitchFamily="18" charset="0"/>
              </a:rPr>
              <a:t>2 of 2</a:t>
            </a:r>
            <a:endParaRPr lang="en-US" altLang="en-PK" sz="3600">
              <a:latin typeface="Times New Roman" panose="02020603050405020304" pitchFamily="18" charset="0"/>
            </a:endParaRPr>
          </a:p>
        </p:txBody>
      </p:sp>
      <p:sp>
        <p:nvSpPr>
          <p:cNvPr id="31748" name="Line 4">
            <a:extLst>
              <a:ext uri="{FF2B5EF4-FFF2-40B4-BE49-F238E27FC236}">
                <a16:creationId xmlns:a16="http://schemas.microsoft.com/office/drawing/2014/main" id="{BFF1D7CC-1C82-43AA-3C2C-B3FC6534AFC6}"/>
              </a:ext>
            </a:extLst>
          </p:cNvPr>
          <p:cNvSpPr>
            <a:spLocks noChangeShapeType="1"/>
          </p:cNvSpPr>
          <p:nvPr/>
        </p:nvSpPr>
        <p:spPr bwMode="auto">
          <a:xfrm>
            <a:off x="1524000" y="12954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31749" name="Text Box 4">
            <a:extLst>
              <a:ext uri="{FF2B5EF4-FFF2-40B4-BE49-F238E27FC236}">
                <a16:creationId xmlns:a16="http://schemas.microsoft.com/office/drawing/2014/main" id="{D5DB5246-2C6D-4E84-A111-83D2A309529F}"/>
              </a:ext>
            </a:extLst>
          </p:cNvPr>
          <p:cNvSpPr txBox="1">
            <a:spLocks noChangeArrowheads="1"/>
          </p:cNvSpPr>
          <p:nvPr/>
        </p:nvSpPr>
        <p:spPr bwMode="auto">
          <a:xfrm>
            <a:off x="1524000" y="2819401"/>
            <a:ext cx="3962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800"/>
              <a:t>Financial Projections</a:t>
            </a:r>
          </a:p>
        </p:txBody>
      </p:sp>
      <p:sp>
        <p:nvSpPr>
          <p:cNvPr id="31750" name="Rectangle 5">
            <a:extLst>
              <a:ext uri="{FF2B5EF4-FFF2-40B4-BE49-F238E27FC236}">
                <a16:creationId xmlns:a16="http://schemas.microsoft.com/office/drawing/2014/main" id="{0C1F3479-CB16-0045-C0D8-95EF424AC28C}"/>
              </a:ext>
            </a:extLst>
          </p:cNvPr>
          <p:cNvSpPr>
            <a:spLocks noChangeArrowheads="1"/>
          </p:cNvSpPr>
          <p:nvPr/>
        </p:nvSpPr>
        <p:spPr bwMode="auto">
          <a:xfrm>
            <a:off x="5486400" y="1676400"/>
            <a:ext cx="4800600" cy="4800600"/>
          </a:xfrm>
          <a:prstGeom prst="rect">
            <a:avLst/>
          </a:prstGeom>
          <a:solidFill>
            <a:srgbClr val="FFFF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endParaRPr lang="en-PK" altLang="en-PK" sz="2400"/>
          </a:p>
        </p:txBody>
      </p:sp>
      <p:sp>
        <p:nvSpPr>
          <p:cNvPr id="31751" name="TextBox 11">
            <a:extLst>
              <a:ext uri="{FF2B5EF4-FFF2-40B4-BE49-F238E27FC236}">
                <a16:creationId xmlns:a16="http://schemas.microsoft.com/office/drawing/2014/main" id="{C772FA26-E9A4-5D0C-9528-E0124FFF36C6}"/>
              </a:ext>
            </a:extLst>
          </p:cNvPr>
          <p:cNvSpPr txBox="1">
            <a:spLocks noChangeArrowheads="1"/>
          </p:cNvSpPr>
          <p:nvPr/>
        </p:nvSpPr>
        <p:spPr bwMode="auto">
          <a:xfrm>
            <a:off x="5562600" y="1600201"/>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r>
              <a:rPr lang="en-US" altLang="en-PK" sz="2400"/>
              <a:t>Key Insights</a:t>
            </a:r>
          </a:p>
        </p:txBody>
      </p:sp>
      <p:sp>
        <p:nvSpPr>
          <p:cNvPr id="31752" name="TextBox 12">
            <a:extLst>
              <a:ext uri="{FF2B5EF4-FFF2-40B4-BE49-F238E27FC236}">
                <a16:creationId xmlns:a16="http://schemas.microsoft.com/office/drawing/2014/main" id="{16E568E0-A5E7-668E-3B23-D1C35131A8E4}"/>
              </a:ext>
            </a:extLst>
          </p:cNvPr>
          <p:cNvSpPr txBox="1">
            <a:spLocks noChangeArrowheads="1"/>
          </p:cNvSpPr>
          <p:nvPr/>
        </p:nvSpPr>
        <p:spPr bwMode="auto">
          <a:xfrm>
            <a:off x="5562600" y="2057401"/>
            <a:ext cx="51054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buFont typeface="Arial" panose="020B0604020202020204" pitchFamily="34" charset="0"/>
              <a:buChar char="•"/>
            </a:pPr>
            <a:r>
              <a:rPr lang="en-US" altLang="en-PK" sz="2400"/>
              <a:t> Having completed the earlier </a:t>
            </a:r>
          </a:p>
          <a:p>
            <a:pPr eaLnBrk="1" hangingPunct="1"/>
            <a:r>
              <a:rPr lang="en-US" altLang="en-PK" sz="2400"/>
              <a:t>  sections of the plan, its easy to see</a:t>
            </a:r>
          </a:p>
          <a:p>
            <a:pPr eaLnBrk="1" hangingPunct="1"/>
            <a:r>
              <a:rPr lang="en-US" altLang="en-PK" sz="2400"/>
              <a:t>  why the financial projections come</a:t>
            </a:r>
          </a:p>
          <a:p>
            <a:pPr eaLnBrk="1" hangingPunct="1"/>
            <a:r>
              <a:rPr lang="en-US" altLang="en-PK" sz="2400"/>
              <a:t>  last.</a:t>
            </a:r>
          </a:p>
          <a:p>
            <a:pPr eaLnBrk="1" hangingPunct="1">
              <a:buFont typeface="Arial" panose="020B0604020202020204" pitchFamily="34" charset="0"/>
              <a:buChar char="•"/>
            </a:pPr>
            <a:r>
              <a:rPr lang="en-US" altLang="en-PK" sz="2400"/>
              <a:t> They take the plans you’ve </a:t>
            </a:r>
          </a:p>
          <a:p>
            <a:pPr eaLnBrk="1" hangingPunct="1"/>
            <a:r>
              <a:rPr lang="en-US" altLang="en-PK" sz="2400"/>
              <a:t>  developed and express them in </a:t>
            </a:r>
          </a:p>
          <a:p>
            <a:pPr eaLnBrk="1" hangingPunct="1"/>
            <a:r>
              <a:rPr lang="en-US" altLang="en-PK" sz="2400"/>
              <a:t>  financial terms.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a:extLst>
              <a:ext uri="{FF2B5EF4-FFF2-40B4-BE49-F238E27FC236}">
                <a16:creationId xmlns:a16="http://schemas.microsoft.com/office/drawing/2014/main" id="{3705146B-75CE-5FD6-2D86-B2ED48E2C8B4}"/>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Presenting the Business Plan to Investors</a:t>
            </a:r>
            <a:br>
              <a:rPr lang="en-US" altLang="en-PK" sz="3600">
                <a:latin typeface="Times New Roman" panose="02020603050405020304" pitchFamily="18" charset="0"/>
              </a:rPr>
            </a:br>
            <a:r>
              <a:rPr lang="en-US" altLang="en-PK" sz="2000">
                <a:latin typeface="Times New Roman" panose="02020603050405020304" pitchFamily="18" charset="0"/>
              </a:rPr>
              <a:t>1 of 3</a:t>
            </a:r>
            <a:endParaRPr lang="en-US" altLang="en-PK" sz="3600">
              <a:latin typeface="Times New Roman" panose="02020603050405020304" pitchFamily="18" charset="0"/>
            </a:endParaRPr>
          </a:p>
        </p:txBody>
      </p:sp>
      <p:sp>
        <p:nvSpPr>
          <p:cNvPr id="32772" name="Rectangle 3">
            <a:extLst>
              <a:ext uri="{FF2B5EF4-FFF2-40B4-BE49-F238E27FC236}">
                <a16:creationId xmlns:a16="http://schemas.microsoft.com/office/drawing/2014/main" id="{5194C5E5-C119-B28E-C667-F98EB02890BB}"/>
              </a:ext>
            </a:extLst>
          </p:cNvPr>
          <p:cNvSpPr>
            <a:spLocks noGrp="1" noChangeArrowheads="1"/>
          </p:cNvSpPr>
          <p:nvPr>
            <p:ph type="body" idx="1"/>
          </p:nvPr>
        </p:nvSpPr>
        <p:spPr>
          <a:xfrm>
            <a:off x="1981200" y="1447801"/>
            <a:ext cx="8229600" cy="4525963"/>
          </a:xfrm>
        </p:spPr>
        <p:txBody>
          <a:bodyPr/>
          <a:lstStyle/>
          <a:p>
            <a:pPr eaLnBrk="1" hangingPunct="1"/>
            <a:r>
              <a:rPr lang="en-US" altLang="en-PK">
                <a:latin typeface="Times New Roman" panose="02020603050405020304" pitchFamily="18" charset="0"/>
              </a:rPr>
              <a:t>The Oral Presentation</a:t>
            </a:r>
          </a:p>
          <a:p>
            <a:pPr lvl="1" eaLnBrk="1" hangingPunct="1"/>
            <a:r>
              <a:rPr lang="en-US" altLang="en-PK">
                <a:latin typeface="Times New Roman" panose="02020603050405020304" pitchFamily="18" charset="0"/>
              </a:rPr>
              <a:t>The first rule in making an oral presentation is to follow directions. If you’re told you have 15 minutes, don’t talk for more than the allotted time.</a:t>
            </a:r>
          </a:p>
          <a:p>
            <a:pPr lvl="1" eaLnBrk="1" hangingPunct="1"/>
            <a:r>
              <a:rPr lang="en-US" altLang="en-PK">
                <a:latin typeface="Times New Roman" panose="02020603050405020304" pitchFamily="18" charset="0"/>
              </a:rPr>
              <a:t>The presentation should be smooth and well-rehearsed.</a:t>
            </a:r>
          </a:p>
          <a:p>
            <a:pPr lvl="1" eaLnBrk="1" hangingPunct="1"/>
            <a:r>
              <a:rPr lang="en-US" altLang="en-PK">
                <a:latin typeface="Times New Roman" panose="02020603050405020304" pitchFamily="18" charset="0"/>
              </a:rPr>
              <a:t>The slides should be sharp and not cluttered.</a:t>
            </a:r>
          </a:p>
          <a:p>
            <a:pPr eaLnBrk="1" hangingPunct="1"/>
            <a:r>
              <a:rPr lang="en-US" altLang="en-PK">
                <a:latin typeface="Times New Roman" panose="02020603050405020304" pitchFamily="18" charset="0"/>
              </a:rPr>
              <a:t>Questions and Feedback to Expect from Investors</a:t>
            </a:r>
          </a:p>
          <a:p>
            <a:pPr lvl="1" eaLnBrk="1" hangingPunct="1"/>
            <a:r>
              <a:rPr lang="en-US" altLang="en-PK">
                <a:latin typeface="Times New Roman" panose="02020603050405020304" pitchFamily="18" charset="0"/>
              </a:rPr>
              <a:t>The smart entrepreneur has a good idea of the questions that will be asked, and will be prepared for those queries.</a:t>
            </a:r>
          </a:p>
        </p:txBody>
      </p:sp>
      <p:sp>
        <p:nvSpPr>
          <p:cNvPr id="32773" name="Line 4">
            <a:extLst>
              <a:ext uri="{FF2B5EF4-FFF2-40B4-BE49-F238E27FC236}">
                <a16:creationId xmlns:a16="http://schemas.microsoft.com/office/drawing/2014/main" id="{FC92B907-D9AC-4251-80CB-FD7FECAC9A9A}"/>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a:extLst>
              <a:ext uri="{FF2B5EF4-FFF2-40B4-BE49-F238E27FC236}">
                <a16:creationId xmlns:a16="http://schemas.microsoft.com/office/drawing/2014/main" id="{857D4152-79EB-56B3-B612-0B67444939C7}"/>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Presenting the Business Plan to Investors</a:t>
            </a:r>
            <a:br>
              <a:rPr lang="en-US" altLang="en-PK" sz="3600">
                <a:latin typeface="Times New Roman" panose="02020603050405020304" pitchFamily="18" charset="0"/>
              </a:rPr>
            </a:br>
            <a:r>
              <a:rPr lang="en-US" altLang="en-PK" sz="2000">
                <a:latin typeface="Times New Roman" panose="02020603050405020304" pitchFamily="18" charset="0"/>
              </a:rPr>
              <a:t>2 of 3</a:t>
            </a:r>
            <a:endParaRPr lang="en-US" altLang="en-PK" sz="3600">
              <a:latin typeface="Times New Roman" panose="02020603050405020304" pitchFamily="18" charset="0"/>
            </a:endParaRPr>
          </a:p>
        </p:txBody>
      </p:sp>
      <p:sp>
        <p:nvSpPr>
          <p:cNvPr id="33796" name="Line 4">
            <a:extLst>
              <a:ext uri="{FF2B5EF4-FFF2-40B4-BE49-F238E27FC236}">
                <a16:creationId xmlns:a16="http://schemas.microsoft.com/office/drawing/2014/main" id="{0ABFB93B-6FF6-AE7D-7673-4CD92C7A0EC9}"/>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33797" name="Text Box 6">
            <a:extLst>
              <a:ext uri="{FF2B5EF4-FFF2-40B4-BE49-F238E27FC236}">
                <a16:creationId xmlns:a16="http://schemas.microsoft.com/office/drawing/2014/main" id="{AE043A09-8439-B86B-4C5E-8A5EA86EEAA1}"/>
              </a:ext>
            </a:extLst>
          </p:cNvPr>
          <p:cNvSpPr txBox="1">
            <a:spLocks noChangeArrowheads="1"/>
          </p:cNvSpPr>
          <p:nvPr/>
        </p:nvSpPr>
        <p:spPr bwMode="auto">
          <a:xfrm>
            <a:off x="1828800" y="1447800"/>
            <a:ext cx="822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lnSpc>
                <a:spcPct val="75000"/>
              </a:lnSpc>
              <a:spcBef>
                <a:spcPct val="50000"/>
              </a:spcBef>
            </a:pPr>
            <a:r>
              <a:rPr lang="en-US" altLang="en-PK" sz="2400"/>
              <a:t>Twelve PowerPoint Slides to Include in an Investor Presentation</a:t>
            </a:r>
          </a:p>
        </p:txBody>
      </p:sp>
      <p:sp>
        <p:nvSpPr>
          <p:cNvPr id="33798" name="TextBox 6">
            <a:extLst>
              <a:ext uri="{FF2B5EF4-FFF2-40B4-BE49-F238E27FC236}">
                <a16:creationId xmlns:a16="http://schemas.microsoft.com/office/drawing/2014/main" id="{66173E77-5483-65C0-4234-D672979ABB64}"/>
              </a:ext>
            </a:extLst>
          </p:cNvPr>
          <p:cNvSpPr txBox="1">
            <a:spLocks noChangeArrowheads="1"/>
          </p:cNvSpPr>
          <p:nvPr/>
        </p:nvSpPr>
        <p:spPr bwMode="auto">
          <a:xfrm>
            <a:off x="1905000" y="2057400"/>
            <a:ext cx="44958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lnSpc>
                <a:spcPts val="3600"/>
              </a:lnSpc>
              <a:buFontTx/>
              <a:buAutoNum type="arabicPeriod"/>
            </a:pPr>
            <a:r>
              <a:rPr lang="en-US" altLang="en-PK" sz="2400"/>
              <a:t>Title Slide</a:t>
            </a:r>
          </a:p>
          <a:p>
            <a:pPr eaLnBrk="1" hangingPunct="1">
              <a:lnSpc>
                <a:spcPts val="3600"/>
              </a:lnSpc>
              <a:buFontTx/>
              <a:buAutoNum type="arabicPeriod"/>
            </a:pPr>
            <a:r>
              <a:rPr lang="en-US" altLang="en-PK" sz="2400"/>
              <a:t>Problem</a:t>
            </a:r>
          </a:p>
          <a:p>
            <a:pPr eaLnBrk="1" hangingPunct="1">
              <a:lnSpc>
                <a:spcPts val="3600"/>
              </a:lnSpc>
              <a:buFontTx/>
              <a:buAutoNum type="arabicPeriod"/>
            </a:pPr>
            <a:r>
              <a:rPr lang="en-US" altLang="en-PK" sz="2400"/>
              <a:t>Solution</a:t>
            </a:r>
          </a:p>
          <a:p>
            <a:pPr eaLnBrk="1" hangingPunct="1">
              <a:lnSpc>
                <a:spcPts val="3600"/>
              </a:lnSpc>
              <a:buFontTx/>
              <a:buAutoNum type="arabicPeriod"/>
            </a:pPr>
            <a:r>
              <a:rPr lang="en-US" altLang="en-PK" sz="2400"/>
              <a:t>Opportunity and target market</a:t>
            </a:r>
          </a:p>
          <a:p>
            <a:pPr eaLnBrk="1" hangingPunct="1">
              <a:lnSpc>
                <a:spcPts val="3600"/>
              </a:lnSpc>
              <a:buFontTx/>
              <a:buAutoNum type="arabicPeriod"/>
            </a:pPr>
            <a:r>
              <a:rPr lang="en-US" altLang="en-PK" sz="2400"/>
              <a:t>Technology</a:t>
            </a:r>
          </a:p>
          <a:p>
            <a:pPr eaLnBrk="1" hangingPunct="1">
              <a:lnSpc>
                <a:spcPts val="3600"/>
              </a:lnSpc>
              <a:buFontTx/>
              <a:buAutoNum type="arabicPeriod"/>
            </a:pPr>
            <a:r>
              <a:rPr lang="en-US" altLang="en-PK" sz="2400"/>
              <a:t>Competition</a:t>
            </a:r>
          </a:p>
        </p:txBody>
      </p:sp>
      <p:sp>
        <p:nvSpPr>
          <p:cNvPr id="33799" name="TextBox 8">
            <a:extLst>
              <a:ext uri="{FF2B5EF4-FFF2-40B4-BE49-F238E27FC236}">
                <a16:creationId xmlns:a16="http://schemas.microsoft.com/office/drawing/2014/main" id="{0688ED04-6C3D-9234-29B3-FBA6A80C29D5}"/>
              </a:ext>
            </a:extLst>
          </p:cNvPr>
          <p:cNvSpPr txBox="1">
            <a:spLocks noChangeArrowheads="1"/>
          </p:cNvSpPr>
          <p:nvPr/>
        </p:nvSpPr>
        <p:spPr bwMode="auto">
          <a:xfrm>
            <a:off x="6477000" y="2057400"/>
            <a:ext cx="43434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lnSpc>
                <a:spcPts val="3600"/>
              </a:lnSpc>
            </a:pPr>
            <a:r>
              <a:rPr lang="en-US" altLang="en-PK" sz="2400"/>
              <a:t>7.	Marketing and sales</a:t>
            </a:r>
          </a:p>
          <a:p>
            <a:pPr eaLnBrk="1" hangingPunct="1">
              <a:lnSpc>
                <a:spcPts val="3600"/>
              </a:lnSpc>
            </a:pPr>
            <a:r>
              <a:rPr lang="en-US" altLang="en-PK" sz="2400"/>
              <a:t>8.	Management team</a:t>
            </a:r>
          </a:p>
          <a:p>
            <a:pPr eaLnBrk="1" hangingPunct="1">
              <a:lnSpc>
                <a:spcPts val="3600"/>
              </a:lnSpc>
            </a:pPr>
            <a:r>
              <a:rPr lang="en-US" altLang="en-PK" sz="2400"/>
              <a:t>9.	Financial projections</a:t>
            </a:r>
          </a:p>
          <a:p>
            <a:pPr eaLnBrk="1" hangingPunct="1">
              <a:lnSpc>
                <a:spcPts val="3600"/>
              </a:lnSpc>
            </a:pPr>
            <a:r>
              <a:rPr lang="en-US" altLang="en-PK" sz="2400"/>
              <a:t>10.	Current status</a:t>
            </a:r>
          </a:p>
          <a:p>
            <a:pPr eaLnBrk="1" hangingPunct="1">
              <a:lnSpc>
                <a:spcPts val="3600"/>
              </a:lnSpc>
            </a:pPr>
            <a:r>
              <a:rPr lang="en-US" altLang="en-PK" sz="2400"/>
              <a:t>11.	Financing sought</a:t>
            </a:r>
          </a:p>
          <a:p>
            <a:pPr eaLnBrk="1" hangingPunct="1">
              <a:lnSpc>
                <a:spcPts val="3600"/>
              </a:lnSpc>
            </a:pPr>
            <a:r>
              <a:rPr lang="en-US" altLang="en-PK" sz="2400"/>
              <a:t>12.	Summary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a:extLst>
              <a:ext uri="{FF2B5EF4-FFF2-40B4-BE49-F238E27FC236}">
                <a16:creationId xmlns:a16="http://schemas.microsoft.com/office/drawing/2014/main" id="{2BACE6D1-EB7C-CE95-F7AE-6E53B3B19F7D}"/>
              </a:ext>
            </a:extLst>
          </p:cNvPr>
          <p:cNvSpPr>
            <a:spLocks noGrp="1" noChangeArrowheads="1"/>
          </p:cNvSpPr>
          <p:nvPr>
            <p:ph type="title"/>
          </p:nvPr>
        </p:nvSpPr>
        <p:spPr>
          <a:xfrm>
            <a:off x="1981200" y="152400"/>
            <a:ext cx="8229600" cy="1143000"/>
          </a:xfrm>
        </p:spPr>
        <p:txBody>
          <a:bodyPr/>
          <a:lstStyle/>
          <a:p>
            <a:pPr eaLnBrk="1" hangingPunct="1"/>
            <a:r>
              <a:rPr lang="en-US" altLang="en-PK" sz="3600" dirty="0">
                <a:latin typeface="Times New Roman" panose="02020603050405020304" pitchFamily="18" charset="0"/>
              </a:rPr>
              <a:t>Who Reads the Business Plan—And What Are They Looking For?</a:t>
            </a:r>
          </a:p>
        </p:txBody>
      </p:sp>
      <p:sp>
        <p:nvSpPr>
          <p:cNvPr id="7172" name="Line 3">
            <a:extLst>
              <a:ext uri="{FF2B5EF4-FFF2-40B4-BE49-F238E27FC236}">
                <a16:creationId xmlns:a16="http://schemas.microsoft.com/office/drawing/2014/main" id="{8A0927F9-D3E7-F55E-DD1B-4A98784B8A11}"/>
              </a:ext>
            </a:extLst>
          </p:cNvPr>
          <p:cNvSpPr>
            <a:spLocks noChangeShapeType="1"/>
          </p:cNvSpPr>
          <p:nvPr/>
        </p:nvSpPr>
        <p:spPr bwMode="auto">
          <a:xfrm>
            <a:off x="1524000" y="13716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7173" name="Text Box 4">
            <a:extLst>
              <a:ext uri="{FF2B5EF4-FFF2-40B4-BE49-F238E27FC236}">
                <a16:creationId xmlns:a16="http://schemas.microsoft.com/office/drawing/2014/main" id="{41E65C5F-CC7B-7754-8AFA-15D98AC9D844}"/>
              </a:ext>
            </a:extLst>
          </p:cNvPr>
          <p:cNvSpPr txBox="1">
            <a:spLocks noChangeArrowheads="1"/>
          </p:cNvSpPr>
          <p:nvPr/>
        </p:nvSpPr>
        <p:spPr bwMode="auto">
          <a:xfrm>
            <a:off x="2286000" y="1600201"/>
            <a:ext cx="7620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400" dirty="0"/>
              <a:t>There are two primary audience for a firm’s business plan</a:t>
            </a:r>
          </a:p>
        </p:txBody>
      </p:sp>
      <p:sp>
        <p:nvSpPr>
          <p:cNvPr id="7174" name="Rectangle 5">
            <a:extLst>
              <a:ext uri="{FF2B5EF4-FFF2-40B4-BE49-F238E27FC236}">
                <a16:creationId xmlns:a16="http://schemas.microsoft.com/office/drawing/2014/main" id="{B1F9E31B-D585-9D0F-3A49-9B95D1BB52FA}"/>
              </a:ext>
            </a:extLst>
          </p:cNvPr>
          <p:cNvSpPr>
            <a:spLocks noChangeArrowheads="1"/>
          </p:cNvSpPr>
          <p:nvPr/>
        </p:nvSpPr>
        <p:spPr bwMode="auto">
          <a:xfrm>
            <a:off x="2286000" y="2438400"/>
            <a:ext cx="7620000" cy="3657600"/>
          </a:xfrm>
          <a:prstGeom prst="rect">
            <a:avLst/>
          </a:prstGeom>
          <a:solidFill>
            <a:srgbClr val="FFFF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endParaRPr lang="en-PK" altLang="en-PK"/>
          </a:p>
        </p:txBody>
      </p:sp>
      <p:sp>
        <p:nvSpPr>
          <p:cNvPr id="7175" name="Line 6">
            <a:extLst>
              <a:ext uri="{FF2B5EF4-FFF2-40B4-BE49-F238E27FC236}">
                <a16:creationId xmlns:a16="http://schemas.microsoft.com/office/drawing/2014/main" id="{0B7D94FE-CBDC-154D-6DE4-9F05FFB45B88}"/>
              </a:ext>
            </a:extLst>
          </p:cNvPr>
          <p:cNvSpPr>
            <a:spLocks noChangeShapeType="1"/>
          </p:cNvSpPr>
          <p:nvPr/>
        </p:nvSpPr>
        <p:spPr bwMode="auto">
          <a:xfrm>
            <a:off x="2286000" y="2971800"/>
            <a:ext cx="7620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7176" name="Line 7">
            <a:extLst>
              <a:ext uri="{FF2B5EF4-FFF2-40B4-BE49-F238E27FC236}">
                <a16:creationId xmlns:a16="http://schemas.microsoft.com/office/drawing/2014/main" id="{C3C1EB44-E71F-79C6-9A8B-918285E3C71E}"/>
              </a:ext>
            </a:extLst>
          </p:cNvPr>
          <p:cNvSpPr>
            <a:spLocks noChangeShapeType="1"/>
          </p:cNvSpPr>
          <p:nvPr/>
        </p:nvSpPr>
        <p:spPr bwMode="auto">
          <a:xfrm>
            <a:off x="2286000" y="4495800"/>
            <a:ext cx="7620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7177" name="Line 8">
            <a:extLst>
              <a:ext uri="{FF2B5EF4-FFF2-40B4-BE49-F238E27FC236}">
                <a16:creationId xmlns:a16="http://schemas.microsoft.com/office/drawing/2014/main" id="{99B91CD5-2CF1-A92A-9DA9-025403DE06EC}"/>
              </a:ext>
            </a:extLst>
          </p:cNvPr>
          <p:cNvSpPr>
            <a:spLocks noChangeShapeType="1"/>
          </p:cNvSpPr>
          <p:nvPr/>
        </p:nvSpPr>
        <p:spPr bwMode="auto">
          <a:xfrm>
            <a:off x="4267200" y="2438400"/>
            <a:ext cx="0" cy="3657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7178" name="Text Box 9">
            <a:extLst>
              <a:ext uri="{FF2B5EF4-FFF2-40B4-BE49-F238E27FC236}">
                <a16:creationId xmlns:a16="http://schemas.microsoft.com/office/drawing/2014/main" id="{93B7E7A3-49F5-267C-89C2-0B88A69488BD}"/>
              </a:ext>
            </a:extLst>
          </p:cNvPr>
          <p:cNvSpPr txBox="1">
            <a:spLocks noChangeArrowheads="1"/>
          </p:cNvSpPr>
          <p:nvPr/>
        </p:nvSpPr>
        <p:spPr bwMode="auto">
          <a:xfrm>
            <a:off x="2362200" y="2514600"/>
            <a:ext cx="1905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Audience</a:t>
            </a:r>
          </a:p>
        </p:txBody>
      </p:sp>
      <p:sp>
        <p:nvSpPr>
          <p:cNvPr id="7179" name="Text Box 10">
            <a:extLst>
              <a:ext uri="{FF2B5EF4-FFF2-40B4-BE49-F238E27FC236}">
                <a16:creationId xmlns:a16="http://schemas.microsoft.com/office/drawing/2014/main" id="{81E94321-B932-0266-2C9E-6C1AB40DE0C0}"/>
              </a:ext>
            </a:extLst>
          </p:cNvPr>
          <p:cNvSpPr txBox="1">
            <a:spLocks noChangeArrowheads="1"/>
          </p:cNvSpPr>
          <p:nvPr/>
        </p:nvSpPr>
        <p:spPr bwMode="auto">
          <a:xfrm>
            <a:off x="5410200" y="2514600"/>
            <a:ext cx="3429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What They are Looking For</a:t>
            </a:r>
          </a:p>
        </p:txBody>
      </p:sp>
      <p:sp>
        <p:nvSpPr>
          <p:cNvPr id="7180" name="Text Box 11">
            <a:extLst>
              <a:ext uri="{FF2B5EF4-FFF2-40B4-BE49-F238E27FC236}">
                <a16:creationId xmlns:a16="http://schemas.microsoft.com/office/drawing/2014/main" id="{89318D94-B3F7-C55D-89A8-D23766EF4C98}"/>
              </a:ext>
            </a:extLst>
          </p:cNvPr>
          <p:cNvSpPr txBox="1">
            <a:spLocks noChangeArrowheads="1"/>
          </p:cNvSpPr>
          <p:nvPr/>
        </p:nvSpPr>
        <p:spPr bwMode="auto">
          <a:xfrm>
            <a:off x="2362200" y="3276601"/>
            <a:ext cx="1828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A Firm’s Employees</a:t>
            </a:r>
          </a:p>
        </p:txBody>
      </p:sp>
      <p:sp>
        <p:nvSpPr>
          <p:cNvPr id="7181" name="Text Box 12">
            <a:extLst>
              <a:ext uri="{FF2B5EF4-FFF2-40B4-BE49-F238E27FC236}">
                <a16:creationId xmlns:a16="http://schemas.microsoft.com/office/drawing/2014/main" id="{FF94974A-5668-BE2B-1114-97A0771F4F82}"/>
              </a:ext>
            </a:extLst>
          </p:cNvPr>
          <p:cNvSpPr txBox="1">
            <a:spLocks noChangeArrowheads="1"/>
          </p:cNvSpPr>
          <p:nvPr/>
        </p:nvSpPr>
        <p:spPr bwMode="auto">
          <a:xfrm>
            <a:off x="2362200" y="4648200"/>
            <a:ext cx="1828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Investors and other external stakeholders</a:t>
            </a:r>
          </a:p>
        </p:txBody>
      </p:sp>
      <p:sp>
        <p:nvSpPr>
          <p:cNvPr id="7182" name="Text Box 13">
            <a:extLst>
              <a:ext uri="{FF2B5EF4-FFF2-40B4-BE49-F238E27FC236}">
                <a16:creationId xmlns:a16="http://schemas.microsoft.com/office/drawing/2014/main" id="{10FADEBA-599C-A8F1-AE5F-F9F3E4F373B3}"/>
              </a:ext>
            </a:extLst>
          </p:cNvPr>
          <p:cNvSpPr txBox="1">
            <a:spLocks noChangeArrowheads="1"/>
          </p:cNvSpPr>
          <p:nvPr/>
        </p:nvSpPr>
        <p:spPr bwMode="auto">
          <a:xfrm>
            <a:off x="4495800" y="3200400"/>
            <a:ext cx="5257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A clearly written business plan helps the employees of a firm operate in sync and move forward in a consistent and purposeful manner.  </a:t>
            </a:r>
          </a:p>
        </p:txBody>
      </p:sp>
      <p:sp>
        <p:nvSpPr>
          <p:cNvPr id="7183" name="Text Box 14">
            <a:extLst>
              <a:ext uri="{FF2B5EF4-FFF2-40B4-BE49-F238E27FC236}">
                <a16:creationId xmlns:a16="http://schemas.microsoft.com/office/drawing/2014/main" id="{71CAFDEF-89AF-75DE-56D0-E06F107E99F0}"/>
              </a:ext>
            </a:extLst>
          </p:cNvPr>
          <p:cNvSpPr txBox="1">
            <a:spLocks noChangeArrowheads="1"/>
          </p:cNvSpPr>
          <p:nvPr/>
        </p:nvSpPr>
        <p:spPr bwMode="auto">
          <a:xfrm>
            <a:off x="4267200" y="4724400"/>
            <a:ext cx="5638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A firm’s business plan must make the case that the firm is a good use of an investor’s funds or the attention of others.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a:extLst>
              <a:ext uri="{FF2B5EF4-FFF2-40B4-BE49-F238E27FC236}">
                <a16:creationId xmlns:a16="http://schemas.microsoft.com/office/drawing/2014/main" id="{848B6614-16A8-9E23-1263-F9C1A2404617}"/>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Presenting the Business Plan to Investors</a:t>
            </a:r>
            <a:br>
              <a:rPr lang="en-US" altLang="en-PK" sz="3600">
                <a:latin typeface="Times New Roman" panose="02020603050405020304" pitchFamily="18" charset="0"/>
              </a:rPr>
            </a:br>
            <a:r>
              <a:rPr lang="en-US" altLang="en-PK" sz="2000">
                <a:latin typeface="Times New Roman" panose="02020603050405020304" pitchFamily="18" charset="0"/>
              </a:rPr>
              <a:t>3 of 3</a:t>
            </a:r>
            <a:endParaRPr lang="en-US" altLang="en-PK" sz="3600">
              <a:latin typeface="Times New Roman" panose="02020603050405020304" pitchFamily="18" charset="0"/>
            </a:endParaRPr>
          </a:p>
        </p:txBody>
      </p:sp>
      <p:sp>
        <p:nvSpPr>
          <p:cNvPr id="34820" name="Line 4">
            <a:extLst>
              <a:ext uri="{FF2B5EF4-FFF2-40B4-BE49-F238E27FC236}">
                <a16:creationId xmlns:a16="http://schemas.microsoft.com/office/drawing/2014/main" id="{00F3BEA4-1FB6-B9FF-EB7D-8026DEB923F2}"/>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34822" name="TextBox 8">
            <a:extLst>
              <a:ext uri="{FF2B5EF4-FFF2-40B4-BE49-F238E27FC236}">
                <a16:creationId xmlns:a16="http://schemas.microsoft.com/office/drawing/2014/main" id="{3AC06F32-0D18-9C51-5361-D9FCAE1EB581}"/>
              </a:ext>
            </a:extLst>
          </p:cNvPr>
          <p:cNvSpPr txBox="1">
            <a:spLocks noChangeArrowheads="1"/>
          </p:cNvSpPr>
          <p:nvPr/>
        </p:nvSpPr>
        <p:spPr bwMode="auto">
          <a:xfrm>
            <a:off x="8201031" y="2459504"/>
            <a:ext cx="32766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buFont typeface="Arial" panose="020B0604020202020204" pitchFamily="34" charset="0"/>
              <a:buChar char="•"/>
            </a:pPr>
            <a:r>
              <a:rPr lang="en-US" altLang="en-PK" sz="2400" dirty="0"/>
              <a:t> It’s also important to </a:t>
            </a:r>
          </a:p>
          <a:p>
            <a:pPr eaLnBrk="1" hangingPunct="1"/>
            <a:r>
              <a:rPr lang="en-US" altLang="en-PK" sz="2400" dirty="0"/>
              <a:t>  look sharp when</a:t>
            </a:r>
          </a:p>
          <a:p>
            <a:pPr eaLnBrk="1" hangingPunct="1"/>
            <a:r>
              <a:rPr lang="en-US" altLang="en-PK" sz="2400" dirty="0"/>
              <a:t>  presenting a business</a:t>
            </a:r>
          </a:p>
          <a:p>
            <a:pPr eaLnBrk="1" hangingPunct="1"/>
            <a:r>
              <a:rPr lang="en-US" altLang="en-PK" sz="2400" dirty="0"/>
              <a:t>  plan.</a:t>
            </a:r>
          </a:p>
          <a:p>
            <a:pPr eaLnBrk="1" hangingPunct="1">
              <a:buFont typeface="Arial" panose="020B0604020202020204" pitchFamily="34" charset="0"/>
              <a:buChar char="•"/>
            </a:pPr>
            <a:endParaRPr lang="en-US" altLang="en-PK" sz="2400" dirty="0"/>
          </a:p>
        </p:txBody>
      </p:sp>
      <p:pic>
        <p:nvPicPr>
          <p:cNvPr id="28674" name="Picture 2" descr="Business Plan PowerPoint Presentation | Free PowerPoint Template">
            <a:extLst>
              <a:ext uri="{FF2B5EF4-FFF2-40B4-BE49-F238E27FC236}">
                <a16:creationId xmlns:a16="http://schemas.microsoft.com/office/drawing/2014/main" id="{5E85A5FE-32B7-F1E0-1F4C-0C9597613B2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859" r="13799" b="40497"/>
          <a:stretch/>
        </p:blipFill>
        <p:spPr bwMode="auto">
          <a:xfrm>
            <a:off x="1143005" y="1858962"/>
            <a:ext cx="7058026" cy="33099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a:extLst>
              <a:ext uri="{FF2B5EF4-FFF2-40B4-BE49-F238E27FC236}">
                <a16:creationId xmlns:a16="http://schemas.microsoft.com/office/drawing/2014/main" id="{335EC75B-397B-CD15-5331-97EF551A4930}"/>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Guidelines for Writing a Business Plan</a:t>
            </a:r>
            <a:br>
              <a:rPr lang="en-US" altLang="en-PK" sz="3600">
                <a:latin typeface="Times New Roman" panose="02020603050405020304" pitchFamily="18" charset="0"/>
              </a:rPr>
            </a:br>
            <a:r>
              <a:rPr lang="en-US" altLang="en-PK" sz="2000">
                <a:latin typeface="Times New Roman" panose="02020603050405020304" pitchFamily="18" charset="0"/>
              </a:rPr>
              <a:t>1 of 5</a:t>
            </a:r>
          </a:p>
        </p:txBody>
      </p:sp>
      <p:sp>
        <p:nvSpPr>
          <p:cNvPr id="8196" name="Rectangle 3">
            <a:extLst>
              <a:ext uri="{FF2B5EF4-FFF2-40B4-BE49-F238E27FC236}">
                <a16:creationId xmlns:a16="http://schemas.microsoft.com/office/drawing/2014/main" id="{9C45911D-E658-814F-ECE7-887A362378E1}"/>
              </a:ext>
            </a:extLst>
          </p:cNvPr>
          <p:cNvSpPr>
            <a:spLocks noGrp="1" noChangeArrowheads="1"/>
          </p:cNvSpPr>
          <p:nvPr>
            <p:ph type="body" idx="1"/>
          </p:nvPr>
        </p:nvSpPr>
        <p:spPr/>
        <p:txBody>
          <a:bodyPr/>
          <a:lstStyle/>
          <a:p>
            <a:pPr eaLnBrk="1" hangingPunct="1"/>
            <a:r>
              <a:rPr lang="en-US" altLang="en-PK" dirty="0">
                <a:latin typeface="Times New Roman" panose="02020603050405020304" pitchFamily="18" charset="0"/>
              </a:rPr>
              <a:t>Structure of the Business Plan</a:t>
            </a:r>
          </a:p>
          <a:p>
            <a:pPr lvl="1" eaLnBrk="1" hangingPunct="1"/>
            <a:r>
              <a:rPr lang="en-US" altLang="en-PK" dirty="0">
                <a:latin typeface="Times New Roman" panose="02020603050405020304" pitchFamily="18" charset="0"/>
              </a:rPr>
              <a:t>To make the best impression a business plan should follow a conventional structure (such as the outline for the business plan shown later in this chapter)</a:t>
            </a:r>
          </a:p>
          <a:p>
            <a:pPr lvl="1" eaLnBrk="1" hangingPunct="1"/>
            <a:r>
              <a:rPr lang="en-US" altLang="en-PK" dirty="0">
                <a:latin typeface="Times New Roman" panose="02020603050405020304" pitchFamily="18" charset="0"/>
              </a:rPr>
              <a:t>Although some entrepreneurs want to demonstrate creativity, departing from the basic structure of the conventional business plan is usually a mistake.  </a:t>
            </a:r>
          </a:p>
          <a:p>
            <a:pPr lvl="1" eaLnBrk="1" hangingPunct="1"/>
            <a:r>
              <a:rPr lang="en-US" altLang="en-PK" dirty="0">
                <a:latin typeface="Times New Roman" panose="02020603050405020304" pitchFamily="18" charset="0"/>
              </a:rPr>
              <a:t>Typically, investors are busy people and want a plan where they can easily find critical information.</a:t>
            </a:r>
          </a:p>
        </p:txBody>
      </p:sp>
      <p:sp>
        <p:nvSpPr>
          <p:cNvPr id="8197" name="Line 4">
            <a:extLst>
              <a:ext uri="{FF2B5EF4-FFF2-40B4-BE49-F238E27FC236}">
                <a16:creationId xmlns:a16="http://schemas.microsoft.com/office/drawing/2014/main" id="{E13A2F60-CAF0-3427-DA1C-12316AB3D763}"/>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0ED41FBC-719B-8739-0BE5-7337C956EBEF}"/>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Guidelines for Writing a Business Plan</a:t>
            </a:r>
            <a:br>
              <a:rPr lang="en-US" altLang="en-PK" sz="3600">
                <a:latin typeface="Times New Roman" panose="02020603050405020304" pitchFamily="18" charset="0"/>
              </a:rPr>
            </a:br>
            <a:r>
              <a:rPr lang="en-US" altLang="en-PK" sz="2000">
                <a:latin typeface="Times New Roman" panose="02020603050405020304" pitchFamily="18" charset="0"/>
              </a:rPr>
              <a:t>2 of 5</a:t>
            </a:r>
          </a:p>
        </p:txBody>
      </p:sp>
      <p:sp>
        <p:nvSpPr>
          <p:cNvPr id="9220" name="Rectangle 3">
            <a:extLst>
              <a:ext uri="{FF2B5EF4-FFF2-40B4-BE49-F238E27FC236}">
                <a16:creationId xmlns:a16="http://schemas.microsoft.com/office/drawing/2014/main" id="{C6D94C47-FD32-D6F7-25DD-7F11A36309D9}"/>
              </a:ext>
            </a:extLst>
          </p:cNvPr>
          <p:cNvSpPr>
            <a:spLocks noGrp="1" noChangeArrowheads="1"/>
          </p:cNvSpPr>
          <p:nvPr>
            <p:ph type="body" idx="1"/>
          </p:nvPr>
        </p:nvSpPr>
        <p:spPr/>
        <p:txBody>
          <a:bodyPr/>
          <a:lstStyle/>
          <a:p>
            <a:pPr eaLnBrk="1" hangingPunct="1"/>
            <a:r>
              <a:rPr lang="en-US" altLang="en-PK">
                <a:latin typeface="Times New Roman" panose="02020603050405020304" pitchFamily="18" charset="0"/>
              </a:rPr>
              <a:t>Structure of the Business Plan (continued)</a:t>
            </a:r>
          </a:p>
          <a:p>
            <a:pPr lvl="1" eaLnBrk="1" hangingPunct="1"/>
            <a:r>
              <a:rPr lang="en-US" altLang="en-PK">
                <a:latin typeface="Times New Roman" panose="02020603050405020304" pitchFamily="18" charset="0"/>
              </a:rPr>
              <a:t>Software Packages</a:t>
            </a:r>
          </a:p>
          <a:p>
            <a:pPr lvl="2" eaLnBrk="1" hangingPunct="1"/>
            <a:r>
              <a:rPr lang="en-US" altLang="en-PK">
                <a:latin typeface="Times New Roman" panose="02020603050405020304" pitchFamily="18" charset="0"/>
              </a:rPr>
              <a:t>There are many software packages available that employ an interactive, menu-driven approach to assist in the writing of a business plan.  </a:t>
            </a:r>
          </a:p>
          <a:p>
            <a:pPr lvl="2" eaLnBrk="1" hangingPunct="1"/>
            <a:r>
              <a:rPr lang="en-US" altLang="en-PK">
                <a:latin typeface="Times New Roman" panose="02020603050405020304" pitchFamily="18" charset="0"/>
              </a:rPr>
              <a:t>Some of these programs are very helpful.  However, entrepreneurs should avoid a boilerplate plan that looks as though it came from a “canned” source.</a:t>
            </a:r>
          </a:p>
          <a:p>
            <a:pPr lvl="1" eaLnBrk="1" hangingPunct="1"/>
            <a:r>
              <a:rPr lang="en-US" altLang="en-PK">
                <a:latin typeface="Times New Roman" panose="02020603050405020304" pitchFamily="18" charset="0"/>
              </a:rPr>
              <a:t>Sense of Excitement</a:t>
            </a:r>
          </a:p>
          <a:p>
            <a:pPr lvl="2" eaLnBrk="1" hangingPunct="1"/>
            <a:r>
              <a:rPr lang="en-US" altLang="en-PK">
                <a:latin typeface="Times New Roman" panose="02020603050405020304" pitchFamily="18" charset="0"/>
              </a:rPr>
              <a:t>Along with facts and figures, a business plan needs to project a sense of anticipation and excitement about the possibilities that surround a new venture.</a:t>
            </a:r>
          </a:p>
        </p:txBody>
      </p:sp>
      <p:sp>
        <p:nvSpPr>
          <p:cNvPr id="9221" name="Line 4">
            <a:extLst>
              <a:ext uri="{FF2B5EF4-FFF2-40B4-BE49-F238E27FC236}">
                <a16:creationId xmlns:a16="http://schemas.microsoft.com/office/drawing/2014/main" id="{AE048CA9-2856-DED8-B6AC-2746366D22D1}"/>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a:extLst>
              <a:ext uri="{FF2B5EF4-FFF2-40B4-BE49-F238E27FC236}">
                <a16:creationId xmlns:a16="http://schemas.microsoft.com/office/drawing/2014/main" id="{B952B687-6AA4-2454-5DBD-EBD437D3F90A}"/>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Guidelines for Writing a Business Plan</a:t>
            </a:r>
            <a:br>
              <a:rPr lang="en-US" altLang="en-PK" sz="3600">
                <a:latin typeface="Times New Roman" panose="02020603050405020304" pitchFamily="18" charset="0"/>
              </a:rPr>
            </a:br>
            <a:r>
              <a:rPr lang="en-US" altLang="en-PK" sz="2000">
                <a:latin typeface="Times New Roman" panose="02020603050405020304" pitchFamily="18" charset="0"/>
              </a:rPr>
              <a:t>3 of 5</a:t>
            </a:r>
          </a:p>
        </p:txBody>
      </p:sp>
      <p:sp>
        <p:nvSpPr>
          <p:cNvPr id="10244" name="Rectangle 3">
            <a:extLst>
              <a:ext uri="{FF2B5EF4-FFF2-40B4-BE49-F238E27FC236}">
                <a16:creationId xmlns:a16="http://schemas.microsoft.com/office/drawing/2014/main" id="{A8F043FB-A1D0-9126-7FEB-3147B83923E6}"/>
              </a:ext>
            </a:extLst>
          </p:cNvPr>
          <p:cNvSpPr>
            <a:spLocks noGrp="1" noChangeArrowheads="1"/>
          </p:cNvSpPr>
          <p:nvPr>
            <p:ph type="body" idx="1"/>
          </p:nvPr>
        </p:nvSpPr>
        <p:spPr/>
        <p:txBody>
          <a:bodyPr/>
          <a:lstStyle/>
          <a:p>
            <a:pPr eaLnBrk="1" hangingPunct="1"/>
            <a:r>
              <a:rPr lang="en-US" altLang="en-PK">
                <a:latin typeface="Times New Roman" panose="02020603050405020304" pitchFamily="18" charset="0"/>
              </a:rPr>
              <a:t>Content of the Business Plan</a:t>
            </a:r>
          </a:p>
          <a:p>
            <a:pPr lvl="1" eaLnBrk="1" hangingPunct="1"/>
            <a:r>
              <a:rPr lang="en-US" altLang="en-PK">
                <a:latin typeface="Times New Roman" panose="02020603050405020304" pitchFamily="18" charset="0"/>
              </a:rPr>
              <a:t>The business plan should give clear and concise information on all the important aspects of the proposed venture.  </a:t>
            </a:r>
          </a:p>
          <a:p>
            <a:pPr lvl="1" eaLnBrk="1" hangingPunct="1"/>
            <a:r>
              <a:rPr lang="en-US" altLang="en-PK">
                <a:latin typeface="Times New Roman" panose="02020603050405020304" pitchFamily="18" charset="0"/>
              </a:rPr>
              <a:t>It must be long enough to provide sufficient information yet short enough to maintain reader interest.  </a:t>
            </a:r>
          </a:p>
          <a:p>
            <a:pPr lvl="1" eaLnBrk="1" hangingPunct="1"/>
            <a:r>
              <a:rPr lang="en-US" altLang="en-PK">
                <a:latin typeface="Times New Roman" panose="02020603050405020304" pitchFamily="18" charset="0"/>
              </a:rPr>
              <a:t>For most plans, 25 to 35 pages is sufficient.</a:t>
            </a:r>
          </a:p>
          <a:p>
            <a:pPr eaLnBrk="1" hangingPunct="1"/>
            <a:r>
              <a:rPr lang="en-US" altLang="en-PK">
                <a:latin typeface="Times New Roman" panose="02020603050405020304" pitchFamily="18" charset="0"/>
              </a:rPr>
              <a:t>Types of Business Plans</a:t>
            </a:r>
          </a:p>
          <a:p>
            <a:pPr lvl="1" eaLnBrk="1" hangingPunct="1"/>
            <a:r>
              <a:rPr lang="en-US" altLang="en-PK">
                <a:latin typeface="Times New Roman" panose="02020603050405020304" pitchFamily="18" charset="0"/>
              </a:rPr>
              <a:t>There are three types of business plans, which are shown on the next slide.</a:t>
            </a:r>
          </a:p>
        </p:txBody>
      </p:sp>
      <p:sp>
        <p:nvSpPr>
          <p:cNvPr id="10245" name="Line 4">
            <a:extLst>
              <a:ext uri="{FF2B5EF4-FFF2-40B4-BE49-F238E27FC236}">
                <a16:creationId xmlns:a16="http://schemas.microsoft.com/office/drawing/2014/main" id="{40733366-F827-A7AA-E30A-1BE00E7AFBFF}"/>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a:extLst>
              <a:ext uri="{FF2B5EF4-FFF2-40B4-BE49-F238E27FC236}">
                <a16:creationId xmlns:a16="http://schemas.microsoft.com/office/drawing/2014/main" id="{ABD04208-6CAF-C31B-4062-B1DB7F4CC52C}"/>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Guidelines for Writing a Business Plan</a:t>
            </a:r>
            <a:br>
              <a:rPr lang="en-US" altLang="en-PK" sz="3600">
                <a:latin typeface="Times New Roman" panose="02020603050405020304" pitchFamily="18" charset="0"/>
              </a:rPr>
            </a:br>
            <a:r>
              <a:rPr lang="en-US" altLang="en-PK" sz="2000">
                <a:latin typeface="Times New Roman" panose="02020603050405020304" pitchFamily="18" charset="0"/>
              </a:rPr>
              <a:t>4 of 5</a:t>
            </a:r>
          </a:p>
        </p:txBody>
      </p:sp>
      <p:sp>
        <p:nvSpPr>
          <p:cNvPr id="11268" name="Line 4">
            <a:extLst>
              <a:ext uri="{FF2B5EF4-FFF2-40B4-BE49-F238E27FC236}">
                <a16:creationId xmlns:a16="http://schemas.microsoft.com/office/drawing/2014/main" id="{7F4B597A-F774-3469-FB88-45E5D5DC4537}"/>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11269" name="Text Box 7">
            <a:extLst>
              <a:ext uri="{FF2B5EF4-FFF2-40B4-BE49-F238E27FC236}">
                <a16:creationId xmlns:a16="http://schemas.microsoft.com/office/drawing/2014/main" id="{C30C37EB-44AA-A136-339D-4CD11E90B0DB}"/>
              </a:ext>
            </a:extLst>
          </p:cNvPr>
          <p:cNvSpPr txBox="1">
            <a:spLocks noChangeArrowheads="1"/>
          </p:cNvSpPr>
          <p:nvPr/>
        </p:nvSpPr>
        <p:spPr bwMode="auto">
          <a:xfrm>
            <a:off x="2667000" y="1524000"/>
            <a:ext cx="67818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lnSpc>
                <a:spcPct val="75000"/>
              </a:lnSpc>
              <a:spcBef>
                <a:spcPct val="50000"/>
              </a:spcBef>
            </a:pPr>
            <a:r>
              <a:rPr lang="en-US" altLang="en-PK" sz="2800"/>
              <a:t>Types of Business Plans</a:t>
            </a:r>
          </a:p>
        </p:txBody>
      </p:sp>
      <p:pic>
        <p:nvPicPr>
          <p:cNvPr id="11270" name="Picture 7">
            <a:extLst>
              <a:ext uri="{FF2B5EF4-FFF2-40B4-BE49-F238E27FC236}">
                <a16:creationId xmlns:a16="http://schemas.microsoft.com/office/drawing/2014/main" id="{917BE854-980E-676E-30D7-2209018F45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0851" y="2209800"/>
            <a:ext cx="8723313"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ECA92374-CBBF-6487-1AA8-FDECBDA36216}"/>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Guidelines for Writing a Business Plan</a:t>
            </a:r>
            <a:br>
              <a:rPr lang="en-US" altLang="en-PK" sz="3600">
                <a:latin typeface="Times New Roman" panose="02020603050405020304" pitchFamily="18" charset="0"/>
              </a:rPr>
            </a:br>
            <a:r>
              <a:rPr lang="en-US" altLang="en-PK" sz="2000">
                <a:latin typeface="Times New Roman" panose="02020603050405020304" pitchFamily="18" charset="0"/>
              </a:rPr>
              <a:t>5 of 5</a:t>
            </a:r>
          </a:p>
        </p:txBody>
      </p:sp>
      <p:sp>
        <p:nvSpPr>
          <p:cNvPr id="12292" name="Rectangle 3">
            <a:extLst>
              <a:ext uri="{FF2B5EF4-FFF2-40B4-BE49-F238E27FC236}">
                <a16:creationId xmlns:a16="http://schemas.microsoft.com/office/drawing/2014/main" id="{34CC89AC-C8AE-99BD-297F-19F838DAF526}"/>
              </a:ext>
            </a:extLst>
          </p:cNvPr>
          <p:cNvSpPr>
            <a:spLocks noGrp="1" noChangeArrowheads="1"/>
          </p:cNvSpPr>
          <p:nvPr>
            <p:ph type="body" idx="1"/>
          </p:nvPr>
        </p:nvSpPr>
        <p:spPr/>
        <p:txBody>
          <a:bodyPr/>
          <a:lstStyle/>
          <a:p>
            <a:pPr eaLnBrk="1" hangingPunct="1"/>
            <a:r>
              <a:rPr lang="en-US" altLang="en-PK">
                <a:latin typeface="Times New Roman" panose="02020603050405020304" pitchFamily="18" charset="0"/>
              </a:rPr>
              <a:t>Recognizing the Elements of the Plan May Change</a:t>
            </a:r>
          </a:p>
          <a:p>
            <a:pPr lvl="1" eaLnBrk="1" hangingPunct="1"/>
            <a:r>
              <a:rPr lang="en-US" altLang="en-PK">
                <a:latin typeface="Times New Roman" panose="02020603050405020304" pitchFamily="18" charset="0"/>
              </a:rPr>
              <a:t>It’s important to recognize that the plan will usually change while written.</a:t>
            </a:r>
          </a:p>
          <a:p>
            <a:pPr lvl="1" eaLnBrk="1" hangingPunct="1"/>
            <a:r>
              <a:rPr lang="en-US" altLang="en-PK">
                <a:latin typeface="Times New Roman" panose="02020603050405020304" pitchFamily="18" charset="0"/>
              </a:rPr>
              <a:t>New insights invariably emerge when an entrepreneur or a team of entrepreneurs immerse themselves in writing the plan and start getting feedback from others.</a:t>
            </a:r>
          </a:p>
        </p:txBody>
      </p:sp>
      <p:sp>
        <p:nvSpPr>
          <p:cNvPr id="12293" name="Line 4">
            <a:extLst>
              <a:ext uri="{FF2B5EF4-FFF2-40B4-BE49-F238E27FC236}">
                <a16:creationId xmlns:a16="http://schemas.microsoft.com/office/drawing/2014/main" id="{49911022-D237-EC98-2DF2-C874FAE65060}"/>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a:extLst>
              <a:ext uri="{FF2B5EF4-FFF2-40B4-BE49-F238E27FC236}">
                <a16:creationId xmlns:a16="http://schemas.microsoft.com/office/drawing/2014/main" id="{B6A5A830-400B-39A4-2040-E934E45714B7}"/>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Outline of Business Plan</a:t>
            </a:r>
          </a:p>
        </p:txBody>
      </p:sp>
      <p:sp>
        <p:nvSpPr>
          <p:cNvPr id="13316" name="Rectangle 3">
            <a:extLst>
              <a:ext uri="{FF2B5EF4-FFF2-40B4-BE49-F238E27FC236}">
                <a16:creationId xmlns:a16="http://schemas.microsoft.com/office/drawing/2014/main" id="{E6EC4458-8CD2-8ADE-D2D8-95A314939314}"/>
              </a:ext>
            </a:extLst>
          </p:cNvPr>
          <p:cNvSpPr>
            <a:spLocks noGrp="1" noChangeArrowheads="1"/>
          </p:cNvSpPr>
          <p:nvPr>
            <p:ph type="body" idx="1"/>
          </p:nvPr>
        </p:nvSpPr>
        <p:spPr>
          <a:xfrm>
            <a:off x="1981200" y="1447801"/>
            <a:ext cx="8229600" cy="4525963"/>
          </a:xfrm>
        </p:spPr>
        <p:txBody>
          <a:bodyPr/>
          <a:lstStyle/>
          <a:p>
            <a:pPr eaLnBrk="1" hangingPunct="1"/>
            <a:r>
              <a:rPr lang="en-US" altLang="en-PK" dirty="0">
                <a:latin typeface="Times New Roman" panose="02020603050405020304" pitchFamily="18" charset="0"/>
              </a:rPr>
              <a:t>Outline of Business Plan</a:t>
            </a:r>
          </a:p>
          <a:p>
            <a:pPr lvl="1" eaLnBrk="1" hangingPunct="1"/>
            <a:r>
              <a:rPr lang="en-US" altLang="en-PK" dirty="0">
                <a:latin typeface="Times New Roman" panose="02020603050405020304" pitchFamily="18" charset="0"/>
              </a:rPr>
              <a:t>A suggested outline of a business plan is shown on the next several slides.  </a:t>
            </a:r>
          </a:p>
          <a:p>
            <a:pPr lvl="1" eaLnBrk="1" hangingPunct="1"/>
            <a:r>
              <a:rPr lang="en-US" altLang="en-PK" dirty="0">
                <a:latin typeface="Times New Roman" panose="02020603050405020304" pitchFamily="18" charset="0"/>
              </a:rPr>
              <a:t>Most business plans may or may not include all the elements introduced in the sample plan</a:t>
            </a:r>
          </a:p>
          <a:p>
            <a:pPr lvl="1" eaLnBrk="1" hangingPunct="1"/>
            <a:r>
              <a:rPr lang="en-US" altLang="en-PK" dirty="0">
                <a:latin typeface="Times New Roman" panose="02020603050405020304" pitchFamily="18" charset="0"/>
              </a:rPr>
              <a:t>Each entrepreneur must decided which elements to include in his or her plan. </a:t>
            </a:r>
          </a:p>
        </p:txBody>
      </p:sp>
      <p:sp>
        <p:nvSpPr>
          <p:cNvPr id="13317" name="Line 4">
            <a:extLst>
              <a:ext uri="{FF2B5EF4-FFF2-40B4-BE49-F238E27FC236}">
                <a16:creationId xmlns:a16="http://schemas.microsoft.com/office/drawing/2014/main" id="{AB1FD501-8476-5A13-910E-8DD8B235420A}"/>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13191</TotalTime>
  <Words>2079</Words>
  <Application>Microsoft Macintosh PowerPoint</Application>
  <PresentationFormat>Widescreen</PresentationFormat>
  <Paragraphs>262</Paragraphs>
  <Slides>30</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Times New Roman</vt:lpstr>
      <vt:lpstr>Office Theme</vt:lpstr>
      <vt:lpstr>Entrepreneurship &amp; Leadership  Chapter 4: Writing a Business Plan </vt:lpstr>
      <vt:lpstr>What is a Business Plan?</vt:lpstr>
      <vt:lpstr>Who Reads the Business Plan—And What Are They Looking For?</vt:lpstr>
      <vt:lpstr>Guidelines for Writing a Business Plan 1 of 5</vt:lpstr>
      <vt:lpstr>Guidelines for Writing a Business Plan 2 of 5</vt:lpstr>
      <vt:lpstr>Guidelines for Writing a Business Plan 3 of 5</vt:lpstr>
      <vt:lpstr>Guidelines for Writing a Business Plan 4 of 5</vt:lpstr>
      <vt:lpstr>Guidelines for Writing a Business Plan 5 of 5</vt:lpstr>
      <vt:lpstr>Outline of Business Plan</vt:lpstr>
      <vt:lpstr>Section 1: Executive Summary 1 of 2</vt:lpstr>
      <vt:lpstr>Section 1: Executive Summary 2 of 2</vt:lpstr>
      <vt:lpstr>Section 2: Company Description 1 of 2</vt:lpstr>
      <vt:lpstr>Section 2: Company Description 2 of 2</vt:lpstr>
      <vt:lpstr>Section 3: Industry Analysis 1 of 2</vt:lpstr>
      <vt:lpstr>Section 3: Industry Analysis 2 of 2</vt:lpstr>
      <vt:lpstr>Section 4: Market Analysis 1 of 2</vt:lpstr>
      <vt:lpstr>Section 3: Market Analysis 2 of 2</vt:lpstr>
      <vt:lpstr>Section 4: Marketing Plan 1 of 2</vt:lpstr>
      <vt:lpstr>Section 4: Marketing Plan 2 of 2</vt:lpstr>
      <vt:lpstr>Section 5: Management Team and Company Structure 1 of 2</vt:lpstr>
      <vt:lpstr>Section 5: Management Team and Company Structure 2 of 2</vt:lpstr>
      <vt:lpstr>Section 6: Operations Plan 1 of 2</vt:lpstr>
      <vt:lpstr>Section 6: Operations Plan 2 of 2</vt:lpstr>
      <vt:lpstr>Section 7: Product (or Service) Design and Development Plan 1 of 2</vt:lpstr>
      <vt:lpstr>Section 7: Product (or Service) Design and Development Plan 2 of 2</vt:lpstr>
      <vt:lpstr>Section 8: Financial Projections 1 of 2</vt:lpstr>
      <vt:lpstr>Section 8: Financial Projections 2 of 2</vt:lpstr>
      <vt:lpstr>Presenting the Business Plan to Investors 1 of 3</vt:lpstr>
      <vt:lpstr>Presenting the Business Plan to Investors 2 of 3</vt:lpstr>
      <vt:lpstr>Presenting the Business Plan to Investors 3 of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Entrepreneurship &amp; Leadership </dc:title>
  <dc:creator>Dr. Faisal Ahmed Khan</dc:creator>
  <cp:lastModifiedBy>Dr. Faisal Ahmed Khan</cp:lastModifiedBy>
  <cp:revision>99</cp:revision>
  <dcterms:created xsi:type="dcterms:W3CDTF">2022-09-26T11:23:29Z</dcterms:created>
  <dcterms:modified xsi:type="dcterms:W3CDTF">2022-10-31T07:38:47Z</dcterms:modified>
</cp:coreProperties>
</file>