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8"/>
  </p:notesMasterIdLst>
  <p:sldIdLst>
    <p:sldId id="257" r:id="rId2"/>
    <p:sldId id="289" r:id="rId3"/>
    <p:sldId id="326" r:id="rId4"/>
    <p:sldId id="327" r:id="rId5"/>
    <p:sldId id="339" r:id="rId6"/>
    <p:sldId id="297" r:id="rId7"/>
    <p:sldId id="341" r:id="rId8"/>
    <p:sldId id="340" r:id="rId9"/>
    <p:sldId id="329" r:id="rId10"/>
    <p:sldId id="330" r:id="rId11"/>
    <p:sldId id="299" r:id="rId12"/>
    <p:sldId id="302" r:id="rId13"/>
    <p:sldId id="305" r:id="rId14"/>
    <p:sldId id="306" r:id="rId15"/>
    <p:sldId id="333" r:id="rId16"/>
    <p:sldId id="308" r:id="rId17"/>
    <p:sldId id="334" r:id="rId18"/>
    <p:sldId id="311" r:id="rId19"/>
    <p:sldId id="314" r:id="rId20"/>
    <p:sldId id="335" r:id="rId21"/>
    <p:sldId id="316" r:id="rId22"/>
    <p:sldId id="319" r:id="rId23"/>
    <p:sldId id="336" r:id="rId24"/>
    <p:sldId id="337" r:id="rId25"/>
    <p:sldId id="338" r:id="rId26"/>
    <p:sldId id="342" r:id="rId27"/>
  </p:sldIdLst>
  <p:sldSz cx="12192000" cy="6858000"/>
  <p:notesSz cx="6858000" cy="9144000"/>
  <p:defaultTextStyle>
    <a:defPPr>
      <a:defRPr lang="en-P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6197"/>
  </p:normalViewPr>
  <p:slideViewPr>
    <p:cSldViewPr snapToGrid="0">
      <p:cViewPr varScale="1">
        <p:scale>
          <a:sx n="90" d="100"/>
          <a:sy n="90" d="100"/>
        </p:scale>
        <p:origin x="232" y="8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PK"/>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C627C12-756F-1142-B089-647493222980}" type="datetimeFigureOut">
              <a:rPr lang="en-PK" smtClean="0"/>
              <a:t>21/11/2022</a:t>
            </a:fld>
            <a:endParaRPr lang="en-PK"/>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PK"/>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PK"/>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8975E9D-3753-4549-9F11-4D47B11723AF}" type="slidenum">
              <a:rPr lang="en-PK" smtClean="0"/>
              <a:t>‹#›</a:t>
            </a:fld>
            <a:endParaRPr lang="en-PK"/>
          </a:p>
        </p:txBody>
      </p:sp>
    </p:spTree>
    <p:extLst>
      <p:ext uri="{BB962C8B-B14F-4D97-AF65-F5344CB8AC3E}">
        <p14:creationId xmlns:p14="http://schemas.microsoft.com/office/powerpoint/2010/main" val="17785097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1442D-EFBC-4067-B327-1DB27CC1205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PK"/>
          </a:p>
        </p:txBody>
      </p:sp>
      <p:sp>
        <p:nvSpPr>
          <p:cNvPr id="3" name="Subtitle 2">
            <a:extLst>
              <a:ext uri="{FF2B5EF4-FFF2-40B4-BE49-F238E27FC236}">
                <a16:creationId xmlns:a16="http://schemas.microsoft.com/office/drawing/2014/main" id="{BCE34D96-7721-88DA-F617-6FB77650A2D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PK"/>
          </a:p>
        </p:txBody>
      </p:sp>
      <p:sp>
        <p:nvSpPr>
          <p:cNvPr id="4" name="Date Placeholder 3">
            <a:extLst>
              <a:ext uri="{FF2B5EF4-FFF2-40B4-BE49-F238E27FC236}">
                <a16:creationId xmlns:a16="http://schemas.microsoft.com/office/drawing/2014/main" id="{BFB14BCD-F6A4-4F89-4298-1960BB22471B}"/>
              </a:ext>
            </a:extLst>
          </p:cNvPr>
          <p:cNvSpPr>
            <a:spLocks noGrp="1"/>
          </p:cNvSpPr>
          <p:nvPr>
            <p:ph type="dt" sz="half" idx="10"/>
          </p:nvPr>
        </p:nvSpPr>
        <p:spPr/>
        <p:txBody>
          <a:bodyPr/>
          <a:lstStyle/>
          <a:p>
            <a:fld id="{6DFB0D50-1C3B-9246-968C-D2175F05233B}" type="datetimeFigureOut">
              <a:rPr lang="en-PK" smtClean="0"/>
              <a:t>21/11/2022</a:t>
            </a:fld>
            <a:endParaRPr lang="en-PK"/>
          </a:p>
        </p:txBody>
      </p:sp>
      <p:sp>
        <p:nvSpPr>
          <p:cNvPr id="5" name="Footer Placeholder 4">
            <a:extLst>
              <a:ext uri="{FF2B5EF4-FFF2-40B4-BE49-F238E27FC236}">
                <a16:creationId xmlns:a16="http://schemas.microsoft.com/office/drawing/2014/main" id="{05918111-B472-8E19-C44D-E597C69B5E0A}"/>
              </a:ext>
            </a:extLst>
          </p:cNvPr>
          <p:cNvSpPr>
            <a:spLocks noGrp="1"/>
          </p:cNvSpPr>
          <p:nvPr>
            <p:ph type="ftr" sz="quarter" idx="11"/>
          </p:nvPr>
        </p:nvSpPr>
        <p:spPr/>
        <p:txBody>
          <a:bodyPr/>
          <a:lstStyle/>
          <a:p>
            <a:endParaRPr lang="en-PK"/>
          </a:p>
        </p:txBody>
      </p:sp>
      <p:sp>
        <p:nvSpPr>
          <p:cNvPr id="6" name="Slide Number Placeholder 5">
            <a:extLst>
              <a:ext uri="{FF2B5EF4-FFF2-40B4-BE49-F238E27FC236}">
                <a16:creationId xmlns:a16="http://schemas.microsoft.com/office/drawing/2014/main" id="{A18DC616-E36C-4905-C9B7-D697E711606B}"/>
              </a:ext>
            </a:extLst>
          </p:cNvPr>
          <p:cNvSpPr>
            <a:spLocks noGrp="1"/>
          </p:cNvSpPr>
          <p:nvPr>
            <p:ph type="sldNum" sz="quarter" idx="12"/>
          </p:nvPr>
        </p:nvSpPr>
        <p:spPr/>
        <p:txBody>
          <a:bodyPr/>
          <a:lstStyle/>
          <a:p>
            <a:fld id="{0DDF3864-C99E-7246-A0C9-CEDA5A3E3280}" type="slidenum">
              <a:rPr lang="en-PK" smtClean="0"/>
              <a:t>‹#›</a:t>
            </a:fld>
            <a:endParaRPr lang="en-PK"/>
          </a:p>
        </p:txBody>
      </p:sp>
    </p:spTree>
    <p:extLst>
      <p:ext uri="{BB962C8B-B14F-4D97-AF65-F5344CB8AC3E}">
        <p14:creationId xmlns:p14="http://schemas.microsoft.com/office/powerpoint/2010/main" val="9721073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B0523D-9E03-56DA-E27E-AB28841E87D3}"/>
              </a:ext>
            </a:extLst>
          </p:cNvPr>
          <p:cNvSpPr>
            <a:spLocks noGrp="1"/>
          </p:cNvSpPr>
          <p:nvPr>
            <p:ph type="title"/>
          </p:nvPr>
        </p:nvSpPr>
        <p:spPr/>
        <p:txBody>
          <a:bodyPr/>
          <a:lstStyle/>
          <a:p>
            <a:r>
              <a:rPr lang="en-US"/>
              <a:t>Click to edit Master title style</a:t>
            </a:r>
            <a:endParaRPr lang="en-PK"/>
          </a:p>
        </p:txBody>
      </p:sp>
      <p:sp>
        <p:nvSpPr>
          <p:cNvPr id="3" name="Vertical Text Placeholder 2">
            <a:extLst>
              <a:ext uri="{FF2B5EF4-FFF2-40B4-BE49-F238E27FC236}">
                <a16:creationId xmlns:a16="http://schemas.microsoft.com/office/drawing/2014/main" id="{ADB9CD7E-95F2-1EF9-A2AF-5923E8B9D1F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4" name="Date Placeholder 3">
            <a:extLst>
              <a:ext uri="{FF2B5EF4-FFF2-40B4-BE49-F238E27FC236}">
                <a16:creationId xmlns:a16="http://schemas.microsoft.com/office/drawing/2014/main" id="{98317054-0A92-3931-012E-5C2D0623AB49}"/>
              </a:ext>
            </a:extLst>
          </p:cNvPr>
          <p:cNvSpPr>
            <a:spLocks noGrp="1"/>
          </p:cNvSpPr>
          <p:nvPr>
            <p:ph type="dt" sz="half" idx="10"/>
          </p:nvPr>
        </p:nvSpPr>
        <p:spPr/>
        <p:txBody>
          <a:bodyPr/>
          <a:lstStyle/>
          <a:p>
            <a:fld id="{6DFB0D50-1C3B-9246-968C-D2175F05233B}" type="datetimeFigureOut">
              <a:rPr lang="en-PK" smtClean="0"/>
              <a:t>21/11/2022</a:t>
            </a:fld>
            <a:endParaRPr lang="en-PK"/>
          </a:p>
        </p:txBody>
      </p:sp>
      <p:sp>
        <p:nvSpPr>
          <p:cNvPr id="5" name="Footer Placeholder 4">
            <a:extLst>
              <a:ext uri="{FF2B5EF4-FFF2-40B4-BE49-F238E27FC236}">
                <a16:creationId xmlns:a16="http://schemas.microsoft.com/office/drawing/2014/main" id="{86509B33-743A-6E25-865E-9E297BFB63BC}"/>
              </a:ext>
            </a:extLst>
          </p:cNvPr>
          <p:cNvSpPr>
            <a:spLocks noGrp="1"/>
          </p:cNvSpPr>
          <p:nvPr>
            <p:ph type="ftr" sz="quarter" idx="11"/>
          </p:nvPr>
        </p:nvSpPr>
        <p:spPr/>
        <p:txBody>
          <a:bodyPr/>
          <a:lstStyle/>
          <a:p>
            <a:endParaRPr lang="en-PK"/>
          </a:p>
        </p:txBody>
      </p:sp>
      <p:sp>
        <p:nvSpPr>
          <p:cNvPr id="6" name="Slide Number Placeholder 5">
            <a:extLst>
              <a:ext uri="{FF2B5EF4-FFF2-40B4-BE49-F238E27FC236}">
                <a16:creationId xmlns:a16="http://schemas.microsoft.com/office/drawing/2014/main" id="{C00F055F-45D8-D767-7D2E-6B5552DC3195}"/>
              </a:ext>
            </a:extLst>
          </p:cNvPr>
          <p:cNvSpPr>
            <a:spLocks noGrp="1"/>
          </p:cNvSpPr>
          <p:nvPr>
            <p:ph type="sldNum" sz="quarter" idx="12"/>
          </p:nvPr>
        </p:nvSpPr>
        <p:spPr/>
        <p:txBody>
          <a:bodyPr/>
          <a:lstStyle/>
          <a:p>
            <a:fld id="{0DDF3864-C99E-7246-A0C9-CEDA5A3E3280}" type="slidenum">
              <a:rPr lang="en-PK" smtClean="0"/>
              <a:t>‹#›</a:t>
            </a:fld>
            <a:endParaRPr lang="en-PK"/>
          </a:p>
        </p:txBody>
      </p:sp>
    </p:spTree>
    <p:extLst>
      <p:ext uri="{BB962C8B-B14F-4D97-AF65-F5344CB8AC3E}">
        <p14:creationId xmlns:p14="http://schemas.microsoft.com/office/powerpoint/2010/main" val="20689723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AE6372E-F6E0-C28F-A944-06D02F45B08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PK"/>
          </a:p>
        </p:txBody>
      </p:sp>
      <p:sp>
        <p:nvSpPr>
          <p:cNvPr id="3" name="Vertical Text Placeholder 2">
            <a:extLst>
              <a:ext uri="{FF2B5EF4-FFF2-40B4-BE49-F238E27FC236}">
                <a16:creationId xmlns:a16="http://schemas.microsoft.com/office/drawing/2014/main" id="{7DE163BF-20C7-C0D4-D86A-F872FDE2342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4" name="Date Placeholder 3">
            <a:extLst>
              <a:ext uri="{FF2B5EF4-FFF2-40B4-BE49-F238E27FC236}">
                <a16:creationId xmlns:a16="http://schemas.microsoft.com/office/drawing/2014/main" id="{7A80BA06-730B-FA00-1650-08D8AE0EA8B8}"/>
              </a:ext>
            </a:extLst>
          </p:cNvPr>
          <p:cNvSpPr>
            <a:spLocks noGrp="1"/>
          </p:cNvSpPr>
          <p:nvPr>
            <p:ph type="dt" sz="half" idx="10"/>
          </p:nvPr>
        </p:nvSpPr>
        <p:spPr/>
        <p:txBody>
          <a:bodyPr/>
          <a:lstStyle/>
          <a:p>
            <a:fld id="{6DFB0D50-1C3B-9246-968C-D2175F05233B}" type="datetimeFigureOut">
              <a:rPr lang="en-PK" smtClean="0"/>
              <a:t>21/11/2022</a:t>
            </a:fld>
            <a:endParaRPr lang="en-PK"/>
          </a:p>
        </p:txBody>
      </p:sp>
      <p:sp>
        <p:nvSpPr>
          <p:cNvPr id="5" name="Footer Placeholder 4">
            <a:extLst>
              <a:ext uri="{FF2B5EF4-FFF2-40B4-BE49-F238E27FC236}">
                <a16:creationId xmlns:a16="http://schemas.microsoft.com/office/drawing/2014/main" id="{BCC04A49-8AD2-7053-DCF5-D48DECCDC95E}"/>
              </a:ext>
            </a:extLst>
          </p:cNvPr>
          <p:cNvSpPr>
            <a:spLocks noGrp="1"/>
          </p:cNvSpPr>
          <p:nvPr>
            <p:ph type="ftr" sz="quarter" idx="11"/>
          </p:nvPr>
        </p:nvSpPr>
        <p:spPr/>
        <p:txBody>
          <a:bodyPr/>
          <a:lstStyle/>
          <a:p>
            <a:endParaRPr lang="en-PK"/>
          </a:p>
        </p:txBody>
      </p:sp>
      <p:sp>
        <p:nvSpPr>
          <p:cNvPr id="6" name="Slide Number Placeholder 5">
            <a:extLst>
              <a:ext uri="{FF2B5EF4-FFF2-40B4-BE49-F238E27FC236}">
                <a16:creationId xmlns:a16="http://schemas.microsoft.com/office/drawing/2014/main" id="{8372D629-5416-F3C8-64FE-3C09E5D77C9F}"/>
              </a:ext>
            </a:extLst>
          </p:cNvPr>
          <p:cNvSpPr>
            <a:spLocks noGrp="1"/>
          </p:cNvSpPr>
          <p:nvPr>
            <p:ph type="sldNum" sz="quarter" idx="12"/>
          </p:nvPr>
        </p:nvSpPr>
        <p:spPr/>
        <p:txBody>
          <a:bodyPr/>
          <a:lstStyle/>
          <a:p>
            <a:fld id="{0DDF3864-C99E-7246-A0C9-CEDA5A3E3280}" type="slidenum">
              <a:rPr lang="en-PK" smtClean="0"/>
              <a:t>‹#›</a:t>
            </a:fld>
            <a:endParaRPr lang="en-PK"/>
          </a:p>
        </p:txBody>
      </p:sp>
    </p:spTree>
    <p:extLst>
      <p:ext uri="{BB962C8B-B14F-4D97-AF65-F5344CB8AC3E}">
        <p14:creationId xmlns:p14="http://schemas.microsoft.com/office/powerpoint/2010/main" val="8141197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8B334E-8C2F-DA0E-42B8-AC389D134752}"/>
              </a:ext>
            </a:extLst>
          </p:cNvPr>
          <p:cNvSpPr>
            <a:spLocks noGrp="1"/>
          </p:cNvSpPr>
          <p:nvPr>
            <p:ph type="title"/>
          </p:nvPr>
        </p:nvSpPr>
        <p:spPr/>
        <p:txBody>
          <a:bodyPr/>
          <a:lstStyle/>
          <a:p>
            <a:r>
              <a:rPr lang="en-US"/>
              <a:t>Click to edit Master title style</a:t>
            </a:r>
            <a:endParaRPr lang="en-PK"/>
          </a:p>
        </p:txBody>
      </p:sp>
      <p:sp>
        <p:nvSpPr>
          <p:cNvPr id="3" name="Content Placeholder 2">
            <a:extLst>
              <a:ext uri="{FF2B5EF4-FFF2-40B4-BE49-F238E27FC236}">
                <a16:creationId xmlns:a16="http://schemas.microsoft.com/office/drawing/2014/main" id="{F6043A73-6BBE-4127-2888-8D1649EB15B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4" name="Date Placeholder 3">
            <a:extLst>
              <a:ext uri="{FF2B5EF4-FFF2-40B4-BE49-F238E27FC236}">
                <a16:creationId xmlns:a16="http://schemas.microsoft.com/office/drawing/2014/main" id="{78344971-BDEE-CA8D-9230-D914CD5DEE2E}"/>
              </a:ext>
            </a:extLst>
          </p:cNvPr>
          <p:cNvSpPr>
            <a:spLocks noGrp="1"/>
          </p:cNvSpPr>
          <p:nvPr>
            <p:ph type="dt" sz="half" idx="10"/>
          </p:nvPr>
        </p:nvSpPr>
        <p:spPr/>
        <p:txBody>
          <a:bodyPr/>
          <a:lstStyle/>
          <a:p>
            <a:fld id="{6DFB0D50-1C3B-9246-968C-D2175F05233B}" type="datetimeFigureOut">
              <a:rPr lang="en-PK" smtClean="0"/>
              <a:t>21/11/2022</a:t>
            </a:fld>
            <a:endParaRPr lang="en-PK"/>
          </a:p>
        </p:txBody>
      </p:sp>
      <p:sp>
        <p:nvSpPr>
          <p:cNvPr id="5" name="Footer Placeholder 4">
            <a:extLst>
              <a:ext uri="{FF2B5EF4-FFF2-40B4-BE49-F238E27FC236}">
                <a16:creationId xmlns:a16="http://schemas.microsoft.com/office/drawing/2014/main" id="{CC40BA46-1541-49D8-C098-30AF3BC8A4B7}"/>
              </a:ext>
            </a:extLst>
          </p:cNvPr>
          <p:cNvSpPr>
            <a:spLocks noGrp="1"/>
          </p:cNvSpPr>
          <p:nvPr>
            <p:ph type="ftr" sz="quarter" idx="11"/>
          </p:nvPr>
        </p:nvSpPr>
        <p:spPr/>
        <p:txBody>
          <a:bodyPr/>
          <a:lstStyle/>
          <a:p>
            <a:endParaRPr lang="en-PK"/>
          </a:p>
        </p:txBody>
      </p:sp>
      <p:sp>
        <p:nvSpPr>
          <p:cNvPr id="6" name="Slide Number Placeholder 5">
            <a:extLst>
              <a:ext uri="{FF2B5EF4-FFF2-40B4-BE49-F238E27FC236}">
                <a16:creationId xmlns:a16="http://schemas.microsoft.com/office/drawing/2014/main" id="{6558F9EA-D6B1-A7F6-F115-E676C0B7E450}"/>
              </a:ext>
            </a:extLst>
          </p:cNvPr>
          <p:cNvSpPr>
            <a:spLocks noGrp="1"/>
          </p:cNvSpPr>
          <p:nvPr>
            <p:ph type="sldNum" sz="quarter" idx="12"/>
          </p:nvPr>
        </p:nvSpPr>
        <p:spPr/>
        <p:txBody>
          <a:bodyPr/>
          <a:lstStyle/>
          <a:p>
            <a:fld id="{0DDF3864-C99E-7246-A0C9-CEDA5A3E3280}" type="slidenum">
              <a:rPr lang="en-PK" smtClean="0"/>
              <a:t>‹#›</a:t>
            </a:fld>
            <a:endParaRPr lang="en-PK"/>
          </a:p>
        </p:txBody>
      </p:sp>
    </p:spTree>
    <p:extLst>
      <p:ext uri="{BB962C8B-B14F-4D97-AF65-F5344CB8AC3E}">
        <p14:creationId xmlns:p14="http://schemas.microsoft.com/office/powerpoint/2010/main" val="22031157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E40219-733B-C092-D011-09333D22E37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PK"/>
          </a:p>
        </p:txBody>
      </p:sp>
      <p:sp>
        <p:nvSpPr>
          <p:cNvPr id="3" name="Text Placeholder 2">
            <a:extLst>
              <a:ext uri="{FF2B5EF4-FFF2-40B4-BE49-F238E27FC236}">
                <a16:creationId xmlns:a16="http://schemas.microsoft.com/office/drawing/2014/main" id="{346347F1-51E4-DC64-71B6-22A731AE633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B9E6196-CCE0-E2EF-3C55-998E0DE033FD}"/>
              </a:ext>
            </a:extLst>
          </p:cNvPr>
          <p:cNvSpPr>
            <a:spLocks noGrp="1"/>
          </p:cNvSpPr>
          <p:nvPr>
            <p:ph type="dt" sz="half" idx="10"/>
          </p:nvPr>
        </p:nvSpPr>
        <p:spPr/>
        <p:txBody>
          <a:bodyPr/>
          <a:lstStyle/>
          <a:p>
            <a:fld id="{6DFB0D50-1C3B-9246-968C-D2175F05233B}" type="datetimeFigureOut">
              <a:rPr lang="en-PK" smtClean="0"/>
              <a:t>21/11/2022</a:t>
            </a:fld>
            <a:endParaRPr lang="en-PK"/>
          </a:p>
        </p:txBody>
      </p:sp>
      <p:sp>
        <p:nvSpPr>
          <p:cNvPr id="5" name="Footer Placeholder 4">
            <a:extLst>
              <a:ext uri="{FF2B5EF4-FFF2-40B4-BE49-F238E27FC236}">
                <a16:creationId xmlns:a16="http://schemas.microsoft.com/office/drawing/2014/main" id="{B849F880-37B2-023A-620A-504FFEEB7F76}"/>
              </a:ext>
            </a:extLst>
          </p:cNvPr>
          <p:cNvSpPr>
            <a:spLocks noGrp="1"/>
          </p:cNvSpPr>
          <p:nvPr>
            <p:ph type="ftr" sz="quarter" idx="11"/>
          </p:nvPr>
        </p:nvSpPr>
        <p:spPr/>
        <p:txBody>
          <a:bodyPr/>
          <a:lstStyle/>
          <a:p>
            <a:endParaRPr lang="en-PK"/>
          </a:p>
        </p:txBody>
      </p:sp>
      <p:sp>
        <p:nvSpPr>
          <p:cNvPr id="6" name="Slide Number Placeholder 5">
            <a:extLst>
              <a:ext uri="{FF2B5EF4-FFF2-40B4-BE49-F238E27FC236}">
                <a16:creationId xmlns:a16="http://schemas.microsoft.com/office/drawing/2014/main" id="{39B1C384-8349-5E7D-5391-FF8858D16123}"/>
              </a:ext>
            </a:extLst>
          </p:cNvPr>
          <p:cNvSpPr>
            <a:spLocks noGrp="1"/>
          </p:cNvSpPr>
          <p:nvPr>
            <p:ph type="sldNum" sz="quarter" idx="12"/>
          </p:nvPr>
        </p:nvSpPr>
        <p:spPr/>
        <p:txBody>
          <a:bodyPr/>
          <a:lstStyle/>
          <a:p>
            <a:fld id="{0DDF3864-C99E-7246-A0C9-CEDA5A3E3280}" type="slidenum">
              <a:rPr lang="en-PK" smtClean="0"/>
              <a:t>‹#›</a:t>
            </a:fld>
            <a:endParaRPr lang="en-PK"/>
          </a:p>
        </p:txBody>
      </p:sp>
    </p:spTree>
    <p:extLst>
      <p:ext uri="{BB962C8B-B14F-4D97-AF65-F5344CB8AC3E}">
        <p14:creationId xmlns:p14="http://schemas.microsoft.com/office/powerpoint/2010/main" val="4084616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043921-9F2B-A8DB-4073-8F5A53594E99}"/>
              </a:ext>
            </a:extLst>
          </p:cNvPr>
          <p:cNvSpPr>
            <a:spLocks noGrp="1"/>
          </p:cNvSpPr>
          <p:nvPr>
            <p:ph type="title"/>
          </p:nvPr>
        </p:nvSpPr>
        <p:spPr/>
        <p:txBody>
          <a:bodyPr/>
          <a:lstStyle/>
          <a:p>
            <a:r>
              <a:rPr lang="en-US"/>
              <a:t>Click to edit Master title style</a:t>
            </a:r>
            <a:endParaRPr lang="en-PK"/>
          </a:p>
        </p:txBody>
      </p:sp>
      <p:sp>
        <p:nvSpPr>
          <p:cNvPr id="3" name="Content Placeholder 2">
            <a:extLst>
              <a:ext uri="{FF2B5EF4-FFF2-40B4-BE49-F238E27FC236}">
                <a16:creationId xmlns:a16="http://schemas.microsoft.com/office/drawing/2014/main" id="{6BBD802A-39EC-51BF-336C-4A0F4260067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4" name="Content Placeholder 3">
            <a:extLst>
              <a:ext uri="{FF2B5EF4-FFF2-40B4-BE49-F238E27FC236}">
                <a16:creationId xmlns:a16="http://schemas.microsoft.com/office/drawing/2014/main" id="{819970F2-F3D9-E8FD-602D-0D08D2CBB36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5" name="Date Placeholder 4">
            <a:extLst>
              <a:ext uri="{FF2B5EF4-FFF2-40B4-BE49-F238E27FC236}">
                <a16:creationId xmlns:a16="http://schemas.microsoft.com/office/drawing/2014/main" id="{AB8B67F2-A71F-8A09-B0F0-E891DA6C6D34}"/>
              </a:ext>
            </a:extLst>
          </p:cNvPr>
          <p:cNvSpPr>
            <a:spLocks noGrp="1"/>
          </p:cNvSpPr>
          <p:nvPr>
            <p:ph type="dt" sz="half" idx="10"/>
          </p:nvPr>
        </p:nvSpPr>
        <p:spPr/>
        <p:txBody>
          <a:bodyPr/>
          <a:lstStyle/>
          <a:p>
            <a:fld id="{6DFB0D50-1C3B-9246-968C-D2175F05233B}" type="datetimeFigureOut">
              <a:rPr lang="en-PK" smtClean="0"/>
              <a:t>21/11/2022</a:t>
            </a:fld>
            <a:endParaRPr lang="en-PK"/>
          </a:p>
        </p:txBody>
      </p:sp>
      <p:sp>
        <p:nvSpPr>
          <p:cNvPr id="6" name="Footer Placeholder 5">
            <a:extLst>
              <a:ext uri="{FF2B5EF4-FFF2-40B4-BE49-F238E27FC236}">
                <a16:creationId xmlns:a16="http://schemas.microsoft.com/office/drawing/2014/main" id="{DFD1D914-D0F7-36D7-3EA3-E7CD49ADAC34}"/>
              </a:ext>
            </a:extLst>
          </p:cNvPr>
          <p:cNvSpPr>
            <a:spLocks noGrp="1"/>
          </p:cNvSpPr>
          <p:nvPr>
            <p:ph type="ftr" sz="quarter" idx="11"/>
          </p:nvPr>
        </p:nvSpPr>
        <p:spPr/>
        <p:txBody>
          <a:bodyPr/>
          <a:lstStyle/>
          <a:p>
            <a:endParaRPr lang="en-PK"/>
          </a:p>
        </p:txBody>
      </p:sp>
      <p:sp>
        <p:nvSpPr>
          <p:cNvPr id="7" name="Slide Number Placeholder 6">
            <a:extLst>
              <a:ext uri="{FF2B5EF4-FFF2-40B4-BE49-F238E27FC236}">
                <a16:creationId xmlns:a16="http://schemas.microsoft.com/office/drawing/2014/main" id="{130950AA-60A7-4A0F-1C63-B51099CBC8D8}"/>
              </a:ext>
            </a:extLst>
          </p:cNvPr>
          <p:cNvSpPr>
            <a:spLocks noGrp="1"/>
          </p:cNvSpPr>
          <p:nvPr>
            <p:ph type="sldNum" sz="quarter" idx="12"/>
          </p:nvPr>
        </p:nvSpPr>
        <p:spPr/>
        <p:txBody>
          <a:bodyPr/>
          <a:lstStyle/>
          <a:p>
            <a:fld id="{0DDF3864-C99E-7246-A0C9-CEDA5A3E3280}" type="slidenum">
              <a:rPr lang="en-PK" smtClean="0"/>
              <a:t>‹#›</a:t>
            </a:fld>
            <a:endParaRPr lang="en-PK"/>
          </a:p>
        </p:txBody>
      </p:sp>
    </p:spTree>
    <p:extLst>
      <p:ext uri="{BB962C8B-B14F-4D97-AF65-F5344CB8AC3E}">
        <p14:creationId xmlns:p14="http://schemas.microsoft.com/office/powerpoint/2010/main" val="858677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EAD185-D3E7-CEA3-FA1F-CF9C07E5033B}"/>
              </a:ext>
            </a:extLst>
          </p:cNvPr>
          <p:cNvSpPr>
            <a:spLocks noGrp="1"/>
          </p:cNvSpPr>
          <p:nvPr>
            <p:ph type="title"/>
          </p:nvPr>
        </p:nvSpPr>
        <p:spPr>
          <a:xfrm>
            <a:off x="839788" y="365125"/>
            <a:ext cx="10515600" cy="1325563"/>
          </a:xfrm>
        </p:spPr>
        <p:txBody>
          <a:bodyPr/>
          <a:lstStyle/>
          <a:p>
            <a:r>
              <a:rPr lang="en-US"/>
              <a:t>Click to edit Master title style</a:t>
            </a:r>
            <a:endParaRPr lang="en-PK"/>
          </a:p>
        </p:txBody>
      </p:sp>
      <p:sp>
        <p:nvSpPr>
          <p:cNvPr id="3" name="Text Placeholder 2">
            <a:extLst>
              <a:ext uri="{FF2B5EF4-FFF2-40B4-BE49-F238E27FC236}">
                <a16:creationId xmlns:a16="http://schemas.microsoft.com/office/drawing/2014/main" id="{06D76FAF-8000-B054-24B8-4B8D2ACBAFB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5C4203A-2BB7-0C45-862A-D45DC0D994C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5" name="Text Placeholder 4">
            <a:extLst>
              <a:ext uri="{FF2B5EF4-FFF2-40B4-BE49-F238E27FC236}">
                <a16:creationId xmlns:a16="http://schemas.microsoft.com/office/drawing/2014/main" id="{1E475755-7771-5C37-857B-6DDF0B114B0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92EB05-0EFF-2B27-377C-3BF2779190C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7" name="Date Placeholder 6">
            <a:extLst>
              <a:ext uri="{FF2B5EF4-FFF2-40B4-BE49-F238E27FC236}">
                <a16:creationId xmlns:a16="http://schemas.microsoft.com/office/drawing/2014/main" id="{61A789E1-0FED-C214-FF1A-CC75E173282B}"/>
              </a:ext>
            </a:extLst>
          </p:cNvPr>
          <p:cNvSpPr>
            <a:spLocks noGrp="1"/>
          </p:cNvSpPr>
          <p:nvPr>
            <p:ph type="dt" sz="half" idx="10"/>
          </p:nvPr>
        </p:nvSpPr>
        <p:spPr/>
        <p:txBody>
          <a:bodyPr/>
          <a:lstStyle/>
          <a:p>
            <a:fld id="{6DFB0D50-1C3B-9246-968C-D2175F05233B}" type="datetimeFigureOut">
              <a:rPr lang="en-PK" smtClean="0"/>
              <a:t>21/11/2022</a:t>
            </a:fld>
            <a:endParaRPr lang="en-PK"/>
          </a:p>
        </p:txBody>
      </p:sp>
      <p:sp>
        <p:nvSpPr>
          <p:cNvPr id="8" name="Footer Placeholder 7">
            <a:extLst>
              <a:ext uri="{FF2B5EF4-FFF2-40B4-BE49-F238E27FC236}">
                <a16:creationId xmlns:a16="http://schemas.microsoft.com/office/drawing/2014/main" id="{39358144-68B1-C182-4BFD-E9C3E1D3A26E}"/>
              </a:ext>
            </a:extLst>
          </p:cNvPr>
          <p:cNvSpPr>
            <a:spLocks noGrp="1"/>
          </p:cNvSpPr>
          <p:nvPr>
            <p:ph type="ftr" sz="quarter" idx="11"/>
          </p:nvPr>
        </p:nvSpPr>
        <p:spPr/>
        <p:txBody>
          <a:bodyPr/>
          <a:lstStyle/>
          <a:p>
            <a:endParaRPr lang="en-PK"/>
          </a:p>
        </p:txBody>
      </p:sp>
      <p:sp>
        <p:nvSpPr>
          <p:cNvPr id="9" name="Slide Number Placeholder 8">
            <a:extLst>
              <a:ext uri="{FF2B5EF4-FFF2-40B4-BE49-F238E27FC236}">
                <a16:creationId xmlns:a16="http://schemas.microsoft.com/office/drawing/2014/main" id="{C7AC3DFA-A861-C507-8098-40E140FCC944}"/>
              </a:ext>
            </a:extLst>
          </p:cNvPr>
          <p:cNvSpPr>
            <a:spLocks noGrp="1"/>
          </p:cNvSpPr>
          <p:nvPr>
            <p:ph type="sldNum" sz="quarter" idx="12"/>
          </p:nvPr>
        </p:nvSpPr>
        <p:spPr/>
        <p:txBody>
          <a:bodyPr/>
          <a:lstStyle/>
          <a:p>
            <a:fld id="{0DDF3864-C99E-7246-A0C9-CEDA5A3E3280}" type="slidenum">
              <a:rPr lang="en-PK" smtClean="0"/>
              <a:t>‹#›</a:t>
            </a:fld>
            <a:endParaRPr lang="en-PK"/>
          </a:p>
        </p:txBody>
      </p:sp>
    </p:spTree>
    <p:extLst>
      <p:ext uri="{BB962C8B-B14F-4D97-AF65-F5344CB8AC3E}">
        <p14:creationId xmlns:p14="http://schemas.microsoft.com/office/powerpoint/2010/main" val="36303519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52B54E-5DE0-B1B0-0DE2-09EFF0EAE028}"/>
              </a:ext>
            </a:extLst>
          </p:cNvPr>
          <p:cNvSpPr>
            <a:spLocks noGrp="1"/>
          </p:cNvSpPr>
          <p:nvPr>
            <p:ph type="title"/>
          </p:nvPr>
        </p:nvSpPr>
        <p:spPr/>
        <p:txBody>
          <a:bodyPr/>
          <a:lstStyle/>
          <a:p>
            <a:r>
              <a:rPr lang="en-US"/>
              <a:t>Click to edit Master title style</a:t>
            </a:r>
            <a:endParaRPr lang="en-PK"/>
          </a:p>
        </p:txBody>
      </p:sp>
      <p:sp>
        <p:nvSpPr>
          <p:cNvPr id="3" name="Date Placeholder 2">
            <a:extLst>
              <a:ext uri="{FF2B5EF4-FFF2-40B4-BE49-F238E27FC236}">
                <a16:creationId xmlns:a16="http://schemas.microsoft.com/office/drawing/2014/main" id="{90C6DFAF-A83C-0ACC-631C-2967C9807204}"/>
              </a:ext>
            </a:extLst>
          </p:cNvPr>
          <p:cNvSpPr>
            <a:spLocks noGrp="1"/>
          </p:cNvSpPr>
          <p:nvPr>
            <p:ph type="dt" sz="half" idx="10"/>
          </p:nvPr>
        </p:nvSpPr>
        <p:spPr/>
        <p:txBody>
          <a:bodyPr/>
          <a:lstStyle/>
          <a:p>
            <a:fld id="{6DFB0D50-1C3B-9246-968C-D2175F05233B}" type="datetimeFigureOut">
              <a:rPr lang="en-PK" smtClean="0"/>
              <a:t>21/11/2022</a:t>
            </a:fld>
            <a:endParaRPr lang="en-PK"/>
          </a:p>
        </p:txBody>
      </p:sp>
      <p:sp>
        <p:nvSpPr>
          <p:cNvPr id="4" name="Footer Placeholder 3">
            <a:extLst>
              <a:ext uri="{FF2B5EF4-FFF2-40B4-BE49-F238E27FC236}">
                <a16:creationId xmlns:a16="http://schemas.microsoft.com/office/drawing/2014/main" id="{7EDBCC7E-01AA-6F50-BB3D-28AF886621B8}"/>
              </a:ext>
            </a:extLst>
          </p:cNvPr>
          <p:cNvSpPr>
            <a:spLocks noGrp="1"/>
          </p:cNvSpPr>
          <p:nvPr>
            <p:ph type="ftr" sz="quarter" idx="11"/>
          </p:nvPr>
        </p:nvSpPr>
        <p:spPr/>
        <p:txBody>
          <a:bodyPr/>
          <a:lstStyle/>
          <a:p>
            <a:endParaRPr lang="en-PK"/>
          </a:p>
        </p:txBody>
      </p:sp>
      <p:sp>
        <p:nvSpPr>
          <p:cNvPr id="5" name="Slide Number Placeholder 4">
            <a:extLst>
              <a:ext uri="{FF2B5EF4-FFF2-40B4-BE49-F238E27FC236}">
                <a16:creationId xmlns:a16="http://schemas.microsoft.com/office/drawing/2014/main" id="{7AC450A5-AA4C-6E5C-7FD7-7C6524C04C52}"/>
              </a:ext>
            </a:extLst>
          </p:cNvPr>
          <p:cNvSpPr>
            <a:spLocks noGrp="1"/>
          </p:cNvSpPr>
          <p:nvPr>
            <p:ph type="sldNum" sz="quarter" idx="12"/>
          </p:nvPr>
        </p:nvSpPr>
        <p:spPr/>
        <p:txBody>
          <a:bodyPr/>
          <a:lstStyle/>
          <a:p>
            <a:fld id="{0DDF3864-C99E-7246-A0C9-CEDA5A3E3280}" type="slidenum">
              <a:rPr lang="en-PK" smtClean="0"/>
              <a:t>‹#›</a:t>
            </a:fld>
            <a:endParaRPr lang="en-PK"/>
          </a:p>
        </p:txBody>
      </p:sp>
    </p:spTree>
    <p:extLst>
      <p:ext uri="{BB962C8B-B14F-4D97-AF65-F5344CB8AC3E}">
        <p14:creationId xmlns:p14="http://schemas.microsoft.com/office/powerpoint/2010/main" val="26790997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490FAC8-C8CF-B83C-E720-51F29E7567CB}"/>
              </a:ext>
            </a:extLst>
          </p:cNvPr>
          <p:cNvSpPr>
            <a:spLocks noGrp="1"/>
          </p:cNvSpPr>
          <p:nvPr>
            <p:ph type="dt" sz="half" idx="10"/>
          </p:nvPr>
        </p:nvSpPr>
        <p:spPr/>
        <p:txBody>
          <a:bodyPr/>
          <a:lstStyle/>
          <a:p>
            <a:fld id="{6DFB0D50-1C3B-9246-968C-D2175F05233B}" type="datetimeFigureOut">
              <a:rPr lang="en-PK" smtClean="0"/>
              <a:t>21/11/2022</a:t>
            </a:fld>
            <a:endParaRPr lang="en-PK"/>
          </a:p>
        </p:txBody>
      </p:sp>
      <p:sp>
        <p:nvSpPr>
          <p:cNvPr id="3" name="Footer Placeholder 2">
            <a:extLst>
              <a:ext uri="{FF2B5EF4-FFF2-40B4-BE49-F238E27FC236}">
                <a16:creationId xmlns:a16="http://schemas.microsoft.com/office/drawing/2014/main" id="{35542721-6D78-2107-5B4C-A45E8DD091D3}"/>
              </a:ext>
            </a:extLst>
          </p:cNvPr>
          <p:cNvSpPr>
            <a:spLocks noGrp="1"/>
          </p:cNvSpPr>
          <p:nvPr>
            <p:ph type="ftr" sz="quarter" idx="11"/>
          </p:nvPr>
        </p:nvSpPr>
        <p:spPr/>
        <p:txBody>
          <a:bodyPr/>
          <a:lstStyle/>
          <a:p>
            <a:endParaRPr lang="en-PK"/>
          </a:p>
        </p:txBody>
      </p:sp>
      <p:sp>
        <p:nvSpPr>
          <p:cNvPr id="4" name="Slide Number Placeholder 3">
            <a:extLst>
              <a:ext uri="{FF2B5EF4-FFF2-40B4-BE49-F238E27FC236}">
                <a16:creationId xmlns:a16="http://schemas.microsoft.com/office/drawing/2014/main" id="{F05F2261-E0C4-115C-B8B5-68C7E7918C95}"/>
              </a:ext>
            </a:extLst>
          </p:cNvPr>
          <p:cNvSpPr>
            <a:spLocks noGrp="1"/>
          </p:cNvSpPr>
          <p:nvPr>
            <p:ph type="sldNum" sz="quarter" idx="12"/>
          </p:nvPr>
        </p:nvSpPr>
        <p:spPr/>
        <p:txBody>
          <a:bodyPr/>
          <a:lstStyle/>
          <a:p>
            <a:fld id="{0DDF3864-C99E-7246-A0C9-CEDA5A3E3280}" type="slidenum">
              <a:rPr lang="en-PK" smtClean="0"/>
              <a:t>‹#›</a:t>
            </a:fld>
            <a:endParaRPr lang="en-PK"/>
          </a:p>
        </p:txBody>
      </p:sp>
    </p:spTree>
    <p:extLst>
      <p:ext uri="{BB962C8B-B14F-4D97-AF65-F5344CB8AC3E}">
        <p14:creationId xmlns:p14="http://schemas.microsoft.com/office/powerpoint/2010/main" val="8129439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82D14D-AEA7-05A2-C269-B69863722BF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PK"/>
          </a:p>
        </p:txBody>
      </p:sp>
      <p:sp>
        <p:nvSpPr>
          <p:cNvPr id="3" name="Content Placeholder 2">
            <a:extLst>
              <a:ext uri="{FF2B5EF4-FFF2-40B4-BE49-F238E27FC236}">
                <a16:creationId xmlns:a16="http://schemas.microsoft.com/office/drawing/2014/main" id="{D4A6D566-4F1D-D00E-FFDF-6EB448367D4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4" name="Text Placeholder 3">
            <a:extLst>
              <a:ext uri="{FF2B5EF4-FFF2-40B4-BE49-F238E27FC236}">
                <a16:creationId xmlns:a16="http://schemas.microsoft.com/office/drawing/2014/main" id="{1782F4E7-7FCF-A197-EE10-322E596F878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09CB9DE-0AF2-7D08-EF97-8CAB40488D5F}"/>
              </a:ext>
            </a:extLst>
          </p:cNvPr>
          <p:cNvSpPr>
            <a:spLocks noGrp="1"/>
          </p:cNvSpPr>
          <p:nvPr>
            <p:ph type="dt" sz="half" idx="10"/>
          </p:nvPr>
        </p:nvSpPr>
        <p:spPr/>
        <p:txBody>
          <a:bodyPr/>
          <a:lstStyle/>
          <a:p>
            <a:fld id="{6DFB0D50-1C3B-9246-968C-D2175F05233B}" type="datetimeFigureOut">
              <a:rPr lang="en-PK" smtClean="0"/>
              <a:t>21/11/2022</a:t>
            </a:fld>
            <a:endParaRPr lang="en-PK"/>
          </a:p>
        </p:txBody>
      </p:sp>
      <p:sp>
        <p:nvSpPr>
          <p:cNvPr id="6" name="Footer Placeholder 5">
            <a:extLst>
              <a:ext uri="{FF2B5EF4-FFF2-40B4-BE49-F238E27FC236}">
                <a16:creationId xmlns:a16="http://schemas.microsoft.com/office/drawing/2014/main" id="{2A01625C-31BE-F261-E86B-16EB3C8CC899}"/>
              </a:ext>
            </a:extLst>
          </p:cNvPr>
          <p:cNvSpPr>
            <a:spLocks noGrp="1"/>
          </p:cNvSpPr>
          <p:nvPr>
            <p:ph type="ftr" sz="quarter" idx="11"/>
          </p:nvPr>
        </p:nvSpPr>
        <p:spPr/>
        <p:txBody>
          <a:bodyPr/>
          <a:lstStyle/>
          <a:p>
            <a:endParaRPr lang="en-PK"/>
          </a:p>
        </p:txBody>
      </p:sp>
      <p:sp>
        <p:nvSpPr>
          <p:cNvPr id="7" name="Slide Number Placeholder 6">
            <a:extLst>
              <a:ext uri="{FF2B5EF4-FFF2-40B4-BE49-F238E27FC236}">
                <a16:creationId xmlns:a16="http://schemas.microsoft.com/office/drawing/2014/main" id="{13632B1B-6DA0-2E9C-20F9-1A0727BD9566}"/>
              </a:ext>
            </a:extLst>
          </p:cNvPr>
          <p:cNvSpPr>
            <a:spLocks noGrp="1"/>
          </p:cNvSpPr>
          <p:nvPr>
            <p:ph type="sldNum" sz="quarter" idx="12"/>
          </p:nvPr>
        </p:nvSpPr>
        <p:spPr/>
        <p:txBody>
          <a:bodyPr/>
          <a:lstStyle/>
          <a:p>
            <a:fld id="{0DDF3864-C99E-7246-A0C9-CEDA5A3E3280}" type="slidenum">
              <a:rPr lang="en-PK" smtClean="0"/>
              <a:t>‹#›</a:t>
            </a:fld>
            <a:endParaRPr lang="en-PK"/>
          </a:p>
        </p:txBody>
      </p:sp>
    </p:spTree>
    <p:extLst>
      <p:ext uri="{BB962C8B-B14F-4D97-AF65-F5344CB8AC3E}">
        <p14:creationId xmlns:p14="http://schemas.microsoft.com/office/powerpoint/2010/main" val="25930114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20E657-472B-F184-D920-BA1D0F8768F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PK"/>
          </a:p>
        </p:txBody>
      </p:sp>
      <p:sp>
        <p:nvSpPr>
          <p:cNvPr id="3" name="Picture Placeholder 2">
            <a:extLst>
              <a:ext uri="{FF2B5EF4-FFF2-40B4-BE49-F238E27FC236}">
                <a16:creationId xmlns:a16="http://schemas.microsoft.com/office/drawing/2014/main" id="{5C8358BE-79CE-0B00-2E72-7D29C56F85C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PK"/>
          </a:p>
        </p:txBody>
      </p:sp>
      <p:sp>
        <p:nvSpPr>
          <p:cNvPr id="4" name="Text Placeholder 3">
            <a:extLst>
              <a:ext uri="{FF2B5EF4-FFF2-40B4-BE49-F238E27FC236}">
                <a16:creationId xmlns:a16="http://schemas.microsoft.com/office/drawing/2014/main" id="{A8F3B9F1-E3D1-C020-9C70-661B390FDE7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C415D38-DEBE-7E1C-9AA6-4669124ABC8B}"/>
              </a:ext>
            </a:extLst>
          </p:cNvPr>
          <p:cNvSpPr>
            <a:spLocks noGrp="1"/>
          </p:cNvSpPr>
          <p:nvPr>
            <p:ph type="dt" sz="half" idx="10"/>
          </p:nvPr>
        </p:nvSpPr>
        <p:spPr/>
        <p:txBody>
          <a:bodyPr/>
          <a:lstStyle/>
          <a:p>
            <a:fld id="{6DFB0D50-1C3B-9246-968C-D2175F05233B}" type="datetimeFigureOut">
              <a:rPr lang="en-PK" smtClean="0"/>
              <a:t>21/11/2022</a:t>
            </a:fld>
            <a:endParaRPr lang="en-PK"/>
          </a:p>
        </p:txBody>
      </p:sp>
      <p:sp>
        <p:nvSpPr>
          <p:cNvPr id="6" name="Footer Placeholder 5">
            <a:extLst>
              <a:ext uri="{FF2B5EF4-FFF2-40B4-BE49-F238E27FC236}">
                <a16:creationId xmlns:a16="http://schemas.microsoft.com/office/drawing/2014/main" id="{F4D6C1F2-B688-49A6-4DF4-5137C17B9EC8}"/>
              </a:ext>
            </a:extLst>
          </p:cNvPr>
          <p:cNvSpPr>
            <a:spLocks noGrp="1"/>
          </p:cNvSpPr>
          <p:nvPr>
            <p:ph type="ftr" sz="quarter" idx="11"/>
          </p:nvPr>
        </p:nvSpPr>
        <p:spPr/>
        <p:txBody>
          <a:bodyPr/>
          <a:lstStyle/>
          <a:p>
            <a:endParaRPr lang="en-PK"/>
          </a:p>
        </p:txBody>
      </p:sp>
      <p:sp>
        <p:nvSpPr>
          <p:cNvPr id="7" name="Slide Number Placeholder 6">
            <a:extLst>
              <a:ext uri="{FF2B5EF4-FFF2-40B4-BE49-F238E27FC236}">
                <a16:creationId xmlns:a16="http://schemas.microsoft.com/office/drawing/2014/main" id="{0D06FD4B-70A1-203D-A598-FDE74D05BCDD}"/>
              </a:ext>
            </a:extLst>
          </p:cNvPr>
          <p:cNvSpPr>
            <a:spLocks noGrp="1"/>
          </p:cNvSpPr>
          <p:nvPr>
            <p:ph type="sldNum" sz="quarter" idx="12"/>
          </p:nvPr>
        </p:nvSpPr>
        <p:spPr/>
        <p:txBody>
          <a:bodyPr/>
          <a:lstStyle/>
          <a:p>
            <a:fld id="{0DDF3864-C99E-7246-A0C9-CEDA5A3E3280}" type="slidenum">
              <a:rPr lang="en-PK" smtClean="0"/>
              <a:t>‹#›</a:t>
            </a:fld>
            <a:endParaRPr lang="en-PK"/>
          </a:p>
        </p:txBody>
      </p:sp>
    </p:spTree>
    <p:extLst>
      <p:ext uri="{BB962C8B-B14F-4D97-AF65-F5344CB8AC3E}">
        <p14:creationId xmlns:p14="http://schemas.microsoft.com/office/powerpoint/2010/main" val="521001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A06C3ED-8514-9D00-B409-DF56B1ACF95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PK"/>
          </a:p>
        </p:txBody>
      </p:sp>
      <p:sp>
        <p:nvSpPr>
          <p:cNvPr id="3" name="Text Placeholder 2">
            <a:extLst>
              <a:ext uri="{FF2B5EF4-FFF2-40B4-BE49-F238E27FC236}">
                <a16:creationId xmlns:a16="http://schemas.microsoft.com/office/drawing/2014/main" id="{13F85408-AD53-6ED7-1AAB-3E99D1F5122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4" name="Date Placeholder 3">
            <a:extLst>
              <a:ext uri="{FF2B5EF4-FFF2-40B4-BE49-F238E27FC236}">
                <a16:creationId xmlns:a16="http://schemas.microsoft.com/office/drawing/2014/main" id="{5FB602AB-FAC0-34CB-C8D0-0172C7CBAF6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FB0D50-1C3B-9246-968C-D2175F05233B}" type="datetimeFigureOut">
              <a:rPr lang="en-PK" smtClean="0"/>
              <a:t>21/11/2022</a:t>
            </a:fld>
            <a:endParaRPr lang="en-PK"/>
          </a:p>
        </p:txBody>
      </p:sp>
      <p:sp>
        <p:nvSpPr>
          <p:cNvPr id="5" name="Footer Placeholder 4">
            <a:extLst>
              <a:ext uri="{FF2B5EF4-FFF2-40B4-BE49-F238E27FC236}">
                <a16:creationId xmlns:a16="http://schemas.microsoft.com/office/drawing/2014/main" id="{3C5EC17F-894B-EE8E-1F73-9BD8C6A8E4B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PK"/>
          </a:p>
        </p:txBody>
      </p:sp>
      <p:sp>
        <p:nvSpPr>
          <p:cNvPr id="6" name="Slide Number Placeholder 5">
            <a:extLst>
              <a:ext uri="{FF2B5EF4-FFF2-40B4-BE49-F238E27FC236}">
                <a16:creationId xmlns:a16="http://schemas.microsoft.com/office/drawing/2014/main" id="{A1638A21-3D15-6123-AC5F-6B173789271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DF3864-C99E-7246-A0C9-CEDA5A3E3280}" type="slidenum">
              <a:rPr lang="en-PK" smtClean="0"/>
              <a:t>‹#›</a:t>
            </a:fld>
            <a:endParaRPr lang="en-PK"/>
          </a:p>
        </p:txBody>
      </p:sp>
    </p:spTree>
    <p:extLst>
      <p:ext uri="{BB962C8B-B14F-4D97-AF65-F5344CB8AC3E}">
        <p14:creationId xmlns:p14="http://schemas.microsoft.com/office/powerpoint/2010/main" val="34390742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P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faisalak.info/"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DF973B-B8E9-A8CE-1BE4-2975283E757A}"/>
              </a:ext>
            </a:extLst>
          </p:cNvPr>
          <p:cNvSpPr>
            <a:spLocks noGrp="1"/>
          </p:cNvSpPr>
          <p:nvPr>
            <p:ph type="ctrTitle"/>
          </p:nvPr>
        </p:nvSpPr>
        <p:spPr>
          <a:xfrm>
            <a:off x="1524000" y="1359032"/>
            <a:ext cx="9513346" cy="2387600"/>
          </a:xfrm>
        </p:spPr>
        <p:txBody>
          <a:bodyPr>
            <a:normAutofit fontScale="90000"/>
          </a:bodyPr>
          <a:lstStyle/>
          <a:p>
            <a:r>
              <a:rPr lang="en-PK" dirty="0"/>
              <a:t>Entrepreneurship &amp; Leadership</a:t>
            </a:r>
            <a:br>
              <a:rPr lang="en-PK" dirty="0"/>
            </a:br>
            <a:br>
              <a:rPr lang="en-PK" dirty="0"/>
            </a:br>
            <a:r>
              <a:rPr lang="en-PK" sz="4000" b="1" dirty="0"/>
              <a:t>Chapter 5: Developing An Effective Business Model</a:t>
            </a:r>
          </a:p>
        </p:txBody>
      </p:sp>
      <p:sp>
        <p:nvSpPr>
          <p:cNvPr id="3" name="Subtitle 2">
            <a:extLst>
              <a:ext uri="{FF2B5EF4-FFF2-40B4-BE49-F238E27FC236}">
                <a16:creationId xmlns:a16="http://schemas.microsoft.com/office/drawing/2014/main" id="{E5EE8386-060A-BF96-F26A-E1240965BA6B}"/>
              </a:ext>
            </a:extLst>
          </p:cNvPr>
          <p:cNvSpPr>
            <a:spLocks noGrp="1"/>
          </p:cNvSpPr>
          <p:nvPr>
            <p:ph type="subTitle" idx="1"/>
          </p:nvPr>
        </p:nvSpPr>
        <p:spPr>
          <a:xfrm>
            <a:off x="1524000" y="3843206"/>
            <a:ext cx="9144000" cy="1655762"/>
          </a:xfrm>
        </p:spPr>
        <p:txBody>
          <a:bodyPr>
            <a:normAutofit fontScale="62500" lnSpcReduction="20000"/>
          </a:bodyPr>
          <a:lstStyle/>
          <a:p>
            <a:r>
              <a:rPr lang="en-PK" sz="5100" dirty="0"/>
              <a:t>Fall 2022</a:t>
            </a:r>
          </a:p>
          <a:p>
            <a:endParaRPr lang="en-PK" dirty="0"/>
          </a:p>
          <a:p>
            <a:pPr algn="l"/>
            <a:r>
              <a:rPr lang="en-PK" dirty="0"/>
              <a:t>Dr. Faisal Khan</a:t>
            </a:r>
          </a:p>
          <a:p>
            <a:pPr algn="l"/>
            <a:r>
              <a:rPr lang="en-US" dirty="0" err="1">
                <a:hlinkClick r:id="rId2"/>
              </a:rPr>
              <a:t>www.f</a:t>
            </a:r>
            <a:r>
              <a:rPr lang="en-PK" dirty="0">
                <a:hlinkClick r:id="rId2"/>
              </a:rPr>
              <a:t>aisalak.info</a:t>
            </a:r>
            <a:endParaRPr lang="en-PK" dirty="0"/>
          </a:p>
          <a:p>
            <a:pPr algn="l"/>
            <a:r>
              <a:rPr lang="en-US" dirty="0"/>
              <a:t>f</a:t>
            </a:r>
            <a:r>
              <a:rPr lang="en-PK" dirty="0"/>
              <a:t>aisal.khan@buitms.edu.pk</a:t>
            </a:r>
          </a:p>
          <a:p>
            <a:endParaRPr lang="en-PK" dirty="0"/>
          </a:p>
        </p:txBody>
      </p:sp>
    </p:spTree>
    <p:extLst>
      <p:ext uri="{BB962C8B-B14F-4D97-AF65-F5344CB8AC3E}">
        <p14:creationId xmlns:p14="http://schemas.microsoft.com/office/powerpoint/2010/main" val="10383492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a:extLst>
              <a:ext uri="{FF2B5EF4-FFF2-40B4-BE49-F238E27FC236}">
                <a16:creationId xmlns:a16="http://schemas.microsoft.com/office/drawing/2014/main" id="{197B1E4D-D162-ED31-52D9-FA37AC72732C}"/>
              </a:ext>
            </a:extLst>
          </p:cNvPr>
          <p:cNvSpPr>
            <a:spLocks noGrp="1" noChangeArrowheads="1"/>
          </p:cNvSpPr>
          <p:nvPr>
            <p:ph type="title"/>
          </p:nvPr>
        </p:nvSpPr>
        <p:spPr>
          <a:xfrm>
            <a:off x="1981200" y="152400"/>
            <a:ext cx="8229600" cy="1143000"/>
          </a:xfrm>
        </p:spPr>
        <p:txBody>
          <a:bodyPr/>
          <a:lstStyle/>
          <a:p>
            <a:pPr eaLnBrk="1" hangingPunct="1"/>
            <a:r>
              <a:rPr lang="en-US" altLang="en-PK" sz="3600">
                <a:latin typeface="Times New Roman" panose="02020603050405020304" pitchFamily="18" charset="0"/>
              </a:rPr>
              <a:t>How Business Models Emerge </a:t>
            </a:r>
            <a:br>
              <a:rPr lang="en-US" altLang="en-PK" sz="3600">
                <a:latin typeface="Times New Roman" panose="02020603050405020304" pitchFamily="18" charset="0"/>
              </a:rPr>
            </a:br>
            <a:r>
              <a:rPr lang="en-US" altLang="en-PK" sz="2000">
                <a:latin typeface="Times New Roman" panose="02020603050405020304" pitchFamily="18" charset="0"/>
              </a:rPr>
              <a:t>3 of 3</a:t>
            </a:r>
            <a:endParaRPr lang="en-US" altLang="en-PK" sz="3600">
              <a:latin typeface="Times New Roman" panose="02020603050405020304" pitchFamily="18" charset="0"/>
            </a:endParaRPr>
          </a:p>
        </p:txBody>
      </p:sp>
      <p:sp>
        <p:nvSpPr>
          <p:cNvPr id="14340" name="Rectangle 3">
            <a:extLst>
              <a:ext uri="{FF2B5EF4-FFF2-40B4-BE49-F238E27FC236}">
                <a16:creationId xmlns:a16="http://schemas.microsoft.com/office/drawing/2014/main" id="{C78F9816-C706-3899-A8E3-B106C6D5DEA6}"/>
              </a:ext>
            </a:extLst>
          </p:cNvPr>
          <p:cNvSpPr>
            <a:spLocks noGrp="1" noChangeArrowheads="1"/>
          </p:cNvSpPr>
          <p:nvPr>
            <p:ph type="body" idx="1"/>
          </p:nvPr>
        </p:nvSpPr>
        <p:spPr/>
        <p:txBody>
          <a:bodyPr/>
          <a:lstStyle/>
          <a:p>
            <a:pPr eaLnBrk="1" hangingPunct="1"/>
            <a:r>
              <a:rPr lang="en-US" altLang="en-PK">
                <a:latin typeface="Times New Roman" panose="02020603050405020304" pitchFamily="18" charset="0"/>
              </a:rPr>
              <a:t>The Value Chain (continued)</a:t>
            </a:r>
          </a:p>
          <a:p>
            <a:pPr lvl="1" eaLnBrk="1" hangingPunct="1"/>
            <a:r>
              <a:rPr lang="en-US" altLang="en-PK">
                <a:latin typeface="Times New Roman" panose="02020603050405020304" pitchFamily="18" charset="0"/>
              </a:rPr>
              <a:t>Entrepreneurs look at the value chain of a product or a service to pinpoint where the value chain can be made more effective or to spot where additional “value” can be added.</a:t>
            </a:r>
          </a:p>
          <a:p>
            <a:pPr lvl="1" eaLnBrk="1" hangingPunct="1"/>
            <a:r>
              <a:rPr lang="en-US" altLang="en-PK">
                <a:latin typeface="Times New Roman" panose="02020603050405020304" pitchFamily="18" charset="0"/>
              </a:rPr>
              <a:t>This type of analysis may focus on:</a:t>
            </a:r>
          </a:p>
          <a:p>
            <a:pPr lvl="2" eaLnBrk="1" hangingPunct="1"/>
            <a:r>
              <a:rPr lang="en-US" altLang="en-PK">
                <a:latin typeface="Times New Roman" panose="02020603050405020304" pitchFamily="18" charset="0"/>
              </a:rPr>
              <a:t>A single primary activity such as marketing and sales.</a:t>
            </a:r>
          </a:p>
          <a:p>
            <a:pPr lvl="2" eaLnBrk="1" hangingPunct="1"/>
            <a:r>
              <a:rPr lang="en-US" altLang="en-PK">
                <a:latin typeface="Times New Roman" panose="02020603050405020304" pitchFamily="18" charset="0"/>
              </a:rPr>
              <a:t>The interface between one stage of the value chain and another, such as the interface between operations and outgoing logistics.</a:t>
            </a:r>
          </a:p>
          <a:p>
            <a:pPr lvl="2" eaLnBrk="1" hangingPunct="1"/>
            <a:r>
              <a:rPr lang="en-US" altLang="en-PK">
                <a:latin typeface="Times New Roman" panose="02020603050405020304" pitchFamily="18" charset="0"/>
              </a:rPr>
              <a:t>One of the support activities, such as human resource management.</a:t>
            </a:r>
          </a:p>
        </p:txBody>
      </p:sp>
      <p:sp>
        <p:nvSpPr>
          <p:cNvPr id="14341" name="Line 4">
            <a:extLst>
              <a:ext uri="{FF2B5EF4-FFF2-40B4-BE49-F238E27FC236}">
                <a16:creationId xmlns:a16="http://schemas.microsoft.com/office/drawing/2014/main" id="{E1FBBA2D-2E66-75C0-9CD4-E8A7808D14C6}"/>
              </a:ext>
            </a:extLst>
          </p:cNvPr>
          <p:cNvSpPr>
            <a:spLocks noChangeShapeType="1"/>
          </p:cNvSpPr>
          <p:nvPr/>
        </p:nvSpPr>
        <p:spPr bwMode="auto">
          <a:xfrm>
            <a:off x="1524000" y="1219200"/>
            <a:ext cx="9144000" cy="0"/>
          </a:xfrm>
          <a:prstGeom prst="line">
            <a:avLst/>
          </a:prstGeom>
          <a:noFill/>
          <a:ln w="38100">
            <a:solidFill>
              <a:srgbClr val="993300"/>
            </a:solidFill>
            <a:round/>
            <a:headEnd/>
            <a:tailEnd/>
          </a:ln>
          <a:extLst>
            <a:ext uri="{909E8E84-426E-40DD-AFC4-6F175D3DCCD1}">
              <a14:hiddenFill xmlns:a14="http://schemas.microsoft.com/office/drawing/2010/main">
                <a:noFill/>
              </a14:hiddenFill>
            </a:ext>
          </a:extLst>
        </p:spPr>
        <p:txBody>
          <a:bodyPr/>
          <a:lstStyle/>
          <a:p>
            <a:endParaRPr lang="en-PK"/>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a:extLst>
              <a:ext uri="{FF2B5EF4-FFF2-40B4-BE49-F238E27FC236}">
                <a16:creationId xmlns:a16="http://schemas.microsoft.com/office/drawing/2014/main" id="{B59AD754-3A05-3D47-DB90-562EE92A2634}"/>
              </a:ext>
            </a:extLst>
          </p:cNvPr>
          <p:cNvSpPr>
            <a:spLocks noGrp="1" noChangeArrowheads="1"/>
          </p:cNvSpPr>
          <p:nvPr>
            <p:ph type="title"/>
          </p:nvPr>
        </p:nvSpPr>
        <p:spPr>
          <a:xfrm>
            <a:off x="1981200" y="152400"/>
            <a:ext cx="8229600" cy="1143000"/>
          </a:xfrm>
        </p:spPr>
        <p:txBody>
          <a:bodyPr/>
          <a:lstStyle/>
          <a:p>
            <a:pPr eaLnBrk="1" hangingPunct="1"/>
            <a:r>
              <a:rPr lang="en-US" altLang="en-PK" sz="3600">
                <a:latin typeface="Times New Roman" panose="02020603050405020304" pitchFamily="18" charset="0"/>
              </a:rPr>
              <a:t>Potential Fatal Flaws in Business Models</a:t>
            </a:r>
          </a:p>
        </p:txBody>
      </p:sp>
      <p:sp>
        <p:nvSpPr>
          <p:cNvPr id="15364" name="Rectangle 3">
            <a:extLst>
              <a:ext uri="{FF2B5EF4-FFF2-40B4-BE49-F238E27FC236}">
                <a16:creationId xmlns:a16="http://schemas.microsoft.com/office/drawing/2014/main" id="{B8A72266-DAB5-CD67-C7CA-E9D10EFE74FE}"/>
              </a:ext>
            </a:extLst>
          </p:cNvPr>
          <p:cNvSpPr>
            <a:spLocks noGrp="1" noChangeArrowheads="1"/>
          </p:cNvSpPr>
          <p:nvPr>
            <p:ph type="body" idx="1"/>
          </p:nvPr>
        </p:nvSpPr>
        <p:spPr/>
        <p:txBody>
          <a:bodyPr/>
          <a:lstStyle/>
          <a:p>
            <a:pPr eaLnBrk="1" hangingPunct="1"/>
            <a:r>
              <a:rPr lang="en-US" altLang="en-PK">
                <a:latin typeface="Times New Roman" panose="02020603050405020304" pitchFamily="18" charset="0"/>
              </a:rPr>
              <a:t>Fatal Flaws</a:t>
            </a:r>
          </a:p>
          <a:p>
            <a:pPr lvl="1" eaLnBrk="1" hangingPunct="1"/>
            <a:r>
              <a:rPr lang="en-US" altLang="en-PK">
                <a:latin typeface="Times New Roman" panose="02020603050405020304" pitchFamily="18" charset="0"/>
              </a:rPr>
              <a:t>Two fatal flaws can render a business model untenable from the beginning:</a:t>
            </a:r>
          </a:p>
          <a:p>
            <a:pPr lvl="2" eaLnBrk="1" hangingPunct="1"/>
            <a:r>
              <a:rPr lang="en-US" altLang="en-PK">
                <a:latin typeface="Times New Roman" panose="02020603050405020304" pitchFamily="18" charset="0"/>
              </a:rPr>
              <a:t>A complete misread of the customer.</a:t>
            </a:r>
          </a:p>
          <a:p>
            <a:pPr lvl="2" eaLnBrk="1" hangingPunct="1"/>
            <a:r>
              <a:rPr lang="en-US" altLang="en-PK">
                <a:latin typeface="Times New Roman" panose="02020603050405020304" pitchFamily="18" charset="0"/>
              </a:rPr>
              <a:t>Utterly unsound economics.</a:t>
            </a:r>
          </a:p>
        </p:txBody>
      </p:sp>
      <p:sp>
        <p:nvSpPr>
          <p:cNvPr id="15365" name="Line 4">
            <a:extLst>
              <a:ext uri="{FF2B5EF4-FFF2-40B4-BE49-F238E27FC236}">
                <a16:creationId xmlns:a16="http://schemas.microsoft.com/office/drawing/2014/main" id="{D843FFD2-7068-E605-5037-20752CA953CA}"/>
              </a:ext>
            </a:extLst>
          </p:cNvPr>
          <p:cNvSpPr>
            <a:spLocks noChangeShapeType="1"/>
          </p:cNvSpPr>
          <p:nvPr/>
        </p:nvSpPr>
        <p:spPr bwMode="auto">
          <a:xfrm>
            <a:off x="1524000" y="1219200"/>
            <a:ext cx="9144000" cy="0"/>
          </a:xfrm>
          <a:prstGeom prst="line">
            <a:avLst/>
          </a:prstGeom>
          <a:noFill/>
          <a:ln w="38100">
            <a:solidFill>
              <a:srgbClr val="993300"/>
            </a:solidFill>
            <a:round/>
            <a:headEnd/>
            <a:tailEnd/>
          </a:ln>
          <a:extLst>
            <a:ext uri="{909E8E84-426E-40DD-AFC4-6F175D3DCCD1}">
              <a14:hiddenFill xmlns:a14="http://schemas.microsoft.com/office/drawing/2010/main">
                <a:noFill/>
              </a14:hiddenFill>
            </a:ext>
          </a:extLst>
        </p:spPr>
        <p:txBody>
          <a:bodyPr/>
          <a:lstStyle/>
          <a:p>
            <a:endParaRPr lang="en-PK"/>
          </a:p>
        </p:txBody>
      </p:sp>
      <p:pic>
        <p:nvPicPr>
          <p:cNvPr id="15366" name="Picture 5">
            <a:extLst>
              <a:ext uri="{FF2B5EF4-FFF2-40B4-BE49-F238E27FC236}">
                <a16:creationId xmlns:a16="http://schemas.microsoft.com/office/drawing/2014/main" id="{154513BB-9F8A-F7B3-0827-7E1FCAD9533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39001" y="3276601"/>
            <a:ext cx="2633663" cy="234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7" name="Text Box 6">
            <a:extLst>
              <a:ext uri="{FF2B5EF4-FFF2-40B4-BE49-F238E27FC236}">
                <a16:creationId xmlns:a16="http://schemas.microsoft.com/office/drawing/2014/main" id="{C496A5CF-330C-EF13-82BD-E6CDBA48AC05}"/>
              </a:ext>
            </a:extLst>
          </p:cNvPr>
          <p:cNvSpPr txBox="1">
            <a:spLocks noChangeArrowheads="1"/>
          </p:cNvSpPr>
          <p:nvPr/>
        </p:nvSpPr>
        <p:spPr bwMode="auto">
          <a:xfrm>
            <a:off x="7010400" y="5638801"/>
            <a:ext cx="30480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algn="ctr" eaLnBrk="1" hangingPunct="1">
              <a:spcBef>
                <a:spcPct val="50000"/>
              </a:spcBef>
            </a:pPr>
            <a:r>
              <a:rPr lang="en-US" altLang="en-PK" sz="1600" b="1"/>
              <a:t>Pets.com sported an unsound business model, and failed.</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a:extLst>
              <a:ext uri="{FF2B5EF4-FFF2-40B4-BE49-F238E27FC236}">
                <a16:creationId xmlns:a16="http://schemas.microsoft.com/office/drawing/2014/main" id="{BC6BC9B6-A738-9ED9-DE01-4650B683D6CA}"/>
              </a:ext>
            </a:extLst>
          </p:cNvPr>
          <p:cNvSpPr>
            <a:spLocks noGrp="1" noChangeArrowheads="1"/>
          </p:cNvSpPr>
          <p:nvPr>
            <p:ph type="title"/>
          </p:nvPr>
        </p:nvSpPr>
        <p:spPr>
          <a:xfrm>
            <a:off x="1981200" y="152400"/>
            <a:ext cx="8229600" cy="1143000"/>
          </a:xfrm>
        </p:spPr>
        <p:txBody>
          <a:bodyPr/>
          <a:lstStyle/>
          <a:p>
            <a:pPr eaLnBrk="1" hangingPunct="1"/>
            <a:r>
              <a:rPr lang="en-US" altLang="en-PK" sz="3600">
                <a:latin typeface="Times New Roman" panose="02020603050405020304" pitchFamily="18" charset="0"/>
              </a:rPr>
              <a:t>Components of a Business Model</a:t>
            </a:r>
          </a:p>
        </p:txBody>
      </p:sp>
      <p:sp>
        <p:nvSpPr>
          <p:cNvPr id="16388" name="Line 4">
            <a:extLst>
              <a:ext uri="{FF2B5EF4-FFF2-40B4-BE49-F238E27FC236}">
                <a16:creationId xmlns:a16="http://schemas.microsoft.com/office/drawing/2014/main" id="{4C23D12D-CC9B-F1C0-B076-1B00B58B3AC0}"/>
              </a:ext>
            </a:extLst>
          </p:cNvPr>
          <p:cNvSpPr>
            <a:spLocks noChangeShapeType="1"/>
          </p:cNvSpPr>
          <p:nvPr/>
        </p:nvSpPr>
        <p:spPr bwMode="auto">
          <a:xfrm>
            <a:off x="1524000" y="1219200"/>
            <a:ext cx="9144000" cy="0"/>
          </a:xfrm>
          <a:prstGeom prst="line">
            <a:avLst/>
          </a:prstGeom>
          <a:noFill/>
          <a:ln w="38100">
            <a:solidFill>
              <a:srgbClr val="993300"/>
            </a:solidFill>
            <a:round/>
            <a:headEnd/>
            <a:tailEnd/>
          </a:ln>
          <a:extLst>
            <a:ext uri="{909E8E84-426E-40DD-AFC4-6F175D3DCCD1}">
              <a14:hiddenFill xmlns:a14="http://schemas.microsoft.com/office/drawing/2010/main">
                <a:noFill/>
              </a14:hiddenFill>
            </a:ext>
          </a:extLst>
        </p:spPr>
        <p:txBody>
          <a:bodyPr/>
          <a:lstStyle/>
          <a:p>
            <a:endParaRPr lang="en-PK"/>
          </a:p>
        </p:txBody>
      </p:sp>
      <p:sp>
        <p:nvSpPr>
          <p:cNvPr id="16389" name="Text Box 6">
            <a:extLst>
              <a:ext uri="{FF2B5EF4-FFF2-40B4-BE49-F238E27FC236}">
                <a16:creationId xmlns:a16="http://schemas.microsoft.com/office/drawing/2014/main" id="{FE63930D-D064-AB36-E141-9CA8190B7604}"/>
              </a:ext>
            </a:extLst>
          </p:cNvPr>
          <p:cNvSpPr txBox="1">
            <a:spLocks noChangeArrowheads="1"/>
          </p:cNvSpPr>
          <p:nvPr/>
        </p:nvSpPr>
        <p:spPr bwMode="auto">
          <a:xfrm>
            <a:off x="2743200" y="1600201"/>
            <a:ext cx="6324600"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algn="ctr" eaLnBrk="1" hangingPunct="1">
              <a:lnSpc>
                <a:spcPct val="75000"/>
              </a:lnSpc>
              <a:spcBef>
                <a:spcPct val="50000"/>
              </a:spcBef>
            </a:pPr>
            <a:r>
              <a:rPr lang="en-US" altLang="en-PK" sz="2800"/>
              <a:t>Four Components of a Business Model</a:t>
            </a:r>
          </a:p>
        </p:txBody>
      </p:sp>
      <p:pic>
        <p:nvPicPr>
          <p:cNvPr id="16390" name="Picture 7">
            <a:extLst>
              <a:ext uri="{FF2B5EF4-FFF2-40B4-BE49-F238E27FC236}">
                <a16:creationId xmlns:a16="http://schemas.microsoft.com/office/drawing/2014/main" id="{22A8EE73-FDB1-0CE4-6CB7-59D4FB91915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2601" y="2362200"/>
            <a:ext cx="8786813"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a:extLst>
              <a:ext uri="{FF2B5EF4-FFF2-40B4-BE49-F238E27FC236}">
                <a16:creationId xmlns:a16="http://schemas.microsoft.com/office/drawing/2014/main" id="{5F5245BB-D8D6-2B01-0507-0ECEB8A2014C}"/>
              </a:ext>
            </a:extLst>
          </p:cNvPr>
          <p:cNvSpPr>
            <a:spLocks noGrp="1" noChangeArrowheads="1"/>
          </p:cNvSpPr>
          <p:nvPr>
            <p:ph type="title"/>
          </p:nvPr>
        </p:nvSpPr>
        <p:spPr>
          <a:xfrm>
            <a:off x="1981200" y="152400"/>
            <a:ext cx="8229600" cy="1143000"/>
          </a:xfrm>
        </p:spPr>
        <p:txBody>
          <a:bodyPr/>
          <a:lstStyle/>
          <a:p>
            <a:pPr eaLnBrk="1" hangingPunct="1"/>
            <a:r>
              <a:rPr lang="en-US" altLang="en-PK" sz="3600">
                <a:latin typeface="Times New Roman" panose="02020603050405020304" pitchFamily="18" charset="0"/>
              </a:rPr>
              <a:t>Core Strategy</a:t>
            </a:r>
            <a:br>
              <a:rPr lang="en-US" altLang="en-PK" sz="3600">
                <a:latin typeface="Times New Roman" panose="02020603050405020304" pitchFamily="18" charset="0"/>
              </a:rPr>
            </a:br>
            <a:r>
              <a:rPr lang="en-US" altLang="en-PK" sz="2000">
                <a:latin typeface="Times New Roman" panose="02020603050405020304" pitchFamily="18" charset="0"/>
              </a:rPr>
              <a:t>1 of 3</a:t>
            </a:r>
            <a:endParaRPr lang="en-US" altLang="en-PK" sz="3600">
              <a:latin typeface="Times New Roman" panose="02020603050405020304" pitchFamily="18" charset="0"/>
            </a:endParaRPr>
          </a:p>
        </p:txBody>
      </p:sp>
      <p:sp>
        <p:nvSpPr>
          <p:cNvPr id="17412" name="Rectangle 3">
            <a:extLst>
              <a:ext uri="{FF2B5EF4-FFF2-40B4-BE49-F238E27FC236}">
                <a16:creationId xmlns:a16="http://schemas.microsoft.com/office/drawing/2014/main" id="{E49AE33A-AED4-D6B3-CF02-E8AC1EE29B14}"/>
              </a:ext>
            </a:extLst>
          </p:cNvPr>
          <p:cNvSpPr>
            <a:spLocks noGrp="1" noChangeArrowheads="1"/>
          </p:cNvSpPr>
          <p:nvPr>
            <p:ph type="body" idx="1"/>
          </p:nvPr>
        </p:nvSpPr>
        <p:spPr/>
        <p:txBody>
          <a:bodyPr/>
          <a:lstStyle/>
          <a:p>
            <a:pPr eaLnBrk="1" hangingPunct="1"/>
            <a:r>
              <a:rPr lang="en-US" altLang="en-PK">
                <a:latin typeface="Times New Roman" panose="02020603050405020304" pitchFamily="18" charset="0"/>
              </a:rPr>
              <a:t>Core Strategy</a:t>
            </a:r>
          </a:p>
          <a:p>
            <a:pPr lvl="1" eaLnBrk="1" hangingPunct="1"/>
            <a:r>
              <a:rPr lang="en-US" altLang="en-PK">
                <a:latin typeface="Times New Roman" panose="02020603050405020304" pitchFamily="18" charset="0"/>
              </a:rPr>
              <a:t>The first component of a business model is the core strategy, which describes how a firm competes relative to its competitors.</a:t>
            </a:r>
          </a:p>
          <a:p>
            <a:pPr eaLnBrk="1" hangingPunct="1"/>
            <a:r>
              <a:rPr lang="en-US" altLang="en-PK">
                <a:latin typeface="Times New Roman" panose="02020603050405020304" pitchFamily="18" charset="0"/>
              </a:rPr>
              <a:t>Primary Elements of Core Strategy</a:t>
            </a:r>
          </a:p>
          <a:p>
            <a:pPr lvl="1" eaLnBrk="1" hangingPunct="1"/>
            <a:r>
              <a:rPr lang="en-US" altLang="en-PK">
                <a:latin typeface="Times New Roman" panose="02020603050405020304" pitchFamily="18" charset="0"/>
              </a:rPr>
              <a:t>Mission statement.</a:t>
            </a:r>
          </a:p>
          <a:p>
            <a:pPr lvl="1" eaLnBrk="1" hangingPunct="1"/>
            <a:r>
              <a:rPr lang="en-US" altLang="en-PK">
                <a:latin typeface="Times New Roman" panose="02020603050405020304" pitchFamily="18" charset="0"/>
              </a:rPr>
              <a:t>Product/market scope.</a:t>
            </a:r>
          </a:p>
          <a:p>
            <a:pPr lvl="1" eaLnBrk="1" hangingPunct="1"/>
            <a:r>
              <a:rPr lang="en-US" altLang="en-PK">
                <a:latin typeface="Times New Roman" panose="02020603050405020304" pitchFamily="18" charset="0"/>
              </a:rPr>
              <a:t>Basis for differentiation.</a:t>
            </a:r>
          </a:p>
        </p:txBody>
      </p:sp>
      <p:sp>
        <p:nvSpPr>
          <p:cNvPr id="17413" name="Line 4">
            <a:extLst>
              <a:ext uri="{FF2B5EF4-FFF2-40B4-BE49-F238E27FC236}">
                <a16:creationId xmlns:a16="http://schemas.microsoft.com/office/drawing/2014/main" id="{D589D2C0-9724-BFE7-C8B7-B804C60C0B97}"/>
              </a:ext>
            </a:extLst>
          </p:cNvPr>
          <p:cNvSpPr>
            <a:spLocks noChangeShapeType="1"/>
          </p:cNvSpPr>
          <p:nvPr/>
        </p:nvSpPr>
        <p:spPr bwMode="auto">
          <a:xfrm>
            <a:off x="1524000" y="1219200"/>
            <a:ext cx="9144000" cy="0"/>
          </a:xfrm>
          <a:prstGeom prst="line">
            <a:avLst/>
          </a:prstGeom>
          <a:noFill/>
          <a:ln w="38100">
            <a:solidFill>
              <a:srgbClr val="993300"/>
            </a:solidFill>
            <a:round/>
            <a:headEnd/>
            <a:tailEnd/>
          </a:ln>
          <a:extLst>
            <a:ext uri="{909E8E84-426E-40DD-AFC4-6F175D3DCCD1}">
              <a14:hiddenFill xmlns:a14="http://schemas.microsoft.com/office/drawing/2010/main">
                <a:noFill/>
              </a14:hiddenFill>
            </a:ext>
          </a:extLst>
        </p:spPr>
        <p:txBody>
          <a:bodyPr/>
          <a:lstStyle/>
          <a:p>
            <a:endParaRPr lang="en-PK"/>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a:extLst>
              <a:ext uri="{FF2B5EF4-FFF2-40B4-BE49-F238E27FC236}">
                <a16:creationId xmlns:a16="http://schemas.microsoft.com/office/drawing/2014/main" id="{42D18B7A-05EC-644D-3802-684EE1089CF2}"/>
              </a:ext>
            </a:extLst>
          </p:cNvPr>
          <p:cNvSpPr>
            <a:spLocks noGrp="1" noChangeArrowheads="1"/>
          </p:cNvSpPr>
          <p:nvPr>
            <p:ph type="title"/>
          </p:nvPr>
        </p:nvSpPr>
        <p:spPr>
          <a:xfrm>
            <a:off x="1981200" y="152400"/>
            <a:ext cx="8229600" cy="1143000"/>
          </a:xfrm>
        </p:spPr>
        <p:txBody>
          <a:bodyPr/>
          <a:lstStyle/>
          <a:p>
            <a:pPr eaLnBrk="1" hangingPunct="1"/>
            <a:r>
              <a:rPr lang="en-US" altLang="en-PK" sz="3600">
                <a:latin typeface="Times New Roman" panose="02020603050405020304" pitchFamily="18" charset="0"/>
              </a:rPr>
              <a:t>Core Strategy</a:t>
            </a:r>
            <a:br>
              <a:rPr lang="en-US" altLang="en-PK" sz="3600">
                <a:latin typeface="Times New Roman" panose="02020603050405020304" pitchFamily="18" charset="0"/>
              </a:rPr>
            </a:br>
            <a:r>
              <a:rPr lang="en-US" altLang="en-PK" sz="2000">
                <a:latin typeface="Times New Roman" panose="02020603050405020304" pitchFamily="18" charset="0"/>
              </a:rPr>
              <a:t>2 of 3</a:t>
            </a:r>
            <a:endParaRPr lang="en-US" altLang="en-PK" sz="3600">
              <a:latin typeface="Times New Roman" panose="02020603050405020304" pitchFamily="18" charset="0"/>
            </a:endParaRPr>
          </a:p>
        </p:txBody>
      </p:sp>
      <p:sp>
        <p:nvSpPr>
          <p:cNvPr id="18436" name="Line 3">
            <a:extLst>
              <a:ext uri="{FF2B5EF4-FFF2-40B4-BE49-F238E27FC236}">
                <a16:creationId xmlns:a16="http://schemas.microsoft.com/office/drawing/2014/main" id="{233E35A3-E0F0-CA84-628E-78022DEE8684}"/>
              </a:ext>
            </a:extLst>
          </p:cNvPr>
          <p:cNvSpPr>
            <a:spLocks noChangeShapeType="1"/>
          </p:cNvSpPr>
          <p:nvPr/>
        </p:nvSpPr>
        <p:spPr bwMode="auto">
          <a:xfrm>
            <a:off x="1524000" y="1219200"/>
            <a:ext cx="9144000" cy="0"/>
          </a:xfrm>
          <a:prstGeom prst="line">
            <a:avLst/>
          </a:prstGeom>
          <a:noFill/>
          <a:ln w="38100">
            <a:solidFill>
              <a:srgbClr val="993300"/>
            </a:solidFill>
            <a:round/>
            <a:headEnd/>
            <a:tailEnd/>
          </a:ln>
          <a:extLst>
            <a:ext uri="{909E8E84-426E-40DD-AFC4-6F175D3DCCD1}">
              <a14:hiddenFill xmlns:a14="http://schemas.microsoft.com/office/drawing/2010/main">
                <a:noFill/>
              </a14:hiddenFill>
            </a:ext>
          </a:extLst>
        </p:spPr>
        <p:txBody>
          <a:bodyPr/>
          <a:lstStyle/>
          <a:p>
            <a:endParaRPr lang="en-PK"/>
          </a:p>
        </p:txBody>
      </p:sp>
      <p:sp>
        <p:nvSpPr>
          <p:cNvPr id="18437" name="Text Box 4">
            <a:extLst>
              <a:ext uri="{FF2B5EF4-FFF2-40B4-BE49-F238E27FC236}">
                <a16:creationId xmlns:a16="http://schemas.microsoft.com/office/drawing/2014/main" id="{A37F5F02-C82C-1BEA-6B1E-2C20A04D6EA2}"/>
              </a:ext>
            </a:extLst>
          </p:cNvPr>
          <p:cNvSpPr txBox="1">
            <a:spLocks noChangeArrowheads="1"/>
          </p:cNvSpPr>
          <p:nvPr/>
        </p:nvSpPr>
        <p:spPr bwMode="auto">
          <a:xfrm>
            <a:off x="3200400" y="1295401"/>
            <a:ext cx="5715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algn="ctr" eaLnBrk="1" hangingPunct="1">
              <a:spcBef>
                <a:spcPct val="50000"/>
              </a:spcBef>
            </a:pPr>
            <a:endParaRPr lang="en-PK" altLang="en-PK" sz="2000"/>
          </a:p>
        </p:txBody>
      </p:sp>
      <p:sp>
        <p:nvSpPr>
          <p:cNvPr id="18438" name="Text Box 5">
            <a:extLst>
              <a:ext uri="{FF2B5EF4-FFF2-40B4-BE49-F238E27FC236}">
                <a16:creationId xmlns:a16="http://schemas.microsoft.com/office/drawing/2014/main" id="{50E309FA-FB92-0858-8FFD-F55A6F836B05}"/>
              </a:ext>
            </a:extLst>
          </p:cNvPr>
          <p:cNvSpPr txBox="1">
            <a:spLocks noChangeArrowheads="1"/>
          </p:cNvSpPr>
          <p:nvPr/>
        </p:nvSpPr>
        <p:spPr bwMode="auto">
          <a:xfrm>
            <a:off x="2743200" y="1371601"/>
            <a:ext cx="6553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algn="ctr" eaLnBrk="1" hangingPunct="1">
              <a:spcBef>
                <a:spcPct val="50000"/>
              </a:spcBef>
            </a:pPr>
            <a:endParaRPr lang="en-PK" altLang="en-PK" sz="1800" b="1"/>
          </a:p>
        </p:txBody>
      </p:sp>
      <p:sp>
        <p:nvSpPr>
          <p:cNvPr id="18439" name="Rectangle 6">
            <a:extLst>
              <a:ext uri="{FF2B5EF4-FFF2-40B4-BE49-F238E27FC236}">
                <a16:creationId xmlns:a16="http://schemas.microsoft.com/office/drawing/2014/main" id="{FDBC5213-09BC-BA91-DA3F-D44D5B2F648B}"/>
              </a:ext>
            </a:extLst>
          </p:cNvPr>
          <p:cNvSpPr>
            <a:spLocks noChangeArrowheads="1"/>
          </p:cNvSpPr>
          <p:nvPr/>
        </p:nvSpPr>
        <p:spPr bwMode="auto">
          <a:xfrm>
            <a:off x="2286000" y="1981200"/>
            <a:ext cx="7391400" cy="4191000"/>
          </a:xfrm>
          <a:prstGeom prst="rect">
            <a:avLst/>
          </a:prstGeom>
          <a:solidFill>
            <a:srgbClr val="FFFFCC"/>
          </a:solidFill>
          <a:ln w="9525">
            <a:solidFill>
              <a:schemeClr val="tx1"/>
            </a:solidFill>
            <a:miter lim="800000"/>
            <a:headEnd/>
            <a:tailEnd/>
          </a:ln>
        </p:spPr>
        <p:txBody>
          <a:bodyPr wrap="none" anchor="ct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eaLnBrk="1" hangingPunct="1"/>
            <a:endParaRPr lang="en-PK" altLang="en-PK"/>
          </a:p>
        </p:txBody>
      </p:sp>
      <p:sp>
        <p:nvSpPr>
          <p:cNvPr id="18440" name="Line 7">
            <a:extLst>
              <a:ext uri="{FF2B5EF4-FFF2-40B4-BE49-F238E27FC236}">
                <a16:creationId xmlns:a16="http://schemas.microsoft.com/office/drawing/2014/main" id="{F7B0C609-4E7B-D5D1-5D62-9318B61F1B68}"/>
              </a:ext>
            </a:extLst>
          </p:cNvPr>
          <p:cNvSpPr>
            <a:spLocks noChangeShapeType="1"/>
          </p:cNvSpPr>
          <p:nvPr/>
        </p:nvSpPr>
        <p:spPr bwMode="auto">
          <a:xfrm>
            <a:off x="2286000" y="3962400"/>
            <a:ext cx="7391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PK"/>
          </a:p>
        </p:txBody>
      </p:sp>
      <p:sp>
        <p:nvSpPr>
          <p:cNvPr id="18441" name="Text Box 13">
            <a:extLst>
              <a:ext uri="{FF2B5EF4-FFF2-40B4-BE49-F238E27FC236}">
                <a16:creationId xmlns:a16="http://schemas.microsoft.com/office/drawing/2014/main" id="{F8D6364E-5BD8-D30B-0257-3E44AFE4C473}"/>
              </a:ext>
            </a:extLst>
          </p:cNvPr>
          <p:cNvSpPr txBox="1">
            <a:spLocks noChangeArrowheads="1"/>
          </p:cNvSpPr>
          <p:nvPr/>
        </p:nvSpPr>
        <p:spPr bwMode="auto">
          <a:xfrm>
            <a:off x="2895600" y="1371601"/>
            <a:ext cx="60198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algn="ctr" eaLnBrk="1" hangingPunct="1">
              <a:spcBef>
                <a:spcPct val="50000"/>
              </a:spcBef>
            </a:pPr>
            <a:r>
              <a:rPr lang="en-US" altLang="en-PK" sz="2400"/>
              <a:t>Primary Elements of Core Strategy</a:t>
            </a:r>
          </a:p>
        </p:txBody>
      </p:sp>
      <p:sp>
        <p:nvSpPr>
          <p:cNvPr id="18442" name="Text Box 14">
            <a:extLst>
              <a:ext uri="{FF2B5EF4-FFF2-40B4-BE49-F238E27FC236}">
                <a16:creationId xmlns:a16="http://schemas.microsoft.com/office/drawing/2014/main" id="{D35CE423-67BC-5F51-659A-C9355BEF1CB7}"/>
              </a:ext>
            </a:extLst>
          </p:cNvPr>
          <p:cNvSpPr txBox="1">
            <a:spLocks noChangeArrowheads="1"/>
          </p:cNvSpPr>
          <p:nvPr/>
        </p:nvSpPr>
        <p:spPr bwMode="auto">
          <a:xfrm>
            <a:off x="2514600" y="2590801"/>
            <a:ext cx="15240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algn="ctr" eaLnBrk="1" hangingPunct="1">
              <a:spcBef>
                <a:spcPct val="50000"/>
              </a:spcBef>
            </a:pPr>
            <a:r>
              <a:rPr lang="en-US" altLang="en-PK" sz="2000"/>
              <a:t>Mission Statement</a:t>
            </a:r>
          </a:p>
        </p:txBody>
      </p:sp>
      <p:sp>
        <p:nvSpPr>
          <p:cNvPr id="18443" name="Text Box 15">
            <a:extLst>
              <a:ext uri="{FF2B5EF4-FFF2-40B4-BE49-F238E27FC236}">
                <a16:creationId xmlns:a16="http://schemas.microsoft.com/office/drawing/2014/main" id="{F23F21B0-35E9-88D0-45EC-112AEF1E8ED7}"/>
              </a:ext>
            </a:extLst>
          </p:cNvPr>
          <p:cNvSpPr txBox="1">
            <a:spLocks noChangeArrowheads="1"/>
          </p:cNvSpPr>
          <p:nvPr/>
        </p:nvSpPr>
        <p:spPr bwMode="auto">
          <a:xfrm>
            <a:off x="2286000" y="4495801"/>
            <a:ext cx="21336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algn="ctr" eaLnBrk="1" hangingPunct="1">
              <a:spcBef>
                <a:spcPct val="50000"/>
              </a:spcBef>
            </a:pPr>
            <a:r>
              <a:rPr lang="en-US" altLang="en-PK" sz="2000"/>
              <a:t>Product/Market Scope</a:t>
            </a:r>
          </a:p>
        </p:txBody>
      </p:sp>
      <p:sp>
        <p:nvSpPr>
          <p:cNvPr id="18444" name="Line 16">
            <a:extLst>
              <a:ext uri="{FF2B5EF4-FFF2-40B4-BE49-F238E27FC236}">
                <a16:creationId xmlns:a16="http://schemas.microsoft.com/office/drawing/2014/main" id="{8483A145-8BA5-BA0B-23D5-9097589DBCF5}"/>
              </a:ext>
            </a:extLst>
          </p:cNvPr>
          <p:cNvSpPr>
            <a:spLocks noChangeShapeType="1"/>
          </p:cNvSpPr>
          <p:nvPr/>
        </p:nvSpPr>
        <p:spPr bwMode="auto">
          <a:xfrm>
            <a:off x="4343400" y="1981200"/>
            <a:ext cx="0" cy="419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PK"/>
          </a:p>
        </p:txBody>
      </p:sp>
      <p:sp>
        <p:nvSpPr>
          <p:cNvPr id="18445" name="Text Box 18">
            <a:extLst>
              <a:ext uri="{FF2B5EF4-FFF2-40B4-BE49-F238E27FC236}">
                <a16:creationId xmlns:a16="http://schemas.microsoft.com/office/drawing/2014/main" id="{492ED9CA-DA0C-4C57-E250-099ACC4A89AD}"/>
              </a:ext>
            </a:extLst>
          </p:cNvPr>
          <p:cNvSpPr txBox="1">
            <a:spLocks noChangeArrowheads="1"/>
          </p:cNvSpPr>
          <p:nvPr/>
        </p:nvSpPr>
        <p:spPr bwMode="auto">
          <a:xfrm>
            <a:off x="4495800" y="4419600"/>
            <a:ext cx="49530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algn="ctr" eaLnBrk="1" hangingPunct="1">
              <a:spcBef>
                <a:spcPct val="50000"/>
              </a:spcBef>
            </a:pPr>
            <a:r>
              <a:rPr lang="en-US" altLang="en-PK" sz="2000"/>
              <a:t>A company’s product/market scope defines the products and markets on which it will concentrate.  </a:t>
            </a:r>
          </a:p>
        </p:txBody>
      </p:sp>
      <p:sp>
        <p:nvSpPr>
          <p:cNvPr id="18446" name="Text Box 18">
            <a:extLst>
              <a:ext uri="{FF2B5EF4-FFF2-40B4-BE49-F238E27FC236}">
                <a16:creationId xmlns:a16="http://schemas.microsoft.com/office/drawing/2014/main" id="{E82D30E0-5EB0-EEE7-4900-3AF89D9D94AF}"/>
              </a:ext>
            </a:extLst>
          </p:cNvPr>
          <p:cNvSpPr txBox="1">
            <a:spLocks noChangeArrowheads="1"/>
          </p:cNvSpPr>
          <p:nvPr/>
        </p:nvSpPr>
        <p:spPr bwMode="auto">
          <a:xfrm>
            <a:off x="4495800" y="2438400"/>
            <a:ext cx="49530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algn="ctr" eaLnBrk="1" hangingPunct="1">
              <a:spcBef>
                <a:spcPct val="50000"/>
              </a:spcBef>
            </a:pPr>
            <a:r>
              <a:rPr lang="en-US" altLang="en-PK" sz="2000"/>
              <a:t>A firm’s mission, or mission statement, describes why it exists and what its business model is suppose to accomplish.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a:extLst>
              <a:ext uri="{FF2B5EF4-FFF2-40B4-BE49-F238E27FC236}">
                <a16:creationId xmlns:a16="http://schemas.microsoft.com/office/drawing/2014/main" id="{BA59AC3F-7A9B-F84B-29FF-1E3C3648BD05}"/>
              </a:ext>
            </a:extLst>
          </p:cNvPr>
          <p:cNvSpPr>
            <a:spLocks noGrp="1" noChangeArrowheads="1"/>
          </p:cNvSpPr>
          <p:nvPr>
            <p:ph type="title"/>
          </p:nvPr>
        </p:nvSpPr>
        <p:spPr>
          <a:xfrm>
            <a:off x="1981200" y="152400"/>
            <a:ext cx="8229600" cy="1143000"/>
          </a:xfrm>
        </p:spPr>
        <p:txBody>
          <a:bodyPr/>
          <a:lstStyle/>
          <a:p>
            <a:pPr eaLnBrk="1" hangingPunct="1"/>
            <a:r>
              <a:rPr lang="en-US" altLang="en-PK" sz="3600">
                <a:latin typeface="Times New Roman" panose="02020603050405020304" pitchFamily="18" charset="0"/>
              </a:rPr>
              <a:t>Core Strategy</a:t>
            </a:r>
            <a:br>
              <a:rPr lang="en-US" altLang="en-PK" sz="3600">
                <a:latin typeface="Times New Roman" panose="02020603050405020304" pitchFamily="18" charset="0"/>
              </a:rPr>
            </a:br>
            <a:r>
              <a:rPr lang="en-US" altLang="en-PK" sz="2000">
                <a:latin typeface="Times New Roman" panose="02020603050405020304" pitchFamily="18" charset="0"/>
              </a:rPr>
              <a:t>3 of 3</a:t>
            </a:r>
            <a:endParaRPr lang="en-US" altLang="en-PK" sz="3600">
              <a:latin typeface="Times New Roman" panose="02020603050405020304" pitchFamily="18" charset="0"/>
            </a:endParaRPr>
          </a:p>
        </p:txBody>
      </p:sp>
      <p:sp>
        <p:nvSpPr>
          <p:cNvPr id="19460" name="Line 3">
            <a:extLst>
              <a:ext uri="{FF2B5EF4-FFF2-40B4-BE49-F238E27FC236}">
                <a16:creationId xmlns:a16="http://schemas.microsoft.com/office/drawing/2014/main" id="{B36BAF7D-ED2A-7100-2735-899DDBB2C6E8}"/>
              </a:ext>
            </a:extLst>
          </p:cNvPr>
          <p:cNvSpPr>
            <a:spLocks noChangeShapeType="1"/>
          </p:cNvSpPr>
          <p:nvPr/>
        </p:nvSpPr>
        <p:spPr bwMode="auto">
          <a:xfrm>
            <a:off x="1524000" y="1219200"/>
            <a:ext cx="9144000" cy="0"/>
          </a:xfrm>
          <a:prstGeom prst="line">
            <a:avLst/>
          </a:prstGeom>
          <a:noFill/>
          <a:ln w="38100">
            <a:solidFill>
              <a:srgbClr val="993300"/>
            </a:solidFill>
            <a:round/>
            <a:headEnd/>
            <a:tailEnd/>
          </a:ln>
          <a:extLst>
            <a:ext uri="{909E8E84-426E-40DD-AFC4-6F175D3DCCD1}">
              <a14:hiddenFill xmlns:a14="http://schemas.microsoft.com/office/drawing/2010/main">
                <a:noFill/>
              </a14:hiddenFill>
            </a:ext>
          </a:extLst>
        </p:spPr>
        <p:txBody>
          <a:bodyPr/>
          <a:lstStyle/>
          <a:p>
            <a:endParaRPr lang="en-PK"/>
          </a:p>
        </p:txBody>
      </p:sp>
      <p:sp>
        <p:nvSpPr>
          <p:cNvPr id="19461" name="Text Box 4">
            <a:extLst>
              <a:ext uri="{FF2B5EF4-FFF2-40B4-BE49-F238E27FC236}">
                <a16:creationId xmlns:a16="http://schemas.microsoft.com/office/drawing/2014/main" id="{23D53617-D8FE-7261-2E32-212C4BC51676}"/>
              </a:ext>
            </a:extLst>
          </p:cNvPr>
          <p:cNvSpPr txBox="1">
            <a:spLocks noChangeArrowheads="1"/>
          </p:cNvSpPr>
          <p:nvPr/>
        </p:nvSpPr>
        <p:spPr bwMode="auto">
          <a:xfrm>
            <a:off x="3200400" y="1295401"/>
            <a:ext cx="5715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algn="ctr" eaLnBrk="1" hangingPunct="1">
              <a:spcBef>
                <a:spcPct val="50000"/>
              </a:spcBef>
            </a:pPr>
            <a:endParaRPr lang="en-PK" altLang="en-PK" sz="2000"/>
          </a:p>
        </p:txBody>
      </p:sp>
      <p:sp>
        <p:nvSpPr>
          <p:cNvPr id="19462" name="Text Box 5">
            <a:extLst>
              <a:ext uri="{FF2B5EF4-FFF2-40B4-BE49-F238E27FC236}">
                <a16:creationId xmlns:a16="http://schemas.microsoft.com/office/drawing/2014/main" id="{3C309787-4FEF-9A75-3DE2-7F2BB4483228}"/>
              </a:ext>
            </a:extLst>
          </p:cNvPr>
          <p:cNvSpPr txBox="1">
            <a:spLocks noChangeArrowheads="1"/>
          </p:cNvSpPr>
          <p:nvPr/>
        </p:nvSpPr>
        <p:spPr bwMode="auto">
          <a:xfrm>
            <a:off x="2743200" y="1371601"/>
            <a:ext cx="6553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algn="ctr" eaLnBrk="1" hangingPunct="1">
              <a:spcBef>
                <a:spcPct val="50000"/>
              </a:spcBef>
            </a:pPr>
            <a:endParaRPr lang="en-PK" altLang="en-PK" sz="1800" b="1"/>
          </a:p>
        </p:txBody>
      </p:sp>
      <p:sp>
        <p:nvSpPr>
          <p:cNvPr id="19463" name="Rectangle 6">
            <a:extLst>
              <a:ext uri="{FF2B5EF4-FFF2-40B4-BE49-F238E27FC236}">
                <a16:creationId xmlns:a16="http://schemas.microsoft.com/office/drawing/2014/main" id="{703CCE02-4612-6373-67A0-CA506CF9312C}"/>
              </a:ext>
            </a:extLst>
          </p:cNvPr>
          <p:cNvSpPr>
            <a:spLocks noChangeArrowheads="1"/>
          </p:cNvSpPr>
          <p:nvPr/>
        </p:nvSpPr>
        <p:spPr bwMode="auto">
          <a:xfrm>
            <a:off x="2286000" y="1981200"/>
            <a:ext cx="7391400" cy="4191000"/>
          </a:xfrm>
          <a:prstGeom prst="rect">
            <a:avLst/>
          </a:prstGeom>
          <a:solidFill>
            <a:srgbClr val="FFFFCC"/>
          </a:solidFill>
          <a:ln w="9525">
            <a:solidFill>
              <a:schemeClr val="tx1"/>
            </a:solidFill>
            <a:miter lim="800000"/>
            <a:headEnd/>
            <a:tailEnd/>
          </a:ln>
        </p:spPr>
        <p:txBody>
          <a:bodyPr wrap="none" anchor="ct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eaLnBrk="1" hangingPunct="1"/>
            <a:endParaRPr lang="en-PK" altLang="en-PK"/>
          </a:p>
        </p:txBody>
      </p:sp>
      <p:sp>
        <p:nvSpPr>
          <p:cNvPr id="19464" name="Text Box 8">
            <a:extLst>
              <a:ext uri="{FF2B5EF4-FFF2-40B4-BE49-F238E27FC236}">
                <a16:creationId xmlns:a16="http://schemas.microsoft.com/office/drawing/2014/main" id="{0980455F-2BD7-5635-400B-9A3E393650FB}"/>
              </a:ext>
            </a:extLst>
          </p:cNvPr>
          <p:cNvSpPr txBox="1">
            <a:spLocks noChangeArrowheads="1"/>
          </p:cNvSpPr>
          <p:nvPr/>
        </p:nvSpPr>
        <p:spPr bwMode="auto">
          <a:xfrm>
            <a:off x="2895600" y="1447801"/>
            <a:ext cx="60198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algn="ctr" eaLnBrk="1" hangingPunct="1">
              <a:spcBef>
                <a:spcPct val="50000"/>
              </a:spcBef>
            </a:pPr>
            <a:r>
              <a:rPr lang="en-US" altLang="en-PK" sz="2400"/>
              <a:t>Primary Elements of Core Strategy</a:t>
            </a:r>
          </a:p>
        </p:txBody>
      </p:sp>
      <p:sp>
        <p:nvSpPr>
          <p:cNvPr id="19465" name="Text Box 9">
            <a:extLst>
              <a:ext uri="{FF2B5EF4-FFF2-40B4-BE49-F238E27FC236}">
                <a16:creationId xmlns:a16="http://schemas.microsoft.com/office/drawing/2014/main" id="{3C8592A5-8B41-2496-87B7-C9E165FB7FF4}"/>
              </a:ext>
            </a:extLst>
          </p:cNvPr>
          <p:cNvSpPr txBox="1">
            <a:spLocks noChangeArrowheads="1"/>
          </p:cNvSpPr>
          <p:nvPr/>
        </p:nvSpPr>
        <p:spPr bwMode="auto">
          <a:xfrm>
            <a:off x="2286000" y="3429001"/>
            <a:ext cx="19050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algn="ctr" eaLnBrk="1" hangingPunct="1">
              <a:spcBef>
                <a:spcPct val="50000"/>
              </a:spcBef>
            </a:pPr>
            <a:r>
              <a:rPr lang="en-US" altLang="en-PK" sz="2000"/>
              <a:t>Basis of Differentiation</a:t>
            </a:r>
          </a:p>
        </p:txBody>
      </p:sp>
      <p:sp>
        <p:nvSpPr>
          <p:cNvPr id="19466" name="Line 11">
            <a:extLst>
              <a:ext uri="{FF2B5EF4-FFF2-40B4-BE49-F238E27FC236}">
                <a16:creationId xmlns:a16="http://schemas.microsoft.com/office/drawing/2014/main" id="{391AD64C-D0A8-F3A4-6ADF-5B93C5AD078D}"/>
              </a:ext>
            </a:extLst>
          </p:cNvPr>
          <p:cNvSpPr>
            <a:spLocks noChangeShapeType="1"/>
          </p:cNvSpPr>
          <p:nvPr/>
        </p:nvSpPr>
        <p:spPr bwMode="auto">
          <a:xfrm>
            <a:off x="4191000" y="1981200"/>
            <a:ext cx="0" cy="419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PK"/>
          </a:p>
        </p:txBody>
      </p:sp>
      <p:sp>
        <p:nvSpPr>
          <p:cNvPr id="19467" name="Text Box 14">
            <a:extLst>
              <a:ext uri="{FF2B5EF4-FFF2-40B4-BE49-F238E27FC236}">
                <a16:creationId xmlns:a16="http://schemas.microsoft.com/office/drawing/2014/main" id="{54B09819-B2D7-1C84-BCAA-AF5E2C584D84}"/>
              </a:ext>
            </a:extLst>
          </p:cNvPr>
          <p:cNvSpPr txBox="1">
            <a:spLocks noChangeArrowheads="1"/>
          </p:cNvSpPr>
          <p:nvPr/>
        </p:nvSpPr>
        <p:spPr bwMode="auto">
          <a:xfrm>
            <a:off x="4419600" y="2743201"/>
            <a:ext cx="4800600" cy="2354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algn="ctr" eaLnBrk="1" hangingPunct="1">
              <a:spcBef>
                <a:spcPct val="50000"/>
              </a:spcBef>
            </a:pPr>
            <a:r>
              <a:rPr lang="en-US" altLang="en-PK" sz="2000"/>
              <a:t>It is important that a new venture differentiate itself from its competitors in some way that is important to its customers.  If a new firm’s products or services aren’t different from those of its competitors, why should anyone try them? </a:t>
            </a:r>
          </a:p>
          <a:p>
            <a:pPr algn="ctr" eaLnBrk="1" hangingPunct="1">
              <a:spcBef>
                <a:spcPct val="50000"/>
              </a:spcBef>
            </a:pPr>
            <a:endParaRPr lang="en-US" altLang="en-PK" sz="18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2">
            <a:extLst>
              <a:ext uri="{FF2B5EF4-FFF2-40B4-BE49-F238E27FC236}">
                <a16:creationId xmlns:a16="http://schemas.microsoft.com/office/drawing/2014/main" id="{C1B02820-9F2A-4C20-21CF-50E3F119EE78}"/>
              </a:ext>
            </a:extLst>
          </p:cNvPr>
          <p:cNvSpPr>
            <a:spLocks noGrp="1" noChangeArrowheads="1"/>
          </p:cNvSpPr>
          <p:nvPr>
            <p:ph type="title"/>
          </p:nvPr>
        </p:nvSpPr>
        <p:spPr>
          <a:xfrm>
            <a:off x="1981200" y="152400"/>
            <a:ext cx="8229600" cy="1143000"/>
          </a:xfrm>
        </p:spPr>
        <p:txBody>
          <a:bodyPr/>
          <a:lstStyle/>
          <a:p>
            <a:pPr eaLnBrk="1" hangingPunct="1"/>
            <a:r>
              <a:rPr lang="en-US" altLang="en-PK" sz="3600">
                <a:latin typeface="Times New Roman" panose="02020603050405020304" pitchFamily="18" charset="0"/>
              </a:rPr>
              <a:t>Strategic Resources</a:t>
            </a:r>
            <a:br>
              <a:rPr lang="en-US" altLang="en-PK" sz="3600">
                <a:latin typeface="Times New Roman" panose="02020603050405020304" pitchFamily="18" charset="0"/>
              </a:rPr>
            </a:br>
            <a:r>
              <a:rPr lang="en-US" altLang="en-PK" sz="2000">
                <a:latin typeface="Times New Roman" panose="02020603050405020304" pitchFamily="18" charset="0"/>
              </a:rPr>
              <a:t>1 of 3</a:t>
            </a:r>
            <a:endParaRPr lang="en-US" altLang="en-PK" sz="3600">
              <a:latin typeface="Times New Roman" panose="02020603050405020304" pitchFamily="18" charset="0"/>
            </a:endParaRPr>
          </a:p>
        </p:txBody>
      </p:sp>
      <p:sp>
        <p:nvSpPr>
          <p:cNvPr id="20484" name="Rectangle 3">
            <a:extLst>
              <a:ext uri="{FF2B5EF4-FFF2-40B4-BE49-F238E27FC236}">
                <a16:creationId xmlns:a16="http://schemas.microsoft.com/office/drawing/2014/main" id="{79B58FFF-DE54-2440-9855-40448453EBD2}"/>
              </a:ext>
            </a:extLst>
          </p:cNvPr>
          <p:cNvSpPr>
            <a:spLocks noGrp="1" noChangeArrowheads="1"/>
          </p:cNvSpPr>
          <p:nvPr>
            <p:ph type="body" idx="1"/>
          </p:nvPr>
        </p:nvSpPr>
        <p:spPr/>
        <p:txBody>
          <a:bodyPr/>
          <a:lstStyle/>
          <a:p>
            <a:pPr eaLnBrk="1" hangingPunct="1"/>
            <a:r>
              <a:rPr lang="en-US" altLang="en-PK">
                <a:latin typeface="Times New Roman" panose="02020603050405020304" pitchFamily="18" charset="0"/>
              </a:rPr>
              <a:t>Strategic Resources</a:t>
            </a:r>
          </a:p>
          <a:p>
            <a:pPr lvl="1" eaLnBrk="1" hangingPunct="1"/>
            <a:r>
              <a:rPr lang="en-US" altLang="en-PK">
                <a:latin typeface="Times New Roman" panose="02020603050405020304" pitchFamily="18" charset="0"/>
              </a:rPr>
              <a:t>A firm is not able to implement a strategy without resources, so the resources a firm has affects its business model substantially.</a:t>
            </a:r>
          </a:p>
          <a:p>
            <a:pPr lvl="2" eaLnBrk="1" hangingPunct="1"/>
            <a:r>
              <a:rPr lang="en-US" altLang="en-PK">
                <a:latin typeface="Times New Roman" panose="02020603050405020304" pitchFamily="18" charset="0"/>
              </a:rPr>
              <a:t>For a new venture, its strategic resources may initially be limited to the competencies of its founders, the opportunity they have identified, and the unique way they plan to serve their market.</a:t>
            </a:r>
          </a:p>
          <a:p>
            <a:pPr lvl="1" eaLnBrk="1" hangingPunct="1"/>
            <a:r>
              <a:rPr lang="en-US" altLang="en-PK">
                <a:latin typeface="Times New Roman" panose="02020603050405020304" pitchFamily="18" charset="0"/>
              </a:rPr>
              <a:t>The two most important strategic resources are:</a:t>
            </a:r>
          </a:p>
          <a:p>
            <a:pPr lvl="2" eaLnBrk="1" hangingPunct="1"/>
            <a:r>
              <a:rPr lang="en-US" altLang="en-PK">
                <a:latin typeface="Times New Roman" panose="02020603050405020304" pitchFamily="18" charset="0"/>
              </a:rPr>
              <a:t>A firm’s core competencies.</a:t>
            </a:r>
          </a:p>
          <a:p>
            <a:pPr lvl="2" eaLnBrk="1" hangingPunct="1"/>
            <a:r>
              <a:rPr lang="en-US" altLang="en-PK">
                <a:latin typeface="Times New Roman" panose="02020603050405020304" pitchFamily="18" charset="0"/>
              </a:rPr>
              <a:t>Strategic assets.</a:t>
            </a:r>
          </a:p>
        </p:txBody>
      </p:sp>
      <p:sp>
        <p:nvSpPr>
          <p:cNvPr id="20485" name="Line 4">
            <a:extLst>
              <a:ext uri="{FF2B5EF4-FFF2-40B4-BE49-F238E27FC236}">
                <a16:creationId xmlns:a16="http://schemas.microsoft.com/office/drawing/2014/main" id="{82378628-B5B1-DBC7-9A87-BCAB2DC504FB}"/>
              </a:ext>
            </a:extLst>
          </p:cNvPr>
          <p:cNvSpPr>
            <a:spLocks noChangeShapeType="1"/>
          </p:cNvSpPr>
          <p:nvPr/>
        </p:nvSpPr>
        <p:spPr bwMode="auto">
          <a:xfrm>
            <a:off x="1524000" y="1219200"/>
            <a:ext cx="9144000" cy="0"/>
          </a:xfrm>
          <a:prstGeom prst="line">
            <a:avLst/>
          </a:prstGeom>
          <a:noFill/>
          <a:ln w="38100">
            <a:solidFill>
              <a:srgbClr val="993300"/>
            </a:solidFill>
            <a:round/>
            <a:headEnd/>
            <a:tailEnd/>
          </a:ln>
          <a:extLst>
            <a:ext uri="{909E8E84-426E-40DD-AFC4-6F175D3DCCD1}">
              <a14:hiddenFill xmlns:a14="http://schemas.microsoft.com/office/drawing/2010/main">
                <a:noFill/>
              </a14:hiddenFill>
            </a:ext>
          </a:extLst>
        </p:spPr>
        <p:txBody>
          <a:bodyPr/>
          <a:lstStyle/>
          <a:p>
            <a:endParaRPr lang="en-PK"/>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a:extLst>
              <a:ext uri="{FF2B5EF4-FFF2-40B4-BE49-F238E27FC236}">
                <a16:creationId xmlns:a16="http://schemas.microsoft.com/office/drawing/2014/main" id="{5CA08754-30D0-1AB7-A45A-574EE6CA9085}"/>
              </a:ext>
            </a:extLst>
          </p:cNvPr>
          <p:cNvSpPr>
            <a:spLocks noGrp="1" noChangeArrowheads="1"/>
          </p:cNvSpPr>
          <p:nvPr>
            <p:ph type="title"/>
          </p:nvPr>
        </p:nvSpPr>
        <p:spPr>
          <a:xfrm>
            <a:off x="1981200" y="152400"/>
            <a:ext cx="8229600" cy="1143000"/>
          </a:xfrm>
        </p:spPr>
        <p:txBody>
          <a:bodyPr/>
          <a:lstStyle/>
          <a:p>
            <a:pPr eaLnBrk="1" hangingPunct="1"/>
            <a:r>
              <a:rPr lang="en-US" altLang="en-PK" sz="3600">
                <a:latin typeface="Times New Roman" panose="02020603050405020304" pitchFamily="18" charset="0"/>
              </a:rPr>
              <a:t>Strategic Resources</a:t>
            </a:r>
            <a:br>
              <a:rPr lang="en-US" altLang="en-PK" sz="3600">
                <a:latin typeface="Times New Roman" panose="02020603050405020304" pitchFamily="18" charset="0"/>
              </a:rPr>
            </a:br>
            <a:r>
              <a:rPr lang="en-US" altLang="en-PK" sz="2000">
                <a:latin typeface="Times New Roman" panose="02020603050405020304" pitchFamily="18" charset="0"/>
              </a:rPr>
              <a:t>2 of 3</a:t>
            </a:r>
            <a:endParaRPr lang="en-US" altLang="en-PK" sz="3600">
              <a:latin typeface="Times New Roman" panose="02020603050405020304" pitchFamily="18" charset="0"/>
            </a:endParaRPr>
          </a:p>
        </p:txBody>
      </p:sp>
      <p:sp>
        <p:nvSpPr>
          <p:cNvPr id="21508" name="Line 3">
            <a:extLst>
              <a:ext uri="{FF2B5EF4-FFF2-40B4-BE49-F238E27FC236}">
                <a16:creationId xmlns:a16="http://schemas.microsoft.com/office/drawing/2014/main" id="{62B5747F-C342-B552-EBA0-89A9F032F730}"/>
              </a:ext>
            </a:extLst>
          </p:cNvPr>
          <p:cNvSpPr>
            <a:spLocks noChangeShapeType="1"/>
          </p:cNvSpPr>
          <p:nvPr/>
        </p:nvSpPr>
        <p:spPr bwMode="auto">
          <a:xfrm>
            <a:off x="1524000" y="1219200"/>
            <a:ext cx="9144000" cy="0"/>
          </a:xfrm>
          <a:prstGeom prst="line">
            <a:avLst/>
          </a:prstGeom>
          <a:noFill/>
          <a:ln w="38100">
            <a:solidFill>
              <a:srgbClr val="993300"/>
            </a:solidFill>
            <a:round/>
            <a:headEnd/>
            <a:tailEnd/>
          </a:ln>
          <a:extLst>
            <a:ext uri="{909E8E84-426E-40DD-AFC4-6F175D3DCCD1}">
              <a14:hiddenFill xmlns:a14="http://schemas.microsoft.com/office/drawing/2010/main">
                <a:noFill/>
              </a14:hiddenFill>
            </a:ext>
          </a:extLst>
        </p:spPr>
        <p:txBody>
          <a:bodyPr/>
          <a:lstStyle/>
          <a:p>
            <a:endParaRPr lang="en-PK"/>
          </a:p>
        </p:txBody>
      </p:sp>
      <p:sp>
        <p:nvSpPr>
          <p:cNvPr id="21509" name="Text Box 4">
            <a:extLst>
              <a:ext uri="{FF2B5EF4-FFF2-40B4-BE49-F238E27FC236}">
                <a16:creationId xmlns:a16="http://schemas.microsoft.com/office/drawing/2014/main" id="{36BB3D6A-84F8-2293-DA41-F7E890681722}"/>
              </a:ext>
            </a:extLst>
          </p:cNvPr>
          <p:cNvSpPr txBox="1">
            <a:spLocks noChangeArrowheads="1"/>
          </p:cNvSpPr>
          <p:nvPr/>
        </p:nvSpPr>
        <p:spPr bwMode="auto">
          <a:xfrm>
            <a:off x="3200400" y="1295401"/>
            <a:ext cx="5715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algn="ctr" eaLnBrk="1" hangingPunct="1">
              <a:spcBef>
                <a:spcPct val="50000"/>
              </a:spcBef>
            </a:pPr>
            <a:endParaRPr lang="en-PK" altLang="en-PK" sz="2000"/>
          </a:p>
        </p:txBody>
      </p:sp>
      <p:sp>
        <p:nvSpPr>
          <p:cNvPr id="21510" name="Text Box 5">
            <a:extLst>
              <a:ext uri="{FF2B5EF4-FFF2-40B4-BE49-F238E27FC236}">
                <a16:creationId xmlns:a16="http://schemas.microsoft.com/office/drawing/2014/main" id="{D8F4246C-1091-FD11-C788-E29BB14E7F41}"/>
              </a:ext>
            </a:extLst>
          </p:cNvPr>
          <p:cNvSpPr txBox="1">
            <a:spLocks noChangeArrowheads="1"/>
          </p:cNvSpPr>
          <p:nvPr/>
        </p:nvSpPr>
        <p:spPr bwMode="auto">
          <a:xfrm>
            <a:off x="2743200" y="1371601"/>
            <a:ext cx="6553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algn="ctr" eaLnBrk="1" hangingPunct="1">
              <a:spcBef>
                <a:spcPct val="50000"/>
              </a:spcBef>
            </a:pPr>
            <a:endParaRPr lang="en-PK" altLang="en-PK" sz="1800" b="1"/>
          </a:p>
        </p:txBody>
      </p:sp>
      <p:sp>
        <p:nvSpPr>
          <p:cNvPr id="21511" name="Rectangle 6">
            <a:extLst>
              <a:ext uri="{FF2B5EF4-FFF2-40B4-BE49-F238E27FC236}">
                <a16:creationId xmlns:a16="http://schemas.microsoft.com/office/drawing/2014/main" id="{46881CBC-9254-0944-50A0-88529C338007}"/>
              </a:ext>
            </a:extLst>
          </p:cNvPr>
          <p:cNvSpPr>
            <a:spLocks noChangeArrowheads="1"/>
          </p:cNvSpPr>
          <p:nvPr/>
        </p:nvSpPr>
        <p:spPr bwMode="auto">
          <a:xfrm>
            <a:off x="2286000" y="1981200"/>
            <a:ext cx="7391400" cy="4191000"/>
          </a:xfrm>
          <a:prstGeom prst="rect">
            <a:avLst/>
          </a:prstGeom>
          <a:solidFill>
            <a:srgbClr val="FFFFCC"/>
          </a:solidFill>
          <a:ln w="9525">
            <a:solidFill>
              <a:schemeClr val="tx1"/>
            </a:solidFill>
            <a:miter lim="800000"/>
            <a:headEnd/>
            <a:tailEnd/>
          </a:ln>
        </p:spPr>
        <p:txBody>
          <a:bodyPr wrap="none" anchor="ct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eaLnBrk="1" hangingPunct="1"/>
            <a:endParaRPr lang="en-PK" altLang="en-PK"/>
          </a:p>
        </p:txBody>
      </p:sp>
      <p:sp>
        <p:nvSpPr>
          <p:cNvPr id="21512" name="Line 7">
            <a:extLst>
              <a:ext uri="{FF2B5EF4-FFF2-40B4-BE49-F238E27FC236}">
                <a16:creationId xmlns:a16="http://schemas.microsoft.com/office/drawing/2014/main" id="{34F37ADE-8780-BB96-C83B-70DA8915E0EC}"/>
              </a:ext>
            </a:extLst>
          </p:cNvPr>
          <p:cNvSpPr>
            <a:spLocks noChangeShapeType="1"/>
          </p:cNvSpPr>
          <p:nvPr/>
        </p:nvSpPr>
        <p:spPr bwMode="auto">
          <a:xfrm>
            <a:off x="2286000" y="3962400"/>
            <a:ext cx="7391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PK"/>
          </a:p>
        </p:txBody>
      </p:sp>
      <p:sp>
        <p:nvSpPr>
          <p:cNvPr id="21513" name="Text Box 8">
            <a:extLst>
              <a:ext uri="{FF2B5EF4-FFF2-40B4-BE49-F238E27FC236}">
                <a16:creationId xmlns:a16="http://schemas.microsoft.com/office/drawing/2014/main" id="{22452A34-7BDB-5ECA-82F8-036F26FBDCBB}"/>
              </a:ext>
            </a:extLst>
          </p:cNvPr>
          <p:cNvSpPr txBox="1">
            <a:spLocks noChangeArrowheads="1"/>
          </p:cNvSpPr>
          <p:nvPr/>
        </p:nvSpPr>
        <p:spPr bwMode="auto">
          <a:xfrm>
            <a:off x="2895600" y="1371601"/>
            <a:ext cx="60198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algn="ctr" eaLnBrk="1" hangingPunct="1">
              <a:spcBef>
                <a:spcPct val="50000"/>
              </a:spcBef>
            </a:pPr>
            <a:r>
              <a:rPr lang="en-US" altLang="en-PK" sz="2400"/>
              <a:t>Primary Elements of Strategic Resources</a:t>
            </a:r>
          </a:p>
        </p:txBody>
      </p:sp>
      <p:sp>
        <p:nvSpPr>
          <p:cNvPr id="21514" name="Text Box 9">
            <a:extLst>
              <a:ext uri="{FF2B5EF4-FFF2-40B4-BE49-F238E27FC236}">
                <a16:creationId xmlns:a16="http://schemas.microsoft.com/office/drawing/2014/main" id="{B9037FC7-105F-07F2-3B22-7F307AE0F7BE}"/>
              </a:ext>
            </a:extLst>
          </p:cNvPr>
          <p:cNvSpPr txBox="1">
            <a:spLocks noChangeArrowheads="1"/>
          </p:cNvSpPr>
          <p:nvPr/>
        </p:nvSpPr>
        <p:spPr bwMode="auto">
          <a:xfrm>
            <a:off x="2286000" y="2743201"/>
            <a:ext cx="17526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algn="ctr" eaLnBrk="1" hangingPunct="1">
              <a:spcBef>
                <a:spcPct val="50000"/>
              </a:spcBef>
            </a:pPr>
            <a:r>
              <a:rPr lang="en-US" altLang="en-PK" sz="2000"/>
              <a:t>Core Competencies</a:t>
            </a:r>
          </a:p>
        </p:txBody>
      </p:sp>
      <p:sp>
        <p:nvSpPr>
          <p:cNvPr id="21515" name="Text Box 10">
            <a:extLst>
              <a:ext uri="{FF2B5EF4-FFF2-40B4-BE49-F238E27FC236}">
                <a16:creationId xmlns:a16="http://schemas.microsoft.com/office/drawing/2014/main" id="{09035D67-3BA0-A033-8EBB-991841231398}"/>
              </a:ext>
            </a:extLst>
          </p:cNvPr>
          <p:cNvSpPr txBox="1">
            <a:spLocks noChangeArrowheads="1"/>
          </p:cNvSpPr>
          <p:nvPr/>
        </p:nvSpPr>
        <p:spPr bwMode="auto">
          <a:xfrm>
            <a:off x="2286000" y="4572001"/>
            <a:ext cx="16764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algn="ctr" eaLnBrk="1" hangingPunct="1">
              <a:spcBef>
                <a:spcPct val="50000"/>
              </a:spcBef>
            </a:pPr>
            <a:r>
              <a:rPr lang="en-US" altLang="en-PK" sz="2000"/>
              <a:t>Strategic Assets</a:t>
            </a:r>
          </a:p>
        </p:txBody>
      </p:sp>
      <p:sp>
        <p:nvSpPr>
          <p:cNvPr id="21516" name="Line 11">
            <a:extLst>
              <a:ext uri="{FF2B5EF4-FFF2-40B4-BE49-F238E27FC236}">
                <a16:creationId xmlns:a16="http://schemas.microsoft.com/office/drawing/2014/main" id="{60C4DC57-7CDB-DEF6-8CAC-5DE2FC95F5DE}"/>
              </a:ext>
            </a:extLst>
          </p:cNvPr>
          <p:cNvSpPr>
            <a:spLocks noChangeShapeType="1"/>
          </p:cNvSpPr>
          <p:nvPr/>
        </p:nvSpPr>
        <p:spPr bwMode="auto">
          <a:xfrm>
            <a:off x="3962400" y="1981200"/>
            <a:ext cx="0" cy="419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PK"/>
          </a:p>
        </p:txBody>
      </p:sp>
      <p:sp>
        <p:nvSpPr>
          <p:cNvPr id="21517" name="Text Box 14">
            <a:extLst>
              <a:ext uri="{FF2B5EF4-FFF2-40B4-BE49-F238E27FC236}">
                <a16:creationId xmlns:a16="http://schemas.microsoft.com/office/drawing/2014/main" id="{09E7683F-DAE5-89C3-3B7C-50F96668FD8D}"/>
              </a:ext>
            </a:extLst>
          </p:cNvPr>
          <p:cNvSpPr txBox="1">
            <a:spLocks noChangeArrowheads="1"/>
          </p:cNvSpPr>
          <p:nvPr/>
        </p:nvSpPr>
        <p:spPr bwMode="auto">
          <a:xfrm>
            <a:off x="4038600" y="2133600"/>
            <a:ext cx="5562600" cy="163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algn="ctr" eaLnBrk="1" hangingPunct="1">
              <a:spcBef>
                <a:spcPct val="50000"/>
              </a:spcBef>
            </a:pPr>
            <a:r>
              <a:rPr lang="en-US" altLang="en-PK" sz="2000"/>
              <a:t>A core competency is a resource or capability that serves as a source of a firm’s competitive advantage.  Examples include Sony’s competence in miniaturization and Dell’s competence in supply chain management.</a:t>
            </a:r>
          </a:p>
        </p:txBody>
      </p:sp>
      <p:sp>
        <p:nvSpPr>
          <p:cNvPr id="21518" name="Text Box 15">
            <a:extLst>
              <a:ext uri="{FF2B5EF4-FFF2-40B4-BE49-F238E27FC236}">
                <a16:creationId xmlns:a16="http://schemas.microsoft.com/office/drawing/2014/main" id="{8C4FF919-CDCD-AC06-0952-016079C068E5}"/>
              </a:ext>
            </a:extLst>
          </p:cNvPr>
          <p:cNvSpPr txBox="1">
            <a:spLocks noChangeArrowheads="1"/>
          </p:cNvSpPr>
          <p:nvPr/>
        </p:nvSpPr>
        <p:spPr bwMode="auto">
          <a:xfrm>
            <a:off x="4038600" y="4191001"/>
            <a:ext cx="55626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algn="ctr" eaLnBrk="1" hangingPunct="1">
              <a:spcBef>
                <a:spcPct val="50000"/>
              </a:spcBef>
            </a:pPr>
            <a:r>
              <a:rPr lang="en-US" altLang="en-PK" sz="2000"/>
              <a:t>Strategic assets are anything rare and valuable that a firm owns.  They include plant and equipment, location, brands, patents, customer data, a highly qualified staff, and distinctive partnerships.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2">
            <a:extLst>
              <a:ext uri="{FF2B5EF4-FFF2-40B4-BE49-F238E27FC236}">
                <a16:creationId xmlns:a16="http://schemas.microsoft.com/office/drawing/2014/main" id="{CF44D316-4BAC-9450-5EB4-C50F6465616A}"/>
              </a:ext>
            </a:extLst>
          </p:cNvPr>
          <p:cNvSpPr>
            <a:spLocks noGrp="1" noChangeArrowheads="1"/>
          </p:cNvSpPr>
          <p:nvPr>
            <p:ph type="title"/>
          </p:nvPr>
        </p:nvSpPr>
        <p:spPr>
          <a:xfrm>
            <a:off x="1981200" y="152400"/>
            <a:ext cx="8229600" cy="1143000"/>
          </a:xfrm>
        </p:spPr>
        <p:txBody>
          <a:bodyPr/>
          <a:lstStyle/>
          <a:p>
            <a:pPr eaLnBrk="1" hangingPunct="1"/>
            <a:r>
              <a:rPr lang="en-US" altLang="en-PK" sz="3600">
                <a:latin typeface="Times New Roman" panose="02020603050405020304" pitchFamily="18" charset="0"/>
              </a:rPr>
              <a:t>Strategic Resources</a:t>
            </a:r>
            <a:br>
              <a:rPr lang="en-US" altLang="en-PK" sz="3600">
                <a:latin typeface="Times New Roman" panose="02020603050405020304" pitchFamily="18" charset="0"/>
              </a:rPr>
            </a:br>
            <a:r>
              <a:rPr lang="en-US" altLang="en-PK" sz="2000">
                <a:latin typeface="Times New Roman" panose="02020603050405020304" pitchFamily="18" charset="0"/>
              </a:rPr>
              <a:t>3 of 3</a:t>
            </a:r>
            <a:endParaRPr lang="en-US" altLang="en-PK" sz="3600">
              <a:latin typeface="Times New Roman" panose="02020603050405020304" pitchFamily="18" charset="0"/>
            </a:endParaRPr>
          </a:p>
        </p:txBody>
      </p:sp>
      <p:sp>
        <p:nvSpPr>
          <p:cNvPr id="22532" name="Rectangle 3">
            <a:extLst>
              <a:ext uri="{FF2B5EF4-FFF2-40B4-BE49-F238E27FC236}">
                <a16:creationId xmlns:a16="http://schemas.microsoft.com/office/drawing/2014/main" id="{7AF0C766-71AB-7874-F845-934BA11A7E85}"/>
              </a:ext>
            </a:extLst>
          </p:cNvPr>
          <p:cNvSpPr>
            <a:spLocks noGrp="1" noChangeArrowheads="1"/>
          </p:cNvSpPr>
          <p:nvPr>
            <p:ph type="body" idx="1"/>
          </p:nvPr>
        </p:nvSpPr>
        <p:spPr/>
        <p:txBody>
          <a:bodyPr/>
          <a:lstStyle/>
          <a:p>
            <a:pPr eaLnBrk="1" hangingPunct="1"/>
            <a:r>
              <a:rPr lang="en-US" altLang="en-PK">
                <a:latin typeface="Times New Roman" panose="02020603050405020304" pitchFamily="18" charset="0"/>
              </a:rPr>
              <a:t>Importance of Strategic Resources</a:t>
            </a:r>
          </a:p>
          <a:p>
            <a:pPr lvl="1" eaLnBrk="1" hangingPunct="1"/>
            <a:r>
              <a:rPr lang="en-US" altLang="en-PK">
                <a:latin typeface="Times New Roman" panose="02020603050405020304" pitchFamily="18" charset="0"/>
              </a:rPr>
              <a:t>New ventures ultimately try to combine their core competencies and strategic assets to create a sustainable competitive advantage.</a:t>
            </a:r>
          </a:p>
          <a:p>
            <a:pPr lvl="1" eaLnBrk="1" hangingPunct="1"/>
            <a:r>
              <a:rPr lang="en-US" altLang="en-PK">
                <a:latin typeface="Times New Roman" panose="02020603050405020304" pitchFamily="18" charset="0"/>
              </a:rPr>
              <a:t>This factor is one that investors pay close attention when evaluating a business.  </a:t>
            </a:r>
          </a:p>
          <a:p>
            <a:pPr lvl="1" eaLnBrk="1" hangingPunct="1"/>
            <a:r>
              <a:rPr lang="en-US" altLang="en-PK">
                <a:latin typeface="Times New Roman" panose="02020603050405020304" pitchFamily="18" charset="0"/>
              </a:rPr>
              <a:t>A sustainable competitive advantage is achieved by implementing a value-creating strategy that is unique and not easy to imitate.</a:t>
            </a:r>
          </a:p>
          <a:p>
            <a:pPr lvl="1" eaLnBrk="1" hangingPunct="1"/>
            <a:r>
              <a:rPr lang="en-US" altLang="en-PK">
                <a:latin typeface="Times New Roman" panose="02020603050405020304" pitchFamily="18" charset="0"/>
              </a:rPr>
              <a:t>This type of advantage is achievable when a firm has strategic resources and the ability to use them.</a:t>
            </a:r>
          </a:p>
        </p:txBody>
      </p:sp>
      <p:sp>
        <p:nvSpPr>
          <p:cNvPr id="22533" name="Line 4">
            <a:extLst>
              <a:ext uri="{FF2B5EF4-FFF2-40B4-BE49-F238E27FC236}">
                <a16:creationId xmlns:a16="http://schemas.microsoft.com/office/drawing/2014/main" id="{86EB2AC6-FD8A-6DC7-7FAF-61DA9929D8EF}"/>
              </a:ext>
            </a:extLst>
          </p:cNvPr>
          <p:cNvSpPr>
            <a:spLocks noChangeShapeType="1"/>
          </p:cNvSpPr>
          <p:nvPr/>
        </p:nvSpPr>
        <p:spPr bwMode="auto">
          <a:xfrm>
            <a:off x="1524000" y="1219200"/>
            <a:ext cx="9144000" cy="0"/>
          </a:xfrm>
          <a:prstGeom prst="line">
            <a:avLst/>
          </a:prstGeom>
          <a:noFill/>
          <a:ln w="38100">
            <a:solidFill>
              <a:srgbClr val="993300"/>
            </a:solidFill>
            <a:round/>
            <a:headEnd/>
            <a:tailEnd/>
          </a:ln>
          <a:extLst>
            <a:ext uri="{909E8E84-426E-40DD-AFC4-6F175D3DCCD1}">
              <a14:hiddenFill xmlns:a14="http://schemas.microsoft.com/office/drawing/2010/main">
                <a:noFill/>
              </a14:hiddenFill>
            </a:ext>
          </a:extLst>
        </p:spPr>
        <p:txBody>
          <a:bodyPr/>
          <a:lstStyle/>
          <a:p>
            <a:endParaRPr lang="en-PK"/>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2">
            <a:extLst>
              <a:ext uri="{FF2B5EF4-FFF2-40B4-BE49-F238E27FC236}">
                <a16:creationId xmlns:a16="http://schemas.microsoft.com/office/drawing/2014/main" id="{6C607C7B-84C0-1AF1-BCC9-02720ADB9342}"/>
              </a:ext>
            </a:extLst>
          </p:cNvPr>
          <p:cNvSpPr>
            <a:spLocks noGrp="1" noChangeArrowheads="1"/>
          </p:cNvSpPr>
          <p:nvPr>
            <p:ph type="title"/>
          </p:nvPr>
        </p:nvSpPr>
        <p:spPr>
          <a:xfrm>
            <a:off x="1981200" y="152400"/>
            <a:ext cx="8229600" cy="1143000"/>
          </a:xfrm>
        </p:spPr>
        <p:txBody>
          <a:bodyPr/>
          <a:lstStyle/>
          <a:p>
            <a:pPr eaLnBrk="1" hangingPunct="1"/>
            <a:r>
              <a:rPr lang="en-US" altLang="en-PK" sz="3600">
                <a:latin typeface="Times New Roman" panose="02020603050405020304" pitchFamily="18" charset="0"/>
              </a:rPr>
              <a:t>Partnership Network</a:t>
            </a:r>
            <a:br>
              <a:rPr lang="en-US" altLang="en-PK" sz="3600">
                <a:latin typeface="Times New Roman" panose="02020603050405020304" pitchFamily="18" charset="0"/>
              </a:rPr>
            </a:br>
            <a:r>
              <a:rPr lang="en-US" altLang="en-PK" sz="2000">
                <a:latin typeface="Times New Roman" panose="02020603050405020304" pitchFamily="18" charset="0"/>
              </a:rPr>
              <a:t>1 of 3</a:t>
            </a:r>
            <a:endParaRPr lang="en-US" altLang="en-PK" sz="3600">
              <a:latin typeface="Times New Roman" panose="02020603050405020304" pitchFamily="18" charset="0"/>
            </a:endParaRPr>
          </a:p>
        </p:txBody>
      </p:sp>
      <p:sp>
        <p:nvSpPr>
          <p:cNvPr id="23556" name="Rectangle 3">
            <a:extLst>
              <a:ext uri="{FF2B5EF4-FFF2-40B4-BE49-F238E27FC236}">
                <a16:creationId xmlns:a16="http://schemas.microsoft.com/office/drawing/2014/main" id="{E52E7C2C-6D4C-3BC0-DA68-439F15F39E64}"/>
              </a:ext>
            </a:extLst>
          </p:cNvPr>
          <p:cNvSpPr>
            <a:spLocks noGrp="1" noChangeArrowheads="1"/>
          </p:cNvSpPr>
          <p:nvPr>
            <p:ph type="body" idx="1"/>
          </p:nvPr>
        </p:nvSpPr>
        <p:spPr/>
        <p:txBody>
          <a:bodyPr/>
          <a:lstStyle/>
          <a:p>
            <a:pPr eaLnBrk="1" hangingPunct="1"/>
            <a:r>
              <a:rPr lang="en-US" altLang="en-PK">
                <a:latin typeface="Times New Roman" panose="02020603050405020304" pitchFamily="18" charset="0"/>
              </a:rPr>
              <a:t>Partnership Network</a:t>
            </a:r>
          </a:p>
          <a:p>
            <a:pPr lvl="1" eaLnBrk="1" hangingPunct="1"/>
            <a:r>
              <a:rPr lang="en-US" altLang="en-PK">
                <a:latin typeface="Times New Roman" panose="02020603050405020304" pitchFamily="18" charset="0"/>
              </a:rPr>
              <a:t>A firm’s partnership network is the third component of a business model.  New ventures, in particular, typically do not have the resources to perform key roles.  </a:t>
            </a:r>
          </a:p>
          <a:p>
            <a:pPr lvl="1" eaLnBrk="1" hangingPunct="1"/>
            <a:r>
              <a:rPr lang="en-US" altLang="en-PK">
                <a:latin typeface="Times New Roman" panose="02020603050405020304" pitchFamily="18" charset="0"/>
              </a:rPr>
              <a:t>In most cases, a business does not want to do everything itself because the majority of tasks needed to build a product or deliver a service are not core to a company’s competitive advantage.</a:t>
            </a:r>
          </a:p>
          <a:p>
            <a:pPr lvl="1" eaLnBrk="1" hangingPunct="1"/>
            <a:r>
              <a:rPr lang="en-US" altLang="en-PK">
                <a:latin typeface="Times New Roman" panose="02020603050405020304" pitchFamily="18" charset="0"/>
              </a:rPr>
              <a:t>A firm’s partnership network includes:</a:t>
            </a:r>
          </a:p>
          <a:p>
            <a:pPr lvl="2" eaLnBrk="1" hangingPunct="1"/>
            <a:r>
              <a:rPr lang="en-US" altLang="en-PK">
                <a:latin typeface="Times New Roman" panose="02020603050405020304" pitchFamily="18" charset="0"/>
              </a:rPr>
              <a:t>Suppliers.</a:t>
            </a:r>
          </a:p>
          <a:p>
            <a:pPr lvl="2" eaLnBrk="1" hangingPunct="1"/>
            <a:r>
              <a:rPr lang="en-US" altLang="en-PK">
                <a:latin typeface="Times New Roman" panose="02020603050405020304" pitchFamily="18" charset="0"/>
              </a:rPr>
              <a:t>Other key relationships.</a:t>
            </a:r>
          </a:p>
        </p:txBody>
      </p:sp>
      <p:sp>
        <p:nvSpPr>
          <p:cNvPr id="23557" name="Line 4">
            <a:extLst>
              <a:ext uri="{FF2B5EF4-FFF2-40B4-BE49-F238E27FC236}">
                <a16:creationId xmlns:a16="http://schemas.microsoft.com/office/drawing/2014/main" id="{C4107E44-1237-4C8A-09D6-EBF81315708A}"/>
              </a:ext>
            </a:extLst>
          </p:cNvPr>
          <p:cNvSpPr>
            <a:spLocks noChangeShapeType="1"/>
          </p:cNvSpPr>
          <p:nvPr/>
        </p:nvSpPr>
        <p:spPr bwMode="auto">
          <a:xfrm>
            <a:off x="1524000" y="1219200"/>
            <a:ext cx="9144000" cy="0"/>
          </a:xfrm>
          <a:prstGeom prst="line">
            <a:avLst/>
          </a:prstGeom>
          <a:noFill/>
          <a:ln w="38100">
            <a:solidFill>
              <a:srgbClr val="993300"/>
            </a:solidFill>
            <a:round/>
            <a:headEnd/>
            <a:tailEnd/>
          </a:ln>
          <a:extLst>
            <a:ext uri="{909E8E84-426E-40DD-AFC4-6F175D3DCCD1}">
              <a14:hiddenFill xmlns:a14="http://schemas.microsoft.com/office/drawing/2010/main">
                <a:noFill/>
              </a14:hiddenFill>
            </a:ext>
          </a:extLst>
        </p:spPr>
        <p:txBody>
          <a:bodyPr/>
          <a:lstStyle/>
          <a:p>
            <a:endParaRPr lang="en-PK"/>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2">
            <a:extLst>
              <a:ext uri="{FF2B5EF4-FFF2-40B4-BE49-F238E27FC236}">
                <a16:creationId xmlns:a16="http://schemas.microsoft.com/office/drawing/2014/main" id="{A71CC6A9-C723-D0DC-FF90-83662026E5AB}"/>
              </a:ext>
            </a:extLst>
          </p:cNvPr>
          <p:cNvSpPr>
            <a:spLocks noGrp="1" noChangeArrowheads="1"/>
          </p:cNvSpPr>
          <p:nvPr>
            <p:ph type="title"/>
          </p:nvPr>
        </p:nvSpPr>
        <p:spPr>
          <a:xfrm>
            <a:off x="1981200" y="152400"/>
            <a:ext cx="8229600" cy="1143000"/>
          </a:xfrm>
        </p:spPr>
        <p:txBody>
          <a:bodyPr/>
          <a:lstStyle/>
          <a:p>
            <a:pPr eaLnBrk="1" hangingPunct="1"/>
            <a:r>
              <a:rPr lang="en-US" altLang="en-PK" sz="3600">
                <a:latin typeface="Times New Roman" panose="02020603050405020304" pitchFamily="18" charset="0"/>
              </a:rPr>
              <a:t>What is a Business Model?</a:t>
            </a:r>
          </a:p>
        </p:txBody>
      </p:sp>
      <p:sp>
        <p:nvSpPr>
          <p:cNvPr id="6148" name="Rectangle 3">
            <a:extLst>
              <a:ext uri="{FF2B5EF4-FFF2-40B4-BE49-F238E27FC236}">
                <a16:creationId xmlns:a16="http://schemas.microsoft.com/office/drawing/2014/main" id="{7AEC65F7-0D6D-28EC-3AA9-D51E00D04CA4}"/>
              </a:ext>
            </a:extLst>
          </p:cNvPr>
          <p:cNvSpPr>
            <a:spLocks noGrp="1" noChangeArrowheads="1"/>
          </p:cNvSpPr>
          <p:nvPr>
            <p:ph type="body" idx="1"/>
          </p:nvPr>
        </p:nvSpPr>
        <p:spPr>
          <a:xfrm>
            <a:off x="1981200" y="1524001"/>
            <a:ext cx="8229600" cy="4525963"/>
          </a:xfrm>
        </p:spPr>
        <p:txBody>
          <a:bodyPr/>
          <a:lstStyle/>
          <a:p>
            <a:pPr eaLnBrk="1" hangingPunct="1"/>
            <a:r>
              <a:rPr lang="en-US" altLang="en-PK">
                <a:latin typeface="Times New Roman" panose="02020603050405020304" pitchFamily="18" charset="0"/>
              </a:rPr>
              <a:t>Model</a:t>
            </a:r>
          </a:p>
          <a:p>
            <a:pPr lvl="1" eaLnBrk="1" hangingPunct="1"/>
            <a:r>
              <a:rPr lang="en-US" altLang="en-PK">
                <a:latin typeface="Times New Roman" panose="02020603050405020304" pitchFamily="18" charset="0"/>
              </a:rPr>
              <a:t>A model is a plan or diagram that’s used to make or describe something.</a:t>
            </a:r>
          </a:p>
          <a:p>
            <a:pPr eaLnBrk="1" hangingPunct="1"/>
            <a:r>
              <a:rPr lang="en-US" altLang="en-PK">
                <a:latin typeface="Times New Roman" panose="02020603050405020304" pitchFamily="18" charset="0"/>
              </a:rPr>
              <a:t>Business Model</a:t>
            </a:r>
          </a:p>
          <a:p>
            <a:pPr lvl="1" eaLnBrk="1" hangingPunct="1"/>
            <a:r>
              <a:rPr lang="en-US" altLang="en-PK">
                <a:latin typeface="Times New Roman" panose="02020603050405020304" pitchFamily="18" charset="0"/>
              </a:rPr>
              <a:t>A firm’s business model is its plan or diagram for how it competes, uses its resources, structures its relationships, interfaces with customers, and creates value to sustain itself on the basis of the profits it generates.</a:t>
            </a:r>
          </a:p>
          <a:p>
            <a:pPr lvl="1" eaLnBrk="1" hangingPunct="1"/>
            <a:r>
              <a:rPr lang="en-US" altLang="en-PK">
                <a:latin typeface="Times New Roman" panose="02020603050405020304" pitchFamily="18" charset="0"/>
              </a:rPr>
              <a:t>The term “business model” is used to include all the activities that define how a firm competes in the marketplace.</a:t>
            </a:r>
          </a:p>
        </p:txBody>
      </p:sp>
      <p:sp>
        <p:nvSpPr>
          <p:cNvPr id="6149" name="Line 4">
            <a:extLst>
              <a:ext uri="{FF2B5EF4-FFF2-40B4-BE49-F238E27FC236}">
                <a16:creationId xmlns:a16="http://schemas.microsoft.com/office/drawing/2014/main" id="{7010E0C0-541A-154C-611D-2BBFEB2FE1E5}"/>
              </a:ext>
            </a:extLst>
          </p:cNvPr>
          <p:cNvSpPr>
            <a:spLocks noChangeShapeType="1"/>
          </p:cNvSpPr>
          <p:nvPr/>
        </p:nvSpPr>
        <p:spPr bwMode="auto">
          <a:xfrm>
            <a:off x="1524000" y="1219200"/>
            <a:ext cx="9144000" cy="0"/>
          </a:xfrm>
          <a:prstGeom prst="line">
            <a:avLst/>
          </a:prstGeom>
          <a:noFill/>
          <a:ln w="38100">
            <a:solidFill>
              <a:srgbClr val="993300"/>
            </a:solidFill>
            <a:round/>
            <a:headEnd/>
            <a:tailEnd/>
          </a:ln>
          <a:extLst>
            <a:ext uri="{909E8E84-426E-40DD-AFC4-6F175D3DCCD1}">
              <a14:hiddenFill xmlns:a14="http://schemas.microsoft.com/office/drawing/2010/main">
                <a:noFill/>
              </a14:hiddenFill>
            </a:ext>
          </a:extLst>
        </p:spPr>
        <p:txBody>
          <a:bodyPr/>
          <a:lstStyle/>
          <a:p>
            <a:endParaRPr lang="en-PK"/>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2">
            <a:extLst>
              <a:ext uri="{FF2B5EF4-FFF2-40B4-BE49-F238E27FC236}">
                <a16:creationId xmlns:a16="http://schemas.microsoft.com/office/drawing/2014/main" id="{1884E82B-B6C6-7481-A77C-D60D66898C93}"/>
              </a:ext>
            </a:extLst>
          </p:cNvPr>
          <p:cNvSpPr>
            <a:spLocks noGrp="1" noChangeArrowheads="1"/>
          </p:cNvSpPr>
          <p:nvPr>
            <p:ph type="title"/>
          </p:nvPr>
        </p:nvSpPr>
        <p:spPr>
          <a:xfrm>
            <a:off x="1981200" y="152400"/>
            <a:ext cx="8229600" cy="1143000"/>
          </a:xfrm>
        </p:spPr>
        <p:txBody>
          <a:bodyPr/>
          <a:lstStyle/>
          <a:p>
            <a:pPr eaLnBrk="1" hangingPunct="1"/>
            <a:r>
              <a:rPr lang="en-US" altLang="en-PK" sz="3600">
                <a:latin typeface="Times New Roman" panose="02020603050405020304" pitchFamily="18" charset="0"/>
              </a:rPr>
              <a:t>Partnership Network</a:t>
            </a:r>
            <a:br>
              <a:rPr lang="en-US" altLang="en-PK" sz="3600">
                <a:latin typeface="Times New Roman" panose="02020603050405020304" pitchFamily="18" charset="0"/>
              </a:rPr>
            </a:br>
            <a:r>
              <a:rPr lang="en-US" altLang="en-PK" sz="2000">
                <a:latin typeface="Times New Roman" panose="02020603050405020304" pitchFamily="18" charset="0"/>
              </a:rPr>
              <a:t>2 of 3</a:t>
            </a:r>
            <a:endParaRPr lang="en-US" altLang="en-PK" sz="3600">
              <a:latin typeface="Times New Roman" panose="02020603050405020304" pitchFamily="18" charset="0"/>
            </a:endParaRPr>
          </a:p>
        </p:txBody>
      </p:sp>
      <p:sp>
        <p:nvSpPr>
          <p:cNvPr id="24580" name="Line 3">
            <a:extLst>
              <a:ext uri="{FF2B5EF4-FFF2-40B4-BE49-F238E27FC236}">
                <a16:creationId xmlns:a16="http://schemas.microsoft.com/office/drawing/2014/main" id="{0740F46A-5AF5-1F5E-45DF-D1C4B8BC044D}"/>
              </a:ext>
            </a:extLst>
          </p:cNvPr>
          <p:cNvSpPr>
            <a:spLocks noChangeShapeType="1"/>
          </p:cNvSpPr>
          <p:nvPr/>
        </p:nvSpPr>
        <p:spPr bwMode="auto">
          <a:xfrm>
            <a:off x="1524000" y="1219200"/>
            <a:ext cx="9144000" cy="0"/>
          </a:xfrm>
          <a:prstGeom prst="line">
            <a:avLst/>
          </a:prstGeom>
          <a:noFill/>
          <a:ln w="38100">
            <a:solidFill>
              <a:srgbClr val="993300"/>
            </a:solidFill>
            <a:round/>
            <a:headEnd/>
            <a:tailEnd/>
          </a:ln>
          <a:extLst>
            <a:ext uri="{909E8E84-426E-40DD-AFC4-6F175D3DCCD1}">
              <a14:hiddenFill xmlns:a14="http://schemas.microsoft.com/office/drawing/2010/main">
                <a:noFill/>
              </a14:hiddenFill>
            </a:ext>
          </a:extLst>
        </p:spPr>
        <p:txBody>
          <a:bodyPr/>
          <a:lstStyle/>
          <a:p>
            <a:endParaRPr lang="en-PK"/>
          </a:p>
        </p:txBody>
      </p:sp>
      <p:sp>
        <p:nvSpPr>
          <p:cNvPr id="24581" name="Text Box 4">
            <a:extLst>
              <a:ext uri="{FF2B5EF4-FFF2-40B4-BE49-F238E27FC236}">
                <a16:creationId xmlns:a16="http://schemas.microsoft.com/office/drawing/2014/main" id="{06406E5B-2C46-6D0E-1065-06A23478CA3C}"/>
              </a:ext>
            </a:extLst>
          </p:cNvPr>
          <p:cNvSpPr txBox="1">
            <a:spLocks noChangeArrowheads="1"/>
          </p:cNvSpPr>
          <p:nvPr/>
        </p:nvSpPr>
        <p:spPr bwMode="auto">
          <a:xfrm>
            <a:off x="3200400" y="1295401"/>
            <a:ext cx="5715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algn="ctr" eaLnBrk="1" hangingPunct="1">
              <a:spcBef>
                <a:spcPct val="50000"/>
              </a:spcBef>
            </a:pPr>
            <a:endParaRPr lang="en-PK" altLang="en-PK" sz="2000"/>
          </a:p>
        </p:txBody>
      </p:sp>
      <p:sp>
        <p:nvSpPr>
          <p:cNvPr id="24582" name="Text Box 5">
            <a:extLst>
              <a:ext uri="{FF2B5EF4-FFF2-40B4-BE49-F238E27FC236}">
                <a16:creationId xmlns:a16="http://schemas.microsoft.com/office/drawing/2014/main" id="{5CFE46C3-0427-2707-BA50-7B668BD0C620}"/>
              </a:ext>
            </a:extLst>
          </p:cNvPr>
          <p:cNvSpPr txBox="1">
            <a:spLocks noChangeArrowheads="1"/>
          </p:cNvSpPr>
          <p:nvPr/>
        </p:nvSpPr>
        <p:spPr bwMode="auto">
          <a:xfrm>
            <a:off x="2743200" y="1371601"/>
            <a:ext cx="6553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algn="ctr" eaLnBrk="1" hangingPunct="1">
              <a:spcBef>
                <a:spcPct val="50000"/>
              </a:spcBef>
            </a:pPr>
            <a:endParaRPr lang="en-PK" altLang="en-PK" sz="1800" b="1"/>
          </a:p>
        </p:txBody>
      </p:sp>
      <p:sp>
        <p:nvSpPr>
          <p:cNvPr id="24583" name="Rectangle 6">
            <a:extLst>
              <a:ext uri="{FF2B5EF4-FFF2-40B4-BE49-F238E27FC236}">
                <a16:creationId xmlns:a16="http://schemas.microsoft.com/office/drawing/2014/main" id="{693D247A-B170-569D-3CAD-EFFA91BB06DD}"/>
              </a:ext>
            </a:extLst>
          </p:cNvPr>
          <p:cNvSpPr>
            <a:spLocks noChangeArrowheads="1"/>
          </p:cNvSpPr>
          <p:nvPr/>
        </p:nvSpPr>
        <p:spPr bwMode="auto">
          <a:xfrm>
            <a:off x="2286000" y="1981200"/>
            <a:ext cx="7391400" cy="4191000"/>
          </a:xfrm>
          <a:prstGeom prst="rect">
            <a:avLst/>
          </a:prstGeom>
          <a:solidFill>
            <a:srgbClr val="FFFFCC"/>
          </a:solidFill>
          <a:ln w="9525">
            <a:solidFill>
              <a:schemeClr val="tx1"/>
            </a:solidFill>
            <a:miter lim="800000"/>
            <a:headEnd/>
            <a:tailEnd/>
          </a:ln>
        </p:spPr>
        <p:txBody>
          <a:bodyPr wrap="none" anchor="ct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eaLnBrk="1" hangingPunct="1"/>
            <a:endParaRPr lang="en-PK" altLang="en-PK"/>
          </a:p>
        </p:txBody>
      </p:sp>
      <p:sp>
        <p:nvSpPr>
          <p:cNvPr id="24584" name="Line 7">
            <a:extLst>
              <a:ext uri="{FF2B5EF4-FFF2-40B4-BE49-F238E27FC236}">
                <a16:creationId xmlns:a16="http://schemas.microsoft.com/office/drawing/2014/main" id="{AF44F316-CB9C-09AD-9ADC-5A163DC7117C}"/>
              </a:ext>
            </a:extLst>
          </p:cNvPr>
          <p:cNvSpPr>
            <a:spLocks noChangeShapeType="1"/>
          </p:cNvSpPr>
          <p:nvPr/>
        </p:nvSpPr>
        <p:spPr bwMode="auto">
          <a:xfrm>
            <a:off x="2286000" y="3962400"/>
            <a:ext cx="7391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PK"/>
          </a:p>
        </p:txBody>
      </p:sp>
      <p:sp>
        <p:nvSpPr>
          <p:cNvPr id="24585" name="Text Box 8">
            <a:extLst>
              <a:ext uri="{FF2B5EF4-FFF2-40B4-BE49-F238E27FC236}">
                <a16:creationId xmlns:a16="http://schemas.microsoft.com/office/drawing/2014/main" id="{1300D506-7BF5-B2CC-6871-67867B67BF9E}"/>
              </a:ext>
            </a:extLst>
          </p:cNvPr>
          <p:cNvSpPr txBox="1">
            <a:spLocks noChangeArrowheads="1"/>
          </p:cNvSpPr>
          <p:nvPr/>
        </p:nvSpPr>
        <p:spPr bwMode="auto">
          <a:xfrm>
            <a:off x="2895600" y="1447801"/>
            <a:ext cx="60198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algn="ctr" eaLnBrk="1" hangingPunct="1">
              <a:spcBef>
                <a:spcPct val="50000"/>
              </a:spcBef>
            </a:pPr>
            <a:r>
              <a:rPr lang="en-US" altLang="en-PK" sz="2400"/>
              <a:t>Primary Elements of Partnership Network</a:t>
            </a:r>
          </a:p>
        </p:txBody>
      </p:sp>
      <p:sp>
        <p:nvSpPr>
          <p:cNvPr id="24586" name="Text Box 9">
            <a:extLst>
              <a:ext uri="{FF2B5EF4-FFF2-40B4-BE49-F238E27FC236}">
                <a16:creationId xmlns:a16="http://schemas.microsoft.com/office/drawing/2014/main" id="{8431B940-EBF4-A61C-191A-72B4779E7F8C}"/>
              </a:ext>
            </a:extLst>
          </p:cNvPr>
          <p:cNvSpPr txBox="1">
            <a:spLocks noChangeArrowheads="1"/>
          </p:cNvSpPr>
          <p:nvPr/>
        </p:nvSpPr>
        <p:spPr bwMode="auto">
          <a:xfrm>
            <a:off x="2286000" y="2743200"/>
            <a:ext cx="16002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algn="ctr" eaLnBrk="1" hangingPunct="1">
              <a:spcBef>
                <a:spcPct val="50000"/>
              </a:spcBef>
            </a:pPr>
            <a:r>
              <a:rPr lang="en-US" altLang="en-PK" sz="2000"/>
              <a:t>Suppliers</a:t>
            </a:r>
          </a:p>
        </p:txBody>
      </p:sp>
      <p:sp>
        <p:nvSpPr>
          <p:cNvPr id="24587" name="Text Box 10">
            <a:extLst>
              <a:ext uri="{FF2B5EF4-FFF2-40B4-BE49-F238E27FC236}">
                <a16:creationId xmlns:a16="http://schemas.microsoft.com/office/drawing/2014/main" id="{9EC0452C-D6C0-C404-7EDF-BC17CE790D6E}"/>
              </a:ext>
            </a:extLst>
          </p:cNvPr>
          <p:cNvSpPr txBox="1">
            <a:spLocks noChangeArrowheads="1"/>
          </p:cNvSpPr>
          <p:nvPr/>
        </p:nvSpPr>
        <p:spPr bwMode="auto">
          <a:xfrm>
            <a:off x="2286000" y="4724401"/>
            <a:ext cx="16764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algn="ctr" eaLnBrk="1" hangingPunct="1">
              <a:spcBef>
                <a:spcPct val="50000"/>
              </a:spcBef>
            </a:pPr>
            <a:r>
              <a:rPr lang="en-US" altLang="en-PK" sz="2000"/>
              <a:t>Other Key Relationships</a:t>
            </a:r>
          </a:p>
        </p:txBody>
      </p:sp>
      <p:sp>
        <p:nvSpPr>
          <p:cNvPr id="24588" name="Line 11">
            <a:extLst>
              <a:ext uri="{FF2B5EF4-FFF2-40B4-BE49-F238E27FC236}">
                <a16:creationId xmlns:a16="http://schemas.microsoft.com/office/drawing/2014/main" id="{E6BFFCAD-1434-C02C-F2C9-A66625B83878}"/>
              </a:ext>
            </a:extLst>
          </p:cNvPr>
          <p:cNvSpPr>
            <a:spLocks noChangeShapeType="1"/>
          </p:cNvSpPr>
          <p:nvPr/>
        </p:nvSpPr>
        <p:spPr bwMode="auto">
          <a:xfrm>
            <a:off x="3962400" y="1981200"/>
            <a:ext cx="0" cy="419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PK"/>
          </a:p>
        </p:txBody>
      </p:sp>
      <p:sp>
        <p:nvSpPr>
          <p:cNvPr id="24589" name="Text Box 14">
            <a:extLst>
              <a:ext uri="{FF2B5EF4-FFF2-40B4-BE49-F238E27FC236}">
                <a16:creationId xmlns:a16="http://schemas.microsoft.com/office/drawing/2014/main" id="{001FDA42-C11C-4E8C-626E-9B577EDF9F25}"/>
              </a:ext>
            </a:extLst>
          </p:cNvPr>
          <p:cNvSpPr txBox="1">
            <a:spLocks noChangeArrowheads="1"/>
          </p:cNvSpPr>
          <p:nvPr/>
        </p:nvSpPr>
        <p:spPr bwMode="auto">
          <a:xfrm>
            <a:off x="4038600" y="2362200"/>
            <a:ext cx="54864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algn="ctr" eaLnBrk="1" hangingPunct="1">
              <a:spcBef>
                <a:spcPct val="50000"/>
              </a:spcBef>
            </a:pPr>
            <a:r>
              <a:rPr lang="en-US" altLang="en-PK" sz="2000"/>
              <a:t>A supplier is a company that provides parts or services to another company.  Intel is Dell’s primary suppler for computer chips, for example. </a:t>
            </a:r>
          </a:p>
        </p:txBody>
      </p:sp>
      <p:sp>
        <p:nvSpPr>
          <p:cNvPr id="24590" name="Text Box 15">
            <a:extLst>
              <a:ext uri="{FF2B5EF4-FFF2-40B4-BE49-F238E27FC236}">
                <a16:creationId xmlns:a16="http://schemas.microsoft.com/office/drawing/2014/main" id="{86F36401-5596-C27D-775B-F455A15B6371}"/>
              </a:ext>
            </a:extLst>
          </p:cNvPr>
          <p:cNvSpPr txBox="1">
            <a:spLocks noChangeArrowheads="1"/>
          </p:cNvSpPr>
          <p:nvPr/>
        </p:nvSpPr>
        <p:spPr bwMode="auto">
          <a:xfrm>
            <a:off x="4114800" y="4114800"/>
            <a:ext cx="5410200" cy="163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algn="ctr" eaLnBrk="1" hangingPunct="1">
              <a:spcBef>
                <a:spcPct val="50000"/>
              </a:spcBef>
            </a:pPr>
            <a:r>
              <a:rPr lang="en-US" altLang="en-PK" sz="2000"/>
              <a:t>Firms partner with other companies to make their business models work.  An entrepreneur’s ability to launch a firm that achieves a competitive advantage may hinge as much on the skills of the partners as on the skills within the firm itself.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2">
            <a:extLst>
              <a:ext uri="{FF2B5EF4-FFF2-40B4-BE49-F238E27FC236}">
                <a16:creationId xmlns:a16="http://schemas.microsoft.com/office/drawing/2014/main" id="{35D8382F-745C-2581-B4AE-A83326172FBF}"/>
              </a:ext>
            </a:extLst>
          </p:cNvPr>
          <p:cNvSpPr>
            <a:spLocks noGrp="1" noChangeArrowheads="1"/>
          </p:cNvSpPr>
          <p:nvPr>
            <p:ph type="title"/>
          </p:nvPr>
        </p:nvSpPr>
        <p:spPr>
          <a:xfrm>
            <a:off x="1981200" y="152400"/>
            <a:ext cx="8229600" cy="1143000"/>
          </a:xfrm>
        </p:spPr>
        <p:txBody>
          <a:bodyPr/>
          <a:lstStyle/>
          <a:p>
            <a:pPr eaLnBrk="1" hangingPunct="1"/>
            <a:r>
              <a:rPr lang="en-US" altLang="en-PK" sz="3600">
                <a:latin typeface="Times New Roman" panose="02020603050405020304" pitchFamily="18" charset="0"/>
              </a:rPr>
              <a:t>Partnership Network</a:t>
            </a:r>
            <a:br>
              <a:rPr lang="en-US" altLang="en-PK" sz="3600">
                <a:latin typeface="Times New Roman" panose="02020603050405020304" pitchFamily="18" charset="0"/>
              </a:rPr>
            </a:br>
            <a:r>
              <a:rPr lang="en-US" altLang="en-PK" sz="2000">
                <a:latin typeface="Times New Roman" panose="02020603050405020304" pitchFamily="18" charset="0"/>
              </a:rPr>
              <a:t>3 of 3</a:t>
            </a:r>
            <a:endParaRPr lang="en-US" altLang="en-PK" sz="3600">
              <a:latin typeface="Times New Roman" panose="02020603050405020304" pitchFamily="18" charset="0"/>
            </a:endParaRPr>
          </a:p>
        </p:txBody>
      </p:sp>
      <p:sp>
        <p:nvSpPr>
          <p:cNvPr id="25604" name="Line 4">
            <a:extLst>
              <a:ext uri="{FF2B5EF4-FFF2-40B4-BE49-F238E27FC236}">
                <a16:creationId xmlns:a16="http://schemas.microsoft.com/office/drawing/2014/main" id="{3F6113DF-CD14-7FD6-C678-A18BC484A9A8}"/>
              </a:ext>
            </a:extLst>
          </p:cNvPr>
          <p:cNvSpPr>
            <a:spLocks noChangeShapeType="1"/>
          </p:cNvSpPr>
          <p:nvPr/>
        </p:nvSpPr>
        <p:spPr bwMode="auto">
          <a:xfrm>
            <a:off x="1524000" y="1219200"/>
            <a:ext cx="9144000" cy="0"/>
          </a:xfrm>
          <a:prstGeom prst="line">
            <a:avLst/>
          </a:prstGeom>
          <a:noFill/>
          <a:ln w="38100">
            <a:solidFill>
              <a:srgbClr val="993300"/>
            </a:solidFill>
            <a:round/>
            <a:headEnd/>
            <a:tailEnd/>
          </a:ln>
          <a:extLst>
            <a:ext uri="{909E8E84-426E-40DD-AFC4-6F175D3DCCD1}">
              <a14:hiddenFill xmlns:a14="http://schemas.microsoft.com/office/drawing/2010/main">
                <a:noFill/>
              </a14:hiddenFill>
            </a:ext>
          </a:extLst>
        </p:spPr>
        <p:txBody>
          <a:bodyPr/>
          <a:lstStyle/>
          <a:p>
            <a:endParaRPr lang="en-PK"/>
          </a:p>
        </p:txBody>
      </p:sp>
      <p:sp>
        <p:nvSpPr>
          <p:cNvPr id="25605" name="Text Box 6">
            <a:extLst>
              <a:ext uri="{FF2B5EF4-FFF2-40B4-BE49-F238E27FC236}">
                <a16:creationId xmlns:a16="http://schemas.microsoft.com/office/drawing/2014/main" id="{FABE2267-94F7-4A2D-C6B2-B0EF9B8F472D}"/>
              </a:ext>
            </a:extLst>
          </p:cNvPr>
          <p:cNvSpPr txBox="1">
            <a:spLocks noChangeArrowheads="1"/>
          </p:cNvSpPr>
          <p:nvPr/>
        </p:nvSpPr>
        <p:spPr bwMode="auto">
          <a:xfrm>
            <a:off x="2743200" y="990600"/>
            <a:ext cx="6705600" cy="793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algn="ctr" eaLnBrk="1" hangingPunct="1">
              <a:lnSpc>
                <a:spcPct val="80000"/>
              </a:lnSpc>
              <a:spcBef>
                <a:spcPct val="50000"/>
              </a:spcBef>
            </a:pPr>
            <a:endParaRPr lang="en-US" altLang="en-PK" sz="1800" b="1"/>
          </a:p>
          <a:p>
            <a:pPr algn="ctr" eaLnBrk="1" hangingPunct="1">
              <a:lnSpc>
                <a:spcPct val="80000"/>
              </a:lnSpc>
              <a:spcBef>
                <a:spcPct val="50000"/>
              </a:spcBef>
            </a:pPr>
            <a:r>
              <a:rPr lang="en-US" altLang="en-PK" sz="2400"/>
              <a:t>The Most Common Types of Business Partnerships</a:t>
            </a:r>
          </a:p>
        </p:txBody>
      </p:sp>
      <p:pic>
        <p:nvPicPr>
          <p:cNvPr id="25606" name="Picture 7">
            <a:extLst>
              <a:ext uri="{FF2B5EF4-FFF2-40B4-BE49-F238E27FC236}">
                <a16:creationId xmlns:a16="http://schemas.microsoft.com/office/drawing/2014/main" id="{20A0A670-48F2-CDAA-BDA1-06F17AE7547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38400" y="1976438"/>
            <a:ext cx="7391400" cy="4278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a:extLst>
              <a:ext uri="{FF2B5EF4-FFF2-40B4-BE49-F238E27FC236}">
                <a16:creationId xmlns:a16="http://schemas.microsoft.com/office/drawing/2014/main" id="{0F5CC754-7709-9D54-A71D-F83A62B2231C}"/>
              </a:ext>
            </a:extLst>
          </p:cNvPr>
          <p:cNvSpPr>
            <a:spLocks noGrp="1" noChangeArrowheads="1"/>
          </p:cNvSpPr>
          <p:nvPr>
            <p:ph type="title"/>
          </p:nvPr>
        </p:nvSpPr>
        <p:spPr>
          <a:xfrm>
            <a:off x="1981200" y="152400"/>
            <a:ext cx="8229600" cy="1143000"/>
          </a:xfrm>
        </p:spPr>
        <p:txBody>
          <a:bodyPr/>
          <a:lstStyle/>
          <a:p>
            <a:pPr eaLnBrk="1" hangingPunct="1"/>
            <a:r>
              <a:rPr lang="en-US" altLang="en-PK" sz="3600">
                <a:latin typeface="Times New Roman" panose="02020603050405020304" pitchFamily="18" charset="0"/>
              </a:rPr>
              <a:t>Customer Interface</a:t>
            </a:r>
            <a:br>
              <a:rPr lang="en-US" altLang="en-PK" sz="3600">
                <a:latin typeface="Times New Roman" panose="02020603050405020304" pitchFamily="18" charset="0"/>
              </a:rPr>
            </a:br>
            <a:r>
              <a:rPr lang="en-US" altLang="en-PK" sz="2000">
                <a:latin typeface="Times New Roman" panose="02020603050405020304" pitchFamily="18" charset="0"/>
              </a:rPr>
              <a:t>1 of 3</a:t>
            </a:r>
            <a:endParaRPr lang="en-US" altLang="en-PK" sz="3600">
              <a:latin typeface="Times New Roman" panose="02020603050405020304" pitchFamily="18" charset="0"/>
            </a:endParaRPr>
          </a:p>
        </p:txBody>
      </p:sp>
      <p:sp>
        <p:nvSpPr>
          <p:cNvPr id="26628" name="Rectangle 3">
            <a:extLst>
              <a:ext uri="{FF2B5EF4-FFF2-40B4-BE49-F238E27FC236}">
                <a16:creationId xmlns:a16="http://schemas.microsoft.com/office/drawing/2014/main" id="{991F0C04-9BD1-5CD3-1A89-A8526ACF4A99}"/>
              </a:ext>
            </a:extLst>
          </p:cNvPr>
          <p:cNvSpPr>
            <a:spLocks noGrp="1" noChangeArrowheads="1"/>
          </p:cNvSpPr>
          <p:nvPr>
            <p:ph type="body" idx="1"/>
          </p:nvPr>
        </p:nvSpPr>
        <p:spPr/>
        <p:txBody>
          <a:bodyPr/>
          <a:lstStyle/>
          <a:p>
            <a:pPr eaLnBrk="1" hangingPunct="1"/>
            <a:r>
              <a:rPr lang="en-US" altLang="en-PK">
                <a:latin typeface="Times New Roman" panose="02020603050405020304" pitchFamily="18" charset="0"/>
              </a:rPr>
              <a:t>Customer Interface</a:t>
            </a:r>
          </a:p>
          <a:p>
            <a:pPr lvl="1" eaLnBrk="1" hangingPunct="1"/>
            <a:r>
              <a:rPr lang="en-US" altLang="en-PK">
                <a:latin typeface="Times New Roman" panose="02020603050405020304" pitchFamily="18" charset="0"/>
              </a:rPr>
              <a:t>The way a firm interacts with its customer hinges on how it chooses to compete.</a:t>
            </a:r>
          </a:p>
          <a:p>
            <a:pPr lvl="2" eaLnBrk="1" hangingPunct="1"/>
            <a:r>
              <a:rPr lang="en-US" altLang="en-PK">
                <a:latin typeface="Times New Roman" panose="02020603050405020304" pitchFamily="18" charset="0"/>
              </a:rPr>
              <a:t>For example, Amazon.com sells books over the Internet while Barnes &amp; Noble sells through its traditional bookstores and online.</a:t>
            </a:r>
          </a:p>
          <a:p>
            <a:pPr lvl="1" eaLnBrk="1" hangingPunct="1"/>
            <a:r>
              <a:rPr lang="en-US" altLang="en-PK">
                <a:latin typeface="Times New Roman" panose="02020603050405020304" pitchFamily="18" charset="0"/>
              </a:rPr>
              <a:t>The three elements of a company’s customer interface are:</a:t>
            </a:r>
          </a:p>
          <a:p>
            <a:pPr lvl="2" eaLnBrk="1" hangingPunct="1"/>
            <a:r>
              <a:rPr lang="en-US" altLang="en-PK">
                <a:latin typeface="Times New Roman" panose="02020603050405020304" pitchFamily="18" charset="0"/>
              </a:rPr>
              <a:t>Target customer.</a:t>
            </a:r>
          </a:p>
          <a:p>
            <a:pPr lvl="2" eaLnBrk="1" hangingPunct="1"/>
            <a:r>
              <a:rPr lang="en-US" altLang="en-PK">
                <a:latin typeface="Times New Roman" panose="02020603050405020304" pitchFamily="18" charset="0"/>
              </a:rPr>
              <a:t>Fulfillment and support.</a:t>
            </a:r>
          </a:p>
          <a:p>
            <a:pPr lvl="2" eaLnBrk="1" hangingPunct="1"/>
            <a:r>
              <a:rPr lang="en-US" altLang="en-PK">
                <a:latin typeface="Times New Roman" panose="02020603050405020304" pitchFamily="18" charset="0"/>
              </a:rPr>
              <a:t>Pricing model.</a:t>
            </a:r>
          </a:p>
        </p:txBody>
      </p:sp>
      <p:sp>
        <p:nvSpPr>
          <p:cNvPr id="26629" name="Line 4">
            <a:extLst>
              <a:ext uri="{FF2B5EF4-FFF2-40B4-BE49-F238E27FC236}">
                <a16:creationId xmlns:a16="http://schemas.microsoft.com/office/drawing/2014/main" id="{04CC4B68-BEE2-A966-7FC3-70A116E24253}"/>
              </a:ext>
            </a:extLst>
          </p:cNvPr>
          <p:cNvSpPr>
            <a:spLocks noChangeShapeType="1"/>
          </p:cNvSpPr>
          <p:nvPr/>
        </p:nvSpPr>
        <p:spPr bwMode="auto">
          <a:xfrm>
            <a:off x="1524000" y="1219200"/>
            <a:ext cx="9144000" cy="0"/>
          </a:xfrm>
          <a:prstGeom prst="line">
            <a:avLst/>
          </a:prstGeom>
          <a:noFill/>
          <a:ln w="38100">
            <a:solidFill>
              <a:srgbClr val="993300"/>
            </a:solidFill>
            <a:round/>
            <a:headEnd/>
            <a:tailEnd/>
          </a:ln>
          <a:extLst>
            <a:ext uri="{909E8E84-426E-40DD-AFC4-6F175D3DCCD1}">
              <a14:hiddenFill xmlns:a14="http://schemas.microsoft.com/office/drawing/2010/main">
                <a:noFill/>
              </a14:hiddenFill>
            </a:ext>
          </a:extLst>
        </p:spPr>
        <p:txBody>
          <a:bodyPr/>
          <a:lstStyle/>
          <a:p>
            <a:endParaRPr lang="en-PK"/>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2">
            <a:extLst>
              <a:ext uri="{FF2B5EF4-FFF2-40B4-BE49-F238E27FC236}">
                <a16:creationId xmlns:a16="http://schemas.microsoft.com/office/drawing/2014/main" id="{09547427-6E97-83EC-A868-F9B86C3CF943}"/>
              </a:ext>
            </a:extLst>
          </p:cNvPr>
          <p:cNvSpPr>
            <a:spLocks noGrp="1" noChangeArrowheads="1"/>
          </p:cNvSpPr>
          <p:nvPr>
            <p:ph type="title"/>
          </p:nvPr>
        </p:nvSpPr>
        <p:spPr>
          <a:xfrm>
            <a:off x="1981200" y="152400"/>
            <a:ext cx="8229600" cy="1143000"/>
          </a:xfrm>
        </p:spPr>
        <p:txBody>
          <a:bodyPr/>
          <a:lstStyle/>
          <a:p>
            <a:pPr eaLnBrk="1" hangingPunct="1"/>
            <a:r>
              <a:rPr lang="en-US" altLang="en-PK" sz="3600">
                <a:latin typeface="Times New Roman" panose="02020603050405020304" pitchFamily="18" charset="0"/>
              </a:rPr>
              <a:t>Customer Interface</a:t>
            </a:r>
            <a:br>
              <a:rPr lang="en-US" altLang="en-PK" sz="3600">
                <a:latin typeface="Times New Roman" panose="02020603050405020304" pitchFamily="18" charset="0"/>
              </a:rPr>
            </a:br>
            <a:r>
              <a:rPr lang="en-US" altLang="en-PK" sz="2000">
                <a:latin typeface="Times New Roman" panose="02020603050405020304" pitchFamily="18" charset="0"/>
              </a:rPr>
              <a:t>2 of 3</a:t>
            </a:r>
            <a:endParaRPr lang="en-US" altLang="en-PK" sz="3600">
              <a:latin typeface="Times New Roman" panose="02020603050405020304" pitchFamily="18" charset="0"/>
            </a:endParaRPr>
          </a:p>
        </p:txBody>
      </p:sp>
      <p:sp>
        <p:nvSpPr>
          <p:cNvPr id="27652" name="Line 3">
            <a:extLst>
              <a:ext uri="{FF2B5EF4-FFF2-40B4-BE49-F238E27FC236}">
                <a16:creationId xmlns:a16="http://schemas.microsoft.com/office/drawing/2014/main" id="{352D199A-4544-775C-D258-0B5DC8129278}"/>
              </a:ext>
            </a:extLst>
          </p:cNvPr>
          <p:cNvSpPr>
            <a:spLocks noChangeShapeType="1"/>
          </p:cNvSpPr>
          <p:nvPr/>
        </p:nvSpPr>
        <p:spPr bwMode="auto">
          <a:xfrm>
            <a:off x="1524000" y="1219200"/>
            <a:ext cx="9144000" cy="0"/>
          </a:xfrm>
          <a:prstGeom prst="line">
            <a:avLst/>
          </a:prstGeom>
          <a:noFill/>
          <a:ln w="38100">
            <a:solidFill>
              <a:srgbClr val="993300"/>
            </a:solidFill>
            <a:round/>
            <a:headEnd/>
            <a:tailEnd/>
          </a:ln>
          <a:extLst>
            <a:ext uri="{909E8E84-426E-40DD-AFC4-6F175D3DCCD1}">
              <a14:hiddenFill xmlns:a14="http://schemas.microsoft.com/office/drawing/2010/main">
                <a:noFill/>
              </a14:hiddenFill>
            </a:ext>
          </a:extLst>
        </p:spPr>
        <p:txBody>
          <a:bodyPr/>
          <a:lstStyle/>
          <a:p>
            <a:endParaRPr lang="en-PK"/>
          </a:p>
        </p:txBody>
      </p:sp>
      <p:sp>
        <p:nvSpPr>
          <p:cNvPr id="27653" name="Text Box 4">
            <a:extLst>
              <a:ext uri="{FF2B5EF4-FFF2-40B4-BE49-F238E27FC236}">
                <a16:creationId xmlns:a16="http://schemas.microsoft.com/office/drawing/2014/main" id="{CE7D1B57-FFF2-EAF8-13FA-1DED48C4A568}"/>
              </a:ext>
            </a:extLst>
          </p:cNvPr>
          <p:cNvSpPr txBox="1">
            <a:spLocks noChangeArrowheads="1"/>
          </p:cNvSpPr>
          <p:nvPr/>
        </p:nvSpPr>
        <p:spPr bwMode="auto">
          <a:xfrm>
            <a:off x="3200400" y="1295401"/>
            <a:ext cx="5715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algn="ctr" eaLnBrk="1" hangingPunct="1">
              <a:spcBef>
                <a:spcPct val="50000"/>
              </a:spcBef>
            </a:pPr>
            <a:endParaRPr lang="en-PK" altLang="en-PK" sz="2000"/>
          </a:p>
        </p:txBody>
      </p:sp>
      <p:sp>
        <p:nvSpPr>
          <p:cNvPr id="27654" name="Text Box 5">
            <a:extLst>
              <a:ext uri="{FF2B5EF4-FFF2-40B4-BE49-F238E27FC236}">
                <a16:creationId xmlns:a16="http://schemas.microsoft.com/office/drawing/2014/main" id="{FCA8AEA7-642C-0738-0ED5-EE2F198B51B8}"/>
              </a:ext>
            </a:extLst>
          </p:cNvPr>
          <p:cNvSpPr txBox="1">
            <a:spLocks noChangeArrowheads="1"/>
          </p:cNvSpPr>
          <p:nvPr/>
        </p:nvSpPr>
        <p:spPr bwMode="auto">
          <a:xfrm>
            <a:off x="2743200" y="1371601"/>
            <a:ext cx="6553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algn="ctr" eaLnBrk="1" hangingPunct="1">
              <a:spcBef>
                <a:spcPct val="50000"/>
              </a:spcBef>
            </a:pPr>
            <a:endParaRPr lang="en-PK" altLang="en-PK" sz="1800" b="1"/>
          </a:p>
        </p:txBody>
      </p:sp>
      <p:sp>
        <p:nvSpPr>
          <p:cNvPr id="27655" name="Rectangle 6">
            <a:extLst>
              <a:ext uri="{FF2B5EF4-FFF2-40B4-BE49-F238E27FC236}">
                <a16:creationId xmlns:a16="http://schemas.microsoft.com/office/drawing/2014/main" id="{57C39D90-5ECC-E6CA-E886-45B4C24FA7F0}"/>
              </a:ext>
            </a:extLst>
          </p:cNvPr>
          <p:cNvSpPr>
            <a:spLocks noChangeArrowheads="1"/>
          </p:cNvSpPr>
          <p:nvPr/>
        </p:nvSpPr>
        <p:spPr bwMode="auto">
          <a:xfrm>
            <a:off x="2286000" y="2057400"/>
            <a:ext cx="7391400" cy="4191000"/>
          </a:xfrm>
          <a:prstGeom prst="rect">
            <a:avLst/>
          </a:prstGeom>
          <a:solidFill>
            <a:srgbClr val="FFFFCC"/>
          </a:solidFill>
          <a:ln w="9525">
            <a:solidFill>
              <a:schemeClr val="tx1"/>
            </a:solidFill>
            <a:miter lim="800000"/>
            <a:headEnd/>
            <a:tailEnd/>
          </a:ln>
        </p:spPr>
        <p:txBody>
          <a:bodyPr wrap="none" anchor="ct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eaLnBrk="1" hangingPunct="1"/>
            <a:endParaRPr lang="en-PK" altLang="en-PK"/>
          </a:p>
        </p:txBody>
      </p:sp>
      <p:sp>
        <p:nvSpPr>
          <p:cNvPr id="27656" name="Line 7">
            <a:extLst>
              <a:ext uri="{FF2B5EF4-FFF2-40B4-BE49-F238E27FC236}">
                <a16:creationId xmlns:a16="http://schemas.microsoft.com/office/drawing/2014/main" id="{61553B1B-EC82-BDC8-E936-033012F79370}"/>
              </a:ext>
            </a:extLst>
          </p:cNvPr>
          <p:cNvSpPr>
            <a:spLocks noChangeShapeType="1"/>
          </p:cNvSpPr>
          <p:nvPr/>
        </p:nvSpPr>
        <p:spPr bwMode="auto">
          <a:xfrm>
            <a:off x="2286000" y="3962400"/>
            <a:ext cx="7391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PK"/>
          </a:p>
        </p:txBody>
      </p:sp>
      <p:sp>
        <p:nvSpPr>
          <p:cNvPr id="27657" name="Text Box 8">
            <a:extLst>
              <a:ext uri="{FF2B5EF4-FFF2-40B4-BE49-F238E27FC236}">
                <a16:creationId xmlns:a16="http://schemas.microsoft.com/office/drawing/2014/main" id="{6C51AF36-EBB0-CE46-134F-24B24790EB83}"/>
              </a:ext>
            </a:extLst>
          </p:cNvPr>
          <p:cNvSpPr txBox="1">
            <a:spLocks noChangeArrowheads="1"/>
          </p:cNvSpPr>
          <p:nvPr/>
        </p:nvSpPr>
        <p:spPr bwMode="auto">
          <a:xfrm>
            <a:off x="2895600" y="1447801"/>
            <a:ext cx="60198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algn="ctr" eaLnBrk="1" hangingPunct="1">
              <a:spcBef>
                <a:spcPct val="50000"/>
              </a:spcBef>
            </a:pPr>
            <a:r>
              <a:rPr lang="en-US" altLang="en-PK" sz="2400"/>
              <a:t>Primary Elements of Customer Interface</a:t>
            </a:r>
          </a:p>
        </p:txBody>
      </p:sp>
      <p:sp>
        <p:nvSpPr>
          <p:cNvPr id="27658" name="Text Box 9">
            <a:extLst>
              <a:ext uri="{FF2B5EF4-FFF2-40B4-BE49-F238E27FC236}">
                <a16:creationId xmlns:a16="http://schemas.microsoft.com/office/drawing/2014/main" id="{FAF96978-E8DB-CFB6-71F0-7F48D425A779}"/>
              </a:ext>
            </a:extLst>
          </p:cNvPr>
          <p:cNvSpPr txBox="1">
            <a:spLocks noChangeArrowheads="1"/>
          </p:cNvSpPr>
          <p:nvPr/>
        </p:nvSpPr>
        <p:spPr bwMode="auto">
          <a:xfrm>
            <a:off x="2362200" y="2667001"/>
            <a:ext cx="15240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algn="ctr" eaLnBrk="1" hangingPunct="1">
              <a:spcBef>
                <a:spcPct val="50000"/>
              </a:spcBef>
            </a:pPr>
            <a:r>
              <a:rPr lang="en-US" altLang="en-PK" sz="2000"/>
              <a:t>Target Market</a:t>
            </a:r>
          </a:p>
        </p:txBody>
      </p:sp>
      <p:sp>
        <p:nvSpPr>
          <p:cNvPr id="27659" name="Text Box 10">
            <a:extLst>
              <a:ext uri="{FF2B5EF4-FFF2-40B4-BE49-F238E27FC236}">
                <a16:creationId xmlns:a16="http://schemas.microsoft.com/office/drawing/2014/main" id="{CDDF4B26-D4B1-C067-6883-96F92CEB4FB1}"/>
              </a:ext>
            </a:extLst>
          </p:cNvPr>
          <p:cNvSpPr txBox="1">
            <a:spLocks noChangeArrowheads="1"/>
          </p:cNvSpPr>
          <p:nvPr/>
        </p:nvSpPr>
        <p:spPr bwMode="auto">
          <a:xfrm>
            <a:off x="2286000" y="4495801"/>
            <a:ext cx="16764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algn="ctr" eaLnBrk="1" hangingPunct="1">
              <a:spcBef>
                <a:spcPct val="50000"/>
              </a:spcBef>
            </a:pPr>
            <a:r>
              <a:rPr lang="en-US" altLang="en-PK" sz="2000"/>
              <a:t>Fulfillment and Support</a:t>
            </a:r>
          </a:p>
        </p:txBody>
      </p:sp>
      <p:sp>
        <p:nvSpPr>
          <p:cNvPr id="27660" name="Line 11">
            <a:extLst>
              <a:ext uri="{FF2B5EF4-FFF2-40B4-BE49-F238E27FC236}">
                <a16:creationId xmlns:a16="http://schemas.microsoft.com/office/drawing/2014/main" id="{E66F1B3F-6C1E-6B54-1F2F-40C55D5E8A50}"/>
              </a:ext>
            </a:extLst>
          </p:cNvPr>
          <p:cNvSpPr>
            <a:spLocks noChangeShapeType="1"/>
          </p:cNvSpPr>
          <p:nvPr/>
        </p:nvSpPr>
        <p:spPr bwMode="auto">
          <a:xfrm>
            <a:off x="3962400" y="2057400"/>
            <a:ext cx="0" cy="419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PK"/>
          </a:p>
        </p:txBody>
      </p:sp>
      <p:sp>
        <p:nvSpPr>
          <p:cNvPr id="27661" name="Text Box 14">
            <a:extLst>
              <a:ext uri="{FF2B5EF4-FFF2-40B4-BE49-F238E27FC236}">
                <a16:creationId xmlns:a16="http://schemas.microsoft.com/office/drawing/2014/main" id="{A83C4063-1308-E380-50BB-33938F1048A0}"/>
              </a:ext>
            </a:extLst>
          </p:cNvPr>
          <p:cNvSpPr txBox="1">
            <a:spLocks noChangeArrowheads="1"/>
          </p:cNvSpPr>
          <p:nvPr/>
        </p:nvSpPr>
        <p:spPr bwMode="auto">
          <a:xfrm>
            <a:off x="4038600" y="2590800"/>
            <a:ext cx="55626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algn="ctr" eaLnBrk="1" hangingPunct="1">
              <a:spcBef>
                <a:spcPct val="50000"/>
              </a:spcBef>
            </a:pPr>
            <a:r>
              <a:rPr lang="en-US" altLang="en-PK" sz="2000"/>
              <a:t>A firm’s target market is the limited group of individuals or businesses that it goes after or tries to appeal to. </a:t>
            </a:r>
          </a:p>
        </p:txBody>
      </p:sp>
      <p:sp>
        <p:nvSpPr>
          <p:cNvPr id="27662" name="Text Box 15">
            <a:extLst>
              <a:ext uri="{FF2B5EF4-FFF2-40B4-BE49-F238E27FC236}">
                <a16:creationId xmlns:a16="http://schemas.microsoft.com/office/drawing/2014/main" id="{07931624-A8ED-5445-E22B-D506EC2D8890}"/>
              </a:ext>
            </a:extLst>
          </p:cNvPr>
          <p:cNvSpPr txBox="1">
            <a:spLocks noChangeArrowheads="1"/>
          </p:cNvSpPr>
          <p:nvPr/>
        </p:nvSpPr>
        <p:spPr bwMode="auto">
          <a:xfrm>
            <a:off x="4038600" y="4191001"/>
            <a:ext cx="55626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algn="ctr" eaLnBrk="1" hangingPunct="1">
              <a:spcBef>
                <a:spcPct val="50000"/>
              </a:spcBef>
            </a:pPr>
            <a:r>
              <a:rPr lang="en-US" altLang="en-PK" sz="2000"/>
              <a:t>Fulfillment and support describes the way a firm’s product or service reaches it customers. It also refers to the channels a company uses and what level of customer support it provides.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2">
            <a:extLst>
              <a:ext uri="{FF2B5EF4-FFF2-40B4-BE49-F238E27FC236}">
                <a16:creationId xmlns:a16="http://schemas.microsoft.com/office/drawing/2014/main" id="{7683CCB4-E1FF-38CE-CD78-EB2BF0D0AC72}"/>
              </a:ext>
            </a:extLst>
          </p:cNvPr>
          <p:cNvSpPr>
            <a:spLocks noGrp="1" noChangeArrowheads="1"/>
          </p:cNvSpPr>
          <p:nvPr>
            <p:ph type="title"/>
          </p:nvPr>
        </p:nvSpPr>
        <p:spPr>
          <a:xfrm>
            <a:off x="1981200" y="152400"/>
            <a:ext cx="8229600" cy="1143000"/>
          </a:xfrm>
        </p:spPr>
        <p:txBody>
          <a:bodyPr/>
          <a:lstStyle/>
          <a:p>
            <a:pPr eaLnBrk="1" hangingPunct="1"/>
            <a:r>
              <a:rPr lang="en-US" altLang="en-PK" sz="3600">
                <a:latin typeface="Times New Roman" panose="02020603050405020304" pitchFamily="18" charset="0"/>
              </a:rPr>
              <a:t>Customer Interface</a:t>
            </a:r>
            <a:br>
              <a:rPr lang="en-US" altLang="en-PK" sz="3600">
                <a:latin typeface="Times New Roman" panose="02020603050405020304" pitchFamily="18" charset="0"/>
              </a:rPr>
            </a:br>
            <a:r>
              <a:rPr lang="en-US" altLang="en-PK" sz="2000">
                <a:latin typeface="Times New Roman" panose="02020603050405020304" pitchFamily="18" charset="0"/>
              </a:rPr>
              <a:t>3 of 3</a:t>
            </a:r>
            <a:endParaRPr lang="en-US" altLang="en-PK" sz="3600">
              <a:latin typeface="Times New Roman" panose="02020603050405020304" pitchFamily="18" charset="0"/>
            </a:endParaRPr>
          </a:p>
        </p:txBody>
      </p:sp>
      <p:sp>
        <p:nvSpPr>
          <p:cNvPr id="28676" name="Line 3">
            <a:extLst>
              <a:ext uri="{FF2B5EF4-FFF2-40B4-BE49-F238E27FC236}">
                <a16:creationId xmlns:a16="http://schemas.microsoft.com/office/drawing/2014/main" id="{E69E5BBE-CF1C-1F22-C35F-0BF98C807C5E}"/>
              </a:ext>
            </a:extLst>
          </p:cNvPr>
          <p:cNvSpPr>
            <a:spLocks noChangeShapeType="1"/>
          </p:cNvSpPr>
          <p:nvPr/>
        </p:nvSpPr>
        <p:spPr bwMode="auto">
          <a:xfrm>
            <a:off x="1524000" y="1219200"/>
            <a:ext cx="9144000" cy="0"/>
          </a:xfrm>
          <a:prstGeom prst="line">
            <a:avLst/>
          </a:prstGeom>
          <a:noFill/>
          <a:ln w="38100">
            <a:solidFill>
              <a:srgbClr val="993300"/>
            </a:solidFill>
            <a:round/>
            <a:headEnd/>
            <a:tailEnd/>
          </a:ln>
          <a:extLst>
            <a:ext uri="{909E8E84-426E-40DD-AFC4-6F175D3DCCD1}">
              <a14:hiddenFill xmlns:a14="http://schemas.microsoft.com/office/drawing/2010/main">
                <a:noFill/>
              </a14:hiddenFill>
            </a:ext>
          </a:extLst>
        </p:spPr>
        <p:txBody>
          <a:bodyPr/>
          <a:lstStyle/>
          <a:p>
            <a:endParaRPr lang="en-PK"/>
          </a:p>
        </p:txBody>
      </p:sp>
      <p:sp>
        <p:nvSpPr>
          <p:cNvPr id="28677" name="Text Box 4">
            <a:extLst>
              <a:ext uri="{FF2B5EF4-FFF2-40B4-BE49-F238E27FC236}">
                <a16:creationId xmlns:a16="http://schemas.microsoft.com/office/drawing/2014/main" id="{A3DF1EE7-10DA-73D9-8940-20EEEAA950B2}"/>
              </a:ext>
            </a:extLst>
          </p:cNvPr>
          <p:cNvSpPr txBox="1">
            <a:spLocks noChangeArrowheads="1"/>
          </p:cNvSpPr>
          <p:nvPr/>
        </p:nvSpPr>
        <p:spPr bwMode="auto">
          <a:xfrm>
            <a:off x="3200400" y="1295401"/>
            <a:ext cx="5715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algn="ctr" eaLnBrk="1" hangingPunct="1">
              <a:spcBef>
                <a:spcPct val="50000"/>
              </a:spcBef>
            </a:pPr>
            <a:endParaRPr lang="en-PK" altLang="en-PK" sz="2000"/>
          </a:p>
        </p:txBody>
      </p:sp>
      <p:sp>
        <p:nvSpPr>
          <p:cNvPr id="28678" name="Text Box 5">
            <a:extLst>
              <a:ext uri="{FF2B5EF4-FFF2-40B4-BE49-F238E27FC236}">
                <a16:creationId xmlns:a16="http://schemas.microsoft.com/office/drawing/2014/main" id="{A31DE352-8EB2-0F5C-97B0-8A29510DD1D4}"/>
              </a:ext>
            </a:extLst>
          </p:cNvPr>
          <p:cNvSpPr txBox="1">
            <a:spLocks noChangeArrowheads="1"/>
          </p:cNvSpPr>
          <p:nvPr/>
        </p:nvSpPr>
        <p:spPr bwMode="auto">
          <a:xfrm>
            <a:off x="2743200" y="1371601"/>
            <a:ext cx="6553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algn="ctr" eaLnBrk="1" hangingPunct="1">
              <a:spcBef>
                <a:spcPct val="50000"/>
              </a:spcBef>
            </a:pPr>
            <a:endParaRPr lang="en-PK" altLang="en-PK" sz="1800" b="1"/>
          </a:p>
        </p:txBody>
      </p:sp>
      <p:sp>
        <p:nvSpPr>
          <p:cNvPr id="28679" name="Rectangle 6">
            <a:extLst>
              <a:ext uri="{FF2B5EF4-FFF2-40B4-BE49-F238E27FC236}">
                <a16:creationId xmlns:a16="http://schemas.microsoft.com/office/drawing/2014/main" id="{9BDB5856-2B41-E3BF-6EC2-3DDC1AD74D5B}"/>
              </a:ext>
            </a:extLst>
          </p:cNvPr>
          <p:cNvSpPr>
            <a:spLocks noChangeArrowheads="1"/>
          </p:cNvSpPr>
          <p:nvPr/>
        </p:nvSpPr>
        <p:spPr bwMode="auto">
          <a:xfrm>
            <a:off x="2286000" y="1981200"/>
            <a:ext cx="7391400" cy="4191000"/>
          </a:xfrm>
          <a:prstGeom prst="rect">
            <a:avLst/>
          </a:prstGeom>
          <a:solidFill>
            <a:srgbClr val="FFFFCC"/>
          </a:solidFill>
          <a:ln w="9525">
            <a:solidFill>
              <a:schemeClr val="tx1"/>
            </a:solidFill>
            <a:miter lim="800000"/>
            <a:headEnd/>
            <a:tailEnd/>
          </a:ln>
        </p:spPr>
        <p:txBody>
          <a:bodyPr wrap="none" anchor="ct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eaLnBrk="1" hangingPunct="1"/>
            <a:endParaRPr lang="en-PK" altLang="en-PK"/>
          </a:p>
        </p:txBody>
      </p:sp>
      <p:sp>
        <p:nvSpPr>
          <p:cNvPr id="28680" name="Text Box 7">
            <a:extLst>
              <a:ext uri="{FF2B5EF4-FFF2-40B4-BE49-F238E27FC236}">
                <a16:creationId xmlns:a16="http://schemas.microsoft.com/office/drawing/2014/main" id="{98E93687-744F-2957-2DC2-801B8099D130}"/>
              </a:ext>
            </a:extLst>
          </p:cNvPr>
          <p:cNvSpPr txBox="1">
            <a:spLocks noChangeArrowheads="1"/>
          </p:cNvSpPr>
          <p:nvPr/>
        </p:nvSpPr>
        <p:spPr bwMode="auto">
          <a:xfrm>
            <a:off x="2895600" y="1447801"/>
            <a:ext cx="60198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algn="ctr" eaLnBrk="1" hangingPunct="1">
              <a:spcBef>
                <a:spcPct val="50000"/>
              </a:spcBef>
            </a:pPr>
            <a:r>
              <a:rPr lang="en-US" altLang="en-PK" sz="2400"/>
              <a:t>Primary Elements of Customer Interface</a:t>
            </a:r>
          </a:p>
        </p:txBody>
      </p:sp>
      <p:sp>
        <p:nvSpPr>
          <p:cNvPr id="28681" name="Text Box 8">
            <a:extLst>
              <a:ext uri="{FF2B5EF4-FFF2-40B4-BE49-F238E27FC236}">
                <a16:creationId xmlns:a16="http://schemas.microsoft.com/office/drawing/2014/main" id="{C2340F32-855F-C432-854B-245C3F44EECE}"/>
              </a:ext>
            </a:extLst>
          </p:cNvPr>
          <p:cNvSpPr txBox="1">
            <a:spLocks noChangeArrowheads="1"/>
          </p:cNvSpPr>
          <p:nvPr/>
        </p:nvSpPr>
        <p:spPr bwMode="auto">
          <a:xfrm>
            <a:off x="2362200" y="3429001"/>
            <a:ext cx="17526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algn="ctr" eaLnBrk="1" hangingPunct="1">
              <a:spcBef>
                <a:spcPct val="50000"/>
              </a:spcBef>
            </a:pPr>
            <a:r>
              <a:rPr lang="en-US" altLang="en-PK" sz="2000"/>
              <a:t>Pricing Structure</a:t>
            </a:r>
          </a:p>
        </p:txBody>
      </p:sp>
      <p:sp>
        <p:nvSpPr>
          <p:cNvPr id="28682" name="Line 9">
            <a:extLst>
              <a:ext uri="{FF2B5EF4-FFF2-40B4-BE49-F238E27FC236}">
                <a16:creationId xmlns:a16="http://schemas.microsoft.com/office/drawing/2014/main" id="{8F2BBE21-F427-F8E9-B96E-334710ACFFA8}"/>
              </a:ext>
            </a:extLst>
          </p:cNvPr>
          <p:cNvSpPr>
            <a:spLocks noChangeShapeType="1"/>
          </p:cNvSpPr>
          <p:nvPr/>
        </p:nvSpPr>
        <p:spPr bwMode="auto">
          <a:xfrm>
            <a:off x="4191000" y="1981200"/>
            <a:ext cx="0" cy="419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PK"/>
          </a:p>
        </p:txBody>
      </p:sp>
      <p:sp>
        <p:nvSpPr>
          <p:cNvPr id="28683" name="Text Box 11">
            <a:extLst>
              <a:ext uri="{FF2B5EF4-FFF2-40B4-BE49-F238E27FC236}">
                <a16:creationId xmlns:a16="http://schemas.microsoft.com/office/drawing/2014/main" id="{83259C6B-F6F2-7674-7B09-993DD73C1AB2}"/>
              </a:ext>
            </a:extLst>
          </p:cNvPr>
          <p:cNvSpPr txBox="1">
            <a:spLocks noChangeArrowheads="1"/>
          </p:cNvSpPr>
          <p:nvPr/>
        </p:nvSpPr>
        <p:spPr bwMode="auto">
          <a:xfrm>
            <a:off x="4343400" y="3124201"/>
            <a:ext cx="52578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algn="ctr" eaLnBrk="1" hangingPunct="1">
              <a:spcBef>
                <a:spcPct val="50000"/>
              </a:spcBef>
            </a:pPr>
            <a:r>
              <a:rPr lang="en-US" altLang="en-PK" sz="2000"/>
              <a:t>The third element of a company’s customer interface is its pricing structure.  Pricing models vary, depending on a firm’s target market and its pricing philosophy.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2">
            <a:extLst>
              <a:ext uri="{FF2B5EF4-FFF2-40B4-BE49-F238E27FC236}">
                <a16:creationId xmlns:a16="http://schemas.microsoft.com/office/drawing/2014/main" id="{C35FCA9A-6A22-C7D9-0ACA-415C36589078}"/>
              </a:ext>
            </a:extLst>
          </p:cNvPr>
          <p:cNvSpPr>
            <a:spLocks noGrp="1" noChangeArrowheads="1"/>
          </p:cNvSpPr>
          <p:nvPr>
            <p:ph type="title"/>
          </p:nvPr>
        </p:nvSpPr>
        <p:spPr>
          <a:xfrm>
            <a:off x="1981200" y="152400"/>
            <a:ext cx="8229600" cy="1143000"/>
          </a:xfrm>
        </p:spPr>
        <p:txBody>
          <a:bodyPr/>
          <a:lstStyle/>
          <a:p>
            <a:pPr eaLnBrk="1" hangingPunct="1"/>
            <a:r>
              <a:rPr lang="en-US" altLang="en-PK" sz="3600">
                <a:latin typeface="Times New Roman" panose="02020603050405020304" pitchFamily="18" charset="0"/>
              </a:rPr>
              <a:t>Recap: The Importance of Business Models</a:t>
            </a:r>
          </a:p>
        </p:txBody>
      </p:sp>
      <p:sp>
        <p:nvSpPr>
          <p:cNvPr id="29700" name="Rectangle 3">
            <a:extLst>
              <a:ext uri="{FF2B5EF4-FFF2-40B4-BE49-F238E27FC236}">
                <a16:creationId xmlns:a16="http://schemas.microsoft.com/office/drawing/2014/main" id="{71FD2F58-16C8-C295-DF2E-453A24AB14EB}"/>
              </a:ext>
            </a:extLst>
          </p:cNvPr>
          <p:cNvSpPr>
            <a:spLocks noGrp="1" noChangeArrowheads="1"/>
          </p:cNvSpPr>
          <p:nvPr>
            <p:ph type="body" idx="1"/>
          </p:nvPr>
        </p:nvSpPr>
        <p:spPr/>
        <p:txBody>
          <a:bodyPr/>
          <a:lstStyle/>
          <a:p>
            <a:pPr eaLnBrk="1" hangingPunct="1"/>
            <a:r>
              <a:rPr lang="en-US" altLang="en-PK">
                <a:latin typeface="Times New Roman" panose="02020603050405020304" pitchFamily="18" charset="0"/>
              </a:rPr>
              <a:t>Business Models</a:t>
            </a:r>
          </a:p>
          <a:p>
            <a:pPr lvl="1" eaLnBrk="1" hangingPunct="1"/>
            <a:r>
              <a:rPr lang="en-US" altLang="en-PK">
                <a:latin typeface="Times New Roman" panose="02020603050405020304" pitchFamily="18" charset="0"/>
              </a:rPr>
              <a:t>It is very useful for a new venture to look at itself in a holistic manner and understand that it must construct an effective “business model” to be successful.  </a:t>
            </a:r>
          </a:p>
          <a:p>
            <a:pPr lvl="1" eaLnBrk="1" hangingPunct="1"/>
            <a:r>
              <a:rPr lang="en-US" altLang="en-PK">
                <a:latin typeface="Times New Roman" panose="02020603050405020304" pitchFamily="18" charset="0"/>
              </a:rPr>
              <a:t>Everyone that does business with a firm, from its customers to its partners, does so on a voluntary basis.  As a result, a firm must motivate its customers and its partners to play along.</a:t>
            </a:r>
          </a:p>
          <a:p>
            <a:pPr lvl="1" eaLnBrk="1" hangingPunct="1"/>
            <a:r>
              <a:rPr lang="en-US" altLang="en-PK">
                <a:latin typeface="Times New Roman" panose="02020603050405020304" pitchFamily="18" charset="0"/>
              </a:rPr>
              <a:t>Close attention to each of the primary elements of a firm’s business model is essential for a new venture’s success.</a:t>
            </a:r>
          </a:p>
        </p:txBody>
      </p:sp>
      <p:sp>
        <p:nvSpPr>
          <p:cNvPr id="29701" name="Line 4">
            <a:extLst>
              <a:ext uri="{FF2B5EF4-FFF2-40B4-BE49-F238E27FC236}">
                <a16:creationId xmlns:a16="http://schemas.microsoft.com/office/drawing/2014/main" id="{1F30D288-ADF2-CC4B-9229-FCAD62CCC6E1}"/>
              </a:ext>
            </a:extLst>
          </p:cNvPr>
          <p:cNvSpPr>
            <a:spLocks noChangeShapeType="1"/>
          </p:cNvSpPr>
          <p:nvPr/>
        </p:nvSpPr>
        <p:spPr bwMode="auto">
          <a:xfrm>
            <a:off x="1524000" y="1219200"/>
            <a:ext cx="9144000" cy="0"/>
          </a:xfrm>
          <a:prstGeom prst="line">
            <a:avLst/>
          </a:prstGeom>
          <a:noFill/>
          <a:ln w="38100">
            <a:solidFill>
              <a:srgbClr val="993300"/>
            </a:solidFill>
            <a:round/>
            <a:headEnd/>
            <a:tailEnd/>
          </a:ln>
          <a:extLst>
            <a:ext uri="{909E8E84-426E-40DD-AFC4-6F175D3DCCD1}">
              <a14:hiddenFill xmlns:a14="http://schemas.microsoft.com/office/drawing/2010/main">
                <a:noFill/>
              </a14:hiddenFill>
            </a:ext>
          </a:extLst>
        </p:spPr>
        <p:txBody>
          <a:bodyPr/>
          <a:lstStyle/>
          <a:p>
            <a:endParaRPr lang="en-PK"/>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98FFC1-409E-87AD-52E0-A44EAD244656}"/>
              </a:ext>
            </a:extLst>
          </p:cNvPr>
          <p:cNvSpPr>
            <a:spLocks noGrp="1"/>
          </p:cNvSpPr>
          <p:nvPr>
            <p:ph type="title"/>
          </p:nvPr>
        </p:nvSpPr>
        <p:spPr>
          <a:xfrm>
            <a:off x="852487" y="236537"/>
            <a:ext cx="9934575" cy="606425"/>
          </a:xfrm>
        </p:spPr>
        <p:txBody>
          <a:bodyPr>
            <a:normAutofit/>
          </a:bodyPr>
          <a:lstStyle/>
          <a:p>
            <a:pPr algn="ctr"/>
            <a:r>
              <a:rPr lang="en-PK" sz="3600" dirty="0"/>
              <a:t>Business Model Canvas</a:t>
            </a:r>
          </a:p>
        </p:txBody>
      </p:sp>
      <p:pic>
        <p:nvPicPr>
          <p:cNvPr id="1028" name="Picture 4" descr="Starbucks Business Model Canvas">
            <a:extLst>
              <a:ext uri="{FF2B5EF4-FFF2-40B4-BE49-F238E27FC236}">
                <a16:creationId xmlns:a16="http://schemas.microsoft.com/office/drawing/2014/main" id="{12BBF845-F549-4828-C86C-878996D0228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4344" t="-3448" r="4722" b="10740"/>
          <a:stretch/>
        </p:blipFill>
        <p:spPr bwMode="auto">
          <a:xfrm>
            <a:off x="0" y="-96864"/>
            <a:ext cx="12192000" cy="69945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807195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a:extLst>
              <a:ext uri="{FF2B5EF4-FFF2-40B4-BE49-F238E27FC236}">
                <a16:creationId xmlns:a16="http://schemas.microsoft.com/office/drawing/2014/main" id="{DED4D8E7-0A2F-D5D2-2C5E-A84E7B5F6282}"/>
              </a:ext>
            </a:extLst>
          </p:cNvPr>
          <p:cNvSpPr>
            <a:spLocks noGrp="1" noChangeArrowheads="1"/>
          </p:cNvSpPr>
          <p:nvPr>
            <p:ph type="title"/>
          </p:nvPr>
        </p:nvSpPr>
        <p:spPr>
          <a:xfrm>
            <a:off x="1981200" y="152400"/>
            <a:ext cx="8229600" cy="1143000"/>
          </a:xfrm>
        </p:spPr>
        <p:txBody>
          <a:bodyPr/>
          <a:lstStyle/>
          <a:p>
            <a:pPr eaLnBrk="1" hangingPunct="1"/>
            <a:r>
              <a:rPr lang="en-US" altLang="en-PK" sz="3600">
                <a:latin typeface="Times New Roman" panose="02020603050405020304" pitchFamily="18" charset="0"/>
              </a:rPr>
              <a:t>Dell’s Business Model</a:t>
            </a:r>
            <a:br>
              <a:rPr lang="en-US" altLang="en-PK" sz="3600">
                <a:latin typeface="Times New Roman" panose="02020603050405020304" pitchFamily="18" charset="0"/>
              </a:rPr>
            </a:br>
            <a:r>
              <a:rPr lang="en-US" altLang="en-PK" sz="2000">
                <a:latin typeface="Times New Roman" panose="02020603050405020304" pitchFamily="18" charset="0"/>
              </a:rPr>
              <a:t>1 of 2</a:t>
            </a:r>
            <a:endParaRPr lang="en-US" altLang="en-PK" sz="3600">
              <a:latin typeface="Times New Roman" panose="02020603050405020304" pitchFamily="18" charset="0"/>
            </a:endParaRPr>
          </a:p>
        </p:txBody>
      </p:sp>
      <p:sp>
        <p:nvSpPr>
          <p:cNvPr id="7172" name="Line 4">
            <a:extLst>
              <a:ext uri="{FF2B5EF4-FFF2-40B4-BE49-F238E27FC236}">
                <a16:creationId xmlns:a16="http://schemas.microsoft.com/office/drawing/2014/main" id="{2D8CDF96-0718-7023-595A-BF2FA07A3BC4}"/>
              </a:ext>
            </a:extLst>
          </p:cNvPr>
          <p:cNvSpPr>
            <a:spLocks noChangeShapeType="1"/>
          </p:cNvSpPr>
          <p:nvPr/>
        </p:nvSpPr>
        <p:spPr bwMode="auto">
          <a:xfrm>
            <a:off x="1524000" y="1219200"/>
            <a:ext cx="9144000" cy="0"/>
          </a:xfrm>
          <a:prstGeom prst="line">
            <a:avLst/>
          </a:prstGeom>
          <a:noFill/>
          <a:ln w="38100">
            <a:solidFill>
              <a:srgbClr val="993300"/>
            </a:solidFill>
            <a:round/>
            <a:headEnd/>
            <a:tailEnd/>
          </a:ln>
          <a:extLst>
            <a:ext uri="{909E8E84-426E-40DD-AFC4-6F175D3DCCD1}">
              <a14:hiddenFill xmlns:a14="http://schemas.microsoft.com/office/drawing/2010/main">
                <a:noFill/>
              </a14:hiddenFill>
            </a:ext>
          </a:extLst>
        </p:spPr>
        <p:txBody>
          <a:bodyPr/>
          <a:lstStyle/>
          <a:p>
            <a:endParaRPr lang="en-PK"/>
          </a:p>
        </p:txBody>
      </p:sp>
      <p:pic>
        <p:nvPicPr>
          <p:cNvPr id="7173" name="Picture 8">
            <a:extLst>
              <a:ext uri="{FF2B5EF4-FFF2-40B4-BE49-F238E27FC236}">
                <a16:creationId xmlns:a16="http://schemas.microsoft.com/office/drawing/2014/main" id="{A4D0C441-E18E-4CAA-140D-1FF35842CD7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24600" y="1905000"/>
            <a:ext cx="3708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4" name="TextBox 6">
            <a:extLst>
              <a:ext uri="{FF2B5EF4-FFF2-40B4-BE49-F238E27FC236}">
                <a16:creationId xmlns:a16="http://schemas.microsoft.com/office/drawing/2014/main" id="{373F397C-8ACD-EC8F-EC42-5619C5F88B38}"/>
              </a:ext>
            </a:extLst>
          </p:cNvPr>
          <p:cNvSpPr txBox="1">
            <a:spLocks noChangeArrowheads="1"/>
          </p:cNvSpPr>
          <p:nvPr/>
        </p:nvSpPr>
        <p:spPr bwMode="auto">
          <a:xfrm>
            <a:off x="1828800" y="1905000"/>
            <a:ext cx="4495800" cy="4154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eaLnBrk="1" hangingPunct="1">
              <a:buFont typeface="Arial" panose="020B0604020202020204" pitchFamily="34" charset="0"/>
              <a:buChar char="•"/>
            </a:pPr>
            <a:r>
              <a:rPr lang="en-US" altLang="en-PK" sz="2400"/>
              <a:t> It’s important to understand that</a:t>
            </a:r>
          </a:p>
          <a:p>
            <a:pPr eaLnBrk="1" hangingPunct="1"/>
            <a:r>
              <a:rPr lang="en-US" altLang="en-PK" sz="2400"/>
              <a:t>  a firm’s business model takes it</a:t>
            </a:r>
          </a:p>
          <a:p>
            <a:pPr eaLnBrk="1" hangingPunct="1"/>
            <a:r>
              <a:rPr lang="en-US" altLang="en-PK" sz="2400"/>
              <a:t>  beyond its own boundaries.</a:t>
            </a:r>
          </a:p>
          <a:p>
            <a:pPr eaLnBrk="1" hangingPunct="1">
              <a:buFont typeface="Arial" panose="020B0604020202020204" pitchFamily="34" charset="0"/>
              <a:buChar char="•"/>
            </a:pPr>
            <a:r>
              <a:rPr lang="en-US" altLang="en-PK" sz="2400"/>
              <a:t> Almost all firms partner with</a:t>
            </a:r>
          </a:p>
          <a:p>
            <a:pPr eaLnBrk="1" hangingPunct="1"/>
            <a:r>
              <a:rPr lang="en-US" altLang="en-PK" sz="2400"/>
              <a:t>  others to make their business</a:t>
            </a:r>
          </a:p>
          <a:p>
            <a:pPr eaLnBrk="1" hangingPunct="1"/>
            <a:r>
              <a:rPr lang="en-US" altLang="en-PK" sz="2400"/>
              <a:t>  models work.</a:t>
            </a:r>
          </a:p>
          <a:p>
            <a:pPr eaLnBrk="1" hangingPunct="1">
              <a:buFont typeface="Arial" panose="020B0604020202020204" pitchFamily="34" charset="0"/>
              <a:buChar char="•"/>
            </a:pPr>
            <a:r>
              <a:rPr lang="en-US" altLang="en-PK" sz="2400"/>
              <a:t> In Dell’s case, it needs the</a:t>
            </a:r>
          </a:p>
          <a:p>
            <a:pPr eaLnBrk="1" hangingPunct="1"/>
            <a:r>
              <a:rPr lang="en-US" altLang="en-PK" sz="2400"/>
              <a:t>  cooperation of its suppliers,</a:t>
            </a:r>
          </a:p>
          <a:p>
            <a:pPr eaLnBrk="1" hangingPunct="1"/>
            <a:r>
              <a:rPr lang="en-US" altLang="en-PK" sz="2400"/>
              <a:t>  customers, and many others to</a:t>
            </a:r>
          </a:p>
          <a:p>
            <a:pPr eaLnBrk="1" hangingPunct="1"/>
            <a:r>
              <a:rPr lang="en-US" altLang="en-PK" sz="2400"/>
              <a:t>  make its business model</a:t>
            </a:r>
          </a:p>
          <a:p>
            <a:pPr eaLnBrk="1" hangingPunct="1"/>
            <a:r>
              <a:rPr lang="en-US" altLang="en-PK" sz="2400"/>
              <a:t>  possible.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2">
            <a:extLst>
              <a:ext uri="{FF2B5EF4-FFF2-40B4-BE49-F238E27FC236}">
                <a16:creationId xmlns:a16="http://schemas.microsoft.com/office/drawing/2014/main" id="{904E3374-A59E-1AB3-5987-CC4A0ED68ABB}"/>
              </a:ext>
            </a:extLst>
          </p:cNvPr>
          <p:cNvSpPr>
            <a:spLocks noGrp="1" noChangeArrowheads="1"/>
          </p:cNvSpPr>
          <p:nvPr>
            <p:ph type="title"/>
          </p:nvPr>
        </p:nvSpPr>
        <p:spPr>
          <a:xfrm>
            <a:off x="1981200" y="0"/>
            <a:ext cx="8229600" cy="1143000"/>
          </a:xfrm>
        </p:spPr>
        <p:txBody>
          <a:bodyPr/>
          <a:lstStyle/>
          <a:p>
            <a:pPr eaLnBrk="1" hangingPunct="1"/>
            <a:r>
              <a:rPr lang="en-US" altLang="en-PK" sz="3600">
                <a:latin typeface="Times New Roman" panose="02020603050405020304" pitchFamily="18" charset="0"/>
              </a:rPr>
              <a:t>Dell’s Business Model</a:t>
            </a:r>
            <a:br>
              <a:rPr lang="en-US" altLang="en-PK" sz="3600">
                <a:latin typeface="Times New Roman" panose="02020603050405020304" pitchFamily="18" charset="0"/>
              </a:rPr>
            </a:br>
            <a:r>
              <a:rPr lang="en-US" altLang="en-PK" sz="2000">
                <a:latin typeface="Times New Roman" panose="02020603050405020304" pitchFamily="18" charset="0"/>
              </a:rPr>
              <a:t>2 of 2</a:t>
            </a:r>
            <a:endParaRPr lang="en-US" altLang="en-PK" sz="3600">
              <a:latin typeface="Times New Roman" panose="02020603050405020304" pitchFamily="18" charset="0"/>
            </a:endParaRPr>
          </a:p>
        </p:txBody>
      </p:sp>
      <p:sp>
        <p:nvSpPr>
          <p:cNvPr id="8196" name="Line 3">
            <a:extLst>
              <a:ext uri="{FF2B5EF4-FFF2-40B4-BE49-F238E27FC236}">
                <a16:creationId xmlns:a16="http://schemas.microsoft.com/office/drawing/2014/main" id="{24223318-1726-EDFF-6172-07E8EBC05040}"/>
              </a:ext>
            </a:extLst>
          </p:cNvPr>
          <p:cNvSpPr>
            <a:spLocks noChangeShapeType="1"/>
          </p:cNvSpPr>
          <p:nvPr/>
        </p:nvSpPr>
        <p:spPr bwMode="auto">
          <a:xfrm>
            <a:off x="1524000" y="1066800"/>
            <a:ext cx="9144000" cy="0"/>
          </a:xfrm>
          <a:prstGeom prst="line">
            <a:avLst/>
          </a:prstGeom>
          <a:noFill/>
          <a:ln w="38100">
            <a:solidFill>
              <a:srgbClr val="993300"/>
            </a:solidFill>
            <a:round/>
            <a:headEnd/>
            <a:tailEnd/>
          </a:ln>
          <a:extLst>
            <a:ext uri="{909E8E84-426E-40DD-AFC4-6F175D3DCCD1}">
              <a14:hiddenFill xmlns:a14="http://schemas.microsoft.com/office/drawing/2010/main">
                <a:noFill/>
              </a14:hiddenFill>
            </a:ext>
          </a:extLst>
        </p:spPr>
        <p:txBody>
          <a:bodyPr/>
          <a:lstStyle/>
          <a:p>
            <a:endParaRPr lang="en-PK"/>
          </a:p>
        </p:txBody>
      </p:sp>
      <p:sp>
        <p:nvSpPr>
          <p:cNvPr id="8197" name="Text Box 7">
            <a:extLst>
              <a:ext uri="{FF2B5EF4-FFF2-40B4-BE49-F238E27FC236}">
                <a16:creationId xmlns:a16="http://schemas.microsoft.com/office/drawing/2014/main" id="{128FA4A2-8880-9BD8-D1FB-5999FF84EC46}"/>
              </a:ext>
            </a:extLst>
          </p:cNvPr>
          <p:cNvSpPr txBox="1">
            <a:spLocks noChangeArrowheads="1"/>
          </p:cNvSpPr>
          <p:nvPr/>
        </p:nvSpPr>
        <p:spPr bwMode="auto">
          <a:xfrm>
            <a:off x="12785725" y="2435226"/>
            <a:ext cx="18415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eaLnBrk="1" hangingPunct="1"/>
            <a:endParaRPr lang="en-PK" altLang="en-PK"/>
          </a:p>
        </p:txBody>
      </p:sp>
      <p:sp>
        <p:nvSpPr>
          <p:cNvPr id="8198" name="Text Box 8">
            <a:extLst>
              <a:ext uri="{FF2B5EF4-FFF2-40B4-BE49-F238E27FC236}">
                <a16:creationId xmlns:a16="http://schemas.microsoft.com/office/drawing/2014/main" id="{AEB990F0-5524-C13F-6C23-24A0A755F658}"/>
              </a:ext>
            </a:extLst>
          </p:cNvPr>
          <p:cNvSpPr txBox="1">
            <a:spLocks noChangeArrowheads="1"/>
          </p:cNvSpPr>
          <p:nvPr/>
        </p:nvSpPr>
        <p:spPr bwMode="auto">
          <a:xfrm>
            <a:off x="1828800" y="1295400"/>
            <a:ext cx="8382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algn="ctr" eaLnBrk="1" hangingPunct="1">
              <a:lnSpc>
                <a:spcPct val="75000"/>
              </a:lnSpc>
              <a:spcBef>
                <a:spcPct val="50000"/>
              </a:spcBef>
            </a:pPr>
            <a:r>
              <a:rPr lang="en-US" altLang="en-PK" sz="2400"/>
              <a:t>Dell’s Approach to Selling PCs versus Traditional Manufacturers</a:t>
            </a:r>
          </a:p>
        </p:txBody>
      </p:sp>
      <p:pic>
        <p:nvPicPr>
          <p:cNvPr id="8199" name="Picture 8">
            <a:extLst>
              <a:ext uri="{FF2B5EF4-FFF2-40B4-BE49-F238E27FC236}">
                <a16:creationId xmlns:a16="http://schemas.microsoft.com/office/drawing/2014/main" id="{AA1AB645-F257-ED3E-A4F7-BF7202F4D60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33800" y="1828800"/>
            <a:ext cx="5181600" cy="470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a:extLst>
              <a:ext uri="{FF2B5EF4-FFF2-40B4-BE49-F238E27FC236}">
                <a16:creationId xmlns:a16="http://schemas.microsoft.com/office/drawing/2014/main" id="{088E6750-4AD7-B15F-35B6-0110BFE40C0F}"/>
              </a:ext>
            </a:extLst>
          </p:cNvPr>
          <p:cNvSpPr>
            <a:spLocks noGrp="1" noChangeArrowheads="1"/>
          </p:cNvSpPr>
          <p:nvPr>
            <p:ph type="title"/>
          </p:nvPr>
        </p:nvSpPr>
        <p:spPr>
          <a:xfrm>
            <a:off x="1752600" y="152400"/>
            <a:ext cx="8915400" cy="1143000"/>
          </a:xfrm>
        </p:spPr>
        <p:txBody>
          <a:bodyPr/>
          <a:lstStyle/>
          <a:p>
            <a:pPr eaLnBrk="1" hangingPunct="1"/>
            <a:r>
              <a:rPr lang="en-US" altLang="en-PK" sz="3600">
                <a:latin typeface="Times New Roman" panose="02020603050405020304" pitchFamily="18" charset="0"/>
              </a:rPr>
              <a:t>The Importance of Business Models</a:t>
            </a:r>
          </a:p>
        </p:txBody>
      </p:sp>
      <p:sp>
        <p:nvSpPr>
          <p:cNvPr id="9220" name="Line 4">
            <a:extLst>
              <a:ext uri="{FF2B5EF4-FFF2-40B4-BE49-F238E27FC236}">
                <a16:creationId xmlns:a16="http://schemas.microsoft.com/office/drawing/2014/main" id="{6D89BA95-909E-45AB-D9B3-B58FD12B5EED}"/>
              </a:ext>
            </a:extLst>
          </p:cNvPr>
          <p:cNvSpPr>
            <a:spLocks noChangeShapeType="1"/>
          </p:cNvSpPr>
          <p:nvPr/>
        </p:nvSpPr>
        <p:spPr bwMode="auto">
          <a:xfrm>
            <a:off x="1524000" y="1219200"/>
            <a:ext cx="9144000" cy="0"/>
          </a:xfrm>
          <a:prstGeom prst="line">
            <a:avLst/>
          </a:prstGeom>
          <a:noFill/>
          <a:ln w="38100">
            <a:solidFill>
              <a:srgbClr val="993300"/>
            </a:solidFill>
            <a:round/>
            <a:headEnd/>
            <a:tailEnd/>
          </a:ln>
          <a:extLst>
            <a:ext uri="{909E8E84-426E-40DD-AFC4-6F175D3DCCD1}">
              <a14:hiddenFill xmlns:a14="http://schemas.microsoft.com/office/drawing/2010/main">
                <a:noFill/>
              </a14:hiddenFill>
            </a:ext>
          </a:extLst>
        </p:spPr>
        <p:txBody>
          <a:bodyPr/>
          <a:lstStyle/>
          <a:p>
            <a:endParaRPr lang="en-PK"/>
          </a:p>
        </p:txBody>
      </p:sp>
      <p:sp>
        <p:nvSpPr>
          <p:cNvPr id="9221" name="Rectangle 6">
            <a:extLst>
              <a:ext uri="{FF2B5EF4-FFF2-40B4-BE49-F238E27FC236}">
                <a16:creationId xmlns:a16="http://schemas.microsoft.com/office/drawing/2014/main" id="{A76DF0E3-655A-4B37-93BF-9C1405A60D9C}"/>
              </a:ext>
            </a:extLst>
          </p:cNvPr>
          <p:cNvSpPr>
            <a:spLocks noChangeArrowheads="1"/>
          </p:cNvSpPr>
          <p:nvPr/>
        </p:nvSpPr>
        <p:spPr bwMode="auto">
          <a:xfrm>
            <a:off x="1905000" y="2286000"/>
            <a:ext cx="8382000" cy="3886200"/>
          </a:xfrm>
          <a:prstGeom prst="rect">
            <a:avLst/>
          </a:prstGeom>
          <a:solidFill>
            <a:srgbClr val="FFFFCC"/>
          </a:solidFill>
          <a:ln w="9525">
            <a:solidFill>
              <a:schemeClr val="tx1"/>
            </a:solidFill>
            <a:miter lim="800000"/>
            <a:headEnd/>
            <a:tailEnd/>
          </a:ln>
        </p:spPr>
        <p:txBody>
          <a:bodyPr wrap="none" anchor="ct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eaLnBrk="1" hangingPunct="1"/>
            <a:endParaRPr lang="en-PK" altLang="en-PK"/>
          </a:p>
        </p:txBody>
      </p:sp>
      <p:sp>
        <p:nvSpPr>
          <p:cNvPr id="9222" name="Text Box 8">
            <a:extLst>
              <a:ext uri="{FF2B5EF4-FFF2-40B4-BE49-F238E27FC236}">
                <a16:creationId xmlns:a16="http://schemas.microsoft.com/office/drawing/2014/main" id="{1558AECB-669A-ECB8-D02F-DC8AFF5A1E2A}"/>
              </a:ext>
            </a:extLst>
          </p:cNvPr>
          <p:cNvSpPr txBox="1">
            <a:spLocks noChangeArrowheads="1"/>
          </p:cNvSpPr>
          <p:nvPr/>
        </p:nvSpPr>
        <p:spPr bwMode="auto">
          <a:xfrm>
            <a:off x="2362200" y="1371601"/>
            <a:ext cx="73914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algn="ctr" eaLnBrk="1" hangingPunct="1">
              <a:spcBef>
                <a:spcPct val="50000"/>
              </a:spcBef>
            </a:pPr>
            <a:r>
              <a:rPr lang="en-US" altLang="en-PK" sz="2400"/>
              <a:t>Having a clearly articulated business model is important because it does the following:</a:t>
            </a:r>
          </a:p>
        </p:txBody>
      </p:sp>
      <p:sp>
        <p:nvSpPr>
          <p:cNvPr id="9223" name="TextBox 10">
            <a:extLst>
              <a:ext uri="{FF2B5EF4-FFF2-40B4-BE49-F238E27FC236}">
                <a16:creationId xmlns:a16="http://schemas.microsoft.com/office/drawing/2014/main" id="{6BE5796A-C55D-4798-BA6D-BCEA501F0A94}"/>
              </a:ext>
            </a:extLst>
          </p:cNvPr>
          <p:cNvSpPr txBox="1">
            <a:spLocks noChangeArrowheads="1"/>
          </p:cNvSpPr>
          <p:nvPr/>
        </p:nvSpPr>
        <p:spPr bwMode="auto">
          <a:xfrm>
            <a:off x="1981200" y="2362200"/>
            <a:ext cx="8534400" cy="3754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eaLnBrk="1" hangingPunct="1">
              <a:lnSpc>
                <a:spcPts val="3200"/>
              </a:lnSpc>
              <a:buFont typeface="Arial" panose="020B0604020202020204" pitchFamily="34" charset="0"/>
              <a:buChar char="•"/>
            </a:pPr>
            <a:r>
              <a:rPr lang="en-US" altLang="en-PK" sz="2400"/>
              <a:t> Serves as an ongoing extension of feasibility analysis. A business</a:t>
            </a:r>
          </a:p>
          <a:p>
            <a:pPr eaLnBrk="1" hangingPunct="1">
              <a:lnSpc>
                <a:spcPts val="3200"/>
              </a:lnSpc>
            </a:pPr>
            <a:r>
              <a:rPr lang="en-US" altLang="en-PK" sz="2400"/>
              <a:t>  model continually asks the question, “Does this business make</a:t>
            </a:r>
          </a:p>
          <a:p>
            <a:pPr eaLnBrk="1" hangingPunct="1">
              <a:lnSpc>
                <a:spcPts val="3200"/>
              </a:lnSpc>
            </a:pPr>
            <a:r>
              <a:rPr lang="en-US" altLang="en-PK" sz="2400"/>
              <a:t>  sense?”</a:t>
            </a:r>
          </a:p>
          <a:p>
            <a:pPr eaLnBrk="1" hangingPunct="1">
              <a:lnSpc>
                <a:spcPts val="3200"/>
              </a:lnSpc>
              <a:buFont typeface="Arial" panose="020B0604020202020204" pitchFamily="34" charset="0"/>
              <a:buChar char="•"/>
            </a:pPr>
            <a:r>
              <a:rPr lang="en-US" altLang="en-PK" sz="2400"/>
              <a:t> Focuses attention on how all the elements of a business fit</a:t>
            </a:r>
          </a:p>
          <a:p>
            <a:pPr eaLnBrk="1" hangingPunct="1">
              <a:lnSpc>
                <a:spcPts val="3200"/>
              </a:lnSpc>
            </a:pPr>
            <a:r>
              <a:rPr lang="en-US" altLang="en-PK" sz="2400"/>
              <a:t>  together and constitute a working whole.</a:t>
            </a:r>
          </a:p>
          <a:p>
            <a:pPr eaLnBrk="1" hangingPunct="1">
              <a:lnSpc>
                <a:spcPts val="3200"/>
              </a:lnSpc>
              <a:buFont typeface="Arial" panose="020B0604020202020204" pitchFamily="34" charset="0"/>
              <a:buChar char="•"/>
            </a:pPr>
            <a:r>
              <a:rPr lang="en-US" altLang="en-PK" sz="2400"/>
              <a:t> Describes why the network of participants needed to make a </a:t>
            </a:r>
          </a:p>
          <a:p>
            <a:pPr eaLnBrk="1" hangingPunct="1">
              <a:lnSpc>
                <a:spcPts val="3200"/>
              </a:lnSpc>
            </a:pPr>
            <a:r>
              <a:rPr lang="en-US" altLang="en-PK" sz="2400"/>
              <a:t>  business idea viable are willing to work together.</a:t>
            </a:r>
          </a:p>
          <a:p>
            <a:pPr eaLnBrk="1" hangingPunct="1">
              <a:lnSpc>
                <a:spcPts val="3200"/>
              </a:lnSpc>
              <a:buFont typeface="Arial" panose="020B0604020202020204" pitchFamily="34" charset="0"/>
              <a:buChar char="•"/>
            </a:pPr>
            <a:r>
              <a:rPr lang="en-US" altLang="en-PK" sz="2400"/>
              <a:t> Articulates a company’s core logic to all stakeholders, including</a:t>
            </a:r>
          </a:p>
          <a:p>
            <a:pPr eaLnBrk="1" hangingPunct="1">
              <a:lnSpc>
                <a:spcPts val="3200"/>
              </a:lnSpc>
            </a:pPr>
            <a:r>
              <a:rPr lang="en-US" altLang="en-PK" sz="2400"/>
              <a:t>  all employees.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2">
            <a:extLst>
              <a:ext uri="{FF2B5EF4-FFF2-40B4-BE49-F238E27FC236}">
                <a16:creationId xmlns:a16="http://schemas.microsoft.com/office/drawing/2014/main" id="{72A8AD34-0823-2CC9-6792-B29DF49EF3DC}"/>
              </a:ext>
            </a:extLst>
          </p:cNvPr>
          <p:cNvSpPr>
            <a:spLocks noGrp="1" noChangeArrowheads="1"/>
          </p:cNvSpPr>
          <p:nvPr>
            <p:ph type="title"/>
          </p:nvPr>
        </p:nvSpPr>
        <p:spPr>
          <a:xfrm>
            <a:off x="1981200" y="152400"/>
            <a:ext cx="8229600" cy="1143000"/>
          </a:xfrm>
        </p:spPr>
        <p:txBody>
          <a:bodyPr/>
          <a:lstStyle/>
          <a:p>
            <a:pPr eaLnBrk="1" hangingPunct="1"/>
            <a:r>
              <a:rPr lang="en-US" altLang="en-PK" sz="3600">
                <a:latin typeface="Times New Roman" panose="02020603050405020304" pitchFamily="18" charset="0"/>
              </a:rPr>
              <a:t>Diversity of Business Models</a:t>
            </a:r>
          </a:p>
        </p:txBody>
      </p:sp>
      <p:sp>
        <p:nvSpPr>
          <p:cNvPr id="10244" name="Line 4">
            <a:extLst>
              <a:ext uri="{FF2B5EF4-FFF2-40B4-BE49-F238E27FC236}">
                <a16:creationId xmlns:a16="http://schemas.microsoft.com/office/drawing/2014/main" id="{1B0AC391-9703-C3B9-4C7B-7A2EBF97490B}"/>
              </a:ext>
            </a:extLst>
          </p:cNvPr>
          <p:cNvSpPr>
            <a:spLocks noChangeShapeType="1"/>
          </p:cNvSpPr>
          <p:nvPr/>
        </p:nvSpPr>
        <p:spPr bwMode="auto">
          <a:xfrm>
            <a:off x="1524000" y="1219200"/>
            <a:ext cx="9144000" cy="0"/>
          </a:xfrm>
          <a:prstGeom prst="line">
            <a:avLst/>
          </a:prstGeom>
          <a:noFill/>
          <a:ln w="38100">
            <a:solidFill>
              <a:srgbClr val="993300"/>
            </a:solidFill>
            <a:round/>
            <a:headEnd/>
            <a:tailEnd/>
          </a:ln>
          <a:extLst>
            <a:ext uri="{909E8E84-426E-40DD-AFC4-6F175D3DCCD1}">
              <a14:hiddenFill xmlns:a14="http://schemas.microsoft.com/office/drawing/2010/main">
                <a:noFill/>
              </a14:hiddenFill>
            </a:ext>
          </a:extLst>
        </p:spPr>
        <p:txBody>
          <a:bodyPr/>
          <a:lstStyle/>
          <a:p>
            <a:endParaRPr lang="en-PK"/>
          </a:p>
        </p:txBody>
      </p:sp>
      <p:sp>
        <p:nvSpPr>
          <p:cNvPr id="10245" name="Text Box 4">
            <a:extLst>
              <a:ext uri="{FF2B5EF4-FFF2-40B4-BE49-F238E27FC236}">
                <a16:creationId xmlns:a16="http://schemas.microsoft.com/office/drawing/2014/main" id="{55A58FC1-000C-6980-3484-F5B2FE1EE966}"/>
              </a:ext>
            </a:extLst>
          </p:cNvPr>
          <p:cNvSpPr txBox="1">
            <a:spLocks noChangeArrowheads="1"/>
          </p:cNvSpPr>
          <p:nvPr/>
        </p:nvSpPr>
        <p:spPr bwMode="auto">
          <a:xfrm>
            <a:off x="1828800" y="2971801"/>
            <a:ext cx="3962400" cy="107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algn="ctr" eaLnBrk="1" hangingPunct="1">
              <a:spcBef>
                <a:spcPct val="50000"/>
              </a:spcBef>
            </a:pPr>
            <a:r>
              <a:rPr lang="en-US" altLang="en-PK" sz="3200"/>
              <a:t>Diversity or Variety in Business Models</a:t>
            </a:r>
          </a:p>
        </p:txBody>
      </p:sp>
      <p:sp>
        <p:nvSpPr>
          <p:cNvPr id="10246" name="Rectangle 5">
            <a:extLst>
              <a:ext uri="{FF2B5EF4-FFF2-40B4-BE49-F238E27FC236}">
                <a16:creationId xmlns:a16="http://schemas.microsoft.com/office/drawing/2014/main" id="{344567AC-93F5-2C8F-209F-36BB3146C9E0}"/>
              </a:ext>
            </a:extLst>
          </p:cNvPr>
          <p:cNvSpPr>
            <a:spLocks noChangeArrowheads="1"/>
          </p:cNvSpPr>
          <p:nvPr/>
        </p:nvSpPr>
        <p:spPr bwMode="auto">
          <a:xfrm>
            <a:off x="5791200" y="1600200"/>
            <a:ext cx="4343400" cy="4191000"/>
          </a:xfrm>
          <a:prstGeom prst="rect">
            <a:avLst/>
          </a:prstGeom>
          <a:solidFill>
            <a:srgbClr val="FFFFCC"/>
          </a:solidFill>
          <a:ln w="9525">
            <a:solidFill>
              <a:schemeClr val="tx1"/>
            </a:solidFill>
            <a:miter lim="800000"/>
            <a:headEnd/>
            <a:tailEnd/>
          </a:ln>
        </p:spPr>
        <p:txBody>
          <a:bodyPr wrap="none" anchor="ct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algn="ctr" eaLnBrk="1" hangingPunct="1"/>
            <a:endParaRPr lang="en-PK" altLang="en-PK" sz="2400"/>
          </a:p>
        </p:txBody>
      </p:sp>
      <p:sp>
        <p:nvSpPr>
          <p:cNvPr id="10247" name="TextBox 9">
            <a:extLst>
              <a:ext uri="{FF2B5EF4-FFF2-40B4-BE49-F238E27FC236}">
                <a16:creationId xmlns:a16="http://schemas.microsoft.com/office/drawing/2014/main" id="{5A73E1D1-F230-29E8-FADC-3DCFD312C37B}"/>
              </a:ext>
            </a:extLst>
          </p:cNvPr>
          <p:cNvSpPr txBox="1">
            <a:spLocks noChangeArrowheads="1"/>
          </p:cNvSpPr>
          <p:nvPr/>
        </p:nvSpPr>
        <p:spPr bwMode="auto">
          <a:xfrm>
            <a:off x="5943600" y="1676400"/>
            <a:ext cx="4191000" cy="3754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eaLnBrk="1" hangingPunct="1">
              <a:lnSpc>
                <a:spcPts val="3200"/>
              </a:lnSpc>
              <a:buFont typeface="Arial" panose="020B0604020202020204" pitchFamily="34" charset="0"/>
              <a:buChar char="•"/>
            </a:pPr>
            <a:r>
              <a:rPr lang="en-US" altLang="en-PK" sz="2400"/>
              <a:t> There is no standard business</a:t>
            </a:r>
          </a:p>
          <a:p>
            <a:pPr eaLnBrk="1" hangingPunct="1">
              <a:lnSpc>
                <a:spcPts val="3200"/>
              </a:lnSpc>
            </a:pPr>
            <a:r>
              <a:rPr lang="en-US" altLang="en-PK" sz="2400"/>
              <a:t>  model for an industry or for</a:t>
            </a:r>
          </a:p>
          <a:p>
            <a:pPr eaLnBrk="1" hangingPunct="1">
              <a:lnSpc>
                <a:spcPts val="3200"/>
              </a:lnSpc>
            </a:pPr>
            <a:r>
              <a:rPr lang="en-US" altLang="en-PK" sz="2400"/>
              <a:t>  a target market within an </a:t>
            </a:r>
          </a:p>
          <a:p>
            <a:pPr eaLnBrk="1" hangingPunct="1">
              <a:lnSpc>
                <a:spcPts val="3200"/>
              </a:lnSpc>
            </a:pPr>
            <a:r>
              <a:rPr lang="en-US" altLang="en-PK" sz="2400"/>
              <a:t>  industry.  </a:t>
            </a:r>
          </a:p>
          <a:p>
            <a:pPr eaLnBrk="1" hangingPunct="1">
              <a:lnSpc>
                <a:spcPts val="3200"/>
              </a:lnSpc>
              <a:buFont typeface="Arial" panose="020B0604020202020204" pitchFamily="34" charset="0"/>
              <a:buChar char="•"/>
            </a:pPr>
            <a:r>
              <a:rPr lang="en-US" altLang="en-PK" sz="2400"/>
              <a:t> However, over time, the most</a:t>
            </a:r>
          </a:p>
          <a:p>
            <a:pPr eaLnBrk="1" hangingPunct="1">
              <a:lnSpc>
                <a:spcPts val="3200"/>
              </a:lnSpc>
            </a:pPr>
            <a:r>
              <a:rPr lang="en-US" altLang="en-PK" sz="2400"/>
              <a:t>  successful business models </a:t>
            </a:r>
          </a:p>
          <a:p>
            <a:pPr eaLnBrk="1" hangingPunct="1">
              <a:lnSpc>
                <a:spcPts val="3200"/>
              </a:lnSpc>
            </a:pPr>
            <a:r>
              <a:rPr lang="en-US" altLang="en-PK" sz="2400"/>
              <a:t>  in an industry predominate.</a:t>
            </a:r>
          </a:p>
          <a:p>
            <a:pPr eaLnBrk="1" hangingPunct="1">
              <a:lnSpc>
                <a:spcPts val="3200"/>
              </a:lnSpc>
              <a:buFont typeface="Arial" panose="020B0604020202020204" pitchFamily="34" charset="0"/>
              <a:buChar char="•"/>
            </a:pPr>
            <a:r>
              <a:rPr lang="en-US" altLang="en-PK" sz="2400"/>
              <a:t> There are always opportunities</a:t>
            </a:r>
          </a:p>
          <a:p>
            <a:pPr eaLnBrk="1" hangingPunct="1">
              <a:lnSpc>
                <a:spcPts val="3200"/>
              </a:lnSpc>
            </a:pPr>
            <a:r>
              <a:rPr lang="en-US" altLang="en-PK" sz="2400"/>
              <a:t>  for business model innovation.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a:extLst>
              <a:ext uri="{FF2B5EF4-FFF2-40B4-BE49-F238E27FC236}">
                <a16:creationId xmlns:a16="http://schemas.microsoft.com/office/drawing/2014/main" id="{B94C817F-568A-D913-CC19-EA45C13E74A3}"/>
              </a:ext>
            </a:extLst>
          </p:cNvPr>
          <p:cNvSpPr>
            <a:spLocks noGrp="1" noChangeArrowheads="1"/>
          </p:cNvSpPr>
          <p:nvPr>
            <p:ph type="title"/>
          </p:nvPr>
        </p:nvSpPr>
        <p:spPr>
          <a:xfrm>
            <a:off x="1981200" y="152400"/>
            <a:ext cx="8229600" cy="1143000"/>
          </a:xfrm>
        </p:spPr>
        <p:txBody>
          <a:bodyPr/>
          <a:lstStyle/>
          <a:p>
            <a:pPr eaLnBrk="1" hangingPunct="1"/>
            <a:r>
              <a:rPr lang="en-US" altLang="en-PK" sz="3600">
                <a:latin typeface="Times New Roman" panose="02020603050405020304" pitchFamily="18" charset="0"/>
              </a:rPr>
              <a:t>Business Model Innovation</a:t>
            </a:r>
          </a:p>
        </p:txBody>
      </p:sp>
      <p:sp>
        <p:nvSpPr>
          <p:cNvPr id="11268" name="Line 4">
            <a:extLst>
              <a:ext uri="{FF2B5EF4-FFF2-40B4-BE49-F238E27FC236}">
                <a16:creationId xmlns:a16="http://schemas.microsoft.com/office/drawing/2014/main" id="{6CD5531A-395E-43C0-4F6B-F1E9ACF34E0E}"/>
              </a:ext>
            </a:extLst>
          </p:cNvPr>
          <p:cNvSpPr>
            <a:spLocks noChangeShapeType="1"/>
          </p:cNvSpPr>
          <p:nvPr/>
        </p:nvSpPr>
        <p:spPr bwMode="auto">
          <a:xfrm>
            <a:off x="1524000" y="1219200"/>
            <a:ext cx="9144000" cy="0"/>
          </a:xfrm>
          <a:prstGeom prst="line">
            <a:avLst/>
          </a:prstGeom>
          <a:noFill/>
          <a:ln w="38100">
            <a:solidFill>
              <a:srgbClr val="993300"/>
            </a:solidFill>
            <a:round/>
            <a:headEnd/>
            <a:tailEnd/>
          </a:ln>
          <a:extLst>
            <a:ext uri="{909E8E84-426E-40DD-AFC4-6F175D3DCCD1}">
              <a14:hiddenFill xmlns:a14="http://schemas.microsoft.com/office/drawing/2010/main">
                <a:noFill/>
              </a14:hiddenFill>
            </a:ext>
          </a:extLst>
        </p:spPr>
        <p:txBody>
          <a:bodyPr/>
          <a:lstStyle/>
          <a:p>
            <a:endParaRPr lang="en-PK"/>
          </a:p>
        </p:txBody>
      </p:sp>
      <p:pic>
        <p:nvPicPr>
          <p:cNvPr id="11269" name="Picture 2">
            <a:extLst>
              <a:ext uri="{FF2B5EF4-FFF2-40B4-BE49-F238E27FC236}">
                <a16:creationId xmlns:a16="http://schemas.microsoft.com/office/drawing/2014/main" id="{8AE8E155-8150-DF00-83B0-70EA365E7FD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0" y="1905001"/>
            <a:ext cx="4510088" cy="3338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70" name="TextBox 9">
            <a:extLst>
              <a:ext uri="{FF2B5EF4-FFF2-40B4-BE49-F238E27FC236}">
                <a16:creationId xmlns:a16="http://schemas.microsoft.com/office/drawing/2014/main" id="{895724B6-8226-1CE5-3910-924D35DED498}"/>
              </a:ext>
            </a:extLst>
          </p:cNvPr>
          <p:cNvSpPr txBox="1">
            <a:spLocks noChangeArrowheads="1"/>
          </p:cNvSpPr>
          <p:nvPr/>
        </p:nvSpPr>
        <p:spPr bwMode="auto">
          <a:xfrm>
            <a:off x="6553200" y="2667000"/>
            <a:ext cx="3810000"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algn="ctr" eaLnBrk="1" hangingPunct="1"/>
            <a:r>
              <a:rPr lang="en-US" altLang="en-PK" sz="2800"/>
              <a:t>Netflix is an example of a business model innovator.</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a:extLst>
              <a:ext uri="{FF2B5EF4-FFF2-40B4-BE49-F238E27FC236}">
                <a16:creationId xmlns:a16="http://schemas.microsoft.com/office/drawing/2014/main" id="{5BCE772A-87DC-2778-F5DB-306247A8A81B}"/>
              </a:ext>
            </a:extLst>
          </p:cNvPr>
          <p:cNvSpPr>
            <a:spLocks noGrp="1" noChangeArrowheads="1"/>
          </p:cNvSpPr>
          <p:nvPr>
            <p:ph type="title"/>
          </p:nvPr>
        </p:nvSpPr>
        <p:spPr>
          <a:xfrm>
            <a:off x="1981200" y="152400"/>
            <a:ext cx="8229600" cy="1143000"/>
          </a:xfrm>
        </p:spPr>
        <p:txBody>
          <a:bodyPr/>
          <a:lstStyle/>
          <a:p>
            <a:pPr eaLnBrk="1" hangingPunct="1"/>
            <a:r>
              <a:rPr lang="en-US" altLang="en-PK" sz="3600">
                <a:latin typeface="Times New Roman" panose="02020603050405020304" pitchFamily="18" charset="0"/>
              </a:rPr>
              <a:t>How Business Models Emerge </a:t>
            </a:r>
            <a:br>
              <a:rPr lang="en-US" altLang="en-PK" sz="3600">
                <a:latin typeface="Times New Roman" panose="02020603050405020304" pitchFamily="18" charset="0"/>
              </a:rPr>
            </a:br>
            <a:r>
              <a:rPr lang="en-US" altLang="en-PK" sz="2000">
                <a:latin typeface="Times New Roman" panose="02020603050405020304" pitchFamily="18" charset="0"/>
              </a:rPr>
              <a:t>1 of 3</a:t>
            </a:r>
            <a:endParaRPr lang="en-US" altLang="en-PK" sz="3600">
              <a:latin typeface="Times New Roman" panose="02020603050405020304" pitchFamily="18" charset="0"/>
            </a:endParaRPr>
          </a:p>
        </p:txBody>
      </p:sp>
      <p:sp>
        <p:nvSpPr>
          <p:cNvPr id="12292" name="Rectangle 3">
            <a:extLst>
              <a:ext uri="{FF2B5EF4-FFF2-40B4-BE49-F238E27FC236}">
                <a16:creationId xmlns:a16="http://schemas.microsoft.com/office/drawing/2014/main" id="{A5D52053-5473-304D-1C8F-58E77D61614D}"/>
              </a:ext>
            </a:extLst>
          </p:cNvPr>
          <p:cNvSpPr>
            <a:spLocks noGrp="1" noChangeArrowheads="1"/>
          </p:cNvSpPr>
          <p:nvPr>
            <p:ph type="body" idx="1"/>
          </p:nvPr>
        </p:nvSpPr>
        <p:spPr/>
        <p:txBody>
          <a:bodyPr/>
          <a:lstStyle/>
          <a:p>
            <a:pPr eaLnBrk="1" hangingPunct="1"/>
            <a:r>
              <a:rPr lang="en-US" altLang="en-PK">
                <a:latin typeface="Times New Roman" panose="02020603050405020304" pitchFamily="18" charset="0"/>
              </a:rPr>
              <a:t>The Value Chain</a:t>
            </a:r>
          </a:p>
          <a:p>
            <a:pPr lvl="1" eaLnBrk="1" hangingPunct="1"/>
            <a:r>
              <a:rPr lang="en-US" altLang="en-PK">
                <a:latin typeface="Times New Roman" panose="02020603050405020304" pitchFamily="18" charset="0"/>
              </a:rPr>
              <a:t>The value chain is the string of activities that moves a product from the raw material stage, through manufacturing and distribution, and ultimately to the end user.</a:t>
            </a:r>
          </a:p>
          <a:p>
            <a:pPr lvl="1" eaLnBrk="1" hangingPunct="1"/>
            <a:r>
              <a:rPr lang="en-US" altLang="en-PK">
                <a:latin typeface="Times New Roman" panose="02020603050405020304" pitchFamily="18" charset="0"/>
              </a:rPr>
              <a:t>By studying a product’s or service’s value chain, an organization can identify ways to create additional value and assess whether it has the means to do so.</a:t>
            </a:r>
          </a:p>
          <a:p>
            <a:pPr lvl="1" eaLnBrk="1" hangingPunct="1"/>
            <a:r>
              <a:rPr lang="en-US" altLang="en-PK">
                <a:latin typeface="Times New Roman" panose="02020603050405020304" pitchFamily="18" charset="0"/>
              </a:rPr>
              <a:t>Value chain analysis is also helpful in identifying opportunities for new businesses and in understanding how business models emerge.</a:t>
            </a:r>
          </a:p>
        </p:txBody>
      </p:sp>
      <p:sp>
        <p:nvSpPr>
          <p:cNvPr id="12293" name="Line 4">
            <a:extLst>
              <a:ext uri="{FF2B5EF4-FFF2-40B4-BE49-F238E27FC236}">
                <a16:creationId xmlns:a16="http://schemas.microsoft.com/office/drawing/2014/main" id="{E8DBA2AA-8C9A-C60E-E457-8C1C2C794DBC}"/>
              </a:ext>
            </a:extLst>
          </p:cNvPr>
          <p:cNvSpPr>
            <a:spLocks noChangeShapeType="1"/>
          </p:cNvSpPr>
          <p:nvPr/>
        </p:nvSpPr>
        <p:spPr bwMode="auto">
          <a:xfrm>
            <a:off x="1524000" y="1219200"/>
            <a:ext cx="9144000" cy="0"/>
          </a:xfrm>
          <a:prstGeom prst="line">
            <a:avLst/>
          </a:prstGeom>
          <a:noFill/>
          <a:ln w="38100">
            <a:solidFill>
              <a:srgbClr val="993300"/>
            </a:solidFill>
            <a:round/>
            <a:headEnd/>
            <a:tailEnd/>
          </a:ln>
          <a:extLst>
            <a:ext uri="{909E8E84-426E-40DD-AFC4-6F175D3DCCD1}">
              <a14:hiddenFill xmlns:a14="http://schemas.microsoft.com/office/drawing/2010/main">
                <a:noFill/>
              </a14:hiddenFill>
            </a:ext>
          </a:extLst>
        </p:spPr>
        <p:txBody>
          <a:bodyPr/>
          <a:lstStyle/>
          <a:p>
            <a:endParaRPr lang="en-PK"/>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2">
            <a:extLst>
              <a:ext uri="{FF2B5EF4-FFF2-40B4-BE49-F238E27FC236}">
                <a16:creationId xmlns:a16="http://schemas.microsoft.com/office/drawing/2014/main" id="{24049A79-E967-6C00-134F-DAB55E58B3D2}"/>
              </a:ext>
            </a:extLst>
          </p:cNvPr>
          <p:cNvSpPr>
            <a:spLocks noGrp="1" noChangeArrowheads="1"/>
          </p:cNvSpPr>
          <p:nvPr>
            <p:ph type="title"/>
          </p:nvPr>
        </p:nvSpPr>
        <p:spPr>
          <a:xfrm>
            <a:off x="1981200" y="152400"/>
            <a:ext cx="8229600" cy="1143000"/>
          </a:xfrm>
        </p:spPr>
        <p:txBody>
          <a:bodyPr/>
          <a:lstStyle/>
          <a:p>
            <a:pPr eaLnBrk="1" hangingPunct="1"/>
            <a:r>
              <a:rPr lang="en-US" altLang="en-PK" sz="3600">
                <a:latin typeface="Times New Roman" panose="02020603050405020304" pitchFamily="18" charset="0"/>
              </a:rPr>
              <a:t>How Business Models Emerge </a:t>
            </a:r>
            <a:br>
              <a:rPr lang="en-US" altLang="en-PK" sz="3600">
                <a:latin typeface="Times New Roman" panose="02020603050405020304" pitchFamily="18" charset="0"/>
              </a:rPr>
            </a:br>
            <a:r>
              <a:rPr lang="en-US" altLang="en-PK" sz="2000">
                <a:latin typeface="Times New Roman" panose="02020603050405020304" pitchFamily="18" charset="0"/>
              </a:rPr>
              <a:t>2 of 3</a:t>
            </a:r>
            <a:endParaRPr lang="en-US" altLang="en-PK" sz="3600">
              <a:latin typeface="Times New Roman" panose="02020603050405020304" pitchFamily="18" charset="0"/>
            </a:endParaRPr>
          </a:p>
        </p:txBody>
      </p:sp>
      <p:sp>
        <p:nvSpPr>
          <p:cNvPr id="13316" name="Line 4">
            <a:extLst>
              <a:ext uri="{FF2B5EF4-FFF2-40B4-BE49-F238E27FC236}">
                <a16:creationId xmlns:a16="http://schemas.microsoft.com/office/drawing/2014/main" id="{598932D6-2A0B-80DD-4B49-DFC30E69FCB1}"/>
              </a:ext>
            </a:extLst>
          </p:cNvPr>
          <p:cNvSpPr>
            <a:spLocks noChangeShapeType="1"/>
          </p:cNvSpPr>
          <p:nvPr/>
        </p:nvSpPr>
        <p:spPr bwMode="auto">
          <a:xfrm>
            <a:off x="1524000" y="1219200"/>
            <a:ext cx="9144000" cy="0"/>
          </a:xfrm>
          <a:prstGeom prst="line">
            <a:avLst/>
          </a:prstGeom>
          <a:noFill/>
          <a:ln w="38100">
            <a:solidFill>
              <a:srgbClr val="993300"/>
            </a:solidFill>
            <a:round/>
            <a:headEnd/>
            <a:tailEnd/>
          </a:ln>
          <a:extLst>
            <a:ext uri="{909E8E84-426E-40DD-AFC4-6F175D3DCCD1}">
              <a14:hiddenFill xmlns:a14="http://schemas.microsoft.com/office/drawing/2010/main">
                <a:noFill/>
              </a14:hiddenFill>
            </a:ext>
          </a:extLst>
        </p:spPr>
        <p:txBody>
          <a:bodyPr/>
          <a:lstStyle/>
          <a:p>
            <a:endParaRPr lang="en-PK"/>
          </a:p>
        </p:txBody>
      </p:sp>
      <p:sp>
        <p:nvSpPr>
          <p:cNvPr id="13317" name="Text Box 8">
            <a:extLst>
              <a:ext uri="{FF2B5EF4-FFF2-40B4-BE49-F238E27FC236}">
                <a16:creationId xmlns:a16="http://schemas.microsoft.com/office/drawing/2014/main" id="{7732B328-41BF-7FE1-3BFC-84782D05C6C3}"/>
              </a:ext>
            </a:extLst>
          </p:cNvPr>
          <p:cNvSpPr txBox="1">
            <a:spLocks noChangeArrowheads="1"/>
          </p:cNvSpPr>
          <p:nvPr/>
        </p:nvSpPr>
        <p:spPr bwMode="auto">
          <a:xfrm>
            <a:off x="4038600" y="1447801"/>
            <a:ext cx="3657600" cy="40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algn="ctr" eaLnBrk="1" hangingPunct="1">
              <a:lnSpc>
                <a:spcPct val="70000"/>
              </a:lnSpc>
              <a:spcBef>
                <a:spcPct val="50000"/>
              </a:spcBef>
            </a:pPr>
            <a:r>
              <a:rPr lang="en-US" altLang="en-PK" sz="2800"/>
              <a:t>The Value Chain</a:t>
            </a:r>
          </a:p>
        </p:txBody>
      </p:sp>
      <p:pic>
        <p:nvPicPr>
          <p:cNvPr id="13318" name="Picture 7">
            <a:extLst>
              <a:ext uri="{FF2B5EF4-FFF2-40B4-BE49-F238E27FC236}">
                <a16:creationId xmlns:a16="http://schemas.microsoft.com/office/drawing/2014/main" id="{87574152-3B7B-1123-B0FC-09894626088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2218"/>
          <a:stretch/>
        </p:blipFill>
        <p:spPr bwMode="auto">
          <a:xfrm>
            <a:off x="2362201" y="2003426"/>
            <a:ext cx="7661275" cy="4340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15542</TotalTime>
  <Words>1519</Words>
  <Application>Microsoft Macintosh PowerPoint</Application>
  <PresentationFormat>Widescreen</PresentationFormat>
  <Paragraphs>148</Paragraphs>
  <Slides>26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vt:lpstr>
      <vt:lpstr>Calibri</vt:lpstr>
      <vt:lpstr>Calibri Light</vt:lpstr>
      <vt:lpstr>Times New Roman</vt:lpstr>
      <vt:lpstr>Office Theme</vt:lpstr>
      <vt:lpstr>Entrepreneurship &amp; Leadership  Chapter 5: Developing An Effective Business Model</vt:lpstr>
      <vt:lpstr>What is a Business Model?</vt:lpstr>
      <vt:lpstr>Dell’s Business Model 1 of 2</vt:lpstr>
      <vt:lpstr>Dell’s Business Model 2 of 2</vt:lpstr>
      <vt:lpstr>The Importance of Business Models</vt:lpstr>
      <vt:lpstr>Diversity of Business Models</vt:lpstr>
      <vt:lpstr>Business Model Innovation</vt:lpstr>
      <vt:lpstr>How Business Models Emerge  1 of 3</vt:lpstr>
      <vt:lpstr>How Business Models Emerge  2 of 3</vt:lpstr>
      <vt:lpstr>How Business Models Emerge  3 of 3</vt:lpstr>
      <vt:lpstr>Potential Fatal Flaws in Business Models</vt:lpstr>
      <vt:lpstr>Components of a Business Model</vt:lpstr>
      <vt:lpstr>Core Strategy 1 of 3</vt:lpstr>
      <vt:lpstr>Core Strategy 2 of 3</vt:lpstr>
      <vt:lpstr>Core Strategy 3 of 3</vt:lpstr>
      <vt:lpstr>Strategic Resources 1 of 3</vt:lpstr>
      <vt:lpstr>Strategic Resources 2 of 3</vt:lpstr>
      <vt:lpstr>Strategic Resources 3 of 3</vt:lpstr>
      <vt:lpstr>Partnership Network 1 of 3</vt:lpstr>
      <vt:lpstr>Partnership Network 2 of 3</vt:lpstr>
      <vt:lpstr>Partnership Network 3 of 3</vt:lpstr>
      <vt:lpstr>Customer Interface 1 of 3</vt:lpstr>
      <vt:lpstr>Customer Interface 2 of 3</vt:lpstr>
      <vt:lpstr>Customer Interface 3 of 3</vt:lpstr>
      <vt:lpstr>Recap: The Importance of Business Models</vt:lpstr>
      <vt:lpstr>Business Model Canvas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Entrepreneurship &amp; Leadership </dc:title>
  <dc:creator>Dr. Faisal Ahmed Khan</dc:creator>
  <cp:lastModifiedBy>Dr. Faisal Ahmed Khan</cp:lastModifiedBy>
  <cp:revision>105</cp:revision>
  <dcterms:created xsi:type="dcterms:W3CDTF">2022-09-26T11:23:29Z</dcterms:created>
  <dcterms:modified xsi:type="dcterms:W3CDTF">2022-11-22T02:19:27Z</dcterms:modified>
</cp:coreProperties>
</file>