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90" r:id="rId3"/>
    <p:sldId id="320" r:id="rId4"/>
    <p:sldId id="343" r:id="rId5"/>
    <p:sldId id="344" r:id="rId6"/>
    <p:sldId id="345" r:id="rId7"/>
    <p:sldId id="346" r:id="rId8"/>
    <p:sldId id="293" r:id="rId9"/>
    <p:sldId id="322" r:id="rId10"/>
    <p:sldId id="294" r:id="rId11"/>
    <p:sldId id="361" r:id="rId12"/>
    <p:sldId id="352" r:id="rId13"/>
    <p:sldId id="368" r:id="rId14"/>
    <p:sldId id="365" r:id="rId15"/>
    <p:sldId id="300" r:id="rId16"/>
    <p:sldId id="369" r:id="rId17"/>
    <p:sldId id="354" r:id="rId18"/>
    <p:sldId id="347" r:id="rId19"/>
    <p:sldId id="348" r:id="rId20"/>
    <p:sldId id="307" r:id="rId21"/>
    <p:sldId id="355" r:id="rId22"/>
    <p:sldId id="356" r:id="rId23"/>
    <p:sldId id="349" r:id="rId24"/>
    <p:sldId id="350" r:id="rId25"/>
    <p:sldId id="313" r:id="rId26"/>
    <p:sldId id="357" r:id="rId27"/>
    <p:sldId id="358" r:id="rId28"/>
    <p:sldId id="370" r:id="rId29"/>
    <p:sldId id="371" r:id="rId30"/>
    <p:sldId id="359" r:id="rId31"/>
    <p:sldId id="372" r:id="rId32"/>
    <p:sldId id="360" r:id="rId33"/>
    <p:sldId id="373" r:id="rId34"/>
    <p:sldId id="374" r:id="rId35"/>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197"/>
  </p:normalViewPr>
  <p:slideViewPr>
    <p:cSldViewPr snapToGrid="0">
      <p:cViewPr varScale="1">
        <p:scale>
          <a:sx n="119" d="100"/>
          <a:sy n="119" d="100"/>
        </p:scale>
        <p:origin x="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27C12-756F-1142-B089-647493222980}" type="datetimeFigureOut">
              <a:rPr lang="en-PK" smtClean="0"/>
              <a:t>28/11/2022</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75E9D-3753-4549-9F11-4D47B11723AF}" type="slidenum">
              <a:rPr lang="en-PK" smtClean="0"/>
              <a:t>‹#›</a:t>
            </a:fld>
            <a:endParaRPr lang="en-PK"/>
          </a:p>
        </p:txBody>
      </p:sp>
    </p:spTree>
    <p:extLst>
      <p:ext uri="{BB962C8B-B14F-4D97-AF65-F5344CB8AC3E}">
        <p14:creationId xmlns:p14="http://schemas.microsoft.com/office/powerpoint/2010/main" val="177850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r>
              <a:rPr lang="en-PK" dirty="0"/>
              <a:t>on-disclosure, non-compete agreements</a:t>
            </a:r>
          </a:p>
        </p:txBody>
      </p:sp>
      <p:sp>
        <p:nvSpPr>
          <p:cNvPr id="4" name="Slide Number Placeholder 3"/>
          <p:cNvSpPr>
            <a:spLocks noGrp="1"/>
          </p:cNvSpPr>
          <p:nvPr>
            <p:ph type="sldNum" sz="quarter" idx="5"/>
          </p:nvPr>
        </p:nvSpPr>
        <p:spPr/>
        <p:txBody>
          <a:bodyPr/>
          <a:lstStyle/>
          <a:p>
            <a:fld id="{28975E9D-3753-4549-9F11-4D47B11723AF}" type="slidenum">
              <a:rPr lang="en-PK" smtClean="0"/>
              <a:t>10</a:t>
            </a:fld>
            <a:endParaRPr lang="en-PK"/>
          </a:p>
        </p:txBody>
      </p:sp>
    </p:spTree>
    <p:extLst>
      <p:ext uri="{BB962C8B-B14F-4D97-AF65-F5344CB8AC3E}">
        <p14:creationId xmlns:p14="http://schemas.microsoft.com/office/powerpoint/2010/main" val="7845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442D-EFBC-4067-B327-1DB27CC1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BCE34D96-7721-88DA-F617-6FB77650A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BFB14BCD-F6A4-4F89-4298-1960BB22471B}"/>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5" name="Footer Placeholder 4">
            <a:extLst>
              <a:ext uri="{FF2B5EF4-FFF2-40B4-BE49-F238E27FC236}">
                <a16:creationId xmlns:a16="http://schemas.microsoft.com/office/drawing/2014/main" id="{05918111-B472-8E19-C44D-E597C69B5E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18DC616-E36C-4905-C9B7-D697E711606B}"/>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97210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523D-9E03-56DA-E27E-AB28841E87D3}"/>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ADB9CD7E-95F2-1EF9-A2AF-5923E8B9D1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8317054-0A92-3931-012E-5C2D0623AB49}"/>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5" name="Footer Placeholder 4">
            <a:extLst>
              <a:ext uri="{FF2B5EF4-FFF2-40B4-BE49-F238E27FC236}">
                <a16:creationId xmlns:a16="http://schemas.microsoft.com/office/drawing/2014/main" id="{86509B33-743A-6E25-865E-9E297BFB63B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00F055F-45D8-D767-7D2E-6B5552DC3195}"/>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206897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6372E-F6E0-C28F-A944-06D02F45B0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7DE163BF-20C7-C0D4-D86A-F872FDE234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A80BA06-730B-FA00-1650-08D8AE0EA8B8}"/>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5" name="Footer Placeholder 4">
            <a:extLst>
              <a:ext uri="{FF2B5EF4-FFF2-40B4-BE49-F238E27FC236}">
                <a16:creationId xmlns:a16="http://schemas.microsoft.com/office/drawing/2014/main" id="{BCC04A49-8AD2-7053-DCF5-D48DECCDC95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372D629-5416-F3C8-64FE-3C09E5D77C9F}"/>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8141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334E-8C2F-DA0E-42B8-AC389D13475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F6043A73-6BBE-4127-2888-8D1649EB1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344971-BDEE-CA8D-9230-D914CD5DEE2E}"/>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5" name="Footer Placeholder 4">
            <a:extLst>
              <a:ext uri="{FF2B5EF4-FFF2-40B4-BE49-F238E27FC236}">
                <a16:creationId xmlns:a16="http://schemas.microsoft.com/office/drawing/2014/main" id="{CC40BA46-1541-49D8-C098-30AF3BC8A4B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6558F9EA-D6B1-A7F6-F115-E676C0B7E450}"/>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220311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0219-733B-C092-D011-09333D22E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346347F1-51E4-DC64-71B6-22A731AE6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E6196-CCE0-E2EF-3C55-998E0DE033FD}"/>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5" name="Footer Placeholder 4">
            <a:extLst>
              <a:ext uri="{FF2B5EF4-FFF2-40B4-BE49-F238E27FC236}">
                <a16:creationId xmlns:a16="http://schemas.microsoft.com/office/drawing/2014/main" id="{B849F880-37B2-023A-620A-504FFEEB7F76}"/>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9B1C384-8349-5E7D-5391-FF8858D16123}"/>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408461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3921-9F2B-A8DB-4073-8F5A53594E99}"/>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BBD802A-39EC-51BF-336C-4A0F42600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819970F2-F3D9-E8FD-602D-0D08D2CBB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AB8B67F2-A71F-8A09-B0F0-E891DA6C6D34}"/>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6" name="Footer Placeholder 5">
            <a:extLst>
              <a:ext uri="{FF2B5EF4-FFF2-40B4-BE49-F238E27FC236}">
                <a16:creationId xmlns:a16="http://schemas.microsoft.com/office/drawing/2014/main" id="{DFD1D914-D0F7-36D7-3EA3-E7CD49ADAC34}"/>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30950AA-60A7-4A0F-1C63-B51099CBC8D8}"/>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85867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185-D3E7-CEA3-FA1F-CF9C07E5033B}"/>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6D76FAF-8000-B054-24B8-4B8D2ACBA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4203A-2BB7-0C45-862A-D45DC0D99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1E475755-7771-5C37-857B-6DDF0B114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B05-0EFF-2B27-377C-3BF277919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61A789E1-0FED-C214-FF1A-CC75E173282B}"/>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8" name="Footer Placeholder 7">
            <a:extLst>
              <a:ext uri="{FF2B5EF4-FFF2-40B4-BE49-F238E27FC236}">
                <a16:creationId xmlns:a16="http://schemas.microsoft.com/office/drawing/2014/main" id="{39358144-68B1-C182-4BFD-E9C3E1D3A26E}"/>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C7AC3DFA-A861-C507-8098-40E140FCC944}"/>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363035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B54E-5DE0-B1B0-0DE2-09EFF0EAE028}"/>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90C6DFAF-A83C-0ACC-631C-2967C9807204}"/>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4" name="Footer Placeholder 3">
            <a:extLst>
              <a:ext uri="{FF2B5EF4-FFF2-40B4-BE49-F238E27FC236}">
                <a16:creationId xmlns:a16="http://schemas.microsoft.com/office/drawing/2014/main" id="{7EDBCC7E-01AA-6F50-BB3D-28AF886621B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7AC450A5-AA4C-6E5C-7FD7-7C6524C04C52}"/>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267909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0FAC8-C8CF-B83C-E720-51F29E7567CB}"/>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3" name="Footer Placeholder 2">
            <a:extLst>
              <a:ext uri="{FF2B5EF4-FFF2-40B4-BE49-F238E27FC236}">
                <a16:creationId xmlns:a16="http://schemas.microsoft.com/office/drawing/2014/main" id="{35542721-6D78-2107-5B4C-A45E8DD091D3}"/>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F05F2261-E0C4-115C-B8B5-68C7E7918C95}"/>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81294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D14D-AEA7-05A2-C269-B69863722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D4A6D566-4F1D-D00E-FFDF-6EB448367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1782F4E7-7FCF-A197-EE10-322E596F8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CB9DE-0AF2-7D08-EF97-8CAB40488D5F}"/>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6" name="Footer Placeholder 5">
            <a:extLst>
              <a:ext uri="{FF2B5EF4-FFF2-40B4-BE49-F238E27FC236}">
                <a16:creationId xmlns:a16="http://schemas.microsoft.com/office/drawing/2014/main" id="{2A01625C-31BE-F261-E86B-16EB3C8CC89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3632B1B-6DA0-2E9C-20F9-1A0727BD9566}"/>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259301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E657-472B-F184-D920-BA1D0F876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5C8358BE-79CE-0B00-2E72-7D29C56F8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A8F3B9F1-E3D1-C020-9C70-661B390FD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15D38-DEBE-7E1C-9AA6-4669124ABC8B}"/>
              </a:ext>
            </a:extLst>
          </p:cNvPr>
          <p:cNvSpPr>
            <a:spLocks noGrp="1"/>
          </p:cNvSpPr>
          <p:nvPr>
            <p:ph type="dt" sz="half" idx="10"/>
          </p:nvPr>
        </p:nvSpPr>
        <p:spPr/>
        <p:txBody>
          <a:bodyPr/>
          <a:lstStyle/>
          <a:p>
            <a:fld id="{6DFB0D50-1C3B-9246-968C-D2175F05233B}" type="datetimeFigureOut">
              <a:rPr lang="en-PK" smtClean="0"/>
              <a:t>28/11/2022</a:t>
            </a:fld>
            <a:endParaRPr lang="en-PK"/>
          </a:p>
        </p:txBody>
      </p:sp>
      <p:sp>
        <p:nvSpPr>
          <p:cNvPr id="6" name="Footer Placeholder 5">
            <a:extLst>
              <a:ext uri="{FF2B5EF4-FFF2-40B4-BE49-F238E27FC236}">
                <a16:creationId xmlns:a16="http://schemas.microsoft.com/office/drawing/2014/main" id="{F4D6C1F2-B688-49A6-4DF4-5137C17B9EC8}"/>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D06FD4B-70A1-203D-A598-FDE74D05BCDD}"/>
              </a:ext>
            </a:extLst>
          </p:cNvPr>
          <p:cNvSpPr>
            <a:spLocks noGrp="1"/>
          </p:cNvSpPr>
          <p:nvPr>
            <p:ph type="sldNum" sz="quarter" idx="12"/>
          </p:nvPr>
        </p:nvSpPr>
        <p:spPr/>
        <p:txBody>
          <a:bodyPr/>
          <a:lstStyle/>
          <a:p>
            <a:fld id="{0DDF3864-C99E-7246-A0C9-CEDA5A3E3280}" type="slidenum">
              <a:rPr lang="en-PK" smtClean="0"/>
              <a:t>‹#›</a:t>
            </a:fld>
            <a:endParaRPr lang="en-PK"/>
          </a:p>
        </p:txBody>
      </p:sp>
    </p:spTree>
    <p:extLst>
      <p:ext uri="{BB962C8B-B14F-4D97-AF65-F5344CB8AC3E}">
        <p14:creationId xmlns:p14="http://schemas.microsoft.com/office/powerpoint/2010/main" val="52100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6C3ED-8514-9D00-B409-DF56B1ACF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3F85408-AD53-6ED7-1AAB-3E99D1F51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5FB602AB-FAC0-34CB-C8D0-0172C7CBA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B0D50-1C3B-9246-968C-D2175F05233B}" type="datetimeFigureOut">
              <a:rPr lang="en-PK" smtClean="0"/>
              <a:t>28/11/2022</a:t>
            </a:fld>
            <a:endParaRPr lang="en-PK"/>
          </a:p>
        </p:txBody>
      </p:sp>
      <p:sp>
        <p:nvSpPr>
          <p:cNvPr id="5" name="Footer Placeholder 4">
            <a:extLst>
              <a:ext uri="{FF2B5EF4-FFF2-40B4-BE49-F238E27FC236}">
                <a16:creationId xmlns:a16="http://schemas.microsoft.com/office/drawing/2014/main" id="{3C5EC17F-894B-EE8E-1F73-9BD8C6A8E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A1638A21-3D15-6123-AC5F-6B173789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F3864-C99E-7246-A0C9-CEDA5A3E3280}" type="slidenum">
              <a:rPr lang="en-PK" smtClean="0"/>
              <a:t>‹#›</a:t>
            </a:fld>
            <a:endParaRPr lang="en-PK"/>
          </a:p>
        </p:txBody>
      </p:sp>
    </p:spTree>
    <p:extLst>
      <p:ext uri="{BB962C8B-B14F-4D97-AF65-F5344CB8AC3E}">
        <p14:creationId xmlns:p14="http://schemas.microsoft.com/office/powerpoint/2010/main" val="3439074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aisalak.inf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973B-B8E9-A8CE-1BE4-2975283E757A}"/>
              </a:ext>
            </a:extLst>
          </p:cNvPr>
          <p:cNvSpPr>
            <a:spLocks noGrp="1"/>
          </p:cNvSpPr>
          <p:nvPr>
            <p:ph type="ctrTitle"/>
          </p:nvPr>
        </p:nvSpPr>
        <p:spPr>
          <a:xfrm>
            <a:off x="1524000" y="1359032"/>
            <a:ext cx="9513346" cy="2387600"/>
          </a:xfrm>
        </p:spPr>
        <p:txBody>
          <a:bodyPr>
            <a:normAutofit fontScale="90000"/>
          </a:bodyPr>
          <a:lstStyle/>
          <a:p>
            <a:r>
              <a:rPr lang="en-PK" dirty="0"/>
              <a:t>Entrepreneurship &amp; Leadership</a:t>
            </a:r>
            <a:br>
              <a:rPr lang="en-PK" dirty="0"/>
            </a:br>
            <a:br>
              <a:rPr lang="en-PK" dirty="0"/>
            </a:br>
            <a:r>
              <a:rPr lang="en-PK" sz="4000" b="1" dirty="0"/>
              <a:t>Chapter 6: Preparing a Proper Ethical and Legal Foundation</a:t>
            </a:r>
          </a:p>
        </p:txBody>
      </p:sp>
      <p:sp>
        <p:nvSpPr>
          <p:cNvPr id="3" name="Subtitle 2">
            <a:extLst>
              <a:ext uri="{FF2B5EF4-FFF2-40B4-BE49-F238E27FC236}">
                <a16:creationId xmlns:a16="http://schemas.microsoft.com/office/drawing/2014/main" id="{E5EE8386-060A-BF96-F26A-E1240965BA6B}"/>
              </a:ext>
            </a:extLst>
          </p:cNvPr>
          <p:cNvSpPr>
            <a:spLocks noGrp="1"/>
          </p:cNvSpPr>
          <p:nvPr>
            <p:ph type="subTitle" idx="1"/>
          </p:nvPr>
        </p:nvSpPr>
        <p:spPr>
          <a:xfrm>
            <a:off x="1524000" y="3843206"/>
            <a:ext cx="9144000" cy="1655762"/>
          </a:xfrm>
        </p:spPr>
        <p:txBody>
          <a:bodyPr>
            <a:normAutofit fontScale="62500" lnSpcReduction="20000"/>
          </a:bodyPr>
          <a:lstStyle/>
          <a:p>
            <a:r>
              <a:rPr lang="en-PK" sz="5100" dirty="0"/>
              <a:t>Fall 2022</a:t>
            </a:r>
          </a:p>
          <a:p>
            <a:endParaRPr lang="en-PK" dirty="0"/>
          </a:p>
          <a:p>
            <a:pPr algn="l"/>
            <a:r>
              <a:rPr lang="en-PK" dirty="0"/>
              <a:t>Dr. Faisal Khan</a:t>
            </a:r>
          </a:p>
          <a:p>
            <a:pPr algn="l"/>
            <a:r>
              <a:rPr lang="en-US" dirty="0" err="1">
                <a:hlinkClick r:id="rId2"/>
              </a:rPr>
              <a:t>www.f</a:t>
            </a:r>
            <a:r>
              <a:rPr lang="en-PK" dirty="0">
                <a:hlinkClick r:id="rId2"/>
              </a:rPr>
              <a:t>aisalak.info</a:t>
            </a:r>
            <a:endParaRPr lang="en-PK" dirty="0"/>
          </a:p>
          <a:p>
            <a:pPr algn="l"/>
            <a:r>
              <a:rPr lang="en-US" dirty="0"/>
              <a:t>f</a:t>
            </a:r>
            <a:r>
              <a:rPr lang="en-PK" dirty="0"/>
              <a:t>aisal.khan@buitms.edu.pk</a:t>
            </a:r>
          </a:p>
          <a:p>
            <a:endParaRPr lang="en-PK" dirty="0"/>
          </a:p>
        </p:txBody>
      </p:sp>
    </p:spTree>
    <p:extLst>
      <p:ext uri="{BB962C8B-B14F-4D97-AF65-F5344CB8AC3E}">
        <p14:creationId xmlns:p14="http://schemas.microsoft.com/office/powerpoint/2010/main" val="103834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C45D312-29CD-0BEA-D2BE-868A20F4E01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Avoiding Legal Disputes</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14339" name="Rectangle 3">
            <a:extLst>
              <a:ext uri="{FF2B5EF4-FFF2-40B4-BE49-F238E27FC236}">
                <a16:creationId xmlns:a16="http://schemas.microsoft.com/office/drawing/2014/main" id="{4DE8AB36-2331-1185-86AD-B0829A504A66}"/>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Avoiding Legal Disputes</a:t>
            </a:r>
          </a:p>
          <a:p>
            <a:pPr lvl="1" eaLnBrk="1" hangingPunct="1"/>
            <a:r>
              <a:rPr lang="en-US" altLang="en-US">
                <a:latin typeface="Times New Roman" panose="02020603050405020304" pitchFamily="18" charset="0"/>
              </a:rPr>
              <a:t>Most legal disputes are the result of misunderstandings, sloppiness, or a simple lack of knowledge of the law.  Getting bogged down in legal disputes is something an entrepreneur should work hard to avoid.</a:t>
            </a:r>
          </a:p>
          <a:p>
            <a:pPr lvl="1" eaLnBrk="1" hangingPunct="1"/>
            <a:r>
              <a:rPr lang="en-US" altLang="en-US">
                <a:latin typeface="Times New Roman" panose="02020603050405020304" pitchFamily="18" charset="0"/>
              </a:rPr>
              <a:t>There are several steps that an entrepreneur can take to avoid legal disputes:</a:t>
            </a:r>
          </a:p>
          <a:p>
            <a:pPr lvl="2" eaLnBrk="1" hangingPunct="1"/>
            <a:r>
              <a:rPr lang="en-US" altLang="en-US">
                <a:latin typeface="Times New Roman" panose="02020603050405020304" pitchFamily="18" charset="0"/>
              </a:rPr>
              <a:t>Meet all contractual obligations.</a:t>
            </a:r>
          </a:p>
          <a:p>
            <a:pPr lvl="2" eaLnBrk="1" hangingPunct="1"/>
            <a:r>
              <a:rPr lang="en-US" altLang="en-US">
                <a:latin typeface="Times New Roman" panose="02020603050405020304" pitchFamily="18" charset="0"/>
              </a:rPr>
              <a:t>Avoid undercapitalization.</a:t>
            </a:r>
          </a:p>
          <a:p>
            <a:pPr lvl="2" eaLnBrk="1" hangingPunct="1"/>
            <a:r>
              <a:rPr lang="en-US" altLang="en-US">
                <a:latin typeface="Times New Roman" panose="02020603050405020304" pitchFamily="18" charset="0"/>
              </a:rPr>
              <a:t>Get everything in writing.</a:t>
            </a:r>
          </a:p>
          <a:p>
            <a:pPr lvl="2" eaLnBrk="1" hangingPunct="1"/>
            <a:r>
              <a:rPr lang="en-US" altLang="en-US">
                <a:latin typeface="Times New Roman" panose="02020603050405020304" pitchFamily="18" charset="0"/>
              </a:rPr>
              <a:t>Set standards.</a:t>
            </a:r>
          </a:p>
        </p:txBody>
      </p:sp>
      <p:sp>
        <p:nvSpPr>
          <p:cNvPr id="14340" name="Line 4">
            <a:extLst>
              <a:ext uri="{FF2B5EF4-FFF2-40B4-BE49-F238E27FC236}">
                <a16:creationId xmlns:a16="http://schemas.microsoft.com/office/drawing/2014/main" id="{F0CE3724-1682-F0C3-1668-CA22D6A54AB2}"/>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4342" name="Slide Number Placeholder 7">
            <a:extLst>
              <a:ext uri="{FF2B5EF4-FFF2-40B4-BE49-F238E27FC236}">
                <a16:creationId xmlns:a16="http://schemas.microsoft.com/office/drawing/2014/main" id="{C453D65E-C922-A538-A1E5-74EE400C66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54537E49-FEB9-8C49-90AA-5460D5463A40}" type="slidenum">
              <a:rPr lang="en-US" altLang="en-US" sz="1400"/>
              <a:pPr>
                <a:spcBef>
                  <a:spcPct val="0"/>
                </a:spcBef>
                <a:buFontTx/>
                <a:buNone/>
              </a:pPr>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1C0AC06-75F1-4129-C10F-500724972FA7}"/>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Avoiding Legal Disputes</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15363" name="Line 4">
            <a:extLst>
              <a:ext uri="{FF2B5EF4-FFF2-40B4-BE49-F238E27FC236}">
                <a16:creationId xmlns:a16="http://schemas.microsoft.com/office/drawing/2014/main" id="{18EF68C2-2D6B-19A6-412C-FEC08A06F8E2}"/>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5364" name="TextBox 8">
            <a:extLst>
              <a:ext uri="{FF2B5EF4-FFF2-40B4-BE49-F238E27FC236}">
                <a16:creationId xmlns:a16="http://schemas.microsoft.com/office/drawing/2014/main" id="{2367C341-85F8-244C-75F6-8BBF9C1FAB4C}"/>
              </a:ext>
            </a:extLst>
          </p:cNvPr>
          <p:cNvSpPr txBox="1">
            <a:spLocks noChangeArrowheads="1"/>
          </p:cNvSpPr>
          <p:nvPr/>
        </p:nvSpPr>
        <p:spPr bwMode="auto">
          <a:xfrm>
            <a:off x="6553200" y="1981200"/>
            <a:ext cx="388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latin typeface="Times New Roman" panose="02020603050405020304" pitchFamily="18" charset="0"/>
              </a:rPr>
              <a:t> Although it’s tempting to try</a:t>
            </a:r>
          </a:p>
          <a:p>
            <a:pPr eaLnBrk="1" hangingPunct="1">
              <a:spcBef>
                <a:spcPct val="0"/>
              </a:spcBef>
              <a:buFontTx/>
              <a:buNone/>
            </a:pPr>
            <a:r>
              <a:rPr lang="en-US" altLang="en-US" sz="2400">
                <a:latin typeface="Times New Roman" panose="02020603050405020304" pitchFamily="18" charset="0"/>
              </a:rPr>
              <a:t>  to show people you trust</a:t>
            </a:r>
          </a:p>
          <a:p>
            <a:pPr eaLnBrk="1" hangingPunct="1">
              <a:spcBef>
                <a:spcPct val="0"/>
              </a:spcBef>
              <a:buFontTx/>
              <a:buNone/>
            </a:pPr>
            <a:r>
              <a:rPr lang="en-US" altLang="en-US" sz="2400">
                <a:latin typeface="Times New Roman" panose="02020603050405020304" pitchFamily="18" charset="0"/>
              </a:rPr>
              <a:t>  them by not insisting on </a:t>
            </a:r>
          </a:p>
          <a:p>
            <a:pPr eaLnBrk="1" hangingPunct="1">
              <a:spcBef>
                <a:spcPct val="0"/>
              </a:spcBef>
              <a:buFontTx/>
              <a:buNone/>
            </a:pPr>
            <a:r>
              <a:rPr lang="en-US" altLang="en-US" sz="2400">
                <a:latin typeface="Times New Roman" panose="02020603050405020304" pitchFamily="18" charset="0"/>
              </a:rPr>
              <a:t>  written agreements, it’s not a</a:t>
            </a:r>
          </a:p>
          <a:p>
            <a:pPr eaLnBrk="1" hangingPunct="1">
              <a:spcBef>
                <a:spcPct val="0"/>
              </a:spcBef>
              <a:buFontTx/>
              <a:buNone/>
            </a:pPr>
            <a:r>
              <a:rPr lang="en-US" altLang="en-US" sz="2400">
                <a:latin typeface="Times New Roman" panose="02020603050405020304" pitchFamily="18" charset="0"/>
              </a:rPr>
              <a:t>  good practice.</a:t>
            </a:r>
          </a:p>
          <a:p>
            <a:pPr eaLnBrk="1" hangingPunct="1">
              <a:spcBef>
                <a:spcPct val="0"/>
              </a:spcBef>
            </a:pPr>
            <a:r>
              <a:rPr lang="en-US" altLang="en-US" sz="2400">
                <a:latin typeface="Times New Roman" panose="02020603050405020304" pitchFamily="18" charset="0"/>
              </a:rPr>
              <a:t> One of the simplest ways to</a:t>
            </a:r>
          </a:p>
          <a:p>
            <a:pPr eaLnBrk="1" hangingPunct="1">
              <a:spcBef>
                <a:spcPct val="0"/>
              </a:spcBef>
              <a:buFontTx/>
              <a:buNone/>
            </a:pPr>
            <a:r>
              <a:rPr lang="en-US" altLang="en-US" sz="2400">
                <a:latin typeface="Times New Roman" panose="02020603050405020304" pitchFamily="18" charset="0"/>
              </a:rPr>
              <a:t>  avoid misunderstandings</a:t>
            </a:r>
          </a:p>
          <a:p>
            <a:pPr eaLnBrk="1" hangingPunct="1">
              <a:spcBef>
                <a:spcPct val="0"/>
              </a:spcBef>
              <a:buFontTx/>
              <a:buNone/>
            </a:pPr>
            <a:r>
              <a:rPr lang="en-US" altLang="en-US" sz="2400">
                <a:latin typeface="Times New Roman" panose="02020603050405020304" pitchFamily="18" charset="0"/>
              </a:rPr>
              <a:t>  and ultimately legal disputes</a:t>
            </a:r>
          </a:p>
          <a:p>
            <a:pPr eaLnBrk="1" hangingPunct="1">
              <a:spcBef>
                <a:spcPct val="0"/>
              </a:spcBef>
              <a:buFontTx/>
              <a:buNone/>
            </a:pPr>
            <a:r>
              <a:rPr lang="en-US" altLang="en-US" sz="2400">
                <a:latin typeface="Times New Roman" panose="02020603050405020304" pitchFamily="18" charset="0"/>
              </a:rPr>
              <a:t>  is to get everything in</a:t>
            </a:r>
          </a:p>
          <a:p>
            <a:pPr eaLnBrk="1" hangingPunct="1">
              <a:spcBef>
                <a:spcPct val="0"/>
              </a:spcBef>
              <a:buFontTx/>
              <a:buNone/>
            </a:pPr>
            <a:r>
              <a:rPr lang="en-US" altLang="en-US" sz="2400">
                <a:latin typeface="Times New Roman" panose="02020603050405020304" pitchFamily="18" charset="0"/>
              </a:rPr>
              <a:t>  writing.</a:t>
            </a:r>
          </a:p>
        </p:txBody>
      </p:sp>
      <p:sp>
        <p:nvSpPr>
          <p:cNvPr id="15366" name="Slide Number Placeholder 8">
            <a:extLst>
              <a:ext uri="{FF2B5EF4-FFF2-40B4-BE49-F238E27FC236}">
                <a16:creationId xmlns:a16="http://schemas.microsoft.com/office/drawing/2014/main" id="{E4CEC90A-4619-99B9-24B8-884671985E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FA6BD32E-90D5-3D42-9CAB-0DF7A0A9B07F}" type="slidenum">
              <a:rPr lang="en-US" altLang="en-US" sz="1400"/>
              <a:pPr>
                <a:spcBef>
                  <a:spcPct val="0"/>
                </a:spcBef>
                <a:buFontTx/>
                <a:buNone/>
              </a:pPr>
              <a:t>11</a:t>
            </a:fld>
            <a:endParaRPr lang="en-US" altLang="en-US" sz="1400"/>
          </a:p>
        </p:txBody>
      </p:sp>
      <p:pic>
        <p:nvPicPr>
          <p:cNvPr id="15367" name="Picture 1">
            <a:extLst>
              <a:ext uri="{FF2B5EF4-FFF2-40B4-BE49-F238E27FC236}">
                <a16:creationId xmlns:a16="http://schemas.microsoft.com/office/drawing/2014/main" id="{DEA9BCF4-A1EF-5936-8F60-F69CFE5C82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54251"/>
            <a:ext cx="46323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315A4C1-35AB-B977-5DFE-59F8D1EB90A3}"/>
              </a:ext>
            </a:extLst>
          </p:cNvPr>
          <p:cNvSpPr>
            <a:spLocks noGrp="1" noChangeArrowheads="1"/>
          </p:cNvSpPr>
          <p:nvPr>
            <p:ph type="title"/>
          </p:nvPr>
        </p:nvSpPr>
        <p:spPr>
          <a:xfrm>
            <a:off x="1752600" y="182563"/>
            <a:ext cx="8610600" cy="1143000"/>
          </a:xfrm>
        </p:spPr>
        <p:txBody>
          <a:bodyPr/>
          <a:lstStyle/>
          <a:p>
            <a:pPr eaLnBrk="1" hangingPunct="1"/>
            <a:r>
              <a:rPr lang="en-US" altLang="en-US" sz="3600">
                <a:latin typeface="Times New Roman" panose="02020603050405020304" pitchFamily="18" charset="0"/>
              </a:rPr>
              <a:t>Nondisclosure and Noncompete Agreements</a:t>
            </a:r>
          </a:p>
        </p:txBody>
      </p:sp>
      <p:sp>
        <p:nvSpPr>
          <p:cNvPr id="16387" name="Rectangle 3">
            <a:extLst>
              <a:ext uri="{FF2B5EF4-FFF2-40B4-BE49-F238E27FC236}">
                <a16:creationId xmlns:a16="http://schemas.microsoft.com/office/drawing/2014/main" id="{2F29A17A-2A40-6543-9550-7D1CCAD87E57}"/>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Legal Agreements that Many Firms Ask Their Employees to Sign</a:t>
            </a:r>
          </a:p>
          <a:p>
            <a:pPr lvl="1" eaLnBrk="1" hangingPunct="1"/>
            <a:r>
              <a:rPr lang="en-US" altLang="en-US">
                <a:latin typeface="Times New Roman" panose="02020603050405020304" pitchFamily="18" charset="0"/>
              </a:rPr>
              <a:t>A nondisclosure agreement binds an employee or other party (such as a supplier) to not disclose a company’s trade secrets.</a:t>
            </a:r>
          </a:p>
          <a:p>
            <a:pPr lvl="1" eaLnBrk="1" hangingPunct="1"/>
            <a:r>
              <a:rPr lang="en-US" altLang="en-US">
                <a:latin typeface="Times New Roman" panose="02020603050405020304" pitchFamily="18" charset="0"/>
              </a:rPr>
              <a:t>A noncompete agreement prevents an individual from competing against a former employer for a specific period of time. </a:t>
            </a:r>
          </a:p>
          <a:p>
            <a:pPr lvl="1" eaLnBrk="1" hangingPunct="1"/>
            <a:endParaRPr lang="en-US" altLang="en-US" sz="1600">
              <a:latin typeface="Times New Roman" panose="02020603050405020304" pitchFamily="18" charset="0"/>
            </a:endParaRPr>
          </a:p>
          <a:p>
            <a:pPr lvl="1" eaLnBrk="1" hangingPunct="1"/>
            <a:endParaRPr lang="en-US" altLang="en-US" sz="2000">
              <a:latin typeface="Times New Roman" panose="02020603050405020304" pitchFamily="18" charset="0"/>
            </a:endParaRPr>
          </a:p>
          <a:p>
            <a:pPr eaLnBrk="1" hangingPunct="1"/>
            <a:endParaRPr lang="en-US" altLang="en-US" sz="2000">
              <a:latin typeface="Times New Roman" panose="02020603050405020304" pitchFamily="18" charset="0"/>
            </a:endParaRPr>
          </a:p>
          <a:p>
            <a:pPr eaLnBrk="1" hangingPunct="1"/>
            <a:endParaRPr lang="en-US" altLang="en-US" sz="2000">
              <a:latin typeface="Times New Roman" panose="02020603050405020304" pitchFamily="18" charset="0"/>
            </a:endParaRPr>
          </a:p>
        </p:txBody>
      </p:sp>
      <p:sp>
        <p:nvSpPr>
          <p:cNvPr id="16388" name="Line 4">
            <a:extLst>
              <a:ext uri="{FF2B5EF4-FFF2-40B4-BE49-F238E27FC236}">
                <a16:creationId xmlns:a16="http://schemas.microsoft.com/office/drawing/2014/main" id="{A2FB43F7-5842-9584-3242-02F437E97EE4}"/>
              </a:ext>
            </a:extLst>
          </p:cNvPr>
          <p:cNvSpPr>
            <a:spLocks noChangeShapeType="1"/>
          </p:cNvSpPr>
          <p:nvPr/>
        </p:nvSpPr>
        <p:spPr bwMode="auto">
          <a:xfrm>
            <a:off x="1524000" y="14478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6390" name="Slide Number Placeholder 7">
            <a:extLst>
              <a:ext uri="{FF2B5EF4-FFF2-40B4-BE49-F238E27FC236}">
                <a16:creationId xmlns:a16="http://schemas.microsoft.com/office/drawing/2014/main" id="{D573D987-25CA-8A4E-8E1D-6D23F49A38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9184816A-551F-0A48-A0C0-1C760450C128}" type="slidenum">
              <a:rPr lang="en-US" altLang="en-US" sz="1400"/>
              <a:pPr>
                <a:spcBef>
                  <a:spcPct val="0"/>
                </a:spcBef>
                <a:buFontTx/>
                <a:buNone/>
              </a:pPr>
              <a:t>12</a:t>
            </a:fld>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7FA29CA-FE01-C119-1F95-41DBDF04A1B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Obtaining Business Licenses and Permits</a:t>
            </a:r>
            <a:br>
              <a:rPr lang="en-US" altLang="en-US" sz="3600">
                <a:latin typeface="Times New Roman" panose="02020603050405020304" pitchFamily="18" charset="0"/>
              </a:rPr>
            </a:br>
            <a:r>
              <a:rPr lang="en-US" altLang="en-US" sz="2000">
                <a:latin typeface="Times New Roman" panose="02020603050405020304" pitchFamily="18" charset="0"/>
              </a:rPr>
              <a:t>1 of 4</a:t>
            </a:r>
            <a:endParaRPr lang="en-US" altLang="en-US" sz="3600">
              <a:latin typeface="Times New Roman" panose="02020603050405020304" pitchFamily="18" charset="0"/>
            </a:endParaRPr>
          </a:p>
        </p:txBody>
      </p:sp>
      <p:sp>
        <p:nvSpPr>
          <p:cNvPr id="17411" name="Rectangle 3">
            <a:extLst>
              <a:ext uri="{FF2B5EF4-FFF2-40B4-BE49-F238E27FC236}">
                <a16:creationId xmlns:a16="http://schemas.microsoft.com/office/drawing/2014/main" id="{66EA22AB-BC53-3CF9-3094-1DBE3463C099}"/>
              </a:ext>
            </a:extLst>
          </p:cNvPr>
          <p:cNvSpPr>
            <a:spLocks noGrp="1" noChangeArrowheads="1"/>
          </p:cNvSpPr>
          <p:nvPr>
            <p:ph type="body" idx="1"/>
          </p:nvPr>
        </p:nvSpPr>
        <p:spPr/>
        <p:txBody>
          <a:bodyPr/>
          <a:lstStyle/>
          <a:p>
            <a:pPr eaLnBrk="1" hangingPunct="1"/>
            <a:r>
              <a:rPr lang="en-US" altLang="en-US" dirty="0">
                <a:latin typeface="Times New Roman" panose="02020603050405020304" pitchFamily="18" charset="0"/>
              </a:rPr>
              <a:t>Business Licenses and Permits</a:t>
            </a:r>
          </a:p>
          <a:p>
            <a:pPr lvl="1" eaLnBrk="1" hangingPunct="1"/>
            <a:r>
              <a:rPr lang="en-US" altLang="en-US" dirty="0">
                <a:latin typeface="Times New Roman" panose="02020603050405020304" pitchFamily="18" charset="0"/>
              </a:rPr>
              <a:t>Depending on the nature of the business, the business may need local, provincial, and/or federal licenses and permits to operate.</a:t>
            </a:r>
          </a:p>
          <a:p>
            <a:pPr eaLnBrk="1" hangingPunct="1"/>
            <a:r>
              <a:rPr lang="en-US" altLang="en-US" dirty="0">
                <a:latin typeface="Times New Roman" panose="02020603050405020304" pitchFamily="18" charset="0"/>
              </a:rPr>
              <a:t>Federal Licenses and Permits</a:t>
            </a:r>
          </a:p>
          <a:p>
            <a:pPr lvl="1" eaLnBrk="1" hangingPunct="1"/>
            <a:r>
              <a:rPr lang="en-US" altLang="en-US" dirty="0">
                <a:latin typeface="Times New Roman" panose="02020603050405020304" pitchFamily="18" charset="0"/>
              </a:rPr>
              <a:t>Most businesses do not require a federal license to operate, but some do.</a:t>
            </a:r>
          </a:p>
          <a:p>
            <a:pPr lvl="2" eaLnBrk="1" hangingPunct="1"/>
            <a:endParaRPr lang="en-US" altLang="en-US" dirty="0">
              <a:latin typeface="Times New Roman" panose="02020603050405020304" pitchFamily="18" charset="0"/>
            </a:endParaRPr>
          </a:p>
          <a:p>
            <a:pPr lvl="1" eaLnBrk="1" hangingPunct="1"/>
            <a:endParaRPr lang="en-US" altLang="en-US" sz="2000" dirty="0">
              <a:latin typeface="Times New Roman" panose="02020603050405020304" pitchFamily="18" charset="0"/>
            </a:endParaRPr>
          </a:p>
          <a:p>
            <a:pPr eaLnBrk="1" hangingPunct="1"/>
            <a:endParaRPr lang="en-US" altLang="en-US" sz="2000" dirty="0">
              <a:latin typeface="Times New Roman" panose="02020603050405020304" pitchFamily="18" charset="0"/>
            </a:endParaRPr>
          </a:p>
          <a:p>
            <a:pPr eaLnBrk="1" hangingPunct="1"/>
            <a:endParaRPr lang="en-US" altLang="en-US" sz="2000" dirty="0">
              <a:latin typeface="Times New Roman" panose="02020603050405020304" pitchFamily="18" charset="0"/>
            </a:endParaRPr>
          </a:p>
        </p:txBody>
      </p:sp>
      <p:sp>
        <p:nvSpPr>
          <p:cNvPr id="17412" name="Line 4">
            <a:extLst>
              <a:ext uri="{FF2B5EF4-FFF2-40B4-BE49-F238E27FC236}">
                <a16:creationId xmlns:a16="http://schemas.microsoft.com/office/drawing/2014/main" id="{CD3E4838-4455-5805-7DE2-53D48C2D5EED}"/>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7414" name="Slide Number Placeholder 7">
            <a:extLst>
              <a:ext uri="{FF2B5EF4-FFF2-40B4-BE49-F238E27FC236}">
                <a16:creationId xmlns:a16="http://schemas.microsoft.com/office/drawing/2014/main" id="{BC333501-4437-F735-C2D9-771E99B2F6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EE3A7A97-8241-7649-A0EC-7DE15ABC682D}" type="slidenum">
              <a:rPr lang="en-US" altLang="en-US" sz="1400"/>
              <a:pPr>
                <a:spcBef>
                  <a:spcPct val="0"/>
                </a:spcBef>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674828-CCF5-1FEB-7D5E-3D21E33CD55A}"/>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Obtaining Business Licenses and Permits</a:t>
            </a:r>
            <a:br>
              <a:rPr lang="en-US" altLang="en-US" sz="3600">
                <a:latin typeface="Times New Roman" panose="02020603050405020304" pitchFamily="18" charset="0"/>
              </a:rPr>
            </a:br>
            <a:r>
              <a:rPr lang="en-US" altLang="en-US" sz="2000">
                <a:latin typeface="Times New Roman" panose="02020603050405020304" pitchFamily="18" charset="0"/>
              </a:rPr>
              <a:t>2 of 4</a:t>
            </a:r>
            <a:endParaRPr lang="en-US" altLang="en-US" sz="3600">
              <a:latin typeface="Times New Roman" panose="02020603050405020304" pitchFamily="18" charset="0"/>
            </a:endParaRPr>
          </a:p>
        </p:txBody>
      </p:sp>
      <p:sp>
        <p:nvSpPr>
          <p:cNvPr id="18435" name="Rectangle 3">
            <a:extLst>
              <a:ext uri="{FF2B5EF4-FFF2-40B4-BE49-F238E27FC236}">
                <a16:creationId xmlns:a16="http://schemas.microsoft.com/office/drawing/2014/main" id="{74DF74F8-B7D8-D310-65C2-9094A9F361AE}"/>
              </a:ext>
            </a:extLst>
          </p:cNvPr>
          <p:cNvSpPr>
            <a:spLocks noGrp="1" noChangeArrowheads="1"/>
          </p:cNvSpPr>
          <p:nvPr>
            <p:ph type="body" idx="1"/>
          </p:nvPr>
        </p:nvSpPr>
        <p:spPr/>
        <p:txBody>
          <a:bodyPr/>
          <a:lstStyle/>
          <a:p>
            <a:pPr eaLnBrk="1" hangingPunct="1"/>
            <a:r>
              <a:rPr lang="en-US" altLang="en-US" dirty="0">
                <a:latin typeface="Times New Roman" panose="02020603050405020304" pitchFamily="18" charset="0"/>
              </a:rPr>
              <a:t>Examples of related government organizations </a:t>
            </a:r>
          </a:p>
          <a:p>
            <a:pPr lvl="1" eaLnBrk="1" hangingPunct="1"/>
            <a:r>
              <a:rPr lang="en-US" altLang="en-US" sz="2000" dirty="0">
                <a:latin typeface="Times New Roman" panose="02020603050405020304" pitchFamily="18" charset="0"/>
              </a:rPr>
              <a:t>Federal Board of Revenue for National Tax Number and federal tax returns (</a:t>
            </a:r>
            <a:r>
              <a:rPr lang="en-US" altLang="en-US" sz="2000" dirty="0" err="1">
                <a:latin typeface="Times New Roman" panose="02020603050405020304" pitchFamily="18" charset="0"/>
              </a:rPr>
              <a:t>www.iris.fbr.gov.pk</a:t>
            </a:r>
            <a:r>
              <a:rPr lang="en-US" altLang="en-US" sz="2000" dirty="0">
                <a:latin typeface="Times New Roman" panose="02020603050405020304" pitchFamily="18" charset="0"/>
              </a:rPr>
              <a:t>)</a:t>
            </a:r>
          </a:p>
          <a:p>
            <a:pPr lvl="1" eaLnBrk="1" hangingPunct="1"/>
            <a:r>
              <a:rPr lang="en-US" altLang="en-US" sz="2000" dirty="0">
                <a:latin typeface="Times New Roman" panose="02020603050405020304" pitchFamily="18" charset="0"/>
              </a:rPr>
              <a:t>Balochistan Revenue Authority for BRA taxes and returns (</a:t>
            </a:r>
            <a:r>
              <a:rPr lang="en-US" altLang="en-US" sz="2000" dirty="0" err="1">
                <a:latin typeface="Times New Roman" panose="02020603050405020304" pitchFamily="18" charset="0"/>
              </a:rPr>
              <a:t>www.bra.gob.pk</a:t>
            </a:r>
            <a:r>
              <a:rPr lang="en-US" altLang="en-US" sz="2000" dirty="0">
                <a:latin typeface="Times New Roman" panose="02020603050405020304" pitchFamily="18" charset="0"/>
              </a:rPr>
              <a:t>)</a:t>
            </a:r>
          </a:p>
          <a:p>
            <a:pPr lvl="1" eaLnBrk="1" hangingPunct="1"/>
            <a:r>
              <a:rPr lang="en-US" altLang="en-US" sz="2000" dirty="0">
                <a:latin typeface="Times New Roman" panose="02020603050405020304" pitchFamily="18" charset="0"/>
              </a:rPr>
              <a:t>Industries department (specific to industry type) </a:t>
            </a:r>
          </a:p>
          <a:p>
            <a:pPr lvl="1" eaLnBrk="1" hangingPunct="1"/>
            <a:r>
              <a:rPr lang="en-US" altLang="en-US" sz="2000" dirty="0">
                <a:latin typeface="Times New Roman" panose="02020603050405020304" pitchFamily="18" charset="0"/>
              </a:rPr>
              <a:t>Pakistan Software Export Board (</a:t>
            </a:r>
            <a:r>
              <a:rPr lang="en-US" altLang="en-US" sz="2000" dirty="0" err="1">
                <a:latin typeface="Times New Roman" panose="02020603050405020304" pitchFamily="18" charset="0"/>
              </a:rPr>
              <a:t>www.pseb.org.pk</a:t>
            </a:r>
            <a:r>
              <a:rPr lang="en-US" altLang="en-US" sz="2000" dirty="0">
                <a:latin typeface="Times New Roman" panose="02020603050405020304" pitchFamily="18" charset="0"/>
              </a:rPr>
              <a:t>)</a:t>
            </a:r>
          </a:p>
          <a:p>
            <a:pPr lvl="1" eaLnBrk="1" hangingPunct="1"/>
            <a:r>
              <a:rPr lang="en-US" altLang="en-US" sz="2000" dirty="0">
                <a:latin typeface="Times New Roman" panose="02020603050405020304" pitchFamily="18" charset="0"/>
              </a:rPr>
              <a:t>Pakistan Engineering Council (</a:t>
            </a:r>
            <a:r>
              <a:rPr lang="en-US" altLang="en-US" sz="2000" dirty="0" err="1">
                <a:latin typeface="Times New Roman" panose="02020603050405020304" pitchFamily="18" charset="0"/>
              </a:rPr>
              <a:t>www.pec.org.pk</a:t>
            </a:r>
            <a:r>
              <a:rPr lang="en-US" altLang="en-US" sz="2000" dirty="0">
                <a:latin typeface="Times New Roman" panose="02020603050405020304" pitchFamily="18" charset="0"/>
              </a:rPr>
              <a:t>)</a:t>
            </a:r>
          </a:p>
          <a:p>
            <a:pPr lvl="1" eaLnBrk="1" hangingPunct="1"/>
            <a:r>
              <a:rPr lang="en-US" altLang="en-US" sz="2000" dirty="0">
                <a:latin typeface="Times New Roman" panose="02020603050405020304" pitchFamily="18" charset="0"/>
              </a:rPr>
              <a:t>Securities and Exchange Commission of Pakistan (</a:t>
            </a:r>
            <a:r>
              <a:rPr lang="en-US" altLang="en-US" sz="2000" dirty="0" err="1">
                <a:latin typeface="Times New Roman" panose="02020603050405020304" pitchFamily="18" charset="0"/>
              </a:rPr>
              <a:t>www.secp.gov.pk</a:t>
            </a:r>
            <a:r>
              <a:rPr lang="en-US" altLang="en-US" sz="2000" dirty="0">
                <a:latin typeface="Times New Roman" panose="02020603050405020304" pitchFamily="18" charset="0"/>
              </a:rPr>
              <a:t>)</a:t>
            </a:r>
          </a:p>
        </p:txBody>
      </p:sp>
      <p:sp>
        <p:nvSpPr>
          <p:cNvPr id="18436" name="Line 4">
            <a:extLst>
              <a:ext uri="{FF2B5EF4-FFF2-40B4-BE49-F238E27FC236}">
                <a16:creationId xmlns:a16="http://schemas.microsoft.com/office/drawing/2014/main" id="{A413677E-A6F0-8E99-6D02-06EBDB13DF39}"/>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8438" name="Slide Number Placeholder 7">
            <a:extLst>
              <a:ext uri="{FF2B5EF4-FFF2-40B4-BE49-F238E27FC236}">
                <a16:creationId xmlns:a16="http://schemas.microsoft.com/office/drawing/2014/main" id="{392B29AE-3F89-15A1-3100-1A107BF877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75886C7E-A3A2-CE4E-9819-025430416BE3}" type="slidenum">
              <a:rPr lang="en-US" altLang="en-US" sz="1400"/>
              <a:pPr>
                <a:spcBef>
                  <a:spcPct val="0"/>
                </a:spcBef>
                <a:buFontTx/>
                <a:buNone/>
              </a:pPr>
              <a:t>14</a:t>
            </a:fld>
            <a:endParaRPr lang="en-US"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D87405-0A37-46FF-8D32-D3FE56542A0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Choosing a Form of Business Ownership</a:t>
            </a:r>
          </a:p>
        </p:txBody>
      </p:sp>
      <p:sp>
        <p:nvSpPr>
          <p:cNvPr id="21507" name="Line 4">
            <a:extLst>
              <a:ext uri="{FF2B5EF4-FFF2-40B4-BE49-F238E27FC236}">
                <a16:creationId xmlns:a16="http://schemas.microsoft.com/office/drawing/2014/main" id="{265AA866-F192-059C-33B5-62C01116979C}"/>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1508" name="Text Box 6">
            <a:extLst>
              <a:ext uri="{FF2B5EF4-FFF2-40B4-BE49-F238E27FC236}">
                <a16:creationId xmlns:a16="http://schemas.microsoft.com/office/drawing/2014/main" id="{2ABBD10C-6247-8332-3306-EE135D0E3542}"/>
              </a:ext>
            </a:extLst>
          </p:cNvPr>
          <p:cNvSpPr txBox="1">
            <a:spLocks noChangeArrowheads="1"/>
          </p:cNvSpPr>
          <p:nvPr/>
        </p:nvSpPr>
        <p:spPr bwMode="auto">
          <a:xfrm>
            <a:off x="2133600" y="1447801"/>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400">
                <a:latin typeface="Times New Roman" panose="02020603050405020304" pitchFamily="18" charset="0"/>
              </a:rPr>
              <a:t>When a business is launched, a form of legal entity must be chosen.  The most common legal entities are…</a:t>
            </a:r>
          </a:p>
        </p:txBody>
      </p:sp>
      <p:sp>
        <p:nvSpPr>
          <p:cNvPr id="21509" name="Rectangle 7">
            <a:extLst>
              <a:ext uri="{FF2B5EF4-FFF2-40B4-BE49-F238E27FC236}">
                <a16:creationId xmlns:a16="http://schemas.microsoft.com/office/drawing/2014/main" id="{7C213F64-DFBF-F899-F99A-2CCF56C91F26}"/>
              </a:ext>
            </a:extLst>
          </p:cNvPr>
          <p:cNvSpPr>
            <a:spLocks noChangeArrowheads="1"/>
          </p:cNvSpPr>
          <p:nvPr/>
        </p:nvSpPr>
        <p:spPr bwMode="auto">
          <a:xfrm>
            <a:off x="2438400" y="2667000"/>
            <a:ext cx="2590800" cy="9906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latin typeface="Times New Roman" panose="02020603050405020304" pitchFamily="18" charset="0"/>
              </a:rPr>
              <a:t>Sole Proprietorship</a:t>
            </a:r>
          </a:p>
        </p:txBody>
      </p:sp>
      <p:sp>
        <p:nvSpPr>
          <p:cNvPr id="21510" name="Rectangle 7">
            <a:extLst>
              <a:ext uri="{FF2B5EF4-FFF2-40B4-BE49-F238E27FC236}">
                <a16:creationId xmlns:a16="http://schemas.microsoft.com/office/drawing/2014/main" id="{D40429A4-1F3A-EB11-9861-D18F5158239E}"/>
              </a:ext>
            </a:extLst>
          </p:cNvPr>
          <p:cNvSpPr>
            <a:spLocks noChangeArrowheads="1"/>
          </p:cNvSpPr>
          <p:nvPr/>
        </p:nvSpPr>
        <p:spPr bwMode="auto">
          <a:xfrm>
            <a:off x="6400800" y="2667000"/>
            <a:ext cx="2590800" cy="9906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latin typeface="Times New Roman" panose="02020603050405020304" pitchFamily="18" charset="0"/>
              </a:rPr>
              <a:t>Partnership</a:t>
            </a:r>
          </a:p>
        </p:txBody>
      </p:sp>
      <p:sp>
        <p:nvSpPr>
          <p:cNvPr id="21511" name="Rectangle 7">
            <a:extLst>
              <a:ext uri="{FF2B5EF4-FFF2-40B4-BE49-F238E27FC236}">
                <a16:creationId xmlns:a16="http://schemas.microsoft.com/office/drawing/2014/main" id="{9673A9B8-FA43-9A3B-C5A9-B812C2FB6AE0}"/>
              </a:ext>
            </a:extLst>
          </p:cNvPr>
          <p:cNvSpPr>
            <a:spLocks noChangeArrowheads="1"/>
          </p:cNvSpPr>
          <p:nvPr/>
        </p:nvSpPr>
        <p:spPr bwMode="auto">
          <a:xfrm>
            <a:off x="2438400" y="4343400"/>
            <a:ext cx="2590800" cy="9906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latin typeface="Times New Roman" panose="02020603050405020304" pitchFamily="18" charset="0"/>
              </a:rPr>
              <a:t>Corporation</a:t>
            </a:r>
          </a:p>
        </p:txBody>
      </p:sp>
      <p:sp>
        <p:nvSpPr>
          <p:cNvPr id="21512" name="Rectangle 7">
            <a:extLst>
              <a:ext uri="{FF2B5EF4-FFF2-40B4-BE49-F238E27FC236}">
                <a16:creationId xmlns:a16="http://schemas.microsoft.com/office/drawing/2014/main" id="{17B534C4-4FE6-BD04-802C-753071EBBF54}"/>
              </a:ext>
            </a:extLst>
          </p:cNvPr>
          <p:cNvSpPr>
            <a:spLocks noChangeArrowheads="1"/>
          </p:cNvSpPr>
          <p:nvPr/>
        </p:nvSpPr>
        <p:spPr bwMode="auto">
          <a:xfrm>
            <a:off x="6400800" y="4343400"/>
            <a:ext cx="2590800" cy="9906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latin typeface="Times New Roman" panose="02020603050405020304" pitchFamily="18" charset="0"/>
              </a:rPr>
              <a:t>Limited Liability</a:t>
            </a:r>
          </a:p>
          <a:p>
            <a:pPr algn="ctr" eaLnBrk="1" hangingPunct="1">
              <a:spcBef>
                <a:spcPct val="0"/>
              </a:spcBef>
              <a:buFontTx/>
              <a:buNone/>
            </a:pPr>
            <a:r>
              <a:rPr lang="en-US" altLang="en-US" sz="2400">
                <a:latin typeface="Times New Roman" panose="02020603050405020304" pitchFamily="18" charset="0"/>
              </a:rPr>
              <a:t>Company</a:t>
            </a:r>
          </a:p>
        </p:txBody>
      </p:sp>
      <p:sp>
        <p:nvSpPr>
          <p:cNvPr id="21514" name="Slide Number Placeholder 11">
            <a:extLst>
              <a:ext uri="{FF2B5EF4-FFF2-40B4-BE49-F238E27FC236}">
                <a16:creationId xmlns:a16="http://schemas.microsoft.com/office/drawing/2014/main" id="{A7012595-B0A3-396C-6958-474CC94DAE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254B621E-0042-184C-A362-40088111ECD2}" type="slidenum">
              <a:rPr lang="en-US" altLang="en-US" sz="1400"/>
              <a:pPr>
                <a:spcBef>
                  <a:spcPct val="0"/>
                </a:spcBef>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0FCF562-A8E3-08B6-0453-4AC2132FC9A2}"/>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Issues to Consider in Choosing a Legal Form of Business Ownership</a:t>
            </a:r>
          </a:p>
        </p:txBody>
      </p:sp>
      <p:sp>
        <p:nvSpPr>
          <p:cNvPr id="22531" name="Line 4">
            <a:extLst>
              <a:ext uri="{FF2B5EF4-FFF2-40B4-BE49-F238E27FC236}">
                <a16:creationId xmlns:a16="http://schemas.microsoft.com/office/drawing/2014/main" id="{0825410A-20F7-C10C-9DD6-3A76EF0A32C3}"/>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2533" name="Slide Number Placeholder 7">
            <a:extLst>
              <a:ext uri="{FF2B5EF4-FFF2-40B4-BE49-F238E27FC236}">
                <a16:creationId xmlns:a16="http://schemas.microsoft.com/office/drawing/2014/main" id="{3CBAB200-FD06-0C0D-E4C8-D3FC2E3DB0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BBE45672-03C3-6B43-A53A-A6FE4536D3EB}" type="slidenum">
              <a:rPr lang="en-US" altLang="en-US" sz="1400"/>
              <a:pPr>
                <a:spcBef>
                  <a:spcPct val="0"/>
                </a:spcBef>
                <a:buFontTx/>
                <a:buNone/>
              </a:pPr>
              <a:t>16</a:t>
            </a:fld>
            <a:endParaRPr lang="en-US" altLang="en-US" sz="1400"/>
          </a:p>
        </p:txBody>
      </p:sp>
      <p:pic>
        <p:nvPicPr>
          <p:cNvPr id="22534" name="Picture 1">
            <a:extLst>
              <a:ext uri="{FF2B5EF4-FFF2-40B4-BE49-F238E27FC236}">
                <a16:creationId xmlns:a16="http://schemas.microsoft.com/office/drawing/2014/main" id="{20B047E7-9E49-042E-DF7C-CB971C1C92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2133601"/>
            <a:ext cx="8426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7079181-3DC5-FE65-AE7F-8A7059E6DFA0}"/>
              </a:ext>
            </a:extLst>
          </p:cNvPr>
          <p:cNvSpPr>
            <a:spLocks noGrp="1" noChangeArrowheads="1"/>
          </p:cNvSpPr>
          <p:nvPr>
            <p:ph type="title"/>
          </p:nvPr>
        </p:nvSpPr>
        <p:spPr>
          <a:xfrm>
            <a:off x="1981200" y="228600"/>
            <a:ext cx="8229600" cy="1143000"/>
          </a:xfrm>
        </p:spPr>
        <p:txBody>
          <a:bodyPr/>
          <a:lstStyle/>
          <a:p>
            <a:pPr eaLnBrk="1" hangingPunct="1"/>
            <a:r>
              <a:rPr lang="en-US" altLang="en-US" sz="3600">
                <a:latin typeface="Times New Roman" panose="02020603050405020304" pitchFamily="18" charset="0"/>
              </a:rPr>
              <a:t>Sole Proprietorship</a:t>
            </a:r>
          </a:p>
        </p:txBody>
      </p:sp>
      <p:sp>
        <p:nvSpPr>
          <p:cNvPr id="23555" name="Rectangle 3">
            <a:extLst>
              <a:ext uri="{FF2B5EF4-FFF2-40B4-BE49-F238E27FC236}">
                <a16:creationId xmlns:a16="http://schemas.microsoft.com/office/drawing/2014/main" id="{A91BA338-6F22-4E5C-A3CE-1F60DBAEBC70}"/>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Sole Proprietorship </a:t>
            </a:r>
          </a:p>
          <a:p>
            <a:pPr lvl="1" eaLnBrk="1" hangingPunct="1"/>
            <a:r>
              <a:rPr lang="en-US" altLang="en-US">
                <a:latin typeface="Times New Roman" panose="02020603050405020304" pitchFamily="18" charset="0"/>
              </a:rPr>
              <a:t>The simplest form of business entity is the sole proprietorship.</a:t>
            </a:r>
          </a:p>
          <a:p>
            <a:pPr lvl="1" eaLnBrk="1" hangingPunct="1"/>
            <a:r>
              <a:rPr lang="en-US" altLang="en-US">
                <a:latin typeface="Times New Roman" panose="02020603050405020304" pitchFamily="18" charset="0"/>
              </a:rPr>
              <a:t>A sole proprietorship is a form of business organization involving one person, and the person and the business are essentially the same. </a:t>
            </a:r>
          </a:p>
          <a:p>
            <a:pPr lvl="1" eaLnBrk="1" hangingPunct="1"/>
            <a:r>
              <a:rPr lang="en-US" altLang="en-US">
                <a:latin typeface="Times New Roman" panose="02020603050405020304" pitchFamily="18" charset="0"/>
              </a:rPr>
              <a:t>A sole proprietorship is not a separate legal entity.  The sole proprietor is responsible for all the liabilities of the business, and this is a significant drawback. </a:t>
            </a:r>
          </a:p>
        </p:txBody>
      </p:sp>
      <p:sp>
        <p:nvSpPr>
          <p:cNvPr id="23556" name="Line 4">
            <a:extLst>
              <a:ext uri="{FF2B5EF4-FFF2-40B4-BE49-F238E27FC236}">
                <a16:creationId xmlns:a16="http://schemas.microsoft.com/office/drawing/2014/main" id="{6D44754D-7988-1BC7-C0A0-0D49488EAF79}"/>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3558" name="Slide Number Placeholder 7">
            <a:extLst>
              <a:ext uri="{FF2B5EF4-FFF2-40B4-BE49-F238E27FC236}">
                <a16:creationId xmlns:a16="http://schemas.microsoft.com/office/drawing/2014/main" id="{781DAA46-D4BF-A1BF-2F65-FCBA8A7ED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E22D603E-AC2A-D445-846E-8C4A50D4CA02}" type="slidenum">
              <a:rPr lang="en-US" altLang="en-US" sz="1400"/>
              <a:pPr>
                <a:spcBef>
                  <a:spcPct val="0"/>
                </a:spcBef>
                <a:buFontTx/>
                <a:buNone/>
              </a:pPr>
              <a:t>17</a:t>
            </a:fld>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F44BA14-EB8B-04A4-9A5E-774EAF356F0D}"/>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a:t>
            </a:r>
            <a:br>
              <a:rPr lang="en-US" altLang="en-US" sz="3600">
                <a:latin typeface="Times New Roman" panose="02020603050405020304" pitchFamily="18" charset="0"/>
              </a:rPr>
            </a:br>
            <a:r>
              <a:rPr lang="en-US" altLang="en-US" sz="3600">
                <a:latin typeface="Times New Roman" panose="02020603050405020304" pitchFamily="18" charset="0"/>
              </a:rPr>
              <a:t>Sole Proprietorship</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24579" name="Line 3">
            <a:extLst>
              <a:ext uri="{FF2B5EF4-FFF2-40B4-BE49-F238E27FC236}">
                <a16:creationId xmlns:a16="http://schemas.microsoft.com/office/drawing/2014/main" id="{05C1FDA7-3C62-10A3-8D6A-D564ACCDB168}"/>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4580" name="Text Box 4">
            <a:extLst>
              <a:ext uri="{FF2B5EF4-FFF2-40B4-BE49-F238E27FC236}">
                <a16:creationId xmlns:a16="http://schemas.microsoft.com/office/drawing/2014/main" id="{E39582CB-309B-88C9-6E5C-6FCF7D10F6F8}"/>
              </a:ext>
            </a:extLst>
          </p:cNvPr>
          <p:cNvSpPr txBox="1">
            <a:spLocks noChangeArrowheads="1"/>
          </p:cNvSpPr>
          <p:nvPr/>
        </p:nvSpPr>
        <p:spPr bwMode="auto">
          <a:xfrm>
            <a:off x="1981200" y="1752601"/>
            <a:ext cx="8305800" cy="317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a:latin typeface="Times New Roman" panose="02020603050405020304" pitchFamily="18" charset="0"/>
              </a:rPr>
              <a:t>Advantages of a Sole Proprietorship</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Creating one is easy and inexpensive.</a:t>
            </a:r>
          </a:p>
          <a:p>
            <a:pPr eaLnBrk="1" hangingPunct="1">
              <a:spcBef>
                <a:spcPct val="50000"/>
              </a:spcBef>
              <a:buFont typeface="Wingdings" pitchFamily="2" charset="2"/>
              <a:buChar char="§"/>
            </a:pPr>
            <a:r>
              <a:rPr lang="en-US" altLang="en-US" sz="2000">
                <a:latin typeface="Times New Roman" panose="02020603050405020304" pitchFamily="18" charset="0"/>
              </a:rPr>
              <a:t> The owner maintains complete control of the business and retains all of the</a:t>
            </a:r>
          </a:p>
          <a:p>
            <a:pPr eaLnBrk="1" hangingPunct="1">
              <a:spcBef>
                <a:spcPct val="50000"/>
              </a:spcBef>
              <a:buFont typeface="Wingdings" pitchFamily="2" charset="2"/>
              <a:buNone/>
            </a:pPr>
            <a:r>
              <a:rPr lang="en-US" altLang="en-US" sz="2000">
                <a:latin typeface="Times New Roman" panose="02020603050405020304" pitchFamily="18" charset="0"/>
              </a:rPr>
              <a:t>   profits.</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Business losses can be deducted against the sole proprietor’s other sources of</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income.</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It is not subject to double taxation (explained later).</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The business is easy to dissolve.</a:t>
            </a:r>
          </a:p>
        </p:txBody>
      </p:sp>
      <p:sp>
        <p:nvSpPr>
          <p:cNvPr id="24582" name="Slide Number Placeholder 7">
            <a:extLst>
              <a:ext uri="{FF2B5EF4-FFF2-40B4-BE49-F238E27FC236}">
                <a16:creationId xmlns:a16="http://schemas.microsoft.com/office/drawing/2014/main" id="{B00EAA90-BA81-B2C5-81E9-AE34B49F14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073C4940-09DB-AA43-9621-897E386CB332}" type="slidenum">
              <a:rPr lang="en-US" altLang="en-US" sz="1400"/>
              <a:pPr>
                <a:spcBef>
                  <a:spcPct val="0"/>
                </a:spcBef>
                <a:buFontTx/>
                <a:buNone/>
              </a:pPr>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385C56A-E733-C936-9B55-828C4B68384C}"/>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a:t>
            </a:r>
            <a:br>
              <a:rPr lang="en-US" altLang="en-US" sz="3600">
                <a:latin typeface="Times New Roman" panose="02020603050405020304" pitchFamily="18" charset="0"/>
              </a:rPr>
            </a:br>
            <a:r>
              <a:rPr lang="en-US" altLang="en-US" sz="3600">
                <a:latin typeface="Times New Roman" panose="02020603050405020304" pitchFamily="18" charset="0"/>
              </a:rPr>
              <a:t>Sole Proprietorship</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25603" name="Line 3">
            <a:extLst>
              <a:ext uri="{FF2B5EF4-FFF2-40B4-BE49-F238E27FC236}">
                <a16:creationId xmlns:a16="http://schemas.microsoft.com/office/drawing/2014/main" id="{57805E70-F3E8-9542-6836-A3DFB3D7854A}"/>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5604" name="Text Box 4">
            <a:extLst>
              <a:ext uri="{FF2B5EF4-FFF2-40B4-BE49-F238E27FC236}">
                <a16:creationId xmlns:a16="http://schemas.microsoft.com/office/drawing/2014/main" id="{8EC36F08-2F3E-CBE6-A39D-4D8CF0F2143E}"/>
              </a:ext>
            </a:extLst>
          </p:cNvPr>
          <p:cNvSpPr txBox="1">
            <a:spLocks noChangeArrowheads="1"/>
          </p:cNvSpPr>
          <p:nvPr/>
        </p:nvSpPr>
        <p:spPr bwMode="auto">
          <a:xfrm>
            <a:off x="1981200" y="1752601"/>
            <a:ext cx="8686800"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dirty="0">
                <a:latin typeface="Times New Roman" panose="02020603050405020304" pitchFamily="18" charset="0"/>
              </a:rPr>
              <a:t>Disadvantages of a Sole Proprietorship</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Liability on the owner’s part is unlimited.</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The business relies on the skills and abilities of a single owner to be successful.</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Of course, the owner can hire employees who have additional skills and abilities.</a:t>
            </a:r>
          </a:p>
          <a:p>
            <a:pPr eaLnBrk="1" hangingPunct="1">
              <a:spcBef>
                <a:spcPct val="50000"/>
              </a:spcBef>
              <a:buFont typeface="Wingdings" pitchFamily="2" charset="2"/>
              <a:buChar char="§"/>
            </a:pPr>
            <a:r>
              <a:rPr lang="en-US" altLang="en-US" sz="2000" dirty="0">
                <a:latin typeface="Times New Roman" panose="02020603050405020304" pitchFamily="18" charset="0"/>
              </a:rPr>
              <a:t> Raising capital can be difficult.</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The business ends at the owner’s death or loss of interest in the business.</a:t>
            </a:r>
          </a:p>
        </p:txBody>
      </p:sp>
      <p:sp>
        <p:nvSpPr>
          <p:cNvPr id="25606" name="Slide Number Placeholder 7">
            <a:extLst>
              <a:ext uri="{FF2B5EF4-FFF2-40B4-BE49-F238E27FC236}">
                <a16:creationId xmlns:a16="http://schemas.microsoft.com/office/drawing/2014/main" id="{EC34F3CA-D7AB-DA9C-0C7D-01C926CAE4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5F334B26-52A4-7E49-A27E-B798554174F6}" type="slidenum">
              <a:rPr lang="en-US" altLang="en-US" sz="140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AA892E-6478-CEE4-0F7C-E43B2BCA7B63}"/>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Initial Ethical and Legal Issues Facing a New Firm</a:t>
            </a:r>
          </a:p>
        </p:txBody>
      </p:sp>
      <p:sp>
        <p:nvSpPr>
          <p:cNvPr id="6147" name="Line 4">
            <a:extLst>
              <a:ext uri="{FF2B5EF4-FFF2-40B4-BE49-F238E27FC236}">
                <a16:creationId xmlns:a16="http://schemas.microsoft.com/office/drawing/2014/main" id="{7EDC9E40-5439-D4D0-5D07-ED1E075558B9}"/>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6148" name="Rectangle 6">
            <a:extLst>
              <a:ext uri="{FF2B5EF4-FFF2-40B4-BE49-F238E27FC236}">
                <a16:creationId xmlns:a16="http://schemas.microsoft.com/office/drawing/2014/main" id="{39D0B6C6-1E2F-C13C-C08D-96D683D00DD0}"/>
              </a:ext>
            </a:extLst>
          </p:cNvPr>
          <p:cNvSpPr>
            <a:spLocks noChangeArrowheads="1"/>
          </p:cNvSpPr>
          <p:nvPr/>
        </p:nvSpPr>
        <p:spPr bwMode="auto">
          <a:xfrm>
            <a:off x="1828800" y="2438400"/>
            <a:ext cx="2514600" cy="10668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6149" name="Rectangle 10">
            <a:extLst>
              <a:ext uri="{FF2B5EF4-FFF2-40B4-BE49-F238E27FC236}">
                <a16:creationId xmlns:a16="http://schemas.microsoft.com/office/drawing/2014/main" id="{4E5C7834-7175-8312-3EAA-539DAE4DC758}"/>
              </a:ext>
            </a:extLst>
          </p:cNvPr>
          <p:cNvSpPr>
            <a:spLocks noChangeArrowheads="1"/>
          </p:cNvSpPr>
          <p:nvPr/>
        </p:nvSpPr>
        <p:spPr bwMode="auto">
          <a:xfrm>
            <a:off x="4800600" y="2438400"/>
            <a:ext cx="2514600" cy="10668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6150" name="Rectangle 11">
            <a:extLst>
              <a:ext uri="{FF2B5EF4-FFF2-40B4-BE49-F238E27FC236}">
                <a16:creationId xmlns:a16="http://schemas.microsoft.com/office/drawing/2014/main" id="{74ED3EB9-2989-8573-6B82-E7B36B0D03FE}"/>
              </a:ext>
            </a:extLst>
          </p:cNvPr>
          <p:cNvSpPr>
            <a:spLocks noChangeArrowheads="1"/>
          </p:cNvSpPr>
          <p:nvPr/>
        </p:nvSpPr>
        <p:spPr bwMode="auto">
          <a:xfrm>
            <a:off x="1828800" y="4038600"/>
            <a:ext cx="2514600" cy="10668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6151" name="Rectangle 12">
            <a:extLst>
              <a:ext uri="{FF2B5EF4-FFF2-40B4-BE49-F238E27FC236}">
                <a16:creationId xmlns:a16="http://schemas.microsoft.com/office/drawing/2014/main" id="{9C2F16A0-7482-23B9-6BE1-D6845D55E9C6}"/>
              </a:ext>
            </a:extLst>
          </p:cNvPr>
          <p:cNvSpPr>
            <a:spLocks noChangeArrowheads="1"/>
          </p:cNvSpPr>
          <p:nvPr/>
        </p:nvSpPr>
        <p:spPr bwMode="auto">
          <a:xfrm>
            <a:off x="7848600" y="4038600"/>
            <a:ext cx="2514600" cy="10668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6152" name="Rectangle 13">
            <a:extLst>
              <a:ext uri="{FF2B5EF4-FFF2-40B4-BE49-F238E27FC236}">
                <a16:creationId xmlns:a16="http://schemas.microsoft.com/office/drawing/2014/main" id="{7FA19423-A8FF-6883-D34C-A0E245F64D5E}"/>
              </a:ext>
            </a:extLst>
          </p:cNvPr>
          <p:cNvSpPr>
            <a:spLocks noChangeArrowheads="1"/>
          </p:cNvSpPr>
          <p:nvPr/>
        </p:nvSpPr>
        <p:spPr bwMode="auto">
          <a:xfrm>
            <a:off x="4800600" y="4038600"/>
            <a:ext cx="2514600" cy="10668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6153" name="Text Box 14">
            <a:extLst>
              <a:ext uri="{FF2B5EF4-FFF2-40B4-BE49-F238E27FC236}">
                <a16:creationId xmlns:a16="http://schemas.microsoft.com/office/drawing/2014/main" id="{7A4AA51E-EC2D-476D-BEFC-303E9E8987C7}"/>
              </a:ext>
            </a:extLst>
          </p:cNvPr>
          <p:cNvSpPr txBox="1">
            <a:spLocks noChangeArrowheads="1"/>
          </p:cNvSpPr>
          <p:nvPr/>
        </p:nvSpPr>
        <p:spPr bwMode="auto">
          <a:xfrm>
            <a:off x="1905000" y="2590801"/>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a:latin typeface="Times New Roman" panose="02020603050405020304" pitchFamily="18" charset="0"/>
              </a:rPr>
              <a:t>Establishing a strong ethical culture</a:t>
            </a:r>
          </a:p>
        </p:txBody>
      </p:sp>
      <p:sp>
        <p:nvSpPr>
          <p:cNvPr id="6154" name="Text Box 15">
            <a:extLst>
              <a:ext uri="{FF2B5EF4-FFF2-40B4-BE49-F238E27FC236}">
                <a16:creationId xmlns:a16="http://schemas.microsoft.com/office/drawing/2014/main" id="{EBC8C64D-CF9B-05CF-A9C2-24E09F753EB0}"/>
              </a:ext>
            </a:extLst>
          </p:cNvPr>
          <p:cNvSpPr txBox="1">
            <a:spLocks noChangeArrowheads="1"/>
          </p:cNvSpPr>
          <p:nvPr/>
        </p:nvSpPr>
        <p:spPr bwMode="auto">
          <a:xfrm>
            <a:off x="4953000" y="2743201"/>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a:latin typeface="Times New Roman" panose="02020603050405020304" pitchFamily="18" charset="0"/>
              </a:rPr>
              <a:t>Choosing an attorney</a:t>
            </a:r>
          </a:p>
        </p:txBody>
      </p:sp>
      <p:sp>
        <p:nvSpPr>
          <p:cNvPr id="6155" name="Text Box 16">
            <a:extLst>
              <a:ext uri="{FF2B5EF4-FFF2-40B4-BE49-F238E27FC236}">
                <a16:creationId xmlns:a16="http://schemas.microsoft.com/office/drawing/2014/main" id="{AE394317-5AFA-EE7C-EFBA-57F599807FDC}"/>
              </a:ext>
            </a:extLst>
          </p:cNvPr>
          <p:cNvSpPr txBox="1">
            <a:spLocks noChangeArrowheads="1"/>
          </p:cNvSpPr>
          <p:nvPr/>
        </p:nvSpPr>
        <p:spPr bwMode="auto">
          <a:xfrm>
            <a:off x="1905000" y="4267201"/>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a:latin typeface="Times New Roman" panose="02020603050405020304" pitchFamily="18" charset="0"/>
              </a:rPr>
              <a:t>Avoiding legal disputes</a:t>
            </a:r>
          </a:p>
        </p:txBody>
      </p:sp>
      <p:sp>
        <p:nvSpPr>
          <p:cNvPr id="6156" name="Text Box 17">
            <a:extLst>
              <a:ext uri="{FF2B5EF4-FFF2-40B4-BE49-F238E27FC236}">
                <a16:creationId xmlns:a16="http://schemas.microsoft.com/office/drawing/2014/main" id="{6006524A-EEBD-188A-5DD7-AB39BF9C2DE9}"/>
              </a:ext>
            </a:extLst>
          </p:cNvPr>
          <p:cNvSpPr txBox="1">
            <a:spLocks noChangeArrowheads="1"/>
          </p:cNvSpPr>
          <p:nvPr/>
        </p:nvSpPr>
        <p:spPr bwMode="auto">
          <a:xfrm>
            <a:off x="4876800" y="4191001"/>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a:latin typeface="Times New Roman" panose="02020603050405020304" pitchFamily="18" charset="0"/>
              </a:rPr>
              <a:t>Obtaining business licenses and permits</a:t>
            </a:r>
          </a:p>
        </p:txBody>
      </p:sp>
      <p:sp>
        <p:nvSpPr>
          <p:cNvPr id="6157" name="Text Box 18">
            <a:extLst>
              <a:ext uri="{FF2B5EF4-FFF2-40B4-BE49-F238E27FC236}">
                <a16:creationId xmlns:a16="http://schemas.microsoft.com/office/drawing/2014/main" id="{6CC9E128-144B-B6D0-33CF-8C5B9C721323}"/>
              </a:ext>
            </a:extLst>
          </p:cNvPr>
          <p:cNvSpPr txBox="1">
            <a:spLocks noChangeArrowheads="1"/>
          </p:cNvSpPr>
          <p:nvPr/>
        </p:nvSpPr>
        <p:spPr bwMode="auto">
          <a:xfrm>
            <a:off x="7848600" y="4191001"/>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a:latin typeface="Times New Roman" panose="02020603050405020304" pitchFamily="18" charset="0"/>
              </a:rPr>
              <a:t>Choosing a form of business organization</a:t>
            </a:r>
          </a:p>
        </p:txBody>
      </p:sp>
      <p:sp>
        <p:nvSpPr>
          <p:cNvPr id="6158" name="Rectangle 19">
            <a:extLst>
              <a:ext uri="{FF2B5EF4-FFF2-40B4-BE49-F238E27FC236}">
                <a16:creationId xmlns:a16="http://schemas.microsoft.com/office/drawing/2014/main" id="{5E3CAA64-E6CB-29A5-EB60-FDD3F9EE918C}"/>
              </a:ext>
            </a:extLst>
          </p:cNvPr>
          <p:cNvSpPr>
            <a:spLocks noChangeArrowheads="1"/>
          </p:cNvSpPr>
          <p:nvPr/>
        </p:nvSpPr>
        <p:spPr bwMode="auto">
          <a:xfrm>
            <a:off x="7848600" y="2438400"/>
            <a:ext cx="2514600" cy="10668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6159" name="Text Box 20">
            <a:extLst>
              <a:ext uri="{FF2B5EF4-FFF2-40B4-BE49-F238E27FC236}">
                <a16:creationId xmlns:a16="http://schemas.microsoft.com/office/drawing/2014/main" id="{1EF8A8DC-FED3-2302-179A-83EF0EC2DF6C}"/>
              </a:ext>
            </a:extLst>
          </p:cNvPr>
          <p:cNvSpPr txBox="1">
            <a:spLocks noChangeArrowheads="1"/>
          </p:cNvSpPr>
          <p:nvPr/>
        </p:nvSpPr>
        <p:spPr bwMode="auto">
          <a:xfrm>
            <a:off x="7924800" y="2590801"/>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a:latin typeface="Times New Roman" panose="02020603050405020304" pitchFamily="18" charset="0"/>
              </a:rPr>
              <a:t>Drafting a founder’s agreement</a:t>
            </a:r>
          </a:p>
        </p:txBody>
      </p:sp>
      <p:sp>
        <p:nvSpPr>
          <p:cNvPr id="6161" name="Slide Number Placeholder 18">
            <a:extLst>
              <a:ext uri="{FF2B5EF4-FFF2-40B4-BE49-F238E27FC236}">
                <a16:creationId xmlns:a16="http://schemas.microsoft.com/office/drawing/2014/main" id="{D6780946-2868-E010-6C56-F588C8785D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2798130A-7ED4-F441-B3CA-8318F9E2C2A8}" type="slidenum">
              <a:rPr lang="en-US" altLang="en-US" sz="140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4EFD738-5505-794F-DCCA-9D443C80A5E1}"/>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Partnerships</a:t>
            </a:r>
            <a:br>
              <a:rPr lang="en-US" altLang="en-US" sz="3600">
                <a:latin typeface="Times New Roman" panose="02020603050405020304" pitchFamily="18" charset="0"/>
              </a:rPr>
            </a:br>
            <a:r>
              <a:rPr lang="en-US" altLang="en-US" sz="2000">
                <a:latin typeface="Times New Roman" panose="02020603050405020304" pitchFamily="18" charset="0"/>
              </a:rPr>
              <a:t>1 of 3</a:t>
            </a:r>
            <a:endParaRPr lang="en-US" altLang="en-US" sz="3600">
              <a:latin typeface="Times New Roman" panose="02020603050405020304" pitchFamily="18" charset="0"/>
            </a:endParaRPr>
          </a:p>
        </p:txBody>
      </p:sp>
      <p:sp>
        <p:nvSpPr>
          <p:cNvPr id="26627" name="Rectangle 3">
            <a:extLst>
              <a:ext uri="{FF2B5EF4-FFF2-40B4-BE49-F238E27FC236}">
                <a16:creationId xmlns:a16="http://schemas.microsoft.com/office/drawing/2014/main" id="{A059C592-6B10-E244-ACE8-347615717BDC}"/>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Partnerships </a:t>
            </a:r>
          </a:p>
          <a:p>
            <a:pPr lvl="1" eaLnBrk="1" hangingPunct="1"/>
            <a:r>
              <a:rPr lang="en-US" altLang="en-US">
                <a:latin typeface="Times New Roman" panose="02020603050405020304" pitchFamily="18" charset="0"/>
              </a:rPr>
              <a:t>If two or more people start a business, they must organize as a partnership, corporation, or limited liability company.</a:t>
            </a:r>
          </a:p>
          <a:p>
            <a:pPr lvl="1" eaLnBrk="1" hangingPunct="1"/>
            <a:r>
              <a:rPr lang="en-US" altLang="en-US">
                <a:latin typeface="Times New Roman" panose="02020603050405020304" pitchFamily="18" charset="0"/>
              </a:rPr>
              <a:t>Partnerships are organized as either general or limited liability partnerships.</a:t>
            </a:r>
          </a:p>
        </p:txBody>
      </p:sp>
      <p:sp>
        <p:nvSpPr>
          <p:cNvPr id="26628" name="Line 4">
            <a:extLst>
              <a:ext uri="{FF2B5EF4-FFF2-40B4-BE49-F238E27FC236}">
                <a16:creationId xmlns:a16="http://schemas.microsoft.com/office/drawing/2014/main" id="{5FB6BBD9-A95E-EAC8-1F04-007CC1BC09CE}"/>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6630" name="Slide Number Placeholder 7">
            <a:extLst>
              <a:ext uri="{FF2B5EF4-FFF2-40B4-BE49-F238E27FC236}">
                <a16:creationId xmlns:a16="http://schemas.microsoft.com/office/drawing/2014/main" id="{57B55A4B-743A-8D21-9FFA-BA9DE4A46B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3C9385A4-C0FB-0B46-92F3-0125BAEC8EFD}" type="slidenum">
              <a:rPr lang="en-US" altLang="en-US" sz="1400"/>
              <a:pPr>
                <a:spcBef>
                  <a:spcPct val="0"/>
                </a:spcBef>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80F638C-1CDD-ECFE-D498-05BF768A54F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Partnerships</a:t>
            </a:r>
            <a:br>
              <a:rPr lang="en-US" altLang="en-US" sz="3600">
                <a:latin typeface="Times New Roman" panose="02020603050405020304" pitchFamily="18" charset="0"/>
              </a:rPr>
            </a:br>
            <a:r>
              <a:rPr lang="en-US" altLang="en-US" sz="2000">
                <a:latin typeface="Times New Roman" panose="02020603050405020304" pitchFamily="18" charset="0"/>
              </a:rPr>
              <a:t>2 of 3</a:t>
            </a:r>
            <a:endParaRPr lang="en-US" altLang="en-US" sz="3600">
              <a:latin typeface="Times New Roman" panose="02020603050405020304" pitchFamily="18" charset="0"/>
            </a:endParaRPr>
          </a:p>
        </p:txBody>
      </p:sp>
      <p:sp>
        <p:nvSpPr>
          <p:cNvPr id="27651" name="Line 4">
            <a:extLst>
              <a:ext uri="{FF2B5EF4-FFF2-40B4-BE49-F238E27FC236}">
                <a16:creationId xmlns:a16="http://schemas.microsoft.com/office/drawing/2014/main" id="{FBCD940C-8A26-C04C-00EA-3FCA854E1346}"/>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7652" name="Text Box 4">
            <a:extLst>
              <a:ext uri="{FF2B5EF4-FFF2-40B4-BE49-F238E27FC236}">
                <a16:creationId xmlns:a16="http://schemas.microsoft.com/office/drawing/2014/main" id="{9C26A24E-5728-A5CD-89FB-0B6C2A903A68}"/>
              </a:ext>
            </a:extLst>
          </p:cNvPr>
          <p:cNvSpPr txBox="1">
            <a:spLocks noChangeArrowheads="1"/>
          </p:cNvSpPr>
          <p:nvPr/>
        </p:nvSpPr>
        <p:spPr bwMode="auto">
          <a:xfrm>
            <a:off x="1828800" y="29718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latin typeface="Times New Roman" panose="02020603050405020304" pitchFamily="18" charset="0"/>
              </a:rPr>
              <a:t>General Partnership</a:t>
            </a:r>
          </a:p>
        </p:txBody>
      </p:sp>
      <p:sp>
        <p:nvSpPr>
          <p:cNvPr id="27653" name="Rectangle 5">
            <a:extLst>
              <a:ext uri="{FF2B5EF4-FFF2-40B4-BE49-F238E27FC236}">
                <a16:creationId xmlns:a16="http://schemas.microsoft.com/office/drawing/2014/main" id="{5546552B-2E60-5630-504F-F37987762D5B}"/>
              </a:ext>
            </a:extLst>
          </p:cNvPr>
          <p:cNvSpPr>
            <a:spLocks noChangeArrowheads="1"/>
          </p:cNvSpPr>
          <p:nvPr/>
        </p:nvSpPr>
        <p:spPr bwMode="auto">
          <a:xfrm>
            <a:off x="5791200" y="1524000"/>
            <a:ext cx="4343400" cy="47244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27654" name="TextBox 7">
            <a:extLst>
              <a:ext uri="{FF2B5EF4-FFF2-40B4-BE49-F238E27FC236}">
                <a16:creationId xmlns:a16="http://schemas.microsoft.com/office/drawing/2014/main" id="{6E3AD405-7A2D-C444-443C-7DF8DCBD7B02}"/>
              </a:ext>
            </a:extLst>
          </p:cNvPr>
          <p:cNvSpPr txBox="1">
            <a:spLocks noChangeArrowheads="1"/>
          </p:cNvSpPr>
          <p:nvPr/>
        </p:nvSpPr>
        <p:spPr bwMode="auto">
          <a:xfrm>
            <a:off x="5867400" y="2209801"/>
            <a:ext cx="419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latin typeface="Times New Roman" panose="02020603050405020304" pitchFamily="18" charset="0"/>
              </a:rPr>
              <a:t>A form of business organization where two or more people pool their skills, abilities, and resources to run a business. The primary disadvantage is that all partners are liable for all the partnership’s debts and obligations.</a:t>
            </a:r>
          </a:p>
        </p:txBody>
      </p:sp>
      <p:sp>
        <p:nvSpPr>
          <p:cNvPr id="27656" name="Slide Number Placeholder 8">
            <a:extLst>
              <a:ext uri="{FF2B5EF4-FFF2-40B4-BE49-F238E27FC236}">
                <a16:creationId xmlns:a16="http://schemas.microsoft.com/office/drawing/2014/main" id="{E9AEE7BE-233B-D46F-6A11-DA1D5A4E2C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7A588A0E-EC1D-7549-952A-83370511F5B1}" type="slidenum">
              <a:rPr lang="en-US" altLang="en-US" sz="1400"/>
              <a:pPr>
                <a:spcBef>
                  <a:spcPct val="0"/>
                </a:spcBef>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C9022D7-71D0-EACB-CD7B-2925521EF395}"/>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Partnerships</a:t>
            </a:r>
            <a:br>
              <a:rPr lang="en-US" altLang="en-US" sz="3600">
                <a:latin typeface="Times New Roman" panose="02020603050405020304" pitchFamily="18" charset="0"/>
              </a:rPr>
            </a:br>
            <a:r>
              <a:rPr lang="en-US" altLang="en-US" sz="2000">
                <a:latin typeface="Times New Roman" panose="02020603050405020304" pitchFamily="18" charset="0"/>
              </a:rPr>
              <a:t>3 of 3</a:t>
            </a:r>
            <a:endParaRPr lang="en-US" altLang="en-US" sz="3600">
              <a:latin typeface="Times New Roman" panose="02020603050405020304" pitchFamily="18" charset="0"/>
            </a:endParaRPr>
          </a:p>
        </p:txBody>
      </p:sp>
      <p:sp>
        <p:nvSpPr>
          <p:cNvPr id="28675" name="Line 4">
            <a:extLst>
              <a:ext uri="{FF2B5EF4-FFF2-40B4-BE49-F238E27FC236}">
                <a16:creationId xmlns:a16="http://schemas.microsoft.com/office/drawing/2014/main" id="{9ADDACE8-659B-F973-306E-7354F772720F}"/>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8676" name="Text Box 4">
            <a:extLst>
              <a:ext uri="{FF2B5EF4-FFF2-40B4-BE49-F238E27FC236}">
                <a16:creationId xmlns:a16="http://schemas.microsoft.com/office/drawing/2014/main" id="{9C108D0A-EB21-926F-2B00-83792BC0C1E9}"/>
              </a:ext>
            </a:extLst>
          </p:cNvPr>
          <p:cNvSpPr txBox="1">
            <a:spLocks noChangeArrowheads="1"/>
          </p:cNvSpPr>
          <p:nvPr/>
        </p:nvSpPr>
        <p:spPr bwMode="auto">
          <a:xfrm>
            <a:off x="1828800" y="29718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latin typeface="Times New Roman" panose="02020603050405020304" pitchFamily="18" charset="0"/>
              </a:rPr>
              <a:t>Limited Partnership</a:t>
            </a:r>
          </a:p>
        </p:txBody>
      </p:sp>
      <p:sp>
        <p:nvSpPr>
          <p:cNvPr id="28677" name="Rectangle 5">
            <a:extLst>
              <a:ext uri="{FF2B5EF4-FFF2-40B4-BE49-F238E27FC236}">
                <a16:creationId xmlns:a16="http://schemas.microsoft.com/office/drawing/2014/main" id="{D5AF41A8-77C5-4B68-C2B3-4B49CE531888}"/>
              </a:ext>
            </a:extLst>
          </p:cNvPr>
          <p:cNvSpPr>
            <a:spLocks noChangeArrowheads="1"/>
          </p:cNvSpPr>
          <p:nvPr/>
        </p:nvSpPr>
        <p:spPr bwMode="auto">
          <a:xfrm>
            <a:off x="5791200" y="1524000"/>
            <a:ext cx="4343400" cy="48006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28678" name="TextBox 7">
            <a:extLst>
              <a:ext uri="{FF2B5EF4-FFF2-40B4-BE49-F238E27FC236}">
                <a16:creationId xmlns:a16="http://schemas.microsoft.com/office/drawing/2014/main" id="{7936554D-110B-3495-1A6C-4C670E732F2D}"/>
              </a:ext>
            </a:extLst>
          </p:cNvPr>
          <p:cNvSpPr txBox="1">
            <a:spLocks noChangeArrowheads="1"/>
          </p:cNvSpPr>
          <p:nvPr/>
        </p:nvSpPr>
        <p:spPr bwMode="auto">
          <a:xfrm>
            <a:off x="5867400" y="1600201"/>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latin typeface="Times New Roman" panose="02020603050405020304" pitchFamily="18" charset="0"/>
              </a:rPr>
              <a:t> A modified form of general </a:t>
            </a:r>
          </a:p>
          <a:p>
            <a:pPr eaLnBrk="1" hangingPunct="1">
              <a:spcBef>
                <a:spcPct val="0"/>
              </a:spcBef>
              <a:buFontTx/>
              <a:buNone/>
            </a:pPr>
            <a:r>
              <a:rPr lang="en-US" altLang="en-US" sz="2400">
                <a:latin typeface="Times New Roman" panose="02020603050405020304" pitchFamily="18" charset="0"/>
              </a:rPr>
              <a:t>  partnership.</a:t>
            </a:r>
          </a:p>
          <a:p>
            <a:pPr eaLnBrk="1" hangingPunct="1">
              <a:spcBef>
                <a:spcPct val="0"/>
              </a:spcBef>
            </a:pPr>
            <a:r>
              <a:rPr lang="en-US" altLang="en-US" sz="2400">
                <a:latin typeface="Times New Roman" panose="02020603050405020304" pitchFamily="18" charset="0"/>
              </a:rPr>
              <a:t> The major difference between</a:t>
            </a:r>
          </a:p>
          <a:p>
            <a:pPr eaLnBrk="1" hangingPunct="1">
              <a:spcBef>
                <a:spcPct val="0"/>
              </a:spcBef>
              <a:buFontTx/>
              <a:buNone/>
            </a:pPr>
            <a:r>
              <a:rPr lang="en-US" altLang="en-US" sz="2400">
                <a:latin typeface="Times New Roman" panose="02020603050405020304" pitchFamily="18" charset="0"/>
              </a:rPr>
              <a:t>  the two is that a limited </a:t>
            </a:r>
          </a:p>
          <a:p>
            <a:pPr eaLnBrk="1" hangingPunct="1">
              <a:spcBef>
                <a:spcPct val="0"/>
              </a:spcBef>
              <a:buFontTx/>
              <a:buNone/>
            </a:pPr>
            <a:r>
              <a:rPr lang="en-US" altLang="en-US" sz="2400">
                <a:latin typeface="Times New Roman" panose="02020603050405020304" pitchFamily="18" charset="0"/>
              </a:rPr>
              <a:t>  partnership includes two classes</a:t>
            </a:r>
          </a:p>
          <a:p>
            <a:pPr eaLnBrk="1" hangingPunct="1">
              <a:spcBef>
                <a:spcPct val="0"/>
              </a:spcBef>
              <a:buFontTx/>
              <a:buNone/>
            </a:pPr>
            <a:r>
              <a:rPr lang="en-US" altLang="en-US" sz="2400">
                <a:latin typeface="Times New Roman" panose="02020603050405020304" pitchFamily="18" charset="0"/>
              </a:rPr>
              <a:t>  of owners: general partners and</a:t>
            </a:r>
          </a:p>
          <a:p>
            <a:pPr eaLnBrk="1" hangingPunct="1">
              <a:spcBef>
                <a:spcPct val="0"/>
              </a:spcBef>
              <a:buFontTx/>
              <a:buNone/>
            </a:pPr>
            <a:r>
              <a:rPr lang="en-US" altLang="en-US" sz="2400">
                <a:latin typeface="Times New Roman" panose="02020603050405020304" pitchFamily="18" charset="0"/>
              </a:rPr>
              <a:t>  limited partners.</a:t>
            </a:r>
          </a:p>
          <a:p>
            <a:pPr eaLnBrk="1" hangingPunct="1">
              <a:spcBef>
                <a:spcPct val="0"/>
              </a:spcBef>
            </a:pPr>
            <a:r>
              <a:rPr lang="en-US" altLang="en-US" sz="2400">
                <a:latin typeface="Times New Roman" panose="02020603050405020304" pitchFamily="18" charset="0"/>
              </a:rPr>
              <a:t> The general partners are liable</a:t>
            </a:r>
          </a:p>
          <a:p>
            <a:pPr eaLnBrk="1" hangingPunct="1">
              <a:spcBef>
                <a:spcPct val="0"/>
              </a:spcBef>
              <a:buFontTx/>
              <a:buNone/>
            </a:pPr>
            <a:r>
              <a:rPr lang="en-US" altLang="en-US" sz="2400">
                <a:latin typeface="Times New Roman" panose="02020603050405020304" pitchFamily="18" charset="0"/>
              </a:rPr>
              <a:t>  for the debts and obligations of</a:t>
            </a:r>
          </a:p>
          <a:p>
            <a:pPr eaLnBrk="1" hangingPunct="1">
              <a:spcBef>
                <a:spcPct val="0"/>
              </a:spcBef>
              <a:buFontTx/>
              <a:buNone/>
            </a:pPr>
            <a:r>
              <a:rPr lang="en-US" altLang="en-US" sz="2400">
                <a:latin typeface="Times New Roman" panose="02020603050405020304" pitchFamily="18" charset="0"/>
              </a:rPr>
              <a:t>  the partnership, but the limited</a:t>
            </a:r>
          </a:p>
          <a:p>
            <a:pPr eaLnBrk="1" hangingPunct="1">
              <a:spcBef>
                <a:spcPct val="0"/>
              </a:spcBef>
              <a:buFontTx/>
              <a:buNone/>
            </a:pPr>
            <a:r>
              <a:rPr lang="en-US" altLang="en-US" sz="2400">
                <a:latin typeface="Times New Roman" panose="02020603050405020304" pitchFamily="18" charset="0"/>
              </a:rPr>
              <a:t>  partners are only liable up to</a:t>
            </a:r>
          </a:p>
          <a:p>
            <a:pPr eaLnBrk="1" hangingPunct="1">
              <a:spcBef>
                <a:spcPct val="0"/>
              </a:spcBef>
              <a:buFontTx/>
              <a:buNone/>
            </a:pPr>
            <a:r>
              <a:rPr lang="en-US" altLang="en-US" sz="2400">
                <a:latin typeface="Times New Roman" panose="02020603050405020304" pitchFamily="18" charset="0"/>
              </a:rPr>
              <a:t>  the amount of their investment. </a:t>
            </a:r>
          </a:p>
        </p:txBody>
      </p:sp>
      <p:sp>
        <p:nvSpPr>
          <p:cNvPr id="28680" name="Slide Number Placeholder 8">
            <a:extLst>
              <a:ext uri="{FF2B5EF4-FFF2-40B4-BE49-F238E27FC236}">
                <a16:creationId xmlns:a16="http://schemas.microsoft.com/office/drawing/2014/main" id="{A04737A6-22F0-FF31-83E1-D337C2D856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6C9BA04F-7F41-044C-9F67-3AC7C7E7EA15}" type="slidenum">
              <a:rPr lang="en-US" altLang="en-US" sz="140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301B4D0-8A28-61C5-A59B-2F3A45F613E2}"/>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a:t>
            </a:r>
            <a:br>
              <a:rPr lang="en-US" altLang="en-US" sz="3600">
                <a:latin typeface="Times New Roman" panose="02020603050405020304" pitchFamily="18" charset="0"/>
              </a:rPr>
            </a:br>
            <a:r>
              <a:rPr lang="en-US" altLang="en-US" sz="3600">
                <a:latin typeface="Times New Roman" panose="02020603050405020304" pitchFamily="18" charset="0"/>
              </a:rPr>
              <a:t>General Partnership</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29699" name="Line 3">
            <a:extLst>
              <a:ext uri="{FF2B5EF4-FFF2-40B4-BE49-F238E27FC236}">
                <a16:creationId xmlns:a16="http://schemas.microsoft.com/office/drawing/2014/main" id="{1BBBDB10-49E3-4D8B-9E31-B9DCF014B423}"/>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29700" name="Text Box 4">
            <a:extLst>
              <a:ext uri="{FF2B5EF4-FFF2-40B4-BE49-F238E27FC236}">
                <a16:creationId xmlns:a16="http://schemas.microsoft.com/office/drawing/2014/main" id="{2202EB1D-10C5-3FEC-55C4-994655368C48}"/>
              </a:ext>
            </a:extLst>
          </p:cNvPr>
          <p:cNvSpPr txBox="1">
            <a:spLocks noChangeArrowheads="1"/>
          </p:cNvSpPr>
          <p:nvPr/>
        </p:nvSpPr>
        <p:spPr bwMode="auto">
          <a:xfrm>
            <a:off x="1981200" y="1752600"/>
            <a:ext cx="8305800" cy="271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dirty="0">
                <a:latin typeface="Times New Roman" panose="02020603050405020304" pitchFamily="18" charset="0"/>
              </a:rPr>
              <a:t>Advantages of a General Partnership</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Creating one is relatively easy and inexpensive compared to a corporation or</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limited liability company.</a:t>
            </a:r>
          </a:p>
          <a:p>
            <a:pPr eaLnBrk="1" hangingPunct="1">
              <a:spcBef>
                <a:spcPct val="50000"/>
              </a:spcBef>
              <a:buFont typeface="Wingdings" pitchFamily="2" charset="2"/>
              <a:buChar char="§"/>
            </a:pPr>
            <a:r>
              <a:rPr lang="en-US" altLang="en-US" sz="2000" dirty="0">
                <a:latin typeface="Times New Roman" panose="02020603050405020304" pitchFamily="18" charset="0"/>
              </a:rPr>
              <a:t> The skills and abilities of more than one individual are available to the firm.</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Having more than one owner may make it easier to raise funds.</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Business losses can be deducted against the partners’ other sources of income.</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It is not subject to double taxation (explained later).</a:t>
            </a:r>
          </a:p>
        </p:txBody>
      </p:sp>
      <p:sp>
        <p:nvSpPr>
          <p:cNvPr id="29702" name="Slide Number Placeholder 7">
            <a:extLst>
              <a:ext uri="{FF2B5EF4-FFF2-40B4-BE49-F238E27FC236}">
                <a16:creationId xmlns:a16="http://schemas.microsoft.com/office/drawing/2014/main" id="{968E979C-0D0F-CBE2-D7BE-14CAC3CE4A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6DAFF052-51BC-A942-987C-40CB97206DA4}" type="slidenum">
              <a:rPr lang="en-US" altLang="en-US" sz="1400"/>
              <a:pPr>
                <a:spcBef>
                  <a:spcPct val="0"/>
                </a:spcBef>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5C7B438-E544-595B-862E-3724EADB3EFD}"/>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a:t>
            </a:r>
            <a:br>
              <a:rPr lang="en-US" altLang="en-US" sz="3600">
                <a:latin typeface="Times New Roman" panose="02020603050405020304" pitchFamily="18" charset="0"/>
              </a:rPr>
            </a:br>
            <a:r>
              <a:rPr lang="en-US" altLang="en-US" sz="3600">
                <a:latin typeface="Times New Roman" panose="02020603050405020304" pitchFamily="18" charset="0"/>
              </a:rPr>
              <a:t>General Partnership</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30723" name="Line 3">
            <a:extLst>
              <a:ext uri="{FF2B5EF4-FFF2-40B4-BE49-F238E27FC236}">
                <a16:creationId xmlns:a16="http://schemas.microsoft.com/office/drawing/2014/main" id="{66ADEEBC-B5E8-7D35-9807-6EFF78B8C8DD}"/>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0724" name="Text Box 4">
            <a:extLst>
              <a:ext uri="{FF2B5EF4-FFF2-40B4-BE49-F238E27FC236}">
                <a16:creationId xmlns:a16="http://schemas.microsoft.com/office/drawing/2014/main" id="{27AD3A5D-D104-090B-F316-145CA7A21865}"/>
              </a:ext>
            </a:extLst>
          </p:cNvPr>
          <p:cNvSpPr txBox="1">
            <a:spLocks noChangeArrowheads="1"/>
          </p:cNvSpPr>
          <p:nvPr/>
        </p:nvSpPr>
        <p:spPr bwMode="auto">
          <a:xfrm>
            <a:off x="1981200" y="1752600"/>
            <a:ext cx="8686800" cy="30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dirty="0">
                <a:latin typeface="Times New Roman" panose="02020603050405020304" pitchFamily="18" charset="0"/>
              </a:rPr>
              <a:t>Disadvantages of a Partnership</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Liability on the part of each general partner is unlimited.</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The business relies on the skills and abilities of a fixed number of partners. Of </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course, the owners can hire employees who have additional skills and abilities.</a:t>
            </a:r>
          </a:p>
          <a:p>
            <a:pPr eaLnBrk="1" hangingPunct="1">
              <a:spcBef>
                <a:spcPct val="50000"/>
              </a:spcBef>
              <a:buFont typeface="Wingdings" pitchFamily="2" charset="2"/>
              <a:buChar char="§"/>
            </a:pPr>
            <a:r>
              <a:rPr lang="en-US" altLang="en-US" sz="2000" dirty="0">
                <a:latin typeface="Times New Roman" panose="02020603050405020304" pitchFamily="18" charset="0"/>
              </a:rPr>
              <a:t> Raising capital can be difficult.</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Because decision making among the partners is shared, disagreements can occur.</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The business ends with the death or withdrawal of one partner unless otherwise</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stated in the partnership agreement.</a:t>
            </a:r>
          </a:p>
        </p:txBody>
      </p:sp>
      <p:sp>
        <p:nvSpPr>
          <p:cNvPr id="30726" name="Slide Number Placeholder 7">
            <a:extLst>
              <a:ext uri="{FF2B5EF4-FFF2-40B4-BE49-F238E27FC236}">
                <a16:creationId xmlns:a16="http://schemas.microsoft.com/office/drawing/2014/main" id="{D5A1AF30-5D94-7C08-CEE1-A611849C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E22A4D63-C5A5-6445-A296-1A5A9363898D}" type="slidenum">
              <a:rPr lang="en-US" altLang="en-US" sz="1400"/>
              <a:pPr>
                <a:spcBef>
                  <a:spcPct val="0"/>
                </a:spcBef>
                <a:buFontTx/>
                <a:buNone/>
              </a:pPr>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3C7C71C-F758-ED3E-CCC1-9EE4FFFDD0F7}"/>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Corporations</a:t>
            </a:r>
          </a:p>
        </p:txBody>
      </p:sp>
      <p:sp>
        <p:nvSpPr>
          <p:cNvPr id="31747" name="Rectangle 3">
            <a:extLst>
              <a:ext uri="{FF2B5EF4-FFF2-40B4-BE49-F238E27FC236}">
                <a16:creationId xmlns:a16="http://schemas.microsoft.com/office/drawing/2014/main" id="{85492B97-670F-7C19-CB5A-6D02DC81B419}"/>
              </a:ext>
            </a:extLst>
          </p:cNvPr>
          <p:cNvSpPr>
            <a:spLocks noGrp="1" noChangeArrowheads="1"/>
          </p:cNvSpPr>
          <p:nvPr>
            <p:ph type="body" idx="1"/>
          </p:nvPr>
        </p:nvSpPr>
        <p:spPr/>
        <p:txBody>
          <a:bodyPr/>
          <a:lstStyle/>
          <a:p>
            <a:pPr eaLnBrk="1" hangingPunct="1">
              <a:lnSpc>
                <a:spcPct val="90000"/>
              </a:lnSpc>
            </a:pPr>
            <a:r>
              <a:rPr lang="en-US" altLang="en-US">
                <a:latin typeface="Times New Roman" panose="02020603050405020304" pitchFamily="18" charset="0"/>
              </a:rPr>
              <a:t>Corporations</a:t>
            </a:r>
          </a:p>
          <a:p>
            <a:pPr lvl="1" eaLnBrk="1" hangingPunct="1">
              <a:lnSpc>
                <a:spcPct val="90000"/>
              </a:lnSpc>
            </a:pPr>
            <a:r>
              <a:rPr lang="en-US" altLang="en-US">
                <a:latin typeface="Times New Roman" panose="02020603050405020304" pitchFamily="18" charset="0"/>
              </a:rPr>
              <a:t>A corporation is a separate legal entity organized under the authority of a state. </a:t>
            </a:r>
          </a:p>
          <a:p>
            <a:pPr lvl="1" eaLnBrk="1" hangingPunct="1">
              <a:lnSpc>
                <a:spcPct val="90000"/>
              </a:lnSpc>
            </a:pPr>
            <a:r>
              <a:rPr lang="en-US" altLang="en-US">
                <a:latin typeface="Times New Roman" panose="02020603050405020304" pitchFamily="18" charset="0"/>
              </a:rPr>
              <a:t>Corporations are organized as either C corporations or subchapter S corporations.</a:t>
            </a:r>
          </a:p>
          <a:p>
            <a:pPr lvl="1" eaLnBrk="1" hangingPunct="1">
              <a:lnSpc>
                <a:spcPct val="90000"/>
              </a:lnSpc>
            </a:pPr>
            <a:r>
              <a:rPr lang="en-US" altLang="en-US">
                <a:latin typeface="Times New Roman" panose="02020603050405020304" pitchFamily="18" charset="0"/>
              </a:rPr>
              <a:t>C corporations are what most people think of when they hear the word “corporation.” However, business startups are often organized as subchapter S corporations.  </a:t>
            </a:r>
          </a:p>
        </p:txBody>
      </p:sp>
      <p:sp>
        <p:nvSpPr>
          <p:cNvPr id="31748" name="Line 4">
            <a:extLst>
              <a:ext uri="{FF2B5EF4-FFF2-40B4-BE49-F238E27FC236}">
                <a16:creationId xmlns:a16="http://schemas.microsoft.com/office/drawing/2014/main" id="{45E4D1DD-6D0C-D7C6-FF65-222CB4969DC8}"/>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1750" name="Slide Number Placeholder 7">
            <a:extLst>
              <a:ext uri="{FF2B5EF4-FFF2-40B4-BE49-F238E27FC236}">
                <a16:creationId xmlns:a16="http://schemas.microsoft.com/office/drawing/2014/main" id="{FB93D83C-F93E-9045-8DB6-5E81200E36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4D143EDB-C597-124B-B755-8939235A57EE}" type="slidenum">
              <a:rPr lang="en-US" altLang="en-US" sz="1400"/>
              <a:pPr>
                <a:spcBef>
                  <a:spcPct val="0"/>
                </a:spcBef>
                <a:buFontTx/>
                <a:buNone/>
              </a:pPr>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CCAAAB9-2090-B11A-B432-F12418F8AA43}"/>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C Corporation</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32771" name="Line 4">
            <a:extLst>
              <a:ext uri="{FF2B5EF4-FFF2-40B4-BE49-F238E27FC236}">
                <a16:creationId xmlns:a16="http://schemas.microsoft.com/office/drawing/2014/main" id="{619FFF85-549B-166A-E51B-FC8338F291BE}"/>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2772" name="Text Box 4">
            <a:extLst>
              <a:ext uri="{FF2B5EF4-FFF2-40B4-BE49-F238E27FC236}">
                <a16:creationId xmlns:a16="http://schemas.microsoft.com/office/drawing/2014/main" id="{B6CA31ED-47B5-3F09-9BC4-99ABBF61FC7B}"/>
              </a:ext>
            </a:extLst>
          </p:cNvPr>
          <p:cNvSpPr txBox="1">
            <a:spLocks noChangeArrowheads="1"/>
          </p:cNvSpPr>
          <p:nvPr/>
        </p:nvSpPr>
        <p:spPr bwMode="auto">
          <a:xfrm>
            <a:off x="1295400" y="31242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latin typeface="Times New Roman" panose="02020603050405020304" pitchFamily="18" charset="0"/>
              </a:rPr>
              <a:t>C Corporation</a:t>
            </a:r>
          </a:p>
        </p:txBody>
      </p:sp>
      <p:sp>
        <p:nvSpPr>
          <p:cNvPr id="32773" name="Rectangle 5">
            <a:extLst>
              <a:ext uri="{FF2B5EF4-FFF2-40B4-BE49-F238E27FC236}">
                <a16:creationId xmlns:a16="http://schemas.microsoft.com/office/drawing/2014/main" id="{D8AE045C-CCB9-9096-AF56-4244F0C7511D}"/>
              </a:ext>
            </a:extLst>
          </p:cNvPr>
          <p:cNvSpPr>
            <a:spLocks noChangeArrowheads="1"/>
          </p:cNvSpPr>
          <p:nvPr/>
        </p:nvSpPr>
        <p:spPr bwMode="auto">
          <a:xfrm>
            <a:off x="5105400" y="1524000"/>
            <a:ext cx="5181600" cy="47244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32774" name="TextBox 7">
            <a:extLst>
              <a:ext uri="{FF2B5EF4-FFF2-40B4-BE49-F238E27FC236}">
                <a16:creationId xmlns:a16="http://schemas.microsoft.com/office/drawing/2014/main" id="{B4CC82F5-2966-5D99-61C3-3C0266CA5DF2}"/>
              </a:ext>
            </a:extLst>
          </p:cNvPr>
          <p:cNvSpPr txBox="1">
            <a:spLocks noChangeArrowheads="1"/>
          </p:cNvSpPr>
          <p:nvPr/>
        </p:nvSpPr>
        <p:spPr bwMode="auto">
          <a:xfrm>
            <a:off x="5181600" y="1600201"/>
            <a:ext cx="5486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latin typeface="Times New Roman" panose="02020603050405020304" pitchFamily="18" charset="0"/>
              </a:rPr>
              <a:t> Is a separate legal entity that, in the</a:t>
            </a:r>
          </a:p>
          <a:p>
            <a:pPr eaLnBrk="1" hangingPunct="1">
              <a:spcBef>
                <a:spcPct val="0"/>
              </a:spcBef>
              <a:buFontTx/>
              <a:buNone/>
            </a:pPr>
            <a:r>
              <a:rPr lang="en-US" altLang="en-US" sz="2400">
                <a:latin typeface="Times New Roman" panose="02020603050405020304" pitchFamily="18" charset="0"/>
              </a:rPr>
              <a:t>  eyes of the law, is separate from its</a:t>
            </a:r>
          </a:p>
          <a:p>
            <a:pPr eaLnBrk="1" hangingPunct="1">
              <a:spcBef>
                <a:spcPct val="0"/>
              </a:spcBef>
              <a:buFontTx/>
              <a:buNone/>
            </a:pPr>
            <a:r>
              <a:rPr lang="en-US" altLang="en-US" sz="2400">
                <a:latin typeface="Times New Roman" panose="02020603050405020304" pitchFamily="18" charset="0"/>
              </a:rPr>
              <a:t>  owners.</a:t>
            </a:r>
          </a:p>
          <a:p>
            <a:pPr eaLnBrk="1" hangingPunct="1">
              <a:spcBef>
                <a:spcPct val="0"/>
              </a:spcBef>
            </a:pPr>
            <a:r>
              <a:rPr lang="en-US" altLang="en-US" sz="2400">
                <a:latin typeface="Times New Roman" panose="02020603050405020304" pitchFamily="18" charset="0"/>
              </a:rPr>
              <a:t> In most cases a corporation shields </a:t>
            </a:r>
          </a:p>
          <a:p>
            <a:pPr eaLnBrk="1" hangingPunct="1">
              <a:spcBef>
                <a:spcPct val="0"/>
              </a:spcBef>
              <a:buFontTx/>
              <a:buNone/>
            </a:pPr>
            <a:r>
              <a:rPr lang="en-US" altLang="en-US" sz="2400">
                <a:latin typeface="Times New Roman" panose="02020603050405020304" pitchFamily="18" charset="0"/>
              </a:rPr>
              <a:t>  its owners, who are called shareholders,</a:t>
            </a:r>
          </a:p>
          <a:p>
            <a:pPr eaLnBrk="1" hangingPunct="1">
              <a:spcBef>
                <a:spcPct val="0"/>
              </a:spcBef>
              <a:buFontTx/>
              <a:buNone/>
            </a:pPr>
            <a:r>
              <a:rPr lang="en-US" altLang="en-US" sz="2400">
                <a:latin typeface="Times New Roman" panose="02020603050405020304" pitchFamily="18" charset="0"/>
              </a:rPr>
              <a:t>  from personal liability for the debts of</a:t>
            </a:r>
          </a:p>
          <a:p>
            <a:pPr eaLnBrk="1" hangingPunct="1">
              <a:spcBef>
                <a:spcPct val="0"/>
              </a:spcBef>
              <a:buFontTx/>
              <a:buNone/>
            </a:pPr>
            <a:r>
              <a:rPr lang="en-US" altLang="en-US" sz="2400">
                <a:latin typeface="Times New Roman" panose="02020603050405020304" pitchFamily="18" charset="0"/>
              </a:rPr>
              <a:t>  the corporation.</a:t>
            </a:r>
          </a:p>
          <a:p>
            <a:pPr eaLnBrk="1" hangingPunct="1">
              <a:spcBef>
                <a:spcPct val="0"/>
              </a:spcBef>
            </a:pPr>
            <a:r>
              <a:rPr lang="en-US" altLang="en-US" sz="2400">
                <a:latin typeface="Times New Roman" panose="02020603050405020304" pitchFamily="18" charset="0"/>
              </a:rPr>
              <a:t> A corporation is governed by a board</a:t>
            </a:r>
          </a:p>
          <a:p>
            <a:pPr eaLnBrk="1" hangingPunct="1">
              <a:spcBef>
                <a:spcPct val="0"/>
              </a:spcBef>
              <a:buFontTx/>
              <a:buNone/>
            </a:pPr>
            <a:r>
              <a:rPr lang="en-US" altLang="en-US" sz="2400">
                <a:latin typeface="Times New Roman" panose="02020603050405020304" pitchFamily="18" charset="0"/>
              </a:rPr>
              <a:t>  of directors, which is elected by the</a:t>
            </a:r>
          </a:p>
          <a:p>
            <a:pPr eaLnBrk="1" hangingPunct="1">
              <a:spcBef>
                <a:spcPct val="0"/>
              </a:spcBef>
              <a:buFontTx/>
              <a:buNone/>
            </a:pPr>
            <a:r>
              <a:rPr lang="en-US" altLang="en-US" sz="2400">
                <a:latin typeface="Times New Roman" panose="02020603050405020304" pitchFamily="18" charset="0"/>
              </a:rPr>
              <a:t>  shareholders.</a:t>
            </a:r>
          </a:p>
          <a:p>
            <a:pPr eaLnBrk="1" hangingPunct="1">
              <a:spcBef>
                <a:spcPct val="0"/>
              </a:spcBef>
            </a:pPr>
            <a:r>
              <a:rPr lang="en-US" altLang="en-US" sz="2400">
                <a:latin typeface="Times New Roman" panose="02020603050405020304" pitchFamily="18" charset="0"/>
              </a:rPr>
              <a:t> A corporation is formed by filing </a:t>
            </a:r>
          </a:p>
          <a:p>
            <a:pPr eaLnBrk="1" hangingPunct="1">
              <a:spcBef>
                <a:spcPct val="0"/>
              </a:spcBef>
              <a:buFontTx/>
              <a:buNone/>
            </a:pPr>
            <a:r>
              <a:rPr lang="en-US" altLang="en-US" sz="2400">
                <a:latin typeface="Times New Roman" panose="02020603050405020304" pitchFamily="18" charset="0"/>
              </a:rPr>
              <a:t>  articles of incorporation.</a:t>
            </a:r>
          </a:p>
        </p:txBody>
      </p:sp>
      <p:sp>
        <p:nvSpPr>
          <p:cNvPr id="32776" name="Slide Number Placeholder 8">
            <a:extLst>
              <a:ext uri="{FF2B5EF4-FFF2-40B4-BE49-F238E27FC236}">
                <a16:creationId xmlns:a16="http://schemas.microsoft.com/office/drawing/2014/main" id="{5FCDDB82-6F51-242A-4100-5792DD49CA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81F1D0EB-7473-1746-994D-965C93E21292}" type="slidenum">
              <a:rPr lang="en-US" altLang="en-US" sz="1400"/>
              <a:pPr>
                <a:spcBef>
                  <a:spcPct val="0"/>
                </a:spcBef>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F12903A-0F8B-6644-94EB-BFCC93DA7FCD}"/>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C Corporation</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33795" name="Line 4">
            <a:extLst>
              <a:ext uri="{FF2B5EF4-FFF2-40B4-BE49-F238E27FC236}">
                <a16:creationId xmlns:a16="http://schemas.microsoft.com/office/drawing/2014/main" id="{F3F2CED8-2A4E-D91D-B5FA-43ED1724C8ED}"/>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3796" name="Text Box 4">
            <a:extLst>
              <a:ext uri="{FF2B5EF4-FFF2-40B4-BE49-F238E27FC236}">
                <a16:creationId xmlns:a16="http://schemas.microsoft.com/office/drawing/2014/main" id="{C355BB55-DF1B-37EA-A461-7784556AE0FE}"/>
              </a:ext>
            </a:extLst>
          </p:cNvPr>
          <p:cNvSpPr txBox="1">
            <a:spLocks noChangeArrowheads="1"/>
          </p:cNvSpPr>
          <p:nvPr/>
        </p:nvSpPr>
        <p:spPr bwMode="auto">
          <a:xfrm>
            <a:off x="1295400" y="31242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latin typeface="Times New Roman" panose="02020603050405020304" pitchFamily="18" charset="0"/>
              </a:rPr>
              <a:t>C Corporation</a:t>
            </a:r>
          </a:p>
        </p:txBody>
      </p:sp>
      <p:sp>
        <p:nvSpPr>
          <p:cNvPr id="33797" name="Rectangle 5">
            <a:extLst>
              <a:ext uri="{FF2B5EF4-FFF2-40B4-BE49-F238E27FC236}">
                <a16:creationId xmlns:a16="http://schemas.microsoft.com/office/drawing/2014/main" id="{75D3D242-C90D-284D-086A-C7DA64D09250}"/>
              </a:ext>
            </a:extLst>
          </p:cNvPr>
          <p:cNvSpPr>
            <a:spLocks noChangeArrowheads="1"/>
          </p:cNvSpPr>
          <p:nvPr/>
        </p:nvSpPr>
        <p:spPr bwMode="auto">
          <a:xfrm>
            <a:off x="5105400" y="1524000"/>
            <a:ext cx="5181600" cy="47244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33798" name="TextBox 7">
            <a:extLst>
              <a:ext uri="{FF2B5EF4-FFF2-40B4-BE49-F238E27FC236}">
                <a16:creationId xmlns:a16="http://schemas.microsoft.com/office/drawing/2014/main" id="{EC3EE506-33EE-296D-CC9E-D710B335E406}"/>
              </a:ext>
            </a:extLst>
          </p:cNvPr>
          <p:cNvSpPr txBox="1">
            <a:spLocks noChangeArrowheads="1"/>
          </p:cNvSpPr>
          <p:nvPr/>
        </p:nvSpPr>
        <p:spPr bwMode="auto">
          <a:xfrm>
            <a:off x="5181600" y="1600200"/>
            <a:ext cx="5486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latin typeface="Times New Roman" panose="02020603050405020304" pitchFamily="18" charset="0"/>
              </a:rPr>
              <a:t> A corporation is taxed as a separate</a:t>
            </a:r>
          </a:p>
          <a:p>
            <a:pPr eaLnBrk="1" hangingPunct="1">
              <a:spcBef>
                <a:spcPct val="0"/>
              </a:spcBef>
              <a:buFontTx/>
              <a:buNone/>
            </a:pPr>
            <a:r>
              <a:rPr lang="en-US" altLang="en-US" sz="2400">
                <a:latin typeface="Times New Roman" panose="02020603050405020304" pitchFamily="18" charset="0"/>
              </a:rPr>
              <a:t>  legal entity.</a:t>
            </a:r>
          </a:p>
          <a:p>
            <a:pPr eaLnBrk="1" hangingPunct="1">
              <a:spcBef>
                <a:spcPct val="0"/>
              </a:spcBef>
            </a:pPr>
            <a:r>
              <a:rPr lang="en-US" altLang="en-US" sz="2400">
                <a:latin typeface="Times New Roman" panose="02020603050405020304" pitchFamily="18" charset="0"/>
              </a:rPr>
              <a:t> A disadvantage of a C corporation is </a:t>
            </a:r>
          </a:p>
          <a:p>
            <a:pPr eaLnBrk="1" hangingPunct="1">
              <a:spcBef>
                <a:spcPct val="0"/>
              </a:spcBef>
              <a:buFontTx/>
              <a:buNone/>
            </a:pPr>
            <a:r>
              <a:rPr lang="en-US" altLang="en-US" sz="2400">
                <a:latin typeface="Times New Roman" panose="02020603050405020304" pitchFamily="18" charset="0"/>
              </a:rPr>
              <a:t>  that it is subject to double taxation. </a:t>
            </a:r>
          </a:p>
          <a:p>
            <a:pPr eaLnBrk="1" hangingPunct="1">
              <a:spcBef>
                <a:spcPct val="0"/>
              </a:spcBef>
              <a:buFontTx/>
              <a:buNone/>
            </a:pPr>
            <a:r>
              <a:rPr lang="en-US" altLang="en-US" sz="2400">
                <a:latin typeface="Times New Roman" panose="02020603050405020304" pitchFamily="18" charset="0"/>
              </a:rPr>
              <a:t>  This means that a corporation is taxed</a:t>
            </a:r>
          </a:p>
          <a:p>
            <a:pPr eaLnBrk="1" hangingPunct="1">
              <a:spcBef>
                <a:spcPct val="0"/>
              </a:spcBef>
              <a:buFontTx/>
              <a:buNone/>
            </a:pPr>
            <a:r>
              <a:rPr lang="en-US" altLang="en-US" sz="2400">
                <a:latin typeface="Times New Roman" panose="02020603050405020304" pitchFamily="18" charset="0"/>
              </a:rPr>
              <a:t>  on its net income, and when the same</a:t>
            </a:r>
          </a:p>
          <a:p>
            <a:pPr eaLnBrk="1" hangingPunct="1">
              <a:spcBef>
                <a:spcPct val="0"/>
              </a:spcBef>
              <a:buFontTx/>
              <a:buNone/>
            </a:pPr>
            <a:r>
              <a:rPr lang="en-US" altLang="en-US" sz="2400">
                <a:latin typeface="Times New Roman" panose="02020603050405020304" pitchFamily="18" charset="0"/>
              </a:rPr>
              <a:t>  income is distributed to shareholders</a:t>
            </a:r>
          </a:p>
          <a:p>
            <a:pPr eaLnBrk="1" hangingPunct="1">
              <a:spcBef>
                <a:spcPct val="0"/>
              </a:spcBef>
              <a:buFontTx/>
              <a:buNone/>
            </a:pPr>
            <a:r>
              <a:rPr lang="en-US" altLang="en-US" sz="2400">
                <a:latin typeface="Times New Roman" panose="02020603050405020304" pitchFamily="18" charset="0"/>
              </a:rPr>
              <a:t>  in the form of dividends, the income is</a:t>
            </a:r>
          </a:p>
          <a:p>
            <a:pPr eaLnBrk="1" hangingPunct="1">
              <a:spcBef>
                <a:spcPct val="0"/>
              </a:spcBef>
              <a:buFontTx/>
              <a:buNone/>
            </a:pPr>
            <a:r>
              <a:rPr lang="en-US" altLang="en-US" sz="2400">
                <a:latin typeface="Times New Roman" panose="02020603050405020304" pitchFamily="18" charset="0"/>
              </a:rPr>
              <a:t>  taxed again on the shareholders’ </a:t>
            </a:r>
          </a:p>
          <a:p>
            <a:pPr eaLnBrk="1" hangingPunct="1">
              <a:spcBef>
                <a:spcPct val="0"/>
              </a:spcBef>
              <a:buFontTx/>
              <a:buNone/>
            </a:pPr>
            <a:r>
              <a:rPr lang="en-US" altLang="en-US" sz="2400">
                <a:latin typeface="Times New Roman" panose="02020603050405020304" pitchFamily="18" charset="0"/>
              </a:rPr>
              <a:t>  personal tax returns.</a:t>
            </a:r>
          </a:p>
        </p:txBody>
      </p:sp>
      <p:sp>
        <p:nvSpPr>
          <p:cNvPr id="33800" name="Slide Number Placeholder 8">
            <a:extLst>
              <a:ext uri="{FF2B5EF4-FFF2-40B4-BE49-F238E27FC236}">
                <a16:creationId xmlns:a16="http://schemas.microsoft.com/office/drawing/2014/main" id="{10918858-10FC-BE9D-7FB2-054913C4FC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F7080F02-1D27-9742-931C-DCC6905C6B62}" type="slidenum">
              <a:rPr lang="en-US" altLang="en-US" sz="1400"/>
              <a:pPr>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2A1671A-AFCF-0C8D-88EF-C76442EBB75F}"/>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a:t>
            </a:r>
            <a:br>
              <a:rPr lang="en-US" altLang="en-US" sz="3600">
                <a:latin typeface="Times New Roman" panose="02020603050405020304" pitchFamily="18" charset="0"/>
              </a:rPr>
            </a:br>
            <a:r>
              <a:rPr lang="en-US" altLang="en-US" sz="3600">
                <a:latin typeface="Times New Roman" panose="02020603050405020304" pitchFamily="18" charset="0"/>
              </a:rPr>
              <a:t>C Corporation</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34819" name="Line 3">
            <a:extLst>
              <a:ext uri="{FF2B5EF4-FFF2-40B4-BE49-F238E27FC236}">
                <a16:creationId xmlns:a16="http://schemas.microsoft.com/office/drawing/2014/main" id="{B27375F0-2D66-554A-9360-2612F0B4152F}"/>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4820" name="Text Box 4">
            <a:extLst>
              <a:ext uri="{FF2B5EF4-FFF2-40B4-BE49-F238E27FC236}">
                <a16:creationId xmlns:a16="http://schemas.microsoft.com/office/drawing/2014/main" id="{7FA20C00-0159-7ABD-F0CA-651EBEB0BCA6}"/>
              </a:ext>
            </a:extLst>
          </p:cNvPr>
          <p:cNvSpPr txBox="1">
            <a:spLocks noChangeArrowheads="1"/>
          </p:cNvSpPr>
          <p:nvPr/>
        </p:nvSpPr>
        <p:spPr bwMode="auto">
          <a:xfrm>
            <a:off x="1981200" y="1752601"/>
            <a:ext cx="83058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dirty="0">
                <a:latin typeface="Times New Roman" panose="02020603050405020304" pitchFamily="18" charset="0"/>
              </a:rPr>
              <a:t>Advantages of a C Corporation</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Owners are liable only for the debts and obligations of the corporation up to</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the amount of their investment.</a:t>
            </a:r>
          </a:p>
          <a:p>
            <a:pPr eaLnBrk="1" hangingPunct="1">
              <a:spcBef>
                <a:spcPct val="50000"/>
              </a:spcBef>
              <a:buFont typeface="Wingdings" pitchFamily="2" charset="2"/>
              <a:buChar char="§"/>
            </a:pPr>
            <a:r>
              <a:rPr lang="en-US" altLang="en-US" sz="2000" dirty="0">
                <a:latin typeface="Times New Roman" panose="02020603050405020304" pitchFamily="18" charset="0"/>
              </a:rPr>
              <a:t> The mechanics of raising capital is easier.</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No restrictions exist on the number of shareholders, which differs from </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subchapter S corporations.</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Stock is liquid if traded on a major stock exchange.</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The ability to share stock with employees through stock options or other </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incentive plans can be a powerful form of employee motivation.</a:t>
            </a:r>
          </a:p>
        </p:txBody>
      </p:sp>
      <p:sp>
        <p:nvSpPr>
          <p:cNvPr id="34822" name="Slide Number Placeholder 7">
            <a:extLst>
              <a:ext uri="{FF2B5EF4-FFF2-40B4-BE49-F238E27FC236}">
                <a16:creationId xmlns:a16="http://schemas.microsoft.com/office/drawing/2014/main" id="{0169931C-D355-6007-F1D9-0B6194B410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B8F51DFD-CA7B-414F-8CFA-29485C38C4C0}" type="slidenum">
              <a:rPr lang="en-US" altLang="en-US" sz="1400"/>
              <a:pPr>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7150EFE-B476-0789-4528-C25F603B28CA}"/>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a:t>
            </a:r>
            <a:br>
              <a:rPr lang="en-US" altLang="en-US" sz="3600">
                <a:latin typeface="Times New Roman" panose="02020603050405020304" pitchFamily="18" charset="0"/>
              </a:rPr>
            </a:br>
            <a:r>
              <a:rPr lang="en-US" altLang="en-US" sz="3600">
                <a:latin typeface="Times New Roman" panose="02020603050405020304" pitchFamily="18" charset="0"/>
              </a:rPr>
              <a:t>C Corporation</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35843" name="Line 3">
            <a:extLst>
              <a:ext uri="{FF2B5EF4-FFF2-40B4-BE49-F238E27FC236}">
                <a16:creationId xmlns:a16="http://schemas.microsoft.com/office/drawing/2014/main" id="{53C5AACC-B471-24FE-6E57-C2AA809AFA0F}"/>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5844" name="Text Box 4">
            <a:extLst>
              <a:ext uri="{FF2B5EF4-FFF2-40B4-BE49-F238E27FC236}">
                <a16:creationId xmlns:a16="http://schemas.microsoft.com/office/drawing/2014/main" id="{5174A8B1-4B76-B19E-A114-64D0D1501AB5}"/>
              </a:ext>
            </a:extLst>
          </p:cNvPr>
          <p:cNvSpPr txBox="1">
            <a:spLocks noChangeArrowheads="1"/>
          </p:cNvSpPr>
          <p:nvPr/>
        </p:nvSpPr>
        <p:spPr bwMode="auto">
          <a:xfrm>
            <a:off x="1981200" y="1752601"/>
            <a:ext cx="8305800" cy="33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a:latin typeface="Times New Roman" panose="02020603050405020304" pitchFamily="18" charset="0"/>
              </a:rPr>
              <a:t>Disadvantages of a C Corporation</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Setting up and maintaining one is more difficult than for a sole proprietorship</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or a partnership.</a:t>
            </a:r>
          </a:p>
          <a:p>
            <a:pPr eaLnBrk="1" hangingPunct="1">
              <a:spcBef>
                <a:spcPct val="50000"/>
              </a:spcBef>
              <a:buFont typeface="Wingdings" pitchFamily="2" charset="2"/>
              <a:buChar char="§"/>
            </a:pPr>
            <a:r>
              <a:rPr lang="en-US" altLang="en-US" sz="2000">
                <a:latin typeface="Times New Roman" panose="02020603050405020304" pitchFamily="18" charset="0"/>
              </a:rPr>
              <a:t> Business losses cannot be deducted against the shareholder’s other sources of</a:t>
            </a:r>
          </a:p>
          <a:p>
            <a:pPr eaLnBrk="1" hangingPunct="1">
              <a:spcBef>
                <a:spcPct val="50000"/>
              </a:spcBef>
              <a:buFont typeface="Wingdings" pitchFamily="2" charset="2"/>
              <a:buNone/>
            </a:pPr>
            <a:r>
              <a:rPr lang="en-US" altLang="en-US" sz="2000">
                <a:latin typeface="Times New Roman" panose="02020603050405020304" pitchFamily="18" charset="0"/>
              </a:rPr>
              <a:t>   income.</a:t>
            </a:r>
          </a:p>
          <a:p>
            <a:pPr eaLnBrk="1" hangingPunct="1">
              <a:spcBef>
                <a:spcPct val="50000"/>
              </a:spcBef>
              <a:buFont typeface="Wingdings" pitchFamily="2" charset="2"/>
              <a:buChar char="§"/>
            </a:pPr>
            <a:r>
              <a:rPr lang="en-US" altLang="en-US" sz="2000">
                <a:latin typeface="Times New Roman" panose="02020603050405020304" pitchFamily="18" charset="0"/>
              </a:rPr>
              <a:t> Income is subject to double taxation, meaning that it is taxed at the corporate</a:t>
            </a:r>
          </a:p>
          <a:p>
            <a:pPr eaLnBrk="1" hangingPunct="1">
              <a:spcBef>
                <a:spcPct val="50000"/>
              </a:spcBef>
              <a:buFont typeface="Wingdings" pitchFamily="2" charset="2"/>
              <a:buNone/>
            </a:pPr>
            <a:r>
              <a:rPr lang="en-US" altLang="en-US" sz="2000">
                <a:latin typeface="Times New Roman" panose="02020603050405020304" pitchFamily="18" charset="0"/>
              </a:rPr>
              <a:t>  and the shareholder levels.</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Small shareholders typically have little voice in the management of the firm.</a:t>
            </a:r>
          </a:p>
        </p:txBody>
      </p:sp>
      <p:sp>
        <p:nvSpPr>
          <p:cNvPr id="35846" name="Slide Number Placeholder 7">
            <a:extLst>
              <a:ext uri="{FF2B5EF4-FFF2-40B4-BE49-F238E27FC236}">
                <a16:creationId xmlns:a16="http://schemas.microsoft.com/office/drawing/2014/main" id="{522A6CA0-600C-E739-CEEE-35AE3DB492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C155888E-ABE5-2B45-BA85-B49FA8F6FDF6}" type="slidenum">
              <a:rPr lang="en-US" altLang="en-US" sz="1400"/>
              <a:pPr>
                <a:spcBef>
                  <a:spcPct val="0"/>
                </a:spcBef>
                <a:buFontTx/>
                <a:buNone/>
              </a:pPr>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B1CA36F-DD26-D826-6160-EF305F38981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Establishing a Strong Ethical Culture</a:t>
            </a:r>
            <a:br>
              <a:rPr lang="en-US" altLang="en-US" sz="4000">
                <a:latin typeface="Times New Roman" panose="02020603050405020304" pitchFamily="18" charset="0"/>
              </a:rPr>
            </a:br>
            <a:r>
              <a:rPr lang="en-US" altLang="en-US" sz="2000">
                <a:latin typeface="Times New Roman" panose="02020603050405020304" pitchFamily="18" charset="0"/>
              </a:rPr>
              <a:t>1 of 2</a:t>
            </a:r>
          </a:p>
        </p:txBody>
      </p:sp>
      <p:sp>
        <p:nvSpPr>
          <p:cNvPr id="7171" name="Rectangle 3">
            <a:extLst>
              <a:ext uri="{FF2B5EF4-FFF2-40B4-BE49-F238E27FC236}">
                <a16:creationId xmlns:a16="http://schemas.microsoft.com/office/drawing/2014/main" id="{04CC53A7-2793-D714-F6F3-DD74F883AADB}"/>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Lead by Example</a:t>
            </a:r>
          </a:p>
          <a:p>
            <a:pPr lvl="1" eaLnBrk="1" hangingPunct="1"/>
            <a:r>
              <a:rPr lang="en-US" altLang="en-US">
                <a:latin typeface="Times New Roman" panose="02020603050405020304" pitchFamily="18" charset="0"/>
              </a:rPr>
              <a:t>The most important thing that any entrepreneur, or team of entrepreneurs, can do to build a strong ethical culture in their organization is to lead by example.</a:t>
            </a:r>
          </a:p>
          <a:p>
            <a:pPr eaLnBrk="1" hangingPunct="1"/>
            <a:r>
              <a:rPr lang="en-US" altLang="en-US">
                <a:latin typeface="Times New Roman" panose="02020603050405020304" pitchFamily="18" charset="0"/>
              </a:rPr>
              <a:t>Establish a Code of Conduct</a:t>
            </a:r>
          </a:p>
          <a:p>
            <a:pPr lvl="1" eaLnBrk="1" hangingPunct="1"/>
            <a:r>
              <a:rPr lang="en-US" altLang="en-US">
                <a:latin typeface="Times New Roman" panose="02020603050405020304" pitchFamily="18" charset="0"/>
              </a:rPr>
              <a:t>A code of conduct (or code of ethics) is a formal statement of an organization’s values on certain ethical and social issues.</a:t>
            </a:r>
          </a:p>
          <a:p>
            <a:pPr eaLnBrk="1" hangingPunct="1">
              <a:buFontTx/>
              <a:buNone/>
            </a:pPr>
            <a:endParaRPr lang="en-US" altLang="en-US">
              <a:latin typeface="Times New Roman" panose="02020603050405020304" pitchFamily="18" charset="0"/>
            </a:endParaRPr>
          </a:p>
        </p:txBody>
      </p:sp>
      <p:sp>
        <p:nvSpPr>
          <p:cNvPr id="7172" name="Line 4">
            <a:extLst>
              <a:ext uri="{FF2B5EF4-FFF2-40B4-BE49-F238E27FC236}">
                <a16:creationId xmlns:a16="http://schemas.microsoft.com/office/drawing/2014/main" id="{9B5C9A17-5B5A-8230-9793-29637D828BF4}"/>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7174" name="Slide Number Placeholder 7">
            <a:extLst>
              <a:ext uri="{FF2B5EF4-FFF2-40B4-BE49-F238E27FC236}">
                <a16:creationId xmlns:a16="http://schemas.microsoft.com/office/drawing/2014/main" id="{F02191B6-1619-813E-1B3B-F865D96D85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3535ADC7-0E21-024A-8372-095D16A753F5}" type="slidenum">
              <a:rPr lang="en-US" altLang="en-US" sz="1400"/>
              <a:pPr>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C386205-6EBF-4B14-23B3-5784AA49B2A9}"/>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Subchapter S Corporation</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36867" name="Line 4">
            <a:extLst>
              <a:ext uri="{FF2B5EF4-FFF2-40B4-BE49-F238E27FC236}">
                <a16:creationId xmlns:a16="http://schemas.microsoft.com/office/drawing/2014/main" id="{2C464F8D-2120-765C-55A7-4FE9B1601E5D}"/>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6868" name="Text Box 4">
            <a:extLst>
              <a:ext uri="{FF2B5EF4-FFF2-40B4-BE49-F238E27FC236}">
                <a16:creationId xmlns:a16="http://schemas.microsoft.com/office/drawing/2014/main" id="{6BF1C1DD-00DD-C589-42C8-A149B8BADB07}"/>
              </a:ext>
            </a:extLst>
          </p:cNvPr>
          <p:cNvSpPr txBox="1">
            <a:spLocks noChangeArrowheads="1"/>
          </p:cNvSpPr>
          <p:nvPr/>
        </p:nvSpPr>
        <p:spPr bwMode="auto">
          <a:xfrm>
            <a:off x="1295400" y="3124201"/>
            <a:ext cx="396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latin typeface="Times New Roman" panose="02020603050405020304" pitchFamily="18" charset="0"/>
              </a:rPr>
              <a:t>Subchapter S Corporation</a:t>
            </a:r>
          </a:p>
        </p:txBody>
      </p:sp>
      <p:sp>
        <p:nvSpPr>
          <p:cNvPr id="36869" name="Rectangle 5">
            <a:extLst>
              <a:ext uri="{FF2B5EF4-FFF2-40B4-BE49-F238E27FC236}">
                <a16:creationId xmlns:a16="http://schemas.microsoft.com/office/drawing/2014/main" id="{27031856-1F55-F26A-44D8-7EB3B957AD93}"/>
              </a:ext>
            </a:extLst>
          </p:cNvPr>
          <p:cNvSpPr>
            <a:spLocks noChangeArrowheads="1"/>
          </p:cNvSpPr>
          <p:nvPr/>
        </p:nvSpPr>
        <p:spPr bwMode="auto">
          <a:xfrm>
            <a:off x="5105400" y="1524000"/>
            <a:ext cx="5181600" cy="47244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36870" name="TextBox 7">
            <a:extLst>
              <a:ext uri="{FF2B5EF4-FFF2-40B4-BE49-F238E27FC236}">
                <a16:creationId xmlns:a16="http://schemas.microsoft.com/office/drawing/2014/main" id="{CC5AE41E-C34F-750C-0042-D89C1B602731}"/>
              </a:ext>
            </a:extLst>
          </p:cNvPr>
          <p:cNvSpPr txBox="1">
            <a:spLocks noChangeArrowheads="1"/>
          </p:cNvSpPr>
          <p:nvPr/>
        </p:nvSpPr>
        <p:spPr bwMode="auto">
          <a:xfrm>
            <a:off x="5105400" y="1600201"/>
            <a:ext cx="5486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latin typeface="Times New Roman" panose="02020603050405020304" pitchFamily="18" charset="0"/>
              </a:rPr>
              <a:t> Combines the advantages of a </a:t>
            </a:r>
          </a:p>
          <a:p>
            <a:pPr eaLnBrk="1" hangingPunct="1">
              <a:spcBef>
                <a:spcPct val="0"/>
              </a:spcBef>
              <a:buFontTx/>
              <a:buNone/>
            </a:pPr>
            <a:r>
              <a:rPr lang="en-US" altLang="en-US" sz="2400">
                <a:latin typeface="Times New Roman" panose="02020603050405020304" pitchFamily="18" charset="0"/>
              </a:rPr>
              <a:t>  partnership and a C corporation. </a:t>
            </a:r>
          </a:p>
          <a:p>
            <a:pPr eaLnBrk="1" hangingPunct="1">
              <a:spcBef>
                <a:spcPct val="0"/>
              </a:spcBef>
            </a:pPr>
            <a:r>
              <a:rPr lang="en-US" altLang="en-US" sz="2400">
                <a:latin typeface="Times New Roman" panose="02020603050405020304" pitchFamily="18" charset="0"/>
              </a:rPr>
              <a:t> Is similar to a partnership in that the</a:t>
            </a:r>
          </a:p>
          <a:p>
            <a:pPr eaLnBrk="1" hangingPunct="1">
              <a:spcBef>
                <a:spcPct val="0"/>
              </a:spcBef>
              <a:buFontTx/>
              <a:buNone/>
            </a:pPr>
            <a:r>
              <a:rPr lang="en-US" altLang="en-US" sz="2400">
                <a:latin typeface="Times New Roman" panose="02020603050405020304" pitchFamily="18" charset="0"/>
              </a:rPr>
              <a:t>  income of the business is not subject</a:t>
            </a:r>
          </a:p>
          <a:p>
            <a:pPr eaLnBrk="1" hangingPunct="1">
              <a:spcBef>
                <a:spcPct val="0"/>
              </a:spcBef>
              <a:buFontTx/>
              <a:buNone/>
            </a:pPr>
            <a:r>
              <a:rPr lang="en-US" altLang="en-US" sz="2400">
                <a:latin typeface="Times New Roman" panose="02020603050405020304" pitchFamily="18" charset="0"/>
              </a:rPr>
              <a:t>  to double taxation. </a:t>
            </a:r>
          </a:p>
          <a:p>
            <a:pPr eaLnBrk="1" hangingPunct="1">
              <a:spcBef>
                <a:spcPct val="0"/>
              </a:spcBef>
            </a:pPr>
            <a:r>
              <a:rPr lang="en-US" altLang="en-US" sz="2400">
                <a:latin typeface="Times New Roman" panose="02020603050405020304" pitchFamily="18" charset="0"/>
              </a:rPr>
              <a:t> Is similar to a corporation in that the</a:t>
            </a:r>
          </a:p>
          <a:p>
            <a:pPr eaLnBrk="1" hangingPunct="1">
              <a:spcBef>
                <a:spcPct val="0"/>
              </a:spcBef>
              <a:buFontTx/>
              <a:buNone/>
            </a:pPr>
            <a:r>
              <a:rPr lang="en-US" altLang="en-US" sz="2400">
                <a:latin typeface="Times New Roman" panose="02020603050405020304" pitchFamily="18" charset="0"/>
              </a:rPr>
              <a:t>  owners are not subject to personal </a:t>
            </a:r>
          </a:p>
          <a:p>
            <a:pPr eaLnBrk="1" hangingPunct="1">
              <a:spcBef>
                <a:spcPct val="0"/>
              </a:spcBef>
              <a:buFontTx/>
              <a:buNone/>
            </a:pPr>
            <a:r>
              <a:rPr lang="en-US" altLang="en-US" sz="2400">
                <a:latin typeface="Times New Roman" panose="02020603050405020304" pitchFamily="18" charset="0"/>
              </a:rPr>
              <a:t>  liability for the debts or behavior of</a:t>
            </a:r>
          </a:p>
          <a:p>
            <a:pPr eaLnBrk="1" hangingPunct="1">
              <a:spcBef>
                <a:spcPct val="0"/>
              </a:spcBef>
              <a:buFontTx/>
              <a:buNone/>
            </a:pPr>
            <a:r>
              <a:rPr lang="en-US" altLang="en-US" sz="2400">
                <a:latin typeface="Times New Roman" panose="02020603050405020304" pitchFamily="18" charset="0"/>
              </a:rPr>
              <a:t>  the business.</a:t>
            </a:r>
          </a:p>
          <a:p>
            <a:pPr eaLnBrk="1" hangingPunct="1">
              <a:spcBef>
                <a:spcPct val="0"/>
              </a:spcBef>
            </a:pPr>
            <a:r>
              <a:rPr lang="en-US" altLang="en-US" sz="2400">
                <a:latin typeface="Times New Roman" panose="02020603050405020304" pitchFamily="18" charset="0"/>
              </a:rPr>
              <a:t> A Subchapter S Corporation does not</a:t>
            </a:r>
          </a:p>
          <a:p>
            <a:pPr eaLnBrk="1" hangingPunct="1">
              <a:spcBef>
                <a:spcPct val="0"/>
              </a:spcBef>
              <a:buFontTx/>
              <a:buNone/>
            </a:pPr>
            <a:r>
              <a:rPr lang="en-US" altLang="en-US" sz="2400">
                <a:latin typeface="Times New Roman" panose="02020603050405020304" pitchFamily="18" charset="0"/>
              </a:rPr>
              <a:t>  pay taxes.  Profits and losses are passed</a:t>
            </a:r>
          </a:p>
          <a:p>
            <a:pPr eaLnBrk="1" hangingPunct="1">
              <a:spcBef>
                <a:spcPct val="0"/>
              </a:spcBef>
              <a:buFontTx/>
              <a:buNone/>
            </a:pPr>
            <a:r>
              <a:rPr lang="en-US" altLang="en-US" sz="2400">
                <a:latin typeface="Times New Roman" panose="02020603050405020304" pitchFamily="18" charset="0"/>
              </a:rPr>
              <a:t>  through to the tax returns of the owners.</a:t>
            </a:r>
          </a:p>
        </p:txBody>
      </p:sp>
      <p:sp>
        <p:nvSpPr>
          <p:cNvPr id="36872" name="Slide Number Placeholder 8">
            <a:extLst>
              <a:ext uri="{FF2B5EF4-FFF2-40B4-BE49-F238E27FC236}">
                <a16:creationId xmlns:a16="http://schemas.microsoft.com/office/drawing/2014/main" id="{74BFFCA5-087B-43FE-5A82-CF24E6590A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A445B2DF-DEE2-D14D-BB3A-6B58419EFC64}" type="slidenum">
              <a:rPr lang="en-US" altLang="en-US" sz="1400"/>
              <a:pPr>
                <a:spcBef>
                  <a:spcPct val="0"/>
                </a:spcBef>
                <a:buFontTx/>
                <a:buNone/>
              </a:pPr>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B1C67CA-47F7-99FA-9BEA-5E1C5603AD2C}"/>
              </a:ext>
            </a:extLst>
          </p:cNvPr>
          <p:cNvSpPr>
            <a:spLocks noGrp="1" noChangeArrowheads="1"/>
          </p:cNvSpPr>
          <p:nvPr>
            <p:ph type="title"/>
          </p:nvPr>
        </p:nvSpPr>
        <p:spPr>
          <a:xfrm>
            <a:off x="1981200" y="76200"/>
            <a:ext cx="8229600" cy="1143000"/>
          </a:xfrm>
        </p:spPr>
        <p:txBody>
          <a:bodyPr/>
          <a:lstStyle/>
          <a:p>
            <a:pPr eaLnBrk="1" hangingPunct="1"/>
            <a:r>
              <a:rPr lang="en-US" altLang="en-US" sz="3600">
                <a:latin typeface="Times New Roman" panose="02020603050405020304" pitchFamily="18" charset="0"/>
              </a:rPr>
              <a:t>Subchapter S Corporation</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37891" name="Line 3">
            <a:extLst>
              <a:ext uri="{FF2B5EF4-FFF2-40B4-BE49-F238E27FC236}">
                <a16:creationId xmlns:a16="http://schemas.microsoft.com/office/drawing/2014/main" id="{0E0B4CAF-1C5F-2339-E8A0-58852082EE86}"/>
              </a:ext>
            </a:extLst>
          </p:cNvPr>
          <p:cNvSpPr>
            <a:spLocks noChangeShapeType="1"/>
          </p:cNvSpPr>
          <p:nvPr/>
        </p:nvSpPr>
        <p:spPr bwMode="auto">
          <a:xfrm>
            <a:off x="1524000" y="1143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7892" name="Text Box 4">
            <a:extLst>
              <a:ext uri="{FF2B5EF4-FFF2-40B4-BE49-F238E27FC236}">
                <a16:creationId xmlns:a16="http://schemas.microsoft.com/office/drawing/2014/main" id="{DE0E4F40-8AFF-A1FD-C787-095AD6193455}"/>
              </a:ext>
            </a:extLst>
          </p:cNvPr>
          <p:cNvSpPr txBox="1">
            <a:spLocks noChangeArrowheads="1"/>
          </p:cNvSpPr>
          <p:nvPr/>
        </p:nvSpPr>
        <p:spPr bwMode="auto">
          <a:xfrm>
            <a:off x="1981200" y="1676400"/>
            <a:ext cx="8458200" cy="342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2000" u="sng" dirty="0">
              <a:latin typeface="Times New Roman" panose="02020603050405020304" pitchFamily="18" charset="0"/>
            </a:endParaRP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The business cannot be a subsidiary of another corporation.</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Partnerships and C corporations may  not own shares in a subchapter S   corporation. Certain types of trusts and estates are eligible to own shares in a subchapter S corporation.</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It can only have one class of stock issued and outstanding (either preferred </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stock or common stock).</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It can have no more than 75 members.</a:t>
            </a:r>
          </a:p>
          <a:p>
            <a:pPr eaLnBrk="1" hangingPunct="1">
              <a:lnSpc>
                <a:spcPct val="70000"/>
              </a:lnSpc>
              <a:spcBef>
                <a:spcPct val="50000"/>
              </a:spcBef>
              <a:buFont typeface="Wingdings" pitchFamily="2" charset="2"/>
              <a:buChar char="§"/>
            </a:pPr>
            <a:r>
              <a:rPr lang="en-US" altLang="en-US" sz="2000" dirty="0">
                <a:latin typeface="Times New Roman" panose="02020603050405020304" pitchFamily="18" charset="0"/>
              </a:rPr>
              <a:t> All shareholders must agree to have the corporation formed as a subchapter </a:t>
            </a:r>
          </a:p>
          <a:p>
            <a:pPr eaLnBrk="1" hangingPunct="1">
              <a:lnSpc>
                <a:spcPct val="70000"/>
              </a:lnSpc>
              <a:spcBef>
                <a:spcPct val="50000"/>
              </a:spcBef>
              <a:buFont typeface="Wingdings" pitchFamily="2" charset="2"/>
              <a:buNone/>
            </a:pPr>
            <a:r>
              <a:rPr lang="en-US" altLang="en-US" sz="2000" dirty="0">
                <a:latin typeface="Times New Roman" panose="02020603050405020304" pitchFamily="18" charset="0"/>
              </a:rPr>
              <a:t>  S corporation.</a:t>
            </a:r>
          </a:p>
        </p:txBody>
      </p:sp>
      <p:sp>
        <p:nvSpPr>
          <p:cNvPr id="37893" name="Text Box 5">
            <a:extLst>
              <a:ext uri="{FF2B5EF4-FFF2-40B4-BE49-F238E27FC236}">
                <a16:creationId xmlns:a16="http://schemas.microsoft.com/office/drawing/2014/main" id="{7410EEB5-2A56-634E-F617-9654F757E049}"/>
              </a:ext>
            </a:extLst>
          </p:cNvPr>
          <p:cNvSpPr txBox="1">
            <a:spLocks noChangeArrowheads="1"/>
          </p:cNvSpPr>
          <p:nvPr/>
        </p:nvSpPr>
        <p:spPr bwMode="auto">
          <a:xfrm>
            <a:off x="2133600" y="12954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1800" u="sng">
                <a:latin typeface="Times New Roman" panose="02020603050405020304" pitchFamily="18" charset="0"/>
              </a:rPr>
              <a:t>There are strict standards that a business must meet to qualify for status as a</a:t>
            </a:r>
            <a:r>
              <a:rPr lang="en-US" altLang="en-US" sz="1800">
                <a:latin typeface="Times New Roman" panose="02020603050405020304" pitchFamily="18" charset="0"/>
              </a:rPr>
              <a:t> </a:t>
            </a:r>
            <a:r>
              <a:rPr lang="en-US" altLang="en-US" sz="1800" u="sng">
                <a:latin typeface="Times New Roman" panose="02020603050405020304" pitchFamily="18" charset="0"/>
              </a:rPr>
              <a:t>subchapter S corporation.  The standards are shown below</a:t>
            </a:r>
            <a:r>
              <a:rPr lang="en-US" altLang="en-US" sz="1800">
                <a:latin typeface="Times New Roman" panose="02020603050405020304" pitchFamily="18" charset="0"/>
              </a:rPr>
              <a:t>:</a:t>
            </a:r>
          </a:p>
        </p:txBody>
      </p:sp>
      <p:sp>
        <p:nvSpPr>
          <p:cNvPr id="37895" name="Slide Number Placeholder 8">
            <a:extLst>
              <a:ext uri="{FF2B5EF4-FFF2-40B4-BE49-F238E27FC236}">
                <a16:creationId xmlns:a16="http://schemas.microsoft.com/office/drawing/2014/main" id="{28704D48-D521-13E1-A9A3-C74BE4DB41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9350822B-41DA-114D-909C-71BE9CC0F3D4}" type="slidenum">
              <a:rPr lang="en-US" altLang="en-US" sz="1400"/>
              <a:pPr>
                <a:spcBef>
                  <a:spcPct val="0"/>
                </a:spcBef>
                <a:buFontTx/>
                <a:buNone/>
              </a:pPr>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196C1CF-78A3-C77D-ADE5-580B35C901F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Limited Liability Company</a:t>
            </a:r>
          </a:p>
        </p:txBody>
      </p:sp>
      <p:sp>
        <p:nvSpPr>
          <p:cNvPr id="38915" name="Line 4">
            <a:extLst>
              <a:ext uri="{FF2B5EF4-FFF2-40B4-BE49-F238E27FC236}">
                <a16:creationId xmlns:a16="http://schemas.microsoft.com/office/drawing/2014/main" id="{7B34874A-774F-8740-5B64-19DA300488BE}"/>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8916" name="Text Box 4">
            <a:extLst>
              <a:ext uri="{FF2B5EF4-FFF2-40B4-BE49-F238E27FC236}">
                <a16:creationId xmlns:a16="http://schemas.microsoft.com/office/drawing/2014/main" id="{1B493C67-2BE2-DD42-2B5A-1112FF2A77D5}"/>
              </a:ext>
            </a:extLst>
          </p:cNvPr>
          <p:cNvSpPr txBox="1">
            <a:spLocks noChangeArrowheads="1"/>
          </p:cNvSpPr>
          <p:nvPr/>
        </p:nvSpPr>
        <p:spPr bwMode="auto">
          <a:xfrm>
            <a:off x="1295400" y="3124201"/>
            <a:ext cx="396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latin typeface="Times New Roman" panose="02020603050405020304" pitchFamily="18" charset="0"/>
              </a:rPr>
              <a:t>Limited Liability Company</a:t>
            </a:r>
          </a:p>
        </p:txBody>
      </p:sp>
      <p:sp>
        <p:nvSpPr>
          <p:cNvPr id="38917" name="Rectangle 5">
            <a:extLst>
              <a:ext uri="{FF2B5EF4-FFF2-40B4-BE49-F238E27FC236}">
                <a16:creationId xmlns:a16="http://schemas.microsoft.com/office/drawing/2014/main" id="{75B85013-43D5-A33D-4EBD-9EDE630B9048}"/>
              </a:ext>
            </a:extLst>
          </p:cNvPr>
          <p:cNvSpPr>
            <a:spLocks noChangeArrowheads="1"/>
          </p:cNvSpPr>
          <p:nvPr/>
        </p:nvSpPr>
        <p:spPr bwMode="auto">
          <a:xfrm>
            <a:off x="5029200" y="1524000"/>
            <a:ext cx="5334000" cy="47244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38918" name="TextBox 7">
            <a:extLst>
              <a:ext uri="{FF2B5EF4-FFF2-40B4-BE49-F238E27FC236}">
                <a16:creationId xmlns:a16="http://schemas.microsoft.com/office/drawing/2014/main" id="{25C52941-BD69-60B1-0B3A-EBD3C16806F5}"/>
              </a:ext>
            </a:extLst>
          </p:cNvPr>
          <p:cNvSpPr txBox="1">
            <a:spLocks noChangeArrowheads="1"/>
          </p:cNvSpPr>
          <p:nvPr/>
        </p:nvSpPr>
        <p:spPr bwMode="auto">
          <a:xfrm>
            <a:off x="5029200" y="1600201"/>
            <a:ext cx="5486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latin typeface="Times New Roman" panose="02020603050405020304" pitchFamily="18" charset="0"/>
              </a:rPr>
              <a:t> Is a form of business ownership that</a:t>
            </a:r>
          </a:p>
          <a:p>
            <a:pPr eaLnBrk="1" hangingPunct="1">
              <a:spcBef>
                <a:spcPct val="0"/>
              </a:spcBef>
              <a:buFontTx/>
              <a:buNone/>
            </a:pPr>
            <a:r>
              <a:rPr lang="en-US" altLang="en-US" sz="2400">
                <a:latin typeface="Times New Roman" panose="02020603050405020304" pitchFamily="18" charset="0"/>
              </a:rPr>
              <a:t>  is rapidly gaining popularity in the </a:t>
            </a:r>
          </a:p>
          <a:p>
            <a:pPr eaLnBrk="1" hangingPunct="1">
              <a:spcBef>
                <a:spcPct val="0"/>
              </a:spcBef>
              <a:buFontTx/>
              <a:buNone/>
            </a:pPr>
            <a:r>
              <a:rPr lang="en-US" altLang="en-US" sz="2400">
                <a:latin typeface="Times New Roman" panose="02020603050405020304" pitchFamily="18" charset="0"/>
              </a:rPr>
              <a:t>  U.S.</a:t>
            </a:r>
          </a:p>
          <a:p>
            <a:pPr eaLnBrk="1" hangingPunct="1">
              <a:spcBef>
                <a:spcPct val="0"/>
              </a:spcBef>
            </a:pPr>
            <a:r>
              <a:rPr lang="en-US" altLang="en-US" sz="2400">
                <a:latin typeface="Times New Roman" panose="02020603050405020304" pitchFamily="18" charset="0"/>
              </a:rPr>
              <a:t> Along with the Subchapter S, it is a </a:t>
            </a:r>
          </a:p>
          <a:p>
            <a:pPr eaLnBrk="1" hangingPunct="1">
              <a:spcBef>
                <a:spcPct val="0"/>
              </a:spcBef>
              <a:buFontTx/>
              <a:buNone/>
            </a:pPr>
            <a:r>
              <a:rPr lang="en-US" altLang="en-US" sz="2400">
                <a:latin typeface="Times New Roman" panose="02020603050405020304" pitchFamily="18" charset="0"/>
              </a:rPr>
              <a:t>  popular choice for start-up firms.</a:t>
            </a:r>
          </a:p>
          <a:p>
            <a:pPr eaLnBrk="1" hangingPunct="1">
              <a:spcBef>
                <a:spcPct val="0"/>
              </a:spcBef>
            </a:pPr>
            <a:r>
              <a:rPr lang="en-US" altLang="en-US" sz="2400">
                <a:latin typeface="Times New Roman" panose="02020603050405020304" pitchFamily="18" charset="0"/>
              </a:rPr>
              <a:t> The limited liability company combines</a:t>
            </a:r>
          </a:p>
          <a:p>
            <a:pPr eaLnBrk="1" hangingPunct="1">
              <a:spcBef>
                <a:spcPct val="0"/>
              </a:spcBef>
              <a:buFontTx/>
              <a:buNone/>
            </a:pPr>
            <a:r>
              <a:rPr lang="en-US" altLang="en-US" sz="2400">
                <a:latin typeface="Times New Roman" panose="02020603050405020304" pitchFamily="18" charset="0"/>
              </a:rPr>
              <a:t>  the limited liability advantage of the </a:t>
            </a:r>
          </a:p>
          <a:p>
            <a:pPr eaLnBrk="1" hangingPunct="1">
              <a:spcBef>
                <a:spcPct val="0"/>
              </a:spcBef>
              <a:buFontTx/>
              <a:buNone/>
            </a:pPr>
            <a:r>
              <a:rPr lang="en-US" altLang="en-US" sz="2400">
                <a:latin typeface="Times New Roman" panose="02020603050405020304" pitchFamily="18" charset="0"/>
              </a:rPr>
              <a:t>  corporation with the tax advantages of</a:t>
            </a:r>
          </a:p>
          <a:p>
            <a:pPr eaLnBrk="1" hangingPunct="1">
              <a:spcBef>
                <a:spcPct val="0"/>
              </a:spcBef>
              <a:buFontTx/>
              <a:buNone/>
            </a:pPr>
            <a:r>
              <a:rPr lang="en-US" altLang="en-US" sz="2400">
                <a:latin typeface="Times New Roman" panose="02020603050405020304" pitchFamily="18" charset="0"/>
              </a:rPr>
              <a:t>  a partnership. </a:t>
            </a:r>
          </a:p>
          <a:p>
            <a:pPr eaLnBrk="1" hangingPunct="1">
              <a:spcBef>
                <a:spcPct val="0"/>
              </a:spcBef>
            </a:pPr>
            <a:r>
              <a:rPr lang="en-US" altLang="en-US" sz="2400">
                <a:latin typeface="Times New Roman" panose="02020603050405020304" pitchFamily="18" charset="0"/>
              </a:rPr>
              <a:t> A limited liability company does not </a:t>
            </a:r>
          </a:p>
          <a:p>
            <a:pPr eaLnBrk="1" hangingPunct="1">
              <a:spcBef>
                <a:spcPct val="0"/>
              </a:spcBef>
              <a:buFontTx/>
              <a:buNone/>
            </a:pPr>
            <a:r>
              <a:rPr lang="en-US" altLang="en-US" sz="2400">
                <a:latin typeface="Times New Roman" panose="02020603050405020304" pitchFamily="18" charset="0"/>
              </a:rPr>
              <a:t>  pay taxes.  Profits and losses are passed</a:t>
            </a:r>
          </a:p>
          <a:p>
            <a:pPr eaLnBrk="1" hangingPunct="1">
              <a:spcBef>
                <a:spcPct val="0"/>
              </a:spcBef>
              <a:buFontTx/>
              <a:buNone/>
            </a:pPr>
            <a:r>
              <a:rPr lang="en-US" altLang="en-US" sz="2400">
                <a:latin typeface="Times New Roman" panose="02020603050405020304" pitchFamily="18" charset="0"/>
              </a:rPr>
              <a:t>  through to the tax returns of the owners.  </a:t>
            </a:r>
          </a:p>
        </p:txBody>
      </p:sp>
      <p:sp>
        <p:nvSpPr>
          <p:cNvPr id="38920" name="Slide Number Placeholder 8">
            <a:extLst>
              <a:ext uri="{FF2B5EF4-FFF2-40B4-BE49-F238E27FC236}">
                <a16:creationId xmlns:a16="http://schemas.microsoft.com/office/drawing/2014/main" id="{30DAF43B-FAD6-1180-3AD3-8C940D3B35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57D07C49-809D-4647-856F-43418A783FE8}" type="slidenum">
              <a:rPr lang="en-US" altLang="en-US" sz="1400"/>
              <a:pPr>
                <a:spcBef>
                  <a:spcPct val="0"/>
                </a:spcBef>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660FC8C-E0A5-2773-F54B-DDCA656E1FA6}"/>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Limited Liability Company</a:t>
            </a:r>
            <a:br>
              <a:rPr lang="en-US" altLang="en-US" sz="3600">
                <a:latin typeface="Times New Roman" panose="02020603050405020304" pitchFamily="18" charset="0"/>
              </a:rPr>
            </a:br>
            <a:r>
              <a:rPr lang="en-US" altLang="en-US" sz="2000">
                <a:latin typeface="Times New Roman" panose="02020603050405020304" pitchFamily="18" charset="0"/>
              </a:rPr>
              <a:t>1 of 2</a:t>
            </a:r>
            <a:endParaRPr lang="en-US" altLang="en-US" sz="3600">
              <a:latin typeface="Times New Roman" panose="02020603050405020304" pitchFamily="18" charset="0"/>
            </a:endParaRPr>
          </a:p>
        </p:txBody>
      </p:sp>
      <p:sp>
        <p:nvSpPr>
          <p:cNvPr id="39939" name="Line 3">
            <a:extLst>
              <a:ext uri="{FF2B5EF4-FFF2-40B4-BE49-F238E27FC236}">
                <a16:creationId xmlns:a16="http://schemas.microsoft.com/office/drawing/2014/main" id="{C583F463-B6B3-1306-30AA-5D535249B8CB}"/>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39940" name="Text Box 4">
            <a:extLst>
              <a:ext uri="{FF2B5EF4-FFF2-40B4-BE49-F238E27FC236}">
                <a16:creationId xmlns:a16="http://schemas.microsoft.com/office/drawing/2014/main" id="{1690E106-A765-8B3E-90AB-99B75F88F0A3}"/>
              </a:ext>
            </a:extLst>
          </p:cNvPr>
          <p:cNvSpPr txBox="1">
            <a:spLocks noChangeArrowheads="1"/>
          </p:cNvSpPr>
          <p:nvPr/>
        </p:nvSpPr>
        <p:spPr bwMode="auto">
          <a:xfrm>
            <a:off x="1981200" y="1752600"/>
            <a:ext cx="83058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a:latin typeface="Times New Roman" panose="02020603050405020304" pitchFamily="18" charset="0"/>
              </a:rPr>
              <a:t>Advantages of a Limited Liability Company</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Members are liable for the debts and obligations of the business only up to the</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amount of their investment.</a:t>
            </a:r>
          </a:p>
          <a:p>
            <a:pPr eaLnBrk="1" hangingPunct="1">
              <a:spcBef>
                <a:spcPct val="50000"/>
              </a:spcBef>
              <a:buFont typeface="Wingdings" pitchFamily="2" charset="2"/>
              <a:buChar char="§"/>
            </a:pPr>
            <a:r>
              <a:rPr lang="en-US" altLang="en-US" sz="2000">
                <a:latin typeface="Times New Roman" panose="02020603050405020304" pitchFamily="18" charset="0"/>
              </a:rPr>
              <a:t> The number of shareholders is unlimited.</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An LLC can elect to be taxed as a sole proprietor, partnership, S corporation, </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or corporation, providing much flexibility.</a:t>
            </a:r>
          </a:p>
          <a:p>
            <a:pPr eaLnBrk="1" hangingPunct="1">
              <a:spcBef>
                <a:spcPct val="50000"/>
              </a:spcBef>
              <a:buFont typeface="Wingdings" pitchFamily="2" charset="2"/>
              <a:buChar char="§"/>
            </a:pPr>
            <a:r>
              <a:rPr lang="en-US" altLang="en-US" sz="2000">
                <a:latin typeface="Times New Roman" panose="02020603050405020304" pitchFamily="18" charset="0"/>
              </a:rPr>
              <a:t> Because profits are taxed only at the shareholder level, there is no double </a:t>
            </a:r>
          </a:p>
          <a:p>
            <a:pPr eaLnBrk="1" hangingPunct="1">
              <a:spcBef>
                <a:spcPct val="50000"/>
              </a:spcBef>
              <a:buFont typeface="Wingdings" pitchFamily="2" charset="2"/>
              <a:buNone/>
            </a:pPr>
            <a:r>
              <a:rPr lang="en-US" altLang="en-US" sz="2000">
                <a:latin typeface="Times New Roman" panose="02020603050405020304" pitchFamily="18" charset="0"/>
              </a:rPr>
              <a:t>   taxation.</a:t>
            </a:r>
          </a:p>
        </p:txBody>
      </p:sp>
      <p:sp>
        <p:nvSpPr>
          <p:cNvPr id="39942" name="Slide Number Placeholder 7">
            <a:extLst>
              <a:ext uri="{FF2B5EF4-FFF2-40B4-BE49-F238E27FC236}">
                <a16:creationId xmlns:a16="http://schemas.microsoft.com/office/drawing/2014/main" id="{420FF1AC-BE94-CF81-EB33-E5CE6FD218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B1B8D9C0-9500-504D-835A-44F67B40B26F}" type="slidenum">
              <a:rPr lang="en-US" altLang="en-US" sz="1400"/>
              <a:pPr>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0E1C573-E82E-101B-519D-BC96BA98D76C}"/>
              </a:ext>
            </a:extLst>
          </p:cNvPr>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sz="3600">
                <a:latin typeface="Times New Roman" panose="02020603050405020304" pitchFamily="18" charset="0"/>
              </a:rPr>
              <a:t>Advantages and Disadvantages of a Limited Liability Company</a:t>
            </a:r>
            <a:br>
              <a:rPr lang="en-US" altLang="en-US" sz="3600">
                <a:latin typeface="Times New Roman" panose="02020603050405020304" pitchFamily="18" charset="0"/>
              </a:rPr>
            </a:br>
            <a:r>
              <a:rPr lang="en-US" altLang="en-US" sz="2000">
                <a:latin typeface="Times New Roman" panose="02020603050405020304" pitchFamily="18" charset="0"/>
              </a:rPr>
              <a:t>2 of 2</a:t>
            </a:r>
            <a:endParaRPr lang="en-US" altLang="en-US" sz="3600">
              <a:latin typeface="Times New Roman" panose="02020603050405020304" pitchFamily="18" charset="0"/>
            </a:endParaRPr>
          </a:p>
        </p:txBody>
      </p:sp>
      <p:sp>
        <p:nvSpPr>
          <p:cNvPr id="40963" name="Line 3">
            <a:extLst>
              <a:ext uri="{FF2B5EF4-FFF2-40B4-BE49-F238E27FC236}">
                <a16:creationId xmlns:a16="http://schemas.microsoft.com/office/drawing/2014/main" id="{8ABA2032-5073-3268-3B2A-4FA0B6B07BCE}"/>
              </a:ext>
            </a:extLst>
          </p:cNvPr>
          <p:cNvSpPr>
            <a:spLocks noChangeShapeType="1"/>
          </p:cNvSpPr>
          <p:nvPr/>
        </p:nvSpPr>
        <p:spPr bwMode="auto">
          <a:xfrm>
            <a:off x="1524000" y="15240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40964" name="Text Box 4">
            <a:extLst>
              <a:ext uri="{FF2B5EF4-FFF2-40B4-BE49-F238E27FC236}">
                <a16:creationId xmlns:a16="http://schemas.microsoft.com/office/drawing/2014/main" id="{7582127A-1F4F-46B8-71FB-66A0AF4E8573}"/>
              </a:ext>
            </a:extLst>
          </p:cNvPr>
          <p:cNvSpPr txBox="1">
            <a:spLocks noChangeArrowheads="1"/>
          </p:cNvSpPr>
          <p:nvPr/>
        </p:nvSpPr>
        <p:spPr bwMode="auto">
          <a:xfrm>
            <a:off x="1981200" y="1752601"/>
            <a:ext cx="8305800" cy="354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u="sng">
                <a:latin typeface="Times New Roman" panose="02020603050405020304" pitchFamily="18" charset="0"/>
              </a:rPr>
              <a:t>Disadvantages of a Limited Liability Company</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Setting up and maintaining one is more difficult and expensive.</a:t>
            </a:r>
          </a:p>
          <a:p>
            <a:pPr eaLnBrk="1" hangingPunct="1">
              <a:spcBef>
                <a:spcPct val="50000"/>
              </a:spcBef>
              <a:buFont typeface="Wingdings" pitchFamily="2" charset="2"/>
              <a:buChar char="§"/>
            </a:pPr>
            <a:r>
              <a:rPr lang="en-US" altLang="en-US" sz="2000">
                <a:latin typeface="Times New Roman" panose="02020603050405020304" pitchFamily="18" charset="0"/>
              </a:rPr>
              <a:t> Tax accounting can be complicated.</a:t>
            </a:r>
          </a:p>
          <a:p>
            <a:pPr eaLnBrk="1" hangingPunct="1">
              <a:spcBef>
                <a:spcPct val="50000"/>
              </a:spcBef>
              <a:buFont typeface="Wingdings" pitchFamily="2" charset="2"/>
              <a:buChar char="§"/>
            </a:pPr>
            <a:r>
              <a:rPr lang="en-US" altLang="en-US" sz="2000">
                <a:latin typeface="Times New Roman" panose="02020603050405020304" pitchFamily="18" charset="0"/>
              </a:rPr>
              <a:t> Some of the regulations governing LLCs vary by state.</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Because LLCs are a relatively new type of business entity, there is not as</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much legal precedent available for owners to anticipate how legal disputes </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might affect their business.</a:t>
            </a:r>
          </a:p>
          <a:p>
            <a:pPr eaLnBrk="1" hangingPunct="1">
              <a:lnSpc>
                <a:spcPct val="70000"/>
              </a:lnSpc>
              <a:spcBef>
                <a:spcPct val="50000"/>
              </a:spcBef>
              <a:buFont typeface="Wingdings" pitchFamily="2" charset="2"/>
              <a:buChar char="§"/>
            </a:pPr>
            <a:r>
              <a:rPr lang="en-US" altLang="en-US" sz="2000">
                <a:latin typeface="Times New Roman" panose="02020603050405020304" pitchFamily="18" charset="0"/>
              </a:rPr>
              <a:t> Some states levy a franchise tax on LLCs—which is essentially a fee the LLC</a:t>
            </a:r>
          </a:p>
          <a:p>
            <a:pPr eaLnBrk="1" hangingPunct="1">
              <a:lnSpc>
                <a:spcPct val="70000"/>
              </a:lnSpc>
              <a:spcBef>
                <a:spcPct val="50000"/>
              </a:spcBef>
              <a:buFont typeface="Wingdings" pitchFamily="2" charset="2"/>
              <a:buNone/>
            </a:pPr>
            <a:r>
              <a:rPr lang="en-US" altLang="en-US" sz="2000">
                <a:latin typeface="Times New Roman" panose="02020603050405020304" pitchFamily="18" charset="0"/>
              </a:rPr>
              <a:t>   pays the state for the benefit of limited liability.</a:t>
            </a:r>
          </a:p>
        </p:txBody>
      </p:sp>
      <p:sp>
        <p:nvSpPr>
          <p:cNvPr id="40966" name="Slide Number Placeholder 7">
            <a:extLst>
              <a:ext uri="{FF2B5EF4-FFF2-40B4-BE49-F238E27FC236}">
                <a16:creationId xmlns:a16="http://schemas.microsoft.com/office/drawing/2014/main" id="{33193DCD-F5C0-96A1-C914-0CA4B7A34E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DD57001F-CED1-F84E-886D-0C0C57923787}" type="slidenum">
              <a:rPr lang="en-US" altLang="en-US" sz="1400"/>
              <a:pPr>
                <a:spcBef>
                  <a:spcPct val="0"/>
                </a:spcBef>
                <a:buFontTx/>
                <a:buNone/>
              </a:pPr>
              <a:t>34</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9BAC9C0-8AD0-11DB-1044-2A8B5DD03920}"/>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Establishing a Strong Ethical Culture</a:t>
            </a:r>
            <a:br>
              <a:rPr lang="en-US" altLang="en-US" sz="4000">
                <a:latin typeface="Times New Roman" panose="02020603050405020304" pitchFamily="18" charset="0"/>
              </a:rPr>
            </a:br>
            <a:r>
              <a:rPr lang="en-US" altLang="en-US" sz="2000">
                <a:latin typeface="Times New Roman" panose="02020603050405020304" pitchFamily="18" charset="0"/>
              </a:rPr>
              <a:t>2 of 2</a:t>
            </a:r>
          </a:p>
        </p:txBody>
      </p:sp>
      <p:sp>
        <p:nvSpPr>
          <p:cNvPr id="8195" name="Rectangle 3">
            <a:extLst>
              <a:ext uri="{FF2B5EF4-FFF2-40B4-BE49-F238E27FC236}">
                <a16:creationId xmlns:a16="http://schemas.microsoft.com/office/drawing/2014/main" id="{7BEDE2EF-0279-A076-D3BC-5A1A2EC9D306}"/>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Implement an Ethics Training Program</a:t>
            </a:r>
          </a:p>
          <a:p>
            <a:pPr lvl="1" eaLnBrk="1" hangingPunct="1"/>
            <a:r>
              <a:rPr lang="en-US" altLang="en-US">
                <a:latin typeface="Times New Roman" panose="02020603050405020304" pitchFamily="18" charset="0"/>
              </a:rPr>
              <a:t>Ethics training programs teach business ethics to help employees deal with ethical dilemmas and improve their overall ethical conduct.</a:t>
            </a:r>
          </a:p>
          <a:p>
            <a:pPr lvl="1" eaLnBrk="1" hangingPunct="1"/>
            <a:r>
              <a:rPr lang="en-US" altLang="en-US">
                <a:latin typeface="Times New Roman" panose="02020603050405020304" pitchFamily="18" charset="0"/>
              </a:rPr>
              <a:t>An ethical dilemma is a situation that involves doing something that is beneficial to oneself or the organization, but may be unethical.</a:t>
            </a:r>
          </a:p>
        </p:txBody>
      </p:sp>
      <p:sp>
        <p:nvSpPr>
          <p:cNvPr id="8196" name="Line 4">
            <a:extLst>
              <a:ext uri="{FF2B5EF4-FFF2-40B4-BE49-F238E27FC236}">
                <a16:creationId xmlns:a16="http://schemas.microsoft.com/office/drawing/2014/main" id="{EC6A7581-F602-4AF9-FF92-6A9D901FF8CC}"/>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8198" name="Slide Number Placeholder 7">
            <a:extLst>
              <a:ext uri="{FF2B5EF4-FFF2-40B4-BE49-F238E27FC236}">
                <a16:creationId xmlns:a16="http://schemas.microsoft.com/office/drawing/2014/main" id="{0A6243DB-C400-567F-B092-6BA264009B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7F169E51-55CF-484A-9618-6331A54303BD}" type="slidenum">
              <a:rPr lang="en-US" altLang="en-US" sz="1400"/>
              <a:pPr>
                <a:spcBef>
                  <a:spcPct val="0"/>
                </a:spcBef>
                <a:buFontTx/>
                <a:buNone/>
              </a:pPr>
              <a:t>4</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23DDCBA-F067-E622-7592-BB189AF737FC}"/>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Potential Payoffs for Establishing a Strong Ethical Culture</a:t>
            </a:r>
          </a:p>
        </p:txBody>
      </p:sp>
      <p:sp>
        <p:nvSpPr>
          <p:cNvPr id="9219" name="Line 4">
            <a:extLst>
              <a:ext uri="{FF2B5EF4-FFF2-40B4-BE49-F238E27FC236}">
                <a16:creationId xmlns:a16="http://schemas.microsoft.com/office/drawing/2014/main" id="{65A09D85-685D-F1C4-C306-EE34A4ABBA46}"/>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9221" name="Slide Number Placeholder 7">
            <a:extLst>
              <a:ext uri="{FF2B5EF4-FFF2-40B4-BE49-F238E27FC236}">
                <a16:creationId xmlns:a16="http://schemas.microsoft.com/office/drawing/2014/main" id="{3583F71B-2A87-EFB2-4D1A-D750700505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24DE6A51-A2C4-6149-B186-A7BD281369CE}" type="slidenum">
              <a:rPr lang="en-US" altLang="en-US" sz="1400"/>
              <a:pPr>
                <a:spcBef>
                  <a:spcPct val="0"/>
                </a:spcBef>
                <a:buFontTx/>
                <a:buNone/>
              </a:pPr>
              <a:t>5</a:t>
            </a:fld>
            <a:endParaRPr lang="en-US" altLang="en-US" sz="1400"/>
          </a:p>
        </p:txBody>
      </p:sp>
      <p:pic>
        <p:nvPicPr>
          <p:cNvPr id="9222" name="Picture 1">
            <a:extLst>
              <a:ext uri="{FF2B5EF4-FFF2-40B4-BE49-F238E27FC236}">
                <a16:creationId xmlns:a16="http://schemas.microsoft.com/office/drawing/2014/main" id="{F9C5C7B9-5D9A-61D6-497E-CB52C5FE53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4989" y="1501776"/>
            <a:ext cx="85820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564735-250B-40C5-AA0B-60491AD64CB7}"/>
              </a:ext>
            </a:extLst>
          </p:cNvPr>
          <p:cNvSpPr>
            <a:spLocks noGrp="1" noChangeArrowheads="1"/>
          </p:cNvSpPr>
          <p:nvPr>
            <p:ph type="title"/>
          </p:nvPr>
        </p:nvSpPr>
        <p:spPr>
          <a:xfrm>
            <a:off x="1981200" y="152400"/>
            <a:ext cx="8229600" cy="1143000"/>
          </a:xfrm>
        </p:spPr>
        <p:txBody>
          <a:bodyPr/>
          <a:lstStyle/>
          <a:p>
            <a:pPr eaLnBrk="1" hangingPunct="1"/>
            <a:r>
              <a:rPr lang="en-US" altLang="en-US" sz="4000">
                <a:latin typeface="Times New Roman" panose="02020603050405020304" pitchFamily="18" charset="0"/>
              </a:rPr>
              <a:t>Choosing an Attorney for a Firm</a:t>
            </a:r>
          </a:p>
        </p:txBody>
      </p:sp>
      <p:sp>
        <p:nvSpPr>
          <p:cNvPr id="10243" name="Rectangle 3">
            <a:extLst>
              <a:ext uri="{FF2B5EF4-FFF2-40B4-BE49-F238E27FC236}">
                <a16:creationId xmlns:a16="http://schemas.microsoft.com/office/drawing/2014/main" id="{6E531675-3A55-3EEA-C66A-F40FAC517CBD}"/>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Select an Attorney Early</a:t>
            </a:r>
          </a:p>
          <a:p>
            <a:pPr lvl="1" eaLnBrk="1" hangingPunct="1"/>
            <a:r>
              <a:rPr lang="en-US" altLang="en-US">
                <a:latin typeface="Times New Roman" panose="02020603050405020304" pitchFamily="18" charset="0"/>
              </a:rPr>
              <a:t>It is important for an entrepreneur to select an attorney as early as possible when developing a business venture.</a:t>
            </a:r>
          </a:p>
          <a:p>
            <a:pPr lvl="1" eaLnBrk="1" hangingPunct="1"/>
            <a:r>
              <a:rPr lang="en-US" altLang="en-US">
                <a:latin typeface="Times New Roman" panose="02020603050405020304" pitchFamily="18" charset="0"/>
              </a:rPr>
              <a:t>It is critically important that the attorney be familiar with start-up issues. </a:t>
            </a:r>
          </a:p>
          <a:p>
            <a:pPr eaLnBrk="1" hangingPunct="1"/>
            <a:r>
              <a:rPr lang="en-US" altLang="en-US">
                <a:latin typeface="Times New Roman" panose="02020603050405020304" pitchFamily="18" charset="0"/>
              </a:rPr>
              <a:t>Intellectual Property</a:t>
            </a:r>
          </a:p>
          <a:p>
            <a:pPr lvl="1" eaLnBrk="1" hangingPunct="1"/>
            <a:r>
              <a:rPr lang="en-US" altLang="en-US">
                <a:latin typeface="Times New Roman" panose="02020603050405020304" pitchFamily="18" charset="0"/>
              </a:rPr>
              <a:t>For issues dealing with intellectual property (patents, trademarks, copyrights, and trade secrets), it is essential to use an attorney who specializes in this field.</a:t>
            </a:r>
          </a:p>
          <a:p>
            <a:pPr lvl="1" eaLnBrk="1" hangingPunct="1"/>
            <a:endParaRPr lang="en-US" altLang="en-US">
              <a:latin typeface="Times New Roman" panose="02020603050405020304" pitchFamily="18" charset="0"/>
            </a:endParaRPr>
          </a:p>
        </p:txBody>
      </p:sp>
      <p:sp>
        <p:nvSpPr>
          <p:cNvPr id="10244" name="Line 4">
            <a:extLst>
              <a:ext uri="{FF2B5EF4-FFF2-40B4-BE49-F238E27FC236}">
                <a16:creationId xmlns:a16="http://schemas.microsoft.com/office/drawing/2014/main" id="{CDAE7922-68DB-125B-23E3-EE7D6F9B376D}"/>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0246" name="Slide Number Placeholder 7">
            <a:extLst>
              <a:ext uri="{FF2B5EF4-FFF2-40B4-BE49-F238E27FC236}">
                <a16:creationId xmlns:a16="http://schemas.microsoft.com/office/drawing/2014/main" id="{1072B611-53CD-FC5A-D391-430FCD41D1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43B03C39-5206-FF4F-B513-4C2C7B0BD50A}" type="slidenum">
              <a:rPr lang="en-US" altLang="en-US" sz="1400"/>
              <a:pPr>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4F754EF-6B99-947C-96F9-B400EBE00733}"/>
              </a:ext>
            </a:extLst>
          </p:cNvPr>
          <p:cNvSpPr>
            <a:spLocks noGrp="1" noChangeArrowheads="1"/>
          </p:cNvSpPr>
          <p:nvPr>
            <p:ph type="title"/>
          </p:nvPr>
        </p:nvSpPr>
        <p:spPr>
          <a:xfrm>
            <a:off x="1981200" y="152400"/>
            <a:ext cx="8229600" cy="1143000"/>
          </a:xfrm>
        </p:spPr>
        <p:txBody>
          <a:bodyPr/>
          <a:lstStyle/>
          <a:p>
            <a:pPr eaLnBrk="1" hangingPunct="1"/>
            <a:r>
              <a:rPr lang="en-US" altLang="en-US" sz="4000">
                <a:latin typeface="Times New Roman" panose="02020603050405020304" pitchFamily="18" charset="0"/>
              </a:rPr>
              <a:t>How to Select an Attorney</a:t>
            </a:r>
          </a:p>
        </p:txBody>
      </p:sp>
      <p:sp>
        <p:nvSpPr>
          <p:cNvPr id="11267" name="Line 4">
            <a:extLst>
              <a:ext uri="{FF2B5EF4-FFF2-40B4-BE49-F238E27FC236}">
                <a16:creationId xmlns:a16="http://schemas.microsoft.com/office/drawing/2014/main" id="{F50AAB15-47AC-46CA-7E78-D3D0CB10904E}"/>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1268" name="Rectangle 6">
            <a:extLst>
              <a:ext uri="{FF2B5EF4-FFF2-40B4-BE49-F238E27FC236}">
                <a16:creationId xmlns:a16="http://schemas.microsoft.com/office/drawing/2014/main" id="{34DDEC22-46BD-6EFB-A412-1DE393036CC9}"/>
              </a:ext>
            </a:extLst>
          </p:cNvPr>
          <p:cNvSpPr>
            <a:spLocks noChangeArrowheads="1"/>
          </p:cNvSpPr>
          <p:nvPr/>
        </p:nvSpPr>
        <p:spPr bwMode="auto">
          <a:xfrm>
            <a:off x="2057400" y="1600200"/>
            <a:ext cx="8077200" cy="46482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11269" name="Text Box 7">
            <a:extLst>
              <a:ext uri="{FF2B5EF4-FFF2-40B4-BE49-F238E27FC236}">
                <a16:creationId xmlns:a16="http://schemas.microsoft.com/office/drawing/2014/main" id="{9E8341F6-3ACD-FA82-339E-407E6EB4C6CC}"/>
              </a:ext>
            </a:extLst>
          </p:cNvPr>
          <p:cNvSpPr txBox="1">
            <a:spLocks noChangeArrowheads="1"/>
          </p:cNvSpPr>
          <p:nvPr/>
        </p:nvSpPr>
        <p:spPr bwMode="auto">
          <a:xfrm>
            <a:off x="2133600" y="1600200"/>
            <a:ext cx="79248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Contact the local bar association and ask for a list of attorneys who</a:t>
            </a:r>
          </a:p>
          <a:p>
            <a:pPr eaLnBrk="1" hangingPunct="1">
              <a:lnSpc>
                <a:spcPct val="75000"/>
              </a:lnSpc>
              <a:spcBef>
                <a:spcPct val="50000"/>
              </a:spcBef>
              <a:buFontTx/>
              <a:buNone/>
            </a:pPr>
            <a:r>
              <a:rPr lang="en-US" altLang="en-US" sz="2000">
                <a:latin typeface="Times New Roman" panose="02020603050405020304" pitchFamily="18" charset="0"/>
              </a:rPr>
              <a:t>  specialize in start-ups in your area.</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Interview several attorneys.</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Select an attorney who is familiar with the start-up process.</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Select an attorney who can assist you in raising money for your new</a:t>
            </a:r>
          </a:p>
          <a:p>
            <a:pPr eaLnBrk="1" hangingPunct="1">
              <a:lnSpc>
                <a:spcPct val="75000"/>
              </a:lnSpc>
              <a:spcBef>
                <a:spcPct val="50000"/>
              </a:spcBef>
              <a:buFontTx/>
              <a:buNone/>
            </a:pPr>
            <a:r>
              <a:rPr lang="en-US" altLang="en-US" sz="2000">
                <a:latin typeface="Times New Roman" panose="02020603050405020304" pitchFamily="18" charset="0"/>
              </a:rPr>
              <a:t>  venture.</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Make sure your attorney has a track record of completing his or her work</a:t>
            </a:r>
          </a:p>
          <a:p>
            <a:pPr eaLnBrk="1" hangingPunct="1">
              <a:lnSpc>
                <a:spcPct val="75000"/>
              </a:lnSpc>
              <a:spcBef>
                <a:spcPct val="50000"/>
              </a:spcBef>
              <a:buFontTx/>
              <a:buNone/>
            </a:pPr>
            <a:r>
              <a:rPr lang="en-US" altLang="en-US" sz="2000">
                <a:latin typeface="Times New Roman" panose="02020603050405020304" pitchFamily="18" charset="0"/>
              </a:rPr>
              <a:t>  on time.</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Talk about fees.</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Select an attorney that you think understands your business.</a:t>
            </a:r>
          </a:p>
          <a:p>
            <a:pPr eaLnBrk="1" hangingPunct="1">
              <a:lnSpc>
                <a:spcPct val="75000"/>
              </a:lnSpc>
              <a:spcBef>
                <a:spcPct val="50000"/>
              </a:spcBef>
            </a:pPr>
            <a:r>
              <a:rPr lang="en-US" altLang="en-US" sz="1800">
                <a:latin typeface="Times New Roman" panose="02020603050405020304" pitchFamily="18" charset="0"/>
              </a:rPr>
              <a:t> </a:t>
            </a:r>
            <a:r>
              <a:rPr lang="en-US" altLang="en-US" sz="2000">
                <a:latin typeface="Times New Roman" panose="02020603050405020304" pitchFamily="18" charset="0"/>
              </a:rPr>
              <a:t>Learn as much about the process of starting a business yourself as</a:t>
            </a:r>
          </a:p>
          <a:p>
            <a:pPr eaLnBrk="1" hangingPunct="1">
              <a:lnSpc>
                <a:spcPct val="75000"/>
              </a:lnSpc>
              <a:spcBef>
                <a:spcPct val="50000"/>
              </a:spcBef>
              <a:buFontTx/>
              <a:buNone/>
            </a:pPr>
            <a:r>
              <a:rPr lang="en-US" altLang="en-US" sz="2000">
                <a:latin typeface="Times New Roman" panose="02020603050405020304" pitchFamily="18" charset="0"/>
              </a:rPr>
              <a:t>  possible.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435C654-59E8-2A7B-2997-4B4E5B135BB9}"/>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Drafting a Founders’ Agreement</a:t>
            </a:r>
          </a:p>
        </p:txBody>
      </p:sp>
      <p:sp>
        <p:nvSpPr>
          <p:cNvPr id="12291" name="Rectangle 3">
            <a:extLst>
              <a:ext uri="{FF2B5EF4-FFF2-40B4-BE49-F238E27FC236}">
                <a16:creationId xmlns:a16="http://schemas.microsoft.com/office/drawing/2014/main" id="{DC6DA8D7-6815-1861-2261-AEC02DB99B67}"/>
              </a:ext>
            </a:extLst>
          </p:cNvPr>
          <p:cNvSpPr>
            <a:spLocks noGrp="1" noChangeArrowheads="1"/>
          </p:cNvSpPr>
          <p:nvPr>
            <p:ph type="body" idx="1"/>
          </p:nvPr>
        </p:nvSpPr>
        <p:spPr/>
        <p:txBody>
          <a:bodyPr/>
          <a:lstStyle/>
          <a:p>
            <a:pPr eaLnBrk="1" hangingPunct="1"/>
            <a:r>
              <a:rPr lang="en-US" altLang="en-US" dirty="0">
                <a:latin typeface="Times New Roman" panose="02020603050405020304" pitchFamily="18" charset="0"/>
              </a:rPr>
              <a:t>Founders’ Agreement</a:t>
            </a:r>
          </a:p>
          <a:p>
            <a:pPr lvl="1" eaLnBrk="1" hangingPunct="1"/>
            <a:r>
              <a:rPr lang="en-US" altLang="en-US" dirty="0">
                <a:latin typeface="Times New Roman" panose="02020603050405020304" pitchFamily="18" charset="0"/>
              </a:rPr>
              <a:t>A founders’ agreement (or shareholders’ agreement) is a written document that deals with issues such as the relative split of the equity among the founders of the firm, how individual founders will be compensated for the cash or the “sweat equity” they put into the firm, and how long the founders will have to remain with the firm for their shares to fully vest.</a:t>
            </a:r>
          </a:p>
          <a:p>
            <a:pPr lvl="1" eaLnBrk="1" hangingPunct="1"/>
            <a:r>
              <a:rPr lang="en-US" altLang="en-US" dirty="0">
                <a:latin typeface="Times New Roman" panose="02020603050405020304" pitchFamily="18" charset="0"/>
              </a:rPr>
              <a:t>The items to include in the founders’ agreement are shown on the following slide.</a:t>
            </a:r>
          </a:p>
        </p:txBody>
      </p:sp>
      <p:sp>
        <p:nvSpPr>
          <p:cNvPr id="12292" name="Line 4">
            <a:extLst>
              <a:ext uri="{FF2B5EF4-FFF2-40B4-BE49-F238E27FC236}">
                <a16:creationId xmlns:a16="http://schemas.microsoft.com/office/drawing/2014/main" id="{A93B6E1E-5E8F-69C1-E982-525BE58BE9AF}"/>
              </a:ext>
            </a:extLst>
          </p:cNvPr>
          <p:cNvSpPr>
            <a:spLocks noChangeShapeType="1"/>
          </p:cNvSpPr>
          <p:nvPr/>
        </p:nvSpPr>
        <p:spPr bwMode="auto">
          <a:xfrm>
            <a:off x="1524000" y="1219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B324C31-3D12-4BA2-AF16-3AE01D4764F6}"/>
              </a:ext>
            </a:extLst>
          </p:cNvPr>
          <p:cNvSpPr>
            <a:spLocks noGrp="1" noChangeArrowheads="1"/>
          </p:cNvSpPr>
          <p:nvPr>
            <p:ph type="title"/>
          </p:nvPr>
        </p:nvSpPr>
        <p:spPr>
          <a:xfrm>
            <a:off x="1981200" y="152400"/>
            <a:ext cx="8229600" cy="1143000"/>
          </a:xfrm>
        </p:spPr>
        <p:txBody>
          <a:bodyPr/>
          <a:lstStyle/>
          <a:p>
            <a:pPr eaLnBrk="1" hangingPunct="1"/>
            <a:r>
              <a:rPr lang="en-US" altLang="en-US" sz="3600">
                <a:latin typeface="Times New Roman" panose="02020603050405020304" pitchFamily="18" charset="0"/>
              </a:rPr>
              <a:t>Partial List of Items to Include in a Founders’ Agreement</a:t>
            </a:r>
          </a:p>
        </p:txBody>
      </p:sp>
      <p:sp>
        <p:nvSpPr>
          <p:cNvPr id="13315" name="Line 4">
            <a:extLst>
              <a:ext uri="{FF2B5EF4-FFF2-40B4-BE49-F238E27FC236}">
                <a16:creationId xmlns:a16="http://schemas.microsoft.com/office/drawing/2014/main" id="{8B23E6C2-C82D-AAC9-B704-34B3391903CB}"/>
              </a:ext>
            </a:extLst>
          </p:cNvPr>
          <p:cNvSpPr>
            <a:spLocks noChangeShapeType="1"/>
          </p:cNvSpPr>
          <p:nvPr/>
        </p:nvSpPr>
        <p:spPr bwMode="auto">
          <a:xfrm>
            <a:off x="1524000" y="13716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PK"/>
          </a:p>
        </p:txBody>
      </p:sp>
      <p:sp>
        <p:nvSpPr>
          <p:cNvPr id="13316" name="Rectangle 8">
            <a:extLst>
              <a:ext uri="{FF2B5EF4-FFF2-40B4-BE49-F238E27FC236}">
                <a16:creationId xmlns:a16="http://schemas.microsoft.com/office/drawing/2014/main" id="{C9953405-156D-68C3-6CEC-461C074E9719}"/>
              </a:ext>
            </a:extLst>
          </p:cNvPr>
          <p:cNvSpPr>
            <a:spLocks noChangeArrowheads="1"/>
          </p:cNvSpPr>
          <p:nvPr/>
        </p:nvSpPr>
        <p:spPr bwMode="auto">
          <a:xfrm>
            <a:off x="2057400" y="1600200"/>
            <a:ext cx="8153400" cy="46482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000">
              <a:latin typeface="Times New Roman" panose="02020603050405020304" pitchFamily="18" charset="0"/>
            </a:endParaRPr>
          </a:p>
        </p:txBody>
      </p:sp>
      <p:sp>
        <p:nvSpPr>
          <p:cNvPr id="13317" name="Text Box 9">
            <a:extLst>
              <a:ext uri="{FF2B5EF4-FFF2-40B4-BE49-F238E27FC236}">
                <a16:creationId xmlns:a16="http://schemas.microsoft.com/office/drawing/2014/main" id="{A6511405-5479-A666-6B75-277BF06F8A97}"/>
              </a:ext>
            </a:extLst>
          </p:cNvPr>
          <p:cNvSpPr txBox="1">
            <a:spLocks noChangeArrowheads="1"/>
          </p:cNvSpPr>
          <p:nvPr/>
        </p:nvSpPr>
        <p:spPr bwMode="auto">
          <a:xfrm>
            <a:off x="2171700" y="1665289"/>
            <a:ext cx="80391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2000">
                <a:latin typeface="Times New Roman" panose="02020603050405020304" pitchFamily="18" charset="0"/>
              </a:rPr>
              <a:t> Nature of the prospective business.</a:t>
            </a:r>
          </a:p>
          <a:p>
            <a:pPr eaLnBrk="1" hangingPunct="1">
              <a:spcBef>
                <a:spcPct val="50000"/>
              </a:spcBef>
            </a:pPr>
            <a:r>
              <a:rPr lang="en-US" altLang="en-US" sz="2000">
                <a:latin typeface="Times New Roman" panose="02020603050405020304" pitchFamily="18" charset="0"/>
              </a:rPr>
              <a:t> Identity and proposed titles of the founders.</a:t>
            </a:r>
          </a:p>
          <a:p>
            <a:pPr eaLnBrk="1" hangingPunct="1">
              <a:spcBef>
                <a:spcPct val="50000"/>
              </a:spcBef>
            </a:pPr>
            <a:r>
              <a:rPr lang="en-US" altLang="en-US" sz="2000">
                <a:latin typeface="Times New Roman" panose="02020603050405020304" pitchFamily="18" charset="0"/>
              </a:rPr>
              <a:t> Legal form of business ownership.</a:t>
            </a:r>
          </a:p>
          <a:p>
            <a:pPr eaLnBrk="1" hangingPunct="1">
              <a:spcBef>
                <a:spcPct val="50000"/>
              </a:spcBef>
            </a:pPr>
            <a:r>
              <a:rPr lang="en-US" altLang="en-US" sz="2000">
                <a:latin typeface="Times New Roman" panose="02020603050405020304" pitchFamily="18" charset="0"/>
              </a:rPr>
              <a:t> Apportionment of stock (or division of ownership).</a:t>
            </a:r>
          </a:p>
          <a:p>
            <a:pPr eaLnBrk="1" hangingPunct="1">
              <a:spcBef>
                <a:spcPct val="50000"/>
              </a:spcBef>
            </a:pPr>
            <a:r>
              <a:rPr lang="en-US" altLang="en-US" sz="2000">
                <a:latin typeface="Times New Roman" panose="02020603050405020304" pitchFamily="18" charset="0"/>
              </a:rPr>
              <a:t> Consideration paid for stock or ownership share of each of the founders.</a:t>
            </a:r>
          </a:p>
          <a:p>
            <a:pPr eaLnBrk="1" hangingPunct="1">
              <a:spcBef>
                <a:spcPct val="50000"/>
              </a:spcBef>
            </a:pPr>
            <a:r>
              <a:rPr lang="en-US" altLang="en-US" sz="2000">
                <a:latin typeface="Times New Roman" panose="02020603050405020304" pitchFamily="18" charset="0"/>
              </a:rPr>
              <a:t> Identification of any intellectual property signed over to the business.</a:t>
            </a:r>
          </a:p>
          <a:p>
            <a:pPr eaLnBrk="1" hangingPunct="1">
              <a:spcBef>
                <a:spcPct val="50000"/>
              </a:spcBef>
            </a:pPr>
            <a:r>
              <a:rPr lang="en-US" altLang="en-US" sz="2000">
                <a:latin typeface="Times New Roman" panose="02020603050405020304" pitchFamily="18" charset="0"/>
              </a:rPr>
              <a:t> Description of how the founders will be compensated and how the profits </a:t>
            </a:r>
          </a:p>
          <a:p>
            <a:pPr eaLnBrk="1" hangingPunct="1">
              <a:spcBef>
                <a:spcPct val="50000"/>
              </a:spcBef>
              <a:buFontTx/>
              <a:buNone/>
            </a:pPr>
            <a:r>
              <a:rPr lang="en-US" altLang="en-US" sz="2000">
                <a:latin typeface="Times New Roman" panose="02020603050405020304" pitchFamily="18" charset="0"/>
              </a:rPr>
              <a:t>  in the business will be divided. </a:t>
            </a:r>
          </a:p>
          <a:p>
            <a:pPr eaLnBrk="1" hangingPunct="1">
              <a:spcBef>
                <a:spcPct val="50000"/>
              </a:spcBef>
            </a:pPr>
            <a:r>
              <a:rPr lang="en-US" altLang="en-US" sz="2000">
                <a:latin typeface="Times New Roman" panose="02020603050405020304" pitchFamily="18" charset="0"/>
              </a:rPr>
              <a:t> Provisions for resolving disputes.</a:t>
            </a:r>
          </a:p>
          <a:p>
            <a:pPr eaLnBrk="1" hangingPunct="1">
              <a:spcBef>
                <a:spcPct val="50000"/>
              </a:spcBef>
            </a:pPr>
            <a:r>
              <a:rPr lang="en-US" altLang="en-US" sz="2000">
                <a:latin typeface="Times New Roman" panose="02020603050405020304" pitchFamily="18" charset="0"/>
              </a:rPr>
              <a:t> Buyback clause.</a:t>
            </a:r>
          </a:p>
        </p:txBody>
      </p:sp>
      <p:sp>
        <p:nvSpPr>
          <p:cNvPr id="13319" name="Slide Number Placeholder 8">
            <a:extLst>
              <a:ext uri="{FF2B5EF4-FFF2-40B4-BE49-F238E27FC236}">
                <a16:creationId xmlns:a16="http://schemas.microsoft.com/office/drawing/2014/main" id="{52603EFA-C356-BF05-1F01-CBFCE77B70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t>7-</a:t>
            </a:r>
            <a:fld id="{D4002EC4-409C-134A-AF24-B7796606817C}" type="slidenum">
              <a:rPr lang="en-US" altLang="en-US" sz="1400"/>
              <a:pPr>
                <a:spcBef>
                  <a:spcPct val="0"/>
                </a:spcBef>
                <a:buFontTx/>
                <a:buNone/>
              </a:pPr>
              <a:t>9</a:t>
            </a:fld>
            <a:endParaRPr lang="en-US" altLang="en-US" sz="1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15622</TotalTime>
  <Words>2556</Words>
  <Application>Microsoft Macintosh PowerPoint</Application>
  <PresentationFormat>Widescreen</PresentationFormat>
  <Paragraphs>304</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Wingdings</vt:lpstr>
      <vt:lpstr>Office Theme</vt:lpstr>
      <vt:lpstr>Entrepreneurship &amp; Leadership  Chapter 6: Preparing a Proper Ethical and Legal Foundation</vt:lpstr>
      <vt:lpstr>Initial Ethical and Legal Issues Facing a New Firm</vt:lpstr>
      <vt:lpstr>Establishing a Strong Ethical Culture 1 of 2</vt:lpstr>
      <vt:lpstr>Establishing a Strong Ethical Culture 2 of 2</vt:lpstr>
      <vt:lpstr>Potential Payoffs for Establishing a Strong Ethical Culture</vt:lpstr>
      <vt:lpstr>Choosing an Attorney for a Firm</vt:lpstr>
      <vt:lpstr>How to Select an Attorney</vt:lpstr>
      <vt:lpstr>Drafting a Founders’ Agreement</vt:lpstr>
      <vt:lpstr>Partial List of Items to Include in a Founders’ Agreement</vt:lpstr>
      <vt:lpstr>Avoiding Legal Disputes 1 of 2</vt:lpstr>
      <vt:lpstr>Avoiding Legal Disputes 2 of 2</vt:lpstr>
      <vt:lpstr>Nondisclosure and Noncompete Agreements</vt:lpstr>
      <vt:lpstr>Obtaining Business Licenses and Permits 1 of 4</vt:lpstr>
      <vt:lpstr>Obtaining Business Licenses and Permits 2 of 4</vt:lpstr>
      <vt:lpstr>Choosing a Form of Business Ownership</vt:lpstr>
      <vt:lpstr>Issues to Consider in Choosing a Legal Form of Business Ownership</vt:lpstr>
      <vt:lpstr>Sole Proprietorship</vt:lpstr>
      <vt:lpstr>Advantages and Disadvantages of a  Sole Proprietorship 1 of 2</vt:lpstr>
      <vt:lpstr>Advantages and Disadvantages of a  Sole Proprietorship 2 of 2</vt:lpstr>
      <vt:lpstr>Partnerships 1 of 3</vt:lpstr>
      <vt:lpstr>Partnerships 2 of 3</vt:lpstr>
      <vt:lpstr>Partnerships 3 of 3</vt:lpstr>
      <vt:lpstr>Advantages and Disadvantages of a  General Partnership 1 of 2</vt:lpstr>
      <vt:lpstr>Advantages and Disadvantages of a  General Partnership 2 of 2</vt:lpstr>
      <vt:lpstr>Corporations</vt:lpstr>
      <vt:lpstr>C Corporation 1 of 2</vt:lpstr>
      <vt:lpstr>C Corporation 2 of 2</vt:lpstr>
      <vt:lpstr>Advantages and Disadvantages of a  C Corporation 1 of 2</vt:lpstr>
      <vt:lpstr>Advantages and Disadvantages of a  C Corporation 2 of 2</vt:lpstr>
      <vt:lpstr>Subchapter S Corporation 1 of 2</vt:lpstr>
      <vt:lpstr>Subchapter S Corporation 2 of 2</vt:lpstr>
      <vt:lpstr>Limited Liability Company</vt:lpstr>
      <vt:lpstr>Advantages and Disadvantages of a Limited Liability Company 1 of 2</vt:lpstr>
      <vt:lpstr>Advantages and Disadvantages of a Limited Liability Company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&amp; Leadership </dc:title>
  <dc:creator>Dr. Faisal Ahmed Khan</dc:creator>
  <cp:lastModifiedBy>Dr. Faisal Ahmed Khan</cp:lastModifiedBy>
  <cp:revision>122</cp:revision>
  <dcterms:created xsi:type="dcterms:W3CDTF">2022-09-26T11:23:29Z</dcterms:created>
  <dcterms:modified xsi:type="dcterms:W3CDTF">2022-11-28T09:16:54Z</dcterms:modified>
</cp:coreProperties>
</file>