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P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6197"/>
  </p:normalViewPr>
  <p:slideViewPr>
    <p:cSldViewPr snapToGrid="0">
      <p:cViewPr varScale="1">
        <p:scale>
          <a:sx n="119" d="100"/>
          <a:sy n="119" d="100"/>
        </p:scale>
        <p:origin x="31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P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E665FA-99B6-8742-BF52-A0F615F6D09B}" type="datetimeFigureOut">
              <a:rPr lang="en-PK" smtClean="0"/>
              <a:t>12/12/2022</a:t>
            </a:fld>
            <a:endParaRPr lang="en-P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P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P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085AF0-58C7-3B42-9102-10BB2216995B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592362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85AF0-58C7-3B42-9102-10BB2216995B}" type="slidenum">
              <a:rPr lang="en-PK" smtClean="0"/>
              <a:t>2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8338847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PK" dirty="0"/>
              <a:t>I am not afraid of an army of lions led by a sheep, I am afraid of an army of sheep led by a lion. Alexander the Great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85AF0-58C7-3B42-9102-10BB2216995B}" type="slidenum">
              <a:rPr lang="en-PK" smtClean="0"/>
              <a:t>3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9465547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1ACD7F-A90F-F742-04E7-5C7D037AF1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F84272-CF7A-0981-CC8F-8A52B920C5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C7D82F-7EED-E167-7314-004EE8299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84C20-7897-3D41-889D-22D437E4AC68}" type="datetimeFigureOut">
              <a:rPr lang="en-PK" smtClean="0"/>
              <a:t>12/12/2022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FE365F-10E8-348A-2093-BB4C25E96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CB9176-7393-D91D-B6B9-25B55A8A8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2903D-7E9C-8F45-BA08-3D39672472C3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6812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6C972F-651D-F0F6-134B-342B6E0FE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934029-3BA1-C1B5-0107-066F3006B9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C32F89-6D44-F2BD-51A7-7C18571D1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84C20-7897-3D41-889D-22D437E4AC68}" type="datetimeFigureOut">
              <a:rPr lang="en-PK" smtClean="0"/>
              <a:t>12/12/2022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6FA001-0D1E-9637-1F6A-A67065B87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B5E01F-5FF6-B259-DD05-141F16369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2903D-7E9C-8F45-BA08-3D39672472C3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851232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17A00BD-C867-FCAB-CCE9-7BDC44AC77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9B0B98-9588-E9BD-5304-16D7D948BC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0DA21A-544D-620F-37D4-9EAF385C9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84C20-7897-3D41-889D-22D437E4AC68}" type="datetimeFigureOut">
              <a:rPr lang="en-PK" smtClean="0"/>
              <a:t>12/12/2022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5546E2-4F25-8C12-7F50-928270A05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EEBA19-D6B2-8E25-1923-05FEC5DE4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2903D-7E9C-8F45-BA08-3D39672472C3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4012324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4BFD24-44D0-41DF-3236-3EF25BAE78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81D2E5-53BD-17D2-7115-024F4C928D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D10DAA-D9F2-2DB4-047C-B8AF4BCA3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84C20-7897-3D41-889D-22D437E4AC68}" type="datetimeFigureOut">
              <a:rPr lang="en-PK" smtClean="0"/>
              <a:t>12/12/2022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777CBE-923E-A03D-0A7B-5A2A4310B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F3E6B4-E4AD-1D5A-285C-5CD6FEF4F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2903D-7E9C-8F45-BA08-3D39672472C3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693329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3BB013-7D39-A697-6FA4-9B77F83EFF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9522D2-ED29-DEAD-E8CC-7101741AB2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A47507-DBE2-2B73-1FC5-2DAADCEDC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84C20-7897-3D41-889D-22D437E4AC68}" type="datetimeFigureOut">
              <a:rPr lang="en-PK" smtClean="0"/>
              <a:t>12/12/2022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CE1293-255C-281B-734E-BD378388D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A6D28D-B24F-A3EA-B814-6655139BB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2903D-7E9C-8F45-BA08-3D39672472C3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208321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6FA58B-E90E-EDF6-1D0C-2FE3D85952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F8BBEF-B182-9234-607C-4014AEA6E8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07BDA0-58ED-698D-DA5F-C325EF9952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D8878D-2391-3DB6-E4B7-4CB4E3571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84C20-7897-3D41-889D-22D437E4AC68}" type="datetimeFigureOut">
              <a:rPr lang="en-PK" smtClean="0"/>
              <a:t>12/12/2022</a:t>
            </a:fld>
            <a:endParaRPr lang="en-P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60E506-13C1-8640-813E-B5B660A47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2F98B5-4F58-C87B-D787-F8923AAB5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2903D-7E9C-8F45-BA08-3D39672472C3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799570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46D86E-0D51-A9B9-7B61-C7627D5AA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10ED6A-DE53-7FAB-A661-58ACF0BD57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FF9647-2D43-A063-085B-E93C80B33A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3A2D6A-4858-606E-BDD0-A232ECFC2F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F5DC926-FF88-85FD-DF01-7F63C464EC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9DAE44-FA12-76AC-FB86-13DA1A4F58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84C20-7897-3D41-889D-22D437E4AC68}" type="datetimeFigureOut">
              <a:rPr lang="en-PK" smtClean="0"/>
              <a:t>12/12/2022</a:t>
            </a:fld>
            <a:endParaRPr lang="en-P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B438B61-D226-8DC2-D7A9-D9204483D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6B2A12D-A543-1DAC-A689-0CE9BDCBC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2903D-7E9C-8F45-BA08-3D39672472C3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656902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FC8A91-1CF9-E00D-6D88-B5CF1B1A5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7BE20DF-1166-C102-CC1D-C00FB51F9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84C20-7897-3D41-889D-22D437E4AC68}" type="datetimeFigureOut">
              <a:rPr lang="en-PK" smtClean="0"/>
              <a:t>12/12/2022</a:t>
            </a:fld>
            <a:endParaRPr lang="en-P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A64493-483A-4DEE-8B06-925CA767F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A9D532-BBA5-1077-66D1-B244363B4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2903D-7E9C-8F45-BA08-3D39672472C3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470592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FAB1C0-A46B-E569-B3DB-AF0E94DA5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84C20-7897-3D41-889D-22D437E4AC68}" type="datetimeFigureOut">
              <a:rPr lang="en-PK" smtClean="0"/>
              <a:t>12/12/2022</a:t>
            </a:fld>
            <a:endParaRPr lang="en-P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213450B-6912-20BA-C105-AFB6E6406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ADA2B2-697C-2F4B-936A-8D7FD8586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2903D-7E9C-8F45-BA08-3D39672472C3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601623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438604-AE21-E258-7C36-17E2B9526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D3ADC5-5396-F585-B9C9-7F3F6629A6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18AAAB-C707-344A-6C38-050453B6EF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A26D8C-A14E-7E47-B4EE-18ADDB7AA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84C20-7897-3D41-889D-22D437E4AC68}" type="datetimeFigureOut">
              <a:rPr lang="en-PK" smtClean="0"/>
              <a:t>12/12/2022</a:t>
            </a:fld>
            <a:endParaRPr lang="en-P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76B6E4-0882-4605-E8BB-22ABA2E3C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FC0E87-7007-C0D5-EB65-62A772389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2903D-7E9C-8F45-BA08-3D39672472C3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208006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EE492C-3EF6-2155-CD31-5A06D2F117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437EE92-33F6-0CF9-59F2-A92EEA4DDC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P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4DDEB2-470F-84C9-F352-7ED0E9B64F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B4D470-63E0-CFE1-434D-17518A5D2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84C20-7897-3D41-889D-22D437E4AC68}" type="datetimeFigureOut">
              <a:rPr lang="en-PK" smtClean="0"/>
              <a:t>12/12/2022</a:t>
            </a:fld>
            <a:endParaRPr lang="en-P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154902-2E27-E1E6-1495-F452D549E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6644C7-0B86-2C39-FD54-9E799C133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2903D-7E9C-8F45-BA08-3D39672472C3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846763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EEA593-CD47-ECCB-D31C-85BCC341C9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87BF7A-5EB2-D30F-6375-0738AE515C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3050C3-8FC5-2807-F413-B18E848B16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F84C20-7897-3D41-889D-22D437E4AC68}" type="datetimeFigureOut">
              <a:rPr lang="en-PK" smtClean="0"/>
              <a:t>12/12/2022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C5DC6F-081A-2D8A-DBE5-CA9CC2DC92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18DB68-3FD0-A07A-1AB1-1F55DB1D7E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32903D-7E9C-8F45-BA08-3D39672472C3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578011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P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aisalak.info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F973B-B8E9-A8CE-1BE4-2975283E75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59032"/>
            <a:ext cx="9513346" cy="2387600"/>
          </a:xfrm>
        </p:spPr>
        <p:txBody>
          <a:bodyPr>
            <a:normAutofit fontScale="90000"/>
          </a:bodyPr>
          <a:lstStyle/>
          <a:p>
            <a:r>
              <a:rPr lang="en-PK" dirty="0"/>
              <a:t>Entrepreneurship &amp; Leadership</a:t>
            </a:r>
            <a:br>
              <a:rPr lang="en-PK" dirty="0"/>
            </a:br>
            <a:br>
              <a:rPr lang="en-PK" dirty="0"/>
            </a:br>
            <a:r>
              <a:rPr lang="en-PK" sz="4000" b="1" dirty="0"/>
              <a:t>Chapter 7: On a journey the lord of a people is their servant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EE8386-060A-BF96-F26A-E1240965BA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43206"/>
            <a:ext cx="9144000" cy="1655762"/>
          </a:xfrm>
        </p:spPr>
        <p:txBody>
          <a:bodyPr>
            <a:normAutofit fontScale="62500" lnSpcReduction="20000"/>
          </a:bodyPr>
          <a:lstStyle/>
          <a:p>
            <a:r>
              <a:rPr lang="en-PK" sz="5100" dirty="0"/>
              <a:t>Fall 2022</a:t>
            </a:r>
          </a:p>
          <a:p>
            <a:endParaRPr lang="en-PK" dirty="0"/>
          </a:p>
          <a:p>
            <a:pPr algn="l"/>
            <a:r>
              <a:rPr lang="en-PK" dirty="0"/>
              <a:t>Dr. Faisal Khan</a:t>
            </a:r>
          </a:p>
          <a:p>
            <a:pPr algn="l"/>
            <a:r>
              <a:rPr lang="en-US" dirty="0" err="1">
                <a:hlinkClick r:id="rId2"/>
              </a:rPr>
              <a:t>www.f</a:t>
            </a:r>
            <a:r>
              <a:rPr lang="en-PK" dirty="0">
                <a:hlinkClick r:id="rId2"/>
              </a:rPr>
              <a:t>aisalak.info</a:t>
            </a:r>
            <a:endParaRPr lang="en-PK" dirty="0"/>
          </a:p>
          <a:p>
            <a:pPr algn="l"/>
            <a:r>
              <a:rPr lang="en-US" dirty="0"/>
              <a:t>f</a:t>
            </a:r>
            <a:r>
              <a:rPr lang="en-PK" dirty="0"/>
              <a:t>aisal.khan@buitms.edu.pk</a:t>
            </a:r>
          </a:p>
          <a:p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1038349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9BC25B-620B-14A8-009D-0DAA28CF9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K" dirty="0"/>
              <a:t>The Leadership of Muhammad (PBUH)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824E2D-21C7-47CC-6869-3E01F9F182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PK" dirty="0"/>
              <a:t>The Shepherd</a:t>
            </a:r>
          </a:p>
          <a:p>
            <a:pPr>
              <a:buFontTx/>
              <a:buChar char="-"/>
            </a:pPr>
            <a:r>
              <a:rPr lang="en-PK" dirty="0"/>
              <a:t>Caravan Leader</a:t>
            </a:r>
          </a:p>
          <a:p>
            <a:pPr>
              <a:buFontTx/>
              <a:buChar char="-"/>
            </a:pPr>
            <a:r>
              <a:rPr lang="en-PK" dirty="0"/>
              <a:t>Dwerllers of the Desert</a:t>
            </a:r>
          </a:p>
          <a:p>
            <a:pPr>
              <a:buFontTx/>
              <a:buChar char="-"/>
            </a:pPr>
            <a:r>
              <a:rPr lang="en-PK" dirty="0"/>
              <a:t>The Trustworthy One</a:t>
            </a:r>
          </a:p>
          <a:p>
            <a:pPr>
              <a:buFontTx/>
              <a:buChar char="-"/>
            </a:pPr>
            <a:r>
              <a:rPr lang="en-PK" dirty="0"/>
              <a:t>Sharing in Hardship</a:t>
            </a:r>
          </a:p>
          <a:p>
            <a:pPr>
              <a:buFontTx/>
              <a:buChar char="-"/>
            </a:pPr>
            <a:r>
              <a:rPr lang="en-PK" dirty="0"/>
              <a:t>Humility</a:t>
            </a:r>
          </a:p>
        </p:txBody>
      </p:sp>
    </p:spTree>
    <p:extLst>
      <p:ext uri="{BB962C8B-B14F-4D97-AF65-F5344CB8AC3E}">
        <p14:creationId xmlns:p14="http://schemas.microsoft.com/office/powerpoint/2010/main" val="189596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3F510-A5A6-470B-EACE-E0ADF7423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K" dirty="0"/>
              <a:t>The Shepherd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6DBF69-61CD-F8E0-F9F2-67ACBA843E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6828"/>
            <a:ext cx="10515600" cy="4660135"/>
          </a:xfrm>
        </p:spPr>
        <p:txBody>
          <a:bodyPr>
            <a:normAutofit fontScale="85000" lnSpcReduction="20000"/>
          </a:bodyPr>
          <a:lstStyle/>
          <a:p>
            <a:pPr>
              <a:buFontTx/>
              <a:buChar char="-"/>
            </a:pPr>
            <a:r>
              <a:rPr lang="en-PK" dirty="0"/>
              <a:t>Leadership is not always done from in front</a:t>
            </a:r>
          </a:p>
          <a:p>
            <a:pPr lvl="1">
              <a:buFontTx/>
              <a:buChar char="-"/>
            </a:pPr>
            <a:r>
              <a:rPr lang="en-PK" dirty="0"/>
              <a:t>In the human context a human leader may not always be the person out in front, just as the shepherd sometimes works behind the moving flock</a:t>
            </a:r>
          </a:p>
          <a:p>
            <a:pPr lvl="1">
              <a:buFontTx/>
              <a:buChar char="-"/>
            </a:pPr>
            <a:endParaRPr lang="en-PK" dirty="0"/>
          </a:p>
          <a:p>
            <a:pPr>
              <a:buFontTx/>
              <a:buChar char="-"/>
            </a:pPr>
            <a:r>
              <a:rPr lang="en-PK" dirty="0"/>
              <a:t>In leadership, example is everything</a:t>
            </a:r>
          </a:p>
          <a:p>
            <a:pPr lvl="1">
              <a:buFontTx/>
              <a:buChar char="-"/>
            </a:pPr>
            <a:r>
              <a:rPr lang="en-PK" dirty="0"/>
              <a:t>When the shepherd is corrupt, so is his flock</a:t>
            </a:r>
          </a:p>
          <a:p>
            <a:pPr lvl="1">
              <a:buFontTx/>
              <a:buChar char="-"/>
            </a:pPr>
            <a:endParaRPr lang="en-PK" dirty="0"/>
          </a:p>
          <a:p>
            <a:pPr>
              <a:buFontTx/>
              <a:buChar char="-"/>
            </a:pPr>
            <a:r>
              <a:rPr lang="en-PK" dirty="0"/>
              <a:t>Apart from leading the flock to pasture and water, a shepherd has to keep the flock together and care for each individual sheep</a:t>
            </a:r>
          </a:p>
          <a:p>
            <a:pPr>
              <a:buFontTx/>
              <a:buChar char="-"/>
            </a:pPr>
            <a:endParaRPr lang="en-PK" dirty="0"/>
          </a:p>
          <a:p>
            <a:pPr>
              <a:buFontTx/>
              <a:buChar char="-"/>
            </a:pPr>
            <a:r>
              <a:rPr lang="en-PK" dirty="0"/>
              <a:t>A good shepherd meets three interactive needs</a:t>
            </a:r>
          </a:p>
          <a:p>
            <a:pPr lvl="1">
              <a:buFontTx/>
              <a:buChar char="-"/>
            </a:pPr>
            <a:r>
              <a:rPr lang="en-US" dirty="0"/>
              <a:t>T</a:t>
            </a:r>
            <a:r>
              <a:rPr lang="en-PK" dirty="0"/>
              <a:t>o </a:t>
            </a:r>
            <a:r>
              <a:rPr lang="en-US" dirty="0"/>
              <a:t>achieve </a:t>
            </a:r>
            <a:r>
              <a:rPr lang="en-PK" dirty="0"/>
              <a:t>the comon task</a:t>
            </a:r>
          </a:p>
          <a:p>
            <a:pPr lvl="1">
              <a:buFontTx/>
              <a:buChar char="-"/>
            </a:pPr>
            <a:r>
              <a:rPr lang="en-PK" dirty="0"/>
              <a:t>To be held together as a working community</a:t>
            </a:r>
          </a:p>
          <a:p>
            <a:pPr lvl="1">
              <a:buFontTx/>
              <a:buChar char="-"/>
            </a:pPr>
            <a:r>
              <a:rPr lang="en-PK" dirty="0"/>
              <a:t>The needs of an individual sheep</a:t>
            </a:r>
          </a:p>
          <a:p>
            <a:pPr lvl="1">
              <a:buFontTx/>
              <a:buChar char="-"/>
            </a:pPr>
            <a:endParaRPr lang="en-PK" dirty="0"/>
          </a:p>
          <a:p>
            <a:pPr lvl="1">
              <a:buFontTx/>
              <a:buChar char="-"/>
            </a:pP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1155765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3F510-A5A6-470B-EACE-E0ADF7423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K" dirty="0"/>
              <a:t>Caravan Leader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6DBF69-61CD-F8E0-F9F2-67ACBA843E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Tx/>
              <a:buChar char="-"/>
            </a:pPr>
            <a:r>
              <a:rPr lang="en-PK" dirty="0"/>
              <a:t>Muhammad (PBUP) personified </a:t>
            </a:r>
            <a:r>
              <a:rPr lang="en-PK" i="1" dirty="0"/>
              <a:t>muruwwa</a:t>
            </a:r>
          </a:p>
          <a:p>
            <a:pPr lvl="1">
              <a:buFontTx/>
              <a:buChar char="-"/>
            </a:pPr>
            <a:r>
              <a:rPr lang="en-PK" dirty="0"/>
              <a:t>A cluster of virtues of a caravan leader</a:t>
            </a:r>
          </a:p>
          <a:p>
            <a:pPr lvl="1">
              <a:buFontTx/>
              <a:buChar char="-"/>
            </a:pPr>
            <a:r>
              <a:rPr lang="en-PK" dirty="0"/>
              <a:t>Bravery, generosity, practical wisdom and honor</a:t>
            </a:r>
          </a:p>
          <a:p>
            <a:pPr lvl="1">
              <a:buFontTx/>
              <a:buChar char="-"/>
            </a:pPr>
            <a:endParaRPr lang="en-PK" dirty="0"/>
          </a:p>
          <a:p>
            <a:pPr>
              <a:buFontTx/>
              <a:buChar char="-"/>
            </a:pPr>
            <a:r>
              <a:rPr lang="en-PK" dirty="0"/>
              <a:t>Practical wisdom</a:t>
            </a:r>
          </a:p>
          <a:p>
            <a:pPr lvl="1">
              <a:buFontTx/>
              <a:buChar char="-"/>
            </a:pPr>
            <a:r>
              <a:rPr lang="en-PK" dirty="0"/>
              <a:t>The ability to see ahead, to predict how things will unford and to forecast what will be the consequences</a:t>
            </a:r>
          </a:p>
          <a:p>
            <a:pPr lvl="1">
              <a:buFontTx/>
              <a:buChar char="-"/>
            </a:pPr>
            <a:r>
              <a:rPr lang="en-PK" dirty="0"/>
              <a:t>The ability to make decisions with decisiveness and determination</a:t>
            </a:r>
          </a:p>
          <a:p>
            <a:pPr lvl="1">
              <a:buFontTx/>
              <a:buChar char="-"/>
            </a:pPr>
            <a:endParaRPr lang="en-PK" dirty="0"/>
          </a:p>
          <a:p>
            <a:pPr>
              <a:buFontTx/>
              <a:buChar char="-"/>
            </a:pPr>
            <a:r>
              <a:rPr lang="en-PK" dirty="0"/>
              <a:t>A leader becomes wise</a:t>
            </a:r>
          </a:p>
          <a:p>
            <a:pPr lvl="1">
              <a:buFontTx/>
              <a:buChar char="-"/>
            </a:pPr>
            <a:r>
              <a:rPr lang="en-PK" dirty="0"/>
              <a:t>Acquires practical wisdom through natural aptitude, practice and reflection</a:t>
            </a:r>
          </a:p>
          <a:p>
            <a:pPr lvl="1">
              <a:buFontTx/>
              <a:buChar char="-"/>
            </a:pPr>
            <a:endParaRPr lang="en-PK" dirty="0"/>
          </a:p>
          <a:p>
            <a:pPr>
              <a:buFontTx/>
              <a:buChar char="-"/>
            </a:pPr>
            <a:r>
              <a:rPr lang="en-PK" dirty="0"/>
              <a:t>The quaid’s responsibility</a:t>
            </a:r>
          </a:p>
          <a:p>
            <a:pPr lvl="1">
              <a:buFontTx/>
              <a:buChar char="-"/>
            </a:pPr>
            <a:r>
              <a:rPr lang="en-PK" dirty="0"/>
              <a:t>Achieve the task successful</a:t>
            </a:r>
            <a:r>
              <a:rPr lang="en-US" dirty="0"/>
              <a:t>l</a:t>
            </a:r>
            <a:r>
              <a:rPr lang="en-PK" dirty="0"/>
              <a:t>y, maintain group coherece &amp; unity, care for each member</a:t>
            </a:r>
          </a:p>
        </p:txBody>
      </p:sp>
    </p:spTree>
    <p:extLst>
      <p:ext uri="{BB962C8B-B14F-4D97-AF65-F5344CB8AC3E}">
        <p14:creationId xmlns:p14="http://schemas.microsoft.com/office/powerpoint/2010/main" val="990404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3F510-A5A6-470B-EACE-E0ADF7423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K" dirty="0"/>
              <a:t>Dwellers of the Desert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6DBF69-61CD-F8E0-F9F2-67ACBA843E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PK" dirty="0"/>
              <a:t>In the harsh conditions of the desert, a leader was among the people not above the people</a:t>
            </a:r>
          </a:p>
          <a:p>
            <a:pPr>
              <a:buFontTx/>
              <a:buChar char="-"/>
            </a:pPr>
            <a:endParaRPr lang="en-PK" dirty="0"/>
          </a:p>
          <a:p>
            <a:pPr>
              <a:buFontTx/>
              <a:buChar char="-"/>
            </a:pPr>
            <a:r>
              <a:rPr lang="en-PK" dirty="0"/>
              <a:t>Tribes need to have one chief</a:t>
            </a:r>
          </a:p>
          <a:p>
            <a:pPr lvl="1">
              <a:buFontTx/>
              <a:buChar char="-"/>
            </a:pPr>
            <a:r>
              <a:rPr lang="en-PK" dirty="0"/>
              <a:t>The ship that has two captains will sink</a:t>
            </a:r>
          </a:p>
          <a:p>
            <a:pPr lvl="1">
              <a:buFontTx/>
              <a:buChar char="-"/>
            </a:pPr>
            <a:endParaRPr lang="en-PK" dirty="0"/>
          </a:p>
          <a:p>
            <a:pPr>
              <a:buFontTx/>
              <a:buChar char="-"/>
            </a:pPr>
            <a:r>
              <a:rPr lang="en-PK" dirty="0"/>
              <a:t>It was unthinkable that there should be no leaders. </a:t>
            </a:r>
          </a:p>
        </p:txBody>
      </p:sp>
    </p:spTree>
    <p:extLst>
      <p:ext uri="{BB962C8B-B14F-4D97-AF65-F5344CB8AC3E}">
        <p14:creationId xmlns:p14="http://schemas.microsoft.com/office/powerpoint/2010/main" val="3042306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3F510-A5A6-470B-EACE-E0ADF7423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K" dirty="0"/>
              <a:t>Muhammad </a:t>
            </a:r>
            <a:r>
              <a:rPr lang="en-PK" i="1" dirty="0"/>
              <a:t>“the Trustworthy One”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6DBF69-61CD-F8E0-F9F2-67ACBA843E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Tx/>
              <a:buChar char="-"/>
            </a:pPr>
            <a:r>
              <a:rPr lang="en-PK" dirty="0"/>
              <a:t>The finest pearl</a:t>
            </a:r>
          </a:p>
          <a:p>
            <a:pPr lvl="1">
              <a:buFontTx/>
              <a:buChar char="-"/>
            </a:pPr>
            <a:r>
              <a:rPr lang="en-PK" dirty="0"/>
              <a:t>The finest pearls in the world come from the Arabian Gulf. Pearls are graded into five kinds. The finest pearl is called al-Jiwan</a:t>
            </a:r>
          </a:p>
          <a:p>
            <a:pPr lvl="1">
              <a:buFontTx/>
              <a:buChar char="-"/>
            </a:pPr>
            <a:r>
              <a:rPr lang="en-PK" dirty="0"/>
              <a:t>Among all qualities of leadership, integrity is al-Jiwan</a:t>
            </a:r>
          </a:p>
          <a:p>
            <a:pPr>
              <a:buFontTx/>
              <a:buChar char="-"/>
            </a:pPr>
            <a:endParaRPr lang="en-PK" dirty="0"/>
          </a:p>
          <a:p>
            <a:pPr>
              <a:buFontTx/>
              <a:buChar char="-"/>
            </a:pPr>
            <a:r>
              <a:rPr lang="en-PK" dirty="0"/>
              <a:t>Such rectitude that one is incorruptible or incapable of being false to a trust</a:t>
            </a:r>
          </a:p>
          <a:p>
            <a:pPr lvl="1">
              <a:buFontTx/>
              <a:buChar char="-"/>
            </a:pPr>
            <a:r>
              <a:rPr lang="en-PK" dirty="0"/>
              <a:t>As the Latin proverb says: Integrity is the noblest possession</a:t>
            </a:r>
          </a:p>
          <a:p>
            <a:pPr marL="457200" lvl="1" indent="0">
              <a:buNone/>
            </a:pPr>
            <a:endParaRPr lang="en-PK" dirty="0"/>
          </a:p>
          <a:p>
            <a:pPr>
              <a:buFontTx/>
              <a:buChar char="-"/>
            </a:pPr>
            <a:r>
              <a:rPr lang="en-PK" dirty="0"/>
              <a:t>There can be no confidence without truth</a:t>
            </a:r>
          </a:p>
          <a:p>
            <a:pPr lvl="1">
              <a:buFontTx/>
              <a:buChar char="-"/>
            </a:pPr>
            <a:r>
              <a:rPr lang="en-PK" dirty="0"/>
              <a:t>If you want your team to fail, try dishonesty, duplicity, lying or manipulation</a:t>
            </a:r>
          </a:p>
          <a:p>
            <a:pPr lvl="1">
              <a:buFontTx/>
              <a:buChar char="-"/>
            </a:pPr>
            <a:endParaRPr lang="en-PK" dirty="0"/>
          </a:p>
          <a:p>
            <a:pPr>
              <a:buFontTx/>
              <a:buChar char="-"/>
            </a:pPr>
            <a:r>
              <a:rPr lang="en-PK" dirty="0"/>
              <a:t>Those in leadership roles with no integrity are blind shepherds</a:t>
            </a:r>
          </a:p>
          <a:p>
            <a:pPr lvl="1">
              <a:buFontTx/>
              <a:buChar char="-"/>
            </a:pPr>
            <a:r>
              <a:rPr lang="en-PK" dirty="0"/>
              <a:t>Hebrew proverb: When God wants to punish the sheep he sends them a blind shepherd</a:t>
            </a:r>
          </a:p>
        </p:txBody>
      </p:sp>
    </p:spTree>
    <p:extLst>
      <p:ext uri="{BB962C8B-B14F-4D97-AF65-F5344CB8AC3E}">
        <p14:creationId xmlns:p14="http://schemas.microsoft.com/office/powerpoint/2010/main" val="29764964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3F510-A5A6-470B-EACE-E0ADF7423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K" dirty="0"/>
              <a:t>Sharing in Hardship</a:t>
            </a:r>
            <a:endParaRPr lang="en-PK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6DBF69-61CD-F8E0-F9F2-67ACBA843E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PK" dirty="0"/>
              <a:t>By the sharing in the labors, dangers and hardships of his people, Muhammad (PBUH) exemplified great leadership</a:t>
            </a:r>
          </a:p>
          <a:p>
            <a:pPr lvl="1">
              <a:buFontTx/>
              <a:buChar char="-"/>
            </a:pPr>
            <a:r>
              <a:rPr lang="en-PK" dirty="0"/>
              <a:t>It is what people expect of their leaders deep down</a:t>
            </a:r>
          </a:p>
          <a:p>
            <a:pPr lvl="1">
              <a:buFontTx/>
              <a:buChar char="-"/>
            </a:pPr>
            <a:endParaRPr lang="en-PK" dirty="0"/>
          </a:p>
          <a:p>
            <a:pPr>
              <a:buFontTx/>
              <a:buChar char="-"/>
            </a:pPr>
            <a:r>
              <a:rPr lang="en-PK" dirty="0"/>
              <a:t>Sharing in hardship conferes upon a leader something rare</a:t>
            </a:r>
          </a:p>
          <a:p>
            <a:pPr lvl="1">
              <a:buFontTx/>
              <a:buChar char="-"/>
            </a:pPr>
            <a:r>
              <a:rPr lang="en-PK" dirty="0"/>
              <a:t>Moral authority</a:t>
            </a:r>
          </a:p>
          <a:p>
            <a:pPr lvl="1">
              <a:buFontTx/>
              <a:buChar char="-"/>
            </a:pPr>
            <a:endParaRPr lang="en-PK" dirty="0"/>
          </a:p>
          <a:p>
            <a:pPr>
              <a:buFontTx/>
              <a:buChar char="-"/>
            </a:pPr>
            <a:r>
              <a:rPr lang="en-PK" dirty="0"/>
              <a:t>Sharing in hardship more than the respect of people, it wins their love</a:t>
            </a:r>
          </a:p>
          <a:p>
            <a:pPr marL="0" indent="0">
              <a:buNone/>
            </a:pP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31648312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3F510-A5A6-470B-EACE-E0ADF7423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K" dirty="0"/>
              <a:t>Humility</a:t>
            </a:r>
            <a:endParaRPr lang="en-PK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6DBF69-61CD-F8E0-F9F2-67ACBA843E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Tx/>
              <a:buChar char="-"/>
            </a:pPr>
            <a:r>
              <a:rPr lang="en-US" dirty="0"/>
              <a:t>Humility at its simplest is knowing that you are not God.</a:t>
            </a:r>
          </a:p>
          <a:p>
            <a:pPr>
              <a:buFontTx/>
              <a:buChar char="-"/>
            </a:pPr>
            <a:endParaRPr lang="en-US" dirty="0">
              <a:effectLst/>
            </a:endParaRPr>
          </a:p>
          <a:p>
            <a:pPr>
              <a:buFontTx/>
              <a:buChar char="-"/>
            </a:pPr>
            <a:r>
              <a:rPr lang="en-US" dirty="0">
                <a:effectLst/>
              </a:rPr>
              <a:t>Arrogance diminishes W</a:t>
            </a:r>
            <a:r>
              <a:rPr lang="en-US" dirty="0"/>
              <a:t>isdom</a:t>
            </a:r>
          </a:p>
          <a:p>
            <a:pPr lvl="1">
              <a:buFontTx/>
              <a:buChar char="-"/>
            </a:pPr>
            <a:r>
              <a:rPr lang="en-US" dirty="0">
                <a:effectLst/>
              </a:rPr>
              <a:t>A humble person, one who lacks all signs of pride both in spirit and in outward show, is walking on a path to practical wisdom</a:t>
            </a:r>
          </a:p>
          <a:p>
            <a:pPr lvl="1"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r>
              <a:rPr lang="en-US" dirty="0">
                <a:effectLst/>
              </a:rPr>
              <a:t>Wise leaders will consult their team before making a decision</a:t>
            </a:r>
          </a:p>
          <a:p>
            <a:pPr lvl="1">
              <a:buFontTx/>
              <a:buChar char="-"/>
            </a:pPr>
            <a:r>
              <a:rPr lang="en-US" dirty="0"/>
              <a:t>The will listen to those with technical knowledge or practical experience of the matter</a:t>
            </a:r>
          </a:p>
          <a:p>
            <a:pPr lvl="1"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r>
              <a:rPr lang="en-US" dirty="0"/>
              <a:t>He who is deprived of his share of gentleness is deprived of his share of the good of this world and the next, (Prophet Muhammad PBUH)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- If you can walk with the crowd and keep your virtue, or walk with Kings-nor lose the   common touch; Yours is the earth and everything that's in it. </a:t>
            </a:r>
          </a:p>
        </p:txBody>
      </p:sp>
    </p:spTree>
    <p:extLst>
      <p:ext uri="{BB962C8B-B14F-4D97-AF65-F5344CB8AC3E}">
        <p14:creationId xmlns:p14="http://schemas.microsoft.com/office/powerpoint/2010/main" val="11207877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1264</TotalTime>
  <Words>638</Words>
  <Application>Microsoft Macintosh PowerPoint</Application>
  <PresentationFormat>Widescreen</PresentationFormat>
  <Paragraphs>83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Entrepreneurship &amp; Leadership  Chapter 7: On a journey the lord of a people is their servant</vt:lpstr>
      <vt:lpstr>The Leadership of Muhammad (PBUH)</vt:lpstr>
      <vt:lpstr>The Shepherd</vt:lpstr>
      <vt:lpstr>Caravan Leader</vt:lpstr>
      <vt:lpstr>Dwellers of the Desert</vt:lpstr>
      <vt:lpstr>Muhammad “the Trustworthy One”</vt:lpstr>
      <vt:lpstr>Sharing in Hardship</vt:lpstr>
      <vt:lpstr>Humility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Entrepreneurship &amp; Leadership  Chapter 8: The Leader Who Had No Title</dc:title>
  <dc:creator>Dr. Faisal Ahmed Khan</dc:creator>
  <cp:lastModifiedBy>Dr. Faisal Ahmed Khan</cp:lastModifiedBy>
  <cp:revision>7</cp:revision>
  <dcterms:created xsi:type="dcterms:W3CDTF">2022-12-12T14:28:38Z</dcterms:created>
  <dcterms:modified xsi:type="dcterms:W3CDTF">2022-12-13T11:33:06Z</dcterms:modified>
</cp:coreProperties>
</file>