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6"/>
  </p:notesMasterIdLst>
  <p:sldIdLst>
    <p:sldId id="306" r:id="rId5"/>
    <p:sldId id="307" r:id="rId6"/>
    <p:sldId id="282" r:id="rId7"/>
    <p:sldId id="283" r:id="rId8"/>
    <p:sldId id="256" r:id="rId9"/>
    <p:sldId id="257" r:id="rId10"/>
    <p:sldId id="258" r:id="rId11"/>
    <p:sldId id="259" r:id="rId12"/>
    <p:sldId id="260" r:id="rId13"/>
    <p:sldId id="261"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262" r:id="rId34"/>
    <p:sldId id="263" r:id="rId35"/>
    <p:sldId id="264" r:id="rId36"/>
    <p:sldId id="265" r:id="rId37"/>
    <p:sldId id="266" r:id="rId38"/>
    <p:sldId id="267" r:id="rId39"/>
    <p:sldId id="268" r:id="rId40"/>
    <p:sldId id="269" r:id="rId41"/>
    <p:sldId id="270" r:id="rId42"/>
    <p:sldId id="271" r:id="rId43"/>
    <p:sldId id="272" r:id="rId44"/>
    <p:sldId id="273" r:id="rId45"/>
    <p:sldId id="274" r:id="rId46"/>
    <p:sldId id="275" r:id="rId47"/>
    <p:sldId id="276" r:id="rId48"/>
    <p:sldId id="277" r:id="rId49"/>
    <p:sldId id="278" r:id="rId50"/>
    <p:sldId id="279" r:id="rId51"/>
    <p:sldId id="280" r:id="rId52"/>
    <p:sldId id="303" r:id="rId53"/>
    <p:sldId id="304" r:id="rId54"/>
    <p:sldId id="305" r:id="rId5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37480C-3C76-49CB-9B9F-5A8DD62D4EF9}" v="39" dt="2024-05-18T20:40:36.4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75" autoAdjust="0"/>
    <p:restoredTop sz="94660"/>
  </p:normalViewPr>
  <p:slideViewPr>
    <p:cSldViewPr snapToGrid="0">
      <p:cViewPr varScale="1">
        <p:scale>
          <a:sx n="78" d="100"/>
          <a:sy n="78" d="100"/>
        </p:scale>
        <p:origin x="97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1A35ED-71EB-47FC-B4D4-9FABCFAAF485}" type="doc">
      <dgm:prSet loTypeId="urn:microsoft.com/office/officeart/2005/8/layout/vList5" loCatId="list" qsTypeId="urn:microsoft.com/office/officeart/2005/8/quickstyle/simple4" qsCatId="simple" csTypeId="urn:microsoft.com/office/officeart/2005/8/colors/colorful1" csCatId="colorful"/>
      <dgm:spPr/>
      <dgm:t>
        <a:bodyPr/>
        <a:lstStyle/>
        <a:p>
          <a:endParaRPr lang="en-US"/>
        </a:p>
      </dgm:t>
    </dgm:pt>
    <dgm:pt modelId="{266CC41B-A14F-48A3-89F4-7616B7E707BF}">
      <dgm:prSet/>
      <dgm:spPr/>
      <dgm:t>
        <a:bodyPr/>
        <a:lstStyle/>
        <a:p>
          <a:r>
            <a:rPr lang="tr-TR"/>
            <a:t>Aktif hayal gücü</a:t>
          </a:r>
          <a:endParaRPr lang="en-US"/>
        </a:p>
      </dgm:t>
    </dgm:pt>
    <dgm:pt modelId="{40297893-C039-4E68-9F46-163E760BF116}" type="parTrans" cxnId="{6CD43061-E65E-4A06-AE35-A48F29670113}">
      <dgm:prSet/>
      <dgm:spPr/>
      <dgm:t>
        <a:bodyPr/>
        <a:lstStyle/>
        <a:p>
          <a:endParaRPr lang="en-US"/>
        </a:p>
      </dgm:t>
    </dgm:pt>
    <dgm:pt modelId="{FF453258-11D7-4859-9843-6E5D5338AC12}" type="sibTrans" cxnId="{6CD43061-E65E-4A06-AE35-A48F29670113}">
      <dgm:prSet/>
      <dgm:spPr/>
      <dgm:t>
        <a:bodyPr/>
        <a:lstStyle/>
        <a:p>
          <a:endParaRPr lang="en-US"/>
        </a:p>
      </dgm:t>
    </dgm:pt>
    <dgm:pt modelId="{9C9A0F1D-C8F1-45FA-9614-127DD6E18DC3}">
      <dgm:prSet/>
      <dgm:spPr/>
      <dgm:t>
        <a:bodyPr/>
        <a:lstStyle/>
        <a:p>
          <a:r>
            <a:rPr lang="tr-TR"/>
            <a:t>Zihinde canlandırma</a:t>
          </a:r>
          <a:endParaRPr lang="en-US"/>
        </a:p>
      </dgm:t>
    </dgm:pt>
    <dgm:pt modelId="{7BEE3CBD-4085-45CF-AF45-8623E1314179}" type="parTrans" cxnId="{8D73590D-ADE0-4457-B52F-A12F086AD4B5}">
      <dgm:prSet/>
      <dgm:spPr/>
      <dgm:t>
        <a:bodyPr/>
        <a:lstStyle/>
        <a:p>
          <a:endParaRPr lang="en-US"/>
        </a:p>
      </dgm:t>
    </dgm:pt>
    <dgm:pt modelId="{0C8355BC-C90F-48B1-ABB2-22517AE9CF92}" type="sibTrans" cxnId="{8D73590D-ADE0-4457-B52F-A12F086AD4B5}">
      <dgm:prSet/>
      <dgm:spPr/>
      <dgm:t>
        <a:bodyPr/>
        <a:lstStyle/>
        <a:p>
          <a:endParaRPr lang="en-US"/>
        </a:p>
      </dgm:t>
    </dgm:pt>
    <dgm:pt modelId="{AB043B03-9E1A-42D3-B7D8-9D1FEF55447B}">
      <dgm:prSet/>
      <dgm:spPr/>
      <dgm:t>
        <a:bodyPr/>
        <a:lstStyle/>
        <a:p>
          <a:r>
            <a:rPr lang="tr-TR"/>
            <a:t>Uzayda yer, yön, yol bulma</a:t>
          </a:r>
          <a:endParaRPr lang="en-US"/>
        </a:p>
      </dgm:t>
    </dgm:pt>
    <dgm:pt modelId="{1F0B7B58-572F-4C82-8CAE-FA4A33CA8F0A}" type="parTrans" cxnId="{6A8422BC-1333-400B-A8E0-A731586F561C}">
      <dgm:prSet/>
      <dgm:spPr/>
      <dgm:t>
        <a:bodyPr/>
        <a:lstStyle/>
        <a:p>
          <a:endParaRPr lang="en-US"/>
        </a:p>
      </dgm:t>
    </dgm:pt>
    <dgm:pt modelId="{155F0514-08B3-4F46-A0BE-4665C56B4C3F}" type="sibTrans" cxnId="{6A8422BC-1333-400B-A8E0-A731586F561C}">
      <dgm:prSet/>
      <dgm:spPr/>
      <dgm:t>
        <a:bodyPr/>
        <a:lstStyle/>
        <a:p>
          <a:endParaRPr lang="en-US"/>
        </a:p>
      </dgm:t>
    </dgm:pt>
    <dgm:pt modelId="{AF3283AC-4968-4E14-81F4-B7190FEFA8B4}">
      <dgm:prSet/>
      <dgm:spPr/>
      <dgm:t>
        <a:bodyPr/>
        <a:lstStyle/>
        <a:p>
          <a:r>
            <a:rPr lang="tr-TR"/>
            <a:t>Grafik temsili</a:t>
          </a:r>
          <a:endParaRPr lang="en-US"/>
        </a:p>
      </dgm:t>
    </dgm:pt>
    <dgm:pt modelId="{84238596-F9D7-49FF-8065-A4C7D4C6AFF7}" type="parTrans" cxnId="{3965C210-BCE1-4DB0-A3D9-779FC030D4E4}">
      <dgm:prSet/>
      <dgm:spPr/>
      <dgm:t>
        <a:bodyPr/>
        <a:lstStyle/>
        <a:p>
          <a:endParaRPr lang="en-US"/>
        </a:p>
      </dgm:t>
    </dgm:pt>
    <dgm:pt modelId="{3D9B26CF-7817-4921-A41C-A6BC776B7E32}" type="sibTrans" cxnId="{3965C210-BCE1-4DB0-A3D9-779FC030D4E4}">
      <dgm:prSet/>
      <dgm:spPr/>
      <dgm:t>
        <a:bodyPr/>
        <a:lstStyle/>
        <a:p>
          <a:endParaRPr lang="en-US"/>
        </a:p>
      </dgm:t>
    </dgm:pt>
    <dgm:pt modelId="{CE5B55BA-59EE-4A19-B1B7-0D82E56BB55C}">
      <dgm:prSet/>
      <dgm:spPr/>
      <dgm:t>
        <a:bodyPr/>
        <a:lstStyle/>
        <a:p>
          <a:r>
            <a:rPr lang="tr-TR"/>
            <a:t>Uzaydaki nesneler arasındaki ilişkileri tanıma</a:t>
          </a:r>
          <a:endParaRPr lang="en-US"/>
        </a:p>
      </dgm:t>
    </dgm:pt>
    <dgm:pt modelId="{5422A59A-4DEB-4945-B38B-0B160D499F4A}" type="parTrans" cxnId="{B5C4D0FB-673A-4470-AA99-E7EB1D0FDB0F}">
      <dgm:prSet/>
      <dgm:spPr/>
      <dgm:t>
        <a:bodyPr/>
        <a:lstStyle/>
        <a:p>
          <a:endParaRPr lang="en-US"/>
        </a:p>
      </dgm:t>
    </dgm:pt>
    <dgm:pt modelId="{5F1FB218-F706-43BD-A833-1B41EC45B760}" type="sibTrans" cxnId="{B5C4D0FB-673A-4470-AA99-E7EB1D0FDB0F}">
      <dgm:prSet/>
      <dgm:spPr/>
      <dgm:t>
        <a:bodyPr/>
        <a:lstStyle/>
        <a:p>
          <a:endParaRPr lang="en-US"/>
        </a:p>
      </dgm:t>
    </dgm:pt>
    <dgm:pt modelId="{F3693390-8E84-4994-8897-BA6F0F052FD5}">
      <dgm:prSet/>
      <dgm:spPr/>
      <dgm:t>
        <a:bodyPr/>
        <a:lstStyle/>
        <a:p>
          <a:r>
            <a:rPr lang="tr-TR"/>
            <a:t>İmajlarla zihinsel manevralar yapma</a:t>
          </a:r>
          <a:endParaRPr lang="en-US"/>
        </a:p>
      </dgm:t>
    </dgm:pt>
    <dgm:pt modelId="{FC9AC4CC-5EEA-4FB5-A447-AD1DD426E425}" type="parTrans" cxnId="{1EC4B142-E861-48D7-A2E7-738E7BE2864A}">
      <dgm:prSet/>
      <dgm:spPr/>
      <dgm:t>
        <a:bodyPr/>
        <a:lstStyle/>
        <a:p>
          <a:endParaRPr lang="en-US"/>
        </a:p>
      </dgm:t>
    </dgm:pt>
    <dgm:pt modelId="{242CFCA1-61FC-47B4-BE9C-B2F270FE34E6}" type="sibTrans" cxnId="{1EC4B142-E861-48D7-A2E7-738E7BE2864A}">
      <dgm:prSet/>
      <dgm:spPr/>
      <dgm:t>
        <a:bodyPr/>
        <a:lstStyle/>
        <a:p>
          <a:endParaRPr lang="en-US"/>
        </a:p>
      </dgm:t>
    </dgm:pt>
    <dgm:pt modelId="{72A94846-D740-45EC-A9FD-DA0373908241}">
      <dgm:prSet/>
      <dgm:spPr/>
      <dgm:t>
        <a:bodyPr/>
        <a:lstStyle/>
        <a:p>
          <a:r>
            <a:rPr lang="tr-TR"/>
            <a:t>Farklı açılardan objeler arasındaki benzerlik ve farklılıkları tanıma</a:t>
          </a:r>
          <a:endParaRPr lang="en-US"/>
        </a:p>
      </dgm:t>
    </dgm:pt>
    <dgm:pt modelId="{7C8CE40D-C80E-4F96-8965-EBEA02D4392A}" type="parTrans" cxnId="{2E0E04F8-81F3-473F-8FD3-6986F04E9781}">
      <dgm:prSet/>
      <dgm:spPr/>
      <dgm:t>
        <a:bodyPr/>
        <a:lstStyle/>
        <a:p>
          <a:endParaRPr lang="en-US"/>
        </a:p>
      </dgm:t>
    </dgm:pt>
    <dgm:pt modelId="{B9E18471-B3DB-4922-954F-6B986C3AB369}" type="sibTrans" cxnId="{2E0E04F8-81F3-473F-8FD3-6986F04E9781}">
      <dgm:prSet/>
      <dgm:spPr/>
      <dgm:t>
        <a:bodyPr/>
        <a:lstStyle/>
        <a:p>
          <a:endParaRPr lang="en-US"/>
        </a:p>
      </dgm:t>
    </dgm:pt>
    <dgm:pt modelId="{E9E15C13-73C5-46C3-963F-62484FA77A5B}" type="pres">
      <dgm:prSet presAssocID="{4C1A35ED-71EB-47FC-B4D4-9FABCFAAF485}" presName="Name0" presStyleCnt="0">
        <dgm:presLayoutVars>
          <dgm:dir/>
          <dgm:animLvl val="lvl"/>
          <dgm:resizeHandles val="exact"/>
        </dgm:presLayoutVars>
      </dgm:prSet>
      <dgm:spPr/>
    </dgm:pt>
    <dgm:pt modelId="{10631A0D-5F85-47A6-A763-8ED25588328F}" type="pres">
      <dgm:prSet presAssocID="{266CC41B-A14F-48A3-89F4-7616B7E707BF}" presName="linNode" presStyleCnt="0"/>
      <dgm:spPr/>
    </dgm:pt>
    <dgm:pt modelId="{B1BD9316-A729-4640-A1F8-BB902B74BF9D}" type="pres">
      <dgm:prSet presAssocID="{266CC41B-A14F-48A3-89F4-7616B7E707BF}" presName="parentText" presStyleLbl="node1" presStyleIdx="0" presStyleCnt="7">
        <dgm:presLayoutVars>
          <dgm:chMax val="1"/>
          <dgm:bulletEnabled val="1"/>
        </dgm:presLayoutVars>
      </dgm:prSet>
      <dgm:spPr/>
    </dgm:pt>
    <dgm:pt modelId="{5919D3A0-1C1E-4F13-BA17-A966EFF517FB}" type="pres">
      <dgm:prSet presAssocID="{FF453258-11D7-4859-9843-6E5D5338AC12}" presName="sp" presStyleCnt="0"/>
      <dgm:spPr/>
    </dgm:pt>
    <dgm:pt modelId="{54E535AF-8B26-497F-AA8E-D325629E35A1}" type="pres">
      <dgm:prSet presAssocID="{9C9A0F1D-C8F1-45FA-9614-127DD6E18DC3}" presName="linNode" presStyleCnt="0"/>
      <dgm:spPr/>
    </dgm:pt>
    <dgm:pt modelId="{E3E68560-323F-4D37-B5D8-D18F41895FFA}" type="pres">
      <dgm:prSet presAssocID="{9C9A0F1D-C8F1-45FA-9614-127DD6E18DC3}" presName="parentText" presStyleLbl="node1" presStyleIdx="1" presStyleCnt="7">
        <dgm:presLayoutVars>
          <dgm:chMax val="1"/>
          <dgm:bulletEnabled val="1"/>
        </dgm:presLayoutVars>
      </dgm:prSet>
      <dgm:spPr/>
    </dgm:pt>
    <dgm:pt modelId="{F9551712-5918-4939-AF35-76BE37E2F60B}" type="pres">
      <dgm:prSet presAssocID="{0C8355BC-C90F-48B1-ABB2-22517AE9CF92}" presName="sp" presStyleCnt="0"/>
      <dgm:spPr/>
    </dgm:pt>
    <dgm:pt modelId="{9CA3975F-6CF0-41F2-BDCE-505CB47FF54A}" type="pres">
      <dgm:prSet presAssocID="{AB043B03-9E1A-42D3-B7D8-9D1FEF55447B}" presName="linNode" presStyleCnt="0"/>
      <dgm:spPr/>
    </dgm:pt>
    <dgm:pt modelId="{8B7EC303-60EE-4640-81DB-BDE10FACF8BD}" type="pres">
      <dgm:prSet presAssocID="{AB043B03-9E1A-42D3-B7D8-9D1FEF55447B}" presName="parentText" presStyleLbl="node1" presStyleIdx="2" presStyleCnt="7">
        <dgm:presLayoutVars>
          <dgm:chMax val="1"/>
          <dgm:bulletEnabled val="1"/>
        </dgm:presLayoutVars>
      </dgm:prSet>
      <dgm:spPr/>
    </dgm:pt>
    <dgm:pt modelId="{7EFDAD27-FF50-4FDD-8080-425108C68AD4}" type="pres">
      <dgm:prSet presAssocID="{155F0514-08B3-4F46-A0BE-4665C56B4C3F}" presName="sp" presStyleCnt="0"/>
      <dgm:spPr/>
    </dgm:pt>
    <dgm:pt modelId="{B02910AD-C361-42AB-BFCA-74C83AD5D8AA}" type="pres">
      <dgm:prSet presAssocID="{AF3283AC-4968-4E14-81F4-B7190FEFA8B4}" presName="linNode" presStyleCnt="0"/>
      <dgm:spPr/>
    </dgm:pt>
    <dgm:pt modelId="{45F0DC76-845E-4F2F-BECE-66B0189216D3}" type="pres">
      <dgm:prSet presAssocID="{AF3283AC-4968-4E14-81F4-B7190FEFA8B4}" presName="parentText" presStyleLbl="node1" presStyleIdx="3" presStyleCnt="7">
        <dgm:presLayoutVars>
          <dgm:chMax val="1"/>
          <dgm:bulletEnabled val="1"/>
        </dgm:presLayoutVars>
      </dgm:prSet>
      <dgm:spPr/>
    </dgm:pt>
    <dgm:pt modelId="{273002FA-D89F-4270-AB49-708251AD25C1}" type="pres">
      <dgm:prSet presAssocID="{3D9B26CF-7817-4921-A41C-A6BC776B7E32}" presName="sp" presStyleCnt="0"/>
      <dgm:spPr/>
    </dgm:pt>
    <dgm:pt modelId="{0ACE73F5-A1FF-4563-A20E-B4866A74C1B6}" type="pres">
      <dgm:prSet presAssocID="{CE5B55BA-59EE-4A19-B1B7-0D82E56BB55C}" presName="linNode" presStyleCnt="0"/>
      <dgm:spPr/>
    </dgm:pt>
    <dgm:pt modelId="{1FA8C88D-FE30-4B26-9DF4-0CAC95949263}" type="pres">
      <dgm:prSet presAssocID="{CE5B55BA-59EE-4A19-B1B7-0D82E56BB55C}" presName="parentText" presStyleLbl="node1" presStyleIdx="4" presStyleCnt="7">
        <dgm:presLayoutVars>
          <dgm:chMax val="1"/>
          <dgm:bulletEnabled val="1"/>
        </dgm:presLayoutVars>
      </dgm:prSet>
      <dgm:spPr/>
    </dgm:pt>
    <dgm:pt modelId="{0AA0C2B0-B9C1-4E21-B47B-4A3622DAB3BF}" type="pres">
      <dgm:prSet presAssocID="{5F1FB218-F706-43BD-A833-1B41EC45B760}" presName="sp" presStyleCnt="0"/>
      <dgm:spPr/>
    </dgm:pt>
    <dgm:pt modelId="{FA3F6327-83BC-4B25-87D4-993099FE59E1}" type="pres">
      <dgm:prSet presAssocID="{F3693390-8E84-4994-8897-BA6F0F052FD5}" presName="linNode" presStyleCnt="0"/>
      <dgm:spPr/>
    </dgm:pt>
    <dgm:pt modelId="{1C0D3B15-D7B5-4F25-89A1-A37A58275B21}" type="pres">
      <dgm:prSet presAssocID="{F3693390-8E84-4994-8897-BA6F0F052FD5}" presName="parentText" presStyleLbl="node1" presStyleIdx="5" presStyleCnt="7">
        <dgm:presLayoutVars>
          <dgm:chMax val="1"/>
          <dgm:bulletEnabled val="1"/>
        </dgm:presLayoutVars>
      </dgm:prSet>
      <dgm:spPr/>
    </dgm:pt>
    <dgm:pt modelId="{B292DAB5-65F1-4C42-9E7E-632CA7D3284A}" type="pres">
      <dgm:prSet presAssocID="{242CFCA1-61FC-47B4-BE9C-B2F270FE34E6}" presName="sp" presStyleCnt="0"/>
      <dgm:spPr/>
    </dgm:pt>
    <dgm:pt modelId="{61048D7A-2807-4C30-AECB-88081254725C}" type="pres">
      <dgm:prSet presAssocID="{72A94846-D740-45EC-A9FD-DA0373908241}" presName="linNode" presStyleCnt="0"/>
      <dgm:spPr/>
    </dgm:pt>
    <dgm:pt modelId="{411EFBE6-CA06-44AC-AB23-E497A4C7AD4C}" type="pres">
      <dgm:prSet presAssocID="{72A94846-D740-45EC-A9FD-DA0373908241}" presName="parentText" presStyleLbl="node1" presStyleIdx="6" presStyleCnt="7">
        <dgm:presLayoutVars>
          <dgm:chMax val="1"/>
          <dgm:bulletEnabled val="1"/>
        </dgm:presLayoutVars>
      </dgm:prSet>
      <dgm:spPr/>
    </dgm:pt>
  </dgm:ptLst>
  <dgm:cxnLst>
    <dgm:cxn modelId="{8D73590D-ADE0-4457-B52F-A12F086AD4B5}" srcId="{4C1A35ED-71EB-47FC-B4D4-9FABCFAAF485}" destId="{9C9A0F1D-C8F1-45FA-9614-127DD6E18DC3}" srcOrd="1" destOrd="0" parTransId="{7BEE3CBD-4085-45CF-AF45-8623E1314179}" sibTransId="{0C8355BC-C90F-48B1-ABB2-22517AE9CF92}"/>
    <dgm:cxn modelId="{312BB60E-DF9E-4CF3-A0E2-48A998AE6003}" type="presOf" srcId="{4C1A35ED-71EB-47FC-B4D4-9FABCFAAF485}" destId="{E9E15C13-73C5-46C3-963F-62484FA77A5B}" srcOrd="0" destOrd="0" presId="urn:microsoft.com/office/officeart/2005/8/layout/vList5"/>
    <dgm:cxn modelId="{3965C210-BCE1-4DB0-A3D9-779FC030D4E4}" srcId="{4C1A35ED-71EB-47FC-B4D4-9FABCFAAF485}" destId="{AF3283AC-4968-4E14-81F4-B7190FEFA8B4}" srcOrd="3" destOrd="0" parTransId="{84238596-F9D7-49FF-8065-A4C7D4C6AFF7}" sibTransId="{3D9B26CF-7817-4921-A41C-A6BC776B7E32}"/>
    <dgm:cxn modelId="{31842318-F8CD-48A3-B2C7-D8914F609604}" type="presOf" srcId="{266CC41B-A14F-48A3-89F4-7616B7E707BF}" destId="{B1BD9316-A729-4640-A1F8-BB902B74BF9D}" srcOrd="0" destOrd="0" presId="urn:microsoft.com/office/officeart/2005/8/layout/vList5"/>
    <dgm:cxn modelId="{6CD43061-E65E-4A06-AE35-A48F29670113}" srcId="{4C1A35ED-71EB-47FC-B4D4-9FABCFAAF485}" destId="{266CC41B-A14F-48A3-89F4-7616B7E707BF}" srcOrd="0" destOrd="0" parTransId="{40297893-C039-4E68-9F46-163E760BF116}" sibTransId="{FF453258-11D7-4859-9843-6E5D5338AC12}"/>
    <dgm:cxn modelId="{1EC4B142-E861-48D7-A2E7-738E7BE2864A}" srcId="{4C1A35ED-71EB-47FC-B4D4-9FABCFAAF485}" destId="{F3693390-8E84-4994-8897-BA6F0F052FD5}" srcOrd="5" destOrd="0" parTransId="{FC9AC4CC-5EEA-4FB5-A447-AD1DD426E425}" sibTransId="{242CFCA1-61FC-47B4-BE9C-B2F270FE34E6}"/>
    <dgm:cxn modelId="{07713543-AF3B-448A-B8AE-910AEF1BF0C6}" type="presOf" srcId="{CE5B55BA-59EE-4A19-B1B7-0D82E56BB55C}" destId="{1FA8C88D-FE30-4B26-9DF4-0CAC95949263}" srcOrd="0" destOrd="0" presId="urn:microsoft.com/office/officeart/2005/8/layout/vList5"/>
    <dgm:cxn modelId="{B20D9F66-FB18-4E45-82B9-711CECD33BF9}" type="presOf" srcId="{72A94846-D740-45EC-A9FD-DA0373908241}" destId="{411EFBE6-CA06-44AC-AB23-E497A4C7AD4C}" srcOrd="0" destOrd="0" presId="urn:microsoft.com/office/officeart/2005/8/layout/vList5"/>
    <dgm:cxn modelId="{39A9759A-5E83-43F3-A401-F57E6651810B}" type="presOf" srcId="{F3693390-8E84-4994-8897-BA6F0F052FD5}" destId="{1C0D3B15-D7B5-4F25-89A1-A37A58275B21}" srcOrd="0" destOrd="0" presId="urn:microsoft.com/office/officeart/2005/8/layout/vList5"/>
    <dgm:cxn modelId="{6A8422BC-1333-400B-A8E0-A731586F561C}" srcId="{4C1A35ED-71EB-47FC-B4D4-9FABCFAAF485}" destId="{AB043B03-9E1A-42D3-B7D8-9D1FEF55447B}" srcOrd="2" destOrd="0" parTransId="{1F0B7B58-572F-4C82-8CAE-FA4A33CA8F0A}" sibTransId="{155F0514-08B3-4F46-A0BE-4665C56B4C3F}"/>
    <dgm:cxn modelId="{E33FB5D5-A475-4569-93E6-EA3F113F3070}" type="presOf" srcId="{AF3283AC-4968-4E14-81F4-B7190FEFA8B4}" destId="{45F0DC76-845E-4F2F-BECE-66B0189216D3}" srcOrd="0" destOrd="0" presId="urn:microsoft.com/office/officeart/2005/8/layout/vList5"/>
    <dgm:cxn modelId="{5D5D3EDC-7A55-462A-9BF8-ECE8CD88A386}" type="presOf" srcId="{9C9A0F1D-C8F1-45FA-9614-127DD6E18DC3}" destId="{E3E68560-323F-4D37-B5D8-D18F41895FFA}" srcOrd="0" destOrd="0" presId="urn:microsoft.com/office/officeart/2005/8/layout/vList5"/>
    <dgm:cxn modelId="{F14D36F0-8AFA-4486-83BD-2B7B4D21EC8D}" type="presOf" srcId="{AB043B03-9E1A-42D3-B7D8-9D1FEF55447B}" destId="{8B7EC303-60EE-4640-81DB-BDE10FACF8BD}" srcOrd="0" destOrd="0" presId="urn:microsoft.com/office/officeart/2005/8/layout/vList5"/>
    <dgm:cxn modelId="{2E0E04F8-81F3-473F-8FD3-6986F04E9781}" srcId="{4C1A35ED-71EB-47FC-B4D4-9FABCFAAF485}" destId="{72A94846-D740-45EC-A9FD-DA0373908241}" srcOrd="6" destOrd="0" parTransId="{7C8CE40D-C80E-4F96-8965-EBEA02D4392A}" sibTransId="{B9E18471-B3DB-4922-954F-6B986C3AB369}"/>
    <dgm:cxn modelId="{B5C4D0FB-673A-4470-AA99-E7EB1D0FDB0F}" srcId="{4C1A35ED-71EB-47FC-B4D4-9FABCFAAF485}" destId="{CE5B55BA-59EE-4A19-B1B7-0D82E56BB55C}" srcOrd="4" destOrd="0" parTransId="{5422A59A-4DEB-4945-B38B-0B160D499F4A}" sibTransId="{5F1FB218-F706-43BD-A833-1B41EC45B760}"/>
    <dgm:cxn modelId="{029F7AFE-95AA-445A-89ED-2C858D1CB6C4}" type="presParOf" srcId="{E9E15C13-73C5-46C3-963F-62484FA77A5B}" destId="{10631A0D-5F85-47A6-A763-8ED25588328F}" srcOrd="0" destOrd="0" presId="urn:microsoft.com/office/officeart/2005/8/layout/vList5"/>
    <dgm:cxn modelId="{F3E9E9B8-C960-4F6C-9081-C65958096E57}" type="presParOf" srcId="{10631A0D-5F85-47A6-A763-8ED25588328F}" destId="{B1BD9316-A729-4640-A1F8-BB902B74BF9D}" srcOrd="0" destOrd="0" presId="urn:microsoft.com/office/officeart/2005/8/layout/vList5"/>
    <dgm:cxn modelId="{8C7EB6A0-5197-4BFB-9C9F-E79168422B28}" type="presParOf" srcId="{E9E15C13-73C5-46C3-963F-62484FA77A5B}" destId="{5919D3A0-1C1E-4F13-BA17-A966EFF517FB}" srcOrd="1" destOrd="0" presId="urn:microsoft.com/office/officeart/2005/8/layout/vList5"/>
    <dgm:cxn modelId="{D26D4934-FEE7-4706-BDF5-718C6B9CD3D3}" type="presParOf" srcId="{E9E15C13-73C5-46C3-963F-62484FA77A5B}" destId="{54E535AF-8B26-497F-AA8E-D325629E35A1}" srcOrd="2" destOrd="0" presId="urn:microsoft.com/office/officeart/2005/8/layout/vList5"/>
    <dgm:cxn modelId="{42615DCB-3AB2-457C-A03C-88D52DD5C199}" type="presParOf" srcId="{54E535AF-8B26-497F-AA8E-D325629E35A1}" destId="{E3E68560-323F-4D37-B5D8-D18F41895FFA}" srcOrd="0" destOrd="0" presId="urn:microsoft.com/office/officeart/2005/8/layout/vList5"/>
    <dgm:cxn modelId="{BED8EC51-CECE-453F-B7A9-CBD95E97140D}" type="presParOf" srcId="{E9E15C13-73C5-46C3-963F-62484FA77A5B}" destId="{F9551712-5918-4939-AF35-76BE37E2F60B}" srcOrd="3" destOrd="0" presId="urn:microsoft.com/office/officeart/2005/8/layout/vList5"/>
    <dgm:cxn modelId="{0D204CA1-8A77-4096-A58D-BB981DEDAF01}" type="presParOf" srcId="{E9E15C13-73C5-46C3-963F-62484FA77A5B}" destId="{9CA3975F-6CF0-41F2-BDCE-505CB47FF54A}" srcOrd="4" destOrd="0" presId="urn:microsoft.com/office/officeart/2005/8/layout/vList5"/>
    <dgm:cxn modelId="{66D4247F-4808-48C8-B2CF-DCE066DE4733}" type="presParOf" srcId="{9CA3975F-6CF0-41F2-BDCE-505CB47FF54A}" destId="{8B7EC303-60EE-4640-81DB-BDE10FACF8BD}" srcOrd="0" destOrd="0" presId="urn:microsoft.com/office/officeart/2005/8/layout/vList5"/>
    <dgm:cxn modelId="{59F9E512-27DA-4609-9194-FFA5FBBD2178}" type="presParOf" srcId="{E9E15C13-73C5-46C3-963F-62484FA77A5B}" destId="{7EFDAD27-FF50-4FDD-8080-425108C68AD4}" srcOrd="5" destOrd="0" presId="urn:microsoft.com/office/officeart/2005/8/layout/vList5"/>
    <dgm:cxn modelId="{BF5D6F9E-A77B-4207-A6DA-C01DDD36E8E5}" type="presParOf" srcId="{E9E15C13-73C5-46C3-963F-62484FA77A5B}" destId="{B02910AD-C361-42AB-BFCA-74C83AD5D8AA}" srcOrd="6" destOrd="0" presId="urn:microsoft.com/office/officeart/2005/8/layout/vList5"/>
    <dgm:cxn modelId="{8178959C-85F9-4D2F-8023-906DB131B43F}" type="presParOf" srcId="{B02910AD-C361-42AB-BFCA-74C83AD5D8AA}" destId="{45F0DC76-845E-4F2F-BECE-66B0189216D3}" srcOrd="0" destOrd="0" presId="urn:microsoft.com/office/officeart/2005/8/layout/vList5"/>
    <dgm:cxn modelId="{64ACDB7C-D12F-453B-9FBC-93F2E2D9AE20}" type="presParOf" srcId="{E9E15C13-73C5-46C3-963F-62484FA77A5B}" destId="{273002FA-D89F-4270-AB49-708251AD25C1}" srcOrd="7" destOrd="0" presId="urn:microsoft.com/office/officeart/2005/8/layout/vList5"/>
    <dgm:cxn modelId="{72582D08-D688-4CE8-9914-ED47FEE3F1C9}" type="presParOf" srcId="{E9E15C13-73C5-46C3-963F-62484FA77A5B}" destId="{0ACE73F5-A1FF-4563-A20E-B4866A74C1B6}" srcOrd="8" destOrd="0" presId="urn:microsoft.com/office/officeart/2005/8/layout/vList5"/>
    <dgm:cxn modelId="{283DCFAC-E464-4C53-829E-CF168549C28C}" type="presParOf" srcId="{0ACE73F5-A1FF-4563-A20E-B4866A74C1B6}" destId="{1FA8C88D-FE30-4B26-9DF4-0CAC95949263}" srcOrd="0" destOrd="0" presId="urn:microsoft.com/office/officeart/2005/8/layout/vList5"/>
    <dgm:cxn modelId="{C0A6DECB-BE68-450F-989B-D678DBECD978}" type="presParOf" srcId="{E9E15C13-73C5-46C3-963F-62484FA77A5B}" destId="{0AA0C2B0-B9C1-4E21-B47B-4A3622DAB3BF}" srcOrd="9" destOrd="0" presId="urn:microsoft.com/office/officeart/2005/8/layout/vList5"/>
    <dgm:cxn modelId="{E971612C-B3F3-48C6-9266-A681212EA2FC}" type="presParOf" srcId="{E9E15C13-73C5-46C3-963F-62484FA77A5B}" destId="{FA3F6327-83BC-4B25-87D4-993099FE59E1}" srcOrd="10" destOrd="0" presId="urn:microsoft.com/office/officeart/2005/8/layout/vList5"/>
    <dgm:cxn modelId="{815DA312-7A28-4489-8030-A3A8372D0C3B}" type="presParOf" srcId="{FA3F6327-83BC-4B25-87D4-993099FE59E1}" destId="{1C0D3B15-D7B5-4F25-89A1-A37A58275B21}" srcOrd="0" destOrd="0" presId="urn:microsoft.com/office/officeart/2005/8/layout/vList5"/>
    <dgm:cxn modelId="{A4CC7A08-C286-4FBB-B2D7-7867FEF27DBA}" type="presParOf" srcId="{E9E15C13-73C5-46C3-963F-62484FA77A5B}" destId="{B292DAB5-65F1-4C42-9E7E-632CA7D3284A}" srcOrd="11" destOrd="0" presId="urn:microsoft.com/office/officeart/2005/8/layout/vList5"/>
    <dgm:cxn modelId="{A43348F1-1AF0-4F87-90FD-FF4305F3ECB0}" type="presParOf" srcId="{E9E15C13-73C5-46C3-963F-62484FA77A5B}" destId="{61048D7A-2807-4C30-AECB-88081254725C}" srcOrd="12" destOrd="0" presId="urn:microsoft.com/office/officeart/2005/8/layout/vList5"/>
    <dgm:cxn modelId="{E3C01246-9251-4129-B655-517049828D22}" type="presParOf" srcId="{61048D7A-2807-4C30-AECB-88081254725C}" destId="{411EFBE6-CA06-44AC-AB23-E497A4C7AD4C}"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D9316-A729-4640-A1F8-BB902B74BF9D}">
      <dsp:nvSpPr>
        <dsp:cNvPr id="0" name=""/>
        <dsp:cNvSpPr/>
      </dsp:nvSpPr>
      <dsp:spPr>
        <a:xfrm>
          <a:off x="1725875" y="371"/>
          <a:ext cx="1941609" cy="59597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tr-TR" sz="1100" kern="1200"/>
            <a:t>Aktif hayal gücü</a:t>
          </a:r>
          <a:endParaRPr lang="en-US" sz="1100" kern="1200"/>
        </a:p>
      </dsp:txBody>
      <dsp:txXfrm>
        <a:off x="1754968" y="29464"/>
        <a:ext cx="1883423" cy="537785"/>
      </dsp:txXfrm>
    </dsp:sp>
    <dsp:sp modelId="{E3E68560-323F-4D37-B5D8-D18F41895FFA}">
      <dsp:nvSpPr>
        <dsp:cNvPr id="0" name=""/>
        <dsp:cNvSpPr/>
      </dsp:nvSpPr>
      <dsp:spPr>
        <a:xfrm>
          <a:off x="1725875" y="626142"/>
          <a:ext cx="1941609" cy="595971"/>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tr-TR" sz="1100" kern="1200"/>
            <a:t>Zihinde canlandırma</a:t>
          </a:r>
          <a:endParaRPr lang="en-US" sz="1100" kern="1200"/>
        </a:p>
      </dsp:txBody>
      <dsp:txXfrm>
        <a:off x="1754968" y="655235"/>
        <a:ext cx="1883423" cy="537785"/>
      </dsp:txXfrm>
    </dsp:sp>
    <dsp:sp modelId="{8B7EC303-60EE-4640-81DB-BDE10FACF8BD}">
      <dsp:nvSpPr>
        <dsp:cNvPr id="0" name=""/>
        <dsp:cNvSpPr/>
      </dsp:nvSpPr>
      <dsp:spPr>
        <a:xfrm>
          <a:off x="1725875" y="1251912"/>
          <a:ext cx="1941609" cy="595971"/>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tr-TR" sz="1100" kern="1200"/>
            <a:t>Uzayda yer, yön, yol bulma</a:t>
          </a:r>
          <a:endParaRPr lang="en-US" sz="1100" kern="1200"/>
        </a:p>
      </dsp:txBody>
      <dsp:txXfrm>
        <a:off x="1754968" y="1281005"/>
        <a:ext cx="1883423" cy="537785"/>
      </dsp:txXfrm>
    </dsp:sp>
    <dsp:sp modelId="{45F0DC76-845E-4F2F-BECE-66B0189216D3}">
      <dsp:nvSpPr>
        <dsp:cNvPr id="0" name=""/>
        <dsp:cNvSpPr/>
      </dsp:nvSpPr>
      <dsp:spPr>
        <a:xfrm>
          <a:off x="1725875" y="1877683"/>
          <a:ext cx="1941609" cy="595971"/>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tr-TR" sz="1100" kern="1200"/>
            <a:t>Grafik temsili</a:t>
          </a:r>
          <a:endParaRPr lang="en-US" sz="1100" kern="1200"/>
        </a:p>
      </dsp:txBody>
      <dsp:txXfrm>
        <a:off x="1754968" y="1906776"/>
        <a:ext cx="1883423" cy="537785"/>
      </dsp:txXfrm>
    </dsp:sp>
    <dsp:sp modelId="{1FA8C88D-FE30-4B26-9DF4-0CAC95949263}">
      <dsp:nvSpPr>
        <dsp:cNvPr id="0" name=""/>
        <dsp:cNvSpPr/>
      </dsp:nvSpPr>
      <dsp:spPr>
        <a:xfrm>
          <a:off x="1725875" y="2503453"/>
          <a:ext cx="1941609" cy="595971"/>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tr-TR" sz="1100" kern="1200"/>
            <a:t>Uzaydaki nesneler arasındaki ilişkileri tanıma</a:t>
          </a:r>
          <a:endParaRPr lang="en-US" sz="1100" kern="1200"/>
        </a:p>
      </dsp:txBody>
      <dsp:txXfrm>
        <a:off x="1754968" y="2532546"/>
        <a:ext cx="1883423" cy="537785"/>
      </dsp:txXfrm>
    </dsp:sp>
    <dsp:sp modelId="{1C0D3B15-D7B5-4F25-89A1-A37A58275B21}">
      <dsp:nvSpPr>
        <dsp:cNvPr id="0" name=""/>
        <dsp:cNvSpPr/>
      </dsp:nvSpPr>
      <dsp:spPr>
        <a:xfrm>
          <a:off x="1725875" y="3129223"/>
          <a:ext cx="1941609" cy="59597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tr-TR" sz="1100" kern="1200"/>
            <a:t>İmajlarla zihinsel manevralar yapma</a:t>
          </a:r>
          <a:endParaRPr lang="en-US" sz="1100" kern="1200"/>
        </a:p>
      </dsp:txBody>
      <dsp:txXfrm>
        <a:off x="1754968" y="3158316"/>
        <a:ext cx="1883423" cy="537785"/>
      </dsp:txXfrm>
    </dsp:sp>
    <dsp:sp modelId="{411EFBE6-CA06-44AC-AB23-E497A4C7AD4C}">
      <dsp:nvSpPr>
        <dsp:cNvPr id="0" name=""/>
        <dsp:cNvSpPr/>
      </dsp:nvSpPr>
      <dsp:spPr>
        <a:xfrm>
          <a:off x="1725875" y="3754994"/>
          <a:ext cx="1941609" cy="595971"/>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tr-TR" sz="1100" kern="1200"/>
            <a:t>Farklı açılardan objeler arasındaki benzerlik ve farklılıkları tanıma</a:t>
          </a:r>
          <a:endParaRPr lang="en-US" sz="1100" kern="1200"/>
        </a:p>
      </dsp:txBody>
      <dsp:txXfrm>
        <a:off x="1754968" y="3784087"/>
        <a:ext cx="1883423" cy="53778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6FEAEC-4E11-4492-BB32-777E4C08A1C8}" type="datetimeFigureOut">
              <a:rPr lang="tr-TR" smtClean="0"/>
              <a:t>28.05.2024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05A0EF-D17A-4AC4-9BD2-116236F41360}" type="slidenum">
              <a:rPr lang="tr-TR" smtClean="0"/>
              <a:t>‹#›</a:t>
            </a:fld>
            <a:endParaRPr lang="tr-TR"/>
          </a:p>
        </p:txBody>
      </p:sp>
    </p:spTree>
    <p:extLst>
      <p:ext uri="{BB962C8B-B14F-4D97-AF65-F5344CB8AC3E}">
        <p14:creationId xmlns:p14="http://schemas.microsoft.com/office/powerpoint/2010/main" val="3050037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2B05A0EF-D17A-4AC4-9BD2-116236F41360}" type="slidenum">
              <a:rPr lang="tr-TR" smtClean="0"/>
              <a:t>1</a:t>
            </a:fld>
            <a:endParaRPr lang="tr-TR"/>
          </a:p>
        </p:txBody>
      </p:sp>
    </p:spTree>
    <p:extLst>
      <p:ext uri="{BB962C8B-B14F-4D97-AF65-F5344CB8AC3E}">
        <p14:creationId xmlns:p14="http://schemas.microsoft.com/office/powerpoint/2010/main" val="1805342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2B05A0EF-D17A-4AC4-9BD2-116236F41360}" type="slidenum">
              <a:rPr lang="tr-TR" smtClean="0"/>
              <a:t>3</a:t>
            </a:fld>
            <a:endParaRPr lang="tr-TR"/>
          </a:p>
        </p:txBody>
      </p:sp>
    </p:spTree>
    <p:extLst>
      <p:ext uri="{BB962C8B-B14F-4D97-AF65-F5344CB8AC3E}">
        <p14:creationId xmlns:p14="http://schemas.microsoft.com/office/powerpoint/2010/main" val="3240930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2B05A0EF-D17A-4AC4-9BD2-116236F41360}" type="slidenum">
              <a:rPr lang="tr-TR" smtClean="0"/>
              <a:t>10</a:t>
            </a:fld>
            <a:endParaRPr lang="tr-TR"/>
          </a:p>
        </p:txBody>
      </p:sp>
    </p:spTree>
    <p:extLst>
      <p:ext uri="{BB962C8B-B14F-4D97-AF65-F5344CB8AC3E}">
        <p14:creationId xmlns:p14="http://schemas.microsoft.com/office/powerpoint/2010/main" val="2780777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2B05A0EF-D17A-4AC4-9BD2-116236F41360}" type="slidenum">
              <a:rPr lang="tr-TR" smtClean="0"/>
              <a:t>28</a:t>
            </a:fld>
            <a:endParaRPr lang="tr-TR"/>
          </a:p>
        </p:txBody>
      </p:sp>
    </p:spTree>
    <p:extLst>
      <p:ext uri="{BB962C8B-B14F-4D97-AF65-F5344CB8AC3E}">
        <p14:creationId xmlns:p14="http://schemas.microsoft.com/office/powerpoint/2010/main" val="2940302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2B05A0EF-D17A-4AC4-9BD2-116236F41360}" type="slidenum">
              <a:rPr lang="tr-TR" smtClean="0"/>
              <a:t>31</a:t>
            </a:fld>
            <a:endParaRPr lang="tr-TR"/>
          </a:p>
        </p:txBody>
      </p:sp>
    </p:spTree>
    <p:extLst>
      <p:ext uri="{BB962C8B-B14F-4D97-AF65-F5344CB8AC3E}">
        <p14:creationId xmlns:p14="http://schemas.microsoft.com/office/powerpoint/2010/main" val="2018265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sz="quarter" idx="5"/>
          </p:nvPr>
        </p:nvSpPr>
        <p:spPr/>
        <p:txBody>
          <a:bodyPr/>
          <a:lstStyle/>
          <a:p>
            <a:fld id="{2B05A0EF-D17A-4AC4-9BD2-116236F41360}" type="slidenum">
              <a:rPr lang="tr-TR" smtClean="0"/>
              <a:t>33</a:t>
            </a:fld>
            <a:endParaRPr lang="tr-TR"/>
          </a:p>
        </p:txBody>
      </p:sp>
    </p:spTree>
    <p:extLst>
      <p:ext uri="{BB962C8B-B14F-4D97-AF65-F5344CB8AC3E}">
        <p14:creationId xmlns:p14="http://schemas.microsoft.com/office/powerpoint/2010/main" val="4259394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2B05A0EF-D17A-4AC4-9BD2-116236F41360}" type="slidenum">
              <a:rPr lang="tr-TR" smtClean="0"/>
              <a:t>51</a:t>
            </a:fld>
            <a:endParaRPr lang="tr-TR"/>
          </a:p>
        </p:txBody>
      </p:sp>
    </p:spTree>
    <p:extLst>
      <p:ext uri="{BB962C8B-B14F-4D97-AF65-F5344CB8AC3E}">
        <p14:creationId xmlns:p14="http://schemas.microsoft.com/office/powerpoint/2010/main" val="3687121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19D573-1CE9-DF83-7830-68EA43E58232}"/>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25D6A2B3-49C1-9A7B-CF37-0E0A1B03E9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CF3314D3-B5AC-C71B-F315-560244005499}"/>
              </a:ext>
            </a:extLst>
          </p:cNvPr>
          <p:cNvSpPr>
            <a:spLocks noGrp="1"/>
          </p:cNvSpPr>
          <p:nvPr>
            <p:ph type="dt" sz="half" idx="10"/>
          </p:nvPr>
        </p:nvSpPr>
        <p:spPr/>
        <p:txBody>
          <a:bodyPr/>
          <a:lstStyle/>
          <a:p>
            <a:fld id="{E0BB88A1-5D38-4103-9F0D-AC272498A91C}" type="datetimeFigureOut">
              <a:rPr lang="tr-TR" smtClean="0"/>
              <a:t>28.05.2024</a:t>
            </a:fld>
            <a:endParaRPr lang="tr-TR"/>
          </a:p>
        </p:txBody>
      </p:sp>
      <p:sp>
        <p:nvSpPr>
          <p:cNvPr id="5" name="Alt Bilgi Yer Tutucusu 4">
            <a:extLst>
              <a:ext uri="{FF2B5EF4-FFF2-40B4-BE49-F238E27FC236}">
                <a16:creationId xmlns:a16="http://schemas.microsoft.com/office/drawing/2014/main" id="{2C3B2B67-7209-0B3B-91E4-58D00AA7DF9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0C655D5-FB8E-1A32-9CA2-2055507EC943}"/>
              </a:ext>
            </a:extLst>
          </p:cNvPr>
          <p:cNvSpPr>
            <a:spLocks noGrp="1"/>
          </p:cNvSpPr>
          <p:nvPr>
            <p:ph type="sldNum" sz="quarter" idx="12"/>
          </p:nvPr>
        </p:nvSpPr>
        <p:spPr/>
        <p:txBody>
          <a:bodyPr/>
          <a:lstStyle/>
          <a:p>
            <a:fld id="{E2B41B40-77BD-4A7B-8D45-97D1BE5A17B9}" type="slidenum">
              <a:rPr lang="tr-TR" smtClean="0"/>
              <a:t>‹#›</a:t>
            </a:fld>
            <a:endParaRPr lang="tr-TR"/>
          </a:p>
        </p:txBody>
      </p:sp>
    </p:spTree>
    <p:extLst>
      <p:ext uri="{BB962C8B-B14F-4D97-AF65-F5344CB8AC3E}">
        <p14:creationId xmlns:p14="http://schemas.microsoft.com/office/powerpoint/2010/main" val="922404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AFAF852-EF5B-CE24-4DA7-36A0936765B2}"/>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EA5921B4-C6C7-4A6E-1A1A-74AE5C75D6B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8B4E807-5197-E4A3-CF52-80040D6FBD2B}"/>
              </a:ext>
            </a:extLst>
          </p:cNvPr>
          <p:cNvSpPr>
            <a:spLocks noGrp="1"/>
          </p:cNvSpPr>
          <p:nvPr>
            <p:ph type="dt" sz="half" idx="10"/>
          </p:nvPr>
        </p:nvSpPr>
        <p:spPr/>
        <p:txBody>
          <a:bodyPr/>
          <a:lstStyle/>
          <a:p>
            <a:fld id="{E0BB88A1-5D38-4103-9F0D-AC272498A91C}" type="datetimeFigureOut">
              <a:rPr lang="tr-TR" smtClean="0"/>
              <a:t>28.05.2024</a:t>
            </a:fld>
            <a:endParaRPr lang="tr-TR"/>
          </a:p>
        </p:txBody>
      </p:sp>
      <p:sp>
        <p:nvSpPr>
          <p:cNvPr id="5" name="Alt Bilgi Yer Tutucusu 4">
            <a:extLst>
              <a:ext uri="{FF2B5EF4-FFF2-40B4-BE49-F238E27FC236}">
                <a16:creationId xmlns:a16="http://schemas.microsoft.com/office/drawing/2014/main" id="{BE4B27D3-9B64-EA0D-D003-BB1DB78F71D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D4D3140-6A4E-7D40-79C5-2B50F53FFE85}"/>
              </a:ext>
            </a:extLst>
          </p:cNvPr>
          <p:cNvSpPr>
            <a:spLocks noGrp="1"/>
          </p:cNvSpPr>
          <p:nvPr>
            <p:ph type="sldNum" sz="quarter" idx="12"/>
          </p:nvPr>
        </p:nvSpPr>
        <p:spPr/>
        <p:txBody>
          <a:bodyPr/>
          <a:lstStyle/>
          <a:p>
            <a:fld id="{E2B41B40-77BD-4A7B-8D45-97D1BE5A17B9}" type="slidenum">
              <a:rPr lang="tr-TR" smtClean="0"/>
              <a:t>‹#›</a:t>
            </a:fld>
            <a:endParaRPr lang="tr-TR"/>
          </a:p>
        </p:txBody>
      </p:sp>
    </p:spTree>
    <p:extLst>
      <p:ext uri="{BB962C8B-B14F-4D97-AF65-F5344CB8AC3E}">
        <p14:creationId xmlns:p14="http://schemas.microsoft.com/office/powerpoint/2010/main" val="211117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2B3B95E0-BBDB-362B-6D81-B3782900B452}"/>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E249CD99-789E-D83E-756E-5C0C1C6BAE33}"/>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3A5BA5B-A327-C8B5-2E13-B50B78D49C50}"/>
              </a:ext>
            </a:extLst>
          </p:cNvPr>
          <p:cNvSpPr>
            <a:spLocks noGrp="1"/>
          </p:cNvSpPr>
          <p:nvPr>
            <p:ph type="dt" sz="half" idx="10"/>
          </p:nvPr>
        </p:nvSpPr>
        <p:spPr/>
        <p:txBody>
          <a:bodyPr/>
          <a:lstStyle/>
          <a:p>
            <a:fld id="{E0BB88A1-5D38-4103-9F0D-AC272498A91C}" type="datetimeFigureOut">
              <a:rPr lang="tr-TR" smtClean="0"/>
              <a:t>28.05.2024</a:t>
            </a:fld>
            <a:endParaRPr lang="tr-TR"/>
          </a:p>
        </p:txBody>
      </p:sp>
      <p:sp>
        <p:nvSpPr>
          <p:cNvPr id="5" name="Alt Bilgi Yer Tutucusu 4">
            <a:extLst>
              <a:ext uri="{FF2B5EF4-FFF2-40B4-BE49-F238E27FC236}">
                <a16:creationId xmlns:a16="http://schemas.microsoft.com/office/drawing/2014/main" id="{4E9B3D11-C3CF-B4C8-7D81-EF819BBDC27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5C3C0A5-D0FC-F67F-3A5A-2D6446CB3A7A}"/>
              </a:ext>
            </a:extLst>
          </p:cNvPr>
          <p:cNvSpPr>
            <a:spLocks noGrp="1"/>
          </p:cNvSpPr>
          <p:nvPr>
            <p:ph type="sldNum" sz="quarter" idx="12"/>
          </p:nvPr>
        </p:nvSpPr>
        <p:spPr/>
        <p:txBody>
          <a:bodyPr/>
          <a:lstStyle/>
          <a:p>
            <a:fld id="{E2B41B40-77BD-4A7B-8D45-97D1BE5A17B9}" type="slidenum">
              <a:rPr lang="tr-TR" smtClean="0"/>
              <a:t>‹#›</a:t>
            </a:fld>
            <a:endParaRPr lang="tr-TR"/>
          </a:p>
        </p:txBody>
      </p:sp>
    </p:spTree>
    <p:extLst>
      <p:ext uri="{BB962C8B-B14F-4D97-AF65-F5344CB8AC3E}">
        <p14:creationId xmlns:p14="http://schemas.microsoft.com/office/powerpoint/2010/main" val="1850451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E58C9A4-2B86-13C8-C610-69970967A59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BEBD46E-5618-B53A-E803-72FDC21D5B25}"/>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7C87E31-DD35-3B02-A59F-2B712CBF1449}"/>
              </a:ext>
            </a:extLst>
          </p:cNvPr>
          <p:cNvSpPr>
            <a:spLocks noGrp="1"/>
          </p:cNvSpPr>
          <p:nvPr>
            <p:ph type="dt" sz="half" idx="10"/>
          </p:nvPr>
        </p:nvSpPr>
        <p:spPr/>
        <p:txBody>
          <a:bodyPr/>
          <a:lstStyle/>
          <a:p>
            <a:fld id="{E0BB88A1-5D38-4103-9F0D-AC272498A91C}" type="datetimeFigureOut">
              <a:rPr lang="tr-TR" smtClean="0"/>
              <a:t>28.05.2024</a:t>
            </a:fld>
            <a:endParaRPr lang="tr-TR"/>
          </a:p>
        </p:txBody>
      </p:sp>
      <p:sp>
        <p:nvSpPr>
          <p:cNvPr id="5" name="Alt Bilgi Yer Tutucusu 4">
            <a:extLst>
              <a:ext uri="{FF2B5EF4-FFF2-40B4-BE49-F238E27FC236}">
                <a16:creationId xmlns:a16="http://schemas.microsoft.com/office/drawing/2014/main" id="{97AA8C96-055D-207C-4998-233252D1C2C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D45759B-23E5-A29C-03B4-36CBC0A9C46E}"/>
              </a:ext>
            </a:extLst>
          </p:cNvPr>
          <p:cNvSpPr>
            <a:spLocks noGrp="1"/>
          </p:cNvSpPr>
          <p:nvPr>
            <p:ph type="sldNum" sz="quarter" idx="12"/>
          </p:nvPr>
        </p:nvSpPr>
        <p:spPr/>
        <p:txBody>
          <a:bodyPr/>
          <a:lstStyle/>
          <a:p>
            <a:fld id="{E2B41B40-77BD-4A7B-8D45-97D1BE5A17B9}" type="slidenum">
              <a:rPr lang="tr-TR" smtClean="0"/>
              <a:t>‹#›</a:t>
            </a:fld>
            <a:endParaRPr lang="tr-TR"/>
          </a:p>
        </p:txBody>
      </p:sp>
    </p:spTree>
    <p:extLst>
      <p:ext uri="{BB962C8B-B14F-4D97-AF65-F5344CB8AC3E}">
        <p14:creationId xmlns:p14="http://schemas.microsoft.com/office/powerpoint/2010/main" val="2882734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C03CBF-1A13-66DA-EB86-5B38C2BC7BF5}"/>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E8DABDA3-2B3A-6114-7401-C874E1BCF3A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FE5738FB-01EA-28D4-6003-030598EDE00E}"/>
              </a:ext>
            </a:extLst>
          </p:cNvPr>
          <p:cNvSpPr>
            <a:spLocks noGrp="1"/>
          </p:cNvSpPr>
          <p:nvPr>
            <p:ph type="dt" sz="half" idx="10"/>
          </p:nvPr>
        </p:nvSpPr>
        <p:spPr/>
        <p:txBody>
          <a:bodyPr/>
          <a:lstStyle/>
          <a:p>
            <a:fld id="{E0BB88A1-5D38-4103-9F0D-AC272498A91C}" type="datetimeFigureOut">
              <a:rPr lang="tr-TR" smtClean="0"/>
              <a:t>28.05.2024</a:t>
            </a:fld>
            <a:endParaRPr lang="tr-TR"/>
          </a:p>
        </p:txBody>
      </p:sp>
      <p:sp>
        <p:nvSpPr>
          <p:cNvPr id="5" name="Alt Bilgi Yer Tutucusu 4">
            <a:extLst>
              <a:ext uri="{FF2B5EF4-FFF2-40B4-BE49-F238E27FC236}">
                <a16:creationId xmlns:a16="http://schemas.microsoft.com/office/drawing/2014/main" id="{0F5A5FB4-79A3-8712-E879-638F05C0747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FB4DB4A-ADB8-C5AE-C050-6FF6CEA24B4F}"/>
              </a:ext>
            </a:extLst>
          </p:cNvPr>
          <p:cNvSpPr>
            <a:spLocks noGrp="1"/>
          </p:cNvSpPr>
          <p:nvPr>
            <p:ph type="sldNum" sz="quarter" idx="12"/>
          </p:nvPr>
        </p:nvSpPr>
        <p:spPr/>
        <p:txBody>
          <a:bodyPr/>
          <a:lstStyle/>
          <a:p>
            <a:fld id="{E2B41B40-77BD-4A7B-8D45-97D1BE5A17B9}" type="slidenum">
              <a:rPr lang="tr-TR" smtClean="0"/>
              <a:t>‹#›</a:t>
            </a:fld>
            <a:endParaRPr lang="tr-TR"/>
          </a:p>
        </p:txBody>
      </p:sp>
    </p:spTree>
    <p:extLst>
      <p:ext uri="{BB962C8B-B14F-4D97-AF65-F5344CB8AC3E}">
        <p14:creationId xmlns:p14="http://schemas.microsoft.com/office/powerpoint/2010/main" val="3526296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F460988-41A1-19E9-497B-C0EAB8BD4DA2}"/>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ABF1E67-3714-DAE1-73FC-959D55672B3E}"/>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E31032E9-6C18-E990-D8E6-947BD74A6E68}"/>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0BE7572C-EDAA-7B64-FF9F-F7EEE8B1827A}"/>
              </a:ext>
            </a:extLst>
          </p:cNvPr>
          <p:cNvSpPr>
            <a:spLocks noGrp="1"/>
          </p:cNvSpPr>
          <p:nvPr>
            <p:ph type="dt" sz="half" idx="10"/>
          </p:nvPr>
        </p:nvSpPr>
        <p:spPr/>
        <p:txBody>
          <a:bodyPr/>
          <a:lstStyle/>
          <a:p>
            <a:fld id="{E0BB88A1-5D38-4103-9F0D-AC272498A91C}" type="datetimeFigureOut">
              <a:rPr lang="tr-TR" smtClean="0"/>
              <a:t>28.05.2024</a:t>
            </a:fld>
            <a:endParaRPr lang="tr-TR"/>
          </a:p>
        </p:txBody>
      </p:sp>
      <p:sp>
        <p:nvSpPr>
          <p:cNvPr id="6" name="Alt Bilgi Yer Tutucusu 5">
            <a:extLst>
              <a:ext uri="{FF2B5EF4-FFF2-40B4-BE49-F238E27FC236}">
                <a16:creationId xmlns:a16="http://schemas.microsoft.com/office/drawing/2014/main" id="{82159998-2790-8B1A-2781-86A09507F3F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1224727-5609-91B9-7E30-EF4B18B68108}"/>
              </a:ext>
            </a:extLst>
          </p:cNvPr>
          <p:cNvSpPr>
            <a:spLocks noGrp="1"/>
          </p:cNvSpPr>
          <p:nvPr>
            <p:ph type="sldNum" sz="quarter" idx="12"/>
          </p:nvPr>
        </p:nvSpPr>
        <p:spPr/>
        <p:txBody>
          <a:bodyPr/>
          <a:lstStyle/>
          <a:p>
            <a:fld id="{E2B41B40-77BD-4A7B-8D45-97D1BE5A17B9}" type="slidenum">
              <a:rPr lang="tr-TR" smtClean="0"/>
              <a:t>‹#›</a:t>
            </a:fld>
            <a:endParaRPr lang="tr-TR"/>
          </a:p>
        </p:txBody>
      </p:sp>
    </p:spTree>
    <p:extLst>
      <p:ext uri="{BB962C8B-B14F-4D97-AF65-F5344CB8AC3E}">
        <p14:creationId xmlns:p14="http://schemas.microsoft.com/office/powerpoint/2010/main" val="2914658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D0181E-2EEC-6325-FCEE-9D7D6233AA39}"/>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1433C35-1E92-07CB-1A36-5BD6677C60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4A5A758D-D151-2F0D-05D4-29E900FEE638}"/>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9289A2A4-8723-1D46-D096-87226321B0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05BB35B5-04EF-8452-5B1F-61CA07737F06}"/>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2D4D37FC-5675-3F21-4E99-EB1E850D032D}"/>
              </a:ext>
            </a:extLst>
          </p:cNvPr>
          <p:cNvSpPr>
            <a:spLocks noGrp="1"/>
          </p:cNvSpPr>
          <p:nvPr>
            <p:ph type="dt" sz="half" idx="10"/>
          </p:nvPr>
        </p:nvSpPr>
        <p:spPr/>
        <p:txBody>
          <a:bodyPr/>
          <a:lstStyle/>
          <a:p>
            <a:fld id="{E0BB88A1-5D38-4103-9F0D-AC272498A91C}" type="datetimeFigureOut">
              <a:rPr lang="tr-TR" smtClean="0"/>
              <a:t>28.05.2024</a:t>
            </a:fld>
            <a:endParaRPr lang="tr-TR"/>
          </a:p>
        </p:txBody>
      </p:sp>
      <p:sp>
        <p:nvSpPr>
          <p:cNvPr id="8" name="Alt Bilgi Yer Tutucusu 7">
            <a:extLst>
              <a:ext uri="{FF2B5EF4-FFF2-40B4-BE49-F238E27FC236}">
                <a16:creationId xmlns:a16="http://schemas.microsoft.com/office/drawing/2014/main" id="{1409482D-B9FC-C1A0-668E-6C2C0E048A55}"/>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E7E10E92-CCB6-9D72-3786-220336B71F71}"/>
              </a:ext>
            </a:extLst>
          </p:cNvPr>
          <p:cNvSpPr>
            <a:spLocks noGrp="1"/>
          </p:cNvSpPr>
          <p:nvPr>
            <p:ph type="sldNum" sz="quarter" idx="12"/>
          </p:nvPr>
        </p:nvSpPr>
        <p:spPr/>
        <p:txBody>
          <a:bodyPr/>
          <a:lstStyle/>
          <a:p>
            <a:fld id="{E2B41B40-77BD-4A7B-8D45-97D1BE5A17B9}" type="slidenum">
              <a:rPr lang="tr-TR" smtClean="0"/>
              <a:t>‹#›</a:t>
            </a:fld>
            <a:endParaRPr lang="tr-TR"/>
          </a:p>
        </p:txBody>
      </p:sp>
    </p:spTree>
    <p:extLst>
      <p:ext uri="{BB962C8B-B14F-4D97-AF65-F5344CB8AC3E}">
        <p14:creationId xmlns:p14="http://schemas.microsoft.com/office/powerpoint/2010/main" val="3223086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B1E236-7480-3641-FE3E-658DB0D82BB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9BA51E93-B840-D53A-1533-CA58D6E667AE}"/>
              </a:ext>
            </a:extLst>
          </p:cNvPr>
          <p:cNvSpPr>
            <a:spLocks noGrp="1"/>
          </p:cNvSpPr>
          <p:nvPr>
            <p:ph type="dt" sz="half" idx="10"/>
          </p:nvPr>
        </p:nvSpPr>
        <p:spPr/>
        <p:txBody>
          <a:bodyPr/>
          <a:lstStyle/>
          <a:p>
            <a:fld id="{E0BB88A1-5D38-4103-9F0D-AC272498A91C}" type="datetimeFigureOut">
              <a:rPr lang="tr-TR" smtClean="0"/>
              <a:t>28.05.2024</a:t>
            </a:fld>
            <a:endParaRPr lang="tr-TR"/>
          </a:p>
        </p:txBody>
      </p:sp>
      <p:sp>
        <p:nvSpPr>
          <p:cNvPr id="4" name="Alt Bilgi Yer Tutucusu 3">
            <a:extLst>
              <a:ext uri="{FF2B5EF4-FFF2-40B4-BE49-F238E27FC236}">
                <a16:creationId xmlns:a16="http://schemas.microsoft.com/office/drawing/2014/main" id="{3AE54C7F-8D6F-9835-8812-30262E716EC3}"/>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3E96F844-8B26-E357-AA8B-04C95B10FB9A}"/>
              </a:ext>
            </a:extLst>
          </p:cNvPr>
          <p:cNvSpPr>
            <a:spLocks noGrp="1"/>
          </p:cNvSpPr>
          <p:nvPr>
            <p:ph type="sldNum" sz="quarter" idx="12"/>
          </p:nvPr>
        </p:nvSpPr>
        <p:spPr/>
        <p:txBody>
          <a:bodyPr/>
          <a:lstStyle/>
          <a:p>
            <a:fld id="{E2B41B40-77BD-4A7B-8D45-97D1BE5A17B9}" type="slidenum">
              <a:rPr lang="tr-TR" smtClean="0"/>
              <a:t>‹#›</a:t>
            </a:fld>
            <a:endParaRPr lang="tr-TR"/>
          </a:p>
        </p:txBody>
      </p:sp>
    </p:spTree>
    <p:extLst>
      <p:ext uri="{BB962C8B-B14F-4D97-AF65-F5344CB8AC3E}">
        <p14:creationId xmlns:p14="http://schemas.microsoft.com/office/powerpoint/2010/main" val="2550199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C6282564-1011-8ABD-D51D-34F878621676}"/>
              </a:ext>
            </a:extLst>
          </p:cNvPr>
          <p:cNvSpPr>
            <a:spLocks noGrp="1"/>
          </p:cNvSpPr>
          <p:nvPr>
            <p:ph type="dt" sz="half" idx="10"/>
          </p:nvPr>
        </p:nvSpPr>
        <p:spPr/>
        <p:txBody>
          <a:bodyPr/>
          <a:lstStyle/>
          <a:p>
            <a:fld id="{E0BB88A1-5D38-4103-9F0D-AC272498A91C}" type="datetimeFigureOut">
              <a:rPr lang="tr-TR" smtClean="0"/>
              <a:t>28.05.2024</a:t>
            </a:fld>
            <a:endParaRPr lang="tr-TR"/>
          </a:p>
        </p:txBody>
      </p:sp>
      <p:sp>
        <p:nvSpPr>
          <p:cNvPr id="3" name="Alt Bilgi Yer Tutucusu 2">
            <a:extLst>
              <a:ext uri="{FF2B5EF4-FFF2-40B4-BE49-F238E27FC236}">
                <a16:creationId xmlns:a16="http://schemas.microsoft.com/office/drawing/2014/main" id="{84F245ED-F37A-EEF8-0983-2374E4D10D4D}"/>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59262CF8-CD3B-1CD9-D41E-8F3396FCEB33}"/>
              </a:ext>
            </a:extLst>
          </p:cNvPr>
          <p:cNvSpPr>
            <a:spLocks noGrp="1"/>
          </p:cNvSpPr>
          <p:nvPr>
            <p:ph type="sldNum" sz="quarter" idx="12"/>
          </p:nvPr>
        </p:nvSpPr>
        <p:spPr/>
        <p:txBody>
          <a:bodyPr/>
          <a:lstStyle/>
          <a:p>
            <a:fld id="{E2B41B40-77BD-4A7B-8D45-97D1BE5A17B9}" type="slidenum">
              <a:rPr lang="tr-TR" smtClean="0"/>
              <a:t>‹#›</a:t>
            </a:fld>
            <a:endParaRPr lang="tr-TR"/>
          </a:p>
        </p:txBody>
      </p:sp>
    </p:spTree>
    <p:extLst>
      <p:ext uri="{BB962C8B-B14F-4D97-AF65-F5344CB8AC3E}">
        <p14:creationId xmlns:p14="http://schemas.microsoft.com/office/powerpoint/2010/main" val="556066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9AA958-6EBA-87ED-5CCD-0DDC61B863A9}"/>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0683688D-45A9-9729-B81D-68D7387C82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B8678A1B-74C3-BB96-4FAC-9ECC0073F3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419B7480-969B-0D44-4F69-3A3E74BF2362}"/>
              </a:ext>
            </a:extLst>
          </p:cNvPr>
          <p:cNvSpPr>
            <a:spLocks noGrp="1"/>
          </p:cNvSpPr>
          <p:nvPr>
            <p:ph type="dt" sz="half" idx="10"/>
          </p:nvPr>
        </p:nvSpPr>
        <p:spPr/>
        <p:txBody>
          <a:bodyPr/>
          <a:lstStyle/>
          <a:p>
            <a:fld id="{E0BB88A1-5D38-4103-9F0D-AC272498A91C}" type="datetimeFigureOut">
              <a:rPr lang="tr-TR" smtClean="0"/>
              <a:t>28.05.2024</a:t>
            </a:fld>
            <a:endParaRPr lang="tr-TR"/>
          </a:p>
        </p:txBody>
      </p:sp>
      <p:sp>
        <p:nvSpPr>
          <p:cNvPr id="6" name="Alt Bilgi Yer Tutucusu 5">
            <a:extLst>
              <a:ext uri="{FF2B5EF4-FFF2-40B4-BE49-F238E27FC236}">
                <a16:creationId xmlns:a16="http://schemas.microsoft.com/office/drawing/2014/main" id="{9C2ABCD1-0E18-D8B8-44CC-B184384C462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57C09B2-05B3-9233-417D-D5B1341761F1}"/>
              </a:ext>
            </a:extLst>
          </p:cNvPr>
          <p:cNvSpPr>
            <a:spLocks noGrp="1"/>
          </p:cNvSpPr>
          <p:nvPr>
            <p:ph type="sldNum" sz="quarter" idx="12"/>
          </p:nvPr>
        </p:nvSpPr>
        <p:spPr/>
        <p:txBody>
          <a:bodyPr/>
          <a:lstStyle/>
          <a:p>
            <a:fld id="{E2B41B40-77BD-4A7B-8D45-97D1BE5A17B9}" type="slidenum">
              <a:rPr lang="tr-TR" smtClean="0"/>
              <a:t>‹#›</a:t>
            </a:fld>
            <a:endParaRPr lang="tr-TR"/>
          </a:p>
        </p:txBody>
      </p:sp>
    </p:spTree>
    <p:extLst>
      <p:ext uri="{BB962C8B-B14F-4D97-AF65-F5344CB8AC3E}">
        <p14:creationId xmlns:p14="http://schemas.microsoft.com/office/powerpoint/2010/main" val="2125681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3E3D95-EC67-51C9-BBA9-FBBEB706B40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8C18825B-42D8-18E3-C8A9-D22F42AC6B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971F1077-E4AF-1401-45A2-7AD9216F85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D26841C0-A0CC-ABE8-A82D-180F7172428B}"/>
              </a:ext>
            </a:extLst>
          </p:cNvPr>
          <p:cNvSpPr>
            <a:spLocks noGrp="1"/>
          </p:cNvSpPr>
          <p:nvPr>
            <p:ph type="dt" sz="half" idx="10"/>
          </p:nvPr>
        </p:nvSpPr>
        <p:spPr/>
        <p:txBody>
          <a:bodyPr/>
          <a:lstStyle/>
          <a:p>
            <a:fld id="{E0BB88A1-5D38-4103-9F0D-AC272498A91C}" type="datetimeFigureOut">
              <a:rPr lang="tr-TR" smtClean="0"/>
              <a:t>28.05.2024</a:t>
            </a:fld>
            <a:endParaRPr lang="tr-TR"/>
          </a:p>
        </p:txBody>
      </p:sp>
      <p:sp>
        <p:nvSpPr>
          <p:cNvPr id="6" name="Alt Bilgi Yer Tutucusu 5">
            <a:extLst>
              <a:ext uri="{FF2B5EF4-FFF2-40B4-BE49-F238E27FC236}">
                <a16:creationId xmlns:a16="http://schemas.microsoft.com/office/drawing/2014/main" id="{ED13F8E4-A990-95ED-C34F-FFE4D6CCEF9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741254B-D9B5-DFBF-9DA5-880F2F06558B}"/>
              </a:ext>
            </a:extLst>
          </p:cNvPr>
          <p:cNvSpPr>
            <a:spLocks noGrp="1"/>
          </p:cNvSpPr>
          <p:nvPr>
            <p:ph type="sldNum" sz="quarter" idx="12"/>
          </p:nvPr>
        </p:nvSpPr>
        <p:spPr/>
        <p:txBody>
          <a:bodyPr/>
          <a:lstStyle/>
          <a:p>
            <a:fld id="{E2B41B40-77BD-4A7B-8D45-97D1BE5A17B9}" type="slidenum">
              <a:rPr lang="tr-TR" smtClean="0"/>
              <a:t>‹#›</a:t>
            </a:fld>
            <a:endParaRPr lang="tr-TR"/>
          </a:p>
        </p:txBody>
      </p:sp>
    </p:spTree>
    <p:extLst>
      <p:ext uri="{BB962C8B-B14F-4D97-AF65-F5344CB8AC3E}">
        <p14:creationId xmlns:p14="http://schemas.microsoft.com/office/powerpoint/2010/main" val="3337520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5B3EDFFA-B33A-964C-486A-C75BB10B41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6687BD75-014C-F09E-47AD-DCD66C431A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14B9C15-C32C-C6EF-E4D1-CDC7C809A3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0BB88A1-5D38-4103-9F0D-AC272498A91C}" type="datetimeFigureOut">
              <a:rPr lang="tr-TR" smtClean="0"/>
              <a:t>28.05.2024</a:t>
            </a:fld>
            <a:endParaRPr lang="tr-TR"/>
          </a:p>
        </p:txBody>
      </p:sp>
      <p:sp>
        <p:nvSpPr>
          <p:cNvPr id="5" name="Alt Bilgi Yer Tutucusu 4">
            <a:extLst>
              <a:ext uri="{FF2B5EF4-FFF2-40B4-BE49-F238E27FC236}">
                <a16:creationId xmlns:a16="http://schemas.microsoft.com/office/drawing/2014/main" id="{BAAE5ED6-D5CB-D701-07E5-83657D4C9C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504A8122-597D-D4A3-35CC-F890B01F0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2B41B40-77BD-4A7B-8D45-97D1BE5A17B9}" type="slidenum">
              <a:rPr lang="tr-TR" smtClean="0"/>
              <a:t>‹#›</a:t>
            </a:fld>
            <a:endParaRPr lang="tr-TR"/>
          </a:p>
        </p:txBody>
      </p:sp>
    </p:spTree>
    <p:extLst>
      <p:ext uri="{BB962C8B-B14F-4D97-AF65-F5344CB8AC3E}">
        <p14:creationId xmlns:p14="http://schemas.microsoft.com/office/powerpoint/2010/main" val="4041523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zafarheena.deviantart.com/art/fantasy-of-allahs-wallpapers-86513295"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pxhere.com/tr/photo/714382" TargetMode="External"/><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alcincakir.com.tr/yalcincakir-cekim-teknikleri-ders-13.html"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flickr.com/photos/valenciano_76/2557511077/" TargetMode="External"/><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wallpaperflare.com/ali-boxing-muhammad-wallpaper-txhcf/crop" TargetMode="External"/><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pxhere.com/tr/photo/222347" TargetMode="External"/><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pxhere.com/tr/photo/900113"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bibliotecaescolaresccb.blogspot.com/2019/11/empatia-habilidade-fundamental-dos.html"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pixabay.com/tr/telefon-plaka-arama-red-retro-310544/"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nivejkowy.blogspot.com/2012/11/wynalazca.html" TargetMode="External"/><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pxhere.com/tr/photo/519703" TargetMode="External"/><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pxhere.com/tr/photo/1420763" TargetMode="External"/><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pxhere.com/tr/photo/1126599"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tm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tmp"/><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3.tmp"/><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teknodiot.com/huaweiden-yapay-zeka-destekli-veritabani-altyapisi" TargetMode="External"/><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5.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s://pixnio.com/tr/manzara/sahil/manzara-dag-gokyuzu-doga-deniz-cape-sahil-okyanus" TargetMode="External"/><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pxhere.com/tr/photo/1323786"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Resim 4" descr="grafik, kanca, hafif içeren bir resim&#10;&#10;Açıklama otomatik olarak oluşturuldu">
            <a:extLst>
              <a:ext uri="{FF2B5EF4-FFF2-40B4-BE49-F238E27FC236}">
                <a16:creationId xmlns:a16="http://schemas.microsoft.com/office/drawing/2014/main" id="{90E37949-7355-9EF8-FD35-0CBF56562C5F}"/>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0157" b="5589"/>
          <a:stretch/>
        </p:blipFill>
        <p:spPr>
          <a:xfrm>
            <a:off x="20" y="1282"/>
            <a:ext cx="12191980" cy="6856718"/>
          </a:xfrm>
          <a:prstGeom prst="rect">
            <a:avLst/>
          </a:prstGeom>
        </p:spPr>
      </p:pic>
    </p:spTree>
    <p:extLst>
      <p:ext uri="{BB962C8B-B14F-4D97-AF65-F5344CB8AC3E}">
        <p14:creationId xmlns:p14="http://schemas.microsoft.com/office/powerpoint/2010/main" val="52478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metin, ekran görüntüsü, yazı tipi, sayı, numara içeren bir resim&#10;&#10;Açıklama otomatik olarak oluşturuldu">
            <a:extLst>
              <a:ext uri="{FF2B5EF4-FFF2-40B4-BE49-F238E27FC236}">
                <a16:creationId xmlns:a16="http://schemas.microsoft.com/office/drawing/2014/main" id="{F7BA7D08-F167-7CC0-8E9B-56330C7593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70" y="457200"/>
            <a:ext cx="11057859" cy="5943600"/>
          </a:xfrm>
          <a:prstGeom prst="rect">
            <a:avLst/>
          </a:prstGeom>
        </p:spPr>
      </p:pic>
    </p:spTree>
    <p:extLst>
      <p:ext uri="{BB962C8B-B14F-4D97-AF65-F5344CB8AC3E}">
        <p14:creationId xmlns:p14="http://schemas.microsoft.com/office/powerpoint/2010/main" val="2331253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17">
            <a:extLst>
              <a:ext uri="{FF2B5EF4-FFF2-40B4-BE49-F238E27FC236}">
                <a16:creationId xmlns:a16="http://schemas.microsoft.com/office/drawing/2014/main" id="{85F55C16-BC21-49EF-A4FF-C3155BB93B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AF49797-9DBF-AD63-540D-32E9F5D8C74A}"/>
              </a:ext>
            </a:extLst>
          </p:cNvPr>
          <p:cNvSpPr>
            <a:spLocks noGrp="1"/>
          </p:cNvSpPr>
          <p:nvPr>
            <p:ph type="title"/>
          </p:nvPr>
        </p:nvSpPr>
        <p:spPr>
          <a:xfrm>
            <a:off x="6248400" y="365125"/>
            <a:ext cx="5105398" cy="1952744"/>
          </a:xfrm>
        </p:spPr>
        <p:txBody>
          <a:bodyPr>
            <a:normAutofit/>
          </a:bodyPr>
          <a:lstStyle/>
          <a:p>
            <a:r>
              <a:rPr lang="tr-TR"/>
              <a:t>1. SÖZEL ZEKA</a:t>
            </a:r>
          </a:p>
        </p:txBody>
      </p:sp>
      <p:sp>
        <p:nvSpPr>
          <p:cNvPr id="40" name="Freeform: Shape 19">
            <a:extLst>
              <a:ext uri="{FF2B5EF4-FFF2-40B4-BE49-F238E27FC236}">
                <a16:creationId xmlns:a16="http://schemas.microsoft.com/office/drawing/2014/main" id="{0C5F069E-AFE6-4825-8945-46F2918A50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6116569" cy="6858000"/>
          </a:xfrm>
          <a:custGeom>
            <a:avLst/>
            <a:gdLst>
              <a:gd name="connsiteX0" fmla="*/ 0 w 6116569"/>
              <a:gd name="connsiteY0" fmla="*/ 0 h 6879321"/>
              <a:gd name="connsiteX1" fmla="*/ 2935851 w 6116569"/>
              <a:gd name="connsiteY1" fmla="*/ 0 h 6879321"/>
              <a:gd name="connsiteX2" fmla="*/ 3238280 w 6116569"/>
              <a:gd name="connsiteY2" fmla="*/ 31980 h 6879321"/>
              <a:gd name="connsiteX3" fmla="*/ 3660541 w 6116569"/>
              <a:gd name="connsiteY3" fmla="*/ 550772 h 6879321"/>
              <a:gd name="connsiteX4" fmla="*/ 3808902 w 6116569"/>
              <a:gd name="connsiteY4" fmla="*/ 589860 h 6879321"/>
              <a:gd name="connsiteX5" fmla="*/ 4413762 w 6116569"/>
              <a:gd name="connsiteY5" fmla="*/ 625393 h 6879321"/>
              <a:gd name="connsiteX6" fmla="*/ 4567830 w 6116569"/>
              <a:gd name="connsiteY6" fmla="*/ 721333 h 6879321"/>
              <a:gd name="connsiteX7" fmla="*/ 4171247 w 6116569"/>
              <a:gd name="connsiteY7" fmla="*/ 792401 h 6879321"/>
              <a:gd name="connsiteX8" fmla="*/ 4376671 w 6116569"/>
              <a:gd name="connsiteY8" fmla="*/ 842148 h 6879321"/>
              <a:gd name="connsiteX9" fmla="*/ 4527887 w 6116569"/>
              <a:gd name="connsiteY9" fmla="*/ 813722 h 6879321"/>
              <a:gd name="connsiteX10" fmla="*/ 4633452 w 6116569"/>
              <a:gd name="connsiteY10" fmla="*/ 799508 h 6879321"/>
              <a:gd name="connsiteX11" fmla="*/ 4947293 w 6116569"/>
              <a:gd name="connsiteY11" fmla="*/ 870576 h 6879321"/>
              <a:gd name="connsiteX12" fmla="*/ 5263988 w 6116569"/>
              <a:gd name="connsiteY12" fmla="*/ 820828 h 6879321"/>
              <a:gd name="connsiteX13" fmla="*/ 5249723 w 6116569"/>
              <a:gd name="connsiteY13" fmla="*/ 895449 h 6879321"/>
              <a:gd name="connsiteX14" fmla="*/ 4744723 w 6116569"/>
              <a:gd name="connsiteY14" fmla="*/ 1197485 h 6879321"/>
              <a:gd name="connsiteX15" fmla="*/ 4767548 w 6116569"/>
              <a:gd name="connsiteY15" fmla="*/ 1346727 h 6879321"/>
              <a:gd name="connsiteX16" fmla="*/ 4539299 w 6116569"/>
              <a:gd name="connsiteY16" fmla="*/ 1421348 h 6879321"/>
              <a:gd name="connsiteX17" fmla="*/ 4607773 w 6116569"/>
              <a:gd name="connsiteY17" fmla="*/ 1485309 h 6879321"/>
              <a:gd name="connsiteX18" fmla="*/ 4579242 w 6116569"/>
              <a:gd name="connsiteY18" fmla="*/ 1535055 h 6879321"/>
              <a:gd name="connsiteX19" fmla="*/ 5278255 w 6116569"/>
              <a:gd name="connsiteY19" fmla="*/ 1609676 h 6879321"/>
              <a:gd name="connsiteX20" fmla="*/ 5771843 w 6116569"/>
              <a:gd name="connsiteY20" fmla="*/ 1630997 h 6879321"/>
              <a:gd name="connsiteX21" fmla="*/ 6105656 w 6116569"/>
              <a:gd name="connsiteY21" fmla="*/ 1748257 h 6879321"/>
              <a:gd name="connsiteX22" fmla="*/ 5691955 w 6116569"/>
              <a:gd name="connsiteY22" fmla="*/ 2167555 h 6879321"/>
              <a:gd name="connsiteX23" fmla="*/ 5475118 w 6116569"/>
              <a:gd name="connsiteY23" fmla="*/ 2348776 h 6879321"/>
              <a:gd name="connsiteX24" fmla="*/ 5826051 w 6116569"/>
              <a:gd name="connsiteY24" fmla="*/ 2291922 h 6879321"/>
              <a:gd name="connsiteX25" fmla="*/ 5552153 w 6116569"/>
              <a:gd name="connsiteY25" fmla="*/ 2597513 h 6879321"/>
              <a:gd name="connsiteX26" fmla="*/ 5603508 w 6116569"/>
              <a:gd name="connsiteY26" fmla="*/ 2647260 h 6879321"/>
              <a:gd name="connsiteX27" fmla="*/ 5700515 w 6116569"/>
              <a:gd name="connsiteY27" fmla="*/ 2679240 h 6879321"/>
              <a:gd name="connsiteX28" fmla="*/ 5246870 w 6116569"/>
              <a:gd name="connsiteY28" fmla="*/ 2888889 h 6879321"/>
              <a:gd name="connsiteX29" fmla="*/ 4836022 w 6116569"/>
              <a:gd name="connsiteY29" fmla="*/ 3169605 h 6879321"/>
              <a:gd name="connsiteX30" fmla="*/ 4736163 w 6116569"/>
              <a:gd name="connsiteY30" fmla="*/ 3233565 h 6879321"/>
              <a:gd name="connsiteX31" fmla="*/ 4853141 w 6116569"/>
              <a:gd name="connsiteY31" fmla="*/ 3233565 h 6879321"/>
              <a:gd name="connsiteX32" fmla="*/ 4944440 w 6116569"/>
              <a:gd name="connsiteY32" fmla="*/ 3226459 h 6879321"/>
              <a:gd name="connsiteX33" fmla="*/ 5109921 w 6116569"/>
              <a:gd name="connsiteY33" fmla="*/ 3283313 h 6879321"/>
              <a:gd name="connsiteX34" fmla="*/ 5694809 w 6116569"/>
              <a:gd name="connsiteY34" fmla="*/ 3141178 h 6879321"/>
              <a:gd name="connsiteX35" fmla="*/ 5566419 w 6116569"/>
              <a:gd name="connsiteY35" fmla="*/ 3301079 h 6879321"/>
              <a:gd name="connsiteX36" fmla="*/ 5415203 w 6116569"/>
              <a:gd name="connsiteY36" fmla="*/ 3397020 h 6879321"/>
              <a:gd name="connsiteX37" fmla="*/ 5612068 w 6116569"/>
              <a:gd name="connsiteY37" fmla="*/ 3432554 h 6879321"/>
              <a:gd name="connsiteX38" fmla="*/ 5206927 w 6116569"/>
              <a:gd name="connsiteY38" fmla="*/ 3599562 h 6879321"/>
              <a:gd name="connsiteX39" fmla="*/ 5301079 w 6116569"/>
              <a:gd name="connsiteY39" fmla="*/ 3723930 h 6879321"/>
              <a:gd name="connsiteX40" fmla="*/ 4507915 w 6116569"/>
              <a:gd name="connsiteY40" fmla="*/ 4306683 h 6879321"/>
              <a:gd name="connsiteX41" fmla="*/ 3982942 w 6116569"/>
              <a:gd name="connsiteY41" fmla="*/ 4587399 h 6879321"/>
              <a:gd name="connsiteX42" fmla="*/ 4185513 w 6116569"/>
              <a:gd name="connsiteY42" fmla="*/ 4541205 h 6879321"/>
              <a:gd name="connsiteX43" fmla="*/ 5212633 w 6116569"/>
              <a:gd name="connsiteY43" fmla="*/ 4455924 h 6879321"/>
              <a:gd name="connsiteX44" fmla="*/ 5312492 w 6116569"/>
              <a:gd name="connsiteY44" fmla="*/ 4473691 h 6879321"/>
              <a:gd name="connsiteX45" fmla="*/ 4596361 w 6116569"/>
              <a:gd name="connsiteY45" fmla="*/ 4818368 h 6879321"/>
              <a:gd name="connsiteX46" fmla="*/ 4873113 w 6116569"/>
              <a:gd name="connsiteY46" fmla="*/ 4885882 h 6879321"/>
              <a:gd name="connsiteX47" fmla="*/ 4935881 w 6116569"/>
              <a:gd name="connsiteY47" fmla="*/ 4914309 h 6879321"/>
              <a:gd name="connsiteX48" fmla="*/ 4873113 w 6116569"/>
              <a:gd name="connsiteY48" fmla="*/ 5003143 h 6879321"/>
              <a:gd name="connsiteX49" fmla="*/ 4721898 w 6116569"/>
              <a:gd name="connsiteY49" fmla="*/ 5095530 h 6879321"/>
              <a:gd name="connsiteX50" fmla="*/ 5132745 w 6116569"/>
              <a:gd name="connsiteY50" fmla="*/ 4949842 h 6879321"/>
              <a:gd name="connsiteX51" fmla="*/ 5101362 w 6116569"/>
              <a:gd name="connsiteY51" fmla="*/ 5081317 h 6879321"/>
              <a:gd name="connsiteX52" fmla="*/ 5138452 w 6116569"/>
              <a:gd name="connsiteY52" fmla="*/ 5198578 h 6879321"/>
              <a:gd name="connsiteX53" fmla="*/ 4904497 w 6116569"/>
              <a:gd name="connsiteY53" fmla="*/ 5362033 h 6879321"/>
              <a:gd name="connsiteX54" fmla="*/ 4579242 w 6116569"/>
              <a:gd name="connsiteY54" fmla="*/ 5674729 h 6879321"/>
              <a:gd name="connsiteX55" fmla="*/ 4253988 w 6116569"/>
              <a:gd name="connsiteY55" fmla="*/ 5884379 h 6879321"/>
              <a:gd name="connsiteX56" fmla="*/ 3985795 w 6116569"/>
              <a:gd name="connsiteY56" fmla="*/ 6069153 h 6879321"/>
              <a:gd name="connsiteX57" fmla="*/ 4231163 w 6116569"/>
              <a:gd name="connsiteY57" fmla="*/ 6030066 h 6879321"/>
              <a:gd name="connsiteX58" fmla="*/ 3814609 w 6116569"/>
              <a:gd name="connsiteY58" fmla="*/ 6317889 h 6879321"/>
              <a:gd name="connsiteX59" fmla="*/ 3751840 w 6116569"/>
              <a:gd name="connsiteY59" fmla="*/ 6339209 h 6879321"/>
              <a:gd name="connsiteX60" fmla="*/ 3089919 w 6116569"/>
              <a:gd name="connsiteY60" fmla="*/ 6563071 h 6879321"/>
              <a:gd name="connsiteX61" fmla="*/ 2961529 w 6116569"/>
              <a:gd name="connsiteY61" fmla="*/ 6662566 h 6879321"/>
              <a:gd name="connsiteX62" fmla="*/ 3107038 w 6116569"/>
              <a:gd name="connsiteY62" fmla="*/ 6673226 h 6879321"/>
              <a:gd name="connsiteX63" fmla="*/ 3594919 w 6116569"/>
              <a:gd name="connsiteY63" fmla="*/ 6591499 h 6879321"/>
              <a:gd name="connsiteX64" fmla="*/ 3261106 w 6116569"/>
              <a:gd name="connsiteY64" fmla="*/ 6726527 h 6879321"/>
              <a:gd name="connsiteX65" fmla="*/ 3620597 w 6116569"/>
              <a:gd name="connsiteY65" fmla="*/ 6740740 h 6879321"/>
              <a:gd name="connsiteX66" fmla="*/ 3703337 w 6116569"/>
              <a:gd name="connsiteY66" fmla="*/ 6826020 h 6879321"/>
              <a:gd name="connsiteX67" fmla="*/ 3689072 w 6116569"/>
              <a:gd name="connsiteY67" fmla="*/ 6879321 h 6879321"/>
              <a:gd name="connsiteX68" fmla="*/ 0 w 6116569"/>
              <a:gd name="connsiteY68" fmla="*/ 6879321 h 687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5" name="Grafik 4" descr="Kitaplar düz dolguyla">
            <a:extLst>
              <a:ext uri="{FF2B5EF4-FFF2-40B4-BE49-F238E27FC236}">
                <a16:creationId xmlns:a16="http://schemas.microsoft.com/office/drawing/2014/main" id="{8E42A939-879B-DE21-EF97-E3DAD730B7E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1134" y="1918107"/>
            <a:ext cx="3195204" cy="3195204"/>
          </a:xfrm>
          <a:prstGeom prst="rect">
            <a:avLst/>
          </a:prstGeom>
        </p:spPr>
      </p:pic>
      <p:sp>
        <p:nvSpPr>
          <p:cNvPr id="3" name="İçerik Yer Tutucusu 2">
            <a:extLst>
              <a:ext uri="{FF2B5EF4-FFF2-40B4-BE49-F238E27FC236}">
                <a16:creationId xmlns:a16="http://schemas.microsoft.com/office/drawing/2014/main" id="{BD7F5030-1D4E-B865-CED3-8C2480F4DD3A}"/>
              </a:ext>
            </a:extLst>
          </p:cNvPr>
          <p:cNvSpPr>
            <a:spLocks noGrp="1"/>
          </p:cNvSpPr>
          <p:nvPr>
            <p:ph idx="1"/>
          </p:nvPr>
        </p:nvSpPr>
        <p:spPr>
          <a:xfrm>
            <a:off x="6248400" y="2497257"/>
            <a:ext cx="5105398" cy="3679705"/>
          </a:xfrm>
        </p:spPr>
        <p:txBody>
          <a:bodyPr>
            <a:normAutofit/>
          </a:bodyPr>
          <a:lstStyle/>
          <a:p>
            <a:r>
              <a:rPr lang="tr-TR" sz="1000"/>
              <a:t>Bir bireyin kendi diline ait kavramları bir masalcı, bir konuşmacı ya da bir politikacı gibi sözlü olarak, ya da bir yazar, bir editör veya bir gazeteci gibi yazılı olarak etkili bir biçimde kullanabilme kapasitesidir. Bireyin, yazılı ya da sözlü olarak dili iyi kullanabilmesine odaklanan bu zekâ alanı söze, sözcüklere, sözcüklerin oluşturduğu bütünü anlama ve anlatmaya dönük çalışmaları kapsar. Sözel –dilsel zekâsı kuvvetli olan bir öğrenci; </a:t>
            </a:r>
          </a:p>
          <a:p>
            <a:r>
              <a:rPr lang="tr-TR" sz="1000"/>
              <a:t>1. Normal öğrencilerden daha iyi yazar.</a:t>
            </a:r>
          </a:p>
          <a:p>
            <a:r>
              <a:rPr lang="tr-TR" sz="1000"/>
              <a:t> 2. Uzun hikâyeler ve fıkralar anlatır. </a:t>
            </a:r>
          </a:p>
          <a:p>
            <a:r>
              <a:rPr lang="tr-TR" sz="1000"/>
              <a:t>3. İsimler, yerler ve tarihler hakkında hafızası iyidir. </a:t>
            </a:r>
          </a:p>
          <a:p>
            <a:r>
              <a:rPr lang="tr-TR" sz="1000"/>
              <a:t>4. Yaşına uygun olarak kelimeleri doğru bir şekilde telaffuz eder. </a:t>
            </a:r>
          </a:p>
          <a:p>
            <a:r>
              <a:rPr lang="tr-TR" sz="1000"/>
              <a:t>5. Yaşına göre iyi bir kelime haznesi vardır. </a:t>
            </a:r>
          </a:p>
          <a:p>
            <a:r>
              <a:rPr lang="tr-TR" sz="1000"/>
              <a:t>6. Başkaları ile yüksek düzeyde sözel iletişime girer. </a:t>
            </a:r>
          </a:p>
          <a:p>
            <a:r>
              <a:rPr lang="tr-TR" sz="1000"/>
              <a:t>7. Tekerlemeleri ve kelime oyunlarını sever. </a:t>
            </a:r>
          </a:p>
          <a:p>
            <a:r>
              <a:rPr lang="tr-TR" sz="1000"/>
              <a:t>8. Öğrendiği kelimeleri anlamlarına uygun olarak konuşmada ve yazıda kullanır. </a:t>
            </a:r>
          </a:p>
          <a:p>
            <a:r>
              <a:rPr lang="tr-TR" sz="1000"/>
              <a:t>9. Kitap okumayı çok sever. </a:t>
            </a:r>
          </a:p>
          <a:p>
            <a:r>
              <a:rPr lang="tr-TR" sz="1000"/>
              <a:t>10. Dinleyerek öğrenmeyi sever</a:t>
            </a:r>
          </a:p>
        </p:txBody>
      </p:sp>
    </p:spTree>
    <p:extLst>
      <p:ext uri="{BB962C8B-B14F-4D97-AF65-F5344CB8AC3E}">
        <p14:creationId xmlns:p14="http://schemas.microsoft.com/office/powerpoint/2010/main" val="3274956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Başlık 1">
            <a:extLst>
              <a:ext uri="{FF2B5EF4-FFF2-40B4-BE49-F238E27FC236}">
                <a16:creationId xmlns:a16="http://schemas.microsoft.com/office/drawing/2014/main" id="{B3198280-C108-9335-3ACA-5ACC74DD2FD7}"/>
              </a:ext>
            </a:extLst>
          </p:cNvPr>
          <p:cNvSpPr>
            <a:spLocks noGrp="1"/>
          </p:cNvSpPr>
          <p:nvPr>
            <p:ph type="title"/>
          </p:nvPr>
        </p:nvSpPr>
        <p:spPr>
          <a:xfrm>
            <a:off x="838201" y="643467"/>
            <a:ext cx="3888526" cy="1800526"/>
          </a:xfrm>
        </p:spPr>
        <p:txBody>
          <a:bodyPr>
            <a:normAutofit/>
          </a:bodyPr>
          <a:lstStyle/>
          <a:p>
            <a:r>
              <a:rPr lang="tr-TR" sz="3700"/>
              <a:t>Sözel-Dil Zekâsının Özündeki Kapasiteler</a:t>
            </a:r>
          </a:p>
        </p:txBody>
      </p:sp>
      <p:sp>
        <p:nvSpPr>
          <p:cNvPr id="3" name="İçerik Yer Tutucusu 2">
            <a:extLst>
              <a:ext uri="{FF2B5EF4-FFF2-40B4-BE49-F238E27FC236}">
                <a16:creationId xmlns:a16="http://schemas.microsoft.com/office/drawing/2014/main" id="{D161C3CE-A9DF-4C3C-7E98-D1F1B2EBAFAF}"/>
              </a:ext>
            </a:extLst>
          </p:cNvPr>
          <p:cNvSpPr>
            <a:spLocks noGrp="1"/>
          </p:cNvSpPr>
          <p:nvPr>
            <p:ph idx="1"/>
          </p:nvPr>
        </p:nvSpPr>
        <p:spPr>
          <a:xfrm>
            <a:off x="838201" y="2623381"/>
            <a:ext cx="3888528" cy="3553581"/>
          </a:xfrm>
        </p:spPr>
        <p:txBody>
          <a:bodyPr>
            <a:normAutofit/>
          </a:bodyPr>
          <a:lstStyle/>
          <a:p>
            <a:r>
              <a:rPr lang="tr-TR" sz="2000"/>
              <a:t>Düzeni ve sözcüklerin içeriğini anlama,</a:t>
            </a:r>
          </a:p>
          <a:p>
            <a:r>
              <a:rPr lang="tr-TR" sz="2000"/>
              <a:t>Açıklama, öğretme ve öğrenme,</a:t>
            </a:r>
          </a:p>
          <a:p>
            <a:r>
              <a:rPr lang="tr-TR" sz="2000"/>
              <a:t>Mizaha dayalı anlatım,</a:t>
            </a:r>
          </a:p>
          <a:p>
            <a:r>
              <a:rPr lang="tr-TR" sz="2000"/>
              <a:t>Yazılı ya da sözlü olarak etkili hitabet, ikna ve etkileme gücü,</a:t>
            </a:r>
          </a:p>
          <a:p>
            <a:r>
              <a:rPr lang="tr-TR" sz="2000"/>
              <a:t>Hatırlama ve geri getirme,</a:t>
            </a:r>
          </a:p>
          <a:p>
            <a:r>
              <a:rPr lang="tr-TR" sz="2000"/>
              <a:t>Metalinguistik analiz (anlamaya yönelik çözümleyici sorular sorma)</a:t>
            </a:r>
          </a:p>
        </p:txBody>
      </p:sp>
      <p:pic>
        <p:nvPicPr>
          <p:cNvPr id="8" name="Resim 7" descr="İşaretli çizgi film arısı">
            <a:extLst>
              <a:ext uri="{FF2B5EF4-FFF2-40B4-BE49-F238E27FC236}">
                <a16:creationId xmlns:a16="http://schemas.microsoft.com/office/drawing/2014/main" id="{D4289848-06D7-9929-FA88-34F916B7E3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0986" y="1615367"/>
            <a:ext cx="4747547" cy="3655610"/>
          </a:xfrm>
          <a:prstGeom prst="rect">
            <a:avLst/>
          </a:prstGeom>
        </p:spPr>
      </p:pic>
    </p:spTree>
    <p:extLst>
      <p:ext uri="{BB962C8B-B14F-4D97-AF65-F5344CB8AC3E}">
        <p14:creationId xmlns:p14="http://schemas.microsoft.com/office/powerpoint/2010/main" val="3463389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Başlık 1">
            <a:extLst>
              <a:ext uri="{FF2B5EF4-FFF2-40B4-BE49-F238E27FC236}">
                <a16:creationId xmlns:a16="http://schemas.microsoft.com/office/drawing/2014/main" id="{32DD2408-4BDE-4315-2014-047718F6832E}"/>
              </a:ext>
            </a:extLst>
          </p:cNvPr>
          <p:cNvSpPr>
            <a:spLocks noGrp="1"/>
          </p:cNvSpPr>
          <p:nvPr>
            <p:ph type="title"/>
          </p:nvPr>
        </p:nvSpPr>
        <p:spPr>
          <a:xfrm>
            <a:off x="838201" y="643467"/>
            <a:ext cx="3888526" cy="1800526"/>
          </a:xfrm>
        </p:spPr>
        <p:txBody>
          <a:bodyPr>
            <a:normAutofit/>
          </a:bodyPr>
          <a:lstStyle/>
          <a:p>
            <a:r>
              <a:rPr lang="tr-TR" sz="4100"/>
              <a:t>2. MANTIKSAL /MATEMATİKSEL ZEKA</a:t>
            </a:r>
          </a:p>
        </p:txBody>
      </p:sp>
      <p:sp>
        <p:nvSpPr>
          <p:cNvPr id="3" name="İçerik Yer Tutucusu 2">
            <a:extLst>
              <a:ext uri="{FF2B5EF4-FFF2-40B4-BE49-F238E27FC236}">
                <a16:creationId xmlns:a16="http://schemas.microsoft.com/office/drawing/2014/main" id="{24E61A40-5C5C-A10E-522D-8F7C1F1E1F9C}"/>
              </a:ext>
            </a:extLst>
          </p:cNvPr>
          <p:cNvSpPr>
            <a:spLocks noGrp="1"/>
          </p:cNvSpPr>
          <p:nvPr>
            <p:ph idx="1"/>
          </p:nvPr>
        </p:nvSpPr>
        <p:spPr>
          <a:xfrm>
            <a:off x="838201" y="2623381"/>
            <a:ext cx="3888528" cy="3553581"/>
          </a:xfrm>
        </p:spPr>
        <p:txBody>
          <a:bodyPr>
            <a:normAutofit/>
          </a:bodyPr>
          <a:lstStyle/>
          <a:p>
            <a:r>
              <a:rPr lang="tr-TR" sz="1100"/>
              <a:t>Matematiksel zekâ, sayılarla düşünme, hesaplama, sonuç çıkarma, mantıksal ilişkiler kurma, hipotezler üretme, problem çözme, eleştirel düşünme, sayılar, geometrik şekiller gibi soyut sembollerle tanışma, bilginin parçaları arasında ilişkiler kurma becerisidir</a:t>
            </a:r>
          </a:p>
          <a:p>
            <a:r>
              <a:rPr lang="tr-TR" sz="1100"/>
              <a:t>Mantıksal-matematiksel zekâsı güçlü olan bir öğrencinin bazı özellikleri şunlardır:</a:t>
            </a:r>
          </a:p>
          <a:p>
            <a:r>
              <a:rPr lang="tr-TR" sz="1100"/>
              <a:t>1. Olayların oluşumu ve işleyişi hakkında çok soru sorar.</a:t>
            </a:r>
          </a:p>
          <a:p>
            <a:r>
              <a:rPr lang="tr-TR" sz="1100"/>
              <a:t>2. Sayılarla çalışmayı, hesaplama yapmayı ve matematik dersini çok sever.</a:t>
            </a:r>
          </a:p>
          <a:p>
            <a:r>
              <a:rPr lang="tr-TR" sz="1100"/>
              <a:t>3. Mantıksal bulmacaları çözmeyi ve satranç veya dama gibi çeşitli stratejik oyunları oynamayı çok sever.</a:t>
            </a:r>
          </a:p>
          <a:p>
            <a:r>
              <a:rPr lang="tr-TR" sz="1100"/>
              <a:t>4. Bilgisayar oyunlarını ilginç bulur.</a:t>
            </a:r>
          </a:p>
          <a:p>
            <a:r>
              <a:rPr lang="tr-TR" sz="1100"/>
              <a:t>5. Makinelerin nasıl çalıştığına dair çok soru sorar</a:t>
            </a:r>
          </a:p>
        </p:txBody>
      </p:sp>
      <p:pic>
        <p:nvPicPr>
          <p:cNvPr id="5" name="Grafik 4" descr="Hesap makinesi düz dolguyla">
            <a:extLst>
              <a:ext uri="{FF2B5EF4-FFF2-40B4-BE49-F238E27FC236}">
                <a16:creationId xmlns:a16="http://schemas.microsoft.com/office/drawing/2014/main" id="{EE4F6823-DB2A-368E-1701-C0CF6662081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00986" y="1069398"/>
            <a:ext cx="4747547" cy="4747547"/>
          </a:xfrm>
          <a:prstGeom prst="rect">
            <a:avLst/>
          </a:prstGeom>
        </p:spPr>
      </p:pic>
    </p:spTree>
    <p:extLst>
      <p:ext uri="{BB962C8B-B14F-4D97-AF65-F5344CB8AC3E}">
        <p14:creationId xmlns:p14="http://schemas.microsoft.com/office/powerpoint/2010/main" val="66111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5F55C16-BC21-49EF-A4FF-C3155BB93B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079F8E91-4721-11EB-9913-2AD05C157ECB}"/>
              </a:ext>
            </a:extLst>
          </p:cNvPr>
          <p:cNvSpPr>
            <a:spLocks noGrp="1"/>
          </p:cNvSpPr>
          <p:nvPr>
            <p:ph type="title"/>
          </p:nvPr>
        </p:nvSpPr>
        <p:spPr>
          <a:xfrm>
            <a:off x="6248400" y="365125"/>
            <a:ext cx="5105398" cy="1952744"/>
          </a:xfrm>
        </p:spPr>
        <p:txBody>
          <a:bodyPr>
            <a:normAutofit/>
          </a:bodyPr>
          <a:lstStyle/>
          <a:p>
            <a:r>
              <a:rPr lang="tr-TR" dirty="0"/>
              <a:t>MANTIKSAL /MATEMATİKSEL ZEKA</a:t>
            </a:r>
          </a:p>
        </p:txBody>
      </p:sp>
      <p:sp>
        <p:nvSpPr>
          <p:cNvPr id="19" name="Freeform: Shape 18">
            <a:extLst>
              <a:ext uri="{FF2B5EF4-FFF2-40B4-BE49-F238E27FC236}">
                <a16:creationId xmlns:a16="http://schemas.microsoft.com/office/drawing/2014/main" id="{0C5F069E-AFE6-4825-8945-46F2918A50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6116569" cy="6858000"/>
          </a:xfrm>
          <a:custGeom>
            <a:avLst/>
            <a:gdLst>
              <a:gd name="connsiteX0" fmla="*/ 0 w 6116569"/>
              <a:gd name="connsiteY0" fmla="*/ 0 h 6879321"/>
              <a:gd name="connsiteX1" fmla="*/ 2935851 w 6116569"/>
              <a:gd name="connsiteY1" fmla="*/ 0 h 6879321"/>
              <a:gd name="connsiteX2" fmla="*/ 3238280 w 6116569"/>
              <a:gd name="connsiteY2" fmla="*/ 31980 h 6879321"/>
              <a:gd name="connsiteX3" fmla="*/ 3660541 w 6116569"/>
              <a:gd name="connsiteY3" fmla="*/ 550772 h 6879321"/>
              <a:gd name="connsiteX4" fmla="*/ 3808902 w 6116569"/>
              <a:gd name="connsiteY4" fmla="*/ 589860 h 6879321"/>
              <a:gd name="connsiteX5" fmla="*/ 4413762 w 6116569"/>
              <a:gd name="connsiteY5" fmla="*/ 625393 h 6879321"/>
              <a:gd name="connsiteX6" fmla="*/ 4567830 w 6116569"/>
              <a:gd name="connsiteY6" fmla="*/ 721333 h 6879321"/>
              <a:gd name="connsiteX7" fmla="*/ 4171247 w 6116569"/>
              <a:gd name="connsiteY7" fmla="*/ 792401 h 6879321"/>
              <a:gd name="connsiteX8" fmla="*/ 4376671 w 6116569"/>
              <a:gd name="connsiteY8" fmla="*/ 842148 h 6879321"/>
              <a:gd name="connsiteX9" fmla="*/ 4527887 w 6116569"/>
              <a:gd name="connsiteY9" fmla="*/ 813722 h 6879321"/>
              <a:gd name="connsiteX10" fmla="*/ 4633452 w 6116569"/>
              <a:gd name="connsiteY10" fmla="*/ 799508 h 6879321"/>
              <a:gd name="connsiteX11" fmla="*/ 4947293 w 6116569"/>
              <a:gd name="connsiteY11" fmla="*/ 870576 h 6879321"/>
              <a:gd name="connsiteX12" fmla="*/ 5263988 w 6116569"/>
              <a:gd name="connsiteY12" fmla="*/ 820828 h 6879321"/>
              <a:gd name="connsiteX13" fmla="*/ 5249723 w 6116569"/>
              <a:gd name="connsiteY13" fmla="*/ 895449 h 6879321"/>
              <a:gd name="connsiteX14" fmla="*/ 4744723 w 6116569"/>
              <a:gd name="connsiteY14" fmla="*/ 1197485 h 6879321"/>
              <a:gd name="connsiteX15" fmla="*/ 4767548 w 6116569"/>
              <a:gd name="connsiteY15" fmla="*/ 1346727 h 6879321"/>
              <a:gd name="connsiteX16" fmla="*/ 4539299 w 6116569"/>
              <a:gd name="connsiteY16" fmla="*/ 1421348 h 6879321"/>
              <a:gd name="connsiteX17" fmla="*/ 4607773 w 6116569"/>
              <a:gd name="connsiteY17" fmla="*/ 1485309 h 6879321"/>
              <a:gd name="connsiteX18" fmla="*/ 4579242 w 6116569"/>
              <a:gd name="connsiteY18" fmla="*/ 1535055 h 6879321"/>
              <a:gd name="connsiteX19" fmla="*/ 5278255 w 6116569"/>
              <a:gd name="connsiteY19" fmla="*/ 1609676 h 6879321"/>
              <a:gd name="connsiteX20" fmla="*/ 5771843 w 6116569"/>
              <a:gd name="connsiteY20" fmla="*/ 1630997 h 6879321"/>
              <a:gd name="connsiteX21" fmla="*/ 6105656 w 6116569"/>
              <a:gd name="connsiteY21" fmla="*/ 1748257 h 6879321"/>
              <a:gd name="connsiteX22" fmla="*/ 5691955 w 6116569"/>
              <a:gd name="connsiteY22" fmla="*/ 2167555 h 6879321"/>
              <a:gd name="connsiteX23" fmla="*/ 5475118 w 6116569"/>
              <a:gd name="connsiteY23" fmla="*/ 2348776 h 6879321"/>
              <a:gd name="connsiteX24" fmla="*/ 5826051 w 6116569"/>
              <a:gd name="connsiteY24" fmla="*/ 2291922 h 6879321"/>
              <a:gd name="connsiteX25" fmla="*/ 5552153 w 6116569"/>
              <a:gd name="connsiteY25" fmla="*/ 2597513 h 6879321"/>
              <a:gd name="connsiteX26" fmla="*/ 5603508 w 6116569"/>
              <a:gd name="connsiteY26" fmla="*/ 2647260 h 6879321"/>
              <a:gd name="connsiteX27" fmla="*/ 5700515 w 6116569"/>
              <a:gd name="connsiteY27" fmla="*/ 2679240 h 6879321"/>
              <a:gd name="connsiteX28" fmla="*/ 5246870 w 6116569"/>
              <a:gd name="connsiteY28" fmla="*/ 2888889 h 6879321"/>
              <a:gd name="connsiteX29" fmla="*/ 4836022 w 6116569"/>
              <a:gd name="connsiteY29" fmla="*/ 3169605 h 6879321"/>
              <a:gd name="connsiteX30" fmla="*/ 4736163 w 6116569"/>
              <a:gd name="connsiteY30" fmla="*/ 3233565 h 6879321"/>
              <a:gd name="connsiteX31" fmla="*/ 4853141 w 6116569"/>
              <a:gd name="connsiteY31" fmla="*/ 3233565 h 6879321"/>
              <a:gd name="connsiteX32" fmla="*/ 4944440 w 6116569"/>
              <a:gd name="connsiteY32" fmla="*/ 3226459 h 6879321"/>
              <a:gd name="connsiteX33" fmla="*/ 5109921 w 6116569"/>
              <a:gd name="connsiteY33" fmla="*/ 3283313 h 6879321"/>
              <a:gd name="connsiteX34" fmla="*/ 5694809 w 6116569"/>
              <a:gd name="connsiteY34" fmla="*/ 3141178 h 6879321"/>
              <a:gd name="connsiteX35" fmla="*/ 5566419 w 6116569"/>
              <a:gd name="connsiteY35" fmla="*/ 3301079 h 6879321"/>
              <a:gd name="connsiteX36" fmla="*/ 5415203 w 6116569"/>
              <a:gd name="connsiteY36" fmla="*/ 3397020 h 6879321"/>
              <a:gd name="connsiteX37" fmla="*/ 5612068 w 6116569"/>
              <a:gd name="connsiteY37" fmla="*/ 3432554 h 6879321"/>
              <a:gd name="connsiteX38" fmla="*/ 5206927 w 6116569"/>
              <a:gd name="connsiteY38" fmla="*/ 3599562 h 6879321"/>
              <a:gd name="connsiteX39" fmla="*/ 5301079 w 6116569"/>
              <a:gd name="connsiteY39" fmla="*/ 3723930 h 6879321"/>
              <a:gd name="connsiteX40" fmla="*/ 4507915 w 6116569"/>
              <a:gd name="connsiteY40" fmla="*/ 4306683 h 6879321"/>
              <a:gd name="connsiteX41" fmla="*/ 3982942 w 6116569"/>
              <a:gd name="connsiteY41" fmla="*/ 4587399 h 6879321"/>
              <a:gd name="connsiteX42" fmla="*/ 4185513 w 6116569"/>
              <a:gd name="connsiteY42" fmla="*/ 4541205 h 6879321"/>
              <a:gd name="connsiteX43" fmla="*/ 5212633 w 6116569"/>
              <a:gd name="connsiteY43" fmla="*/ 4455924 h 6879321"/>
              <a:gd name="connsiteX44" fmla="*/ 5312492 w 6116569"/>
              <a:gd name="connsiteY44" fmla="*/ 4473691 h 6879321"/>
              <a:gd name="connsiteX45" fmla="*/ 4596361 w 6116569"/>
              <a:gd name="connsiteY45" fmla="*/ 4818368 h 6879321"/>
              <a:gd name="connsiteX46" fmla="*/ 4873113 w 6116569"/>
              <a:gd name="connsiteY46" fmla="*/ 4885882 h 6879321"/>
              <a:gd name="connsiteX47" fmla="*/ 4935881 w 6116569"/>
              <a:gd name="connsiteY47" fmla="*/ 4914309 h 6879321"/>
              <a:gd name="connsiteX48" fmla="*/ 4873113 w 6116569"/>
              <a:gd name="connsiteY48" fmla="*/ 5003143 h 6879321"/>
              <a:gd name="connsiteX49" fmla="*/ 4721898 w 6116569"/>
              <a:gd name="connsiteY49" fmla="*/ 5095530 h 6879321"/>
              <a:gd name="connsiteX50" fmla="*/ 5132745 w 6116569"/>
              <a:gd name="connsiteY50" fmla="*/ 4949842 h 6879321"/>
              <a:gd name="connsiteX51" fmla="*/ 5101362 w 6116569"/>
              <a:gd name="connsiteY51" fmla="*/ 5081317 h 6879321"/>
              <a:gd name="connsiteX52" fmla="*/ 5138452 w 6116569"/>
              <a:gd name="connsiteY52" fmla="*/ 5198578 h 6879321"/>
              <a:gd name="connsiteX53" fmla="*/ 4904497 w 6116569"/>
              <a:gd name="connsiteY53" fmla="*/ 5362033 h 6879321"/>
              <a:gd name="connsiteX54" fmla="*/ 4579242 w 6116569"/>
              <a:gd name="connsiteY54" fmla="*/ 5674729 h 6879321"/>
              <a:gd name="connsiteX55" fmla="*/ 4253988 w 6116569"/>
              <a:gd name="connsiteY55" fmla="*/ 5884379 h 6879321"/>
              <a:gd name="connsiteX56" fmla="*/ 3985795 w 6116569"/>
              <a:gd name="connsiteY56" fmla="*/ 6069153 h 6879321"/>
              <a:gd name="connsiteX57" fmla="*/ 4231163 w 6116569"/>
              <a:gd name="connsiteY57" fmla="*/ 6030066 h 6879321"/>
              <a:gd name="connsiteX58" fmla="*/ 3814609 w 6116569"/>
              <a:gd name="connsiteY58" fmla="*/ 6317889 h 6879321"/>
              <a:gd name="connsiteX59" fmla="*/ 3751840 w 6116569"/>
              <a:gd name="connsiteY59" fmla="*/ 6339209 h 6879321"/>
              <a:gd name="connsiteX60" fmla="*/ 3089919 w 6116569"/>
              <a:gd name="connsiteY60" fmla="*/ 6563071 h 6879321"/>
              <a:gd name="connsiteX61" fmla="*/ 2961529 w 6116569"/>
              <a:gd name="connsiteY61" fmla="*/ 6662566 h 6879321"/>
              <a:gd name="connsiteX62" fmla="*/ 3107038 w 6116569"/>
              <a:gd name="connsiteY62" fmla="*/ 6673226 h 6879321"/>
              <a:gd name="connsiteX63" fmla="*/ 3594919 w 6116569"/>
              <a:gd name="connsiteY63" fmla="*/ 6591499 h 6879321"/>
              <a:gd name="connsiteX64" fmla="*/ 3261106 w 6116569"/>
              <a:gd name="connsiteY64" fmla="*/ 6726527 h 6879321"/>
              <a:gd name="connsiteX65" fmla="*/ 3620597 w 6116569"/>
              <a:gd name="connsiteY65" fmla="*/ 6740740 h 6879321"/>
              <a:gd name="connsiteX66" fmla="*/ 3703337 w 6116569"/>
              <a:gd name="connsiteY66" fmla="*/ 6826020 h 6879321"/>
              <a:gd name="connsiteX67" fmla="*/ 3689072 w 6116569"/>
              <a:gd name="connsiteY67" fmla="*/ 6879321 h 6879321"/>
              <a:gd name="connsiteX68" fmla="*/ 0 w 6116569"/>
              <a:gd name="connsiteY68" fmla="*/ 6879321 h 687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5" name="Grafik 4" descr="Dikdörtgen Prizma ana hat">
            <a:extLst>
              <a:ext uri="{FF2B5EF4-FFF2-40B4-BE49-F238E27FC236}">
                <a16:creationId xmlns:a16="http://schemas.microsoft.com/office/drawing/2014/main" id="{60C38775-A815-8F7B-BEBC-F8B2E63E0A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1134" y="1918107"/>
            <a:ext cx="3195204" cy="3195204"/>
          </a:xfrm>
          <a:prstGeom prst="rect">
            <a:avLst/>
          </a:prstGeom>
        </p:spPr>
      </p:pic>
      <p:sp>
        <p:nvSpPr>
          <p:cNvPr id="3" name="İçerik Yer Tutucusu 2">
            <a:extLst>
              <a:ext uri="{FF2B5EF4-FFF2-40B4-BE49-F238E27FC236}">
                <a16:creationId xmlns:a16="http://schemas.microsoft.com/office/drawing/2014/main" id="{2FA0B56A-CE79-E13B-7B32-2B53E9C95DF1}"/>
              </a:ext>
            </a:extLst>
          </p:cNvPr>
          <p:cNvSpPr>
            <a:spLocks noGrp="1"/>
          </p:cNvSpPr>
          <p:nvPr>
            <p:ph idx="1"/>
          </p:nvPr>
        </p:nvSpPr>
        <p:spPr>
          <a:xfrm>
            <a:off x="6248400" y="2497257"/>
            <a:ext cx="5105398" cy="3679705"/>
          </a:xfrm>
        </p:spPr>
        <p:txBody>
          <a:bodyPr>
            <a:normAutofit/>
          </a:bodyPr>
          <a:lstStyle/>
          <a:p>
            <a:r>
              <a:rPr lang="tr-TR" sz="1900"/>
              <a:t>Mantıksal-matematiksel zekâsı güçlü olan bireylerin en iyi öğrenme şekilleri, nesneleri belli kategorilere ayırmak, olaylar arasında mantıksal ilişkiler kurmak, nesnelerin belli özelliklerini niceliksel olarak sayısallaştırarak hesaplamaktır. Mantıksal-matematiksel zekâsı güçlü olan bireylere Bilim adamları, matematikçiler, muhasebeciler, mühendisler, bilgisayar programcıları, istatistikçiler ve benzeri işlerle uğraşanlar örnek verilebilir.  Bu zekânın sadece sayılarla ilgili olmayıp içindeki mantık bölümüyle de ilgili olduğu bilinmelidir.</a:t>
            </a:r>
          </a:p>
        </p:txBody>
      </p:sp>
    </p:spTree>
    <p:extLst>
      <p:ext uri="{BB962C8B-B14F-4D97-AF65-F5344CB8AC3E}">
        <p14:creationId xmlns:p14="http://schemas.microsoft.com/office/powerpoint/2010/main" val="1845975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Başlık 1">
            <a:extLst>
              <a:ext uri="{FF2B5EF4-FFF2-40B4-BE49-F238E27FC236}">
                <a16:creationId xmlns:a16="http://schemas.microsoft.com/office/drawing/2014/main" id="{B6ECFE4D-EFD9-8EE9-7C88-FC1DB7DF9148}"/>
              </a:ext>
            </a:extLst>
          </p:cNvPr>
          <p:cNvSpPr>
            <a:spLocks noGrp="1"/>
          </p:cNvSpPr>
          <p:nvPr>
            <p:ph type="title"/>
          </p:nvPr>
        </p:nvSpPr>
        <p:spPr>
          <a:xfrm>
            <a:off x="838200" y="365125"/>
            <a:ext cx="5393361" cy="1325563"/>
          </a:xfrm>
        </p:spPr>
        <p:txBody>
          <a:bodyPr>
            <a:normAutofit/>
          </a:bodyPr>
          <a:lstStyle/>
          <a:p>
            <a:r>
              <a:rPr lang="tr-TR" sz="3400"/>
              <a:t>MANTIKSAL /MATEMATİKSEL ZEKA KAPASİTELERİ</a:t>
            </a:r>
          </a:p>
        </p:txBody>
      </p:sp>
      <p:sp>
        <p:nvSpPr>
          <p:cNvPr id="12" name="Freeform: Shape 11">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a:extLst>
              <a:ext uri="{FF2B5EF4-FFF2-40B4-BE49-F238E27FC236}">
                <a16:creationId xmlns:a16="http://schemas.microsoft.com/office/drawing/2014/main" id="{DB1B36FE-4AA3-D791-A59A-3EB5533ED460}"/>
              </a:ext>
            </a:extLst>
          </p:cNvPr>
          <p:cNvSpPr>
            <a:spLocks noGrp="1"/>
          </p:cNvSpPr>
          <p:nvPr>
            <p:ph idx="1"/>
          </p:nvPr>
        </p:nvSpPr>
        <p:spPr>
          <a:xfrm>
            <a:off x="838200" y="1825625"/>
            <a:ext cx="5393361" cy="4351338"/>
          </a:xfrm>
        </p:spPr>
        <p:txBody>
          <a:bodyPr>
            <a:normAutofit/>
          </a:bodyPr>
          <a:lstStyle/>
          <a:p>
            <a:r>
              <a:rPr lang="tr-TR" sz="1500"/>
              <a:t>Soyut yapıları tanıma: Çevredeki örüntüleri ayırt etme gücüdür. Örneğin doğal çevrede tekrarlanan örüntüleri (spiral örüntüler, yıldız örüntüler, üçgenler vb.) bulma gibi.</a:t>
            </a:r>
          </a:p>
          <a:p>
            <a:r>
              <a:rPr lang="tr-TR" sz="1500"/>
              <a:t>Tümevarım yoluyla akıl yürütme: Bu kapasite, parçalardan bütüne gitme sürecinde kullanılan mantıktır</a:t>
            </a:r>
          </a:p>
          <a:p>
            <a:r>
              <a:rPr lang="tr-TR" sz="1500"/>
              <a:t>Tümdengelim yoluyla akıl yürütme: Bütünden parçalara gitme mantığı ile hareket edilir</a:t>
            </a:r>
          </a:p>
          <a:p>
            <a:r>
              <a:rPr lang="tr-TR" sz="1500"/>
              <a:t>Bağlantı ve ilişkileri ayırt etme: Bu kapasite günlük yaşamda bireyleri bombardımana tutan verileri, sıralama ve sınıflama davranışlarını içerir</a:t>
            </a:r>
          </a:p>
          <a:p>
            <a:r>
              <a:rPr lang="tr-TR" sz="1500"/>
              <a:t>Karmaşık hesaplamalar yapma: Bu kapasite yıllardır en çok zekâ temsilcisi olarak kabul edilmekte olandır.</a:t>
            </a:r>
          </a:p>
          <a:p>
            <a:r>
              <a:rPr lang="tr-TR" sz="1500"/>
              <a:t>Bilimsel yöntemi kullanma: Bu süreçte gözleme, yargılama, tartma, karar verme ve uygulama vardır. Günlük yaşamda bir problemle karşılaşıldığında bu yöntem kullanılır</a:t>
            </a:r>
          </a:p>
        </p:txBody>
      </p:sp>
      <p:sp>
        <p:nvSpPr>
          <p:cNvPr id="14" name="Oval 13">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descr="Uzaktan öğrenme matematik düz dolguyla">
            <a:extLst>
              <a:ext uri="{FF2B5EF4-FFF2-40B4-BE49-F238E27FC236}">
                <a16:creationId xmlns:a16="http://schemas.microsoft.com/office/drawing/2014/main" id="{981A9E05-1ADE-815A-0731-E78D6E37DE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6" name="Freeform: Shape 15">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69000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4" descr="Mor desenli bloklar">
            <a:extLst>
              <a:ext uri="{FF2B5EF4-FFF2-40B4-BE49-F238E27FC236}">
                <a16:creationId xmlns:a16="http://schemas.microsoft.com/office/drawing/2014/main" id="{8D407EC7-D896-8DE7-CA72-8B638A073B11}"/>
              </a:ext>
            </a:extLst>
          </p:cNvPr>
          <p:cNvPicPr>
            <a:picLocks noChangeAspect="1"/>
          </p:cNvPicPr>
          <p:nvPr/>
        </p:nvPicPr>
        <p:blipFill rotWithShape="1">
          <a:blip r:embed="rId2"/>
          <a:srcRect l="15313" r="21970"/>
          <a:stretch/>
        </p:blipFill>
        <p:spPr>
          <a:xfrm>
            <a:off x="-1" y="-2"/>
            <a:ext cx="5410198" cy="6858002"/>
          </a:xfrm>
          <a:prstGeom prst="rect">
            <a:avLst/>
          </a:prstGeom>
        </p:spPr>
      </p:pic>
      <p:sp useBgFill="1">
        <p:nvSpPr>
          <p:cNvPr id="22"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6021B7BB-2E03-0C59-B27C-A83AD9B01F69}"/>
              </a:ext>
            </a:extLst>
          </p:cNvPr>
          <p:cNvSpPr>
            <a:spLocks noGrp="1"/>
          </p:cNvSpPr>
          <p:nvPr>
            <p:ph type="title"/>
          </p:nvPr>
        </p:nvSpPr>
        <p:spPr>
          <a:xfrm>
            <a:off x="6115317" y="405685"/>
            <a:ext cx="5464968" cy="1559301"/>
          </a:xfrm>
        </p:spPr>
        <p:txBody>
          <a:bodyPr>
            <a:normAutofit/>
          </a:bodyPr>
          <a:lstStyle/>
          <a:p>
            <a:r>
              <a:rPr lang="tr-TR" sz="4000"/>
              <a:t>3. GÖRSEL/MEKANSAL ZEKA</a:t>
            </a:r>
          </a:p>
        </p:txBody>
      </p:sp>
      <p:sp>
        <p:nvSpPr>
          <p:cNvPr id="3" name="İçerik Yer Tutucusu 2">
            <a:extLst>
              <a:ext uri="{FF2B5EF4-FFF2-40B4-BE49-F238E27FC236}">
                <a16:creationId xmlns:a16="http://schemas.microsoft.com/office/drawing/2014/main" id="{A71B1AF6-57A8-E54A-A708-B7730CCBA13D}"/>
              </a:ext>
            </a:extLst>
          </p:cNvPr>
          <p:cNvSpPr>
            <a:spLocks noGrp="1"/>
          </p:cNvSpPr>
          <p:nvPr>
            <p:ph idx="1"/>
          </p:nvPr>
        </p:nvSpPr>
        <p:spPr>
          <a:xfrm>
            <a:off x="6115317" y="2743200"/>
            <a:ext cx="5247340" cy="3496878"/>
          </a:xfrm>
        </p:spPr>
        <p:txBody>
          <a:bodyPr anchor="ctr">
            <a:normAutofit/>
          </a:bodyPr>
          <a:lstStyle/>
          <a:p>
            <a:r>
              <a:rPr lang="tr-TR" sz="1100"/>
              <a:t>Görsel zekâ, resimler, imgeler ya da görsel dünyayı doğru olarak algılama ve kişinin kendi görsel yaşantılarını yeniden yaratma kapasitesidir. Şekil, renk, biçim, dokunuş ve bunları somut ürünlere dönüştürme yeteneklerini içerir. Görsel/Mekansal Zekâya Sahip İnsanların Özellikleri: </a:t>
            </a:r>
          </a:p>
          <a:p>
            <a:r>
              <a:rPr lang="tr-TR" sz="1100"/>
              <a:t>Görerek ve gözleyerek öğrenir. </a:t>
            </a:r>
          </a:p>
          <a:p>
            <a:r>
              <a:rPr lang="tr-TR" sz="1100"/>
              <a:t>Kolaylıkla yön bulma becerisine sahiptir.</a:t>
            </a:r>
          </a:p>
          <a:p>
            <a:r>
              <a:rPr lang="tr-TR" sz="1100"/>
              <a:t> Grafik, diyagram, harita, şekil ve modelleri yorumlayabilir. </a:t>
            </a:r>
          </a:p>
          <a:p>
            <a:r>
              <a:rPr lang="tr-TR" sz="1100"/>
              <a:t>Dinlediklerinden zihinsel objeler hayaller, resimler üretir. </a:t>
            </a:r>
          </a:p>
          <a:p>
            <a:r>
              <a:rPr lang="tr-TR" sz="1100"/>
              <a:t>Öğrendiği bilgileri hatırlamada bu zihinsel resimleri kullanır.</a:t>
            </a:r>
          </a:p>
          <a:p>
            <a:r>
              <a:rPr lang="tr-TR" sz="1100"/>
              <a:t> Çizmek, resim yapmak, boyamak ve modeller oluşturmaktan zevk alır. </a:t>
            </a:r>
          </a:p>
          <a:p>
            <a:r>
              <a:rPr lang="tr-TR" sz="1100"/>
              <a:t>Üç boyutlu ürünler hazırlamaktan hoşlanır. </a:t>
            </a:r>
          </a:p>
          <a:p>
            <a:r>
              <a:rPr lang="tr-TR" sz="1100"/>
              <a:t>Origami ve maketler hazırlar. </a:t>
            </a:r>
          </a:p>
          <a:p>
            <a:r>
              <a:rPr lang="tr-TR" sz="1100"/>
              <a:t>Bir objenin farklı açılardan perspektifini anlayabilir, onu zihninde canlandırabilir. </a:t>
            </a:r>
          </a:p>
          <a:p>
            <a:r>
              <a:rPr lang="tr-TR" sz="1100"/>
              <a:t>Öğrendiği bilgileri somut ve görsel sunuşlara dönüştürür</a:t>
            </a:r>
          </a:p>
        </p:txBody>
      </p:sp>
    </p:spTree>
    <p:extLst>
      <p:ext uri="{BB962C8B-B14F-4D97-AF65-F5344CB8AC3E}">
        <p14:creationId xmlns:p14="http://schemas.microsoft.com/office/powerpoint/2010/main" val="503950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Başlık 1">
            <a:extLst>
              <a:ext uri="{FF2B5EF4-FFF2-40B4-BE49-F238E27FC236}">
                <a16:creationId xmlns:a16="http://schemas.microsoft.com/office/drawing/2014/main" id="{3693AC4F-717F-51BC-8C55-C5B102E411C6}"/>
              </a:ext>
            </a:extLst>
          </p:cNvPr>
          <p:cNvSpPr>
            <a:spLocks noGrp="1"/>
          </p:cNvSpPr>
          <p:nvPr>
            <p:ph type="title"/>
          </p:nvPr>
        </p:nvSpPr>
        <p:spPr>
          <a:xfrm>
            <a:off x="838200" y="365125"/>
            <a:ext cx="5393361" cy="1325563"/>
          </a:xfrm>
        </p:spPr>
        <p:txBody>
          <a:bodyPr>
            <a:normAutofit/>
          </a:bodyPr>
          <a:lstStyle/>
          <a:p>
            <a:r>
              <a:rPr lang="tr-TR" dirty="0"/>
              <a:t>GÖRSEL/MEKANSAL ZEKA KAPASİTELERİ:</a:t>
            </a:r>
          </a:p>
        </p:txBody>
      </p:sp>
      <p:pic>
        <p:nvPicPr>
          <p:cNvPr id="6" name="Picture 5">
            <a:extLst>
              <a:ext uri="{FF2B5EF4-FFF2-40B4-BE49-F238E27FC236}">
                <a16:creationId xmlns:a16="http://schemas.microsoft.com/office/drawing/2014/main" id="{FC62A7EE-9D2B-D984-B331-7E09FFF6E142}"/>
              </a:ext>
            </a:extLst>
          </p:cNvPr>
          <p:cNvPicPr>
            <a:picLocks noChangeAspect="1"/>
          </p:cNvPicPr>
          <p:nvPr/>
        </p:nvPicPr>
        <p:blipFill rotWithShape="1">
          <a:blip r:embed="rId2"/>
          <a:srcRect l="27973" r="527"/>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2"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İçerik Yer Tutucusu 2">
            <a:extLst>
              <a:ext uri="{FF2B5EF4-FFF2-40B4-BE49-F238E27FC236}">
                <a16:creationId xmlns:a16="http://schemas.microsoft.com/office/drawing/2014/main" id="{5694D519-64EB-6A7D-C971-5608D9633F7A}"/>
              </a:ext>
            </a:extLst>
          </p:cNvPr>
          <p:cNvGraphicFramePr>
            <a:graphicFrameLocks noGrp="1"/>
          </p:cNvGraphicFramePr>
          <p:nvPr>
            <p:ph idx="1"/>
            <p:extLst>
              <p:ext uri="{D42A27DB-BD31-4B8C-83A1-F6EECF244321}">
                <p14:modId xmlns:p14="http://schemas.microsoft.com/office/powerpoint/2010/main" val="1668227603"/>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2790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952B79D-E018-1828-D503-0011ED5D09E7}"/>
              </a:ext>
            </a:extLst>
          </p:cNvPr>
          <p:cNvSpPr>
            <a:spLocks noGrp="1"/>
          </p:cNvSpPr>
          <p:nvPr>
            <p:ph type="title"/>
          </p:nvPr>
        </p:nvSpPr>
        <p:spPr>
          <a:xfrm>
            <a:off x="4572001" y="601744"/>
            <a:ext cx="6781800" cy="1338696"/>
          </a:xfrm>
        </p:spPr>
        <p:txBody>
          <a:bodyPr>
            <a:normAutofit/>
          </a:bodyPr>
          <a:lstStyle/>
          <a:p>
            <a:r>
              <a:rPr lang="tr-TR" dirty="0"/>
              <a:t>GÖRSEL/MEKANSAL ZEKA</a:t>
            </a:r>
          </a:p>
        </p:txBody>
      </p:sp>
      <p:pic>
        <p:nvPicPr>
          <p:cNvPr id="5" name="Picture 4">
            <a:extLst>
              <a:ext uri="{FF2B5EF4-FFF2-40B4-BE49-F238E27FC236}">
                <a16:creationId xmlns:a16="http://schemas.microsoft.com/office/drawing/2014/main" id="{1CF605A6-FF19-0747-ED7B-02F96778DC76}"/>
              </a:ext>
            </a:extLst>
          </p:cNvPr>
          <p:cNvPicPr>
            <a:picLocks noChangeAspect="1"/>
          </p:cNvPicPr>
          <p:nvPr/>
        </p:nvPicPr>
        <p:blipFill rotWithShape="1">
          <a:blip r:embed="rId2"/>
          <a:srcRect l="30605" r="36545"/>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İçerik Yer Tutucusu 2">
            <a:extLst>
              <a:ext uri="{FF2B5EF4-FFF2-40B4-BE49-F238E27FC236}">
                <a16:creationId xmlns:a16="http://schemas.microsoft.com/office/drawing/2014/main" id="{A877F0B1-FBBB-1DA5-CB57-BC0420947672}"/>
              </a:ext>
            </a:extLst>
          </p:cNvPr>
          <p:cNvSpPr>
            <a:spLocks noGrp="1"/>
          </p:cNvSpPr>
          <p:nvPr>
            <p:ph idx="1"/>
          </p:nvPr>
        </p:nvSpPr>
        <p:spPr>
          <a:xfrm>
            <a:off x="4572001" y="2201958"/>
            <a:ext cx="6781800" cy="3900730"/>
          </a:xfrm>
        </p:spPr>
        <p:txBody>
          <a:bodyPr anchor="t">
            <a:normAutofit/>
          </a:bodyPr>
          <a:lstStyle/>
          <a:p>
            <a:r>
              <a:rPr lang="tr-TR" sz="2000" dirty="0"/>
              <a:t>Uzaysal-görsel zekâya sahip olan insanlar yer, zaman, renk, çizgi, şekil, biçim ve desen gibi olgularla ve bu olgular arasındaki ilişkilere karşı aşırı duyarlıdırlar. Görsel zekası gelişmiş olan insanlar, kağıda nesne veya manzara çizerek, grafiklerle anlatım yaparak, varlıkları, olayları veya olguları görselleştirerek, çizgilerle ve renklerle çalışarak en iyi öğrenirler. Ayrıca bu kişiler, olayları farklı açıdan ve derinlemesine görme gibi etkinliklerde başarılı olurlar.</a:t>
            </a:r>
          </a:p>
        </p:txBody>
      </p:sp>
    </p:spTree>
    <p:extLst>
      <p:ext uri="{BB962C8B-B14F-4D97-AF65-F5344CB8AC3E}">
        <p14:creationId xmlns:p14="http://schemas.microsoft.com/office/powerpoint/2010/main" val="719056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0FB48DD8-CFA8-AD25-C8BB-44B47D7E4914}"/>
              </a:ext>
            </a:extLst>
          </p:cNvPr>
          <p:cNvSpPr>
            <a:spLocks noGrp="1"/>
          </p:cNvSpPr>
          <p:nvPr>
            <p:ph type="title"/>
          </p:nvPr>
        </p:nvSpPr>
        <p:spPr>
          <a:xfrm>
            <a:off x="4572001" y="601744"/>
            <a:ext cx="6781800" cy="1338696"/>
          </a:xfrm>
        </p:spPr>
        <p:txBody>
          <a:bodyPr>
            <a:normAutofit/>
          </a:bodyPr>
          <a:lstStyle/>
          <a:p>
            <a:r>
              <a:rPr lang="tr-TR" dirty="0"/>
              <a:t>4. BEDENSEL /KİNESTETİK ZEKA</a:t>
            </a:r>
          </a:p>
        </p:txBody>
      </p:sp>
      <p:pic>
        <p:nvPicPr>
          <p:cNvPr id="7" name="Resim 6" descr="dalga, su, kişi, şahıs, spor içeren bir resim&#10;&#10;Açıklama otomatik olarak oluşturuldu">
            <a:extLst>
              <a:ext uri="{FF2B5EF4-FFF2-40B4-BE49-F238E27FC236}">
                <a16:creationId xmlns:a16="http://schemas.microsoft.com/office/drawing/2014/main" id="{23483ED6-3CE4-5E11-BEB9-5A6016339C9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3163" r="30291" b="-1"/>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İçerik Yer Tutucusu 2">
            <a:extLst>
              <a:ext uri="{FF2B5EF4-FFF2-40B4-BE49-F238E27FC236}">
                <a16:creationId xmlns:a16="http://schemas.microsoft.com/office/drawing/2014/main" id="{0F929BCF-5901-A22C-9F2D-B46FFF1D9366}"/>
              </a:ext>
            </a:extLst>
          </p:cNvPr>
          <p:cNvSpPr>
            <a:spLocks noGrp="1"/>
          </p:cNvSpPr>
          <p:nvPr>
            <p:ph idx="1"/>
          </p:nvPr>
        </p:nvSpPr>
        <p:spPr>
          <a:xfrm>
            <a:off x="4572001" y="2201958"/>
            <a:ext cx="6781800" cy="3900730"/>
          </a:xfrm>
        </p:spPr>
        <p:txBody>
          <a:bodyPr anchor="t">
            <a:normAutofit/>
          </a:bodyPr>
          <a:lstStyle/>
          <a:p>
            <a:r>
              <a:rPr lang="tr-TR" sz="2000"/>
              <a:t>Bedensel zekâsı yüksek olan bireyler sportif faaliyetleri, düzenli-ritmik oyunları kolayca yapabilir. Bu bireyler de koordinasyon, denge, hız, el becerisi ve esneklik dikkat çekicidir. Bu zeka alanı yüksek olan bireyler balerinler, dansçılar, atletler, cerrahlar, zanaatkârlar, heykeltıraşlar, pandomim sanatçıları, operatörler, aktörler ve el işleri ile ilgilenen kişilerdir. Bu kişiler zihinle bedeni birleştirerek, mimiklerle, vücudu geliştirerek, dokunarak, dans ederek, üç boyutlu tasarımlar oluşturarak öğrenmeyi tercih ederler. </a:t>
            </a:r>
          </a:p>
        </p:txBody>
      </p:sp>
    </p:spTree>
    <p:extLst>
      <p:ext uri="{BB962C8B-B14F-4D97-AF65-F5344CB8AC3E}">
        <p14:creationId xmlns:p14="http://schemas.microsoft.com/office/powerpoint/2010/main" val="1155733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dış mekan, ağaç, bulut, sonbahar içeren bir resim&#10;&#10;Açıklama otomatik olarak oluşturuldu">
            <a:extLst>
              <a:ext uri="{FF2B5EF4-FFF2-40B4-BE49-F238E27FC236}">
                <a16:creationId xmlns:a16="http://schemas.microsoft.com/office/drawing/2014/main" id="{0E24255E-DE18-234A-F37E-3F4D5DAEF4D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236" r="2646" b="-1"/>
          <a:stretch/>
        </p:blipFill>
        <p:spPr>
          <a:xfrm>
            <a:off x="2522356"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365007D1-1403-7470-65BC-98178781A510}"/>
              </a:ext>
            </a:extLst>
          </p:cNvPr>
          <p:cNvSpPr>
            <a:spLocks noGrp="1"/>
          </p:cNvSpPr>
          <p:nvPr>
            <p:ph idx="1"/>
          </p:nvPr>
        </p:nvSpPr>
        <p:spPr>
          <a:xfrm>
            <a:off x="838200" y="2434201"/>
            <a:ext cx="3822189" cy="3742762"/>
          </a:xfrm>
        </p:spPr>
        <p:txBody>
          <a:bodyPr>
            <a:normAutofit/>
          </a:bodyPr>
          <a:lstStyle/>
          <a:p>
            <a:r>
              <a:rPr lang="ar-AE" sz="2000"/>
              <a:t>قُلْ كُلٌّ يَعْمَلُ عَلٰى شَاكِلَتِهٖؕ فَرَبُّكُمْ اَعْلَمُ بِمَنْ هُوَ اَهْدٰى سَبٖيلاًࣖ ﴿٨٤﴾</a:t>
            </a:r>
            <a:endParaRPr lang="tr-TR" sz="2000"/>
          </a:p>
          <a:p>
            <a:r>
              <a:rPr lang="tr-TR" sz="2000"/>
              <a:t>De ki: “Herkes kendi mizaç ve karakterine göre iş yapar.” Rabbiniz kimin doğru bir yol tuttuğunu çok iyi bilmektedir(İsra64)</a:t>
            </a:r>
          </a:p>
        </p:txBody>
      </p:sp>
      <p:sp>
        <p:nvSpPr>
          <p:cNvPr id="6" name="Metin kutusu 5">
            <a:extLst>
              <a:ext uri="{FF2B5EF4-FFF2-40B4-BE49-F238E27FC236}">
                <a16:creationId xmlns:a16="http://schemas.microsoft.com/office/drawing/2014/main" id="{12454EE1-4F8E-F99A-E652-A0CB27DC8678}"/>
              </a:ext>
            </a:extLst>
          </p:cNvPr>
          <p:cNvSpPr txBox="1"/>
          <p:nvPr/>
        </p:nvSpPr>
        <p:spPr>
          <a:xfrm>
            <a:off x="9375201" y="6657945"/>
            <a:ext cx="2816797" cy="200055"/>
          </a:xfrm>
          <a:prstGeom prst="rect">
            <a:avLst/>
          </a:prstGeom>
          <a:solidFill>
            <a:srgbClr val="000000"/>
          </a:solidFill>
        </p:spPr>
        <p:txBody>
          <a:bodyPr wrap="none" rtlCol="0">
            <a:spAutoFit/>
          </a:bodyPr>
          <a:lstStyle/>
          <a:p>
            <a:pPr algn="r">
              <a:spcAft>
                <a:spcPts val="600"/>
              </a:spcAft>
            </a:pPr>
            <a:r>
              <a:rPr lang="tr-TR" sz="700">
                <a:solidFill>
                  <a:srgbClr val="FFFFFF"/>
                </a:solidFill>
                <a:hlinkClick r:id="rId3" tooltip="https://www.yalcincakir.com.tr/yalcincakir-cekim-teknikleri-ders-13.html">
                  <a:extLst>
                    <a:ext uri="{A12FA001-AC4F-418D-AE19-62706E023703}">
                      <ahyp:hlinkClr xmlns:ahyp="http://schemas.microsoft.com/office/drawing/2018/hyperlinkcolor" val="tx"/>
                    </a:ext>
                  </a:extLst>
                </a:hlinkClick>
              </a:rPr>
              <a:t>Bu Fotoğraf</a:t>
            </a:r>
            <a:r>
              <a:rPr lang="tr-TR" sz="700">
                <a:solidFill>
                  <a:srgbClr val="FFFFFF"/>
                </a:solidFill>
              </a:rPr>
              <a:t>, Bilinmeyen Yazar, </a:t>
            </a:r>
            <a:r>
              <a:rPr lang="tr-T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r>
              <a:rPr lang="tr-TR" sz="700">
                <a:solidFill>
                  <a:srgbClr val="FFFFFF"/>
                </a:solidFill>
              </a:rPr>
              <a:t> altında lisanslanmıştır</a:t>
            </a:r>
          </a:p>
        </p:txBody>
      </p:sp>
    </p:spTree>
    <p:extLst>
      <p:ext uri="{BB962C8B-B14F-4D97-AF65-F5344CB8AC3E}">
        <p14:creationId xmlns:p14="http://schemas.microsoft.com/office/powerpoint/2010/main" val="3717552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0">
            <a:extLst>
              <a:ext uri="{FF2B5EF4-FFF2-40B4-BE49-F238E27FC236}">
                <a16:creationId xmlns:a16="http://schemas.microsoft.com/office/drawing/2014/main" id="{D3E17859-C5F0-476F-A082-A4CB8841D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Başlık 1">
            <a:extLst>
              <a:ext uri="{FF2B5EF4-FFF2-40B4-BE49-F238E27FC236}">
                <a16:creationId xmlns:a16="http://schemas.microsoft.com/office/drawing/2014/main" id="{430A5229-8E6D-9366-0642-B5EB8296A98E}"/>
              </a:ext>
            </a:extLst>
          </p:cNvPr>
          <p:cNvSpPr>
            <a:spLocks noGrp="1"/>
          </p:cNvSpPr>
          <p:nvPr>
            <p:ph type="title"/>
          </p:nvPr>
        </p:nvSpPr>
        <p:spPr>
          <a:xfrm>
            <a:off x="838200" y="365125"/>
            <a:ext cx="10515599" cy="1325563"/>
          </a:xfrm>
        </p:spPr>
        <p:txBody>
          <a:bodyPr>
            <a:normAutofit/>
          </a:bodyPr>
          <a:lstStyle/>
          <a:p>
            <a:r>
              <a:rPr lang="tr-TR" dirty="0"/>
              <a:t>BEDENSEL /KİNESTETİK ZEKA</a:t>
            </a:r>
          </a:p>
        </p:txBody>
      </p:sp>
      <p:sp>
        <p:nvSpPr>
          <p:cNvPr id="3" name="İçerik Yer Tutucusu 2">
            <a:extLst>
              <a:ext uri="{FF2B5EF4-FFF2-40B4-BE49-F238E27FC236}">
                <a16:creationId xmlns:a16="http://schemas.microsoft.com/office/drawing/2014/main" id="{06E941FF-FFA0-B002-77DA-07B4508C6891}"/>
              </a:ext>
            </a:extLst>
          </p:cNvPr>
          <p:cNvSpPr>
            <a:spLocks noGrp="1"/>
          </p:cNvSpPr>
          <p:nvPr>
            <p:ph idx="1"/>
          </p:nvPr>
        </p:nvSpPr>
        <p:spPr>
          <a:xfrm>
            <a:off x="838200" y="1825625"/>
            <a:ext cx="5393361" cy="4351338"/>
          </a:xfrm>
        </p:spPr>
        <p:txBody>
          <a:bodyPr>
            <a:normAutofit/>
          </a:bodyPr>
          <a:lstStyle/>
          <a:p>
            <a:pPr marL="0" indent="0">
              <a:buNone/>
            </a:pPr>
            <a:r>
              <a:rPr lang="tr-TR" sz="1800" dirty="0"/>
              <a:t>1. Bir veya birden fazla sportif faaliyette başarılıdır. </a:t>
            </a:r>
          </a:p>
          <a:p>
            <a:pPr marL="0" indent="0">
              <a:buNone/>
            </a:pPr>
            <a:r>
              <a:rPr lang="tr-TR" sz="1800" dirty="0"/>
              <a:t>2. Bir yerde uzun süre kaldığında hareket etmeye ve kımıldamaya başlar</a:t>
            </a:r>
          </a:p>
          <a:p>
            <a:pPr marL="0" indent="0">
              <a:buNone/>
            </a:pPr>
            <a:r>
              <a:rPr lang="tr-TR" sz="1800" dirty="0"/>
              <a:t> 3.Başkalarının jest, mimik ve yüz ifadelerini kolaylıkla taklit ederler.</a:t>
            </a:r>
          </a:p>
          <a:p>
            <a:pPr marL="0" indent="0">
              <a:buNone/>
            </a:pPr>
            <a:r>
              <a:rPr lang="tr-TR" sz="1800" dirty="0"/>
              <a:t>4. Gördüğü her nesneyi dokunarak inceleme ve analiz etme eğilimindedir. </a:t>
            </a:r>
          </a:p>
          <a:p>
            <a:pPr marL="0" indent="0">
              <a:buNone/>
            </a:pPr>
            <a:r>
              <a:rPr lang="tr-TR" sz="1800" dirty="0"/>
              <a:t>5. Koşmayı, sıçramayı ve benzeri fiziksel hareketleri yapmayı çok sever. </a:t>
            </a:r>
          </a:p>
          <a:p>
            <a:pPr marL="0" indent="0">
              <a:buNone/>
            </a:pPr>
            <a:r>
              <a:rPr lang="tr-TR" sz="1800" dirty="0"/>
              <a:t>6. El becerisi gerektiren etkinliklerde çok başarılıdır. </a:t>
            </a:r>
          </a:p>
          <a:p>
            <a:pPr marL="0" indent="0">
              <a:buNone/>
            </a:pPr>
            <a:r>
              <a:rPr lang="tr-TR" sz="1800" dirty="0"/>
              <a:t>7. Bir şeyi en iyi yaparak ve yaşayarak öğrenir</a:t>
            </a:r>
          </a:p>
        </p:txBody>
      </p:sp>
      <p:pic>
        <p:nvPicPr>
          <p:cNvPr id="5" name="Resim 4" descr="kişi, şahıs, futbol, spor, spor oyunu içeren bir resim&#10;&#10;Açıklama otomatik olarak oluşturuldu">
            <a:extLst>
              <a:ext uri="{FF2B5EF4-FFF2-40B4-BE49-F238E27FC236}">
                <a16:creationId xmlns:a16="http://schemas.microsoft.com/office/drawing/2014/main" id="{80CF00C1-3289-F986-ABC9-0B8E45763E1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1170" r="1957" b="2"/>
          <a:stretch/>
        </p:blipFill>
        <p:spPr>
          <a:xfrm>
            <a:off x="6848918" y="1771078"/>
            <a:ext cx="4504881" cy="450488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3"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Metin kutusu 5">
            <a:extLst>
              <a:ext uri="{FF2B5EF4-FFF2-40B4-BE49-F238E27FC236}">
                <a16:creationId xmlns:a16="http://schemas.microsoft.com/office/drawing/2014/main" id="{4CAED4F9-36A5-369A-D303-67CAA00DE972}"/>
              </a:ext>
            </a:extLst>
          </p:cNvPr>
          <p:cNvSpPr txBox="1"/>
          <p:nvPr/>
        </p:nvSpPr>
        <p:spPr>
          <a:xfrm>
            <a:off x="9530695" y="6657945"/>
            <a:ext cx="2661305" cy="200055"/>
          </a:xfrm>
          <a:prstGeom prst="rect">
            <a:avLst/>
          </a:prstGeom>
          <a:solidFill>
            <a:srgbClr val="000000"/>
          </a:solidFill>
        </p:spPr>
        <p:txBody>
          <a:bodyPr wrap="none" rtlCol="0">
            <a:spAutoFit/>
          </a:bodyPr>
          <a:lstStyle/>
          <a:p>
            <a:pPr algn="r">
              <a:spcAft>
                <a:spcPts val="600"/>
              </a:spcAft>
            </a:pPr>
            <a:r>
              <a:rPr lang="tr-TR" sz="700">
                <a:solidFill>
                  <a:srgbClr val="FFFFFF"/>
                </a:solidFill>
                <a:hlinkClick r:id="rId3" tooltip="https://www.flickr.com/photos/valenciano_76/2557511077/">
                  <a:extLst>
                    <a:ext uri="{A12FA001-AC4F-418D-AE19-62706E023703}">
                      <ahyp:hlinkClr xmlns:ahyp="http://schemas.microsoft.com/office/drawing/2018/hyperlinkcolor" val="tx"/>
                    </a:ext>
                  </a:extLst>
                </a:hlinkClick>
              </a:rPr>
              <a:t>Bu Fotoğraf</a:t>
            </a:r>
            <a:r>
              <a:rPr lang="tr-TR" sz="700">
                <a:solidFill>
                  <a:srgbClr val="FFFFFF"/>
                </a:solidFill>
              </a:rPr>
              <a:t>, Bilinmeyen Yazar, </a:t>
            </a:r>
            <a:r>
              <a:rPr lang="tr-TR"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r>
              <a:rPr lang="tr-TR" sz="700">
                <a:solidFill>
                  <a:srgbClr val="FFFFFF"/>
                </a:solidFill>
              </a:rPr>
              <a:t> altında lisanslanmıştır</a:t>
            </a:r>
          </a:p>
        </p:txBody>
      </p:sp>
    </p:spTree>
    <p:extLst>
      <p:ext uri="{BB962C8B-B14F-4D97-AF65-F5344CB8AC3E}">
        <p14:creationId xmlns:p14="http://schemas.microsoft.com/office/powerpoint/2010/main" val="378810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4E4D846-3AFC-4F86-8C35-24B0542A2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kas, spor, vücut geliştirme, adam, insan içeren bir resim&#10;&#10;Açıklama otomatik olarak oluşturuldu">
            <a:extLst>
              <a:ext uri="{FF2B5EF4-FFF2-40B4-BE49-F238E27FC236}">
                <a16:creationId xmlns:a16="http://schemas.microsoft.com/office/drawing/2014/main" id="{B0346E18-42D1-E706-68EE-6AE9710C062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304" r="1" b="1"/>
          <a:stretch/>
        </p:blipFill>
        <p:spPr>
          <a:xfrm>
            <a:off x="20" y="10"/>
            <a:ext cx="8668492" cy="6857990"/>
          </a:xfrm>
          <a:prstGeom prst="rect">
            <a:avLst/>
          </a:prstGeom>
        </p:spPr>
      </p:pic>
      <p:sp>
        <p:nvSpPr>
          <p:cNvPr id="27" name="Rectangle 26">
            <a:extLst>
              <a:ext uri="{FF2B5EF4-FFF2-40B4-BE49-F238E27FC236}">
                <a16:creationId xmlns:a16="http://schemas.microsoft.com/office/drawing/2014/main" id="{284781B9-12CB-45C3-907A-9ED93FF72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5C8CECFE-0812-8A9C-3D0D-71C707B557D5}"/>
              </a:ext>
            </a:extLst>
          </p:cNvPr>
          <p:cNvSpPr>
            <a:spLocks noGrp="1"/>
          </p:cNvSpPr>
          <p:nvPr>
            <p:ph type="title"/>
          </p:nvPr>
        </p:nvSpPr>
        <p:spPr>
          <a:xfrm>
            <a:off x="8370470" y="1161288"/>
            <a:ext cx="3438144" cy="1124712"/>
          </a:xfrm>
        </p:spPr>
        <p:txBody>
          <a:bodyPr anchor="b">
            <a:normAutofit/>
          </a:bodyPr>
          <a:lstStyle/>
          <a:p>
            <a:r>
              <a:rPr lang="tr-TR" sz="2400"/>
              <a:t>BEDENSEL /KİNESTETİK ZEKA KAPASİTELERİ</a:t>
            </a:r>
          </a:p>
        </p:txBody>
      </p:sp>
      <p:sp>
        <p:nvSpPr>
          <p:cNvPr id="29" name="Rectangle 28">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1F724C6E-F223-4135-A49A-B745400DD8E2}"/>
              </a:ext>
            </a:extLst>
          </p:cNvPr>
          <p:cNvSpPr>
            <a:spLocks noGrp="1"/>
          </p:cNvSpPr>
          <p:nvPr>
            <p:ph idx="1"/>
          </p:nvPr>
        </p:nvSpPr>
        <p:spPr>
          <a:xfrm>
            <a:off x="8370470" y="2718054"/>
            <a:ext cx="3438906" cy="3207258"/>
          </a:xfrm>
        </p:spPr>
        <p:txBody>
          <a:bodyPr anchor="t">
            <a:normAutofit/>
          </a:bodyPr>
          <a:lstStyle/>
          <a:p>
            <a:r>
              <a:rPr lang="tr-TR" sz="1700"/>
              <a:t>Bedensel zekânın özündeki kapasiteler şunlardır: </a:t>
            </a:r>
          </a:p>
          <a:p>
            <a:r>
              <a:rPr lang="tr-TR" sz="1700"/>
              <a:t>Vücut hareketlerini kontrol etme</a:t>
            </a:r>
          </a:p>
          <a:p>
            <a:r>
              <a:rPr lang="tr-TR" sz="1700"/>
              <a:t> Önceden planlanmış vücut hareketlerini kontrol etme </a:t>
            </a:r>
          </a:p>
          <a:p>
            <a:r>
              <a:rPr lang="tr-TR" sz="1700"/>
              <a:t>Bedenin farkında olma </a:t>
            </a:r>
          </a:p>
          <a:p>
            <a:r>
              <a:rPr lang="tr-TR" sz="1700"/>
              <a:t>Zihin ile beden arasında güçlü bir bağ kurma </a:t>
            </a:r>
          </a:p>
          <a:p>
            <a:r>
              <a:rPr lang="tr-TR" sz="1700"/>
              <a:t>Pandomim yetenekleri </a:t>
            </a:r>
          </a:p>
          <a:p>
            <a:r>
              <a:rPr lang="tr-TR" sz="1700"/>
              <a:t>Bedeni tümüyle iyi kullanma</a:t>
            </a:r>
          </a:p>
        </p:txBody>
      </p:sp>
    </p:spTree>
    <p:extLst>
      <p:ext uri="{BB962C8B-B14F-4D97-AF65-F5344CB8AC3E}">
        <p14:creationId xmlns:p14="http://schemas.microsoft.com/office/powerpoint/2010/main" val="3955451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97DDEDD4-44A7-B6A2-37AC-3B84CF9DAB88}"/>
              </a:ext>
            </a:extLst>
          </p:cNvPr>
          <p:cNvSpPr>
            <a:spLocks noGrp="1"/>
          </p:cNvSpPr>
          <p:nvPr>
            <p:ph type="title"/>
          </p:nvPr>
        </p:nvSpPr>
        <p:spPr>
          <a:xfrm>
            <a:off x="6513788" y="365125"/>
            <a:ext cx="4840010" cy="1807305"/>
          </a:xfrm>
        </p:spPr>
        <p:txBody>
          <a:bodyPr>
            <a:normAutofit/>
          </a:bodyPr>
          <a:lstStyle/>
          <a:p>
            <a:r>
              <a:rPr lang="tr-TR" sz="4100"/>
              <a:t>5. MÜZİKSEL/RİTMİK ZEKA</a:t>
            </a:r>
          </a:p>
        </p:txBody>
      </p:sp>
      <p:pic>
        <p:nvPicPr>
          <p:cNvPr id="5" name="Resim 4" descr="kedi, iç mekan, müzik klavyesi, klavye içeren bir resim&#10;&#10;Açıklama otomatik olarak oluşturuldu">
            <a:extLst>
              <a:ext uri="{FF2B5EF4-FFF2-40B4-BE49-F238E27FC236}">
                <a16:creationId xmlns:a16="http://schemas.microsoft.com/office/drawing/2014/main" id="{50B5C835-43B1-4B23-3500-23464CBA1A4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8808" r="9874"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İçerik Yer Tutucusu 2">
            <a:extLst>
              <a:ext uri="{FF2B5EF4-FFF2-40B4-BE49-F238E27FC236}">
                <a16:creationId xmlns:a16="http://schemas.microsoft.com/office/drawing/2014/main" id="{DA7BD52E-2B75-1169-1786-928597784AD0}"/>
              </a:ext>
            </a:extLst>
          </p:cNvPr>
          <p:cNvSpPr>
            <a:spLocks noGrp="1"/>
          </p:cNvSpPr>
          <p:nvPr>
            <p:ph idx="1"/>
          </p:nvPr>
        </p:nvSpPr>
        <p:spPr>
          <a:xfrm>
            <a:off x="6513788" y="2333297"/>
            <a:ext cx="4840010" cy="3843666"/>
          </a:xfrm>
        </p:spPr>
        <p:txBody>
          <a:bodyPr>
            <a:normAutofit/>
          </a:bodyPr>
          <a:lstStyle/>
          <a:p>
            <a:r>
              <a:rPr lang="tr-TR" sz="1100"/>
              <a:t>Bu zekâ; çevresel sesler tanıma, ritme karşı duyarlılık, müziği titreme ve tınlamasından tanıma becerisini içerir. Duyguların aktarımında müziği bir araç olarak kullanan insanların sahip olduğu müzikal güce işaret eder</a:t>
            </a:r>
          </a:p>
          <a:p>
            <a:r>
              <a:rPr lang="tr-TR" sz="1100"/>
              <a:t>Müziksel-ritmik zekâsı güçlü olan bir öğrencinin bazı özellikleri şunlardır:</a:t>
            </a:r>
          </a:p>
          <a:p>
            <a:r>
              <a:rPr lang="tr-TR" sz="1100"/>
              <a:t>1. Şarkıların melodilerini çok iyi hatırlar.</a:t>
            </a:r>
          </a:p>
          <a:p>
            <a:r>
              <a:rPr lang="tr-TR" sz="1100"/>
              <a:t>2. Güzel şarkı söyleyebilme sesine ve yeteneğine sahiptir.</a:t>
            </a:r>
          </a:p>
          <a:p>
            <a:r>
              <a:rPr lang="tr-TR" sz="1100"/>
              <a:t>3. Bir müzik aletini çok iyi çalar ya da çalmayı çok ister.</a:t>
            </a:r>
          </a:p>
          <a:p>
            <a:r>
              <a:rPr lang="tr-TR" sz="1100"/>
              <a:t>4. Müzik dersini çok sever5. Konuşurken ya da hareket ederken elleri ve ayaklarıyla ritim tutar.</a:t>
            </a:r>
          </a:p>
          <a:p>
            <a:r>
              <a:rPr lang="tr-TR" sz="1100"/>
              <a:t>6. Farkında olmadan kendi kendine mırıldanır.</a:t>
            </a:r>
          </a:p>
          <a:p>
            <a:r>
              <a:rPr lang="tr-TR" sz="1100"/>
              <a:t>7. Ders çalışırken farkında olmadan masaya vurarak ritim tutar.</a:t>
            </a:r>
          </a:p>
          <a:p>
            <a:r>
              <a:rPr lang="tr-TR" sz="1100"/>
              <a:t>8. Çevresindeki seslere karşı aşırı duyarlı ve hassastır.</a:t>
            </a:r>
          </a:p>
          <a:p>
            <a:r>
              <a:rPr lang="tr-TR" sz="1100"/>
              <a:t>9. Bir şarkı duyduğunda farkında olmadan ona eşlik eder.</a:t>
            </a:r>
          </a:p>
          <a:p>
            <a:r>
              <a:rPr lang="tr-TR" sz="1100"/>
              <a:t>10. Ders çalışırken veya bir şey öğrenirken müzik dinlemekten hoşlanır</a:t>
            </a:r>
          </a:p>
          <a:p>
            <a:endParaRPr lang="tr-TR" sz="1100"/>
          </a:p>
        </p:txBody>
      </p:sp>
    </p:spTree>
    <p:extLst>
      <p:ext uri="{BB962C8B-B14F-4D97-AF65-F5344CB8AC3E}">
        <p14:creationId xmlns:p14="http://schemas.microsoft.com/office/powerpoint/2010/main" val="909077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902B7A4E-B41F-0870-9EDF-77C63007EAB5}"/>
              </a:ext>
            </a:extLst>
          </p:cNvPr>
          <p:cNvSpPr>
            <a:spLocks noGrp="1"/>
          </p:cNvSpPr>
          <p:nvPr>
            <p:ph type="title"/>
          </p:nvPr>
        </p:nvSpPr>
        <p:spPr>
          <a:xfrm>
            <a:off x="6513788" y="365125"/>
            <a:ext cx="4840010" cy="1807305"/>
          </a:xfrm>
        </p:spPr>
        <p:txBody>
          <a:bodyPr>
            <a:normAutofit/>
          </a:bodyPr>
          <a:lstStyle/>
          <a:p>
            <a:r>
              <a:rPr lang="tr-TR" dirty="0"/>
              <a:t>MÜZİKSEL/RİTMİK ZEKA KAPASİTELERİ</a:t>
            </a:r>
          </a:p>
        </p:txBody>
      </p:sp>
      <p:pic>
        <p:nvPicPr>
          <p:cNvPr id="5" name="Resim 4" descr="metin, ölçüm çubuğu, siyah beyaz, taslak içeren bir resim&#10;&#10;Açıklama otomatik olarak oluşturuldu">
            <a:extLst>
              <a:ext uri="{FF2B5EF4-FFF2-40B4-BE49-F238E27FC236}">
                <a16:creationId xmlns:a16="http://schemas.microsoft.com/office/drawing/2014/main" id="{94C481C5-1914-1D70-0194-6C02D456034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932" r="15177"/>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İçerik Yer Tutucusu 2">
            <a:extLst>
              <a:ext uri="{FF2B5EF4-FFF2-40B4-BE49-F238E27FC236}">
                <a16:creationId xmlns:a16="http://schemas.microsoft.com/office/drawing/2014/main" id="{8CB558B3-4E39-3635-E1C5-A24A9CDF848C}"/>
              </a:ext>
            </a:extLst>
          </p:cNvPr>
          <p:cNvSpPr>
            <a:spLocks noGrp="1"/>
          </p:cNvSpPr>
          <p:nvPr>
            <p:ph idx="1"/>
          </p:nvPr>
        </p:nvSpPr>
        <p:spPr>
          <a:xfrm>
            <a:off x="6513788" y="2333297"/>
            <a:ext cx="4840010" cy="3843666"/>
          </a:xfrm>
        </p:spPr>
        <p:txBody>
          <a:bodyPr>
            <a:normAutofit/>
          </a:bodyPr>
          <a:lstStyle/>
          <a:p>
            <a:r>
              <a:rPr lang="tr-TR" sz="2000"/>
              <a:t>Müziğin ve ritmin yapısına değer verme</a:t>
            </a:r>
          </a:p>
          <a:p>
            <a:r>
              <a:rPr lang="tr-TR" sz="2000"/>
              <a:t> Müzikle ilgili şemalar oluşturma</a:t>
            </a:r>
          </a:p>
          <a:p>
            <a:r>
              <a:rPr lang="tr-TR" sz="2000"/>
              <a:t> Seslere karşı duyarlılık</a:t>
            </a:r>
          </a:p>
          <a:p>
            <a:r>
              <a:rPr lang="tr-TR" sz="2000"/>
              <a:t>Melodi, ritim ve sesleri taklit etme, tanıma ve yaratma</a:t>
            </a:r>
          </a:p>
          <a:p>
            <a:r>
              <a:rPr lang="tr-TR" sz="2000"/>
              <a:t>Ton ve ritimlerin değişik özelliklerinin kullanma</a:t>
            </a:r>
          </a:p>
        </p:txBody>
      </p:sp>
    </p:spTree>
    <p:extLst>
      <p:ext uri="{BB962C8B-B14F-4D97-AF65-F5344CB8AC3E}">
        <p14:creationId xmlns:p14="http://schemas.microsoft.com/office/powerpoint/2010/main" val="751168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85F55C16-BC21-49EF-A4FF-C3155BB93B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475125B-F37B-C129-C183-21AA3A24AFB1}"/>
              </a:ext>
            </a:extLst>
          </p:cNvPr>
          <p:cNvSpPr>
            <a:spLocks noGrp="1"/>
          </p:cNvSpPr>
          <p:nvPr>
            <p:ph type="title"/>
          </p:nvPr>
        </p:nvSpPr>
        <p:spPr>
          <a:xfrm>
            <a:off x="6248400" y="365125"/>
            <a:ext cx="5105398" cy="1952744"/>
          </a:xfrm>
        </p:spPr>
        <p:txBody>
          <a:bodyPr>
            <a:normAutofit/>
          </a:bodyPr>
          <a:lstStyle/>
          <a:p>
            <a:r>
              <a:rPr lang="tr-TR"/>
              <a:t>6. SOSYAL ZEKA</a:t>
            </a:r>
            <a:endParaRPr lang="tr-TR" dirty="0"/>
          </a:p>
        </p:txBody>
      </p:sp>
      <p:sp>
        <p:nvSpPr>
          <p:cNvPr id="14" name="Freeform: Shape 13">
            <a:extLst>
              <a:ext uri="{FF2B5EF4-FFF2-40B4-BE49-F238E27FC236}">
                <a16:creationId xmlns:a16="http://schemas.microsoft.com/office/drawing/2014/main" id="{0C5F069E-AFE6-4825-8945-46F2918A50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6116569" cy="6858000"/>
          </a:xfrm>
          <a:custGeom>
            <a:avLst/>
            <a:gdLst>
              <a:gd name="connsiteX0" fmla="*/ 0 w 6116569"/>
              <a:gd name="connsiteY0" fmla="*/ 0 h 6879321"/>
              <a:gd name="connsiteX1" fmla="*/ 2935851 w 6116569"/>
              <a:gd name="connsiteY1" fmla="*/ 0 h 6879321"/>
              <a:gd name="connsiteX2" fmla="*/ 3238280 w 6116569"/>
              <a:gd name="connsiteY2" fmla="*/ 31980 h 6879321"/>
              <a:gd name="connsiteX3" fmla="*/ 3660541 w 6116569"/>
              <a:gd name="connsiteY3" fmla="*/ 550772 h 6879321"/>
              <a:gd name="connsiteX4" fmla="*/ 3808902 w 6116569"/>
              <a:gd name="connsiteY4" fmla="*/ 589860 h 6879321"/>
              <a:gd name="connsiteX5" fmla="*/ 4413762 w 6116569"/>
              <a:gd name="connsiteY5" fmla="*/ 625393 h 6879321"/>
              <a:gd name="connsiteX6" fmla="*/ 4567830 w 6116569"/>
              <a:gd name="connsiteY6" fmla="*/ 721333 h 6879321"/>
              <a:gd name="connsiteX7" fmla="*/ 4171247 w 6116569"/>
              <a:gd name="connsiteY7" fmla="*/ 792401 h 6879321"/>
              <a:gd name="connsiteX8" fmla="*/ 4376671 w 6116569"/>
              <a:gd name="connsiteY8" fmla="*/ 842148 h 6879321"/>
              <a:gd name="connsiteX9" fmla="*/ 4527887 w 6116569"/>
              <a:gd name="connsiteY9" fmla="*/ 813722 h 6879321"/>
              <a:gd name="connsiteX10" fmla="*/ 4633452 w 6116569"/>
              <a:gd name="connsiteY10" fmla="*/ 799508 h 6879321"/>
              <a:gd name="connsiteX11" fmla="*/ 4947293 w 6116569"/>
              <a:gd name="connsiteY11" fmla="*/ 870576 h 6879321"/>
              <a:gd name="connsiteX12" fmla="*/ 5263988 w 6116569"/>
              <a:gd name="connsiteY12" fmla="*/ 820828 h 6879321"/>
              <a:gd name="connsiteX13" fmla="*/ 5249723 w 6116569"/>
              <a:gd name="connsiteY13" fmla="*/ 895449 h 6879321"/>
              <a:gd name="connsiteX14" fmla="*/ 4744723 w 6116569"/>
              <a:gd name="connsiteY14" fmla="*/ 1197485 h 6879321"/>
              <a:gd name="connsiteX15" fmla="*/ 4767548 w 6116569"/>
              <a:gd name="connsiteY15" fmla="*/ 1346727 h 6879321"/>
              <a:gd name="connsiteX16" fmla="*/ 4539299 w 6116569"/>
              <a:gd name="connsiteY16" fmla="*/ 1421348 h 6879321"/>
              <a:gd name="connsiteX17" fmla="*/ 4607773 w 6116569"/>
              <a:gd name="connsiteY17" fmla="*/ 1485309 h 6879321"/>
              <a:gd name="connsiteX18" fmla="*/ 4579242 w 6116569"/>
              <a:gd name="connsiteY18" fmla="*/ 1535055 h 6879321"/>
              <a:gd name="connsiteX19" fmla="*/ 5278255 w 6116569"/>
              <a:gd name="connsiteY19" fmla="*/ 1609676 h 6879321"/>
              <a:gd name="connsiteX20" fmla="*/ 5771843 w 6116569"/>
              <a:gd name="connsiteY20" fmla="*/ 1630997 h 6879321"/>
              <a:gd name="connsiteX21" fmla="*/ 6105656 w 6116569"/>
              <a:gd name="connsiteY21" fmla="*/ 1748257 h 6879321"/>
              <a:gd name="connsiteX22" fmla="*/ 5691955 w 6116569"/>
              <a:gd name="connsiteY22" fmla="*/ 2167555 h 6879321"/>
              <a:gd name="connsiteX23" fmla="*/ 5475118 w 6116569"/>
              <a:gd name="connsiteY23" fmla="*/ 2348776 h 6879321"/>
              <a:gd name="connsiteX24" fmla="*/ 5826051 w 6116569"/>
              <a:gd name="connsiteY24" fmla="*/ 2291922 h 6879321"/>
              <a:gd name="connsiteX25" fmla="*/ 5552153 w 6116569"/>
              <a:gd name="connsiteY25" fmla="*/ 2597513 h 6879321"/>
              <a:gd name="connsiteX26" fmla="*/ 5603508 w 6116569"/>
              <a:gd name="connsiteY26" fmla="*/ 2647260 h 6879321"/>
              <a:gd name="connsiteX27" fmla="*/ 5700515 w 6116569"/>
              <a:gd name="connsiteY27" fmla="*/ 2679240 h 6879321"/>
              <a:gd name="connsiteX28" fmla="*/ 5246870 w 6116569"/>
              <a:gd name="connsiteY28" fmla="*/ 2888889 h 6879321"/>
              <a:gd name="connsiteX29" fmla="*/ 4836022 w 6116569"/>
              <a:gd name="connsiteY29" fmla="*/ 3169605 h 6879321"/>
              <a:gd name="connsiteX30" fmla="*/ 4736163 w 6116569"/>
              <a:gd name="connsiteY30" fmla="*/ 3233565 h 6879321"/>
              <a:gd name="connsiteX31" fmla="*/ 4853141 w 6116569"/>
              <a:gd name="connsiteY31" fmla="*/ 3233565 h 6879321"/>
              <a:gd name="connsiteX32" fmla="*/ 4944440 w 6116569"/>
              <a:gd name="connsiteY32" fmla="*/ 3226459 h 6879321"/>
              <a:gd name="connsiteX33" fmla="*/ 5109921 w 6116569"/>
              <a:gd name="connsiteY33" fmla="*/ 3283313 h 6879321"/>
              <a:gd name="connsiteX34" fmla="*/ 5694809 w 6116569"/>
              <a:gd name="connsiteY34" fmla="*/ 3141178 h 6879321"/>
              <a:gd name="connsiteX35" fmla="*/ 5566419 w 6116569"/>
              <a:gd name="connsiteY35" fmla="*/ 3301079 h 6879321"/>
              <a:gd name="connsiteX36" fmla="*/ 5415203 w 6116569"/>
              <a:gd name="connsiteY36" fmla="*/ 3397020 h 6879321"/>
              <a:gd name="connsiteX37" fmla="*/ 5612068 w 6116569"/>
              <a:gd name="connsiteY37" fmla="*/ 3432554 h 6879321"/>
              <a:gd name="connsiteX38" fmla="*/ 5206927 w 6116569"/>
              <a:gd name="connsiteY38" fmla="*/ 3599562 h 6879321"/>
              <a:gd name="connsiteX39" fmla="*/ 5301079 w 6116569"/>
              <a:gd name="connsiteY39" fmla="*/ 3723930 h 6879321"/>
              <a:gd name="connsiteX40" fmla="*/ 4507915 w 6116569"/>
              <a:gd name="connsiteY40" fmla="*/ 4306683 h 6879321"/>
              <a:gd name="connsiteX41" fmla="*/ 3982942 w 6116569"/>
              <a:gd name="connsiteY41" fmla="*/ 4587399 h 6879321"/>
              <a:gd name="connsiteX42" fmla="*/ 4185513 w 6116569"/>
              <a:gd name="connsiteY42" fmla="*/ 4541205 h 6879321"/>
              <a:gd name="connsiteX43" fmla="*/ 5212633 w 6116569"/>
              <a:gd name="connsiteY43" fmla="*/ 4455924 h 6879321"/>
              <a:gd name="connsiteX44" fmla="*/ 5312492 w 6116569"/>
              <a:gd name="connsiteY44" fmla="*/ 4473691 h 6879321"/>
              <a:gd name="connsiteX45" fmla="*/ 4596361 w 6116569"/>
              <a:gd name="connsiteY45" fmla="*/ 4818368 h 6879321"/>
              <a:gd name="connsiteX46" fmla="*/ 4873113 w 6116569"/>
              <a:gd name="connsiteY46" fmla="*/ 4885882 h 6879321"/>
              <a:gd name="connsiteX47" fmla="*/ 4935881 w 6116569"/>
              <a:gd name="connsiteY47" fmla="*/ 4914309 h 6879321"/>
              <a:gd name="connsiteX48" fmla="*/ 4873113 w 6116569"/>
              <a:gd name="connsiteY48" fmla="*/ 5003143 h 6879321"/>
              <a:gd name="connsiteX49" fmla="*/ 4721898 w 6116569"/>
              <a:gd name="connsiteY49" fmla="*/ 5095530 h 6879321"/>
              <a:gd name="connsiteX50" fmla="*/ 5132745 w 6116569"/>
              <a:gd name="connsiteY50" fmla="*/ 4949842 h 6879321"/>
              <a:gd name="connsiteX51" fmla="*/ 5101362 w 6116569"/>
              <a:gd name="connsiteY51" fmla="*/ 5081317 h 6879321"/>
              <a:gd name="connsiteX52" fmla="*/ 5138452 w 6116569"/>
              <a:gd name="connsiteY52" fmla="*/ 5198578 h 6879321"/>
              <a:gd name="connsiteX53" fmla="*/ 4904497 w 6116569"/>
              <a:gd name="connsiteY53" fmla="*/ 5362033 h 6879321"/>
              <a:gd name="connsiteX54" fmla="*/ 4579242 w 6116569"/>
              <a:gd name="connsiteY54" fmla="*/ 5674729 h 6879321"/>
              <a:gd name="connsiteX55" fmla="*/ 4253988 w 6116569"/>
              <a:gd name="connsiteY55" fmla="*/ 5884379 h 6879321"/>
              <a:gd name="connsiteX56" fmla="*/ 3985795 w 6116569"/>
              <a:gd name="connsiteY56" fmla="*/ 6069153 h 6879321"/>
              <a:gd name="connsiteX57" fmla="*/ 4231163 w 6116569"/>
              <a:gd name="connsiteY57" fmla="*/ 6030066 h 6879321"/>
              <a:gd name="connsiteX58" fmla="*/ 3814609 w 6116569"/>
              <a:gd name="connsiteY58" fmla="*/ 6317889 h 6879321"/>
              <a:gd name="connsiteX59" fmla="*/ 3751840 w 6116569"/>
              <a:gd name="connsiteY59" fmla="*/ 6339209 h 6879321"/>
              <a:gd name="connsiteX60" fmla="*/ 3089919 w 6116569"/>
              <a:gd name="connsiteY60" fmla="*/ 6563071 h 6879321"/>
              <a:gd name="connsiteX61" fmla="*/ 2961529 w 6116569"/>
              <a:gd name="connsiteY61" fmla="*/ 6662566 h 6879321"/>
              <a:gd name="connsiteX62" fmla="*/ 3107038 w 6116569"/>
              <a:gd name="connsiteY62" fmla="*/ 6673226 h 6879321"/>
              <a:gd name="connsiteX63" fmla="*/ 3594919 w 6116569"/>
              <a:gd name="connsiteY63" fmla="*/ 6591499 h 6879321"/>
              <a:gd name="connsiteX64" fmla="*/ 3261106 w 6116569"/>
              <a:gd name="connsiteY64" fmla="*/ 6726527 h 6879321"/>
              <a:gd name="connsiteX65" fmla="*/ 3620597 w 6116569"/>
              <a:gd name="connsiteY65" fmla="*/ 6740740 h 6879321"/>
              <a:gd name="connsiteX66" fmla="*/ 3703337 w 6116569"/>
              <a:gd name="connsiteY66" fmla="*/ 6826020 h 6879321"/>
              <a:gd name="connsiteX67" fmla="*/ 3689072 w 6116569"/>
              <a:gd name="connsiteY67" fmla="*/ 6879321 h 6879321"/>
              <a:gd name="connsiteX68" fmla="*/ 0 w 6116569"/>
              <a:gd name="connsiteY68" fmla="*/ 6879321 h 687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6" name="Resim 5" descr="çizim, siluet, sanat içeren bir resim&#10;&#10;Açıklama otomatik olarak orta güvenilirlik düzeyiyle oluşturuldu">
            <a:extLst>
              <a:ext uri="{FF2B5EF4-FFF2-40B4-BE49-F238E27FC236}">
                <a16:creationId xmlns:a16="http://schemas.microsoft.com/office/drawing/2014/main" id="{BD22782E-E313-72C6-079B-DEFE09C4B5B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1134" y="2425346"/>
            <a:ext cx="3195204" cy="2180726"/>
          </a:xfrm>
          <a:prstGeom prst="rect">
            <a:avLst/>
          </a:prstGeom>
        </p:spPr>
      </p:pic>
      <p:sp>
        <p:nvSpPr>
          <p:cNvPr id="3" name="İçerik Yer Tutucusu 2">
            <a:extLst>
              <a:ext uri="{FF2B5EF4-FFF2-40B4-BE49-F238E27FC236}">
                <a16:creationId xmlns:a16="http://schemas.microsoft.com/office/drawing/2014/main" id="{EC805704-65F6-C1EC-3888-8BB9ADB48C56}"/>
              </a:ext>
            </a:extLst>
          </p:cNvPr>
          <p:cNvSpPr>
            <a:spLocks noGrp="1"/>
          </p:cNvSpPr>
          <p:nvPr>
            <p:ph idx="1"/>
          </p:nvPr>
        </p:nvSpPr>
        <p:spPr>
          <a:xfrm>
            <a:off x="6248400" y="2497257"/>
            <a:ext cx="5105398" cy="3679705"/>
          </a:xfrm>
        </p:spPr>
        <p:txBody>
          <a:bodyPr>
            <a:normAutofit/>
          </a:bodyPr>
          <a:lstStyle/>
          <a:p>
            <a:r>
              <a:rPr lang="tr-TR" sz="1100"/>
              <a:t>Sosyal-kişilerarası zekâ grup içinde çalışma, iletişim kurma, insanların duygu, düşünce ve davranışlarını anlama ve paylaşma becerisidir. Başka insanların ilgilerini ve ihtiyaçlarını iyi bir şekilde anlayabilen kişilerin bu zekâ alanı gelişmiştir</a:t>
            </a:r>
          </a:p>
          <a:p>
            <a:r>
              <a:rPr lang="tr-TR" sz="1100"/>
              <a:t>1. Arkadaşlarıyla ya da akranlarıyla sosyalleşmeyi çok sever.</a:t>
            </a:r>
          </a:p>
          <a:p>
            <a:r>
              <a:rPr lang="tr-TR" sz="1100"/>
              <a:t>2. Grup içerisinde doğal bir lider görümündedir.</a:t>
            </a:r>
          </a:p>
          <a:p>
            <a:r>
              <a:rPr lang="tr-TR" sz="1100"/>
              <a:t>3. Problemi olan arkadaşlarına her zaman yardım eder.</a:t>
            </a:r>
          </a:p>
          <a:p>
            <a:r>
              <a:rPr lang="tr-TR" sz="1100"/>
              <a:t>4. Başkaları ile birlikte ders çalışmayı veya oyun oynamayı çok sever.</a:t>
            </a:r>
          </a:p>
          <a:p>
            <a:r>
              <a:rPr lang="tr-TR" sz="1100"/>
              <a:t>5. En az iki veya üç yakın arkadaşı vardır ve onları sık sık arar.</a:t>
            </a:r>
          </a:p>
          <a:p>
            <a:r>
              <a:rPr lang="tr-TR" sz="1100"/>
              <a:t>6. Başkaları daima onunla birlikte olmak ister.</a:t>
            </a:r>
          </a:p>
          <a:p>
            <a:r>
              <a:rPr lang="tr-TR" sz="1100"/>
              <a:t>7. Başkalarına selam verir, onların hatırlarını sorar ve onları önemser.</a:t>
            </a:r>
          </a:p>
          <a:p>
            <a:r>
              <a:rPr lang="tr-TR" sz="1100"/>
              <a:t>8. Empati yeteneği çok iyi gelişmiştir.</a:t>
            </a:r>
          </a:p>
          <a:p>
            <a:r>
              <a:rPr lang="tr-TR" sz="1100"/>
              <a:t>9. Bir şeyi başkalarıyla işbirliği yaparak, onlarla paylaşarak ve onlara öğreterek öğrenmeyi sever</a:t>
            </a:r>
          </a:p>
        </p:txBody>
      </p:sp>
    </p:spTree>
    <p:extLst>
      <p:ext uri="{BB962C8B-B14F-4D97-AF65-F5344CB8AC3E}">
        <p14:creationId xmlns:p14="http://schemas.microsoft.com/office/powerpoint/2010/main" val="816442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A866F0E-F54B-4BF5-8A88-7D97BD45F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29EC50-E910-4AE2-9EEA-604A81EF61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941221 w 12192000"/>
              <a:gd name="connsiteY0" fmla="*/ 2015186 h 6858000"/>
              <a:gd name="connsiteX1" fmla="*/ 6907857 w 12192000"/>
              <a:gd name="connsiteY1" fmla="*/ 2033351 h 6858000"/>
              <a:gd name="connsiteX2" fmla="*/ 7093700 w 12192000"/>
              <a:gd name="connsiteY2" fmla="*/ 2101457 h 6858000"/>
              <a:gd name="connsiteX3" fmla="*/ 6803079 w 12192000"/>
              <a:gd name="connsiteY3" fmla="*/ 2065612 h 6858000"/>
              <a:gd name="connsiteX4" fmla="*/ 6798115 w 12192000"/>
              <a:gd name="connsiteY4" fmla="*/ 2088772 h 6858000"/>
              <a:gd name="connsiteX5" fmla="*/ 7128167 w 12192000"/>
              <a:gd name="connsiteY5" fmla="*/ 2176455 h 6858000"/>
              <a:gd name="connsiteX6" fmla="*/ 7098663 w 12192000"/>
              <a:gd name="connsiteY6" fmla="*/ 2189968 h 6858000"/>
              <a:gd name="connsiteX7" fmla="*/ 6923298 w 12192000"/>
              <a:gd name="connsiteY7" fmla="*/ 2156052 h 6858000"/>
              <a:gd name="connsiteX8" fmla="*/ 6888004 w 12192000"/>
              <a:gd name="connsiteY8" fmla="*/ 2164875 h 6858000"/>
              <a:gd name="connsiteX9" fmla="*/ 6905375 w 12192000"/>
              <a:gd name="connsiteY9" fmla="*/ 2205958 h 6858000"/>
              <a:gd name="connsiteX10" fmla="*/ 6981477 w 12192000"/>
              <a:gd name="connsiteY10" fmla="*/ 2221951 h 6858000"/>
              <a:gd name="connsiteX11" fmla="*/ 7100043 w 12192000"/>
              <a:gd name="connsiteY11" fmla="*/ 2318459 h 6858000"/>
              <a:gd name="connsiteX12" fmla="*/ 6920540 w 12192000"/>
              <a:gd name="connsiteY12" fmla="*/ 2306877 h 6858000"/>
              <a:gd name="connsiteX13" fmla="*/ 6888831 w 12192000"/>
              <a:gd name="connsiteY13" fmla="*/ 2330314 h 6858000"/>
              <a:gd name="connsiteX14" fmla="*/ 6876698 w 12192000"/>
              <a:gd name="connsiteY14" fmla="*/ 2360645 h 6858000"/>
              <a:gd name="connsiteX15" fmla="*/ 6807214 w 12192000"/>
              <a:gd name="connsiteY15" fmla="*/ 2385736 h 6858000"/>
              <a:gd name="connsiteX16" fmla="*/ 6916405 w 12192000"/>
              <a:gd name="connsiteY16" fmla="*/ 2413862 h 6858000"/>
              <a:gd name="connsiteX17" fmla="*/ 6799770 w 12192000"/>
              <a:gd name="connsiteY17" fmla="*/ 2413862 h 6858000"/>
              <a:gd name="connsiteX18" fmla="*/ 6665762 w 12192000"/>
              <a:gd name="connsiteY18" fmla="*/ 2394561 h 6858000"/>
              <a:gd name="connsiteX19" fmla="*/ 6522933 w 12192000"/>
              <a:gd name="connsiteY19" fmla="*/ 2400626 h 6858000"/>
              <a:gd name="connsiteX20" fmla="*/ 6237275 w 12192000"/>
              <a:gd name="connsiteY20" fmla="*/ 2365057 h 6858000"/>
              <a:gd name="connsiteX21" fmla="*/ 6101338 w 12192000"/>
              <a:gd name="connsiteY21" fmla="*/ 2367538 h 6858000"/>
              <a:gd name="connsiteX22" fmla="*/ 6857121 w 12192000"/>
              <a:gd name="connsiteY22" fmla="*/ 2606875 h 6858000"/>
              <a:gd name="connsiteX23" fmla="*/ 6818519 w 12192000"/>
              <a:gd name="connsiteY23" fmla="*/ 2659539 h 6858000"/>
              <a:gd name="connsiteX24" fmla="*/ 6976790 w 12192000"/>
              <a:gd name="connsiteY24" fmla="*/ 2716892 h 6858000"/>
              <a:gd name="connsiteX25" fmla="*/ 7015669 w 12192000"/>
              <a:gd name="connsiteY25" fmla="*/ 2773693 h 6858000"/>
              <a:gd name="connsiteX26" fmla="*/ 6966864 w 12192000"/>
              <a:gd name="connsiteY26" fmla="*/ 2768730 h 6858000"/>
              <a:gd name="connsiteX27" fmla="*/ 6924953 w 12192000"/>
              <a:gd name="connsiteY27" fmla="*/ 2779483 h 6858000"/>
              <a:gd name="connsiteX28" fmla="*/ 6942323 w 12192000"/>
              <a:gd name="connsiteY28" fmla="*/ 2851726 h 6858000"/>
              <a:gd name="connsiteX29" fmla="*/ 7165943 w 12192000"/>
              <a:gd name="connsiteY29" fmla="*/ 2944924 h 6858000"/>
              <a:gd name="connsiteX30" fmla="*/ 7186071 w 12192000"/>
              <a:gd name="connsiteY30" fmla="*/ 2975254 h 6858000"/>
              <a:gd name="connsiteX31" fmla="*/ 7159325 w 12192000"/>
              <a:gd name="connsiteY31" fmla="*/ 2996762 h 6858000"/>
              <a:gd name="connsiteX32" fmla="*/ 7087082 w 12192000"/>
              <a:gd name="connsiteY32" fmla="*/ 3007790 h 6858000"/>
              <a:gd name="connsiteX33" fmla="*/ 7188276 w 12192000"/>
              <a:gd name="connsiteY33" fmla="*/ 3111191 h 6858000"/>
              <a:gd name="connsiteX34" fmla="*/ 7225225 w 12192000"/>
              <a:gd name="connsiteY34" fmla="*/ 3139866 h 6858000"/>
              <a:gd name="connsiteX35" fmla="*/ 7288368 w 12192000"/>
              <a:gd name="connsiteY35" fmla="*/ 3184260 h 6858000"/>
              <a:gd name="connsiteX36" fmla="*/ 7289471 w 12192000"/>
              <a:gd name="connsiteY36" fmla="*/ 3197771 h 6858000"/>
              <a:gd name="connsiteX37" fmla="*/ 7203442 w 12192000"/>
              <a:gd name="connsiteY37" fmla="*/ 3245472 h 6858000"/>
              <a:gd name="connsiteX38" fmla="*/ 7048205 w 12192000"/>
              <a:gd name="connsiteY38" fmla="*/ 3232512 h 6858000"/>
              <a:gd name="connsiteX39" fmla="*/ 7277614 w 12192000"/>
              <a:gd name="connsiteY39" fmla="*/ 3303652 h 6858000"/>
              <a:gd name="connsiteX40" fmla="*/ 6535066 w 12192000"/>
              <a:gd name="connsiteY40" fmla="*/ 3134077 h 6858000"/>
              <a:gd name="connsiteX41" fmla="*/ 6582492 w 12192000"/>
              <a:gd name="connsiteY41" fmla="*/ 3178469 h 6858000"/>
              <a:gd name="connsiteX42" fmla="*/ 6842233 w 12192000"/>
              <a:gd name="connsiteY42" fmla="*/ 3295379 h 6858000"/>
              <a:gd name="connsiteX43" fmla="*/ 6915853 w 12192000"/>
              <a:gd name="connsiteY43" fmla="*/ 3368725 h 6858000"/>
              <a:gd name="connsiteX44" fmla="*/ 6993058 w 12192000"/>
              <a:gd name="connsiteY44" fmla="*/ 3409257 h 6858000"/>
              <a:gd name="connsiteX45" fmla="*/ 7101421 w 12192000"/>
              <a:gd name="connsiteY45" fmla="*/ 3408430 h 6858000"/>
              <a:gd name="connsiteX46" fmla="*/ 7178350 w 12192000"/>
              <a:gd name="connsiteY46" fmla="*/ 3470746 h 6858000"/>
              <a:gd name="connsiteX47" fmla="*/ 7098112 w 12192000"/>
              <a:gd name="connsiteY47" fmla="*/ 3483982 h 6858000"/>
              <a:gd name="connsiteX48" fmla="*/ 7004088 w 12192000"/>
              <a:gd name="connsiteY48" fmla="*/ 3473780 h 6858000"/>
              <a:gd name="connsiteX49" fmla="*/ 6801147 w 12192000"/>
              <a:gd name="connsiteY49" fmla="*/ 3477087 h 6858000"/>
              <a:gd name="connsiteX50" fmla="*/ 6684788 w 12192000"/>
              <a:gd name="connsiteY50" fmla="*/ 3489220 h 6858000"/>
              <a:gd name="connsiteX51" fmla="*/ 6417328 w 12192000"/>
              <a:gd name="connsiteY51" fmla="*/ 3468539 h 6858000"/>
              <a:gd name="connsiteX52" fmla="*/ 6433045 w 12192000"/>
              <a:gd name="connsiteY52" fmla="*/ 3521481 h 6858000"/>
              <a:gd name="connsiteX53" fmla="*/ 6423117 w 12192000"/>
              <a:gd name="connsiteY53" fmla="*/ 3567527 h 6858000"/>
              <a:gd name="connsiteX54" fmla="*/ 6419258 w 12192000"/>
              <a:gd name="connsiteY54" fmla="*/ 3667620 h 6858000"/>
              <a:gd name="connsiteX55" fmla="*/ 6421740 w 12192000"/>
              <a:gd name="connsiteY55" fmla="*/ 3683888 h 6858000"/>
              <a:gd name="connsiteX56" fmla="*/ 6361906 w 12192000"/>
              <a:gd name="connsiteY56" fmla="*/ 3694366 h 6858000"/>
              <a:gd name="connsiteX57" fmla="*/ 6718429 w 12192000"/>
              <a:gd name="connsiteY57" fmla="*/ 3902544 h 6858000"/>
              <a:gd name="connsiteX58" fmla="*/ 6480195 w 12192000"/>
              <a:gd name="connsiteY58" fmla="*/ 3849603 h 6858000"/>
              <a:gd name="connsiteX59" fmla="*/ 6447934 w 12192000"/>
              <a:gd name="connsiteY59" fmla="*/ 3937011 h 6858000"/>
              <a:gd name="connsiteX60" fmla="*/ 6559882 w 12192000"/>
              <a:gd name="connsiteY60" fmla="*/ 4014767 h 6858000"/>
              <a:gd name="connsiteX61" fmla="*/ 6601241 w 12192000"/>
              <a:gd name="connsiteY61" fmla="*/ 4168626 h 6858000"/>
              <a:gd name="connsiteX62" fmla="*/ 6581113 w 12192000"/>
              <a:gd name="connsiteY62" fmla="*/ 4309250 h 6858000"/>
              <a:gd name="connsiteX63" fmla="*/ 6533136 w 12192000"/>
              <a:gd name="connsiteY63" fmla="*/ 4353918 h 6858000"/>
              <a:gd name="connsiteX64" fmla="*/ 6463651 w 12192000"/>
              <a:gd name="connsiteY64" fmla="*/ 4434156 h 6858000"/>
              <a:gd name="connsiteX65" fmla="*/ 6420637 w 12192000"/>
              <a:gd name="connsiteY65" fmla="*/ 4483787 h 6858000"/>
              <a:gd name="connsiteX66" fmla="*/ 6271190 w 12192000"/>
              <a:gd name="connsiteY66" fmla="*/ 4464487 h 6858000"/>
              <a:gd name="connsiteX67" fmla="*/ 6470545 w 12192000"/>
              <a:gd name="connsiteY67" fmla="*/ 4590498 h 6858000"/>
              <a:gd name="connsiteX68" fmla="*/ 6308965 w 12192000"/>
              <a:gd name="connsiteY68" fmla="*/ 4574780 h 6858000"/>
              <a:gd name="connsiteX69" fmla="*/ 6256301 w 12192000"/>
              <a:gd name="connsiteY69" fmla="*/ 4583603 h 6858000"/>
              <a:gd name="connsiteX70" fmla="*/ 6286354 w 12192000"/>
              <a:gd name="connsiteY70" fmla="*/ 4624412 h 6858000"/>
              <a:gd name="connsiteX71" fmla="*/ 6404920 w 12192000"/>
              <a:gd name="connsiteY71" fmla="*/ 4693621 h 6858000"/>
              <a:gd name="connsiteX72" fmla="*/ 6649220 w 12192000"/>
              <a:gd name="connsiteY72" fmla="*/ 4881120 h 6858000"/>
              <a:gd name="connsiteX73" fmla="*/ 6412640 w 12192000"/>
              <a:gd name="connsiteY73" fmla="*/ 4795092 h 6858000"/>
              <a:gd name="connsiteX74" fmla="*/ 6661902 w 12192000"/>
              <a:gd name="connsiteY74" fmla="*/ 4987828 h 6858000"/>
              <a:gd name="connsiteX75" fmla="*/ 6717325 w 12192000"/>
              <a:gd name="connsiteY75" fmla="*/ 5051798 h 6858000"/>
              <a:gd name="connsiteX76" fmla="*/ 6829272 w 12192000"/>
              <a:gd name="connsiteY76" fmla="*/ 5210619 h 6858000"/>
              <a:gd name="connsiteX77" fmla="*/ 6823757 w 12192000"/>
              <a:gd name="connsiteY77" fmla="*/ 5228542 h 6858000"/>
              <a:gd name="connsiteX78" fmla="*/ 6694439 w 12192000"/>
              <a:gd name="connsiteY78" fmla="*/ 5202899 h 6858000"/>
              <a:gd name="connsiteX79" fmla="*/ 6862085 w 12192000"/>
              <a:gd name="connsiteY79" fmla="*/ 5336355 h 6858000"/>
              <a:gd name="connsiteX80" fmla="*/ 7035246 w 12192000"/>
              <a:gd name="connsiteY80" fmla="*/ 5438926 h 6858000"/>
              <a:gd name="connsiteX81" fmla="*/ 6912268 w 12192000"/>
              <a:gd name="connsiteY81" fmla="*/ 5423210 h 6858000"/>
              <a:gd name="connsiteX82" fmla="*/ 6743244 w 12192000"/>
              <a:gd name="connsiteY82" fmla="*/ 5364479 h 6858000"/>
              <a:gd name="connsiteX83" fmla="*/ 6684513 w 12192000"/>
              <a:gd name="connsiteY83" fmla="*/ 5386538 h 6858000"/>
              <a:gd name="connsiteX84" fmla="*/ 6844713 w 12192000"/>
              <a:gd name="connsiteY84" fmla="*/ 5483595 h 6858000"/>
              <a:gd name="connsiteX85" fmla="*/ 6936533 w 12192000"/>
              <a:gd name="connsiteY85" fmla="*/ 5528541 h 6858000"/>
              <a:gd name="connsiteX86" fmla="*/ 6973204 w 12192000"/>
              <a:gd name="connsiteY86" fmla="*/ 5563007 h 6858000"/>
              <a:gd name="connsiteX87" fmla="*/ 7077983 w 12192000"/>
              <a:gd name="connsiteY87" fmla="*/ 5685983 h 6858000"/>
              <a:gd name="connsiteX88" fmla="*/ 7385702 w 12192000"/>
              <a:gd name="connsiteY88" fmla="*/ 5820265 h 6858000"/>
              <a:gd name="connsiteX89" fmla="*/ 7673565 w 12192000"/>
              <a:gd name="connsiteY89" fmla="*/ 5987085 h 6858000"/>
              <a:gd name="connsiteX90" fmla="*/ 7898289 w 12192000"/>
              <a:gd name="connsiteY90" fmla="*/ 6091035 h 6858000"/>
              <a:gd name="connsiteX91" fmla="*/ 8466299 w 12192000"/>
              <a:gd name="connsiteY91" fmla="*/ 6224765 h 6858000"/>
              <a:gd name="connsiteX92" fmla="*/ 10620599 w 12192000"/>
              <a:gd name="connsiteY92" fmla="*/ 5317605 h 6858000"/>
              <a:gd name="connsiteX93" fmla="*/ 10647894 w 12192000"/>
              <a:gd name="connsiteY93" fmla="*/ 5290581 h 6858000"/>
              <a:gd name="connsiteX94" fmla="*/ 10752398 w 12192000"/>
              <a:gd name="connsiteY94" fmla="*/ 5188838 h 6858000"/>
              <a:gd name="connsiteX95" fmla="*/ 10841186 w 12192000"/>
              <a:gd name="connsiteY95" fmla="*/ 5097293 h 6858000"/>
              <a:gd name="connsiteX96" fmla="*/ 10794861 w 12192000"/>
              <a:gd name="connsiteY96" fmla="*/ 5066412 h 6858000"/>
              <a:gd name="connsiteX97" fmla="*/ 10857454 w 12192000"/>
              <a:gd name="connsiteY97" fmla="*/ 4979004 h 6858000"/>
              <a:gd name="connsiteX98" fmla="*/ 11056532 w 12192000"/>
              <a:gd name="connsiteY98" fmla="*/ 4709613 h 6858000"/>
              <a:gd name="connsiteX99" fmla="*/ 11143939 w 12192000"/>
              <a:gd name="connsiteY99" fmla="*/ 4650332 h 6858000"/>
              <a:gd name="connsiteX100" fmla="*/ 11250372 w 12192000"/>
              <a:gd name="connsiteY100" fmla="*/ 4501160 h 6858000"/>
              <a:gd name="connsiteX101" fmla="*/ 11265538 w 12192000"/>
              <a:gd name="connsiteY101" fmla="*/ 4466694 h 6858000"/>
              <a:gd name="connsiteX102" fmla="*/ 11243755 w 12192000"/>
              <a:gd name="connsiteY102" fmla="*/ 4422850 h 6858000"/>
              <a:gd name="connsiteX103" fmla="*/ 11227486 w 12192000"/>
              <a:gd name="connsiteY103" fmla="*/ 4378734 h 6858000"/>
              <a:gd name="connsiteX104" fmla="*/ 11248718 w 12192000"/>
              <a:gd name="connsiteY104" fmla="*/ 4365774 h 6858000"/>
              <a:gd name="connsiteX105" fmla="*/ 11385204 w 12192000"/>
              <a:gd name="connsiteY105" fmla="*/ 4343440 h 6858000"/>
              <a:gd name="connsiteX106" fmla="*/ 11306070 w 12192000"/>
              <a:gd name="connsiteY106" fmla="*/ 4259618 h 6858000"/>
              <a:gd name="connsiteX107" fmla="*/ 11166550 w 12192000"/>
              <a:gd name="connsiteY107" fmla="*/ 4134711 h 6858000"/>
              <a:gd name="connsiteX108" fmla="*/ 11103130 w 12192000"/>
              <a:gd name="connsiteY108" fmla="*/ 4045924 h 6858000"/>
              <a:gd name="connsiteX109" fmla="*/ 11095686 w 12192000"/>
              <a:gd name="connsiteY109" fmla="*/ 3966514 h 6858000"/>
              <a:gd name="connsiteX110" fmla="*/ 10971054 w 12192000"/>
              <a:gd name="connsiteY110" fmla="*/ 3919640 h 6858000"/>
              <a:gd name="connsiteX111" fmla="*/ 11088241 w 12192000"/>
              <a:gd name="connsiteY111" fmla="*/ 3751718 h 6858000"/>
              <a:gd name="connsiteX112" fmla="*/ 11100098 w 12192000"/>
              <a:gd name="connsiteY112" fmla="*/ 3716977 h 6858000"/>
              <a:gd name="connsiteX113" fmla="*/ 11029786 w 12192000"/>
              <a:gd name="connsiteY113" fmla="*/ 3592621 h 6858000"/>
              <a:gd name="connsiteX114" fmla="*/ 11018206 w 12192000"/>
              <a:gd name="connsiteY114" fmla="*/ 3572767 h 6858000"/>
              <a:gd name="connsiteX115" fmla="*/ 10992287 w 12192000"/>
              <a:gd name="connsiteY115" fmla="*/ 3533061 h 6858000"/>
              <a:gd name="connsiteX116" fmla="*/ 10917838 w 12192000"/>
              <a:gd name="connsiteY116" fmla="*/ 3523410 h 6858000"/>
              <a:gd name="connsiteX117" fmla="*/ 10956441 w 12192000"/>
              <a:gd name="connsiteY117" fmla="*/ 3495287 h 6858000"/>
              <a:gd name="connsiteX118" fmla="*/ 11031442 w 12192000"/>
              <a:gd name="connsiteY118" fmla="*/ 3400159 h 6858000"/>
              <a:gd name="connsiteX119" fmla="*/ 10981533 w 12192000"/>
              <a:gd name="connsiteY119" fmla="*/ 3309166 h 6858000"/>
              <a:gd name="connsiteX120" fmla="*/ 10978225 w 12192000"/>
              <a:gd name="connsiteY120" fmla="*/ 3258982 h 6858000"/>
              <a:gd name="connsiteX121" fmla="*/ 11062322 w 12192000"/>
              <a:gd name="connsiteY121" fmla="*/ 3194737 h 6858000"/>
              <a:gd name="connsiteX122" fmla="*/ 11125742 w 12192000"/>
              <a:gd name="connsiteY122" fmla="*/ 3169370 h 6858000"/>
              <a:gd name="connsiteX123" fmla="*/ 11154968 w 12192000"/>
              <a:gd name="connsiteY123" fmla="*/ 3132974 h 6858000"/>
              <a:gd name="connsiteX124" fmla="*/ 11120502 w 12192000"/>
              <a:gd name="connsiteY124" fmla="*/ 3102642 h 6858000"/>
              <a:gd name="connsiteX125" fmla="*/ 10967470 w 12192000"/>
              <a:gd name="connsiteY125" fmla="*/ 3030401 h 6858000"/>
              <a:gd name="connsiteX126" fmla="*/ 11049914 w 12192000"/>
              <a:gd name="connsiteY126" fmla="*/ 2970015 h 6858000"/>
              <a:gd name="connsiteX127" fmla="*/ 10618944 w 12192000"/>
              <a:gd name="connsiteY127" fmla="*/ 2685183 h 6858000"/>
              <a:gd name="connsiteX128" fmla="*/ 10566830 w 12192000"/>
              <a:gd name="connsiteY128" fmla="*/ 2641617 h 6858000"/>
              <a:gd name="connsiteX129" fmla="*/ 10290271 w 12192000"/>
              <a:gd name="connsiteY129" fmla="*/ 2536011 h 6858000"/>
              <a:gd name="connsiteX130" fmla="*/ 10005715 w 12192000"/>
              <a:gd name="connsiteY130" fmla="*/ 2461288 h 6858000"/>
              <a:gd name="connsiteX131" fmla="*/ 10203414 w 12192000"/>
              <a:gd name="connsiteY131" fmla="*/ 2303568 h 6858000"/>
              <a:gd name="connsiteX132" fmla="*/ 9901487 w 12192000"/>
              <a:gd name="connsiteY132" fmla="*/ 2266895 h 6858000"/>
              <a:gd name="connsiteX133" fmla="*/ 9871984 w 12192000"/>
              <a:gd name="connsiteY133" fmla="*/ 2267999 h 6858000"/>
              <a:gd name="connsiteX134" fmla="*/ 9279158 w 12192000"/>
              <a:gd name="connsiteY134" fmla="*/ 2243734 h 6858000"/>
              <a:gd name="connsiteX135" fmla="*/ 8429350 w 12192000"/>
              <a:gd name="connsiteY135" fmla="*/ 2163219 h 6858000"/>
              <a:gd name="connsiteX136" fmla="*/ 7725955 w 12192000"/>
              <a:gd name="connsiteY136" fmla="*/ 2114967 h 6858000"/>
              <a:gd name="connsiteX137" fmla="*/ 6977065 w 12192000"/>
              <a:gd name="connsiteY137" fmla="*/ 2021218 h 6858000"/>
              <a:gd name="connsiteX138" fmla="*/ 6941221 w 12192000"/>
              <a:gd name="connsiteY138" fmla="*/ 201518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6941221" y="2015186"/>
                </a:moveTo>
                <a:cubicBezTo>
                  <a:pt x="6929158" y="2014876"/>
                  <a:pt x="6917508" y="2018599"/>
                  <a:pt x="6907857" y="2033351"/>
                </a:cubicBezTo>
                <a:cubicBezTo>
                  <a:pt x="6959143" y="2072228"/>
                  <a:pt x="7024491" y="2057614"/>
                  <a:pt x="7093700" y="2101457"/>
                </a:cubicBezTo>
                <a:cubicBezTo>
                  <a:pt x="6981202" y="2087669"/>
                  <a:pt x="6892139" y="2076639"/>
                  <a:pt x="6803079" y="2065612"/>
                </a:cubicBezTo>
                <a:cubicBezTo>
                  <a:pt x="6801424" y="2073332"/>
                  <a:pt x="6799770" y="2081052"/>
                  <a:pt x="6798115" y="2088772"/>
                </a:cubicBezTo>
                <a:cubicBezTo>
                  <a:pt x="6911993" y="2105040"/>
                  <a:pt x="7017322" y="2146951"/>
                  <a:pt x="7128167" y="2176455"/>
                </a:cubicBezTo>
                <a:cubicBezTo>
                  <a:pt x="7117964" y="2194655"/>
                  <a:pt x="7107764" y="2191070"/>
                  <a:pt x="7098663" y="2189968"/>
                </a:cubicBezTo>
                <a:cubicBezTo>
                  <a:pt x="7039381" y="2182798"/>
                  <a:pt x="6980099" y="2175629"/>
                  <a:pt x="6923298" y="2156052"/>
                </a:cubicBezTo>
                <a:cubicBezTo>
                  <a:pt x="6910614" y="2151639"/>
                  <a:pt x="6895172" y="2151639"/>
                  <a:pt x="6888004" y="2164875"/>
                </a:cubicBezTo>
                <a:cubicBezTo>
                  <a:pt x="6877801" y="2183625"/>
                  <a:pt x="6892414" y="2195758"/>
                  <a:pt x="6905375" y="2205958"/>
                </a:cubicBezTo>
                <a:cubicBezTo>
                  <a:pt x="6927985" y="2223606"/>
                  <a:pt x="6955282" y="2218643"/>
                  <a:pt x="6981477" y="2221951"/>
                </a:cubicBezTo>
                <a:cubicBezTo>
                  <a:pt x="7051237" y="2230499"/>
                  <a:pt x="7084601" y="2257245"/>
                  <a:pt x="7100043" y="2318459"/>
                </a:cubicBezTo>
                <a:cubicBezTo>
                  <a:pt x="7038829" y="2293642"/>
                  <a:pt x="6979822" y="2324249"/>
                  <a:pt x="6920540" y="2306877"/>
                </a:cubicBezTo>
                <a:cubicBezTo>
                  <a:pt x="6905099" y="2302466"/>
                  <a:pt x="6880559" y="2309083"/>
                  <a:pt x="6888831" y="2330314"/>
                </a:cubicBezTo>
                <a:cubicBezTo>
                  <a:pt x="6896552" y="2350168"/>
                  <a:pt x="6922195" y="2364505"/>
                  <a:pt x="6876698" y="2360645"/>
                </a:cubicBezTo>
                <a:cubicBezTo>
                  <a:pt x="6844163" y="2357887"/>
                  <a:pt x="6780468" y="2380223"/>
                  <a:pt x="6807214" y="2385736"/>
                </a:cubicBezTo>
                <a:cubicBezTo>
                  <a:pt x="6840853" y="2392631"/>
                  <a:pt x="6873666" y="2402557"/>
                  <a:pt x="6916405" y="2413862"/>
                </a:cubicBezTo>
                <a:cubicBezTo>
                  <a:pt x="6869254" y="2432335"/>
                  <a:pt x="6835338" y="2428475"/>
                  <a:pt x="6799770" y="2413862"/>
                </a:cubicBezTo>
                <a:cubicBezTo>
                  <a:pt x="6756756" y="2396214"/>
                  <a:pt x="6700781" y="2374708"/>
                  <a:pt x="6665762" y="2394561"/>
                </a:cubicBezTo>
                <a:cubicBezTo>
                  <a:pt x="6613373" y="2424340"/>
                  <a:pt x="6569807" y="2405589"/>
                  <a:pt x="6522933" y="2400626"/>
                </a:cubicBezTo>
                <a:cubicBezTo>
                  <a:pt x="6427531" y="2390424"/>
                  <a:pt x="6332953" y="2373328"/>
                  <a:pt x="6237275" y="2365057"/>
                </a:cubicBezTo>
                <a:cubicBezTo>
                  <a:pt x="6198948" y="2361748"/>
                  <a:pt x="6157588" y="2346032"/>
                  <a:pt x="6101338" y="2367538"/>
                </a:cubicBezTo>
                <a:cubicBezTo>
                  <a:pt x="6356116" y="2477556"/>
                  <a:pt x="6629642" y="2470664"/>
                  <a:pt x="6857121" y="2606875"/>
                </a:cubicBezTo>
                <a:cubicBezTo>
                  <a:pt x="6847471" y="2619834"/>
                  <a:pt x="6798391" y="2656782"/>
                  <a:pt x="6818519" y="2659539"/>
                </a:cubicBezTo>
                <a:cubicBezTo>
                  <a:pt x="6875044" y="2667537"/>
                  <a:pt x="6925227" y="2694558"/>
                  <a:pt x="6976790" y="2716892"/>
                </a:cubicBezTo>
                <a:cubicBezTo>
                  <a:pt x="6999125" y="2726543"/>
                  <a:pt x="7026146" y="2739227"/>
                  <a:pt x="7015669" y="2773693"/>
                </a:cubicBezTo>
                <a:cubicBezTo>
                  <a:pt x="6996642" y="2783343"/>
                  <a:pt x="6982580" y="2769833"/>
                  <a:pt x="6966864" y="2768730"/>
                </a:cubicBezTo>
                <a:cubicBezTo>
                  <a:pt x="6950871" y="2767628"/>
                  <a:pt x="6915025" y="2774796"/>
                  <a:pt x="6924953" y="2779483"/>
                </a:cubicBezTo>
                <a:cubicBezTo>
                  <a:pt x="6970172" y="2800715"/>
                  <a:pt x="6888831" y="2851726"/>
                  <a:pt x="6942323" y="2851726"/>
                </a:cubicBezTo>
                <a:cubicBezTo>
                  <a:pt x="7031937" y="2852001"/>
                  <a:pt x="7079638" y="2942441"/>
                  <a:pt x="7165943" y="2944924"/>
                </a:cubicBezTo>
                <a:cubicBezTo>
                  <a:pt x="7179728" y="2945198"/>
                  <a:pt x="7186346" y="2961191"/>
                  <a:pt x="7186071" y="2975254"/>
                </a:cubicBezTo>
                <a:cubicBezTo>
                  <a:pt x="7186071" y="2992074"/>
                  <a:pt x="7173387" y="2995107"/>
                  <a:pt x="7159325" y="2996762"/>
                </a:cubicBezTo>
                <a:cubicBezTo>
                  <a:pt x="7137817" y="2999242"/>
                  <a:pt x="7115483" y="2975254"/>
                  <a:pt x="7087082" y="3007790"/>
                </a:cubicBezTo>
                <a:cubicBezTo>
                  <a:pt x="7138094" y="3026815"/>
                  <a:pt x="7189103" y="3045842"/>
                  <a:pt x="7188276" y="3111191"/>
                </a:cubicBezTo>
                <a:cubicBezTo>
                  <a:pt x="7188001" y="3128836"/>
                  <a:pt x="7209232" y="3135454"/>
                  <a:pt x="7225225" y="3139866"/>
                </a:cubicBezTo>
                <a:cubicBezTo>
                  <a:pt x="7251696" y="3147036"/>
                  <a:pt x="7274028" y="3159720"/>
                  <a:pt x="7288368" y="3184260"/>
                </a:cubicBezTo>
                <a:cubicBezTo>
                  <a:pt x="7288092" y="3188948"/>
                  <a:pt x="7287816" y="3193910"/>
                  <a:pt x="7289471" y="3197771"/>
                </a:cubicBezTo>
                <a:cubicBezTo>
                  <a:pt x="7284784" y="3257053"/>
                  <a:pt x="7246181" y="3255398"/>
                  <a:pt x="7203442" y="3245472"/>
                </a:cubicBezTo>
                <a:cubicBezTo>
                  <a:pt x="7152432" y="3233340"/>
                  <a:pt x="7101973" y="3211281"/>
                  <a:pt x="7048205" y="3232512"/>
                </a:cubicBezTo>
                <a:cubicBezTo>
                  <a:pt x="7124032" y="3260913"/>
                  <a:pt x="7206475" y="3263118"/>
                  <a:pt x="7277614" y="3303652"/>
                </a:cubicBezTo>
                <a:cubicBezTo>
                  <a:pt x="7017322" y="3311097"/>
                  <a:pt x="6787361" y="3183155"/>
                  <a:pt x="6535066" y="3134077"/>
                </a:cubicBezTo>
                <a:cubicBezTo>
                  <a:pt x="6543614" y="3166887"/>
                  <a:pt x="6564017" y="3173505"/>
                  <a:pt x="6582492" y="3178469"/>
                </a:cubicBezTo>
                <a:cubicBezTo>
                  <a:pt x="6675690" y="3203286"/>
                  <a:pt x="6757305" y="3252642"/>
                  <a:pt x="6842233" y="3295379"/>
                </a:cubicBezTo>
                <a:cubicBezTo>
                  <a:pt x="6877249" y="3313026"/>
                  <a:pt x="6902618" y="3330674"/>
                  <a:pt x="6915853" y="3368725"/>
                </a:cubicBezTo>
                <a:cubicBezTo>
                  <a:pt x="6927710" y="3403192"/>
                  <a:pt x="6950596" y="3419185"/>
                  <a:pt x="6993058" y="3409257"/>
                </a:cubicBezTo>
                <a:cubicBezTo>
                  <a:pt x="7027524" y="3400985"/>
                  <a:pt x="7065299" y="3405397"/>
                  <a:pt x="7101421" y="3408430"/>
                </a:cubicBezTo>
                <a:cubicBezTo>
                  <a:pt x="7143057" y="3411739"/>
                  <a:pt x="7189655" y="3450618"/>
                  <a:pt x="7178350" y="3470746"/>
                </a:cubicBezTo>
                <a:cubicBezTo>
                  <a:pt x="7159050" y="3504937"/>
                  <a:pt x="7126789" y="3487842"/>
                  <a:pt x="7098112" y="3483982"/>
                </a:cubicBezTo>
                <a:cubicBezTo>
                  <a:pt x="7065575" y="3479295"/>
                  <a:pt x="7005191" y="3469643"/>
                  <a:pt x="7004088" y="3473780"/>
                </a:cubicBezTo>
                <a:cubicBezTo>
                  <a:pt x="6982854" y="3559532"/>
                  <a:pt x="6833408" y="3484809"/>
                  <a:pt x="6801147" y="3477087"/>
                </a:cubicBezTo>
                <a:cubicBezTo>
                  <a:pt x="6760891" y="3467437"/>
                  <a:pt x="6723115" y="3485085"/>
                  <a:pt x="6684788" y="3489220"/>
                </a:cubicBezTo>
                <a:cubicBezTo>
                  <a:pt x="6650597" y="3493080"/>
                  <a:pt x="6457309" y="3504937"/>
                  <a:pt x="6417328" y="3468539"/>
                </a:cubicBezTo>
                <a:cubicBezTo>
                  <a:pt x="6411813" y="3496940"/>
                  <a:pt x="6423393" y="3508521"/>
                  <a:pt x="6433045" y="3521481"/>
                </a:cubicBezTo>
                <a:cubicBezTo>
                  <a:pt x="6446556" y="3539954"/>
                  <a:pt x="6448762" y="3552914"/>
                  <a:pt x="6423117" y="3567527"/>
                </a:cubicBezTo>
                <a:cubicBezTo>
                  <a:pt x="6350049" y="3609441"/>
                  <a:pt x="6351153" y="3610818"/>
                  <a:pt x="6419258" y="3667620"/>
                </a:cubicBezTo>
                <a:cubicBezTo>
                  <a:pt x="6422568" y="3670100"/>
                  <a:pt x="6421188" y="3678373"/>
                  <a:pt x="6421740" y="3683888"/>
                </a:cubicBezTo>
                <a:cubicBezTo>
                  <a:pt x="6403817" y="3692711"/>
                  <a:pt x="6382861" y="3670652"/>
                  <a:pt x="6361906" y="3694366"/>
                </a:cubicBezTo>
                <a:cubicBezTo>
                  <a:pt x="6453173" y="3798591"/>
                  <a:pt x="6592418" y="3824234"/>
                  <a:pt x="6718429" y="3902544"/>
                </a:cubicBezTo>
                <a:cubicBezTo>
                  <a:pt x="6616407" y="3928462"/>
                  <a:pt x="6555194" y="3838022"/>
                  <a:pt x="6480195" y="3849603"/>
                </a:cubicBezTo>
                <a:cubicBezTo>
                  <a:pt x="6442696" y="3878004"/>
                  <a:pt x="6554091" y="3923499"/>
                  <a:pt x="6447934" y="3937011"/>
                </a:cubicBezTo>
                <a:cubicBezTo>
                  <a:pt x="6493983" y="3961826"/>
                  <a:pt x="6528173" y="3986089"/>
                  <a:pt x="6559882" y="4014767"/>
                </a:cubicBezTo>
                <a:cubicBezTo>
                  <a:pt x="6616407" y="4066053"/>
                  <a:pt x="6627437" y="4099693"/>
                  <a:pt x="6601241" y="4168626"/>
                </a:cubicBezTo>
                <a:cubicBezTo>
                  <a:pt x="6584145" y="4213846"/>
                  <a:pt x="6559054" y="4255483"/>
                  <a:pt x="6581113" y="4309250"/>
                </a:cubicBezTo>
                <a:cubicBezTo>
                  <a:pt x="6596553" y="4346198"/>
                  <a:pt x="6590487" y="4370461"/>
                  <a:pt x="6533136" y="4353918"/>
                </a:cubicBezTo>
                <a:cubicBezTo>
                  <a:pt x="6471372" y="4336270"/>
                  <a:pt x="6448211" y="4369358"/>
                  <a:pt x="6463651" y="4434156"/>
                </a:cubicBezTo>
                <a:cubicBezTo>
                  <a:pt x="6473577" y="4475792"/>
                  <a:pt x="6463099" y="4488475"/>
                  <a:pt x="6420637" y="4483787"/>
                </a:cubicBezTo>
                <a:cubicBezTo>
                  <a:pt x="6373762" y="4478549"/>
                  <a:pt x="6329093" y="4451251"/>
                  <a:pt x="6271190" y="4464487"/>
                </a:cubicBezTo>
                <a:cubicBezTo>
                  <a:pt x="6317512" y="4540039"/>
                  <a:pt x="6416501" y="4518531"/>
                  <a:pt x="6470545" y="4590498"/>
                </a:cubicBezTo>
                <a:cubicBezTo>
                  <a:pt x="6406023" y="4590772"/>
                  <a:pt x="6356666" y="4590498"/>
                  <a:pt x="6308965" y="4574780"/>
                </a:cubicBezTo>
                <a:cubicBezTo>
                  <a:pt x="6289111" y="4568437"/>
                  <a:pt x="6267328" y="4561822"/>
                  <a:pt x="6256301" y="4583603"/>
                </a:cubicBezTo>
                <a:cubicBezTo>
                  <a:pt x="6243340" y="4609798"/>
                  <a:pt x="6270086" y="4619724"/>
                  <a:pt x="6286354" y="4624412"/>
                </a:cubicBezTo>
                <a:cubicBezTo>
                  <a:pt x="6332128" y="4637647"/>
                  <a:pt x="6367144" y="4669081"/>
                  <a:pt x="6404920" y="4693621"/>
                </a:cubicBezTo>
                <a:cubicBezTo>
                  <a:pt x="6487915" y="4747390"/>
                  <a:pt x="6578908" y="4792334"/>
                  <a:pt x="6649220" y="4881120"/>
                </a:cubicBezTo>
                <a:cubicBezTo>
                  <a:pt x="6560709" y="4858509"/>
                  <a:pt x="6494809" y="4805845"/>
                  <a:pt x="6412640" y="4795092"/>
                </a:cubicBezTo>
                <a:cubicBezTo>
                  <a:pt x="6483779" y="4875881"/>
                  <a:pt x="6575322" y="4929098"/>
                  <a:pt x="6661902" y="4987828"/>
                </a:cubicBezTo>
                <a:cubicBezTo>
                  <a:pt x="6686719" y="5004373"/>
                  <a:pt x="6711811" y="5015678"/>
                  <a:pt x="6717325" y="5051798"/>
                </a:cubicBezTo>
                <a:cubicBezTo>
                  <a:pt x="6728079" y="5121834"/>
                  <a:pt x="6760340" y="5179738"/>
                  <a:pt x="6829272" y="5210619"/>
                </a:cubicBezTo>
                <a:cubicBezTo>
                  <a:pt x="6829824" y="5210897"/>
                  <a:pt x="6825965" y="5221375"/>
                  <a:pt x="6823757" y="5228542"/>
                </a:cubicBezTo>
                <a:cubicBezTo>
                  <a:pt x="6781571" y="5230749"/>
                  <a:pt x="6748207" y="5189388"/>
                  <a:pt x="6694439" y="5202899"/>
                </a:cubicBezTo>
                <a:cubicBezTo>
                  <a:pt x="6746002" y="5259148"/>
                  <a:pt x="6789016" y="5309609"/>
                  <a:pt x="6862085" y="5336355"/>
                </a:cubicBezTo>
                <a:cubicBezTo>
                  <a:pt x="6920540" y="5357586"/>
                  <a:pt x="6992783" y="5369994"/>
                  <a:pt x="7035246" y="5438926"/>
                </a:cubicBezTo>
                <a:cubicBezTo>
                  <a:pt x="6985889" y="5452439"/>
                  <a:pt x="6949216" y="5435343"/>
                  <a:pt x="6912268" y="5423210"/>
                </a:cubicBezTo>
                <a:cubicBezTo>
                  <a:pt x="6855743" y="5404461"/>
                  <a:pt x="6799770" y="5383230"/>
                  <a:pt x="6743244" y="5364479"/>
                </a:cubicBezTo>
                <a:cubicBezTo>
                  <a:pt x="6721737" y="5357310"/>
                  <a:pt x="6698299" y="5352346"/>
                  <a:pt x="6684513" y="5386538"/>
                </a:cubicBezTo>
                <a:cubicBezTo>
                  <a:pt x="6756480" y="5393708"/>
                  <a:pt x="6799494" y="5440031"/>
                  <a:pt x="6844713" y="5483595"/>
                </a:cubicBezTo>
                <a:cubicBezTo>
                  <a:pt x="6870082" y="5508135"/>
                  <a:pt x="6890762" y="5540948"/>
                  <a:pt x="6936533" y="5528541"/>
                </a:cubicBezTo>
                <a:cubicBezTo>
                  <a:pt x="6960522" y="5521923"/>
                  <a:pt x="6975687" y="5540396"/>
                  <a:pt x="6973204" y="5563007"/>
                </a:cubicBezTo>
                <a:cubicBezTo>
                  <a:pt x="6964106" y="5642695"/>
                  <a:pt x="7020080" y="5670543"/>
                  <a:pt x="7077983" y="5685983"/>
                </a:cubicBezTo>
                <a:cubicBezTo>
                  <a:pt x="7187726" y="5714935"/>
                  <a:pt x="7278993" y="5783041"/>
                  <a:pt x="7385702" y="5820265"/>
                </a:cubicBezTo>
                <a:cubicBezTo>
                  <a:pt x="7489378" y="5856387"/>
                  <a:pt x="7569615" y="5942139"/>
                  <a:pt x="7673565" y="5987085"/>
                </a:cubicBezTo>
                <a:cubicBezTo>
                  <a:pt x="7748843" y="6019621"/>
                  <a:pt x="7820807" y="6061533"/>
                  <a:pt x="7898289" y="6091035"/>
                </a:cubicBezTo>
                <a:cubicBezTo>
                  <a:pt x="8081651" y="6160795"/>
                  <a:pt x="8268598" y="6216770"/>
                  <a:pt x="8466299" y="6224765"/>
                </a:cubicBezTo>
                <a:cubicBezTo>
                  <a:pt x="8629532" y="6231107"/>
                  <a:pt x="10045419" y="6225043"/>
                  <a:pt x="10620599" y="5317605"/>
                </a:cubicBezTo>
                <a:cubicBezTo>
                  <a:pt x="10631626" y="5313192"/>
                  <a:pt x="10644035" y="5301612"/>
                  <a:pt x="10647894" y="5290581"/>
                </a:cubicBezTo>
                <a:cubicBezTo>
                  <a:pt x="10666370" y="5239020"/>
                  <a:pt x="10711590" y="5216686"/>
                  <a:pt x="10752398" y="5188838"/>
                </a:cubicBezTo>
                <a:cubicBezTo>
                  <a:pt x="10788244" y="5164297"/>
                  <a:pt x="10826296" y="5138654"/>
                  <a:pt x="10841186" y="5097293"/>
                </a:cubicBezTo>
                <a:cubicBezTo>
                  <a:pt x="10860762" y="5042147"/>
                  <a:pt x="10805064" y="5087367"/>
                  <a:pt x="10794861" y="5066412"/>
                </a:cubicBezTo>
                <a:cubicBezTo>
                  <a:pt x="10816092" y="5037737"/>
                  <a:pt x="10848906" y="5011540"/>
                  <a:pt x="10857454" y="4979004"/>
                </a:cubicBezTo>
                <a:cubicBezTo>
                  <a:pt x="10888610" y="4861543"/>
                  <a:pt x="10955890" y="4776065"/>
                  <a:pt x="11056532" y="4709613"/>
                </a:cubicBezTo>
                <a:cubicBezTo>
                  <a:pt x="11085484" y="4690588"/>
                  <a:pt x="11104509" y="4655845"/>
                  <a:pt x="11143939" y="4650332"/>
                </a:cubicBezTo>
                <a:cubicBezTo>
                  <a:pt x="11231622" y="4638199"/>
                  <a:pt x="11204048" y="4543346"/>
                  <a:pt x="11250372" y="4501160"/>
                </a:cubicBezTo>
                <a:cubicBezTo>
                  <a:pt x="11259196" y="4493162"/>
                  <a:pt x="11267190" y="4477447"/>
                  <a:pt x="11265538" y="4466694"/>
                </a:cubicBezTo>
                <a:cubicBezTo>
                  <a:pt x="11263056" y="4451251"/>
                  <a:pt x="11252578" y="4436638"/>
                  <a:pt x="11243755" y="4422850"/>
                </a:cubicBezTo>
                <a:cubicBezTo>
                  <a:pt x="11234654" y="4409065"/>
                  <a:pt x="11220870" y="4396932"/>
                  <a:pt x="11227486" y="4378734"/>
                </a:cubicBezTo>
                <a:cubicBezTo>
                  <a:pt x="11230242" y="4371289"/>
                  <a:pt x="11228314" y="4345371"/>
                  <a:pt x="11248718" y="4365774"/>
                </a:cubicBezTo>
                <a:cubicBezTo>
                  <a:pt x="11304692" y="4421748"/>
                  <a:pt x="11337228" y="4368809"/>
                  <a:pt x="11385204" y="4343440"/>
                </a:cubicBezTo>
                <a:cubicBezTo>
                  <a:pt x="11346603" y="4317245"/>
                  <a:pt x="11311861" y="4298772"/>
                  <a:pt x="11306070" y="4259618"/>
                </a:cubicBezTo>
                <a:cubicBezTo>
                  <a:pt x="11294214" y="4178828"/>
                  <a:pt x="11243480" y="4141880"/>
                  <a:pt x="11166550" y="4134711"/>
                </a:cubicBezTo>
                <a:cubicBezTo>
                  <a:pt x="11194949" y="4056679"/>
                  <a:pt x="11194949" y="4056679"/>
                  <a:pt x="11103130" y="4045924"/>
                </a:cubicBezTo>
                <a:cubicBezTo>
                  <a:pt x="11138425" y="3996293"/>
                  <a:pt x="11138425" y="3983609"/>
                  <a:pt x="11095686" y="3966514"/>
                </a:cubicBezTo>
                <a:cubicBezTo>
                  <a:pt x="11054602" y="3950245"/>
                  <a:pt x="11009106" y="3944730"/>
                  <a:pt x="10971054" y="3919640"/>
                </a:cubicBezTo>
                <a:cubicBezTo>
                  <a:pt x="11006073" y="3856221"/>
                  <a:pt x="11015998" y="3782600"/>
                  <a:pt x="11088241" y="3751718"/>
                </a:cubicBezTo>
                <a:cubicBezTo>
                  <a:pt x="11099546" y="3747030"/>
                  <a:pt x="11107266" y="3728004"/>
                  <a:pt x="11100098" y="3716977"/>
                </a:cubicBezTo>
                <a:cubicBezTo>
                  <a:pt x="11073904" y="3676995"/>
                  <a:pt x="11111404" y="3601168"/>
                  <a:pt x="11029786" y="3592621"/>
                </a:cubicBezTo>
                <a:cubicBezTo>
                  <a:pt x="11019583" y="3591793"/>
                  <a:pt x="11010208" y="3583520"/>
                  <a:pt x="11018206" y="3572767"/>
                </a:cubicBezTo>
                <a:cubicBezTo>
                  <a:pt x="11045779" y="3535268"/>
                  <a:pt x="11012415" y="3537749"/>
                  <a:pt x="10992287" y="3533061"/>
                </a:cubicBezTo>
                <a:cubicBezTo>
                  <a:pt x="10968022" y="3527271"/>
                  <a:pt x="10940448" y="3543816"/>
                  <a:pt x="10917838" y="3523410"/>
                </a:cubicBezTo>
                <a:cubicBezTo>
                  <a:pt x="10923078" y="3501903"/>
                  <a:pt x="10942654" y="3502179"/>
                  <a:pt x="10956441" y="3495287"/>
                </a:cubicBezTo>
                <a:cubicBezTo>
                  <a:pt x="10996698" y="3475433"/>
                  <a:pt x="11029511" y="3451721"/>
                  <a:pt x="11031442" y="3400159"/>
                </a:cubicBezTo>
                <a:cubicBezTo>
                  <a:pt x="11032818" y="3358523"/>
                  <a:pt x="11037230" y="3321850"/>
                  <a:pt x="10981533" y="3309166"/>
                </a:cubicBezTo>
                <a:cubicBezTo>
                  <a:pt x="10958372" y="3303927"/>
                  <a:pt x="10964990" y="3273873"/>
                  <a:pt x="10978225" y="3258982"/>
                </a:cubicBezTo>
                <a:cubicBezTo>
                  <a:pt x="11001938" y="3232512"/>
                  <a:pt x="11021514" y="3197219"/>
                  <a:pt x="11062322" y="3194737"/>
                </a:cubicBezTo>
                <a:cubicBezTo>
                  <a:pt x="11087138" y="3193084"/>
                  <a:pt x="11106164" y="3182053"/>
                  <a:pt x="11125742" y="3169370"/>
                </a:cubicBezTo>
                <a:cubicBezTo>
                  <a:pt x="11139802" y="3160269"/>
                  <a:pt x="11156622" y="3152550"/>
                  <a:pt x="11154968" y="3132974"/>
                </a:cubicBezTo>
                <a:cubicBezTo>
                  <a:pt x="11153315" y="3114223"/>
                  <a:pt x="11137046" y="3106503"/>
                  <a:pt x="11120502" y="3102642"/>
                </a:cubicBezTo>
                <a:cubicBezTo>
                  <a:pt x="11065355" y="3090235"/>
                  <a:pt x="11013518" y="3072037"/>
                  <a:pt x="10967470" y="3030401"/>
                </a:cubicBezTo>
                <a:cubicBezTo>
                  <a:pt x="10998076" y="3008342"/>
                  <a:pt x="11027304" y="2992350"/>
                  <a:pt x="11049914" y="2970015"/>
                </a:cubicBezTo>
                <a:cubicBezTo>
                  <a:pt x="11104509" y="2915972"/>
                  <a:pt x="10642106" y="2745845"/>
                  <a:pt x="10618944" y="2685183"/>
                </a:cubicBezTo>
                <a:cubicBezTo>
                  <a:pt x="10611775" y="2666432"/>
                  <a:pt x="10587235" y="2647132"/>
                  <a:pt x="10566830" y="2641617"/>
                </a:cubicBezTo>
                <a:cubicBezTo>
                  <a:pt x="10471151" y="2615699"/>
                  <a:pt x="10388156" y="2557518"/>
                  <a:pt x="10290271" y="2536011"/>
                </a:cubicBezTo>
                <a:cubicBezTo>
                  <a:pt x="10197900" y="2515607"/>
                  <a:pt x="10106908" y="2488309"/>
                  <a:pt x="10005715" y="2461288"/>
                </a:cubicBezTo>
                <a:cubicBezTo>
                  <a:pt x="10067754" y="2393457"/>
                  <a:pt x="10177772" y="2401454"/>
                  <a:pt x="10203414" y="2303568"/>
                </a:cubicBezTo>
                <a:cubicBezTo>
                  <a:pt x="10103324" y="2278201"/>
                  <a:pt x="9997996" y="2307154"/>
                  <a:pt x="9901487" y="2266895"/>
                </a:cubicBezTo>
                <a:cubicBezTo>
                  <a:pt x="9893216" y="2263312"/>
                  <a:pt x="9881910" y="2266895"/>
                  <a:pt x="9871984" y="2267999"/>
                </a:cubicBezTo>
                <a:cubicBezTo>
                  <a:pt x="9673181" y="2289506"/>
                  <a:pt x="9475204" y="2270758"/>
                  <a:pt x="9279158" y="2243734"/>
                </a:cubicBezTo>
                <a:cubicBezTo>
                  <a:pt x="8996808" y="2205133"/>
                  <a:pt x="8713354" y="2180592"/>
                  <a:pt x="8429350" y="2163219"/>
                </a:cubicBezTo>
                <a:cubicBezTo>
                  <a:pt x="8194701" y="2148882"/>
                  <a:pt x="7959502" y="2142541"/>
                  <a:pt x="7725955" y="2114967"/>
                </a:cubicBezTo>
                <a:cubicBezTo>
                  <a:pt x="7476142" y="2085464"/>
                  <a:pt x="7226605" y="2052100"/>
                  <a:pt x="6977065" y="2021218"/>
                </a:cubicBezTo>
                <a:cubicBezTo>
                  <a:pt x="6965761" y="2019839"/>
                  <a:pt x="6953283" y="2015496"/>
                  <a:pt x="6941221" y="201518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Başlık 1">
            <a:extLst>
              <a:ext uri="{FF2B5EF4-FFF2-40B4-BE49-F238E27FC236}">
                <a16:creationId xmlns:a16="http://schemas.microsoft.com/office/drawing/2014/main" id="{F08F3DBC-D934-8D39-2122-7F153CECA2DF}"/>
              </a:ext>
            </a:extLst>
          </p:cNvPr>
          <p:cNvSpPr>
            <a:spLocks noGrp="1"/>
          </p:cNvSpPr>
          <p:nvPr>
            <p:ph type="title"/>
          </p:nvPr>
        </p:nvSpPr>
        <p:spPr>
          <a:xfrm>
            <a:off x="838200" y="365125"/>
            <a:ext cx="10515600" cy="1325563"/>
          </a:xfrm>
        </p:spPr>
        <p:txBody>
          <a:bodyPr>
            <a:normAutofit/>
          </a:bodyPr>
          <a:lstStyle/>
          <a:p>
            <a:r>
              <a:rPr lang="tr-TR" dirty="0"/>
              <a:t>SOSYAL ZEKA KAPASİTELERİ</a:t>
            </a:r>
          </a:p>
        </p:txBody>
      </p:sp>
      <p:sp>
        <p:nvSpPr>
          <p:cNvPr id="3" name="İçerik Yer Tutucusu 2">
            <a:extLst>
              <a:ext uri="{FF2B5EF4-FFF2-40B4-BE49-F238E27FC236}">
                <a16:creationId xmlns:a16="http://schemas.microsoft.com/office/drawing/2014/main" id="{7FE45798-526E-1DEB-658D-7CC1F83ECF8D}"/>
              </a:ext>
            </a:extLst>
          </p:cNvPr>
          <p:cNvSpPr>
            <a:spLocks noGrp="1"/>
          </p:cNvSpPr>
          <p:nvPr>
            <p:ph idx="1"/>
          </p:nvPr>
        </p:nvSpPr>
        <p:spPr>
          <a:xfrm>
            <a:off x="838201" y="2013625"/>
            <a:ext cx="5105399" cy="4163337"/>
          </a:xfrm>
        </p:spPr>
        <p:txBody>
          <a:bodyPr>
            <a:normAutofit/>
          </a:bodyPr>
          <a:lstStyle/>
          <a:p>
            <a:r>
              <a:rPr lang="tr-TR" sz="1700"/>
              <a:t>İnsanlarla sözlü ya da sözsüz etkin iletişim kurma</a:t>
            </a:r>
          </a:p>
          <a:p>
            <a:r>
              <a:rPr lang="tr-TR" sz="1700"/>
              <a:t>Bir bireyin ruhsal durumunu ya da duygularını okuma</a:t>
            </a:r>
          </a:p>
          <a:p>
            <a:r>
              <a:rPr lang="tr-TR" sz="1700"/>
              <a:t>Grupta işbirliği içinde çalışma</a:t>
            </a:r>
          </a:p>
          <a:p>
            <a:r>
              <a:rPr lang="tr-TR" sz="1700"/>
              <a:t>Karşıdaki kişinin bakış açısıyla dinleme</a:t>
            </a:r>
          </a:p>
          <a:p>
            <a:r>
              <a:rPr lang="tr-TR" sz="1700"/>
              <a:t>Empati kurma</a:t>
            </a:r>
          </a:p>
          <a:p>
            <a:r>
              <a:rPr lang="tr-TR" sz="1700"/>
              <a:t>Sinerji kazanma ve yaratma</a:t>
            </a:r>
          </a:p>
          <a:p>
            <a:r>
              <a:rPr lang="tr-TR" sz="1700"/>
              <a:t>Bu zekâ türüyle sosyal becerileri kazanmak mümkündür. Kişiler grup projeleri, takım oyunları, grup çalışmaları yaparak birlikte çalışmayı öğrenir. Bireyler arası yardımlaşma, dayanışma ve birbirine destek olma yine bu zekâ boyutunun temel özelliklerindendir</a:t>
            </a:r>
          </a:p>
        </p:txBody>
      </p:sp>
      <p:pic>
        <p:nvPicPr>
          <p:cNvPr id="5" name="Resim 4" descr="kırpıntı çizim, çizim, çizgi film, grafik içeren bir resim&#10;&#10;Açıklama otomatik olarak oluşturuldu">
            <a:extLst>
              <a:ext uri="{FF2B5EF4-FFF2-40B4-BE49-F238E27FC236}">
                <a16:creationId xmlns:a16="http://schemas.microsoft.com/office/drawing/2014/main" id="{38AD5783-202C-06DE-976C-AE9DF3DA4EF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443538" y="2786230"/>
            <a:ext cx="2775284" cy="2712840"/>
          </a:xfrm>
          <a:prstGeom prst="rect">
            <a:avLst/>
          </a:prstGeom>
        </p:spPr>
      </p:pic>
    </p:spTree>
    <p:extLst>
      <p:ext uri="{BB962C8B-B14F-4D97-AF65-F5344CB8AC3E}">
        <p14:creationId xmlns:p14="http://schemas.microsoft.com/office/powerpoint/2010/main" val="4057180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C807D4E-2034-18B1-B7BB-1FB86DBD871D}"/>
              </a:ext>
            </a:extLst>
          </p:cNvPr>
          <p:cNvSpPr>
            <a:spLocks noGrp="1"/>
          </p:cNvSpPr>
          <p:nvPr>
            <p:ph type="title"/>
          </p:nvPr>
        </p:nvSpPr>
        <p:spPr>
          <a:xfrm>
            <a:off x="5755598" y="1138036"/>
            <a:ext cx="5598202" cy="1402470"/>
          </a:xfrm>
        </p:spPr>
        <p:txBody>
          <a:bodyPr anchor="t">
            <a:normAutofit/>
          </a:bodyPr>
          <a:lstStyle/>
          <a:p>
            <a:r>
              <a:rPr lang="tr-TR" sz="3200"/>
              <a:t>7. İÇSEL ZEKA</a:t>
            </a:r>
          </a:p>
        </p:txBody>
      </p:sp>
      <p:pic>
        <p:nvPicPr>
          <p:cNvPr id="5" name="Resim 4" descr="taslak, çizgi sanatı, kırpıntı çizim, çizim içeren bir resim&#10;&#10;Açıklama otomatik olarak oluşturuldu">
            <a:extLst>
              <a:ext uri="{FF2B5EF4-FFF2-40B4-BE49-F238E27FC236}">
                <a16:creationId xmlns:a16="http://schemas.microsoft.com/office/drawing/2014/main" id="{C2163E9C-E4D2-222F-A78D-5F703D5E099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42122" y="917548"/>
            <a:ext cx="4365438" cy="5162050"/>
          </a:xfrm>
          <a:prstGeom prst="rect">
            <a:avLst/>
          </a:prstGeom>
        </p:spPr>
      </p:pic>
      <p:cxnSp>
        <p:nvCxnSpPr>
          <p:cNvPr id="11" name="Straight Connector 10">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8738"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279F2C7D-472B-E610-6D86-EC54D052A6E7}"/>
              </a:ext>
            </a:extLst>
          </p:cNvPr>
          <p:cNvSpPr>
            <a:spLocks noGrp="1"/>
          </p:cNvSpPr>
          <p:nvPr>
            <p:ph idx="1"/>
          </p:nvPr>
        </p:nvSpPr>
        <p:spPr>
          <a:xfrm>
            <a:off x="5755598" y="2551176"/>
            <a:ext cx="5444382" cy="3591207"/>
          </a:xfrm>
        </p:spPr>
        <p:txBody>
          <a:bodyPr>
            <a:normAutofit/>
          </a:bodyPr>
          <a:lstStyle/>
          <a:p>
            <a:r>
              <a:rPr lang="tr-TR" sz="1700"/>
              <a:t>İnsanın kendini anlaması; kim olduğunu, zayıf ve güçlü yönlerini, isteklerini, duygularını fark etmesi; ne zaman nasıl davranacağını bilmesi yeteneğidir. Başka bir ifadeyle, içsel zekâ bir kişinin kendini tanıması, kim olduğunu, ne yapmak istediğini ve neyi yapmak istemediğini veya çeşitli durumlarda nasıl davranması, nelere yönelmesi ve nelerden uzak durması gerektiğini bilmesi ve bunlara bağlı olarak hayatında doğru kararlar almasıdır. İçsel zekâ birisinin kendini tam olarak anlayabilmesi ve hayatını planlarken bunun gibi bilgileri kullanabilmesi yeteneğidir. Bu zeka türü yüksek olan kişilere ilahiyatçılar, psikologlar ve filozoflar örnek verilebilir</a:t>
            </a:r>
          </a:p>
        </p:txBody>
      </p:sp>
    </p:spTree>
    <p:extLst>
      <p:ext uri="{BB962C8B-B14F-4D97-AF65-F5344CB8AC3E}">
        <p14:creationId xmlns:p14="http://schemas.microsoft.com/office/powerpoint/2010/main" val="3420762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87AFE0E-B37D-4531-AFE8-231C8348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E18F19D-B1AD-27BF-2D27-62130144E994}"/>
              </a:ext>
            </a:extLst>
          </p:cNvPr>
          <p:cNvSpPr>
            <a:spLocks noGrp="1"/>
          </p:cNvSpPr>
          <p:nvPr>
            <p:ph type="title"/>
          </p:nvPr>
        </p:nvSpPr>
        <p:spPr>
          <a:xfrm>
            <a:off x="838200" y="365125"/>
            <a:ext cx="10515600" cy="1325563"/>
          </a:xfrm>
        </p:spPr>
        <p:txBody>
          <a:bodyPr>
            <a:normAutofit/>
          </a:bodyPr>
          <a:lstStyle/>
          <a:p>
            <a:r>
              <a:rPr lang="tr-TR" dirty="0"/>
              <a:t>İÇSEL ZEKA ÖZELLİKLERİ</a:t>
            </a:r>
          </a:p>
        </p:txBody>
      </p:sp>
      <p:sp>
        <p:nvSpPr>
          <p:cNvPr id="3" name="İçerik Yer Tutucusu 2">
            <a:extLst>
              <a:ext uri="{FF2B5EF4-FFF2-40B4-BE49-F238E27FC236}">
                <a16:creationId xmlns:a16="http://schemas.microsoft.com/office/drawing/2014/main" id="{A9C31DFC-8B68-D9BE-19FD-2E55A3E3550F}"/>
              </a:ext>
            </a:extLst>
          </p:cNvPr>
          <p:cNvSpPr>
            <a:spLocks noGrp="1"/>
          </p:cNvSpPr>
          <p:nvPr>
            <p:ph idx="1"/>
          </p:nvPr>
        </p:nvSpPr>
        <p:spPr>
          <a:xfrm>
            <a:off x="838201" y="2013625"/>
            <a:ext cx="4614759" cy="4163337"/>
          </a:xfrm>
        </p:spPr>
        <p:txBody>
          <a:bodyPr>
            <a:normAutofit/>
          </a:bodyPr>
          <a:lstStyle/>
          <a:p>
            <a:r>
              <a:rPr lang="tr-TR" sz="800"/>
              <a:t>Bağımsız olma eğilimindedir.</a:t>
            </a:r>
          </a:p>
          <a:p>
            <a:r>
              <a:rPr lang="tr-TR" sz="800"/>
              <a:t>Kendisinin zayıf ve güçlü yanları hakkında gerçekçi bir görüşe sahiptir.</a:t>
            </a:r>
          </a:p>
          <a:p>
            <a:r>
              <a:rPr lang="tr-TR" sz="800"/>
              <a:t>Yalnız oynamaya ya da ders çalışmaya bırakıldığında daha başarılıdır.</a:t>
            </a:r>
          </a:p>
          <a:p>
            <a:r>
              <a:rPr lang="tr-TR" sz="800"/>
              <a:t>Hakkında çok fazla bahsetmediği en az bir ilgisi ya da hobisi vardır.</a:t>
            </a:r>
          </a:p>
          <a:p>
            <a:r>
              <a:rPr lang="tr-TR" sz="800"/>
              <a:t>Duygularını, hislerini ve düşüncelerini açık ve net bir şekilde dile getirir.</a:t>
            </a:r>
          </a:p>
          <a:p>
            <a:r>
              <a:rPr lang="tr-TR" sz="800"/>
              <a:t>Hayattaki başarılarından ve başarısızlıklarından ders almasını bilir.</a:t>
            </a:r>
          </a:p>
          <a:p>
            <a:r>
              <a:rPr lang="tr-TR" sz="800"/>
              <a:t>Kendine güveni yüksektir.</a:t>
            </a:r>
          </a:p>
          <a:p>
            <a:r>
              <a:rPr lang="tr-TR" sz="800"/>
              <a:t>Yaptığı işin bilincindedir ve başkalarına pek fazla akıl danışmaz. Hayattaki amacının ne olduğuna ilişkin iyi bir anlayışa sahiptir.</a:t>
            </a:r>
          </a:p>
          <a:p>
            <a:r>
              <a:rPr lang="tr-TR" sz="800"/>
              <a:t>Kendine saygısı yüksektir</a:t>
            </a:r>
          </a:p>
          <a:p>
            <a:r>
              <a:rPr lang="tr-TR" sz="800"/>
              <a:t>Özedönük-İçsel Zekânın Özündeki Kapasiteler:</a:t>
            </a:r>
          </a:p>
          <a:p>
            <a:r>
              <a:rPr lang="tr-TR" sz="800"/>
              <a:t>Konsantrasyon</a:t>
            </a:r>
          </a:p>
          <a:p>
            <a:r>
              <a:rPr lang="tr-TR" sz="800"/>
              <a:t>Düşünsellik</a:t>
            </a:r>
          </a:p>
          <a:p>
            <a:r>
              <a:rPr lang="tr-TR" sz="800"/>
              <a:t>Yürütücü biliş/Üst biliş (Düşünme hakkındaki düşünce etkinlikleri)</a:t>
            </a:r>
          </a:p>
          <a:p>
            <a:r>
              <a:rPr lang="tr-TR" sz="800"/>
              <a:t>Değişik duyguların farkında olma</a:t>
            </a:r>
          </a:p>
          <a:p>
            <a:r>
              <a:rPr lang="tr-TR" sz="800"/>
              <a:t>Özü tanıma ve değer verme</a:t>
            </a:r>
          </a:p>
          <a:p>
            <a:r>
              <a:rPr lang="tr-TR" sz="800"/>
              <a:t>Yüksek düzeyli düşünme becerileri ve akıl yürütme</a:t>
            </a:r>
          </a:p>
          <a:p>
            <a:endParaRPr lang="tr-TR" sz="800"/>
          </a:p>
        </p:txBody>
      </p:sp>
      <p:pic>
        <p:nvPicPr>
          <p:cNvPr id="5" name="Resim 4" descr="kuş, av kuşu, dış mekan, gökyüzü içeren bir resim&#10;&#10;Açıklama otomatik olarak oluşturuldu">
            <a:extLst>
              <a:ext uri="{FF2B5EF4-FFF2-40B4-BE49-F238E27FC236}">
                <a16:creationId xmlns:a16="http://schemas.microsoft.com/office/drawing/2014/main" id="{68BB0A0A-925E-B80A-D7EE-9D44B1DAC57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4943" r="1287" b="-3"/>
          <a:stretch/>
        </p:blipFill>
        <p:spPr>
          <a:xfrm>
            <a:off x="6101338" y="2015168"/>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Tree>
    <p:extLst>
      <p:ext uri="{BB962C8B-B14F-4D97-AF65-F5344CB8AC3E}">
        <p14:creationId xmlns:p14="http://schemas.microsoft.com/office/powerpoint/2010/main" val="401452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B1EEE43-2479-17AC-661D-19CCCBC17B63}"/>
              </a:ext>
            </a:extLst>
          </p:cNvPr>
          <p:cNvSpPr>
            <a:spLocks noGrp="1"/>
          </p:cNvSpPr>
          <p:nvPr>
            <p:ph type="title"/>
          </p:nvPr>
        </p:nvSpPr>
        <p:spPr>
          <a:xfrm>
            <a:off x="6823878" y="741391"/>
            <a:ext cx="4491821" cy="1616203"/>
          </a:xfrm>
        </p:spPr>
        <p:txBody>
          <a:bodyPr anchor="b">
            <a:normAutofit/>
          </a:bodyPr>
          <a:lstStyle/>
          <a:p>
            <a:r>
              <a:rPr lang="tr-TR" sz="3200"/>
              <a:t>8. DOĞACI ZEKA</a:t>
            </a:r>
          </a:p>
        </p:txBody>
      </p:sp>
      <p:pic>
        <p:nvPicPr>
          <p:cNvPr id="12" name="Picture 4" descr="Genç bitki ve köklerini gösteren kesit">
            <a:extLst>
              <a:ext uri="{FF2B5EF4-FFF2-40B4-BE49-F238E27FC236}">
                <a16:creationId xmlns:a16="http://schemas.microsoft.com/office/drawing/2014/main" id="{951279C6-E780-43B8-23F6-2B2975F6EDB5}"/>
              </a:ext>
            </a:extLst>
          </p:cNvPr>
          <p:cNvPicPr>
            <a:picLocks noChangeAspect="1"/>
          </p:cNvPicPr>
          <p:nvPr/>
        </p:nvPicPr>
        <p:blipFill rotWithShape="1">
          <a:blip r:embed="rId3"/>
          <a:srcRect l="36445"/>
          <a:stretch/>
        </p:blipFill>
        <p:spPr>
          <a:xfrm>
            <a:off x="20" y="10"/>
            <a:ext cx="6095980" cy="6857990"/>
          </a:xfrm>
          <a:prstGeom prst="rect">
            <a:avLst/>
          </a:prstGeom>
        </p:spPr>
      </p:pic>
      <p:grpSp>
        <p:nvGrpSpPr>
          <p:cNvPr id="13" name="Group 8">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0" name="Rectangle 9">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0">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İçerik Yer Tutucusu 2">
            <a:extLst>
              <a:ext uri="{FF2B5EF4-FFF2-40B4-BE49-F238E27FC236}">
                <a16:creationId xmlns:a16="http://schemas.microsoft.com/office/drawing/2014/main" id="{646C47D7-DD76-91CF-F658-C04271308F0D}"/>
              </a:ext>
            </a:extLst>
          </p:cNvPr>
          <p:cNvSpPr>
            <a:spLocks noGrp="1"/>
          </p:cNvSpPr>
          <p:nvPr>
            <p:ph idx="1"/>
          </p:nvPr>
        </p:nvSpPr>
        <p:spPr>
          <a:xfrm>
            <a:off x="6823878" y="2533476"/>
            <a:ext cx="4491820" cy="3447832"/>
          </a:xfrm>
        </p:spPr>
        <p:txBody>
          <a:bodyPr anchor="t">
            <a:normAutofit/>
          </a:bodyPr>
          <a:lstStyle/>
          <a:p>
            <a:r>
              <a:rPr lang="tr-TR" sz="1300"/>
              <a:t>Doğal çevreyi anlama, tanıma ile ilgilidir. Çeşitli çiçekleri ayırt edebilen farklı hayvanları adlandırabilen, ayakkabı, araba, giysi çizimlerini ortak kategorilere yerleştirebilen çocuklarda bu zekânın gelişmiş olduğu söylenebilir</a:t>
            </a:r>
          </a:p>
          <a:p>
            <a:r>
              <a:rPr lang="tr-TR" sz="1300"/>
              <a:t>Bu alanda gelişmişlik gösteren kişilerin özellikleri şöyle sıralanabilir:</a:t>
            </a:r>
          </a:p>
          <a:p>
            <a:r>
              <a:rPr lang="tr-TR" sz="1300"/>
              <a:t>Doğa ile bütünleşme</a:t>
            </a:r>
          </a:p>
          <a:p>
            <a:r>
              <a:rPr lang="tr-TR" sz="1300"/>
              <a:t>Doğal bitki örtüsüne duyarlılık gösterme</a:t>
            </a:r>
          </a:p>
          <a:p>
            <a:r>
              <a:rPr lang="tr-TR" sz="1300"/>
              <a:t>Canlılar ile etkileşim kurma ve onları koruma bilinci taşıma</a:t>
            </a:r>
          </a:p>
          <a:p>
            <a:r>
              <a:rPr lang="tr-TR" sz="1300"/>
              <a:t>Doğanın tepkilerini hassasiyetle karşılama</a:t>
            </a:r>
          </a:p>
          <a:p>
            <a:r>
              <a:rPr lang="tr-TR" sz="1300"/>
              <a:t>Bitki ve hayvanları tanıma ve onları sınıflama</a:t>
            </a:r>
          </a:p>
          <a:p>
            <a:r>
              <a:rPr lang="tr-TR" sz="1300"/>
              <a:t>Bitki yetiştirme</a:t>
            </a:r>
          </a:p>
        </p:txBody>
      </p:sp>
    </p:spTree>
    <p:extLst>
      <p:ext uri="{BB962C8B-B14F-4D97-AF65-F5344CB8AC3E}">
        <p14:creationId xmlns:p14="http://schemas.microsoft.com/office/powerpoint/2010/main" val="2971005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6DC6F4C5-64F7-E084-0148-A680DC3EC6C5}"/>
              </a:ext>
            </a:extLst>
          </p:cNvPr>
          <p:cNvSpPr>
            <a:spLocks noGrp="1"/>
          </p:cNvSpPr>
          <p:nvPr>
            <p:ph type="title"/>
          </p:nvPr>
        </p:nvSpPr>
        <p:spPr>
          <a:xfrm>
            <a:off x="838201" y="365125"/>
            <a:ext cx="5251316" cy="1807305"/>
          </a:xfrm>
        </p:spPr>
        <p:txBody>
          <a:bodyPr>
            <a:normAutofit/>
          </a:bodyPr>
          <a:lstStyle/>
          <a:p>
            <a:r>
              <a:rPr lang="tr-TR" sz="4100"/>
              <a:t>DOĞACI ZEKA BASKIN OLAN ÇOCUKLAR</a:t>
            </a:r>
          </a:p>
        </p:txBody>
      </p:sp>
      <p:sp>
        <p:nvSpPr>
          <p:cNvPr id="3" name="İçerik Yer Tutucusu 2">
            <a:extLst>
              <a:ext uri="{FF2B5EF4-FFF2-40B4-BE49-F238E27FC236}">
                <a16:creationId xmlns:a16="http://schemas.microsoft.com/office/drawing/2014/main" id="{62EFBB61-6630-8FDF-9A68-8491C9BEF99D}"/>
              </a:ext>
            </a:extLst>
          </p:cNvPr>
          <p:cNvSpPr>
            <a:spLocks noGrp="1"/>
          </p:cNvSpPr>
          <p:nvPr>
            <p:ph idx="1"/>
          </p:nvPr>
        </p:nvSpPr>
        <p:spPr>
          <a:xfrm>
            <a:off x="838200" y="2333297"/>
            <a:ext cx="4619621" cy="3843666"/>
          </a:xfrm>
        </p:spPr>
        <p:txBody>
          <a:bodyPr>
            <a:normAutofit/>
          </a:bodyPr>
          <a:lstStyle/>
          <a:p>
            <a:r>
              <a:rPr lang="tr-TR" sz="2000"/>
              <a:t>Doğacı zekâsı gelişmiş bir kişiyi doğal kaynaklara ve sağlıklı bir çevreye yoğun ilgisi olan, canlı ve cansız varlıkların ayrımını doğal dünyada yapabilen ve bu alandaki yeteneklerini üretken olarak kullanabilen bir bireylerdir</a:t>
            </a:r>
          </a:p>
          <a:p>
            <a:r>
              <a:rPr lang="tr-TR" sz="2000"/>
              <a:t>Doğacı zekâsı gelişmiş olan kişilere zooloji, botanik, kimya, biyoloji, jeoloji, meteoroloji, arkeoloji, çiçekçilik, tıp, fotoğrafçılık, dağcılık ve izcilik gibi alanlarda çalışanlar örnek gösterilebilir</a:t>
            </a:r>
          </a:p>
        </p:txBody>
      </p:sp>
      <p:pic>
        <p:nvPicPr>
          <p:cNvPr id="5" name="Resim 4" descr="ağaç, manzara, dış mekan, doğal manzara içeren bir resim&#10;&#10;Açıklama otomatik olarak oluşturuldu">
            <a:extLst>
              <a:ext uri="{FF2B5EF4-FFF2-40B4-BE49-F238E27FC236}">
                <a16:creationId xmlns:a16="http://schemas.microsoft.com/office/drawing/2014/main" id="{F4EE7F87-ECBD-948E-A6E5-4AA9652C35D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0971" r="2012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717024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3FCB0F0A-2FB4-2054-A769-66EC5FB1FF8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6858000"/>
          </a:xfrm>
          <a:prstGeom prst="rect">
            <a:avLst/>
          </a:prstGeom>
        </p:spPr>
      </p:pic>
      <p:sp>
        <p:nvSpPr>
          <p:cNvPr id="7" name="Metin kutusu 6">
            <a:extLst>
              <a:ext uri="{FF2B5EF4-FFF2-40B4-BE49-F238E27FC236}">
                <a16:creationId xmlns:a16="http://schemas.microsoft.com/office/drawing/2014/main" id="{050CEA66-023B-A854-9239-35EC9277FE3A}"/>
              </a:ext>
            </a:extLst>
          </p:cNvPr>
          <p:cNvSpPr txBox="1"/>
          <p:nvPr/>
        </p:nvSpPr>
        <p:spPr>
          <a:xfrm>
            <a:off x="3496235" y="412375"/>
            <a:ext cx="8139953" cy="3785652"/>
          </a:xfrm>
          <a:prstGeom prst="rect">
            <a:avLst/>
          </a:prstGeom>
          <a:noFill/>
        </p:spPr>
        <p:txBody>
          <a:bodyPr wrap="square">
            <a:spAutoFit/>
          </a:bodyPr>
          <a:lstStyle/>
          <a:p>
            <a:r>
              <a:rPr lang="tr-TR" dirty="0"/>
              <a:t>“</a:t>
            </a:r>
            <a:r>
              <a:rPr lang="tr-TR" sz="2400" dirty="0"/>
              <a:t>Bu yaratılmışların hepsi, hangi amaçla var olmuşlarsa, ona göre iradeyle eğitilmeye muhtaçtır. Onlar,</a:t>
            </a:r>
          </a:p>
          <a:p>
            <a:r>
              <a:rPr lang="tr-TR" sz="2400" dirty="0"/>
              <a:t>yatkın oldukları şeylerle, bu şehirlerin en son veya en yakın yetkinliklerini almak üzere eğitilirler.</a:t>
            </a:r>
          </a:p>
          <a:p>
            <a:r>
              <a:rPr lang="tr-TR" sz="2400" dirty="0"/>
              <a:t>Herhangi bir iş konusunda öyle yüksek yaratılışlar vardır ki, bunlar, onların yatkın oldukları şeylerle</a:t>
            </a:r>
          </a:p>
          <a:p>
            <a:r>
              <a:rPr lang="tr-TR" sz="2400" dirty="0"/>
              <a:t>eğitilmez ve ihmal edilirlerse, zamanla onların sahip oldukları yetenekler yok olur. Bazen de söz konusu</a:t>
            </a:r>
          </a:p>
          <a:p>
            <a:r>
              <a:rPr lang="tr-TR" sz="2400" dirty="0"/>
              <a:t>işte kötü şeylerle eğitilirlerse bu durumda bayağı şeyler bulunup ortaya çıkarılmış olur</a:t>
            </a:r>
          </a:p>
        </p:txBody>
      </p:sp>
      <p:sp>
        <p:nvSpPr>
          <p:cNvPr id="8" name="Metin kutusu 7">
            <a:extLst>
              <a:ext uri="{FF2B5EF4-FFF2-40B4-BE49-F238E27FC236}">
                <a16:creationId xmlns:a16="http://schemas.microsoft.com/office/drawing/2014/main" id="{9656298E-87C6-A232-F4D2-FF66DF33660C}"/>
              </a:ext>
            </a:extLst>
          </p:cNvPr>
          <p:cNvSpPr txBox="1"/>
          <p:nvPr/>
        </p:nvSpPr>
        <p:spPr>
          <a:xfrm>
            <a:off x="717176" y="609600"/>
            <a:ext cx="2366683" cy="923330"/>
          </a:xfrm>
          <a:prstGeom prst="rect">
            <a:avLst/>
          </a:prstGeom>
          <a:noFill/>
        </p:spPr>
        <p:txBody>
          <a:bodyPr wrap="square" rtlCol="0">
            <a:spAutoFit/>
          </a:bodyPr>
          <a:lstStyle/>
          <a:p>
            <a:r>
              <a:rPr lang="tr-TR"/>
              <a:t>Farabi de İSTİDATA GÖRE EĞİTİM tavsiyesi</a:t>
            </a:r>
            <a:endParaRPr lang="tr-TR" dirty="0"/>
          </a:p>
        </p:txBody>
      </p:sp>
    </p:spTree>
    <p:extLst>
      <p:ext uri="{BB962C8B-B14F-4D97-AF65-F5344CB8AC3E}">
        <p14:creationId xmlns:p14="http://schemas.microsoft.com/office/powerpoint/2010/main" val="3224900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7E05A21B-B83D-E283-9538-5FB6B727245E}"/>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3100" kern="1200">
                <a:solidFill>
                  <a:srgbClr val="FFFFFF"/>
                </a:solidFill>
                <a:latin typeface="+mj-lt"/>
                <a:ea typeface="+mj-ea"/>
                <a:cs typeface="+mj-cs"/>
              </a:rPr>
              <a:t>Çoklu zeka kuramına göre öğrenci merkezli eğitim de eğiticinin (muallim) görevleri</a:t>
            </a:r>
          </a:p>
        </p:txBody>
      </p:sp>
      <p:pic>
        <p:nvPicPr>
          <p:cNvPr id="5" name="Resim 4" descr="metin, yazı tipi, ekran görüntüsü, cebir içeren bir resim&#10;&#10;Açıklama otomatik olarak oluşturuldu">
            <a:extLst>
              <a:ext uri="{FF2B5EF4-FFF2-40B4-BE49-F238E27FC236}">
                <a16:creationId xmlns:a16="http://schemas.microsoft.com/office/drawing/2014/main" id="{258AA09D-6690-7094-3A67-9D0D04A8AB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225" y="2210053"/>
            <a:ext cx="11327549" cy="3964640"/>
          </a:xfrm>
          <a:prstGeom prst="rect">
            <a:avLst/>
          </a:prstGeom>
        </p:spPr>
      </p:pic>
    </p:spTree>
    <p:extLst>
      <p:ext uri="{BB962C8B-B14F-4D97-AF65-F5344CB8AC3E}">
        <p14:creationId xmlns:p14="http://schemas.microsoft.com/office/powerpoint/2010/main" val="8326850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metin, ekran görüntüsü, yazı tipi, doküman, belge içeren bir resim&#10;&#10;Açıklama otomatik olarak oluşturuldu">
            <a:extLst>
              <a:ext uri="{FF2B5EF4-FFF2-40B4-BE49-F238E27FC236}">
                <a16:creationId xmlns:a16="http://schemas.microsoft.com/office/drawing/2014/main" id="{0A4826B6-CABE-280F-40B4-7AC90F46F6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9534" y="643467"/>
            <a:ext cx="7452932" cy="5571066"/>
          </a:xfrm>
          <a:prstGeom prst="rect">
            <a:avLst/>
          </a:prstGeom>
        </p:spPr>
      </p:pic>
    </p:spTree>
    <p:extLst>
      <p:ext uri="{BB962C8B-B14F-4D97-AF65-F5344CB8AC3E}">
        <p14:creationId xmlns:p14="http://schemas.microsoft.com/office/powerpoint/2010/main" val="3611349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metin, yazı tipi, beyaz, cebir içeren bir resim&#10;&#10;Açıklama otomatik olarak oluşturuldu">
            <a:extLst>
              <a:ext uri="{FF2B5EF4-FFF2-40B4-BE49-F238E27FC236}">
                <a16:creationId xmlns:a16="http://schemas.microsoft.com/office/drawing/2014/main" id="{98432B74-C88D-0F96-7FCA-D4AE49240C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2024972"/>
            <a:ext cx="10905066" cy="2808054"/>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47159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0DCC097-1DB8-4B6D-85D0-6FBA0E1CA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E0B58608-23C8-4441-994D-C6823EEE1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Başlık 1">
            <a:extLst>
              <a:ext uri="{FF2B5EF4-FFF2-40B4-BE49-F238E27FC236}">
                <a16:creationId xmlns:a16="http://schemas.microsoft.com/office/drawing/2014/main" id="{BCA4D565-3565-F2C0-46EF-4FFE952333EA}"/>
              </a:ext>
            </a:extLst>
          </p:cNvPr>
          <p:cNvSpPr>
            <a:spLocks noGrp="1"/>
          </p:cNvSpPr>
          <p:nvPr>
            <p:ph type="title"/>
          </p:nvPr>
        </p:nvSpPr>
        <p:spPr>
          <a:xfrm>
            <a:off x="828675" y="494414"/>
            <a:ext cx="10534650" cy="817403"/>
          </a:xfrm>
        </p:spPr>
        <p:txBody>
          <a:bodyPr vert="horz" lIns="91440" tIns="45720" rIns="91440" bIns="45720" rtlCol="0" anchor="b">
            <a:normAutofit/>
          </a:bodyPr>
          <a:lstStyle/>
          <a:p>
            <a:pPr algn="ctr"/>
            <a:r>
              <a:rPr lang="en-US" sz="3600" kern="1200">
                <a:solidFill>
                  <a:schemeClr val="tx1"/>
                </a:solidFill>
                <a:latin typeface="+mj-lt"/>
                <a:ea typeface="+mj-ea"/>
                <a:cs typeface="+mj-cs"/>
              </a:rPr>
              <a:t>Öğrenci merkezli eğitimde yöntem ve teknikler </a:t>
            </a:r>
          </a:p>
        </p:txBody>
      </p:sp>
      <p:pic>
        <p:nvPicPr>
          <p:cNvPr id="13" name="İçerik Yer Tutucusu 12" descr="metin, yazı tipi, ekran görüntüsü, cebir içeren bir resim&#10;&#10;Açıklama otomatik olarak oluşturuldu">
            <a:extLst>
              <a:ext uri="{FF2B5EF4-FFF2-40B4-BE49-F238E27FC236}">
                <a16:creationId xmlns:a16="http://schemas.microsoft.com/office/drawing/2014/main" id="{84EE8592-CF16-1805-7D50-4D3AEF25916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3900" y="2528629"/>
            <a:ext cx="10744200" cy="3599305"/>
          </a:xfrm>
          <a:prstGeom prst="rect">
            <a:avLst/>
          </a:prstGeom>
        </p:spPr>
      </p:pic>
    </p:spTree>
    <p:extLst>
      <p:ext uri="{BB962C8B-B14F-4D97-AF65-F5344CB8AC3E}">
        <p14:creationId xmlns:p14="http://schemas.microsoft.com/office/powerpoint/2010/main" val="15581866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Right Triangle 35">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çerik Yer Tutucusu 4" descr="metin, yazı tipi, ekran görüntüsü, doküman, belge içeren bir resim&#10;&#10;Açıklama otomatik olarak oluşturuldu">
            <a:extLst>
              <a:ext uri="{FF2B5EF4-FFF2-40B4-BE49-F238E27FC236}">
                <a16:creationId xmlns:a16="http://schemas.microsoft.com/office/drawing/2014/main" id="{0A1EC917-C8FE-E459-C124-9DD901C4A0F5}"/>
              </a:ext>
            </a:extLst>
          </p:cNvPr>
          <p:cNvPicPr>
            <a:picLocks noChangeAspect="1"/>
          </p:cNvPicPr>
          <p:nvPr/>
        </p:nvPicPr>
        <p:blipFill rotWithShape="1">
          <a:blip r:embed="rId2">
            <a:extLst>
              <a:ext uri="{28A0092B-C50C-407E-A947-70E740481C1C}">
                <a14:useLocalDpi xmlns:a14="http://schemas.microsoft.com/office/drawing/2010/main" val="0"/>
              </a:ext>
            </a:extLst>
          </a:blip>
          <a:srcRect r="1" b="3237"/>
          <a:stretch/>
        </p:blipFill>
        <p:spPr>
          <a:xfrm>
            <a:off x="962163" y="2199479"/>
            <a:ext cx="7746709" cy="2417467"/>
          </a:xfrm>
          <a:prstGeom prst="rect">
            <a:avLst/>
          </a:prstGeom>
        </p:spPr>
      </p:pic>
    </p:spTree>
    <p:extLst>
      <p:ext uri="{BB962C8B-B14F-4D97-AF65-F5344CB8AC3E}">
        <p14:creationId xmlns:p14="http://schemas.microsoft.com/office/powerpoint/2010/main" val="16886060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99E156E2-B459-8D31-B05C-CECD894A55A6}"/>
              </a:ext>
            </a:extLst>
          </p:cNvPr>
          <p:cNvSpPr>
            <a:spLocks noGrp="1"/>
          </p:cNvSpPr>
          <p:nvPr>
            <p:ph idx="1"/>
          </p:nvPr>
        </p:nvSpPr>
        <p:spPr>
          <a:xfrm>
            <a:off x="1285240" y="2969469"/>
            <a:ext cx="8074815" cy="2800395"/>
          </a:xfrm>
        </p:spPr>
        <p:txBody>
          <a:bodyPr anchor="t">
            <a:normAutofit/>
          </a:bodyPr>
          <a:lstStyle/>
          <a:p>
            <a:r>
              <a:rPr lang="tr-TR" sz="1900" b="1"/>
              <a:t>Örnek olay</a:t>
            </a:r>
            <a:r>
              <a:rPr lang="tr-TR" sz="1900"/>
              <a:t>: Örnek olay yöntemi, gerçek yaşam deneyimleri ile öğrencileri yüz yüze getirerek öğretim ortamında kuram ve uygulama arasındaki boşluğun doldurulmasına yardımcı olan bir yöntemdir. Bu yöntemin en önemli avantajlarından biri, öğrencileri problem çözme ve karar verme yaşantılarıyla karşı karşıya getirmesidir. Öğrenciler, problemin çözümüne ilişkin kuramsal açıklamaları okuyarak ya da dinleyerek öğrenme yerine, bunları gerçek yaşamdan alınan olgularla yüz yüze gelerek öğrenirler. Örnek olay yöntemi, öğrenciye anlamlı, günlük yaşamda karşılığını bulabileceği, eleştirel düşünmeye ve problem çözmeye zorlayıcı öğrenme yaşantıları sunmaktadır</a:t>
            </a:r>
          </a:p>
        </p:txBody>
      </p:sp>
    </p:spTree>
    <p:extLst>
      <p:ext uri="{BB962C8B-B14F-4D97-AF65-F5344CB8AC3E}">
        <p14:creationId xmlns:p14="http://schemas.microsoft.com/office/powerpoint/2010/main" val="12201391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etin kutusu 4">
            <a:extLst>
              <a:ext uri="{FF2B5EF4-FFF2-40B4-BE49-F238E27FC236}">
                <a16:creationId xmlns:a16="http://schemas.microsoft.com/office/drawing/2014/main" id="{5CDC782D-3CC0-E8CB-4FE2-B9AF8B7F44C8}"/>
              </a:ext>
            </a:extLst>
          </p:cNvPr>
          <p:cNvSpPr txBox="1"/>
          <p:nvPr/>
        </p:nvSpPr>
        <p:spPr>
          <a:xfrm>
            <a:off x="1285240" y="2969469"/>
            <a:ext cx="8074815" cy="2800395"/>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400" b="1"/>
              <a:t>Gösterip yaptırma</a:t>
            </a:r>
            <a:r>
              <a:rPr lang="en-US" sz="2400"/>
              <a:t>: Gösterip yaptırma, bir teknik ya da bir işlemin uygulanmasını, araç gereçlerin çalıştırılmasını önce gösterip açıklayarak sonra da öğrenciye alıştırma ve uygulama yaptırarak kazandırmanın amaçlandığı ortamlarda kullanılan bir öğretim yöntemidir</a:t>
            </a:r>
          </a:p>
        </p:txBody>
      </p:sp>
    </p:spTree>
    <p:extLst>
      <p:ext uri="{BB962C8B-B14F-4D97-AF65-F5344CB8AC3E}">
        <p14:creationId xmlns:p14="http://schemas.microsoft.com/office/powerpoint/2010/main" val="31023380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Smiling Face with No Fill">
            <a:extLst>
              <a:ext uri="{FF2B5EF4-FFF2-40B4-BE49-F238E27FC236}">
                <a16:creationId xmlns:a16="http://schemas.microsoft.com/office/drawing/2014/main" id="{CB2DCA00-E4FB-6B53-2C52-B720D8C85D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26250" y="3018327"/>
            <a:ext cx="2728198" cy="2728198"/>
          </a:xfrm>
          <a:prstGeom prst="rect">
            <a:avLst/>
          </a:prstGeom>
        </p:spPr>
      </p:pic>
      <p:sp>
        <p:nvSpPr>
          <p:cNvPr id="5" name="Metin kutusu 4">
            <a:extLst>
              <a:ext uri="{FF2B5EF4-FFF2-40B4-BE49-F238E27FC236}">
                <a16:creationId xmlns:a16="http://schemas.microsoft.com/office/drawing/2014/main" id="{0605E238-6484-E615-96F2-C9EF5645DAB3}"/>
              </a:ext>
            </a:extLst>
          </p:cNvPr>
          <p:cNvSpPr txBox="1"/>
          <p:nvPr/>
        </p:nvSpPr>
        <p:spPr>
          <a:xfrm>
            <a:off x="5255260" y="2998278"/>
            <a:ext cx="4238257" cy="2728198"/>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400" b="1"/>
              <a:t>Eğitsel oyunlar</a:t>
            </a:r>
            <a:r>
              <a:rPr lang="en-US" sz="1400"/>
              <a:t>: Pedagojinin gereklerine uyarak eğitsel oyunlarla ders işlendiğinde öğrenciler zevk alarak bilgiye ulaşmış olacaklardır. Eğitsel oyunlar, bütün sınıf düzeyleri için uygun olmakla birlikte ilköğretim çağındaki çocukların soyut kavramları somutlaştırmalarına yardımcı olabilmesi amacıyla daha sık kullanılırlar . Oyunlar eğitici olmalı, aynı zamanda öğrencilerin eğlenmesini de sağlamalıdır. Eğitici oyunlar, hedef davranışları kazandıracak nitelikte olmalı, ayrıca öğrencilerin yaşına, cinsiyetine ve sınıf ortamına uygun olmalıdırlar </a:t>
            </a:r>
          </a:p>
        </p:txBody>
      </p:sp>
    </p:spTree>
    <p:extLst>
      <p:ext uri="{BB962C8B-B14F-4D97-AF65-F5344CB8AC3E}">
        <p14:creationId xmlns:p14="http://schemas.microsoft.com/office/powerpoint/2010/main" val="26079885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Head with Gears">
            <a:extLst>
              <a:ext uri="{FF2B5EF4-FFF2-40B4-BE49-F238E27FC236}">
                <a16:creationId xmlns:a16="http://schemas.microsoft.com/office/drawing/2014/main" id="{323D09F2-EADF-65FE-69E6-185D3834B5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675" y="690054"/>
            <a:ext cx="5474323" cy="5474323"/>
          </a:xfrm>
          <a:prstGeom prst="rect">
            <a:avLst/>
          </a:prstGeom>
        </p:spPr>
      </p:pic>
      <p:sp>
        <p:nvSpPr>
          <p:cNvPr id="14" name="Right Triangle 13">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86A5A31-B10A-4793-84D4-D785959AE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201" y="623275"/>
            <a:ext cx="5141626"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etin kutusu 4">
            <a:extLst>
              <a:ext uri="{FF2B5EF4-FFF2-40B4-BE49-F238E27FC236}">
                <a16:creationId xmlns:a16="http://schemas.microsoft.com/office/drawing/2014/main" id="{ED36727A-C10F-0A61-91EF-2956AA1CDD90}"/>
              </a:ext>
            </a:extLst>
          </p:cNvPr>
          <p:cNvSpPr txBox="1"/>
          <p:nvPr/>
        </p:nvSpPr>
        <p:spPr>
          <a:xfrm>
            <a:off x="6889832" y="2998278"/>
            <a:ext cx="4114773" cy="189376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100" b="1"/>
              <a:t>Dramatizasyon:</a:t>
            </a:r>
            <a:r>
              <a:rPr lang="en-US" sz="1100"/>
              <a:t> Dramatizasyon tekniğinin bir öğretim tekniği olarak uygulanmasındaki amaç, öğrencilerin duyuşsal, bilişsel ve davranışsal yetilerini geliştirmektir. Bu yöntem öğrenci merkezli bir öğretim tekniğidir . Dramatizasyon, bir duygu veya düşüncenin, hareket, mimik, jest veya sözle anlatılmasıdır. Bir başka deyişle, bir konu ya da durumun canlandırılması, yaşayarak yansıtılması, yaşantıya dönüştürülmesi, eğitimin oyunlaştırılmasıdır. Bu teknikte; ortam yaratılması, rollerin belirlenmesi, rolleri canlandıracak kişilerin belirlenmesi ve belirlenen rollere uygun olarak canlandırma yapılması esastır </a:t>
            </a:r>
          </a:p>
        </p:txBody>
      </p:sp>
    </p:spTree>
    <p:extLst>
      <p:ext uri="{BB962C8B-B14F-4D97-AF65-F5344CB8AC3E}">
        <p14:creationId xmlns:p14="http://schemas.microsoft.com/office/powerpoint/2010/main" val="13500314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AF691213-7579-CD77-BEDA-49775C7CDB1B}"/>
              </a:ext>
            </a:extLst>
          </p:cNvPr>
          <p:cNvSpPr>
            <a:spLocks noGrp="1"/>
          </p:cNvSpPr>
          <p:nvPr>
            <p:ph idx="1"/>
          </p:nvPr>
        </p:nvSpPr>
        <p:spPr>
          <a:xfrm>
            <a:off x="1285240" y="2969469"/>
            <a:ext cx="8074815" cy="2800395"/>
          </a:xfrm>
        </p:spPr>
        <p:txBody>
          <a:bodyPr anchor="t">
            <a:normAutofit/>
          </a:bodyPr>
          <a:lstStyle/>
          <a:p>
            <a:r>
              <a:rPr lang="tr-TR" sz="1500" b="1"/>
              <a:t>İstasyon tekniği</a:t>
            </a:r>
            <a:r>
              <a:rPr lang="tr-TR" sz="1500"/>
              <a:t>: Öğreneni etkin kılan, uygulamaya yönelik, işbirlikli ve sosyalleşmeye imkan sağlayan ve yansıtıcı ortamlar sunan bir tekniktir. Bütün sınıfın her istasyona katkı sağlaması yoluyla bir önceki grubun yaptıklarını ileri götürmeyi öğreten öğrenci merkezli bir yöntemdir. Öğrenciler, eş zamanlı olarak belirtilen sürede bu istasyonlara uğramakta ve karşılıklı etkileşim ve iletişim yoluyla tüm duyu organlarını da işe koşarak etkinliklere katılabilmektedirler</a:t>
            </a:r>
          </a:p>
          <a:p>
            <a:r>
              <a:rPr lang="tr-TR" sz="1500"/>
              <a:t> İstasyon tekniğiyle, istendik hedef davranışlar daha kolay kazandırılabilmektedir. Bu teknikle öğrenciler dersten zevk alarak, sıkılmadan, dikkatleri dağılmadan ve oynayarak öğrenebilmektedirler. Öğrenciler, birlikte çalışmayı öğrenerek başkalarının düşünce ve görüşlerine hoşgörüyle bakmayı öğrenmektedirler. Bu teknik, öğrencilerin yaratıcı düşünme yeteneklerini geliştirmekte, yeni ve özgün düşünceler, ürünler ortaya koymalarını desteklemektedir </a:t>
            </a:r>
          </a:p>
        </p:txBody>
      </p:sp>
    </p:spTree>
    <p:extLst>
      <p:ext uri="{BB962C8B-B14F-4D97-AF65-F5344CB8AC3E}">
        <p14:creationId xmlns:p14="http://schemas.microsoft.com/office/powerpoint/2010/main" val="1292042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3E0C72-A7DB-A197-0F9B-527A106F97D5}"/>
              </a:ext>
            </a:extLst>
          </p:cNvPr>
          <p:cNvSpPr>
            <a:spLocks noGrp="1"/>
          </p:cNvSpPr>
          <p:nvPr>
            <p:ph type="title"/>
          </p:nvPr>
        </p:nvSpPr>
        <p:spPr>
          <a:xfrm>
            <a:off x="876693" y="741391"/>
            <a:ext cx="4355265" cy="1616203"/>
          </a:xfrm>
        </p:spPr>
        <p:txBody>
          <a:bodyPr anchor="b">
            <a:normAutofit/>
          </a:bodyPr>
          <a:lstStyle/>
          <a:p>
            <a:r>
              <a:rPr lang="tr-TR" sz="3200"/>
              <a:t>Farabi den Howard Gardner e İSTİDAT</a:t>
            </a:r>
          </a:p>
        </p:txBody>
      </p:sp>
      <p:sp>
        <p:nvSpPr>
          <p:cNvPr id="3" name="İçerik Yer Tutucusu 2">
            <a:extLst>
              <a:ext uri="{FF2B5EF4-FFF2-40B4-BE49-F238E27FC236}">
                <a16:creationId xmlns:a16="http://schemas.microsoft.com/office/drawing/2014/main" id="{1120C8D3-9462-8405-F761-D9AD5612B290}"/>
              </a:ext>
            </a:extLst>
          </p:cNvPr>
          <p:cNvSpPr>
            <a:spLocks noGrp="1"/>
          </p:cNvSpPr>
          <p:nvPr>
            <p:ph idx="1"/>
          </p:nvPr>
        </p:nvSpPr>
        <p:spPr>
          <a:xfrm>
            <a:off x="876692" y="2533476"/>
            <a:ext cx="4355265" cy="3447832"/>
          </a:xfrm>
        </p:spPr>
        <p:txBody>
          <a:bodyPr anchor="t">
            <a:normAutofit/>
          </a:bodyPr>
          <a:lstStyle/>
          <a:p>
            <a:r>
              <a:rPr lang="tr-TR" sz="1300"/>
              <a:t>Howard Gardner’in “Intelligence Reframed (Zeka Yeniden Yapılandırıldı)” adlı eserinde yeni zeka alanını da kapsayacak şekilde çoklu zeka teorisini yeniden formüle etmiştir. Gardner’in ileri sürdüğü zeka alanları şunlardır: </a:t>
            </a:r>
          </a:p>
          <a:p>
            <a:r>
              <a:rPr lang="tr-TR" sz="1300"/>
              <a:t>Sözel-Dil Zekası, </a:t>
            </a:r>
          </a:p>
          <a:p>
            <a:r>
              <a:rPr lang="tr-TR" sz="1300"/>
              <a:t>MantıksalMatematiksel Zeka, </a:t>
            </a:r>
          </a:p>
          <a:p>
            <a:r>
              <a:rPr lang="tr-TR" sz="1300"/>
              <a:t>Görsel-Uzamsal Zeka,</a:t>
            </a:r>
          </a:p>
          <a:p>
            <a:r>
              <a:rPr lang="tr-TR" sz="1300"/>
              <a:t> Müziksel-Ritmik Zeka, </a:t>
            </a:r>
          </a:p>
          <a:p>
            <a:r>
              <a:rPr lang="tr-TR" sz="1300"/>
              <a:t>Bedensel-Kinestetik Zeka, </a:t>
            </a:r>
          </a:p>
          <a:p>
            <a:r>
              <a:rPr lang="tr-TR" sz="1300"/>
              <a:t>Sosyal –Kişilerarası Zeka,</a:t>
            </a:r>
          </a:p>
          <a:p>
            <a:r>
              <a:rPr lang="tr-TR" sz="1300"/>
              <a:t> İçsel Zeka  </a:t>
            </a:r>
          </a:p>
          <a:p>
            <a:r>
              <a:rPr lang="tr-TR" sz="1300"/>
              <a:t>Doğacı Zeka </a:t>
            </a:r>
          </a:p>
        </p:txBody>
      </p:sp>
      <p:pic>
        <p:nvPicPr>
          <p:cNvPr id="5" name="Picture 4" descr="Teknolojik arka plan">
            <a:extLst>
              <a:ext uri="{FF2B5EF4-FFF2-40B4-BE49-F238E27FC236}">
                <a16:creationId xmlns:a16="http://schemas.microsoft.com/office/drawing/2014/main" id="{231EF584-781A-790D-AB65-4996C31CA091}"/>
              </a:ext>
            </a:extLst>
          </p:cNvPr>
          <p:cNvPicPr>
            <a:picLocks noChangeAspect="1"/>
          </p:cNvPicPr>
          <p:nvPr/>
        </p:nvPicPr>
        <p:blipFill rotWithShape="1">
          <a:blip r:embed="rId2"/>
          <a:srcRect l="12865" r="27801" b="-1"/>
          <a:stretch/>
        </p:blipFill>
        <p:spPr>
          <a:xfrm>
            <a:off x="6096000" y="10"/>
            <a:ext cx="6095999" cy="6857990"/>
          </a:xfrm>
          <a:prstGeom prst="rect">
            <a:avLst/>
          </a:prstGeom>
        </p:spPr>
      </p:pic>
      <p:sp>
        <p:nvSpPr>
          <p:cNvPr id="9" name="Rectangle 8">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69424" y="3028872"/>
            <a:ext cx="1559464" cy="6106313"/>
          </a:xfrm>
          <a:prstGeom prst="rect">
            <a:avLst/>
          </a:prstGeom>
          <a:gradFill>
            <a:gsLst>
              <a:gs pos="0">
                <a:schemeClr val="accent5">
                  <a:alpha val="77000"/>
                </a:schemeClr>
              </a:gs>
              <a:gs pos="57000">
                <a:schemeClr val="accent5">
                  <a:lumMod val="60000"/>
                  <a:lumOff val="40000"/>
                  <a:alpha val="0"/>
                </a:schemeClr>
              </a:gs>
            </a:gsLst>
            <a:lin ang="11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C3A50E9-9119-7BC3-083B-2D84CCC78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15441" y="-3760"/>
            <a:ext cx="2176557" cy="6857999"/>
          </a:xfrm>
          <a:prstGeom prst="rect">
            <a:avLst/>
          </a:prstGeom>
          <a:gradFill flip="none" rotWithShape="1">
            <a:gsLst>
              <a:gs pos="0">
                <a:schemeClr val="accent2"/>
              </a:gs>
              <a:gs pos="40000">
                <a:schemeClr val="accent2">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096000" y="5502302"/>
            <a:ext cx="6106314" cy="1359456"/>
          </a:xfrm>
          <a:prstGeom prst="rect">
            <a:avLst/>
          </a:prstGeom>
          <a:gradFill flip="none" rotWithShape="1">
            <a:gsLst>
              <a:gs pos="0">
                <a:schemeClr val="accent2">
                  <a:alpha val="89000"/>
                </a:schemeClr>
              </a:gs>
              <a:gs pos="38000">
                <a:schemeClr val="accent5">
                  <a:lumMod val="60000"/>
                  <a:lumOff val="40000"/>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26892" y="2939627"/>
            <a:ext cx="3162908" cy="3914612"/>
          </a:xfrm>
          <a:prstGeom prst="rect">
            <a:avLst/>
          </a:prstGeom>
          <a:gradFill flip="none" rotWithShape="1">
            <a:gsLst>
              <a:gs pos="0">
                <a:schemeClr val="accent5">
                  <a:lumMod val="60000"/>
                  <a:lumOff val="40000"/>
                </a:schemeClr>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Tree>
    <p:extLst>
      <p:ext uri="{BB962C8B-B14F-4D97-AF65-F5344CB8AC3E}">
        <p14:creationId xmlns:p14="http://schemas.microsoft.com/office/powerpoint/2010/main" val="22956336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19DDEBC7-A0E4-6867-B33F-247612B44149}"/>
              </a:ext>
            </a:extLst>
          </p:cNvPr>
          <p:cNvSpPr>
            <a:spLocks noGrp="1"/>
          </p:cNvSpPr>
          <p:nvPr>
            <p:ph idx="1"/>
          </p:nvPr>
        </p:nvSpPr>
        <p:spPr>
          <a:xfrm>
            <a:off x="1285240" y="2969469"/>
            <a:ext cx="8074815" cy="2800395"/>
          </a:xfrm>
        </p:spPr>
        <p:txBody>
          <a:bodyPr anchor="t">
            <a:normAutofit/>
          </a:bodyPr>
          <a:lstStyle/>
          <a:p>
            <a:r>
              <a:rPr lang="tr-TR" sz="2000" b="1"/>
              <a:t>Tefekkür yöntemi</a:t>
            </a:r>
            <a:r>
              <a:rPr lang="tr-TR" sz="2000"/>
              <a:t>: Akkaya’nın (2011), Kur’an’ı anlamak için geliştirmiş olduğu bir yöntemdir. Bu yöntem çeşitli kişilere uygulatılmış ve uygulayan kişilerin farkında olmadan ayetlerin anlamlarını kavradığı, unutmadığı ve davranışlarında olumlu değişiklikler olduğu görülmüştür. Tefekkür yöntemiyle, kişinin “Okuduğum her ayetten benim çıkaracağım ders nedir?”, “Okuduğum ayete göre ben nasıl bir tavır içinde olmalıyım?” sorularına cevap verebilmesinin ve ayetlerden kendisi için doğru davranışlar çıkarabilmesinin sağlanması amaçlanmaktadır.</a:t>
            </a:r>
          </a:p>
        </p:txBody>
      </p:sp>
    </p:spTree>
    <p:extLst>
      <p:ext uri="{BB962C8B-B14F-4D97-AF65-F5344CB8AC3E}">
        <p14:creationId xmlns:p14="http://schemas.microsoft.com/office/powerpoint/2010/main" val="13648743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75AF2C4E-F5A8-7745-642C-06C2ABD2F26B}"/>
              </a:ext>
            </a:extLst>
          </p:cNvPr>
          <p:cNvSpPr>
            <a:spLocks noGrp="1"/>
          </p:cNvSpPr>
          <p:nvPr>
            <p:ph idx="1"/>
          </p:nvPr>
        </p:nvSpPr>
        <p:spPr>
          <a:xfrm>
            <a:off x="1285240" y="2969469"/>
            <a:ext cx="8074815" cy="2800395"/>
          </a:xfrm>
        </p:spPr>
        <p:txBody>
          <a:bodyPr anchor="t">
            <a:normAutofit/>
          </a:bodyPr>
          <a:lstStyle/>
          <a:p>
            <a:r>
              <a:rPr lang="tr-TR" sz="1700" b="1"/>
              <a:t>Altı şapkalı düşünme tekniği</a:t>
            </a:r>
            <a:r>
              <a:rPr lang="tr-TR" sz="1700"/>
              <a:t>: Bu teknikte, bir konuya farklı açılardan bakarak, önemli kararlarda bireye yardımcı olmak esastır. Bu teknikle duyguları, mantıktan; yaratıcılığı, bilgi birikiminden ayırarak çok yönlü düşünme amaçlanmaktadır. Altı şapkalı düşünme tekniği, zihinsel esnekliği geliştirerek öğrencilere problemlerin çözümlerine farklı açılardan bakma yeteneği kazandıran güçlü bir problem çözme yaklaşımıdır . Bu teknik, öğrencilerde yaratıcılığı ve empati yeteneğini geliştirmeyi amaçlayan bir tekniktir . Özel parametreler ve kategoriler içeren açık uçlu sorular sorularak, sınıfın mantıklı olarak hareket etmesi ve verilen zaman içerisinde incelenen konuyu anlaması amaçlanır. Altı şapkalı düşünme tekniğinde, her biri farklı bir düşünme türünü temsil eden farklı renkte şapkalar kullanılır .</a:t>
            </a:r>
          </a:p>
        </p:txBody>
      </p:sp>
    </p:spTree>
    <p:extLst>
      <p:ext uri="{BB962C8B-B14F-4D97-AF65-F5344CB8AC3E}">
        <p14:creationId xmlns:p14="http://schemas.microsoft.com/office/powerpoint/2010/main" val="16354475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D7CBDFF-3A74-9239-ABB4-656E075EEF4A}"/>
              </a:ext>
            </a:extLst>
          </p:cNvPr>
          <p:cNvSpPr>
            <a:spLocks noGrp="1"/>
          </p:cNvSpPr>
          <p:nvPr>
            <p:ph type="title"/>
          </p:nvPr>
        </p:nvSpPr>
        <p:spPr>
          <a:xfrm>
            <a:off x="1285240" y="1050595"/>
            <a:ext cx="8074815" cy="1618489"/>
          </a:xfrm>
        </p:spPr>
        <p:txBody>
          <a:bodyPr anchor="ctr">
            <a:normAutofit/>
          </a:bodyPr>
          <a:lstStyle/>
          <a:p>
            <a:r>
              <a:rPr lang="tr-TR" sz="3400"/>
              <a:t>Carl (1996), bu teknikte kullanılan şapkalar ve işlevlerini aşağıdaki şekilde ifade etmiştir</a:t>
            </a:r>
          </a:p>
        </p:txBody>
      </p:sp>
      <p:sp>
        <p:nvSpPr>
          <p:cNvPr id="3" name="İçerik Yer Tutucusu 2">
            <a:extLst>
              <a:ext uri="{FF2B5EF4-FFF2-40B4-BE49-F238E27FC236}">
                <a16:creationId xmlns:a16="http://schemas.microsoft.com/office/drawing/2014/main" id="{D5D8DA8A-0AAB-93F8-9184-774A695E9AEF}"/>
              </a:ext>
            </a:extLst>
          </p:cNvPr>
          <p:cNvSpPr>
            <a:spLocks noGrp="1"/>
          </p:cNvSpPr>
          <p:nvPr>
            <p:ph idx="1"/>
          </p:nvPr>
        </p:nvSpPr>
        <p:spPr>
          <a:xfrm>
            <a:off x="1285240" y="2969469"/>
            <a:ext cx="8074815" cy="2800395"/>
          </a:xfrm>
        </p:spPr>
        <p:txBody>
          <a:bodyPr anchor="t">
            <a:normAutofit/>
          </a:bodyPr>
          <a:lstStyle/>
          <a:p>
            <a:pPr marL="0" indent="0">
              <a:buNone/>
            </a:pPr>
            <a:endParaRPr lang="tr-TR" sz="1700"/>
          </a:p>
          <a:p>
            <a:r>
              <a:rPr lang="tr-TR" sz="1700"/>
              <a:t>Beyaz Şapka: Gerçekler, rakamlar ve objektif bilgiler</a:t>
            </a:r>
          </a:p>
          <a:p>
            <a:r>
              <a:rPr lang="tr-TR" sz="1700"/>
              <a:t> Kırmızı Şapka: Duygular, sezgiler </a:t>
            </a:r>
          </a:p>
          <a:p>
            <a:r>
              <a:rPr lang="tr-TR" sz="1700"/>
              <a:t>Siyah Şapka: Mantıksal olumsuz düşünceler </a:t>
            </a:r>
          </a:p>
          <a:p>
            <a:r>
              <a:rPr lang="tr-TR" sz="1700"/>
              <a:t>Sarı Şapka: Mantıksal olumlu ve yapıcı düşünceler </a:t>
            </a:r>
          </a:p>
          <a:p>
            <a:r>
              <a:rPr lang="tr-TR" sz="1700"/>
              <a:t>Yeşil Şapka: Yaratıcı, yeni, kışkırtıcı düşünceler </a:t>
            </a:r>
          </a:p>
          <a:p>
            <a:r>
              <a:rPr lang="tr-TR" sz="1700"/>
              <a:t>Mavi Şapka: Diğer şapkaların kontrolü, düşünme süreci hakkında düşünme</a:t>
            </a:r>
          </a:p>
        </p:txBody>
      </p:sp>
    </p:spTree>
    <p:extLst>
      <p:ext uri="{BB962C8B-B14F-4D97-AF65-F5344CB8AC3E}">
        <p14:creationId xmlns:p14="http://schemas.microsoft.com/office/powerpoint/2010/main" val="19742925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D3ABE933-21F7-B1E4-FA27-BFC49CCDDA58}"/>
              </a:ext>
            </a:extLst>
          </p:cNvPr>
          <p:cNvSpPr>
            <a:spLocks noGrp="1"/>
          </p:cNvSpPr>
          <p:nvPr>
            <p:ph idx="1"/>
          </p:nvPr>
        </p:nvSpPr>
        <p:spPr>
          <a:xfrm>
            <a:off x="1285240" y="2969469"/>
            <a:ext cx="8074815" cy="2800395"/>
          </a:xfrm>
        </p:spPr>
        <p:txBody>
          <a:bodyPr anchor="t">
            <a:normAutofit/>
          </a:bodyPr>
          <a:lstStyle/>
          <a:p>
            <a:r>
              <a:rPr lang="tr-TR" sz="2400" b="1"/>
              <a:t>Kartopu tekniği</a:t>
            </a:r>
            <a:r>
              <a:rPr lang="tr-TR" sz="2400"/>
              <a:t>: Aktif öğrenme tekniklerinden biridir. Verilen bir problem ya da konu ile ilgili olarak, öğrenciler önce tek başlarına düşünüp, sonra iki, daha sonra dört ve sekiz kişilik gruplarda tartışırlar. Tekniğe kartopu denmesinin nedeni grubun giderek büyümesidir. En son grupta ulaşılan sonuçlar, sınıfa sunulur</a:t>
            </a:r>
          </a:p>
        </p:txBody>
      </p:sp>
    </p:spTree>
    <p:extLst>
      <p:ext uri="{BB962C8B-B14F-4D97-AF65-F5344CB8AC3E}">
        <p14:creationId xmlns:p14="http://schemas.microsoft.com/office/powerpoint/2010/main" val="37604809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E354F8CF-699C-D32B-1DC2-D3BBCC6C394B}"/>
              </a:ext>
            </a:extLst>
          </p:cNvPr>
          <p:cNvSpPr>
            <a:spLocks noGrp="1"/>
          </p:cNvSpPr>
          <p:nvPr>
            <p:ph idx="1"/>
          </p:nvPr>
        </p:nvSpPr>
        <p:spPr>
          <a:xfrm>
            <a:off x="1285240" y="2969469"/>
            <a:ext cx="8074815" cy="2800395"/>
          </a:xfrm>
        </p:spPr>
        <p:txBody>
          <a:bodyPr anchor="t">
            <a:normAutofit/>
          </a:bodyPr>
          <a:lstStyle/>
          <a:p>
            <a:r>
              <a:rPr lang="tr-TR" sz="2400" b="1" dirty="0"/>
              <a:t>Poster-afiş hazırlama</a:t>
            </a:r>
            <a:r>
              <a:rPr lang="tr-TR" sz="2400" dirty="0"/>
              <a:t>: Aktif öğrenme tekniklerinden biridir. Konuyla ilgili olarak, öğrencilerden renkli karton, boya ve benzeri malzeme ile öğrendiklerini yansıtan bir çalışma yapmaları istenir. Bu tarz çalışmalarda öğretmen mutlaka yeterli sayıda örneği sınıfa getirmelidir</a:t>
            </a:r>
          </a:p>
        </p:txBody>
      </p:sp>
    </p:spTree>
    <p:extLst>
      <p:ext uri="{BB962C8B-B14F-4D97-AF65-F5344CB8AC3E}">
        <p14:creationId xmlns:p14="http://schemas.microsoft.com/office/powerpoint/2010/main" val="40288092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EE5B882-43F7-5CCC-0535-AC744FCC2315}"/>
              </a:ext>
            </a:extLst>
          </p:cNvPr>
          <p:cNvSpPr>
            <a:spLocks noGrp="1"/>
          </p:cNvSpPr>
          <p:nvPr>
            <p:ph type="title"/>
          </p:nvPr>
        </p:nvSpPr>
        <p:spPr>
          <a:xfrm>
            <a:off x="1285240" y="1050595"/>
            <a:ext cx="8074815" cy="1618489"/>
          </a:xfrm>
        </p:spPr>
        <p:txBody>
          <a:bodyPr anchor="ctr">
            <a:normAutofit/>
          </a:bodyPr>
          <a:lstStyle/>
          <a:p>
            <a:r>
              <a:rPr lang="tr-TR" sz="5000" dirty="0"/>
              <a:t>Örnek konu üzerinden ders uygulama özellikleri</a:t>
            </a:r>
          </a:p>
        </p:txBody>
      </p:sp>
      <p:sp>
        <p:nvSpPr>
          <p:cNvPr id="3" name="İçerik Yer Tutucusu 2">
            <a:extLst>
              <a:ext uri="{FF2B5EF4-FFF2-40B4-BE49-F238E27FC236}">
                <a16:creationId xmlns:a16="http://schemas.microsoft.com/office/drawing/2014/main" id="{9EBB152D-FFAB-49CF-FC44-3B7CFD435EAF}"/>
              </a:ext>
            </a:extLst>
          </p:cNvPr>
          <p:cNvSpPr>
            <a:spLocks noGrp="1"/>
          </p:cNvSpPr>
          <p:nvPr>
            <p:ph idx="1"/>
          </p:nvPr>
        </p:nvSpPr>
        <p:spPr>
          <a:xfrm>
            <a:off x="1285240" y="2969469"/>
            <a:ext cx="8074815" cy="2800395"/>
          </a:xfrm>
        </p:spPr>
        <p:txBody>
          <a:bodyPr anchor="t">
            <a:normAutofit lnSpcReduction="10000"/>
          </a:bodyPr>
          <a:lstStyle/>
          <a:p>
            <a:r>
              <a:rPr lang="tr-TR" sz="1500" dirty="0"/>
              <a:t>İlk aşama öğrenme konularına örnekler</a:t>
            </a:r>
          </a:p>
          <a:p>
            <a:r>
              <a:rPr lang="tr-TR" sz="1500" dirty="0"/>
              <a:t>Besmele</a:t>
            </a:r>
          </a:p>
          <a:p>
            <a:r>
              <a:rPr lang="tr-TR" sz="1500" dirty="0"/>
              <a:t>Şükretme</a:t>
            </a:r>
          </a:p>
          <a:p>
            <a:r>
              <a:rPr lang="tr-TR" sz="1500" dirty="0"/>
              <a:t>Sevap günah</a:t>
            </a:r>
          </a:p>
          <a:p>
            <a:r>
              <a:rPr lang="tr-TR" sz="1500" dirty="0"/>
              <a:t>Dua</a:t>
            </a:r>
          </a:p>
          <a:p>
            <a:r>
              <a:rPr lang="tr-TR" sz="1500" dirty="0"/>
              <a:t>Selamlaşma</a:t>
            </a:r>
          </a:p>
          <a:p>
            <a:r>
              <a:rPr lang="tr-TR" sz="1500" dirty="0" err="1"/>
              <a:t>Kelimei</a:t>
            </a:r>
            <a:r>
              <a:rPr lang="tr-TR" sz="1500" dirty="0"/>
              <a:t> </a:t>
            </a:r>
            <a:r>
              <a:rPr lang="tr-TR" sz="1500" dirty="0" err="1"/>
              <a:t>tevhid</a:t>
            </a:r>
            <a:r>
              <a:rPr lang="tr-TR" sz="1500" dirty="0"/>
              <a:t> ve şehadet</a:t>
            </a:r>
          </a:p>
          <a:p>
            <a:r>
              <a:rPr lang="tr-TR" sz="1500" dirty="0"/>
              <a:t>Güzel ahlak</a:t>
            </a:r>
          </a:p>
          <a:p>
            <a:r>
              <a:rPr lang="tr-TR" sz="1500" dirty="0" err="1"/>
              <a:t>Subhaneke</a:t>
            </a:r>
            <a:r>
              <a:rPr lang="tr-TR" sz="1500" dirty="0"/>
              <a:t> duası ve anlamı. Bu konuları öğretirken zeka türlerine göre yöntem seçmeliyiz</a:t>
            </a:r>
          </a:p>
        </p:txBody>
      </p:sp>
    </p:spTree>
    <p:extLst>
      <p:ext uri="{BB962C8B-B14F-4D97-AF65-F5344CB8AC3E}">
        <p14:creationId xmlns:p14="http://schemas.microsoft.com/office/powerpoint/2010/main" val="34168065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metin, ekran görüntüsü, yazı tipi, sayı, numara içeren bir resim&#10;&#10;Açıklama otomatik olarak oluşturuldu">
            <a:extLst>
              <a:ext uri="{FF2B5EF4-FFF2-40B4-BE49-F238E27FC236}">
                <a16:creationId xmlns:a16="http://schemas.microsoft.com/office/drawing/2014/main" id="{C2D15D08-731A-225C-373B-41EE662849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0566" y="643467"/>
            <a:ext cx="8570867"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9372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metin, ekran görüntüsü, yazı tipi, sayı, numara içeren bir resim&#10;&#10;Açıklama otomatik olarak oluşturuldu">
            <a:extLst>
              <a:ext uri="{FF2B5EF4-FFF2-40B4-BE49-F238E27FC236}">
                <a16:creationId xmlns:a16="http://schemas.microsoft.com/office/drawing/2014/main" id="{C1717BCB-5E23-0EBD-E589-2625DB5893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852677"/>
            <a:ext cx="10905066" cy="5152644"/>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76963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ekran görüntüsü, açık mavi, mavi, hafif içeren bir resim&#10;&#10;Açıklama otomatik olarak oluşturuldu">
            <a:extLst>
              <a:ext uri="{FF2B5EF4-FFF2-40B4-BE49-F238E27FC236}">
                <a16:creationId xmlns:a16="http://schemas.microsoft.com/office/drawing/2014/main" id="{673F43EF-32F0-14BA-B5EB-85E1183684B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22099" b="1"/>
          <a:stretch/>
        </p:blipFill>
        <p:spPr>
          <a:xfrm>
            <a:off x="1" y="10"/>
            <a:ext cx="9669642" cy="6857990"/>
          </a:xfrm>
          <a:prstGeom prst="rect">
            <a:avLst/>
          </a:prstGeom>
        </p:spPr>
      </p:pic>
      <p:sp>
        <p:nvSpPr>
          <p:cNvPr id="15" name="Rectangle 1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Metin kutusu 7">
            <a:extLst>
              <a:ext uri="{FF2B5EF4-FFF2-40B4-BE49-F238E27FC236}">
                <a16:creationId xmlns:a16="http://schemas.microsoft.com/office/drawing/2014/main" id="{155A0E64-A486-4F3E-BF01-91E72A4DE3B9}"/>
              </a:ext>
            </a:extLst>
          </p:cNvPr>
          <p:cNvSpPr txBox="1"/>
          <p:nvPr/>
        </p:nvSpPr>
        <p:spPr>
          <a:xfrm>
            <a:off x="7531610" y="2434201"/>
            <a:ext cx="3822189" cy="3742762"/>
          </a:xfrm>
          <a:prstGeom prst="rect">
            <a:avLst/>
          </a:prstGeom>
        </p:spPr>
        <p:txBody>
          <a:bodyPr vert="horz" lIns="91440" tIns="45720" rIns="91440" bIns="45720" rtlCol="0">
            <a:normAutofit/>
          </a:bodyPr>
          <a:lstStyle/>
          <a:p>
            <a:pPr>
              <a:lnSpc>
                <a:spcPct val="90000"/>
              </a:lnSpc>
              <a:spcAft>
                <a:spcPts val="600"/>
              </a:spcAft>
            </a:pPr>
            <a:r>
              <a:rPr lang="en-US" sz="2400" dirty="0"/>
              <a:t>İyi </a:t>
            </a:r>
            <a:r>
              <a:rPr lang="en-US" sz="2400" dirty="0" err="1"/>
              <a:t>bir</a:t>
            </a:r>
            <a:r>
              <a:rPr lang="en-US" sz="2400" dirty="0"/>
              <a:t> </a:t>
            </a:r>
            <a:r>
              <a:rPr lang="en-US" sz="2400" dirty="0" err="1"/>
              <a:t>zekaya</a:t>
            </a:r>
            <a:r>
              <a:rPr lang="en-US" sz="2400" dirty="0"/>
              <a:t> </a:t>
            </a:r>
            <a:r>
              <a:rPr lang="en-US" sz="2400" dirty="0" err="1"/>
              <a:t>sahip</a:t>
            </a:r>
            <a:r>
              <a:rPr lang="en-US" sz="2400" dirty="0"/>
              <a:t> </a:t>
            </a:r>
            <a:r>
              <a:rPr lang="en-US" sz="2400" dirty="0" err="1"/>
              <a:t>olmak</a:t>
            </a:r>
            <a:r>
              <a:rPr lang="en-US" sz="2400" dirty="0"/>
              <a:t> </a:t>
            </a:r>
            <a:r>
              <a:rPr lang="en-US" sz="2400" dirty="0" err="1"/>
              <a:t>yetmez</a:t>
            </a:r>
            <a:r>
              <a:rPr lang="en-US" sz="2400" dirty="0"/>
              <a:t>, </a:t>
            </a:r>
            <a:r>
              <a:rPr lang="en-US" sz="2400" dirty="0" err="1"/>
              <a:t>onu</a:t>
            </a:r>
            <a:r>
              <a:rPr lang="en-US" sz="2400" dirty="0"/>
              <a:t> iyi </a:t>
            </a:r>
            <a:r>
              <a:rPr lang="en-US" sz="2400" dirty="0" err="1"/>
              <a:t>kullanmayı</a:t>
            </a:r>
            <a:r>
              <a:rPr lang="en-US" sz="2400" dirty="0"/>
              <a:t> da </a:t>
            </a:r>
            <a:r>
              <a:rPr lang="en-US" sz="2400" dirty="0" err="1"/>
              <a:t>öğrenmeli</a:t>
            </a:r>
            <a:r>
              <a:rPr lang="en-US" sz="2400" dirty="0"/>
              <a:t> </a:t>
            </a:r>
            <a:r>
              <a:rPr lang="en-US" sz="2400" dirty="0" err="1"/>
              <a:t>insan</a:t>
            </a:r>
            <a:r>
              <a:rPr lang="en-US" sz="2400" dirty="0"/>
              <a:t>.</a:t>
            </a:r>
            <a:endParaRPr lang="tr-TR" sz="2400" dirty="0"/>
          </a:p>
          <a:p>
            <a:pPr>
              <a:lnSpc>
                <a:spcPct val="90000"/>
              </a:lnSpc>
              <a:spcAft>
                <a:spcPts val="600"/>
              </a:spcAft>
            </a:pPr>
            <a:r>
              <a:rPr lang="tr-TR" sz="2400" dirty="0"/>
              <a:t>                                    </a:t>
            </a:r>
            <a:r>
              <a:rPr lang="en-US" sz="2400" dirty="0"/>
              <a:t> Descartes</a:t>
            </a:r>
          </a:p>
          <a:p>
            <a:pPr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22704526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535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metin, kitap içeren bir resim&#10;&#10;Açıklama otomatik olarak oluşturuldu">
            <a:extLst>
              <a:ext uri="{FF2B5EF4-FFF2-40B4-BE49-F238E27FC236}">
                <a16:creationId xmlns:a16="http://schemas.microsoft.com/office/drawing/2014/main" id="{AC7ABD76-D260-3911-F41A-99C154934B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811784"/>
            <a:ext cx="10905066" cy="5234432"/>
          </a:xfrm>
          <a:prstGeom prst="rect">
            <a:avLst/>
          </a:prstGeom>
        </p:spPr>
      </p:pic>
    </p:spTree>
    <p:extLst>
      <p:ext uri="{BB962C8B-B14F-4D97-AF65-F5344CB8AC3E}">
        <p14:creationId xmlns:p14="http://schemas.microsoft.com/office/powerpoint/2010/main" val="2473899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3">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15">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17">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9">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Isosceles Triangle 23">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Resim 8" descr="metin, ekran görüntüsü, yazı tipi, sayı, numara içeren bir resim&#10;&#10;Açıklama otomatik olarak oluşturuldu">
            <a:extLst>
              <a:ext uri="{FF2B5EF4-FFF2-40B4-BE49-F238E27FC236}">
                <a16:creationId xmlns:a16="http://schemas.microsoft.com/office/drawing/2014/main" id="{D665AF7B-3868-CE2A-FEF8-65D881253A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4296" y="643467"/>
            <a:ext cx="7403407" cy="5571065"/>
          </a:xfrm>
          <a:prstGeom prst="rect">
            <a:avLst/>
          </a:prstGeom>
          <a:ln>
            <a:noFill/>
          </a:ln>
        </p:spPr>
      </p:pic>
      <p:sp>
        <p:nvSpPr>
          <p:cNvPr id="26" name="Isosceles Triangle 25">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62734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bulut, manzara, dış mekan, gökyüzü içeren bir resim&#10;&#10;Açıklama otomatik olarak oluşturuldu">
            <a:extLst>
              <a:ext uri="{FF2B5EF4-FFF2-40B4-BE49-F238E27FC236}">
                <a16:creationId xmlns:a16="http://schemas.microsoft.com/office/drawing/2014/main" id="{4F45F93B-B357-A8CA-10A9-5A09114FB2C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9497" y="0"/>
            <a:ext cx="12192000" cy="6931742"/>
          </a:xfrm>
          <a:prstGeom prst="rect">
            <a:avLst/>
          </a:prstGeom>
        </p:spPr>
      </p:pic>
      <p:sp>
        <p:nvSpPr>
          <p:cNvPr id="7" name="Metin kutusu 6">
            <a:extLst>
              <a:ext uri="{FF2B5EF4-FFF2-40B4-BE49-F238E27FC236}">
                <a16:creationId xmlns:a16="http://schemas.microsoft.com/office/drawing/2014/main" id="{94E25C5F-8811-2D44-C394-528EF72E68C6}"/>
              </a:ext>
            </a:extLst>
          </p:cNvPr>
          <p:cNvSpPr txBox="1"/>
          <p:nvPr/>
        </p:nvSpPr>
        <p:spPr>
          <a:xfrm>
            <a:off x="1651818" y="304800"/>
            <a:ext cx="10373033" cy="1938992"/>
          </a:xfrm>
          <a:prstGeom prst="rect">
            <a:avLst/>
          </a:prstGeom>
          <a:noFill/>
        </p:spPr>
        <p:txBody>
          <a:bodyPr wrap="square">
            <a:spAutoFit/>
          </a:bodyPr>
          <a:lstStyle/>
          <a:p>
            <a:r>
              <a:rPr lang="ar-AE" sz="2400" dirty="0"/>
              <a:t>و</a:t>
            </a:r>
            <a:r>
              <a:rPr lang="ar-AE" sz="2400" b="1" dirty="0"/>
              <a:t>َيَرَى الَّذ۪ينَ اُو۫تُوا الْعِلْمَ الَّذ۪ٓي اُنْزِلَ اِلَيْكَ مِنْ رَبِّكَ هُوَ الْحَقَّۙ وَيَهْد۪ٓي اِلٰى صِرَاطِ الْعَز۪يزِ الْحَم۪يدِ</a:t>
            </a:r>
            <a:endParaRPr lang="tr-TR" sz="2400" b="1" dirty="0"/>
          </a:p>
          <a:p>
            <a:r>
              <a:rPr lang="ar-AE" sz="2400" b="1" dirty="0"/>
              <a:t> </a:t>
            </a:r>
            <a:r>
              <a:rPr lang="tr-TR" sz="2400" b="1" dirty="0"/>
              <a:t> Kendilerine ilim verilmiş olanlar, şunu açıkça görmektedirler ki, sana Rabbinden indirilmiş olan bu Kur’an gerçeğin </a:t>
            </a:r>
            <a:r>
              <a:rPr lang="tr-TR" sz="2400" b="1" dirty="0" err="1"/>
              <a:t>tâ</a:t>
            </a:r>
            <a:r>
              <a:rPr lang="tr-TR" sz="2400" b="1" dirty="0"/>
              <a:t> kendisidir ve insanları, karşı konulamaz kudret sahibi ve her türlü övgüye lâyık olan Allah’ın yoluna iletmektedir(</a:t>
            </a:r>
            <a:r>
              <a:rPr lang="tr-TR" sz="2400" b="1" dirty="0" err="1"/>
              <a:t>Sebe</a:t>
            </a:r>
            <a:r>
              <a:rPr lang="tr-TR" sz="2400" b="1" dirty="0"/>
              <a:t> 6)</a:t>
            </a:r>
          </a:p>
        </p:txBody>
      </p:sp>
    </p:spTree>
    <p:extLst>
      <p:ext uri="{BB962C8B-B14F-4D97-AF65-F5344CB8AC3E}">
        <p14:creationId xmlns:p14="http://schemas.microsoft.com/office/powerpoint/2010/main" val="21476976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dış mekan, ağaç, gökyüzü, lavanta içeren bir resim&#10;&#10;Açıklama otomatik olarak oluşturuldu">
            <a:extLst>
              <a:ext uri="{FF2B5EF4-FFF2-40B4-BE49-F238E27FC236}">
                <a16:creationId xmlns:a16="http://schemas.microsoft.com/office/drawing/2014/main" id="{CD9DE1C2-BA29-D6C2-352B-1C2DC731B3C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6858000"/>
          </a:xfrm>
          <a:prstGeom prst="rect">
            <a:avLst/>
          </a:prstGeom>
        </p:spPr>
      </p:pic>
      <p:sp>
        <p:nvSpPr>
          <p:cNvPr id="10" name="Metin kutusu 9">
            <a:extLst>
              <a:ext uri="{FF2B5EF4-FFF2-40B4-BE49-F238E27FC236}">
                <a16:creationId xmlns:a16="http://schemas.microsoft.com/office/drawing/2014/main" id="{47C60D07-322B-EC39-4EE1-3C4543AA6B1B}"/>
              </a:ext>
            </a:extLst>
          </p:cNvPr>
          <p:cNvSpPr txBox="1"/>
          <p:nvPr/>
        </p:nvSpPr>
        <p:spPr>
          <a:xfrm>
            <a:off x="1091381" y="3519947"/>
            <a:ext cx="10726993" cy="1446550"/>
          </a:xfrm>
          <a:prstGeom prst="rect">
            <a:avLst/>
          </a:prstGeom>
          <a:noFill/>
        </p:spPr>
        <p:txBody>
          <a:bodyPr wrap="square" rtlCol="0">
            <a:spAutoFit/>
          </a:bodyPr>
          <a:lstStyle/>
          <a:p>
            <a:r>
              <a:rPr lang="tr-TR" sz="4400" dirty="0">
                <a:solidFill>
                  <a:srgbClr val="FFFF00"/>
                </a:solidFill>
              </a:rPr>
              <a:t>Vakit ayırdığınız için teşekkür ederiz</a:t>
            </a:r>
          </a:p>
          <a:p>
            <a:r>
              <a:rPr lang="tr-TR" sz="4400" dirty="0">
                <a:solidFill>
                  <a:srgbClr val="FFFF00"/>
                </a:solidFill>
              </a:rPr>
              <a:t>          Muallimler Cemiyeti</a:t>
            </a:r>
          </a:p>
        </p:txBody>
      </p:sp>
    </p:spTree>
    <p:extLst>
      <p:ext uri="{BB962C8B-B14F-4D97-AF65-F5344CB8AC3E}">
        <p14:creationId xmlns:p14="http://schemas.microsoft.com/office/powerpoint/2010/main" val="804504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metin, ekran görüntüsü, yazı tipi, sayı, numara içeren bir resim&#10;&#10;Açıklama otomatik olarak oluşturuldu">
            <a:extLst>
              <a:ext uri="{FF2B5EF4-FFF2-40B4-BE49-F238E27FC236}">
                <a16:creationId xmlns:a16="http://schemas.microsoft.com/office/drawing/2014/main" id="{7EFC8DFD-4214-D364-8A1A-A92B4A7AC3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866309"/>
            <a:ext cx="10905066" cy="5125380"/>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2158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metin, yazı tipi, cebir içeren bir resim&#10;&#10;Açıklama otomatik olarak oluşturuldu">
            <a:extLst>
              <a:ext uri="{FF2B5EF4-FFF2-40B4-BE49-F238E27FC236}">
                <a16:creationId xmlns:a16="http://schemas.microsoft.com/office/drawing/2014/main" id="{6368CF67-F7E1-B5F2-69D5-0F1BF6ED76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477" y="2505455"/>
            <a:ext cx="9951041" cy="1840943"/>
          </a:xfrm>
          <a:prstGeom prst="rect">
            <a:avLst/>
          </a:prstGeom>
        </p:spPr>
      </p:pic>
    </p:spTree>
    <p:extLst>
      <p:ext uri="{BB962C8B-B14F-4D97-AF65-F5344CB8AC3E}">
        <p14:creationId xmlns:p14="http://schemas.microsoft.com/office/powerpoint/2010/main" val="675952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2FA1360-9010-4978-133C-58EF76AE64C1}"/>
              </a:ext>
            </a:extLst>
          </p:cNvPr>
          <p:cNvSpPr>
            <a:spLocks noGrp="1"/>
          </p:cNvSpPr>
          <p:nvPr>
            <p:ph type="title"/>
          </p:nvPr>
        </p:nvSpPr>
        <p:spPr>
          <a:xfrm>
            <a:off x="466722" y="586855"/>
            <a:ext cx="3201366" cy="3387497"/>
          </a:xfrm>
        </p:spPr>
        <p:txBody>
          <a:bodyPr anchor="b">
            <a:normAutofit/>
          </a:bodyPr>
          <a:lstStyle/>
          <a:p>
            <a:pPr algn="r"/>
            <a:r>
              <a:rPr lang="tr-TR" sz="4000" dirty="0">
                <a:solidFill>
                  <a:srgbClr val="FFFFFF"/>
                </a:solidFill>
              </a:rPr>
              <a:t>Öğrenemeyen öğrenci yoktur</a:t>
            </a:r>
          </a:p>
        </p:txBody>
      </p:sp>
      <p:sp>
        <p:nvSpPr>
          <p:cNvPr id="3" name="İçerik Yer Tutucusu 2">
            <a:extLst>
              <a:ext uri="{FF2B5EF4-FFF2-40B4-BE49-F238E27FC236}">
                <a16:creationId xmlns:a16="http://schemas.microsoft.com/office/drawing/2014/main" id="{72D9CD38-9054-EBFE-2B38-5C66E0625164}"/>
              </a:ext>
            </a:extLst>
          </p:cNvPr>
          <p:cNvSpPr>
            <a:spLocks noGrp="1"/>
          </p:cNvSpPr>
          <p:nvPr>
            <p:ph idx="1"/>
          </p:nvPr>
        </p:nvSpPr>
        <p:spPr>
          <a:xfrm>
            <a:off x="4810259" y="649480"/>
            <a:ext cx="6555347" cy="5546047"/>
          </a:xfrm>
        </p:spPr>
        <p:txBody>
          <a:bodyPr anchor="ctr">
            <a:normAutofit/>
          </a:bodyPr>
          <a:lstStyle/>
          <a:p>
            <a:r>
              <a:rPr lang="tr-TR" sz="2000" b="0" i="0">
                <a:effectLst/>
                <a:highlight>
                  <a:srgbClr val="FFFFFF"/>
                </a:highlight>
                <a:latin typeface="TimesNewRoman_15v"/>
              </a:rPr>
              <a:t>Çoklu zeka anlayışına göre tüm zekalar eşit değerdedir ve bir zekanın diğer </a:t>
            </a:r>
            <a:r>
              <a:rPr lang="tr-TR" sz="2000" b="0" i="0">
                <a:effectLst/>
                <a:highlight>
                  <a:srgbClr val="FFFFFF"/>
                </a:highlight>
                <a:latin typeface="TimesNewRoman_15w"/>
              </a:rPr>
              <a:t>bir zekaya </a:t>
            </a:r>
            <a:r>
              <a:rPr lang="tr-TR" sz="2000" b="0" i="0">
                <a:effectLst/>
                <a:highlight>
                  <a:srgbClr val="FFFFFF"/>
                </a:highlight>
                <a:latin typeface="TimesNewRoman_15v"/>
              </a:rPr>
              <a:t>üstünlüğü yoktur </a:t>
            </a:r>
            <a:r>
              <a:rPr lang="tr-TR" sz="2000" b="0" i="0">
                <a:effectLst/>
                <a:highlight>
                  <a:srgbClr val="FFFFFF"/>
                </a:highlight>
                <a:latin typeface="TimesNewRoman_15w"/>
              </a:rPr>
              <a:t>(Cihan, 2013). Çoklu Zeka K</a:t>
            </a:r>
            <a:r>
              <a:rPr lang="tr-TR" sz="2000" b="0" i="0">
                <a:effectLst/>
                <a:highlight>
                  <a:srgbClr val="FFFFFF"/>
                </a:highlight>
                <a:latin typeface="TimesNewRoman_15v"/>
              </a:rPr>
              <a:t>uramı</a:t>
            </a:r>
            <a:r>
              <a:rPr lang="tr-TR" sz="2000" b="0" i="0">
                <a:effectLst/>
                <a:highlight>
                  <a:srgbClr val="FFFFFF"/>
                </a:highlight>
                <a:latin typeface="TimesNewRoman_15w"/>
              </a:rPr>
              <a:t>, </a:t>
            </a:r>
            <a:r>
              <a:rPr lang="tr-TR" sz="2000" b="0" i="0">
                <a:effectLst/>
                <a:highlight>
                  <a:srgbClr val="FFFFFF"/>
                </a:highlight>
                <a:latin typeface="TimesNewRoman_15v"/>
              </a:rPr>
              <a:t>bireyleri sınıflamak ya da sayısallaştırmak yerine</a:t>
            </a:r>
            <a:r>
              <a:rPr lang="tr-TR" sz="2000" b="0" i="0">
                <a:effectLst/>
                <a:highlight>
                  <a:srgbClr val="FFFFFF"/>
                </a:highlight>
                <a:latin typeface="TimesNewRoman_15w"/>
              </a:rPr>
              <a:t>, </a:t>
            </a:r>
            <a:r>
              <a:rPr lang="tr-TR" sz="2000" b="0" i="0">
                <a:effectLst/>
                <a:highlight>
                  <a:srgbClr val="FFFFFF"/>
                </a:highlight>
                <a:latin typeface="TimesNewRoman_15v"/>
              </a:rPr>
              <a:t>bireysel ayrılıkları kabullenip her bireyin farklı bir zeka profiline sahip olabileceği ilkesi doğrultusunda h</a:t>
            </a:r>
            <a:r>
              <a:rPr lang="tr-TR" sz="2000" b="0" i="0">
                <a:effectLst/>
                <a:highlight>
                  <a:srgbClr val="FFFFFF"/>
                </a:highlight>
                <a:latin typeface="TimesNewRoman_15w"/>
              </a:rPr>
              <a:t>areket etmeyi gerektirmektedir </a:t>
            </a:r>
            <a:r>
              <a:rPr lang="tr-TR" sz="2000" b="0" i="0">
                <a:effectLst/>
                <a:highlight>
                  <a:srgbClr val="FFFFFF"/>
                </a:highlight>
                <a:latin typeface="TimesNewRoman_15v"/>
              </a:rPr>
              <a:t>(BaĢbay</a:t>
            </a:r>
            <a:r>
              <a:rPr lang="tr-TR" sz="2000" b="0" i="0">
                <a:effectLst/>
                <a:highlight>
                  <a:srgbClr val="FFFFFF"/>
                </a:highlight>
                <a:latin typeface="TimesNewRoman_15w"/>
              </a:rPr>
              <a:t>, 2005). </a:t>
            </a:r>
            <a:r>
              <a:rPr lang="tr-TR" sz="2000" b="0" i="0">
                <a:effectLst/>
                <a:highlight>
                  <a:srgbClr val="FFFFFF"/>
                </a:highlight>
                <a:latin typeface="TimesNewRoman_15v"/>
              </a:rPr>
              <a:t>Öğrenemeyen öğrenci </a:t>
            </a:r>
            <a:r>
              <a:rPr lang="tr-TR" sz="2000" b="0" i="0">
                <a:effectLst/>
                <a:highlight>
                  <a:srgbClr val="FFFFFF"/>
                </a:highlight>
                <a:latin typeface="TimesNewRoman_15w"/>
              </a:rPr>
              <a:t>veya </a:t>
            </a:r>
            <a:r>
              <a:rPr lang="tr-TR" sz="2000" b="0" i="0">
                <a:effectLst/>
                <a:highlight>
                  <a:srgbClr val="FFFFFF"/>
                </a:highlight>
                <a:latin typeface="TimesNewRoman_15v"/>
              </a:rPr>
              <a:t>başarısız öğrenci fikrini </a:t>
            </a:r>
            <a:r>
              <a:rPr lang="tr-TR" sz="2000" b="0" i="0">
                <a:effectLst/>
                <a:highlight>
                  <a:srgbClr val="FFFFFF"/>
                </a:highlight>
                <a:latin typeface="TimesNewRoman_15w"/>
              </a:rPr>
              <a:t>kabul etmeyen bu kuram</a:t>
            </a:r>
            <a:r>
              <a:rPr lang="tr-TR" sz="2000" b="0" i="0">
                <a:effectLst/>
                <a:highlight>
                  <a:srgbClr val="FFFFFF"/>
                </a:highlight>
                <a:latin typeface="TimesNewRoman_15v"/>
              </a:rPr>
              <a:t>a göre; öğrenme faaliyetlerinin </a:t>
            </a:r>
            <a:r>
              <a:rPr lang="tr-TR" sz="2000" b="0" i="0">
                <a:effectLst/>
                <a:highlight>
                  <a:srgbClr val="FFFFFF"/>
                </a:highlight>
                <a:latin typeface="TimesNewRoman_15w"/>
              </a:rPr>
              <a:t>sadece sözel ve matematiksel zekaya göre </a:t>
            </a:r>
            <a:r>
              <a:rPr lang="tr-TR" sz="2000" b="0" i="0">
                <a:effectLst/>
                <a:highlight>
                  <a:srgbClr val="FFFFFF"/>
                </a:highlight>
                <a:latin typeface="TimesNewRoman_15v"/>
              </a:rPr>
              <a:t>değil</a:t>
            </a:r>
            <a:r>
              <a:rPr lang="tr-TR" sz="2000" b="0" i="0">
                <a:effectLst/>
                <a:highlight>
                  <a:srgbClr val="FFFFFF"/>
                </a:highlight>
                <a:latin typeface="TimesNewRoman_15w"/>
              </a:rPr>
              <a:t>, tüm zeka türlerine </a:t>
            </a:r>
            <a:r>
              <a:rPr lang="tr-TR" sz="2000" b="0" i="0">
                <a:effectLst/>
                <a:highlight>
                  <a:srgbClr val="FFFFFF"/>
                </a:highlight>
                <a:latin typeface="TimesNewRoman_15v"/>
              </a:rPr>
              <a:t>fırsat tanınacak </a:t>
            </a:r>
            <a:r>
              <a:rPr lang="tr-TR" sz="2000">
                <a:highlight>
                  <a:srgbClr val="FFFFFF"/>
                </a:highlight>
                <a:latin typeface="TimesNewRoman_15v"/>
              </a:rPr>
              <a:t>ş</a:t>
            </a:r>
            <a:r>
              <a:rPr lang="tr-TR" sz="2000" b="0" i="0">
                <a:effectLst/>
                <a:highlight>
                  <a:srgbClr val="FFFFFF"/>
                </a:highlight>
                <a:latin typeface="TimesNewRoman_15v"/>
              </a:rPr>
              <a:t>ekilde </a:t>
            </a:r>
            <a:r>
              <a:rPr lang="tr-TR" sz="2000" b="0" i="0">
                <a:effectLst/>
                <a:highlight>
                  <a:srgbClr val="FFFFFF"/>
                </a:highlight>
                <a:latin typeface="TimesNewRoman_15w"/>
              </a:rPr>
              <a:t>düzenle</a:t>
            </a:r>
            <a:r>
              <a:rPr lang="tr-TR" sz="2000" b="0" i="0">
                <a:effectLst/>
                <a:highlight>
                  <a:srgbClr val="FFFFFF"/>
                </a:highlight>
                <a:latin typeface="TimesNewRoman_15v"/>
              </a:rPr>
              <a:t>nmesi gerektiği savunulmaktadır </a:t>
            </a:r>
            <a:r>
              <a:rPr lang="tr-TR" sz="2000" b="0" i="0">
                <a:effectLst/>
                <a:highlight>
                  <a:srgbClr val="FFFFFF"/>
                </a:highlight>
                <a:latin typeface="TimesNewRoman_15w"/>
              </a:rPr>
              <a:t>(Baki vd., 2009). </a:t>
            </a:r>
            <a:r>
              <a:rPr lang="tr-TR" sz="2000" b="0" i="0">
                <a:effectLst/>
                <a:highlight>
                  <a:srgbClr val="FFFFFF"/>
                </a:highlight>
                <a:latin typeface="TimesNewRoman_15v"/>
              </a:rPr>
              <a:t>Öğretmen</a:t>
            </a:r>
            <a:r>
              <a:rPr lang="tr-TR" sz="2000" b="0" i="0">
                <a:effectLst/>
                <a:highlight>
                  <a:srgbClr val="FFFFFF"/>
                </a:highlight>
                <a:latin typeface="TimesNewRoman_15w"/>
              </a:rPr>
              <a:t>, </a:t>
            </a:r>
            <a:r>
              <a:rPr lang="tr-TR" sz="2000" b="0" i="0">
                <a:effectLst/>
                <a:highlight>
                  <a:srgbClr val="FFFFFF"/>
                </a:highlight>
                <a:latin typeface="TimesNewRoman_15v"/>
              </a:rPr>
              <a:t>bütün öğrenc</a:t>
            </a:r>
            <a:r>
              <a:rPr lang="tr-TR" sz="2000" b="0" i="0">
                <a:effectLst/>
                <a:highlight>
                  <a:srgbClr val="FFFFFF"/>
                </a:highlight>
                <a:latin typeface="TimesNewRoman_15w"/>
              </a:rPr>
              <a:t>ilerin tüm zeka ala</a:t>
            </a:r>
            <a:r>
              <a:rPr lang="tr-TR" sz="2000" b="0" i="0">
                <a:effectLst/>
                <a:highlight>
                  <a:srgbClr val="FFFFFF"/>
                </a:highlight>
                <a:latin typeface="TimesNewRoman_15v"/>
              </a:rPr>
              <a:t>nlarına sahip olduğunu göz önünde bulundurmalı ve öğretim faaliyetlerini tüm öğrencilerin ilgisini çekecek </a:t>
            </a:r>
            <a:r>
              <a:rPr lang="tr-TR" sz="2000">
                <a:highlight>
                  <a:srgbClr val="FFFFFF"/>
                </a:highlight>
                <a:latin typeface="TimesNewRoman_15v"/>
              </a:rPr>
              <a:t>ş</a:t>
            </a:r>
            <a:r>
              <a:rPr lang="tr-TR" sz="2000" b="0" i="0">
                <a:effectLst/>
                <a:highlight>
                  <a:srgbClr val="FFFFFF"/>
                </a:highlight>
                <a:latin typeface="TimesNewRoman_15v"/>
              </a:rPr>
              <a:t>ekilde çeşitlendirmelidir (Nolen</a:t>
            </a:r>
            <a:r>
              <a:rPr lang="tr-TR" sz="2000" b="0" i="0">
                <a:effectLst/>
                <a:highlight>
                  <a:srgbClr val="FFFFFF"/>
                </a:highlight>
                <a:latin typeface="TimesNewRoman_15w"/>
              </a:rPr>
              <a:t>, 2003)</a:t>
            </a:r>
            <a:endParaRPr lang="tr-TR" sz="2000"/>
          </a:p>
        </p:txBody>
      </p:sp>
    </p:spTree>
    <p:extLst>
      <p:ext uri="{BB962C8B-B14F-4D97-AF65-F5344CB8AC3E}">
        <p14:creationId xmlns:p14="http://schemas.microsoft.com/office/powerpoint/2010/main" val="2652202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metin, yazı tipi, ekran görüntüsü, cebir içeren bir resim&#10;&#10;Açıklama otomatik olarak oluşturuldu">
            <a:extLst>
              <a:ext uri="{FF2B5EF4-FFF2-40B4-BE49-F238E27FC236}">
                <a16:creationId xmlns:a16="http://schemas.microsoft.com/office/drawing/2014/main" id="{DE5624A8-4D4B-FAA9-8A7C-FAFDC4DB65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1616032"/>
            <a:ext cx="10905066" cy="3625935"/>
          </a:xfrm>
          <a:prstGeom prst="rect">
            <a:avLst/>
          </a:prstGeom>
        </p:spPr>
      </p:pic>
    </p:spTree>
    <p:extLst>
      <p:ext uri="{BB962C8B-B14F-4D97-AF65-F5344CB8AC3E}">
        <p14:creationId xmlns:p14="http://schemas.microsoft.com/office/powerpoint/2010/main" val="426413276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Belge" ma:contentTypeID="0x01010048834472AC1F434DB1D8BFFD386E4765" ma:contentTypeVersion="4" ma:contentTypeDescription="Yeni belge oluşturun." ma:contentTypeScope="" ma:versionID="536740992de1e514663d76c536caf922">
  <xsd:schema xmlns:xsd="http://www.w3.org/2001/XMLSchema" xmlns:xs="http://www.w3.org/2001/XMLSchema" xmlns:p="http://schemas.microsoft.com/office/2006/metadata/properties" xmlns:ns3="37a39837-dc2d-4515-a28a-16beb0fe45eb" targetNamespace="http://schemas.microsoft.com/office/2006/metadata/properties" ma:root="true" ma:fieldsID="d4229b55226d6b725a432a3b26b82a01" ns3:_="">
    <xsd:import namespace="37a39837-dc2d-4515-a28a-16beb0fe45eb"/>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a39837-dc2d-4515-a28a-16beb0fe45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F6159C-49CF-4A3D-ADF6-3751C916E987}">
  <ds:schemaRefs>
    <ds:schemaRef ds:uri="http://schemas.microsoft.com/office/2006/metadata/properties"/>
    <ds:schemaRef ds:uri="http://purl.org/dc/terms/"/>
    <ds:schemaRef ds:uri="http://www.w3.org/XML/1998/namespace"/>
    <ds:schemaRef ds:uri="http://purl.org/dc/elements/1.1/"/>
    <ds:schemaRef ds:uri="37a39837-dc2d-4515-a28a-16beb0fe45eb"/>
    <ds:schemaRef ds:uri="http://schemas.microsoft.com/office/infopath/2007/PartnerControls"/>
    <ds:schemaRef ds:uri="http://purl.org/dc/dcmitype/"/>
    <ds:schemaRef ds:uri="http://schemas.microsoft.com/office/2006/documentManagement/types"/>
    <ds:schemaRef ds:uri="http://schemas.openxmlformats.org/package/2006/metadata/core-properties"/>
  </ds:schemaRefs>
</ds:datastoreItem>
</file>

<file path=customXml/itemProps2.xml><?xml version="1.0" encoding="utf-8"?>
<ds:datastoreItem xmlns:ds="http://schemas.openxmlformats.org/officeDocument/2006/customXml" ds:itemID="{1B5C70C3-5997-4FD8-9A1F-B53E8143D57E}">
  <ds:schemaRefs>
    <ds:schemaRef ds:uri="http://schemas.microsoft.com/sharepoint/v3/contenttype/forms"/>
  </ds:schemaRefs>
</ds:datastoreItem>
</file>

<file path=customXml/itemProps3.xml><?xml version="1.0" encoding="utf-8"?>
<ds:datastoreItem xmlns:ds="http://schemas.openxmlformats.org/officeDocument/2006/customXml" ds:itemID="{4F3B5F78-0CCA-4A35-B27A-44297D3731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a39837-dc2d-4515-a28a-16beb0fe45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482</TotalTime>
  <Words>2966</Words>
  <Application>Microsoft Office PowerPoint</Application>
  <PresentationFormat>Geniş ekran</PresentationFormat>
  <Paragraphs>209</Paragraphs>
  <Slides>51</Slides>
  <Notes>7</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51</vt:i4>
      </vt:variant>
    </vt:vector>
  </HeadingPairs>
  <TitlesOfParts>
    <vt:vector size="58" baseType="lpstr">
      <vt:lpstr>Aptos</vt:lpstr>
      <vt:lpstr>Aptos Display</vt:lpstr>
      <vt:lpstr>Arial</vt:lpstr>
      <vt:lpstr>Calibri</vt:lpstr>
      <vt:lpstr>TimesNewRoman_15v</vt:lpstr>
      <vt:lpstr>TimesNewRoman_15w</vt:lpstr>
      <vt:lpstr>Office Teması</vt:lpstr>
      <vt:lpstr>PowerPoint Sunusu</vt:lpstr>
      <vt:lpstr>PowerPoint Sunusu</vt:lpstr>
      <vt:lpstr>PowerPoint Sunusu</vt:lpstr>
      <vt:lpstr>Farabi den Howard Gardner e İSTİDAT</vt:lpstr>
      <vt:lpstr>PowerPoint Sunusu</vt:lpstr>
      <vt:lpstr>PowerPoint Sunusu</vt:lpstr>
      <vt:lpstr>PowerPoint Sunusu</vt:lpstr>
      <vt:lpstr>Öğrenemeyen öğrenci yoktur</vt:lpstr>
      <vt:lpstr>PowerPoint Sunusu</vt:lpstr>
      <vt:lpstr>PowerPoint Sunusu</vt:lpstr>
      <vt:lpstr>1. SÖZEL ZEKA</vt:lpstr>
      <vt:lpstr>Sözel-Dil Zekâsının Özündeki Kapasiteler</vt:lpstr>
      <vt:lpstr>2. MANTIKSAL /MATEMATİKSEL ZEKA</vt:lpstr>
      <vt:lpstr>MANTIKSAL /MATEMATİKSEL ZEKA</vt:lpstr>
      <vt:lpstr>MANTIKSAL /MATEMATİKSEL ZEKA KAPASİTELERİ</vt:lpstr>
      <vt:lpstr>3. GÖRSEL/MEKANSAL ZEKA</vt:lpstr>
      <vt:lpstr>GÖRSEL/MEKANSAL ZEKA KAPASİTELERİ:</vt:lpstr>
      <vt:lpstr>GÖRSEL/MEKANSAL ZEKA</vt:lpstr>
      <vt:lpstr>4. BEDENSEL /KİNESTETİK ZEKA</vt:lpstr>
      <vt:lpstr>BEDENSEL /KİNESTETİK ZEKA</vt:lpstr>
      <vt:lpstr>BEDENSEL /KİNESTETİK ZEKA KAPASİTELERİ</vt:lpstr>
      <vt:lpstr>5. MÜZİKSEL/RİTMİK ZEKA</vt:lpstr>
      <vt:lpstr>MÜZİKSEL/RİTMİK ZEKA KAPASİTELERİ</vt:lpstr>
      <vt:lpstr>6. SOSYAL ZEKA</vt:lpstr>
      <vt:lpstr>SOSYAL ZEKA KAPASİTELERİ</vt:lpstr>
      <vt:lpstr>7. İÇSEL ZEKA</vt:lpstr>
      <vt:lpstr>İÇSEL ZEKA ÖZELLİKLERİ</vt:lpstr>
      <vt:lpstr>8. DOĞACI ZEKA</vt:lpstr>
      <vt:lpstr>DOĞACI ZEKA BASKIN OLAN ÇOCUKLAR</vt:lpstr>
      <vt:lpstr>Çoklu zeka kuramına göre öğrenci merkezli eğitim de eğiticinin (muallim) görevleri</vt:lpstr>
      <vt:lpstr>PowerPoint Sunusu</vt:lpstr>
      <vt:lpstr>PowerPoint Sunusu</vt:lpstr>
      <vt:lpstr>Öğrenci merkezli eğitimde yöntem ve teknikler </vt:lpstr>
      <vt:lpstr>PowerPoint Sunusu</vt:lpstr>
      <vt:lpstr>PowerPoint Sunusu</vt:lpstr>
      <vt:lpstr>PowerPoint Sunusu</vt:lpstr>
      <vt:lpstr>PowerPoint Sunusu</vt:lpstr>
      <vt:lpstr>PowerPoint Sunusu</vt:lpstr>
      <vt:lpstr>PowerPoint Sunusu</vt:lpstr>
      <vt:lpstr>PowerPoint Sunusu</vt:lpstr>
      <vt:lpstr>PowerPoint Sunusu</vt:lpstr>
      <vt:lpstr>Carl (1996), bu teknikte kullanılan şapkalar ve işlevlerini aşağıdaki şekilde ifade etmiştir</vt:lpstr>
      <vt:lpstr>PowerPoint Sunusu</vt:lpstr>
      <vt:lpstr>PowerPoint Sunusu</vt:lpstr>
      <vt:lpstr>Örnek konu üzerinden ders uygulama özellikleri</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ZEREN KARATAŞ</dc:creator>
  <cp:lastModifiedBy>ZEREN KARATAŞ</cp:lastModifiedBy>
  <cp:revision>4</cp:revision>
  <dcterms:created xsi:type="dcterms:W3CDTF">2024-05-16T10:21:11Z</dcterms:created>
  <dcterms:modified xsi:type="dcterms:W3CDTF">2024-05-28T19:52:27Z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0x01010048834472AC1F434DB1D8BFFD386E4765</vt:lpwstr>
  </property>
</Properties>
</file>