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2.xml" ContentType="application/vnd.openxmlformats-officedocument.presentationml.notesSlide+xml"/>
  <Override PartName="/ppt/ink/ink2.xml" ContentType="application/inkml+xml"/>
  <Override PartName="/ppt/tags/tag10.xml" ContentType="application/vnd.openxmlformats-officedocument.presentationml.tags+xml"/>
  <Override PartName="/ppt/notesSlides/notesSlide3.xml" ContentType="application/vnd.openxmlformats-officedocument.presentationml.notesSlide+xml"/>
  <Override PartName="/ppt/ink/ink3.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4.xml" ContentType="application/vnd.openxmlformats-officedocument.presentationml.notesSlide+xml"/>
  <Override PartName="/ppt/ink/ink4.xml" ContentType="application/inkml+xml"/>
  <Override PartName="/ppt/tags/tag12.xml" ContentType="application/vnd.openxmlformats-officedocument.presentationml.tags+xml"/>
  <Override PartName="/ppt/notesSlides/notesSlide5.xml" ContentType="application/vnd.openxmlformats-officedocument.presentationml.notesSlide+xml"/>
  <Override PartName="/ppt/ink/ink5.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notesSlides/notesSlide6.xml" ContentType="application/vnd.openxmlformats-officedocument.presentationml.notesSlide+xml"/>
  <Override PartName="/ppt/ink/ink6.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4.xml" ContentType="application/vnd.openxmlformats-officedocument.presentationml.tags+xml"/>
  <Override PartName="/ppt/notesSlides/notesSlide7.xml" ContentType="application/vnd.openxmlformats-officedocument.presentationml.notesSlide+xml"/>
  <Override PartName="/ppt/ink/ink7.xml" ContentType="application/inkml+xml"/>
  <Override PartName="/ppt/tags/tag15.xml" ContentType="application/vnd.openxmlformats-officedocument.presentationml.tags+xml"/>
  <Override PartName="/ppt/notesSlides/notesSlide8.xml" ContentType="application/vnd.openxmlformats-officedocument.presentationml.notesSlide+xml"/>
  <Override PartName="/ppt/ink/ink8.xml" ContentType="application/inkml+xml"/>
  <Override PartName="/ppt/tags/tag16.xml" ContentType="application/vnd.openxmlformats-officedocument.presentationml.tags+xml"/>
  <Override PartName="/ppt/notesSlides/notesSlide9.xml" ContentType="application/vnd.openxmlformats-officedocument.presentationml.notesSlide+xml"/>
  <Override PartName="/ppt/ink/ink9.xml" ContentType="application/inkml+xml"/>
  <Override PartName="/ppt/tags/tag17.xml" ContentType="application/vnd.openxmlformats-officedocument.presentationml.tags+xml"/>
  <Override PartName="/ppt/notesSlides/notesSlide10.xml" ContentType="application/vnd.openxmlformats-officedocument.presentationml.notesSlide+xml"/>
  <Override PartName="/ppt/ink/ink10.xml" ContentType="application/inkml+xml"/>
  <Override PartName="/ppt/tags/tag18.xml" ContentType="application/vnd.openxmlformats-officedocument.presentationml.tags+xml"/>
  <Override PartName="/ppt/notesSlides/notesSlide11.xml" ContentType="application/vnd.openxmlformats-officedocument.presentationml.notesSlide+xml"/>
  <Override PartName="/ppt/ink/ink11.xml" ContentType="application/inkml+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9.xml" ContentType="application/vnd.openxmlformats-officedocument.presentationml.tags+xml"/>
  <Override PartName="/ppt/notesSlides/notesSlide12.xml" ContentType="application/vnd.openxmlformats-officedocument.presentationml.notesSlide+xml"/>
  <Override PartName="/ppt/ink/ink12.xml" ContentType="application/inkml+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0.xml" ContentType="application/vnd.openxmlformats-officedocument.presentationml.tags+xml"/>
  <Override PartName="/ppt/notesSlides/notesSlide13.xml" ContentType="application/vnd.openxmlformats-officedocument.presentationml.notesSlide+xml"/>
  <Override PartName="/ppt/ink/ink13.xml" ContentType="application/inkml+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1.xml" ContentType="application/vnd.openxmlformats-officedocument.presentationml.tags+xml"/>
  <Override PartName="/ppt/notesSlides/notesSlide14.xml" ContentType="application/vnd.openxmlformats-officedocument.presentationml.notesSlide+xml"/>
  <Override PartName="/ppt/ink/ink14.xml" ContentType="application/inkml+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2.xml" ContentType="application/vnd.openxmlformats-officedocument.presentationml.tags+xml"/>
  <Override PartName="/ppt/notesSlides/notesSlide15.xml" ContentType="application/vnd.openxmlformats-officedocument.presentationml.notesSlide+xml"/>
  <Override PartName="/ppt/ink/ink15.xml" ContentType="application/inkml+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3.xml" ContentType="application/vnd.openxmlformats-officedocument.presentationml.tags+xml"/>
  <Override PartName="/ppt/notesSlides/notesSlide16.xml" ContentType="application/vnd.openxmlformats-officedocument.presentationml.notesSlide+xml"/>
  <Override PartName="/ppt/ink/ink16.xml" ContentType="application/inkml+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4.xml" ContentType="application/vnd.openxmlformats-officedocument.presentationml.tags+xml"/>
  <Override PartName="/ppt/notesSlides/notesSlide17.xml" ContentType="application/vnd.openxmlformats-officedocument.presentationml.notesSlide+xml"/>
  <Override PartName="/ppt/ink/ink17.xml" ContentType="application/inkml+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5.xml" ContentType="application/vnd.openxmlformats-officedocument.presentationml.tags+xml"/>
  <Override PartName="/ppt/notesSlides/notesSlide18.xml" ContentType="application/vnd.openxmlformats-officedocument.presentationml.notesSlide+xml"/>
  <Override PartName="/ppt/ink/ink18.xml" ContentType="application/inkml+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26.xml" ContentType="application/vnd.openxmlformats-officedocument.presentationml.tags+xml"/>
  <Override PartName="/ppt/notesSlides/notesSlide19.xml" ContentType="application/vnd.openxmlformats-officedocument.presentationml.notesSlide+xml"/>
  <Override PartName="/ppt/ink/ink19.xml" ContentType="application/inkml+xml"/>
  <Override PartName="/ppt/tags/tag27.xml" ContentType="application/vnd.openxmlformats-officedocument.presentationml.tags+xml"/>
  <Override PartName="/ppt/notesSlides/notesSlide20.xml" ContentType="application/vnd.openxmlformats-officedocument.presentationml.notesSlide+xml"/>
  <Override PartName="/ppt/ink/ink20.xml" ContentType="application/inkml+xml"/>
  <Override PartName="/ppt/tags/tag28.xml" ContentType="application/vnd.openxmlformats-officedocument.presentationml.tags+xml"/>
  <Override PartName="/ppt/notesSlides/notesSlide21.xml" ContentType="application/vnd.openxmlformats-officedocument.presentationml.notesSlide+xml"/>
  <Override PartName="/ppt/ink/ink21.xml" ContentType="application/inkml+xml"/>
  <Override PartName="/ppt/tags/tag29.xml" ContentType="application/vnd.openxmlformats-officedocument.presentationml.tags+xml"/>
  <Override PartName="/ppt/notesSlides/notesSlide22.xml" ContentType="application/vnd.openxmlformats-officedocument.presentationml.notesSlide+xml"/>
  <Override PartName="/ppt/ink/ink22.xml" ContentType="application/inkml+xml"/>
  <Override PartName="/ppt/tags/tag30.xml" ContentType="application/vnd.openxmlformats-officedocument.presentationml.tags+xml"/>
  <Override PartName="/ppt/notesSlides/notesSlide23.xml" ContentType="application/vnd.openxmlformats-officedocument.presentationml.notesSlide+xml"/>
  <Override PartName="/ppt/ink/ink23.xml" ContentType="application/inkml+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31.xml" ContentType="application/vnd.openxmlformats-officedocument.presentationml.tags+xml"/>
  <Override PartName="/ppt/ink/ink2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851" r:id="rId5"/>
    <p:sldId id="825" r:id="rId6"/>
    <p:sldId id="831" r:id="rId7"/>
    <p:sldId id="828" r:id="rId8"/>
    <p:sldId id="829" r:id="rId9"/>
    <p:sldId id="830" r:id="rId10"/>
    <p:sldId id="837" r:id="rId11"/>
    <p:sldId id="838" r:id="rId12"/>
    <p:sldId id="840" r:id="rId13"/>
    <p:sldId id="839" r:id="rId14"/>
    <p:sldId id="834" r:id="rId15"/>
    <p:sldId id="841" r:id="rId16"/>
    <p:sldId id="842" r:id="rId17"/>
    <p:sldId id="843" r:id="rId18"/>
    <p:sldId id="835" r:id="rId19"/>
    <p:sldId id="836" r:id="rId20"/>
    <p:sldId id="844" r:id="rId21"/>
    <p:sldId id="846" r:id="rId22"/>
    <p:sldId id="849" r:id="rId23"/>
    <p:sldId id="848" r:id="rId24"/>
    <p:sldId id="847" r:id="rId25"/>
    <p:sldId id="850" r:id="rId26"/>
    <p:sldId id="852" r:id="rId27"/>
    <p:sldId id="824" r:id="rId28"/>
  </p:sldIdLst>
  <p:sldSz cx="9144000" cy="6858000" type="screen4x3"/>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Messina" initials="JM" lastIdx="1" clrIdx="0">
    <p:extLst>
      <p:ext uri="{19B8F6BF-5375-455C-9EA6-DF929625EA0E}">
        <p15:presenceInfo xmlns:p15="http://schemas.microsoft.com/office/powerpoint/2012/main" userId="49691034bf3301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82"/>
    <a:srgbClr val="0000FF"/>
    <a:srgbClr val="E7ECF1"/>
    <a:srgbClr val="F2F2F2"/>
    <a:srgbClr val="D9D9D9"/>
    <a:srgbClr val="054641"/>
    <a:srgbClr val="81B5A0"/>
    <a:srgbClr val="B3C6D4"/>
    <a:srgbClr val="7F7F7F"/>
    <a:srgbClr val="293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93" autoAdjust="0"/>
    <p:restoredTop sz="94660"/>
  </p:normalViewPr>
  <p:slideViewPr>
    <p:cSldViewPr snapToGrid="0">
      <p:cViewPr varScale="1">
        <p:scale>
          <a:sx n="147" d="100"/>
          <a:sy n="147" d="100"/>
        </p:scale>
        <p:origin x="2496" y="1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letcher" userId="d1e35f2a-9e1e-49a2-9a6b-73beb17ac89d" providerId="ADAL" clId="{5D58F799-D000-4A8D-A6E7-3D8B70E8F11A}"/>
    <pc:docChg chg="modSld">
      <pc:chgData name="James Fletcher" userId="d1e35f2a-9e1e-49a2-9a6b-73beb17ac89d" providerId="ADAL" clId="{5D58F799-D000-4A8D-A6E7-3D8B70E8F11A}" dt="2024-01-23T22:07:27.852" v="145" actId="20577"/>
      <pc:docMkLst>
        <pc:docMk/>
      </pc:docMkLst>
      <pc:sldChg chg="modSp mod">
        <pc:chgData name="James Fletcher" userId="d1e35f2a-9e1e-49a2-9a6b-73beb17ac89d" providerId="ADAL" clId="{5D58F799-D000-4A8D-A6E7-3D8B70E8F11A}" dt="2024-01-23T22:07:27.852" v="145" actId="20577"/>
        <pc:sldMkLst>
          <pc:docMk/>
          <pc:sldMk cId="2592622848" sldId="776"/>
        </pc:sldMkLst>
        <pc:spChg chg="mod">
          <ac:chgData name="James Fletcher" userId="d1e35f2a-9e1e-49a2-9a6b-73beb17ac89d" providerId="ADAL" clId="{5D58F799-D000-4A8D-A6E7-3D8B70E8F11A}" dt="2024-01-23T22:07:27.852" v="145" actId="20577"/>
          <ac:spMkLst>
            <pc:docMk/>
            <pc:sldMk cId="2592622848" sldId="776"/>
            <ac:spMk id="2" creationId="{FE984B8D-DE0E-D18D-61E7-78F669D7F3AD}"/>
          </ac:spMkLst>
        </pc:spChg>
      </pc:sldChg>
      <pc:sldChg chg="modSp mod">
        <pc:chgData name="James Fletcher" userId="d1e35f2a-9e1e-49a2-9a6b-73beb17ac89d" providerId="ADAL" clId="{5D58F799-D000-4A8D-A6E7-3D8B70E8F11A}" dt="2024-01-23T22:05:05.348" v="112" actId="20577"/>
        <pc:sldMkLst>
          <pc:docMk/>
          <pc:sldMk cId="3078999859" sldId="818"/>
        </pc:sldMkLst>
        <pc:spChg chg="mod">
          <ac:chgData name="James Fletcher" userId="d1e35f2a-9e1e-49a2-9a6b-73beb17ac89d" providerId="ADAL" clId="{5D58F799-D000-4A8D-A6E7-3D8B70E8F11A}" dt="2024-01-23T22:05:05.348" v="112" actId="20577"/>
          <ac:spMkLst>
            <pc:docMk/>
            <pc:sldMk cId="3078999859" sldId="818"/>
            <ac:spMk id="13" creationId="{ECE924CC-FB10-F6D0-087C-82A0C4A82AC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B2FAB-34A1-41F5-BDEE-714307370ECE}"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zh-CN" altLang="en-US"/>
        </a:p>
      </dgm:t>
    </dgm:pt>
    <dgm:pt modelId="{3F2A5488-9F91-4467-A8A9-D0D3C16A36C5}">
      <dgm:prSet phldrT="[文本]" custT="1"/>
      <dgm:spPr/>
      <dgm:t>
        <a:bodyPr/>
        <a:lstStyle/>
        <a:p>
          <a:r>
            <a:rPr lang="en-US" altLang="zh-CN" sz="1200" b="1" dirty="0">
              <a:solidFill>
                <a:schemeClr val="tx1"/>
              </a:solidFill>
              <a:latin typeface="Century Gothic" panose="020B0502020202020204" pitchFamily="34" charset="0"/>
            </a:rPr>
            <a:t>Financial Statements</a:t>
          </a:r>
          <a:endParaRPr lang="zh-CN" altLang="en-US" sz="1200" b="1" dirty="0">
            <a:solidFill>
              <a:schemeClr val="tx1"/>
            </a:solidFill>
            <a:latin typeface="Century Gothic" panose="020B0502020202020204" pitchFamily="34" charset="0"/>
          </a:endParaRPr>
        </a:p>
      </dgm:t>
    </dgm:pt>
    <dgm:pt modelId="{34029608-5002-4AB7-9C26-6F7D8AB629B3}" type="parTrans" cxnId="{0040F5CA-A4EF-4EC2-940F-BEC5715D8C37}">
      <dgm:prSet/>
      <dgm:spPr/>
      <dgm:t>
        <a:bodyPr/>
        <a:lstStyle/>
        <a:p>
          <a:endParaRPr lang="zh-CN" altLang="en-US" sz="1200">
            <a:solidFill>
              <a:schemeClr val="tx1"/>
            </a:solidFill>
            <a:latin typeface="Century Gothic" panose="020B0502020202020204" pitchFamily="34" charset="0"/>
          </a:endParaRPr>
        </a:p>
      </dgm:t>
    </dgm:pt>
    <dgm:pt modelId="{73CBD146-5A77-4799-BC63-E4EF875E08CB}" type="sibTrans" cxnId="{0040F5CA-A4EF-4EC2-940F-BEC5715D8C37}">
      <dgm:prSet/>
      <dgm:spPr/>
      <dgm:t>
        <a:bodyPr/>
        <a:lstStyle/>
        <a:p>
          <a:endParaRPr lang="zh-CN" altLang="en-US" sz="1200">
            <a:solidFill>
              <a:schemeClr val="tx1"/>
            </a:solidFill>
            <a:latin typeface="Century Gothic" panose="020B0502020202020204" pitchFamily="34" charset="0"/>
          </a:endParaRPr>
        </a:p>
      </dgm:t>
    </dgm:pt>
    <dgm:pt modelId="{A1E2C7E3-3826-46FF-8B38-2BE0A6C25DF0}">
      <dgm:prSet phldrT="[文本]" custT="1"/>
      <dgm:spPr/>
      <dgm:t>
        <a:bodyPr/>
        <a:lstStyle/>
        <a:p>
          <a:r>
            <a:rPr lang="en-US" sz="1100" b="1" kern="1200" dirty="0">
              <a:solidFill>
                <a:prstClr val="black"/>
              </a:solidFill>
              <a:latin typeface="Century Gothic" panose="020B0502020202020204" pitchFamily="34" charset="0"/>
              <a:ea typeface="等线" panose="02010600030101010101" pitchFamily="2" charset="-122"/>
              <a:cs typeface="+mn-cs"/>
            </a:rPr>
            <a:t>Cash Flow Statement</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4C9C81A9-34AB-4A0B-AA08-A9D73A9F2251}" type="parTrans" cxnId="{B0A46B84-33B8-4A22-BF1B-3E4D996D9C44}">
      <dgm:prSet custT="1"/>
      <dgm:spPr/>
      <dgm:t>
        <a:bodyPr/>
        <a:lstStyle/>
        <a:p>
          <a:endParaRPr lang="zh-CN" altLang="en-US" sz="1200">
            <a:solidFill>
              <a:schemeClr val="tx1"/>
            </a:solidFill>
            <a:latin typeface="Century Gothic" panose="020B0502020202020204" pitchFamily="34" charset="0"/>
          </a:endParaRPr>
        </a:p>
      </dgm:t>
    </dgm:pt>
    <dgm:pt modelId="{3DD053D7-815B-48B4-AC87-D8FDD0E8DF85}" type="sibTrans" cxnId="{B0A46B84-33B8-4A22-BF1B-3E4D996D9C44}">
      <dgm:prSet/>
      <dgm:spPr/>
      <dgm:t>
        <a:bodyPr/>
        <a:lstStyle/>
        <a:p>
          <a:endParaRPr lang="zh-CN" altLang="en-US" sz="1200">
            <a:solidFill>
              <a:schemeClr val="tx1"/>
            </a:solidFill>
            <a:latin typeface="Century Gothic" panose="020B0502020202020204" pitchFamily="34" charset="0"/>
          </a:endParaRPr>
        </a:p>
      </dgm:t>
    </dgm:pt>
    <dgm:pt modelId="{4703A6C5-5841-44B6-9172-F805088CEB9D}">
      <dgm:prSet phldrT="[文本]" custT="1"/>
      <dgm:spPr/>
      <dgm:t>
        <a:bodyPr/>
        <a:lstStyle/>
        <a:p>
          <a:r>
            <a:rPr lang="en-US" sz="1100" b="1" kern="1200" dirty="0">
              <a:solidFill>
                <a:prstClr val="black"/>
              </a:solidFill>
              <a:latin typeface="Century Gothic" panose="020B0502020202020204" pitchFamily="34" charset="0"/>
              <a:ea typeface="等线" panose="02010600030101010101" pitchFamily="2" charset="-122"/>
              <a:cs typeface="+mn-cs"/>
            </a:rPr>
            <a:t>Income Statement</a:t>
          </a:r>
        </a:p>
        <a:p>
          <a:r>
            <a:rPr lang="en-US" sz="1100" b="1" kern="1200" dirty="0">
              <a:solidFill>
                <a:prstClr val="black"/>
              </a:solidFill>
              <a:latin typeface="Century Gothic" panose="020B0502020202020204" pitchFamily="34" charset="0"/>
              <a:ea typeface="等线" panose="02010600030101010101" pitchFamily="2" charset="-122"/>
              <a:cs typeface="+mn-cs"/>
            </a:rPr>
            <a:t> (I/S or P/L)</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9F2D6312-9F56-4FA2-BECA-5FB389E93BF0}" type="sibTrans" cxnId="{61C5CF5D-6A73-4DC5-9559-92CF1F7CCF9C}">
      <dgm:prSet/>
      <dgm:spPr/>
      <dgm:t>
        <a:bodyPr/>
        <a:lstStyle/>
        <a:p>
          <a:endParaRPr lang="zh-CN" altLang="en-US" sz="1200">
            <a:solidFill>
              <a:schemeClr val="tx1"/>
            </a:solidFill>
            <a:latin typeface="Century Gothic" panose="020B0502020202020204" pitchFamily="34" charset="0"/>
          </a:endParaRPr>
        </a:p>
      </dgm:t>
    </dgm:pt>
    <dgm:pt modelId="{9E1D3E36-C1F8-4360-9D95-D8F027DB6C6F}" type="parTrans" cxnId="{61C5CF5D-6A73-4DC5-9559-92CF1F7CCF9C}">
      <dgm:prSet custT="1"/>
      <dgm:spPr/>
      <dgm:t>
        <a:bodyPr/>
        <a:lstStyle/>
        <a:p>
          <a:endParaRPr lang="zh-CN" altLang="en-US" sz="1200">
            <a:solidFill>
              <a:schemeClr val="tx1"/>
            </a:solidFill>
            <a:latin typeface="Century Gothic" panose="020B0502020202020204" pitchFamily="34" charset="0"/>
          </a:endParaRPr>
        </a:p>
      </dgm:t>
    </dgm:pt>
    <dgm:pt modelId="{3FB17F60-7E0B-4F6E-B686-28614239B7E4}">
      <dgm:prSet custT="1"/>
      <dgm:spPr>
        <a:ln>
          <a:noFill/>
        </a:ln>
      </dgm:spPr>
      <dgm:t>
        <a:bodyPr/>
        <a:lstStyle/>
        <a:p>
          <a:pPr algn="l"/>
          <a:r>
            <a:rPr lang="en-US" altLang="zh-CN" sz="1100" b="0" i="0" kern="1200" dirty="0">
              <a:solidFill>
                <a:schemeClr val="tx1"/>
              </a:solidFill>
              <a:latin typeface="Century Gothic" panose="020B0502020202020204" pitchFamily="34" charset="0"/>
            </a:rPr>
            <a:t>The income statement reports a company's financial performance over a specific period, showing revenue minus expenses to arrive at the net income (profit or loss). It reflects the profitability and operational efficiency of the business.</a:t>
          </a:r>
          <a:endParaRPr lang="zh-CN" altLang="en-US" sz="1100" kern="1200" dirty="0">
            <a:solidFill>
              <a:schemeClr val="tx1"/>
            </a:solidFill>
            <a:latin typeface="Century Gothic" panose="020B0502020202020204" pitchFamily="34" charset="0"/>
            <a:ea typeface="等线" panose="02010600030101010101" pitchFamily="2" charset="-122"/>
            <a:cs typeface="+mn-cs"/>
          </a:endParaRPr>
        </a:p>
      </dgm:t>
    </dgm:pt>
    <dgm:pt modelId="{8F0C3752-DAC6-4691-96E0-EEEEF2EA05FD}" type="parTrans" cxnId="{5DF299B8-BC09-43B6-B6E3-8C035FF0714D}">
      <dgm:prSet/>
      <dgm:spPr/>
      <dgm:t>
        <a:bodyPr/>
        <a:lstStyle/>
        <a:p>
          <a:endParaRPr lang="zh-CN" altLang="en-US">
            <a:solidFill>
              <a:schemeClr val="tx1"/>
            </a:solidFill>
            <a:latin typeface="Century Gothic" panose="020B0502020202020204" pitchFamily="34" charset="0"/>
          </a:endParaRPr>
        </a:p>
      </dgm:t>
    </dgm:pt>
    <dgm:pt modelId="{B9261AC1-B125-44DA-96B0-1DAE49D3FDDF}" type="sibTrans" cxnId="{5DF299B8-BC09-43B6-B6E3-8C035FF0714D}">
      <dgm:prSet/>
      <dgm:spPr/>
      <dgm:t>
        <a:bodyPr/>
        <a:lstStyle/>
        <a:p>
          <a:endParaRPr lang="zh-CN" altLang="en-US">
            <a:solidFill>
              <a:schemeClr val="tx1"/>
            </a:solidFill>
            <a:latin typeface="Century Gothic" panose="020B0502020202020204" pitchFamily="34" charset="0"/>
          </a:endParaRPr>
        </a:p>
      </dgm:t>
    </dgm:pt>
    <dgm:pt modelId="{48306F06-9E5B-4D50-838D-808A31FDA767}">
      <dgm:prSet custT="1"/>
      <dgm:spPr>
        <a:ln>
          <a:noFill/>
        </a:ln>
      </dgm:spPr>
      <dgm:t>
        <a:bodyPr/>
        <a:lstStyle/>
        <a:p>
          <a:pPr marL="0" lvl="0" indent="0" algn="l" defTabSz="444500">
            <a:lnSpc>
              <a:spcPct val="90000"/>
            </a:lnSpc>
            <a:spcBef>
              <a:spcPct val="0"/>
            </a:spcBef>
            <a:spcAft>
              <a:spcPct val="35000"/>
            </a:spcAft>
            <a:buNone/>
          </a:pPr>
          <a:r>
            <a:rPr lang="en-US" sz="1100" b="0" i="0" kern="1200" dirty="0">
              <a:solidFill>
                <a:prstClr val="black"/>
              </a:solidFill>
              <a:latin typeface="Century Gothic" panose="020B0502020202020204" pitchFamily="34" charset="0"/>
              <a:ea typeface="等线" panose="02010600030101010101" pitchFamily="2" charset="-122"/>
              <a:cs typeface="+mn-cs"/>
            </a:rPr>
            <a:t>The balance sheet presents a company's financial position at a given moment, listing all assets, liabilities, and shareholders' equity. It reflects what the company owns (assets), what it owes (liabilities), and the net worth of the company's owners (equity).</a:t>
          </a:r>
          <a:endParaRPr lang="zh-CN" altLang="en-US" sz="1100" b="0" i="0" kern="1200" dirty="0">
            <a:solidFill>
              <a:prstClr val="black"/>
            </a:solidFill>
            <a:latin typeface="Century Gothic" panose="020B0502020202020204" pitchFamily="34" charset="0"/>
            <a:ea typeface="等线" panose="02010600030101010101" pitchFamily="2" charset="-122"/>
            <a:cs typeface="+mn-cs"/>
          </a:endParaRPr>
        </a:p>
      </dgm:t>
    </dgm:pt>
    <dgm:pt modelId="{5BEDC748-9224-4AF5-BA05-9230DD9F1C5A}" type="parTrans" cxnId="{D75CFA43-0185-4A7A-B11A-FA0843A26FF6}">
      <dgm:prSet/>
      <dgm:spPr/>
      <dgm:t>
        <a:bodyPr/>
        <a:lstStyle/>
        <a:p>
          <a:endParaRPr lang="zh-CN" altLang="en-US">
            <a:solidFill>
              <a:schemeClr val="tx1"/>
            </a:solidFill>
            <a:latin typeface="Century Gothic" panose="020B0502020202020204" pitchFamily="34" charset="0"/>
          </a:endParaRPr>
        </a:p>
      </dgm:t>
    </dgm:pt>
    <dgm:pt modelId="{36A46322-3AB6-4924-976D-7918097347A0}" type="sibTrans" cxnId="{D75CFA43-0185-4A7A-B11A-FA0843A26FF6}">
      <dgm:prSet/>
      <dgm:spPr/>
      <dgm:t>
        <a:bodyPr/>
        <a:lstStyle/>
        <a:p>
          <a:endParaRPr lang="zh-CN" altLang="en-US">
            <a:solidFill>
              <a:schemeClr val="tx1"/>
            </a:solidFill>
            <a:latin typeface="Century Gothic" panose="020B0502020202020204" pitchFamily="34" charset="0"/>
          </a:endParaRPr>
        </a:p>
      </dgm:t>
    </dgm:pt>
    <dgm:pt modelId="{D5965541-537E-40CB-BE86-037AEEC8659F}">
      <dgm:prSet custT="1"/>
      <dgm:spPr>
        <a:ln>
          <a:noFill/>
        </a:ln>
      </dgm:spPr>
      <dgm:t>
        <a:bodyPr/>
        <a:lstStyle/>
        <a:p>
          <a:pPr marL="0" lvl="0" indent="0" algn="l" defTabSz="444500">
            <a:lnSpc>
              <a:spcPct val="90000"/>
            </a:lnSpc>
            <a:spcBef>
              <a:spcPct val="0"/>
            </a:spcBef>
            <a:spcAft>
              <a:spcPct val="35000"/>
            </a:spcAft>
            <a:buNone/>
          </a:pPr>
          <a:r>
            <a:rPr lang="en-US" sz="1100" b="0" i="0" kern="1200" dirty="0">
              <a:solidFill>
                <a:prstClr val="black"/>
              </a:solidFill>
              <a:latin typeface="Century Gothic" panose="020B0502020202020204" pitchFamily="34" charset="0"/>
              <a:ea typeface="等线" panose="02010600030101010101" pitchFamily="2" charset="-122"/>
              <a:cs typeface="+mn-cs"/>
            </a:rPr>
            <a:t>The cash flow statement provides information about a company's cash receipts and payments during a period, categorizing them into operating, investing, and financing activities. It shows how a company generates and uses cash.</a:t>
          </a:r>
          <a:endParaRPr lang="zh-CN" altLang="en-US" sz="1100" b="0" i="0" kern="1200" dirty="0">
            <a:solidFill>
              <a:prstClr val="black"/>
            </a:solidFill>
            <a:latin typeface="Century Gothic" panose="020B0502020202020204" pitchFamily="34" charset="0"/>
            <a:ea typeface="等线" panose="02010600030101010101" pitchFamily="2" charset="-122"/>
            <a:cs typeface="+mn-cs"/>
          </a:endParaRPr>
        </a:p>
      </dgm:t>
    </dgm:pt>
    <dgm:pt modelId="{1A74D9B0-2085-44B9-9A32-0D9F767C73A9}" type="parTrans" cxnId="{EF2D94B2-2C18-467A-A442-0BEB582C1081}">
      <dgm:prSet/>
      <dgm:spPr/>
      <dgm:t>
        <a:bodyPr/>
        <a:lstStyle/>
        <a:p>
          <a:endParaRPr lang="zh-CN" altLang="en-US">
            <a:solidFill>
              <a:schemeClr val="tx1"/>
            </a:solidFill>
            <a:latin typeface="Century Gothic" panose="020B0502020202020204" pitchFamily="34" charset="0"/>
          </a:endParaRPr>
        </a:p>
      </dgm:t>
    </dgm:pt>
    <dgm:pt modelId="{61201CD0-BFEB-4234-80D8-C6255D31DAD9}" type="sibTrans" cxnId="{EF2D94B2-2C18-467A-A442-0BEB582C1081}">
      <dgm:prSet/>
      <dgm:spPr/>
      <dgm:t>
        <a:bodyPr/>
        <a:lstStyle/>
        <a:p>
          <a:endParaRPr lang="zh-CN" altLang="en-US">
            <a:solidFill>
              <a:schemeClr val="tx1"/>
            </a:solidFill>
            <a:latin typeface="Century Gothic" panose="020B0502020202020204" pitchFamily="34" charset="0"/>
          </a:endParaRPr>
        </a:p>
      </dgm:t>
    </dgm:pt>
    <dgm:pt modelId="{2EBBEF50-EBB5-4C93-BFFE-FCB5DD459BE2}">
      <dgm:prSet phldrT="[文本]" custT="1"/>
      <dgm:spPr/>
      <dgm:t>
        <a:bodyPr/>
        <a:lstStyle/>
        <a:p>
          <a:r>
            <a:rPr lang="en-US" sz="1100" b="1" kern="1200" dirty="0">
              <a:solidFill>
                <a:prstClr val="black"/>
              </a:solidFill>
              <a:latin typeface="Century Gothic" panose="020B0502020202020204" pitchFamily="34" charset="0"/>
              <a:ea typeface="等线" panose="02010600030101010101" pitchFamily="2" charset="-122"/>
              <a:cs typeface="+mn-cs"/>
            </a:rPr>
            <a:t>Balance Sheet</a:t>
          </a:r>
        </a:p>
        <a:p>
          <a:r>
            <a:rPr lang="en-US" sz="1100" b="1" kern="1200" dirty="0">
              <a:solidFill>
                <a:prstClr val="black"/>
              </a:solidFill>
              <a:latin typeface="Century Gothic" panose="020B0502020202020204" pitchFamily="34" charset="0"/>
              <a:ea typeface="等线" panose="02010600030101010101" pitchFamily="2" charset="-122"/>
              <a:cs typeface="+mn-cs"/>
            </a:rPr>
            <a:t>(BS)</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5E676B9E-63AC-4881-B9CD-5A4C1BA1CF99}" type="sibTrans" cxnId="{0A35FF71-525F-4BEE-8D29-F5B2A4E9737C}">
      <dgm:prSet/>
      <dgm:spPr/>
      <dgm:t>
        <a:bodyPr/>
        <a:lstStyle/>
        <a:p>
          <a:endParaRPr lang="zh-CN" altLang="en-US" sz="1200">
            <a:solidFill>
              <a:schemeClr val="tx1"/>
            </a:solidFill>
            <a:latin typeface="Century Gothic" panose="020B0502020202020204" pitchFamily="34" charset="0"/>
          </a:endParaRPr>
        </a:p>
      </dgm:t>
    </dgm:pt>
    <dgm:pt modelId="{B26E4FD8-6521-447A-B55F-58C5B7643B74}" type="parTrans" cxnId="{0A35FF71-525F-4BEE-8D29-F5B2A4E9737C}">
      <dgm:prSet custT="1"/>
      <dgm:spPr/>
      <dgm:t>
        <a:bodyPr/>
        <a:lstStyle/>
        <a:p>
          <a:endParaRPr lang="zh-CN" altLang="en-US" sz="1200">
            <a:solidFill>
              <a:schemeClr val="tx1"/>
            </a:solidFill>
            <a:latin typeface="Century Gothic" panose="020B0502020202020204" pitchFamily="34" charset="0"/>
          </a:endParaRPr>
        </a:p>
      </dgm:t>
    </dgm:pt>
    <dgm:pt modelId="{E8D3111C-948A-49CA-9B94-9251206DB64D}" type="pres">
      <dgm:prSet presAssocID="{B5BB2FAB-34A1-41F5-BDEE-714307370ECE}" presName="Name0" presStyleCnt="0">
        <dgm:presLayoutVars>
          <dgm:chPref val="1"/>
          <dgm:dir/>
          <dgm:animOne val="branch"/>
          <dgm:animLvl val="lvl"/>
          <dgm:resizeHandles val="exact"/>
        </dgm:presLayoutVars>
      </dgm:prSet>
      <dgm:spPr/>
    </dgm:pt>
    <dgm:pt modelId="{46DAA0B6-FD09-47A7-B7B8-B0B44816287A}" type="pres">
      <dgm:prSet presAssocID="{3F2A5488-9F91-4467-A8A9-D0D3C16A36C5}" presName="root1" presStyleCnt="0"/>
      <dgm:spPr/>
    </dgm:pt>
    <dgm:pt modelId="{229E0384-9756-40BF-B488-4757618AC744}" type="pres">
      <dgm:prSet presAssocID="{3F2A5488-9F91-4467-A8A9-D0D3C16A36C5}" presName="LevelOneTextNode" presStyleLbl="node0" presStyleIdx="0" presStyleCnt="1" custScaleX="41400" custScaleY="64941" custLinFactNeighborX="17302" custLinFactNeighborY="-4953">
        <dgm:presLayoutVars>
          <dgm:chPref val="3"/>
        </dgm:presLayoutVars>
      </dgm:prSet>
      <dgm:spPr/>
    </dgm:pt>
    <dgm:pt modelId="{F7D3948F-FBF1-47CC-9B18-C606C0D1A934}" type="pres">
      <dgm:prSet presAssocID="{3F2A5488-9F91-4467-A8A9-D0D3C16A36C5}" presName="level2hierChild" presStyleCnt="0"/>
      <dgm:spPr/>
    </dgm:pt>
    <dgm:pt modelId="{8E1A282C-8B34-4F20-846B-CFE37D4B1F8A}" type="pres">
      <dgm:prSet presAssocID="{9E1D3E36-C1F8-4360-9D95-D8F027DB6C6F}" presName="conn2-1" presStyleLbl="parChTrans1D2" presStyleIdx="0" presStyleCnt="3"/>
      <dgm:spPr/>
    </dgm:pt>
    <dgm:pt modelId="{1A4DB353-8342-4051-9695-18FC7E0B13E0}" type="pres">
      <dgm:prSet presAssocID="{9E1D3E36-C1F8-4360-9D95-D8F027DB6C6F}" presName="connTx" presStyleLbl="parChTrans1D2" presStyleIdx="0" presStyleCnt="3"/>
      <dgm:spPr/>
    </dgm:pt>
    <dgm:pt modelId="{4CDB4247-14E0-4BB8-B8C0-61E1FE680529}" type="pres">
      <dgm:prSet presAssocID="{4703A6C5-5841-44B6-9172-F805088CEB9D}" presName="root2" presStyleCnt="0"/>
      <dgm:spPr/>
    </dgm:pt>
    <dgm:pt modelId="{F40C3FC6-C463-4DCF-95C4-87C9317B15B7}" type="pres">
      <dgm:prSet presAssocID="{4703A6C5-5841-44B6-9172-F805088CEB9D}" presName="LevelTwoTextNode" presStyleLbl="node2" presStyleIdx="0" presStyleCnt="3" custScaleX="80399" custScaleY="69861" custLinFactNeighborX="2663" custLinFactNeighborY="-94667">
        <dgm:presLayoutVars>
          <dgm:chPref val="3"/>
        </dgm:presLayoutVars>
      </dgm:prSet>
      <dgm:spPr/>
    </dgm:pt>
    <dgm:pt modelId="{77239245-30CA-4C99-AA06-679D2EC34D38}" type="pres">
      <dgm:prSet presAssocID="{4703A6C5-5841-44B6-9172-F805088CEB9D}" presName="level3hierChild" presStyleCnt="0"/>
      <dgm:spPr/>
    </dgm:pt>
    <dgm:pt modelId="{BA25C02F-8782-44C0-B715-62DF442A0F68}" type="pres">
      <dgm:prSet presAssocID="{8F0C3752-DAC6-4691-96E0-EEEEF2EA05FD}" presName="conn2-1" presStyleLbl="parChTrans1D3" presStyleIdx="0" presStyleCnt="3"/>
      <dgm:spPr/>
    </dgm:pt>
    <dgm:pt modelId="{F39CFEA5-7C00-4D0F-AD5E-254C384F7A6D}" type="pres">
      <dgm:prSet presAssocID="{8F0C3752-DAC6-4691-96E0-EEEEF2EA05FD}" presName="connTx" presStyleLbl="parChTrans1D3" presStyleIdx="0" presStyleCnt="3"/>
      <dgm:spPr/>
    </dgm:pt>
    <dgm:pt modelId="{E2D6808C-1515-4256-90EC-002FD418CD94}" type="pres">
      <dgm:prSet presAssocID="{3FB17F60-7E0B-4F6E-B686-28614239B7E4}" presName="root2" presStyleCnt="0"/>
      <dgm:spPr/>
    </dgm:pt>
    <dgm:pt modelId="{6FE3068D-5720-4B84-9E8C-DD20B09A23B9}" type="pres">
      <dgm:prSet presAssocID="{3FB17F60-7E0B-4F6E-B686-28614239B7E4}" presName="LevelTwoTextNode" presStyleLbl="node3" presStyleIdx="0" presStyleCnt="3" custScaleX="244576" custScaleY="49602" custLinFactNeighborX="-5281" custLinFactNeighborY="-94792">
        <dgm:presLayoutVars>
          <dgm:chPref val="3"/>
        </dgm:presLayoutVars>
      </dgm:prSet>
      <dgm:spPr/>
    </dgm:pt>
    <dgm:pt modelId="{E9A449BF-F116-454A-A8CD-2EE93B67E1E8}" type="pres">
      <dgm:prSet presAssocID="{3FB17F60-7E0B-4F6E-B686-28614239B7E4}" presName="level3hierChild" presStyleCnt="0"/>
      <dgm:spPr/>
    </dgm:pt>
    <dgm:pt modelId="{49F8C80C-BF55-470F-B22B-D44EF91A7683}" type="pres">
      <dgm:prSet presAssocID="{B26E4FD8-6521-447A-B55F-58C5B7643B74}" presName="conn2-1" presStyleLbl="parChTrans1D2" presStyleIdx="1" presStyleCnt="3"/>
      <dgm:spPr/>
    </dgm:pt>
    <dgm:pt modelId="{8A3EE876-B841-4B3F-9830-932F3F66FAD7}" type="pres">
      <dgm:prSet presAssocID="{B26E4FD8-6521-447A-B55F-58C5B7643B74}" presName="connTx" presStyleLbl="parChTrans1D2" presStyleIdx="1" presStyleCnt="3"/>
      <dgm:spPr/>
    </dgm:pt>
    <dgm:pt modelId="{1F0CFFBA-E984-471E-9ED0-2F676DF9BEB7}" type="pres">
      <dgm:prSet presAssocID="{2EBBEF50-EBB5-4C93-BFFE-FCB5DD459BE2}" presName="root2" presStyleCnt="0"/>
      <dgm:spPr/>
    </dgm:pt>
    <dgm:pt modelId="{C0F12AC8-A20F-4FBD-9314-D8E40F50D2BD}" type="pres">
      <dgm:prSet presAssocID="{2EBBEF50-EBB5-4C93-BFFE-FCB5DD459BE2}" presName="LevelTwoTextNode" presStyleLbl="node2" presStyleIdx="1" presStyleCnt="3" custScaleX="80240" custScaleY="75586" custLinFactNeighborX="2638" custLinFactNeighborY="-21590">
        <dgm:presLayoutVars>
          <dgm:chPref val="3"/>
        </dgm:presLayoutVars>
      </dgm:prSet>
      <dgm:spPr/>
    </dgm:pt>
    <dgm:pt modelId="{A61346AF-F841-492D-BA74-31B7582AF345}" type="pres">
      <dgm:prSet presAssocID="{2EBBEF50-EBB5-4C93-BFFE-FCB5DD459BE2}" presName="level3hierChild" presStyleCnt="0"/>
      <dgm:spPr/>
    </dgm:pt>
    <dgm:pt modelId="{FACC0511-0074-4776-A8C6-971574680E59}" type="pres">
      <dgm:prSet presAssocID="{5BEDC748-9224-4AF5-BA05-9230DD9F1C5A}" presName="conn2-1" presStyleLbl="parChTrans1D3" presStyleIdx="1" presStyleCnt="3"/>
      <dgm:spPr/>
    </dgm:pt>
    <dgm:pt modelId="{5710FBD3-B331-4B8A-8163-5305B8AD560F}" type="pres">
      <dgm:prSet presAssocID="{5BEDC748-9224-4AF5-BA05-9230DD9F1C5A}" presName="connTx" presStyleLbl="parChTrans1D3" presStyleIdx="1" presStyleCnt="3"/>
      <dgm:spPr/>
    </dgm:pt>
    <dgm:pt modelId="{D16C457B-A313-4615-A84C-759524CE097B}" type="pres">
      <dgm:prSet presAssocID="{48306F06-9E5B-4D50-838D-808A31FDA767}" presName="root2" presStyleCnt="0"/>
      <dgm:spPr/>
    </dgm:pt>
    <dgm:pt modelId="{19129282-5934-4C38-AE94-EED4C3E1A5CA}" type="pres">
      <dgm:prSet presAssocID="{48306F06-9E5B-4D50-838D-808A31FDA767}" presName="LevelTwoTextNode" presStyleLbl="node3" presStyleIdx="1" presStyleCnt="3" custScaleX="244001" custScaleY="58158" custLinFactNeighborX="-4386" custLinFactNeighborY="-21827">
        <dgm:presLayoutVars>
          <dgm:chPref val="3"/>
        </dgm:presLayoutVars>
      </dgm:prSet>
      <dgm:spPr/>
    </dgm:pt>
    <dgm:pt modelId="{DCF4F8E8-AB22-4C7E-8A2E-52FDF9708A03}" type="pres">
      <dgm:prSet presAssocID="{48306F06-9E5B-4D50-838D-808A31FDA767}" presName="level3hierChild" presStyleCnt="0"/>
      <dgm:spPr/>
    </dgm:pt>
    <dgm:pt modelId="{7CD5588D-3A5E-456A-B7B1-F80B299DF6A0}" type="pres">
      <dgm:prSet presAssocID="{4C9C81A9-34AB-4A0B-AA08-A9D73A9F2251}" presName="conn2-1" presStyleLbl="parChTrans1D2" presStyleIdx="2" presStyleCnt="3"/>
      <dgm:spPr/>
    </dgm:pt>
    <dgm:pt modelId="{FE661262-0226-4F0E-98CB-C657645DF245}" type="pres">
      <dgm:prSet presAssocID="{4C9C81A9-34AB-4A0B-AA08-A9D73A9F2251}" presName="connTx" presStyleLbl="parChTrans1D2" presStyleIdx="2" presStyleCnt="3"/>
      <dgm:spPr/>
    </dgm:pt>
    <dgm:pt modelId="{F5FDEA36-5CE1-48D9-B668-16EEAA3A0FB1}" type="pres">
      <dgm:prSet presAssocID="{A1E2C7E3-3826-46FF-8B38-2BE0A6C25DF0}" presName="root2" presStyleCnt="0"/>
      <dgm:spPr/>
    </dgm:pt>
    <dgm:pt modelId="{704DB9DD-B297-4370-B17F-38D55F2755B8}" type="pres">
      <dgm:prSet presAssocID="{A1E2C7E3-3826-46FF-8B38-2BE0A6C25DF0}" presName="LevelTwoTextNode" presStyleLbl="node2" presStyleIdx="2" presStyleCnt="3" custScaleX="78742" custScaleY="78097" custLinFactNeighborX="2573" custLinFactNeighborY="47697">
        <dgm:presLayoutVars>
          <dgm:chPref val="3"/>
        </dgm:presLayoutVars>
      </dgm:prSet>
      <dgm:spPr/>
    </dgm:pt>
    <dgm:pt modelId="{2C49A53E-7AEA-45F1-A443-5713BA8380F6}" type="pres">
      <dgm:prSet presAssocID="{A1E2C7E3-3826-46FF-8B38-2BE0A6C25DF0}" presName="level3hierChild" presStyleCnt="0"/>
      <dgm:spPr/>
    </dgm:pt>
    <dgm:pt modelId="{B627FCEB-FA9C-45DF-97BE-F264AABC0FFB}" type="pres">
      <dgm:prSet presAssocID="{1A74D9B0-2085-44B9-9A32-0D9F767C73A9}" presName="conn2-1" presStyleLbl="parChTrans1D3" presStyleIdx="2" presStyleCnt="3"/>
      <dgm:spPr/>
    </dgm:pt>
    <dgm:pt modelId="{B6DD95F4-E665-4C8F-9282-FCD8A2B2639C}" type="pres">
      <dgm:prSet presAssocID="{1A74D9B0-2085-44B9-9A32-0D9F767C73A9}" presName="connTx" presStyleLbl="parChTrans1D3" presStyleIdx="2" presStyleCnt="3"/>
      <dgm:spPr/>
    </dgm:pt>
    <dgm:pt modelId="{CB678630-DB2B-48C2-BC2F-6787CDE61868}" type="pres">
      <dgm:prSet presAssocID="{D5965541-537E-40CB-BE86-037AEEC8659F}" presName="root2" presStyleCnt="0"/>
      <dgm:spPr/>
    </dgm:pt>
    <dgm:pt modelId="{572ABFB3-D290-47C4-8797-F22F8D05B142}" type="pres">
      <dgm:prSet presAssocID="{D5965541-537E-40CB-BE86-037AEEC8659F}" presName="LevelTwoTextNode" presStyleLbl="node3" presStyleIdx="2" presStyleCnt="3" custScaleX="241295" custScaleY="72765" custLinFactNeighborX="-3316" custLinFactNeighborY="47680">
        <dgm:presLayoutVars>
          <dgm:chPref val="3"/>
        </dgm:presLayoutVars>
      </dgm:prSet>
      <dgm:spPr/>
    </dgm:pt>
    <dgm:pt modelId="{68A44FAE-184F-4302-987B-881BDAFA229A}" type="pres">
      <dgm:prSet presAssocID="{D5965541-537E-40CB-BE86-037AEEC8659F}" presName="level3hierChild" presStyleCnt="0"/>
      <dgm:spPr/>
    </dgm:pt>
  </dgm:ptLst>
  <dgm:cxnLst>
    <dgm:cxn modelId="{30EE6803-9619-453E-ACD4-56002365684E}" type="presOf" srcId="{5BEDC748-9224-4AF5-BA05-9230DD9F1C5A}" destId="{5710FBD3-B331-4B8A-8163-5305B8AD560F}" srcOrd="1" destOrd="0" presId="urn:microsoft.com/office/officeart/2008/layout/HorizontalMultiLevelHierarchy"/>
    <dgm:cxn modelId="{B30F630C-F5C8-4BEB-9A64-39B27807CAF5}" type="presOf" srcId="{48306F06-9E5B-4D50-838D-808A31FDA767}" destId="{19129282-5934-4C38-AE94-EED4C3E1A5CA}" srcOrd="0" destOrd="0" presId="urn:microsoft.com/office/officeart/2008/layout/HorizontalMultiLevelHierarchy"/>
    <dgm:cxn modelId="{4AF6F016-4378-4EB6-89EC-57F8AF44FBFC}" type="presOf" srcId="{1A74D9B0-2085-44B9-9A32-0D9F767C73A9}" destId="{B627FCEB-FA9C-45DF-97BE-F264AABC0FFB}" srcOrd="0" destOrd="0" presId="urn:microsoft.com/office/officeart/2008/layout/HorizontalMultiLevelHierarchy"/>
    <dgm:cxn modelId="{F4BE985C-5ECF-4DCC-BF45-9A15C8362480}" type="presOf" srcId="{8F0C3752-DAC6-4691-96E0-EEEEF2EA05FD}" destId="{BA25C02F-8782-44C0-B715-62DF442A0F68}" srcOrd="0" destOrd="0" presId="urn:microsoft.com/office/officeart/2008/layout/HorizontalMultiLevelHierarchy"/>
    <dgm:cxn modelId="{61C5CF5D-6A73-4DC5-9559-92CF1F7CCF9C}" srcId="{3F2A5488-9F91-4467-A8A9-D0D3C16A36C5}" destId="{4703A6C5-5841-44B6-9172-F805088CEB9D}" srcOrd="0" destOrd="0" parTransId="{9E1D3E36-C1F8-4360-9D95-D8F027DB6C6F}" sibTransId="{9F2D6312-9F56-4FA2-BECA-5FB389E93BF0}"/>
    <dgm:cxn modelId="{D75CFA43-0185-4A7A-B11A-FA0843A26FF6}" srcId="{2EBBEF50-EBB5-4C93-BFFE-FCB5DD459BE2}" destId="{48306F06-9E5B-4D50-838D-808A31FDA767}" srcOrd="0" destOrd="0" parTransId="{5BEDC748-9224-4AF5-BA05-9230DD9F1C5A}" sibTransId="{36A46322-3AB6-4924-976D-7918097347A0}"/>
    <dgm:cxn modelId="{9242AF65-5177-4EE2-85FC-FA115E8EDDC5}" type="presOf" srcId="{B5BB2FAB-34A1-41F5-BDEE-714307370ECE}" destId="{E8D3111C-948A-49CA-9B94-9251206DB64D}" srcOrd="0" destOrd="0" presId="urn:microsoft.com/office/officeart/2008/layout/HorizontalMultiLevelHierarchy"/>
    <dgm:cxn modelId="{FCB74767-7A53-4A38-95FD-4E45C0A49D72}" type="presOf" srcId="{3F2A5488-9F91-4467-A8A9-D0D3C16A36C5}" destId="{229E0384-9756-40BF-B488-4757618AC744}" srcOrd="0" destOrd="0" presId="urn:microsoft.com/office/officeart/2008/layout/HorizontalMultiLevelHierarchy"/>
    <dgm:cxn modelId="{0A35FF71-525F-4BEE-8D29-F5B2A4E9737C}" srcId="{3F2A5488-9F91-4467-A8A9-D0D3C16A36C5}" destId="{2EBBEF50-EBB5-4C93-BFFE-FCB5DD459BE2}" srcOrd="1" destOrd="0" parTransId="{B26E4FD8-6521-447A-B55F-58C5B7643B74}" sibTransId="{5E676B9E-63AC-4881-B9CD-5A4C1BA1CF99}"/>
    <dgm:cxn modelId="{FFE69674-310C-4670-8A89-9987BE2693A7}" type="presOf" srcId="{4C9C81A9-34AB-4A0B-AA08-A9D73A9F2251}" destId="{7CD5588D-3A5E-456A-B7B1-F80B299DF6A0}" srcOrd="0" destOrd="0" presId="urn:microsoft.com/office/officeart/2008/layout/HorizontalMultiLevelHierarchy"/>
    <dgm:cxn modelId="{406FBA7B-D8E2-4BE8-BB3D-C95B6D8A1631}" type="presOf" srcId="{A1E2C7E3-3826-46FF-8B38-2BE0A6C25DF0}" destId="{704DB9DD-B297-4370-B17F-38D55F2755B8}" srcOrd="0" destOrd="0" presId="urn:microsoft.com/office/officeart/2008/layout/HorizontalMultiLevelHierarchy"/>
    <dgm:cxn modelId="{B0A46B84-33B8-4A22-BF1B-3E4D996D9C44}" srcId="{3F2A5488-9F91-4467-A8A9-D0D3C16A36C5}" destId="{A1E2C7E3-3826-46FF-8B38-2BE0A6C25DF0}" srcOrd="2" destOrd="0" parTransId="{4C9C81A9-34AB-4A0B-AA08-A9D73A9F2251}" sibTransId="{3DD053D7-815B-48B4-AC87-D8FDD0E8DF85}"/>
    <dgm:cxn modelId="{6818CC8E-54B3-4CA8-9381-2B35CE1E10A2}" type="presOf" srcId="{9E1D3E36-C1F8-4360-9D95-D8F027DB6C6F}" destId="{8E1A282C-8B34-4F20-846B-CFE37D4B1F8A}" srcOrd="0" destOrd="0" presId="urn:microsoft.com/office/officeart/2008/layout/HorizontalMultiLevelHierarchy"/>
    <dgm:cxn modelId="{EF2D94B2-2C18-467A-A442-0BEB582C1081}" srcId="{A1E2C7E3-3826-46FF-8B38-2BE0A6C25DF0}" destId="{D5965541-537E-40CB-BE86-037AEEC8659F}" srcOrd="0" destOrd="0" parTransId="{1A74D9B0-2085-44B9-9A32-0D9F767C73A9}" sibTransId="{61201CD0-BFEB-4234-80D8-C6255D31DAD9}"/>
    <dgm:cxn modelId="{5DF299B8-BC09-43B6-B6E3-8C035FF0714D}" srcId="{4703A6C5-5841-44B6-9172-F805088CEB9D}" destId="{3FB17F60-7E0B-4F6E-B686-28614239B7E4}" srcOrd="0" destOrd="0" parTransId="{8F0C3752-DAC6-4691-96E0-EEEEF2EA05FD}" sibTransId="{B9261AC1-B125-44DA-96B0-1DAE49D3FDDF}"/>
    <dgm:cxn modelId="{045301BE-1312-45E4-8696-6720F52481D4}" type="presOf" srcId="{2EBBEF50-EBB5-4C93-BFFE-FCB5DD459BE2}" destId="{C0F12AC8-A20F-4FBD-9314-D8E40F50D2BD}" srcOrd="0" destOrd="0" presId="urn:microsoft.com/office/officeart/2008/layout/HorizontalMultiLevelHierarchy"/>
    <dgm:cxn modelId="{605D9EC5-F791-42C9-9428-02CE09A9434B}" type="presOf" srcId="{4C9C81A9-34AB-4A0B-AA08-A9D73A9F2251}" destId="{FE661262-0226-4F0E-98CB-C657645DF245}" srcOrd="1" destOrd="0" presId="urn:microsoft.com/office/officeart/2008/layout/HorizontalMultiLevelHierarchy"/>
    <dgm:cxn modelId="{0040F5CA-A4EF-4EC2-940F-BEC5715D8C37}" srcId="{B5BB2FAB-34A1-41F5-BDEE-714307370ECE}" destId="{3F2A5488-9F91-4467-A8A9-D0D3C16A36C5}" srcOrd="0" destOrd="0" parTransId="{34029608-5002-4AB7-9C26-6F7D8AB629B3}" sibTransId="{73CBD146-5A77-4799-BC63-E4EF875E08CB}"/>
    <dgm:cxn modelId="{EAEF49CD-8115-4284-86B2-8EF5656D0183}" type="presOf" srcId="{8F0C3752-DAC6-4691-96E0-EEEEF2EA05FD}" destId="{F39CFEA5-7C00-4D0F-AD5E-254C384F7A6D}" srcOrd="1" destOrd="0" presId="urn:microsoft.com/office/officeart/2008/layout/HorizontalMultiLevelHierarchy"/>
    <dgm:cxn modelId="{194489D0-2FA8-4A82-AFE4-5AF754AB8F0B}" type="presOf" srcId="{4703A6C5-5841-44B6-9172-F805088CEB9D}" destId="{F40C3FC6-C463-4DCF-95C4-87C9317B15B7}" srcOrd="0" destOrd="0" presId="urn:microsoft.com/office/officeart/2008/layout/HorizontalMultiLevelHierarchy"/>
    <dgm:cxn modelId="{77ADC6D1-6652-4A57-9A30-D5F12374EC52}" type="presOf" srcId="{D5965541-537E-40CB-BE86-037AEEC8659F}" destId="{572ABFB3-D290-47C4-8797-F22F8D05B142}" srcOrd="0" destOrd="0" presId="urn:microsoft.com/office/officeart/2008/layout/HorizontalMultiLevelHierarchy"/>
    <dgm:cxn modelId="{CF6E60DD-8810-4C6A-B294-FB3CBCA0BACC}" type="presOf" srcId="{B26E4FD8-6521-447A-B55F-58C5B7643B74}" destId="{49F8C80C-BF55-470F-B22B-D44EF91A7683}" srcOrd="0" destOrd="0" presId="urn:microsoft.com/office/officeart/2008/layout/HorizontalMultiLevelHierarchy"/>
    <dgm:cxn modelId="{508086DF-00F0-446F-9556-26E678ACBDFC}" type="presOf" srcId="{1A74D9B0-2085-44B9-9A32-0D9F767C73A9}" destId="{B6DD95F4-E665-4C8F-9282-FCD8A2B2639C}" srcOrd="1" destOrd="0" presId="urn:microsoft.com/office/officeart/2008/layout/HorizontalMultiLevelHierarchy"/>
    <dgm:cxn modelId="{79244FEA-98BF-4884-BCBC-9C29F0FB8C8C}" type="presOf" srcId="{9E1D3E36-C1F8-4360-9D95-D8F027DB6C6F}" destId="{1A4DB353-8342-4051-9695-18FC7E0B13E0}" srcOrd="1" destOrd="0" presId="urn:microsoft.com/office/officeart/2008/layout/HorizontalMultiLevelHierarchy"/>
    <dgm:cxn modelId="{19E698EC-8DAB-4839-9C01-7600E1847C36}" type="presOf" srcId="{5BEDC748-9224-4AF5-BA05-9230DD9F1C5A}" destId="{FACC0511-0074-4776-A8C6-971574680E59}" srcOrd="0" destOrd="0" presId="urn:microsoft.com/office/officeart/2008/layout/HorizontalMultiLevelHierarchy"/>
    <dgm:cxn modelId="{1B0D87F3-554A-4900-A598-E41D01EB9A6B}" type="presOf" srcId="{B26E4FD8-6521-447A-B55F-58C5B7643B74}" destId="{8A3EE876-B841-4B3F-9830-932F3F66FAD7}" srcOrd="1" destOrd="0" presId="urn:microsoft.com/office/officeart/2008/layout/HorizontalMultiLevelHierarchy"/>
    <dgm:cxn modelId="{738A73FF-B87C-476A-8A14-E99F694C2475}" type="presOf" srcId="{3FB17F60-7E0B-4F6E-B686-28614239B7E4}" destId="{6FE3068D-5720-4B84-9E8C-DD20B09A23B9}" srcOrd="0" destOrd="0" presId="urn:microsoft.com/office/officeart/2008/layout/HorizontalMultiLevelHierarchy"/>
    <dgm:cxn modelId="{74F24C8A-72EE-4002-BE75-7F72025FCBDC}" type="presParOf" srcId="{E8D3111C-948A-49CA-9B94-9251206DB64D}" destId="{46DAA0B6-FD09-47A7-B7B8-B0B44816287A}" srcOrd="0" destOrd="0" presId="urn:microsoft.com/office/officeart/2008/layout/HorizontalMultiLevelHierarchy"/>
    <dgm:cxn modelId="{7D4F8655-8874-4804-994E-AE721306B043}" type="presParOf" srcId="{46DAA0B6-FD09-47A7-B7B8-B0B44816287A}" destId="{229E0384-9756-40BF-B488-4757618AC744}" srcOrd="0" destOrd="0" presId="urn:microsoft.com/office/officeart/2008/layout/HorizontalMultiLevelHierarchy"/>
    <dgm:cxn modelId="{88433F14-3CA9-48CB-A879-7A85B205712E}" type="presParOf" srcId="{46DAA0B6-FD09-47A7-B7B8-B0B44816287A}" destId="{F7D3948F-FBF1-47CC-9B18-C606C0D1A934}" srcOrd="1" destOrd="0" presId="urn:microsoft.com/office/officeart/2008/layout/HorizontalMultiLevelHierarchy"/>
    <dgm:cxn modelId="{7AAE28CD-86BF-422F-919C-F40F0D465D00}" type="presParOf" srcId="{F7D3948F-FBF1-47CC-9B18-C606C0D1A934}" destId="{8E1A282C-8B34-4F20-846B-CFE37D4B1F8A}" srcOrd="0" destOrd="0" presId="urn:microsoft.com/office/officeart/2008/layout/HorizontalMultiLevelHierarchy"/>
    <dgm:cxn modelId="{CB7CBBEA-D0FB-493E-8A63-24A5BDC5D127}" type="presParOf" srcId="{8E1A282C-8B34-4F20-846B-CFE37D4B1F8A}" destId="{1A4DB353-8342-4051-9695-18FC7E0B13E0}" srcOrd="0" destOrd="0" presId="urn:microsoft.com/office/officeart/2008/layout/HorizontalMultiLevelHierarchy"/>
    <dgm:cxn modelId="{A231503E-504B-49E6-A765-78375BDCF521}" type="presParOf" srcId="{F7D3948F-FBF1-47CC-9B18-C606C0D1A934}" destId="{4CDB4247-14E0-4BB8-B8C0-61E1FE680529}" srcOrd="1" destOrd="0" presId="urn:microsoft.com/office/officeart/2008/layout/HorizontalMultiLevelHierarchy"/>
    <dgm:cxn modelId="{725BA5B9-E248-45D9-B361-8BA608017637}" type="presParOf" srcId="{4CDB4247-14E0-4BB8-B8C0-61E1FE680529}" destId="{F40C3FC6-C463-4DCF-95C4-87C9317B15B7}" srcOrd="0" destOrd="0" presId="urn:microsoft.com/office/officeart/2008/layout/HorizontalMultiLevelHierarchy"/>
    <dgm:cxn modelId="{4B3FA92E-C61E-4727-95F5-CBD51CAA4516}" type="presParOf" srcId="{4CDB4247-14E0-4BB8-B8C0-61E1FE680529}" destId="{77239245-30CA-4C99-AA06-679D2EC34D38}" srcOrd="1" destOrd="0" presId="urn:microsoft.com/office/officeart/2008/layout/HorizontalMultiLevelHierarchy"/>
    <dgm:cxn modelId="{5580C1DC-0B06-423D-BBE5-C3F1B12A8FA6}" type="presParOf" srcId="{77239245-30CA-4C99-AA06-679D2EC34D38}" destId="{BA25C02F-8782-44C0-B715-62DF442A0F68}" srcOrd="0" destOrd="0" presId="urn:microsoft.com/office/officeart/2008/layout/HorizontalMultiLevelHierarchy"/>
    <dgm:cxn modelId="{3DB6F48E-F149-44D3-863F-AB0CF0EA58B8}" type="presParOf" srcId="{BA25C02F-8782-44C0-B715-62DF442A0F68}" destId="{F39CFEA5-7C00-4D0F-AD5E-254C384F7A6D}" srcOrd="0" destOrd="0" presId="urn:microsoft.com/office/officeart/2008/layout/HorizontalMultiLevelHierarchy"/>
    <dgm:cxn modelId="{33DF7BD8-F1B6-4CC5-9924-DB802C8D4DA9}" type="presParOf" srcId="{77239245-30CA-4C99-AA06-679D2EC34D38}" destId="{E2D6808C-1515-4256-90EC-002FD418CD94}" srcOrd="1" destOrd="0" presId="urn:microsoft.com/office/officeart/2008/layout/HorizontalMultiLevelHierarchy"/>
    <dgm:cxn modelId="{ED0C10AD-9588-43B1-94D6-976B6BA08DCA}" type="presParOf" srcId="{E2D6808C-1515-4256-90EC-002FD418CD94}" destId="{6FE3068D-5720-4B84-9E8C-DD20B09A23B9}" srcOrd="0" destOrd="0" presId="urn:microsoft.com/office/officeart/2008/layout/HorizontalMultiLevelHierarchy"/>
    <dgm:cxn modelId="{2DBD1F5A-5CC9-4351-8BD0-56D23B8726A9}" type="presParOf" srcId="{E2D6808C-1515-4256-90EC-002FD418CD94}" destId="{E9A449BF-F116-454A-A8CD-2EE93B67E1E8}" srcOrd="1" destOrd="0" presId="urn:microsoft.com/office/officeart/2008/layout/HorizontalMultiLevelHierarchy"/>
    <dgm:cxn modelId="{3001981C-ABA4-4BFC-A76E-3A543BD458A0}" type="presParOf" srcId="{F7D3948F-FBF1-47CC-9B18-C606C0D1A934}" destId="{49F8C80C-BF55-470F-B22B-D44EF91A7683}" srcOrd="2" destOrd="0" presId="urn:microsoft.com/office/officeart/2008/layout/HorizontalMultiLevelHierarchy"/>
    <dgm:cxn modelId="{DB01B382-7E49-41F2-A140-8262348F0D1F}" type="presParOf" srcId="{49F8C80C-BF55-470F-B22B-D44EF91A7683}" destId="{8A3EE876-B841-4B3F-9830-932F3F66FAD7}" srcOrd="0" destOrd="0" presId="urn:microsoft.com/office/officeart/2008/layout/HorizontalMultiLevelHierarchy"/>
    <dgm:cxn modelId="{C15AA45D-FE5C-41AB-B56A-6A6D7E2F25D7}" type="presParOf" srcId="{F7D3948F-FBF1-47CC-9B18-C606C0D1A934}" destId="{1F0CFFBA-E984-471E-9ED0-2F676DF9BEB7}" srcOrd="3" destOrd="0" presId="urn:microsoft.com/office/officeart/2008/layout/HorizontalMultiLevelHierarchy"/>
    <dgm:cxn modelId="{E5348278-7661-449F-9AE5-FE26619A23F1}" type="presParOf" srcId="{1F0CFFBA-E984-471E-9ED0-2F676DF9BEB7}" destId="{C0F12AC8-A20F-4FBD-9314-D8E40F50D2BD}" srcOrd="0" destOrd="0" presId="urn:microsoft.com/office/officeart/2008/layout/HorizontalMultiLevelHierarchy"/>
    <dgm:cxn modelId="{1A3C36A0-7DD0-4282-B9B1-F77D95D6765E}" type="presParOf" srcId="{1F0CFFBA-E984-471E-9ED0-2F676DF9BEB7}" destId="{A61346AF-F841-492D-BA74-31B7582AF345}" srcOrd="1" destOrd="0" presId="urn:microsoft.com/office/officeart/2008/layout/HorizontalMultiLevelHierarchy"/>
    <dgm:cxn modelId="{CD7A4ACC-52CA-448F-97C5-8B4389142643}" type="presParOf" srcId="{A61346AF-F841-492D-BA74-31B7582AF345}" destId="{FACC0511-0074-4776-A8C6-971574680E59}" srcOrd="0" destOrd="0" presId="urn:microsoft.com/office/officeart/2008/layout/HorizontalMultiLevelHierarchy"/>
    <dgm:cxn modelId="{44C2D4B5-566C-4685-9355-15141D0B9A69}" type="presParOf" srcId="{FACC0511-0074-4776-A8C6-971574680E59}" destId="{5710FBD3-B331-4B8A-8163-5305B8AD560F}" srcOrd="0" destOrd="0" presId="urn:microsoft.com/office/officeart/2008/layout/HorizontalMultiLevelHierarchy"/>
    <dgm:cxn modelId="{5997EB05-260E-42B5-A013-2FE4B80ED6AD}" type="presParOf" srcId="{A61346AF-F841-492D-BA74-31B7582AF345}" destId="{D16C457B-A313-4615-A84C-759524CE097B}" srcOrd="1" destOrd="0" presId="urn:microsoft.com/office/officeart/2008/layout/HorizontalMultiLevelHierarchy"/>
    <dgm:cxn modelId="{643779BE-6BD5-43E5-8877-8B2AA5D1BB5A}" type="presParOf" srcId="{D16C457B-A313-4615-A84C-759524CE097B}" destId="{19129282-5934-4C38-AE94-EED4C3E1A5CA}" srcOrd="0" destOrd="0" presId="urn:microsoft.com/office/officeart/2008/layout/HorizontalMultiLevelHierarchy"/>
    <dgm:cxn modelId="{92AAE7C4-9599-456C-8F75-EA23518FD64C}" type="presParOf" srcId="{D16C457B-A313-4615-A84C-759524CE097B}" destId="{DCF4F8E8-AB22-4C7E-8A2E-52FDF9708A03}" srcOrd="1" destOrd="0" presId="urn:microsoft.com/office/officeart/2008/layout/HorizontalMultiLevelHierarchy"/>
    <dgm:cxn modelId="{CF09FCC4-CFAC-47FA-9211-37C35F93C421}" type="presParOf" srcId="{F7D3948F-FBF1-47CC-9B18-C606C0D1A934}" destId="{7CD5588D-3A5E-456A-B7B1-F80B299DF6A0}" srcOrd="4" destOrd="0" presId="urn:microsoft.com/office/officeart/2008/layout/HorizontalMultiLevelHierarchy"/>
    <dgm:cxn modelId="{BCCD1795-D550-4E5D-8EA4-681933D791C7}" type="presParOf" srcId="{7CD5588D-3A5E-456A-B7B1-F80B299DF6A0}" destId="{FE661262-0226-4F0E-98CB-C657645DF245}" srcOrd="0" destOrd="0" presId="urn:microsoft.com/office/officeart/2008/layout/HorizontalMultiLevelHierarchy"/>
    <dgm:cxn modelId="{8BD9607C-26F8-4BC8-AB54-84266F9F6140}" type="presParOf" srcId="{F7D3948F-FBF1-47CC-9B18-C606C0D1A934}" destId="{F5FDEA36-5CE1-48D9-B668-16EEAA3A0FB1}" srcOrd="5" destOrd="0" presId="urn:microsoft.com/office/officeart/2008/layout/HorizontalMultiLevelHierarchy"/>
    <dgm:cxn modelId="{91D2AD63-DBC4-4C2F-B955-92A76E6D6964}" type="presParOf" srcId="{F5FDEA36-5CE1-48D9-B668-16EEAA3A0FB1}" destId="{704DB9DD-B297-4370-B17F-38D55F2755B8}" srcOrd="0" destOrd="0" presId="urn:microsoft.com/office/officeart/2008/layout/HorizontalMultiLevelHierarchy"/>
    <dgm:cxn modelId="{38899051-439C-44F2-B4D0-6AC49B1C056F}" type="presParOf" srcId="{F5FDEA36-5CE1-48D9-B668-16EEAA3A0FB1}" destId="{2C49A53E-7AEA-45F1-A443-5713BA8380F6}" srcOrd="1" destOrd="0" presId="urn:microsoft.com/office/officeart/2008/layout/HorizontalMultiLevelHierarchy"/>
    <dgm:cxn modelId="{7BABD578-4787-450D-A015-96939849787C}" type="presParOf" srcId="{2C49A53E-7AEA-45F1-A443-5713BA8380F6}" destId="{B627FCEB-FA9C-45DF-97BE-F264AABC0FFB}" srcOrd="0" destOrd="0" presId="urn:microsoft.com/office/officeart/2008/layout/HorizontalMultiLevelHierarchy"/>
    <dgm:cxn modelId="{6AE27563-D98C-4CD9-9275-443C384DB1E2}" type="presParOf" srcId="{B627FCEB-FA9C-45DF-97BE-F264AABC0FFB}" destId="{B6DD95F4-E665-4C8F-9282-FCD8A2B2639C}" srcOrd="0" destOrd="0" presId="urn:microsoft.com/office/officeart/2008/layout/HorizontalMultiLevelHierarchy"/>
    <dgm:cxn modelId="{005CF499-DB87-4A93-A2E6-C9336300DCBE}" type="presParOf" srcId="{2C49A53E-7AEA-45F1-A443-5713BA8380F6}" destId="{CB678630-DB2B-48C2-BC2F-6787CDE61868}" srcOrd="1" destOrd="0" presId="urn:microsoft.com/office/officeart/2008/layout/HorizontalMultiLevelHierarchy"/>
    <dgm:cxn modelId="{46A66982-B413-4F62-91AB-79D2161EB98D}" type="presParOf" srcId="{CB678630-DB2B-48C2-BC2F-6787CDE61868}" destId="{572ABFB3-D290-47C4-8797-F22F8D05B142}" srcOrd="0" destOrd="0" presId="urn:microsoft.com/office/officeart/2008/layout/HorizontalMultiLevelHierarchy"/>
    <dgm:cxn modelId="{81347CB5-19CC-434F-8BE0-540627420649}" type="presParOf" srcId="{CB678630-DB2B-48C2-BC2F-6787CDE61868}" destId="{68A44FAE-184F-4302-987B-881BDAFA229A}"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99C21C-6C6B-488C-A609-10ACF4D8DCD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42A1BAB9-B75F-4A4A-AD49-05CE8E0E29CC}">
      <dgm:prSet phldrT="[文本]" custT="1"/>
      <dgm:spPr>
        <a:noFill/>
        <a:ln>
          <a:solidFill>
            <a:schemeClr val="tx1"/>
          </a:solidFill>
        </a:ln>
      </dgm:spPr>
      <dgm:t>
        <a:bodyPr/>
        <a:lstStyle/>
        <a:p>
          <a:r>
            <a:rPr lang="en-US" altLang="zh-CN" sz="1100" b="1" dirty="0">
              <a:solidFill>
                <a:schemeClr val="tx1"/>
              </a:solidFill>
              <a:latin typeface="Century Gothic" panose="020B0502020202020204" pitchFamily="34" charset="0"/>
            </a:rPr>
            <a:t>Assets</a:t>
          </a:r>
          <a:endParaRPr lang="zh-CN" altLang="en-US" sz="1100" b="1" dirty="0">
            <a:solidFill>
              <a:schemeClr val="tx1"/>
            </a:solidFill>
            <a:latin typeface="Century Gothic" panose="020B0502020202020204" pitchFamily="34" charset="0"/>
          </a:endParaRPr>
        </a:p>
      </dgm:t>
    </dgm:pt>
    <dgm:pt modelId="{332CD5F5-8066-4840-881E-BBBDA3DA0A7A}" type="parTrans" cxnId="{B7E01B26-37B6-4193-9B9E-3F6FD66A8A73}">
      <dgm:prSet/>
      <dgm:spPr/>
      <dgm:t>
        <a:bodyPr/>
        <a:lstStyle/>
        <a:p>
          <a:endParaRPr lang="zh-CN" altLang="en-US" sz="1100"/>
        </a:p>
      </dgm:t>
    </dgm:pt>
    <dgm:pt modelId="{9DFBDDD1-7F70-44D6-A46F-8CC25B830A6D}" type="sibTrans" cxnId="{B7E01B26-37B6-4193-9B9E-3F6FD66A8A73}">
      <dgm:prSet custT="1"/>
      <dgm:spPr/>
      <dgm:t>
        <a:bodyPr/>
        <a:lstStyle/>
        <a:p>
          <a:endParaRPr lang="zh-CN" altLang="en-US" sz="1100"/>
        </a:p>
      </dgm:t>
    </dgm:pt>
    <dgm:pt modelId="{CD1096F5-56C8-450E-83FF-B2360078EF55}">
      <dgm:prSet phldrT="[文本]" custT="1"/>
      <dgm:spPr>
        <a:noFill/>
        <a:ln>
          <a:solidFill>
            <a:schemeClr val="tx1"/>
          </a:solidFill>
        </a:ln>
      </dgm:spPr>
      <dgm:t>
        <a:bodyPr/>
        <a:lstStyle/>
        <a:p>
          <a:r>
            <a:rPr lang="en-US" altLang="zh-CN" sz="1100" b="1" kern="120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gm:t>
    </dgm:pt>
    <dgm:pt modelId="{858CE97E-FFA3-4DEA-92B6-AA73965F2F79}" type="parTrans" cxnId="{1E30D6F1-A4BF-44AD-B275-A51E53B5EAA6}">
      <dgm:prSet/>
      <dgm:spPr/>
      <dgm:t>
        <a:bodyPr/>
        <a:lstStyle/>
        <a:p>
          <a:endParaRPr lang="zh-CN" altLang="en-US" sz="1100"/>
        </a:p>
      </dgm:t>
    </dgm:pt>
    <dgm:pt modelId="{89AF89FC-5140-4B56-99AE-5449F0F28BA3}" type="sibTrans" cxnId="{1E30D6F1-A4BF-44AD-B275-A51E53B5EAA6}">
      <dgm:prSet custT="1"/>
      <dgm:spPr/>
      <dgm:t>
        <a:bodyPr/>
        <a:lstStyle/>
        <a:p>
          <a:endParaRPr lang="zh-CN" altLang="en-US" sz="1100"/>
        </a:p>
      </dgm:t>
    </dgm:pt>
    <dgm:pt modelId="{F8788A25-5766-4471-BB27-1123CE6B136F}">
      <dgm:prSet phldrT="[文本]" custT="1"/>
      <dgm:spPr>
        <a:noFill/>
        <a:ln>
          <a:solidFill>
            <a:schemeClr val="tx1"/>
          </a:solidFill>
        </a:ln>
      </dgm:spPr>
      <dgm:t>
        <a:bodyPr/>
        <a:lstStyle/>
        <a:p>
          <a:r>
            <a:rPr lang="en-US" altLang="zh-CN" sz="1100" b="1" kern="120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12A091FD-BFA0-4946-831E-0A90E579F32E}" type="parTrans" cxnId="{533D6CC7-0DE1-420D-80BC-64B8C4B6088C}">
      <dgm:prSet/>
      <dgm:spPr/>
      <dgm:t>
        <a:bodyPr/>
        <a:lstStyle/>
        <a:p>
          <a:endParaRPr lang="zh-CN" altLang="en-US" sz="1100"/>
        </a:p>
      </dgm:t>
    </dgm:pt>
    <dgm:pt modelId="{3C655ADD-0669-44A6-8F8A-D4D009E31705}" type="sibTrans" cxnId="{533D6CC7-0DE1-420D-80BC-64B8C4B6088C}">
      <dgm:prSet/>
      <dgm:spPr/>
      <dgm:t>
        <a:bodyPr/>
        <a:lstStyle/>
        <a:p>
          <a:endParaRPr lang="zh-CN" altLang="en-US" sz="1100"/>
        </a:p>
      </dgm:t>
    </dgm:pt>
    <dgm:pt modelId="{EAF3645E-5E42-44B1-97AA-4B45E06E3009}" type="pres">
      <dgm:prSet presAssocID="{FA99C21C-6C6B-488C-A609-10ACF4D8DCD8}" presName="linearFlow" presStyleCnt="0">
        <dgm:presLayoutVars>
          <dgm:dir/>
          <dgm:resizeHandles val="exact"/>
        </dgm:presLayoutVars>
      </dgm:prSet>
      <dgm:spPr/>
    </dgm:pt>
    <dgm:pt modelId="{D1EE37CA-01A3-4E2F-86EA-859344895F64}" type="pres">
      <dgm:prSet presAssocID="{42A1BAB9-B75F-4A4A-AD49-05CE8E0E29CC}" presName="node" presStyleLbl="node1" presStyleIdx="0" presStyleCnt="3" custScaleX="181564" custScaleY="24451">
        <dgm:presLayoutVars>
          <dgm:bulletEnabled val="1"/>
        </dgm:presLayoutVars>
      </dgm:prSet>
      <dgm:spPr>
        <a:prstGeom prst="rect">
          <a:avLst/>
        </a:prstGeom>
      </dgm:spPr>
    </dgm:pt>
    <dgm:pt modelId="{0FD8C7A5-C55F-4604-9687-7508259F6410}" type="pres">
      <dgm:prSet presAssocID="{9DFBDDD1-7F70-44D6-A46F-8CC25B830A6D}" presName="spacerL" presStyleCnt="0"/>
      <dgm:spPr/>
    </dgm:pt>
    <dgm:pt modelId="{A510FAB6-98B8-4A39-A7A6-1B9BD79854DE}" type="pres">
      <dgm:prSet presAssocID="{9DFBDDD1-7F70-44D6-A46F-8CC25B830A6D}" presName="sibTrans" presStyleLbl="sibTrans2D1" presStyleIdx="0" presStyleCnt="2" custScaleX="37545" custScaleY="53374"/>
      <dgm:spPr>
        <a:prstGeom prst="mathEqual">
          <a:avLst/>
        </a:prstGeom>
      </dgm:spPr>
    </dgm:pt>
    <dgm:pt modelId="{D0765DD3-3CCE-4AD2-81D4-2F138FFC1F9A}" type="pres">
      <dgm:prSet presAssocID="{9DFBDDD1-7F70-44D6-A46F-8CC25B830A6D}" presName="spacerR" presStyleCnt="0"/>
      <dgm:spPr/>
    </dgm:pt>
    <dgm:pt modelId="{28A08056-E3DC-432B-816C-CB649CB0B46B}" type="pres">
      <dgm:prSet presAssocID="{CD1096F5-56C8-450E-83FF-B2360078EF55}" presName="node" presStyleLbl="node1" presStyleIdx="1" presStyleCnt="3" custScaleX="94175" custScaleY="24451">
        <dgm:presLayoutVars>
          <dgm:bulletEnabled val="1"/>
        </dgm:presLayoutVars>
      </dgm:prSet>
      <dgm:spPr>
        <a:prstGeom prst="rect">
          <a:avLst/>
        </a:prstGeom>
      </dgm:spPr>
    </dgm:pt>
    <dgm:pt modelId="{29C2A959-C880-4A0B-99DE-83E01AEDC413}" type="pres">
      <dgm:prSet presAssocID="{89AF89FC-5140-4B56-99AE-5449F0F28BA3}" presName="spacerL" presStyleCnt="0"/>
      <dgm:spPr/>
    </dgm:pt>
    <dgm:pt modelId="{3AC4356E-1016-4378-A912-547F344DBF41}" type="pres">
      <dgm:prSet presAssocID="{89AF89FC-5140-4B56-99AE-5449F0F28BA3}" presName="sibTrans" presStyleLbl="sibTrans2D1" presStyleIdx="1" presStyleCnt="2" custScaleX="37545" custScaleY="53374"/>
      <dgm:spPr>
        <a:prstGeom prst="mathPlus">
          <a:avLst/>
        </a:prstGeom>
      </dgm:spPr>
    </dgm:pt>
    <dgm:pt modelId="{EEE59B04-EE48-4003-96CF-0BDB7A92AC33}" type="pres">
      <dgm:prSet presAssocID="{89AF89FC-5140-4B56-99AE-5449F0F28BA3}" presName="spacerR" presStyleCnt="0"/>
      <dgm:spPr/>
    </dgm:pt>
    <dgm:pt modelId="{CD25E015-1176-40B1-8E89-2AC5F665EA85}" type="pres">
      <dgm:prSet presAssocID="{F8788A25-5766-4471-BB27-1123CE6B136F}" presName="node" presStyleLbl="node1" presStyleIdx="2" presStyleCnt="3" custScaleX="94175" custScaleY="24451">
        <dgm:presLayoutVars>
          <dgm:bulletEnabled val="1"/>
        </dgm:presLayoutVars>
      </dgm:prSet>
      <dgm:spPr>
        <a:prstGeom prst="rect">
          <a:avLst/>
        </a:prstGeom>
      </dgm:spPr>
    </dgm:pt>
  </dgm:ptLst>
  <dgm:cxnLst>
    <dgm:cxn modelId="{638AD00F-F9C6-4043-BBEF-A335623CBE21}" type="presOf" srcId="{42A1BAB9-B75F-4A4A-AD49-05CE8E0E29CC}" destId="{D1EE37CA-01A3-4E2F-86EA-859344895F64}" srcOrd="0" destOrd="0" presId="urn:microsoft.com/office/officeart/2005/8/layout/equation1"/>
    <dgm:cxn modelId="{0B49E725-0A97-4D10-BA77-39F385973BEA}" type="presOf" srcId="{89AF89FC-5140-4B56-99AE-5449F0F28BA3}" destId="{3AC4356E-1016-4378-A912-547F344DBF41}" srcOrd="0" destOrd="0" presId="urn:microsoft.com/office/officeart/2005/8/layout/equation1"/>
    <dgm:cxn modelId="{B7E01B26-37B6-4193-9B9E-3F6FD66A8A73}" srcId="{FA99C21C-6C6B-488C-A609-10ACF4D8DCD8}" destId="{42A1BAB9-B75F-4A4A-AD49-05CE8E0E29CC}" srcOrd="0" destOrd="0" parTransId="{332CD5F5-8066-4840-881E-BBBDA3DA0A7A}" sibTransId="{9DFBDDD1-7F70-44D6-A46F-8CC25B830A6D}"/>
    <dgm:cxn modelId="{C342A7A0-3CC0-4F85-918D-D3581693BBBF}" type="presOf" srcId="{9DFBDDD1-7F70-44D6-A46F-8CC25B830A6D}" destId="{A510FAB6-98B8-4A39-A7A6-1B9BD79854DE}" srcOrd="0" destOrd="0" presId="urn:microsoft.com/office/officeart/2005/8/layout/equation1"/>
    <dgm:cxn modelId="{6474B7A0-4593-4C37-867C-29D20159FC40}" type="presOf" srcId="{F8788A25-5766-4471-BB27-1123CE6B136F}" destId="{CD25E015-1176-40B1-8E89-2AC5F665EA85}" srcOrd="0" destOrd="0" presId="urn:microsoft.com/office/officeart/2005/8/layout/equation1"/>
    <dgm:cxn modelId="{FF38CBA4-914B-45EF-91E9-39CC99ECE1F2}" type="presOf" srcId="{CD1096F5-56C8-450E-83FF-B2360078EF55}" destId="{28A08056-E3DC-432B-816C-CB649CB0B46B}" srcOrd="0" destOrd="0" presId="urn:microsoft.com/office/officeart/2005/8/layout/equation1"/>
    <dgm:cxn modelId="{533D6CC7-0DE1-420D-80BC-64B8C4B6088C}" srcId="{FA99C21C-6C6B-488C-A609-10ACF4D8DCD8}" destId="{F8788A25-5766-4471-BB27-1123CE6B136F}" srcOrd="2" destOrd="0" parTransId="{12A091FD-BFA0-4946-831E-0A90E579F32E}" sibTransId="{3C655ADD-0669-44A6-8F8A-D4D009E31705}"/>
    <dgm:cxn modelId="{989427E8-52F7-4803-9D34-386C62D7F6B4}" type="presOf" srcId="{FA99C21C-6C6B-488C-A609-10ACF4D8DCD8}" destId="{EAF3645E-5E42-44B1-97AA-4B45E06E3009}" srcOrd="0" destOrd="0" presId="urn:microsoft.com/office/officeart/2005/8/layout/equation1"/>
    <dgm:cxn modelId="{1E30D6F1-A4BF-44AD-B275-A51E53B5EAA6}" srcId="{FA99C21C-6C6B-488C-A609-10ACF4D8DCD8}" destId="{CD1096F5-56C8-450E-83FF-B2360078EF55}" srcOrd="1" destOrd="0" parTransId="{858CE97E-FFA3-4DEA-92B6-AA73965F2F79}" sibTransId="{89AF89FC-5140-4B56-99AE-5449F0F28BA3}"/>
    <dgm:cxn modelId="{CF0616EC-A2E5-4AC7-92CE-AF6748739D73}" type="presParOf" srcId="{EAF3645E-5E42-44B1-97AA-4B45E06E3009}" destId="{D1EE37CA-01A3-4E2F-86EA-859344895F64}" srcOrd="0" destOrd="0" presId="urn:microsoft.com/office/officeart/2005/8/layout/equation1"/>
    <dgm:cxn modelId="{7E30CD97-8F44-4A4B-B8B5-3ED7C3734B5F}" type="presParOf" srcId="{EAF3645E-5E42-44B1-97AA-4B45E06E3009}" destId="{0FD8C7A5-C55F-4604-9687-7508259F6410}" srcOrd="1" destOrd="0" presId="urn:microsoft.com/office/officeart/2005/8/layout/equation1"/>
    <dgm:cxn modelId="{31A3013E-9033-423C-AB4D-2CF8AAF8B68C}" type="presParOf" srcId="{EAF3645E-5E42-44B1-97AA-4B45E06E3009}" destId="{A510FAB6-98B8-4A39-A7A6-1B9BD79854DE}" srcOrd="2" destOrd="0" presId="urn:microsoft.com/office/officeart/2005/8/layout/equation1"/>
    <dgm:cxn modelId="{B78C8EDF-24EA-4411-872D-F718F6B98C93}" type="presParOf" srcId="{EAF3645E-5E42-44B1-97AA-4B45E06E3009}" destId="{D0765DD3-3CCE-4AD2-81D4-2F138FFC1F9A}" srcOrd="3" destOrd="0" presId="urn:microsoft.com/office/officeart/2005/8/layout/equation1"/>
    <dgm:cxn modelId="{4E7F2487-6324-42B9-AB8B-A90B0231A5F3}" type="presParOf" srcId="{EAF3645E-5E42-44B1-97AA-4B45E06E3009}" destId="{28A08056-E3DC-432B-816C-CB649CB0B46B}" srcOrd="4" destOrd="0" presId="urn:microsoft.com/office/officeart/2005/8/layout/equation1"/>
    <dgm:cxn modelId="{A083EBC9-4290-4A0E-A5B4-B1576960AB24}" type="presParOf" srcId="{EAF3645E-5E42-44B1-97AA-4B45E06E3009}" destId="{29C2A959-C880-4A0B-99DE-83E01AEDC413}" srcOrd="5" destOrd="0" presId="urn:microsoft.com/office/officeart/2005/8/layout/equation1"/>
    <dgm:cxn modelId="{A6602797-7870-414F-9F2B-E28DCF75B057}" type="presParOf" srcId="{EAF3645E-5E42-44B1-97AA-4B45E06E3009}" destId="{3AC4356E-1016-4378-A912-547F344DBF41}" srcOrd="6" destOrd="0" presId="urn:microsoft.com/office/officeart/2005/8/layout/equation1"/>
    <dgm:cxn modelId="{4E67F3EC-0C5A-4D80-9127-333ED8C70057}" type="presParOf" srcId="{EAF3645E-5E42-44B1-97AA-4B45E06E3009}" destId="{EEE59B04-EE48-4003-96CF-0BDB7A92AC33}" srcOrd="7" destOrd="0" presId="urn:microsoft.com/office/officeart/2005/8/layout/equation1"/>
    <dgm:cxn modelId="{B5735A0E-5BB2-4EAF-837C-4AB3C6C8B41A}" type="presParOf" srcId="{EAF3645E-5E42-44B1-97AA-4B45E06E3009}" destId="{CD25E015-1176-40B1-8E89-2AC5F665EA85}"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99C21C-6C6B-488C-A609-10ACF4D8DCD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42A1BAB9-B75F-4A4A-AD49-05CE8E0E29CC}">
      <dgm:prSet phldrT="[文本]" custT="1"/>
      <dgm:spPr>
        <a:noFill/>
        <a:ln>
          <a:solidFill>
            <a:schemeClr val="tx1"/>
          </a:solidFill>
        </a:ln>
      </dgm:spPr>
      <dgm:t>
        <a:bodyPr/>
        <a:lstStyle/>
        <a:p>
          <a:r>
            <a:rPr lang="en-US" altLang="zh-CN" sz="1100" b="1" dirty="0">
              <a:solidFill>
                <a:schemeClr val="tx1"/>
              </a:solidFill>
              <a:latin typeface="Century Gothic" panose="020B0502020202020204" pitchFamily="34" charset="0"/>
            </a:rPr>
            <a:t>Assets</a:t>
          </a:r>
          <a:endParaRPr lang="zh-CN" altLang="en-US" sz="1100" b="1" dirty="0">
            <a:solidFill>
              <a:schemeClr val="tx1"/>
            </a:solidFill>
            <a:latin typeface="Century Gothic" panose="020B0502020202020204" pitchFamily="34" charset="0"/>
          </a:endParaRPr>
        </a:p>
      </dgm:t>
    </dgm:pt>
    <dgm:pt modelId="{332CD5F5-8066-4840-881E-BBBDA3DA0A7A}" type="parTrans" cxnId="{B7E01B26-37B6-4193-9B9E-3F6FD66A8A73}">
      <dgm:prSet/>
      <dgm:spPr/>
      <dgm:t>
        <a:bodyPr/>
        <a:lstStyle/>
        <a:p>
          <a:endParaRPr lang="zh-CN" altLang="en-US" sz="1100"/>
        </a:p>
      </dgm:t>
    </dgm:pt>
    <dgm:pt modelId="{9DFBDDD1-7F70-44D6-A46F-8CC25B830A6D}" type="sibTrans" cxnId="{B7E01B26-37B6-4193-9B9E-3F6FD66A8A73}">
      <dgm:prSet custT="1"/>
      <dgm:spPr/>
      <dgm:t>
        <a:bodyPr/>
        <a:lstStyle/>
        <a:p>
          <a:endParaRPr lang="zh-CN" altLang="en-US" sz="1100"/>
        </a:p>
      </dgm:t>
    </dgm:pt>
    <dgm:pt modelId="{CD1096F5-56C8-450E-83FF-B2360078EF55}">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gm:t>
    </dgm:pt>
    <dgm:pt modelId="{858CE97E-FFA3-4DEA-92B6-AA73965F2F79}" type="parTrans" cxnId="{1E30D6F1-A4BF-44AD-B275-A51E53B5EAA6}">
      <dgm:prSet/>
      <dgm:spPr/>
      <dgm:t>
        <a:bodyPr/>
        <a:lstStyle/>
        <a:p>
          <a:endParaRPr lang="zh-CN" altLang="en-US" sz="1100"/>
        </a:p>
      </dgm:t>
    </dgm:pt>
    <dgm:pt modelId="{89AF89FC-5140-4B56-99AE-5449F0F28BA3}" type="sibTrans" cxnId="{1E30D6F1-A4BF-44AD-B275-A51E53B5EAA6}">
      <dgm:prSet custT="1"/>
      <dgm:spPr/>
      <dgm:t>
        <a:bodyPr/>
        <a:lstStyle/>
        <a:p>
          <a:endParaRPr lang="zh-CN" altLang="en-US" sz="1100"/>
        </a:p>
      </dgm:t>
    </dgm:pt>
    <dgm:pt modelId="{F8788A25-5766-4471-BB27-1123CE6B136F}">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12A091FD-BFA0-4946-831E-0A90E579F32E}" type="parTrans" cxnId="{533D6CC7-0DE1-420D-80BC-64B8C4B6088C}">
      <dgm:prSet/>
      <dgm:spPr/>
      <dgm:t>
        <a:bodyPr/>
        <a:lstStyle/>
        <a:p>
          <a:endParaRPr lang="zh-CN" altLang="en-US" sz="1100"/>
        </a:p>
      </dgm:t>
    </dgm:pt>
    <dgm:pt modelId="{3C655ADD-0669-44A6-8F8A-D4D009E31705}" type="sibTrans" cxnId="{533D6CC7-0DE1-420D-80BC-64B8C4B6088C}">
      <dgm:prSet/>
      <dgm:spPr/>
      <dgm:t>
        <a:bodyPr/>
        <a:lstStyle/>
        <a:p>
          <a:endParaRPr lang="zh-CN" altLang="en-US" sz="1100"/>
        </a:p>
      </dgm:t>
    </dgm:pt>
    <dgm:pt modelId="{EAF3645E-5E42-44B1-97AA-4B45E06E3009}" type="pres">
      <dgm:prSet presAssocID="{FA99C21C-6C6B-488C-A609-10ACF4D8DCD8}" presName="linearFlow" presStyleCnt="0">
        <dgm:presLayoutVars>
          <dgm:dir/>
          <dgm:resizeHandles val="exact"/>
        </dgm:presLayoutVars>
      </dgm:prSet>
      <dgm:spPr/>
    </dgm:pt>
    <dgm:pt modelId="{D1EE37CA-01A3-4E2F-86EA-859344895F64}" type="pres">
      <dgm:prSet presAssocID="{42A1BAB9-B75F-4A4A-AD49-05CE8E0E29CC}" presName="node" presStyleLbl="node1" presStyleIdx="0" presStyleCnt="3" custScaleX="181564" custScaleY="24451">
        <dgm:presLayoutVars>
          <dgm:bulletEnabled val="1"/>
        </dgm:presLayoutVars>
      </dgm:prSet>
      <dgm:spPr>
        <a:prstGeom prst="rect">
          <a:avLst/>
        </a:prstGeom>
      </dgm:spPr>
    </dgm:pt>
    <dgm:pt modelId="{0FD8C7A5-C55F-4604-9687-7508259F6410}" type="pres">
      <dgm:prSet presAssocID="{9DFBDDD1-7F70-44D6-A46F-8CC25B830A6D}" presName="spacerL" presStyleCnt="0"/>
      <dgm:spPr/>
    </dgm:pt>
    <dgm:pt modelId="{A510FAB6-98B8-4A39-A7A6-1B9BD79854DE}" type="pres">
      <dgm:prSet presAssocID="{9DFBDDD1-7F70-44D6-A46F-8CC25B830A6D}" presName="sibTrans" presStyleLbl="sibTrans2D1" presStyleIdx="0" presStyleCnt="2" custScaleX="37545" custScaleY="53374"/>
      <dgm:spPr>
        <a:prstGeom prst="mathEqual">
          <a:avLst/>
        </a:prstGeom>
      </dgm:spPr>
    </dgm:pt>
    <dgm:pt modelId="{D0765DD3-3CCE-4AD2-81D4-2F138FFC1F9A}" type="pres">
      <dgm:prSet presAssocID="{9DFBDDD1-7F70-44D6-A46F-8CC25B830A6D}" presName="spacerR" presStyleCnt="0"/>
      <dgm:spPr/>
    </dgm:pt>
    <dgm:pt modelId="{28A08056-E3DC-432B-816C-CB649CB0B46B}" type="pres">
      <dgm:prSet presAssocID="{CD1096F5-56C8-450E-83FF-B2360078EF55}" presName="node" presStyleLbl="node1" presStyleIdx="1" presStyleCnt="3" custScaleX="94175" custScaleY="24451">
        <dgm:presLayoutVars>
          <dgm:bulletEnabled val="1"/>
        </dgm:presLayoutVars>
      </dgm:prSet>
      <dgm:spPr>
        <a:prstGeom prst="rect">
          <a:avLst/>
        </a:prstGeom>
      </dgm:spPr>
    </dgm:pt>
    <dgm:pt modelId="{29C2A959-C880-4A0B-99DE-83E01AEDC413}" type="pres">
      <dgm:prSet presAssocID="{89AF89FC-5140-4B56-99AE-5449F0F28BA3}" presName="spacerL" presStyleCnt="0"/>
      <dgm:spPr/>
    </dgm:pt>
    <dgm:pt modelId="{3AC4356E-1016-4378-A912-547F344DBF41}" type="pres">
      <dgm:prSet presAssocID="{89AF89FC-5140-4B56-99AE-5449F0F28BA3}" presName="sibTrans" presStyleLbl="sibTrans2D1" presStyleIdx="1" presStyleCnt="2" custScaleX="37545" custScaleY="53374"/>
      <dgm:spPr>
        <a:prstGeom prst="mathPlus">
          <a:avLst/>
        </a:prstGeom>
      </dgm:spPr>
    </dgm:pt>
    <dgm:pt modelId="{EEE59B04-EE48-4003-96CF-0BDB7A92AC33}" type="pres">
      <dgm:prSet presAssocID="{89AF89FC-5140-4B56-99AE-5449F0F28BA3}" presName="spacerR" presStyleCnt="0"/>
      <dgm:spPr/>
    </dgm:pt>
    <dgm:pt modelId="{CD25E015-1176-40B1-8E89-2AC5F665EA85}" type="pres">
      <dgm:prSet presAssocID="{F8788A25-5766-4471-BB27-1123CE6B136F}" presName="node" presStyleLbl="node1" presStyleIdx="2" presStyleCnt="3" custScaleX="94175" custScaleY="24451">
        <dgm:presLayoutVars>
          <dgm:bulletEnabled val="1"/>
        </dgm:presLayoutVars>
      </dgm:prSet>
      <dgm:spPr>
        <a:prstGeom prst="rect">
          <a:avLst/>
        </a:prstGeom>
      </dgm:spPr>
    </dgm:pt>
  </dgm:ptLst>
  <dgm:cxnLst>
    <dgm:cxn modelId="{638AD00F-F9C6-4043-BBEF-A335623CBE21}" type="presOf" srcId="{42A1BAB9-B75F-4A4A-AD49-05CE8E0E29CC}" destId="{D1EE37CA-01A3-4E2F-86EA-859344895F64}" srcOrd="0" destOrd="0" presId="urn:microsoft.com/office/officeart/2005/8/layout/equation1"/>
    <dgm:cxn modelId="{0B49E725-0A97-4D10-BA77-39F385973BEA}" type="presOf" srcId="{89AF89FC-5140-4B56-99AE-5449F0F28BA3}" destId="{3AC4356E-1016-4378-A912-547F344DBF41}" srcOrd="0" destOrd="0" presId="urn:microsoft.com/office/officeart/2005/8/layout/equation1"/>
    <dgm:cxn modelId="{B7E01B26-37B6-4193-9B9E-3F6FD66A8A73}" srcId="{FA99C21C-6C6B-488C-A609-10ACF4D8DCD8}" destId="{42A1BAB9-B75F-4A4A-AD49-05CE8E0E29CC}" srcOrd="0" destOrd="0" parTransId="{332CD5F5-8066-4840-881E-BBBDA3DA0A7A}" sibTransId="{9DFBDDD1-7F70-44D6-A46F-8CC25B830A6D}"/>
    <dgm:cxn modelId="{C342A7A0-3CC0-4F85-918D-D3581693BBBF}" type="presOf" srcId="{9DFBDDD1-7F70-44D6-A46F-8CC25B830A6D}" destId="{A510FAB6-98B8-4A39-A7A6-1B9BD79854DE}" srcOrd="0" destOrd="0" presId="urn:microsoft.com/office/officeart/2005/8/layout/equation1"/>
    <dgm:cxn modelId="{6474B7A0-4593-4C37-867C-29D20159FC40}" type="presOf" srcId="{F8788A25-5766-4471-BB27-1123CE6B136F}" destId="{CD25E015-1176-40B1-8E89-2AC5F665EA85}" srcOrd="0" destOrd="0" presId="urn:microsoft.com/office/officeart/2005/8/layout/equation1"/>
    <dgm:cxn modelId="{FF38CBA4-914B-45EF-91E9-39CC99ECE1F2}" type="presOf" srcId="{CD1096F5-56C8-450E-83FF-B2360078EF55}" destId="{28A08056-E3DC-432B-816C-CB649CB0B46B}" srcOrd="0" destOrd="0" presId="urn:microsoft.com/office/officeart/2005/8/layout/equation1"/>
    <dgm:cxn modelId="{533D6CC7-0DE1-420D-80BC-64B8C4B6088C}" srcId="{FA99C21C-6C6B-488C-A609-10ACF4D8DCD8}" destId="{F8788A25-5766-4471-BB27-1123CE6B136F}" srcOrd="2" destOrd="0" parTransId="{12A091FD-BFA0-4946-831E-0A90E579F32E}" sibTransId="{3C655ADD-0669-44A6-8F8A-D4D009E31705}"/>
    <dgm:cxn modelId="{989427E8-52F7-4803-9D34-386C62D7F6B4}" type="presOf" srcId="{FA99C21C-6C6B-488C-A609-10ACF4D8DCD8}" destId="{EAF3645E-5E42-44B1-97AA-4B45E06E3009}" srcOrd="0" destOrd="0" presId="urn:microsoft.com/office/officeart/2005/8/layout/equation1"/>
    <dgm:cxn modelId="{1E30D6F1-A4BF-44AD-B275-A51E53B5EAA6}" srcId="{FA99C21C-6C6B-488C-A609-10ACF4D8DCD8}" destId="{CD1096F5-56C8-450E-83FF-B2360078EF55}" srcOrd="1" destOrd="0" parTransId="{858CE97E-FFA3-4DEA-92B6-AA73965F2F79}" sibTransId="{89AF89FC-5140-4B56-99AE-5449F0F28BA3}"/>
    <dgm:cxn modelId="{CF0616EC-A2E5-4AC7-92CE-AF6748739D73}" type="presParOf" srcId="{EAF3645E-5E42-44B1-97AA-4B45E06E3009}" destId="{D1EE37CA-01A3-4E2F-86EA-859344895F64}" srcOrd="0" destOrd="0" presId="urn:microsoft.com/office/officeart/2005/8/layout/equation1"/>
    <dgm:cxn modelId="{7E30CD97-8F44-4A4B-B8B5-3ED7C3734B5F}" type="presParOf" srcId="{EAF3645E-5E42-44B1-97AA-4B45E06E3009}" destId="{0FD8C7A5-C55F-4604-9687-7508259F6410}" srcOrd="1" destOrd="0" presId="urn:microsoft.com/office/officeart/2005/8/layout/equation1"/>
    <dgm:cxn modelId="{31A3013E-9033-423C-AB4D-2CF8AAF8B68C}" type="presParOf" srcId="{EAF3645E-5E42-44B1-97AA-4B45E06E3009}" destId="{A510FAB6-98B8-4A39-A7A6-1B9BD79854DE}" srcOrd="2" destOrd="0" presId="urn:microsoft.com/office/officeart/2005/8/layout/equation1"/>
    <dgm:cxn modelId="{B78C8EDF-24EA-4411-872D-F718F6B98C93}" type="presParOf" srcId="{EAF3645E-5E42-44B1-97AA-4B45E06E3009}" destId="{D0765DD3-3CCE-4AD2-81D4-2F138FFC1F9A}" srcOrd="3" destOrd="0" presId="urn:microsoft.com/office/officeart/2005/8/layout/equation1"/>
    <dgm:cxn modelId="{4E7F2487-6324-42B9-AB8B-A90B0231A5F3}" type="presParOf" srcId="{EAF3645E-5E42-44B1-97AA-4B45E06E3009}" destId="{28A08056-E3DC-432B-816C-CB649CB0B46B}" srcOrd="4" destOrd="0" presId="urn:microsoft.com/office/officeart/2005/8/layout/equation1"/>
    <dgm:cxn modelId="{A083EBC9-4290-4A0E-A5B4-B1576960AB24}" type="presParOf" srcId="{EAF3645E-5E42-44B1-97AA-4B45E06E3009}" destId="{29C2A959-C880-4A0B-99DE-83E01AEDC413}" srcOrd="5" destOrd="0" presId="urn:microsoft.com/office/officeart/2005/8/layout/equation1"/>
    <dgm:cxn modelId="{A6602797-7870-414F-9F2B-E28DCF75B057}" type="presParOf" srcId="{EAF3645E-5E42-44B1-97AA-4B45E06E3009}" destId="{3AC4356E-1016-4378-A912-547F344DBF41}" srcOrd="6" destOrd="0" presId="urn:microsoft.com/office/officeart/2005/8/layout/equation1"/>
    <dgm:cxn modelId="{4E67F3EC-0C5A-4D80-9127-333ED8C70057}" type="presParOf" srcId="{EAF3645E-5E42-44B1-97AA-4B45E06E3009}" destId="{EEE59B04-EE48-4003-96CF-0BDB7A92AC33}" srcOrd="7" destOrd="0" presId="urn:microsoft.com/office/officeart/2005/8/layout/equation1"/>
    <dgm:cxn modelId="{B5735A0E-5BB2-4EAF-837C-4AB3C6C8B41A}" type="presParOf" srcId="{EAF3645E-5E42-44B1-97AA-4B45E06E3009}" destId="{CD25E015-1176-40B1-8E89-2AC5F665EA85}"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99C21C-6C6B-488C-A609-10ACF4D8DCD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42A1BAB9-B75F-4A4A-AD49-05CE8E0E29CC}">
      <dgm:prSet phldrT="[文本]" custT="1"/>
      <dgm:spPr>
        <a:noFill/>
        <a:ln>
          <a:solidFill>
            <a:schemeClr val="tx1"/>
          </a:solidFill>
        </a:ln>
      </dgm:spPr>
      <dgm:t>
        <a:bodyPr/>
        <a:lstStyle/>
        <a:p>
          <a:r>
            <a:rPr lang="en-US" altLang="zh-CN" sz="1100" b="1" dirty="0">
              <a:solidFill>
                <a:schemeClr val="tx1"/>
              </a:solidFill>
              <a:latin typeface="Century Gothic" panose="020B0502020202020204" pitchFamily="34" charset="0"/>
            </a:rPr>
            <a:t>Assets</a:t>
          </a:r>
          <a:endParaRPr lang="zh-CN" altLang="en-US" sz="1100" b="1" dirty="0">
            <a:solidFill>
              <a:schemeClr val="tx1"/>
            </a:solidFill>
            <a:latin typeface="Century Gothic" panose="020B0502020202020204" pitchFamily="34" charset="0"/>
          </a:endParaRPr>
        </a:p>
      </dgm:t>
    </dgm:pt>
    <dgm:pt modelId="{332CD5F5-8066-4840-881E-BBBDA3DA0A7A}" type="parTrans" cxnId="{B7E01B26-37B6-4193-9B9E-3F6FD66A8A73}">
      <dgm:prSet/>
      <dgm:spPr/>
      <dgm:t>
        <a:bodyPr/>
        <a:lstStyle/>
        <a:p>
          <a:endParaRPr lang="zh-CN" altLang="en-US" sz="1100"/>
        </a:p>
      </dgm:t>
    </dgm:pt>
    <dgm:pt modelId="{9DFBDDD1-7F70-44D6-A46F-8CC25B830A6D}" type="sibTrans" cxnId="{B7E01B26-37B6-4193-9B9E-3F6FD66A8A73}">
      <dgm:prSet custT="1"/>
      <dgm:spPr/>
      <dgm:t>
        <a:bodyPr/>
        <a:lstStyle/>
        <a:p>
          <a:endParaRPr lang="zh-CN" altLang="en-US" sz="1100"/>
        </a:p>
      </dgm:t>
    </dgm:pt>
    <dgm:pt modelId="{CD1096F5-56C8-450E-83FF-B2360078EF55}">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gm:t>
    </dgm:pt>
    <dgm:pt modelId="{858CE97E-FFA3-4DEA-92B6-AA73965F2F79}" type="parTrans" cxnId="{1E30D6F1-A4BF-44AD-B275-A51E53B5EAA6}">
      <dgm:prSet/>
      <dgm:spPr/>
      <dgm:t>
        <a:bodyPr/>
        <a:lstStyle/>
        <a:p>
          <a:endParaRPr lang="zh-CN" altLang="en-US" sz="1100"/>
        </a:p>
      </dgm:t>
    </dgm:pt>
    <dgm:pt modelId="{89AF89FC-5140-4B56-99AE-5449F0F28BA3}" type="sibTrans" cxnId="{1E30D6F1-A4BF-44AD-B275-A51E53B5EAA6}">
      <dgm:prSet custT="1"/>
      <dgm:spPr/>
      <dgm:t>
        <a:bodyPr/>
        <a:lstStyle/>
        <a:p>
          <a:endParaRPr lang="zh-CN" altLang="en-US" sz="1100"/>
        </a:p>
      </dgm:t>
    </dgm:pt>
    <dgm:pt modelId="{F8788A25-5766-4471-BB27-1123CE6B136F}">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12A091FD-BFA0-4946-831E-0A90E579F32E}" type="parTrans" cxnId="{533D6CC7-0DE1-420D-80BC-64B8C4B6088C}">
      <dgm:prSet/>
      <dgm:spPr/>
      <dgm:t>
        <a:bodyPr/>
        <a:lstStyle/>
        <a:p>
          <a:endParaRPr lang="zh-CN" altLang="en-US" sz="1100"/>
        </a:p>
      </dgm:t>
    </dgm:pt>
    <dgm:pt modelId="{3C655ADD-0669-44A6-8F8A-D4D009E31705}" type="sibTrans" cxnId="{533D6CC7-0DE1-420D-80BC-64B8C4B6088C}">
      <dgm:prSet/>
      <dgm:spPr/>
      <dgm:t>
        <a:bodyPr/>
        <a:lstStyle/>
        <a:p>
          <a:endParaRPr lang="zh-CN" altLang="en-US" sz="1100"/>
        </a:p>
      </dgm:t>
    </dgm:pt>
    <dgm:pt modelId="{EAF3645E-5E42-44B1-97AA-4B45E06E3009}" type="pres">
      <dgm:prSet presAssocID="{FA99C21C-6C6B-488C-A609-10ACF4D8DCD8}" presName="linearFlow" presStyleCnt="0">
        <dgm:presLayoutVars>
          <dgm:dir/>
          <dgm:resizeHandles val="exact"/>
        </dgm:presLayoutVars>
      </dgm:prSet>
      <dgm:spPr/>
    </dgm:pt>
    <dgm:pt modelId="{D1EE37CA-01A3-4E2F-86EA-859344895F64}" type="pres">
      <dgm:prSet presAssocID="{42A1BAB9-B75F-4A4A-AD49-05CE8E0E29CC}" presName="node" presStyleLbl="node1" presStyleIdx="0" presStyleCnt="3" custScaleX="181564" custScaleY="24451">
        <dgm:presLayoutVars>
          <dgm:bulletEnabled val="1"/>
        </dgm:presLayoutVars>
      </dgm:prSet>
      <dgm:spPr>
        <a:prstGeom prst="rect">
          <a:avLst/>
        </a:prstGeom>
      </dgm:spPr>
    </dgm:pt>
    <dgm:pt modelId="{0FD8C7A5-C55F-4604-9687-7508259F6410}" type="pres">
      <dgm:prSet presAssocID="{9DFBDDD1-7F70-44D6-A46F-8CC25B830A6D}" presName="spacerL" presStyleCnt="0"/>
      <dgm:spPr/>
    </dgm:pt>
    <dgm:pt modelId="{A510FAB6-98B8-4A39-A7A6-1B9BD79854DE}" type="pres">
      <dgm:prSet presAssocID="{9DFBDDD1-7F70-44D6-A46F-8CC25B830A6D}" presName="sibTrans" presStyleLbl="sibTrans2D1" presStyleIdx="0" presStyleCnt="2" custScaleX="37545" custScaleY="53374"/>
      <dgm:spPr>
        <a:prstGeom prst="mathEqual">
          <a:avLst/>
        </a:prstGeom>
      </dgm:spPr>
    </dgm:pt>
    <dgm:pt modelId="{D0765DD3-3CCE-4AD2-81D4-2F138FFC1F9A}" type="pres">
      <dgm:prSet presAssocID="{9DFBDDD1-7F70-44D6-A46F-8CC25B830A6D}" presName="spacerR" presStyleCnt="0"/>
      <dgm:spPr/>
    </dgm:pt>
    <dgm:pt modelId="{28A08056-E3DC-432B-816C-CB649CB0B46B}" type="pres">
      <dgm:prSet presAssocID="{CD1096F5-56C8-450E-83FF-B2360078EF55}" presName="node" presStyleLbl="node1" presStyleIdx="1" presStyleCnt="3" custScaleX="94175" custScaleY="24451">
        <dgm:presLayoutVars>
          <dgm:bulletEnabled val="1"/>
        </dgm:presLayoutVars>
      </dgm:prSet>
      <dgm:spPr>
        <a:prstGeom prst="rect">
          <a:avLst/>
        </a:prstGeom>
      </dgm:spPr>
    </dgm:pt>
    <dgm:pt modelId="{29C2A959-C880-4A0B-99DE-83E01AEDC413}" type="pres">
      <dgm:prSet presAssocID="{89AF89FC-5140-4B56-99AE-5449F0F28BA3}" presName="spacerL" presStyleCnt="0"/>
      <dgm:spPr/>
    </dgm:pt>
    <dgm:pt modelId="{3AC4356E-1016-4378-A912-547F344DBF41}" type="pres">
      <dgm:prSet presAssocID="{89AF89FC-5140-4B56-99AE-5449F0F28BA3}" presName="sibTrans" presStyleLbl="sibTrans2D1" presStyleIdx="1" presStyleCnt="2" custScaleX="37545" custScaleY="53374"/>
      <dgm:spPr>
        <a:prstGeom prst="mathPlus">
          <a:avLst/>
        </a:prstGeom>
      </dgm:spPr>
    </dgm:pt>
    <dgm:pt modelId="{EEE59B04-EE48-4003-96CF-0BDB7A92AC33}" type="pres">
      <dgm:prSet presAssocID="{89AF89FC-5140-4B56-99AE-5449F0F28BA3}" presName="spacerR" presStyleCnt="0"/>
      <dgm:spPr/>
    </dgm:pt>
    <dgm:pt modelId="{CD25E015-1176-40B1-8E89-2AC5F665EA85}" type="pres">
      <dgm:prSet presAssocID="{F8788A25-5766-4471-BB27-1123CE6B136F}" presName="node" presStyleLbl="node1" presStyleIdx="2" presStyleCnt="3" custScaleX="94175" custScaleY="24451">
        <dgm:presLayoutVars>
          <dgm:bulletEnabled val="1"/>
        </dgm:presLayoutVars>
      </dgm:prSet>
      <dgm:spPr>
        <a:prstGeom prst="rect">
          <a:avLst/>
        </a:prstGeom>
      </dgm:spPr>
    </dgm:pt>
  </dgm:ptLst>
  <dgm:cxnLst>
    <dgm:cxn modelId="{638AD00F-F9C6-4043-BBEF-A335623CBE21}" type="presOf" srcId="{42A1BAB9-B75F-4A4A-AD49-05CE8E0E29CC}" destId="{D1EE37CA-01A3-4E2F-86EA-859344895F64}" srcOrd="0" destOrd="0" presId="urn:microsoft.com/office/officeart/2005/8/layout/equation1"/>
    <dgm:cxn modelId="{0B49E725-0A97-4D10-BA77-39F385973BEA}" type="presOf" srcId="{89AF89FC-5140-4B56-99AE-5449F0F28BA3}" destId="{3AC4356E-1016-4378-A912-547F344DBF41}" srcOrd="0" destOrd="0" presId="urn:microsoft.com/office/officeart/2005/8/layout/equation1"/>
    <dgm:cxn modelId="{B7E01B26-37B6-4193-9B9E-3F6FD66A8A73}" srcId="{FA99C21C-6C6B-488C-A609-10ACF4D8DCD8}" destId="{42A1BAB9-B75F-4A4A-AD49-05CE8E0E29CC}" srcOrd="0" destOrd="0" parTransId="{332CD5F5-8066-4840-881E-BBBDA3DA0A7A}" sibTransId="{9DFBDDD1-7F70-44D6-A46F-8CC25B830A6D}"/>
    <dgm:cxn modelId="{C342A7A0-3CC0-4F85-918D-D3581693BBBF}" type="presOf" srcId="{9DFBDDD1-7F70-44D6-A46F-8CC25B830A6D}" destId="{A510FAB6-98B8-4A39-A7A6-1B9BD79854DE}" srcOrd="0" destOrd="0" presId="urn:microsoft.com/office/officeart/2005/8/layout/equation1"/>
    <dgm:cxn modelId="{6474B7A0-4593-4C37-867C-29D20159FC40}" type="presOf" srcId="{F8788A25-5766-4471-BB27-1123CE6B136F}" destId="{CD25E015-1176-40B1-8E89-2AC5F665EA85}" srcOrd="0" destOrd="0" presId="urn:microsoft.com/office/officeart/2005/8/layout/equation1"/>
    <dgm:cxn modelId="{FF38CBA4-914B-45EF-91E9-39CC99ECE1F2}" type="presOf" srcId="{CD1096F5-56C8-450E-83FF-B2360078EF55}" destId="{28A08056-E3DC-432B-816C-CB649CB0B46B}" srcOrd="0" destOrd="0" presId="urn:microsoft.com/office/officeart/2005/8/layout/equation1"/>
    <dgm:cxn modelId="{533D6CC7-0DE1-420D-80BC-64B8C4B6088C}" srcId="{FA99C21C-6C6B-488C-A609-10ACF4D8DCD8}" destId="{F8788A25-5766-4471-BB27-1123CE6B136F}" srcOrd="2" destOrd="0" parTransId="{12A091FD-BFA0-4946-831E-0A90E579F32E}" sibTransId="{3C655ADD-0669-44A6-8F8A-D4D009E31705}"/>
    <dgm:cxn modelId="{989427E8-52F7-4803-9D34-386C62D7F6B4}" type="presOf" srcId="{FA99C21C-6C6B-488C-A609-10ACF4D8DCD8}" destId="{EAF3645E-5E42-44B1-97AA-4B45E06E3009}" srcOrd="0" destOrd="0" presId="urn:microsoft.com/office/officeart/2005/8/layout/equation1"/>
    <dgm:cxn modelId="{1E30D6F1-A4BF-44AD-B275-A51E53B5EAA6}" srcId="{FA99C21C-6C6B-488C-A609-10ACF4D8DCD8}" destId="{CD1096F5-56C8-450E-83FF-B2360078EF55}" srcOrd="1" destOrd="0" parTransId="{858CE97E-FFA3-4DEA-92B6-AA73965F2F79}" sibTransId="{89AF89FC-5140-4B56-99AE-5449F0F28BA3}"/>
    <dgm:cxn modelId="{CF0616EC-A2E5-4AC7-92CE-AF6748739D73}" type="presParOf" srcId="{EAF3645E-5E42-44B1-97AA-4B45E06E3009}" destId="{D1EE37CA-01A3-4E2F-86EA-859344895F64}" srcOrd="0" destOrd="0" presId="urn:microsoft.com/office/officeart/2005/8/layout/equation1"/>
    <dgm:cxn modelId="{7E30CD97-8F44-4A4B-B8B5-3ED7C3734B5F}" type="presParOf" srcId="{EAF3645E-5E42-44B1-97AA-4B45E06E3009}" destId="{0FD8C7A5-C55F-4604-9687-7508259F6410}" srcOrd="1" destOrd="0" presId="urn:microsoft.com/office/officeart/2005/8/layout/equation1"/>
    <dgm:cxn modelId="{31A3013E-9033-423C-AB4D-2CF8AAF8B68C}" type="presParOf" srcId="{EAF3645E-5E42-44B1-97AA-4B45E06E3009}" destId="{A510FAB6-98B8-4A39-A7A6-1B9BD79854DE}" srcOrd="2" destOrd="0" presId="urn:microsoft.com/office/officeart/2005/8/layout/equation1"/>
    <dgm:cxn modelId="{B78C8EDF-24EA-4411-872D-F718F6B98C93}" type="presParOf" srcId="{EAF3645E-5E42-44B1-97AA-4B45E06E3009}" destId="{D0765DD3-3CCE-4AD2-81D4-2F138FFC1F9A}" srcOrd="3" destOrd="0" presId="urn:microsoft.com/office/officeart/2005/8/layout/equation1"/>
    <dgm:cxn modelId="{4E7F2487-6324-42B9-AB8B-A90B0231A5F3}" type="presParOf" srcId="{EAF3645E-5E42-44B1-97AA-4B45E06E3009}" destId="{28A08056-E3DC-432B-816C-CB649CB0B46B}" srcOrd="4" destOrd="0" presId="urn:microsoft.com/office/officeart/2005/8/layout/equation1"/>
    <dgm:cxn modelId="{A083EBC9-4290-4A0E-A5B4-B1576960AB24}" type="presParOf" srcId="{EAF3645E-5E42-44B1-97AA-4B45E06E3009}" destId="{29C2A959-C880-4A0B-99DE-83E01AEDC413}" srcOrd="5" destOrd="0" presId="urn:microsoft.com/office/officeart/2005/8/layout/equation1"/>
    <dgm:cxn modelId="{A6602797-7870-414F-9F2B-E28DCF75B057}" type="presParOf" srcId="{EAF3645E-5E42-44B1-97AA-4B45E06E3009}" destId="{3AC4356E-1016-4378-A912-547F344DBF41}" srcOrd="6" destOrd="0" presId="urn:microsoft.com/office/officeart/2005/8/layout/equation1"/>
    <dgm:cxn modelId="{4E67F3EC-0C5A-4D80-9127-333ED8C70057}" type="presParOf" srcId="{EAF3645E-5E42-44B1-97AA-4B45E06E3009}" destId="{EEE59B04-EE48-4003-96CF-0BDB7A92AC33}" srcOrd="7" destOrd="0" presId="urn:microsoft.com/office/officeart/2005/8/layout/equation1"/>
    <dgm:cxn modelId="{B5735A0E-5BB2-4EAF-837C-4AB3C6C8B41A}" type="presParOf" srcId="{EAF3645E-5E42-44B1-97AA-4B45E06E3009}" destId="{CD25E015-1176-40B1-8E89-2AC5F665EA85}"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A99C21C-6C6B-488C-A609-10ACF4D8DCD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42A1BAB9-B75F-4A4A-AD49-05CE8E0E29CC}">
      <dgm:prSet phldrT="[文本]" custT="1"/>
      <dgm:spPr>
        <a:noFill/>
        <a:ln>
          <a:solidFill>
            <a:schemeClr val="tx1"/>
          </a:solidFill>
        </a:ln>
      </dgm:spPr>
      <dgm:t>
        <a:bodyPr/>
        <a:lstStyle/>
        <a:p>
          <a:r>
            <a:rPr lang="en-US" altLang="zh-CN" sz="1100" b="1" dirty="0">
              <a:solidFill>
                <a:schemeClr val="tx1"/>
              </a:solidFill>
              <a:latin typeface="Century Gothic" panose="020B0502020202020204" pitchFamily="34" charset="0"/>
            </a:rPr>
            <a:t>Assets</a:t>
          </a:r>
          <a:endParaRPr lang="zh-CN" altLang="en-US" sz="1100" b="1" dirty="0">
            <a:solidFill>
              <a:schemeClr val="tx1"/>
            </a:solidFill>
            <a:latin typeface="Century Gothic" panose="020B0502020202020204" pitchFamily="34" charset="0"/>
          </a:endParaRPr>
        </a:p>
      </dgm:t>
    </dgm:pt>
    <dgm:pt modelId="{332CD5F5-8066-4840-881E-BBBDA3DA0A7A}" type="parTrans" cxnId="{B7E01B26-37B6-4193-9B9E-3F6FD66A8A73}">
      <dgm:prSet/>
      <dgm:spPr/>
      <dgm:t>
        <a:bodyPr/>
        <a:lstStyle/>
        <a:p>
          <a:endParaRPr lang="zh-CN" altLang="en-US" sz="1100"/>
        </a:p>
      </dgm:t>
    </dgm:pt>
    <dgm:pt modelId="{9DFBDDD1-7F70-44D6-A46F-8CC25B830A6D}" type="sibTrans" cxnId="{B7E01B26-37B6-4193-9B9E-3F6FD66A8A73}">
      <dgm:prSet custT="1"/>
      <dgm:spPr/>
      <dgm:t>
        <a:bodyPr/>
        <a:lstStyle/>
        <a:p>
          <a:endParaRPr lang="zh-CN" altLang="en-US" sz="1100"/>
        </a:p>
      </dgm:t>
    </dgm:pt>
    <dgm:pt modelId="{CD1096F5-56C8-450E-83FF-B2360078EF55}">
      <dgm:prSet phldrT="[文本]" custT="1"/>
      <dgm:spPr>
        <a:noFill/>
        <a:ln>
          <a:solidFill>
            <a:schemeClr val="tx1"/>
          </a:solidFill>
        </a:ln>
      </dgm:spPr>
      <dgm:t>
        <a:bodyPr/>
        <a:lstStyle/>
        <a:p>
          <a:r>
            <a:rPr lang="en-US" altLang="zh-CN" sz="1100" b="1" kern="120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gm:t>
    </dgm:pt>
    <dgm:pt modelId="{858CE97E-FFA3-4DEA-92B6-AA73965F2F79}" type="parTrans" cxnId="{1E30D6F1-A4BF-44AD-B275-A51E53B5EAA6}">
      <dgm:prSet/>
      <dgm:spPr/>
      <dgm:t>
        <a:bodyPr/>
        <a:lstStyle/>
        <a:p>
          <a:endParaRPr lang="zh-CN" altLang="en-US" sz="1100"/>
        </a:p>
      </dgm:t>
    </dgm:pt>
    <dgm:pt modelId="{89AF89FC-5140-4B56-99AE-5449F0F28BA3}" type="sibTrans" cxnId="{1E30D6F1-A4BF-44AD-B275-A51E53B5EAA6}">
      <dgm:prSet custT="1"/>
      <dgm:spPr/>
      <dgm:t>
        <a:bodyPr/>
        <a:lstStyle/>
        <a:p>
          <a:endParaRPr lang="zh-CN" altLang="en-US" sz="1100"/>
        </a:p>
      </dgm:t>
    </dgm:pt>
    <dgm:pt modelId="{F8788A25-5766-4471-BB27-1123CE6B136F}">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12A091FD-BFA0-4946-831E-0A90E579F32E}" type="parTrans" cxnId="{533D6CC7-0DE1-420D-80BC-64B8C4B6088C}">
      <dgm:prSet/>
      <dgm:spPr/>
      <dgm:t>
        <a:bodyPr/>
        <a:lstStyle/>
        <a:p>
          <a:endParaRPr lang="zh-CN" altLang="en-US" sz="1100"/>
        </a:p>
      </dgm:t>
    </dgm:pt>
    <dgm:pt modelId="{3C655ADD-0669-44A6-8F8A-D4D009E31705}" type="sibTrans" cxnId="{533D6CC7-0DE1-420D-80BC-64B8C4B6088C}">
      <dgm:prSet/>
      <dgm:spPr/>
      <dgm:t>
        <a:bodyPr/>
        <a:lstStyle/>
        <a:p>
          <a:endParaRPr lang="zh-CN" altLang="en-US" sz="1100"/>
        </a:p>
      </dgm:t>
    </dgm:pt>
    <dgm:pt modelId="{EAF3645E-5E42-44B1-97AA-4B45E06E3009}" type="pres">
      <dgm:prSet presAssocID="{FA99C21C-6C6B-488C-A609-10ACF4D8DCD8}" presName="linearFlow" presStyleCnt="0">
        <dgm:presLayoutVars>
          <dgm:dir/>
          <dgm:resizeHandles val="exact"/>
        </dgm:presLayoutVars>
      </dgm:prSet>
      <dgm:spPr/>
    </dgm:pt>
    <dgm:pt modelId="{D1EE37CA-01A3-4E2F-86EA-859344895F64}" type="pres">
      <dgm:prSet presAssocID="{42A1BAB9-B75F-4A4A-AD49-05CE8E0E29CC}" presName="node" presStyleLbl="node1" presStyleIdx="0" presStyleCnt="3" custScaleX="181564" custScaleY="24451">
        <dgm:presLayoutVars>
          <dgm:bulletEnabled val="1"/>
        </dgm:presLayoutVars>
      </dgm:prSet>
      <dgm:spPr>
        <a:prstGeom prst="rect">
          <a:avLst/>
        </a:prstGeom>
      </dgm:spPr>
    </dgm:pt>
    <dgm:pt modelId="{0FD8C7A5-C55F-4604-9687-7508259F6410}" type="pres">
      <dgm:prSet presAssocID="{9DFBDDD1-7F70-44D6-A46F-8CC25B830A6D}" presName="spacerL" presStyleCnt="0"/>
      <dgm:spPr/>
    </dgm:pt>
    <dgm:pt modelId="{A510FAB6-98B8-4A39-A7A6-1B9BD79854DE}" type="pres">
      <dgm:prSet presAssocID="{9DFBDDD1-7F70-44D6-A46F-8CC25B830A6D}" presName="sibTrans" presStyleLbl="sibTrans2D1" presStyleIdx="0" presStyleCnt="2" custScaleX="37545" custScaleY="53374"/>
      <dgm:spPr>
        <a:prstGeom prst="mathEqual">
          <a:avLst/>
        </a:prstGeom>
      </dgm:spPr>
    </dgm:pt>
    <dgm:pt modelId="{D0765DD3-3CCE-4AD2-81D4-2F138FFC1F9A}" type="pres">
      <dgm:prSet presAssocID="{9DFBDDD1-7F70-44D6-A46F-8CC25B830A6D}" presName="spacerR" presStyleCnt="0"/>
      <dgm:spPr/>
    </dgm:pt>
    <dgm:pt modelId="{28A08056-E3DC-432B-816C-CB649CB0B46B}" type="pres">
      <dgm:prSet presAssocID="{CD1096F5-56C8-450E-83FF-B2360078EF55}" presName="node" presStyleLbl="node1" presStyleIdx="1" presStyleCnt="3" custScaleX="94175" custScaleY="24451">
        <dgm:presLayoutVars>
          <dgm:bulletEnabled val="1"/>
        </dgm:presLayoutVars>
      </dgm:prSet>
      <dgm:spPr>
        <a:prstGeom prst="rect">
          <a:avLst/>
        </a:prstGeom>
      </dgm:spPr>
    </dgm:pt>
    <dgm:pt modelId="{29C2A959-C880-4A0B-99DE-83E01AEDC413}" type="pres">
      <dgm:prSet presAssocID="{89AF89FC-5140-4B56-99AE-5449F0F28BA3}" presName="spacerL" presStyleCnt="0"/>
      <dgm:spPr/>
    </dgm:pt>
    <dgm:pt modelId="{3AC4356E-1016-4378-A912-547F344DBF41}" type="pres">
      <dgm:prSet presAssocID="{89AF89FC-5140-4B56-99AE-5449F0F28BA3}" presName="sibTrans" presStyleLbl="sibTrans2D1" presStyleIdx="1" presStyleCnt="2" custScaleX="37545" custScaleY="53374"/>
      <dgm:spPr>
        <a:prstGeom prst="mathPlus">
          <a:avLst/>
        </a:prstGeom>
      </dgm:spPr>
    </dgm:pt>
    <dgm:pt modelId="{EEE59B04-EE48-4003-96CF-0BDB7A92AC33}" type="pres">
      <dgm:prSet presAssocID="{89AF89FC-5140-4B56-99AE-5449F0F28BA3}" presName="spacerR" presStyleCnt="0"/>
      <dgm:spPr/>
    </dgm:pt>
    <dgm:pt modelId="{CD25E015-1176-40B1-8E89-2AC5F665EA85}" type="pres">
      <dgm:prSet presAssocID="{F8788A25-5766-4471-BB27-1123CE6B136F}" presName="node" presStyleLbl="node1" presStyleIdx="2" presStyleCnt="3" custScaleX="94175" custScaleY="24451">
        <dgm:presLayoutVars>
          <dgm:bulletEnabled val="1"/>
        </dgm:presLayoutVars>
      </dgm:prSet>
      <dgm:spPr>
        <a:prstGeom prst="rect">
          <a:avLst/>
        </a:prstGeom>
      </dgm:spPr>
    </dgm:pt>
  </dgm:ptLst>
  <dgm:cxnLst>
    <dgm:cxn modelId="{638AD00F-F9C6-4043-BBEF-A335623CBE21}" type="presOf" srcId="{42A1BAB9-B75F-4A4A-AD49-05CE8E0E29CC}" destId="{D1EE37CA-01A3-4E2F-86EA-859344895F64}" srcOrd="0" destOrd="0" presId="urn:microsoft.com/office/officeart/2005/8/layout/equation1"/>
    <dgm:cxn modelId="{0B49E725-0A97-4D10-BA77-39F385973BEA}" type="presOf" srcId="{89AF89FC-5140-4B56-99AE-5449F0F28BA3}" destId="{3AC4356E-1016-4378-A912-547F344DBF41}" srcOrd="0" destOrd="0" presId="urn:microsoft.com/office/officeart/2005/8/layout/equation1"/>
    <dgm:cxn modelId="{B7E01B26-37B6-4193-9B9E-3F6FD66A8A73}" srcId="{FA99C21C-6C6B-488C-A609-10ACF4D8DCD8}" destId="{42A1BAB9-B75F-4A4A-AD49-05CE8E0E29CC}" srcOrd="0" destOrd="0" parTransId="{332CD5F5-8066-4840-881E-BBBDA3DA0A7A}" sibTransId="{9DFBDDD1-7F70-44D6-A46F-8CC25B830A6D}"/>
    <dgm:cxn modelId="{C342A7A0-3CC0-4F85-918D-D3581693BBBF}" type="presOf" srcId="{9DFBDDD1-7F70-44D6-A46F-8CC25B830A6D}" destId="{A510FAB6-98B8-4A39-A7A6-1B9BD79854DE}" srcOrd="0" destOrd="0" presId="urn:microsoft.com/office/officeart/2005/8/layout/equation1"/>
    <dgm:cxn modelId="{6474B7A0-4593-4C37-867C-29D20159FC40}" type="presOf" srcId="{F8788A25-5766-4471-BB27-1123CE6B136F}" destId="{CD25E015-1176-40B1-8E89-2AC5F665EA85}" srcOrd="0" destOrd="0" presId="urn:microsoft.com/office/officeart/2005/8/layout/equation1"/>
    <dgm:cxn modelId="{FF38CBA4-914B-45EF-91E9-39CC99ECE1F2}" type="presOf" srcId="{CD1096F5-56C8-450E-83FF-B2360078EF55}" destId="{28A08056-E3DC-432B-816C-CB649CB0B46B}" srcOrd="0" destOrd="0" presId="urn:microsoft.com/office/officeart/2005/8/layout/equation1"/>
    <dgm:cxn modelId="{533D6CC7-0DE1-420D-80BC-64B8C4B6088C}" srcId="{FA99C21C-6C6B-488C-A609-10ACF4D8DCD8}" destId="{F8788A25-5766-4471-BB27-1123CE6B136F}" srcOrd="2" destOrd="0" parTransId="{12A091FD-BFA0-4946-831E-0A90E579F32E}" sibTransId="{3C655ADD-0669-44A6-8F8A-D4D009E31705}"/>
    <dgm:cxn modelId="{989427E8-52F7-4803-9D34-386C62D7F6B4}" type="presOf" srcId="{FA99C21C-6C6B-488C-A609-10ACF4D8DCD8}" destId="{EAF3645E-5E42-44B1-97AA-4B45E06E3009}" srcOrd="0" destOrd="0" presId="urn:microsoft.com/office/officeart/2005/8/layout/equation1"/>
    <dgm:cxn modelId="{1E30D6F1-A4BF-44AD-B275-A51E53B5EAA6}" srcId="{FA99C21C-6C6B-488C-A609-10ACF4D8DCD8}" destId="{CD1096F5-56C8-450E-83FF-B2360078EF55}" srcOrd="1" destOrd="0" parTransId="{858CE97E-FFA3-4DEA-92B6-AA73965F2F79}" sibTransId="{89AF89FC-5140-4B56-99AE-5449F0F28BA3}"/>
    <dgm:cxn modelId="{CF0616EC-A2E5-4AC7-92CE-AF6748739D73}" type="presParOf" srcId="{EAF3645E-5E42-44B1-97AA-4B45E06E3009}" destId="{D1EE37CA-01A3-4E2F-86EA-859344895F64}" srcOrd="0" destOrd="0" presId="urn:microsoft.com/office/officeart/2005/8/layout/equation1"/>
    <dgm:cxn modelId="{7E30CD97-8F44-4A4B-B8B5-3ED7C3734B5F}" type="presParOf" srcId="{EAF3645E-5E42-44B1-97AA-4B45E06E3009}" destId="{0FD8C7A5-C55F-4604-9687-7508259F6410}" srcOrd="1" destOrd="0" presId="urn:microsoft.com/office/officeart/2005/8/layout/equation1"/>
    <dgm:cxn modelId="{31A3013E-9033-423C-AB4D-2CF8AAF8B68C}" type="presParOf" srcId="{EAF3645E-5E42-44B1-97AA-4B45E06E3009}" destId="{A510FAB6-98B8-4A39-A7A6-1B9BD79854DE}" srcOrd="2" destOrd="0" presId="urn:microsoft.com/office/officeart/2005/8/layout/equation1"/>
    <dgm:cxn modelId="{B78C8EDF-24EA-4411-872D-F718F6B98C93}" type="presParOf" srcId="{EAF3645E-5E42-44B1-97AA-4B45E06E3009}" destId="{D0765DD3-3CCE-4AD2-81D4-2F138FFC1F9A}" srcOrd="3" destOrd="0" presId="urn:microsoft.com/office/officeart/2005/8/layout/equation1"/>
    <dgm:cxn modelId="{4E7F2487-6324-42B9-AB8B-A90B0231A5F3}" type="presParOf" srcId="{EAF3645E-5E42-44B1-97AA-4B45E06E3009}" destId="{28A08056-E3DC-432B-816C-CB649CB0B46B}" srcOrd="4" destOrd="0" presId="urn:microsoft.com/office/officeart/2005/8/layout/equation1"/>
    <dgm:cxn modelId="{A083EBC9-4290-4A0E-A5B4-B1576960AB24}" type="presParOf" srcId="{EAF3645E-5E42-44B1-97AA-4B45E06E3009}" destId="{29C2A959-C880-4A0B-99DE-83E01AEDC413}" srcOrd="5" destOrd="0" presId="urn:microsoft.com/office/officeart/2005/8/layout/equation1"/>
    <dgm:cxn modelId="{A6602797-7870-414F-9F2B-E28DCF75B057}" type="presParOf" srcId="{EAF3645E-5E42-44B1-97AA-4B45E06E3009}" destId="{3AC4356E-1016-4378-A912-547F344DBF41}" srcOrd="6" destOrd="0" presId="urn:microsoft.com/office/officeart/2005/8/layout/equation1"/>
    <dgm:cxn modelId="{4E67F3EC-0C5A-4D80-9127-333ED8C70057}" type="presParOf" srcId="{EAF3645E-5E42-44B1-97AA-4B45E06E3009}" destId="{EEE59B04-EE48-4003-96CF-0BDB7A92AC33}" srcOrd="7" destOrd="0" presId="urn:microsoft.com/office/officeart/2005/8/layout/equation1"/>
    <dgm:cxn modelId="{B5735A0E-5BB2-4EAF-837C-4AB3C6C8B41A}" type="presParOf" srcId="{EAF3645E-5E42-44B1-97AA-4B45E06E3009}" destId="{CD25E015-1176-40B1-8E89-2AC5F665EA85}"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99C21C-6C6B-488C-A609-10ACF4D8DCD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42A1BAB9-B75F-4A4A-AD49-05CE8E0E29CC}">
      <dgm:prSet phldrT="[文本]" custT="1"/>
      <dgm:spPr>
        <a:noFill/>
        <a:ln>
          <a:solidFill>
            <a:schemeClr val="tx1"/>
          </a:solidFill>
        </a:ln>
      </dgm:spPr>
      <dgm:t>
        <a:bodyPr/>
        <a:lstStyle/>
        <a:p>
          <a:r>
            <a:rPr lang="en-US" altLang="zh-CN" sz="1100" b="1" dirty="0">
              <a:solidFill>
                <a:schemeClr val="tx1"/>
              </a:solidFill>
              <a:latin typeface="Century Gothic" panose="020B0502020202020204" pitchFamily="34" charset="0"/>
            </a:rPr>
            <a:t>Assets</a:t>
          </a:r>
          <a:endParaRPr lang="zh-CN" altLang="en-US" sz="1100" b="1" dirty="0">
            <a:solidFill>
              <a:schemeClr val="tx1"/>
            </a:solidFill>
            <a:latin typeface="Century Gothic" panose="020B0502020202020204" pitchFamily="34" charset="0"/>
          </a:endParaRPr>
        </a:p>
      </dgm:t>
    </dgm:pt>
    <dgm:pt modelId="{332CD5F5-8066-4840-881E-BBBDA3DA0A7A}" type="parTrans" cxnId="{B7E01B26-37B6-4193-9B9E-3F6FD66A8A73}">
      <dgm:prSet/>
      <dgm:spPr/>
      <dgm:t>
        <a:bodyPr/>
        <a:lstStyle/>
        <a:p>
          <a:endParaRPr lang="zh-CN" altLang="en-US" sz="1100"/>
        </a:p>
      </dgm:t>
    </dgm:pt>
    <dgm:pt modelId="{9DFBDDD1-7F70-44D6-A46F-8CC25B830A6D}" type="sibTrans" cxnId="{B7E01B26-37B6-4193-9B9E-3F6FD66A8A73}">
      <dgm:prSet custT="1"/>
      <dgm:spPr/>
      <dgm:t>
        <a:bodyPr/>
        <a:lstStyle/>
        <a:p>
          <a:endParaRPr lang="zh-CN" altLang="en-US" sz="1100"/>
        </a:p>
      </dgm:t>
    </dgm:pt>
    <dgm:pt modelId="{CD1096F5-56C8-450E-83FF-B2360078EF55}">
      <dgm:prSet phldrT="[文本]" custT="1"/>
      <dgm:spPr>
        <a:noFill/>
        <a:ln>
          <a:solidFill>
            <a:schemeClr val="tx1"/>
          </a:solidFill>
        </a:ln>
      </dgm:spPr>
      <dgm:t>
        <a:bodyPr/>
        <a:lstStyle/>
        <a:p>
          <a:r>
            <a:rPr lang="en-US" altLang="zh-CN" sz="1100" b="1" kern="120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gm:t>
    </dgm:pt>
    <dgm:pt modelId="{858CE97E-FFA3-4DEA-92B6-AA73965F2F79}" type="parTrans" cxnId="{1E30D6F1-A4BF-44AD-B275-A51E53B5EAA6}">
      <dgm:prSet/>
      <dgm:spPr/>
      <dgm:t>
        <a:bodyPr/>
        <a:lstStyle/>
        <a:p>
          <a:endParaRPr lang="zh-CN" altLang="en-US" sz="1100"/>
        </a:p>
      </dgm:t>
    </dgm:pt>
    <dgm:pt modelId="{89AF89FC-5140-4B56-99AE-5449F0F28BA3}" type="sibTrans" cxnId="{1E30D6F1-A4BF-44AD-B275-A51E53B5EAA6}">
      <dgm:prSet custT="1"/>
      <dgm:spPr/>
      <dgm:t>
        <a:bodyPr/>
        <a:lstStyle/>
        <a:p>
          <a:endParaRPr lang="zh-CN" altLang="en-US" sz="1100"/>
        </a:p>
      </dgm:t>
    </dgm:pt>
    <dgm:pt modelId="{F8788A25-5766-4471-BB27-1123CE6B136F}">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12A091FD-BFA0-4946-831E-0A90E579F32E}" type="parTrans" cxnId="{533D6CC7-0DE1-420D-80BC-64B8C4B6088C}">
      <dgm:prSet/>
      <dgm:spPr/>
      <dgm:t>
        <a:bodyPr/>
        <a:lstStyle/>
        <a:p>
          <a:endParaRPr lang="zh-CN" altLang="en-US" sz="1100"/>
        </a:p>
      </dgm:t>
    </dgm:pt>
    <dgm:pt modelId="{3C655ADD-0669-44A6-8F8A-D4D009E31705}" type="sibTrans" cxnId="{533D6CC7-0DE1-420D-80BC-64B8C4B6088C}">
      <dgm:prSet/>
      <dgm:spPr/>
      <dgm:t>
        <a:bodyPr/>
        <a:lstStyle/>
        <a:p>
          <a:endParaRPr lang="zh-CN" altLang="en-US" sz="1100"/>
        </a:p>
      </dgm:t>
    </dgm:pt>
    <dgm:pt modelId="{EAF3645E-5E42-44B1-97AA-4B45E06E3009}" type="pres">
      <dgm:prSet presAssocID="{FA99C21C-6C6B-488C-A609-10ACF4D8DCD8}" presName="linearFlow" presStyleCnt="0">
        <dgm:presLayoutVars>
          <dgm:dir/>
          <dgm:resizeHandles val="exact"/>
        </dgm:presLayoutVars>
      </dgm:prSet>
      <dgm:spPr/>
    </dgm:pt>
    <dgm:pt modelId="{D1EE37CA-01A3-4E2F-86EA-859344895F64}" type="pres">
      <dgm:prSet presAssocID="{42A1BAB9-B75F-4A4A-AD49-05CE8E0E29CC}" presName="node" presStyleLbl="node1" presStyleIdx="0" presStyleCnt="3" custScaleX="181564" custScaleY="24451">
        <dgm:presLayoutVars>
          <dgm:bulletEnabled val="1"/>
        </dgm:presLayoutVars>
      </dgm:prSet>
      <dgm:spPr>
        <a:prstGeom prst="rect">
          <a:avLst/>
        </a:prstGeom>
      </dgm:spPr>
    </dgm:pt>
    <dgm:pt modelId="{0FD8C7A5-C55F-4604-9687-7508259F6410}" type="pres">
      <dgm:prSet presAssocID="{9DFBDDD1-7F70-44D6-A46F-8CC25B830A6D}" presName="spacerL" presStyleCnt="0"/>
      <dgm:spPr/>
    </dgm:pt>
    <dgm:pt modelId="{A510FAB6-98B8-4A39-A7A6-1B9BD79854DE}" type="pres">
      <dgm:prSet presAssocID="{9DFBDDD1-7F70-44D6-A46F-8CC25B830A6D}" presName="sibTrans" presStyleLbl="sibTrans2D1" presStyleIdx="0" presStyleCnt="2" custScaleX="37545" custScaleY="53374"/>
      <dgm:spPr>
        <a:prstGeom prst="mathEqual">
          <a:avLst/>
        </a:prstGeom>
      </dgm:spPr>
    </dgm:pt>
    <dgm:pt modelId="{D0765DD3-3CCE-4AD2-81D4-2F138FFC1F9A}" type="pres">
      <dgm:prSet presAssocID="{9DFBDDD1-7F70-44D6-A46F-8CC25B830A6D}" presName="spacerR" presStyleCnt="0"/>
      <dgm:spPr/>
    </dgm:pt>
    <dgm:pt modelId="{28A08056-E3DC-432B-816C-CB649CB0B46B}" type="pres">
      <dgm:prSet presAssocID="{CD1096F5-56C8-450E-83FF-B2360078EF55}" presName="node" presStyleLbl="node1" presStyleIdx="1" presStyleCnt="3" custScaleX="94175" custScaleY="24451">
        <dgm:presLayoutVars>
          <dgm:bulletEnabled val="1"/>
        </dgm:presLayoutVars>
      </dgm:prSet>
      <dgm:spPr>
        <a:prstGeom prst="rect">
          <a:avLst/>
        </a:prstGeom>
      </dgm:spPr>
    </dgm:pt>
    <dgm:pt modelId="{29C2A959-C880-4A0B-99DE-83E01AEDC413}" type="pres">
      <dgm:prSet presAssocID="{89AF89FC-5140-4B56-99AE-5449F0F28BA3}" presName="spacerL" presStyleCnt="0"/>
      <dgm:spPr/>
    </dgm:pt>
    <dgm:pt modelId="{3AC4356E-1016-4378-A912-547F344DBF41}" type="pres">
      <dgm:prSet presAssocID="{89AF89FC-5140-4B56-99AE-5449F0F28BA3}" presName="sibTrans" presStyleLbl="sibTrans2D1" presStyleIdx="1" presStyleCnt="2" custScaleX="37545" custScaleY="53374"/>
      <dgm:spPr>
        <a:prstGeom prst="mathPlus">
          <a:avLst/>
        </a:prstGeom>
      </dgm:spPr>
    </dgm:pt>
    <dgm:pt modelId="{EEE59B04-EE48-4003-96CF-0BDB7A92AC33}" type="pres">
      <dgm:prSet presAssocID="{89AF89FC-5140-4B56-99AE-5449F0F28BA3}" presName="spacerR" presStyleCnt="0"/>
      <dgm:spPr/>
    </dgm:pt>
    <dgm:pt modelId="{CD25E015-1176-40B1-8E89-2AC5F665EA85}" type="pres">
      <dgm:prSet presAssocID="{F8788A25-5766-4471-BB27-1123CE6B136F}" presName="node" presStyleLbl="node1" presStyleIdx="2" presStyleCnt="3" custScaleX="94175" custScaleY="24451">
        <dgm:presLayoutVars>
          <dgm:bulletEnabled val="1"/>
        </dgm:presLayoutVars>
      </dgm:prSet>
      <dgm:spPr>
        <a:prstGeom prst="rect">
          <a:avLst/>
        </a:prstGeom>
      </dgm:spPr>
    </dgm:pt>
  </dgm:ptLst>
  <dgm:cxnLst>
    <dgm:cxn modelId="{638AD00F-F9C6-4043-BBEF-A335623CBE21}" type="presOf" srcId="{42A1BAB9-B75F-4A4A-AD49-05CE8E0E29CC}" destId="{D1EE37CA-01A3-4E2F-86EA-859344895F64}" srcOrd="0" destOrd="0" presId="urn:microsoft.com/office/officeart/2005/8/layout/equation1"/>
    <dgm:cxn modelId="{0B49E725-0A97-4D10-BA77-39F385973BEA}" type="presOf" srcId="{89AF89FC-5140-4B56-99AE-5449F0F28BA3}" destId="{3AC4356E-1016-4378-A912-547F344DBF41}" srcOrd="0" destOrd="0" presId="urn:microsoft.com/office/officeart/2005/8/layout/equation1"/>
    <dgm:cxn modelId="{B7E01B26-37B6-4193-9B9E-3F6FD66A8A73}" srcId="{FA99C21C-6C6B-488C-A609-10ACF4D8DCD8}" destId="{42A1BAB9-B75F-4A4A-AD49-05CE8E0E29CC}" srcOrd="0" destOrd="0" parTransId="{332CD5F5-8066-4840-881E-BBBDA3DA0A7A}" sibTransId="{9DFBDDD1-7F70-44D6-A46F-8CC25B830A6D}"/>
    <dgm:cxn modelId="{C342A7A0-3CC0-4F85-918D-D3581693BBBF}" type="presOf" srcId="{9DFBDDD1-7F70-44D6-A46F-8CC25B830A6D}" destId="{A510FAB6-98B8-4A39-A7A6-1B9BD79854DE}" srcOrd="0" destOrd="0" presId="urn:microsoft.com/office/officeart/2005/8/layout/equation1"/>
    <dgm:cxn modelId="{6474B7A0-4593-4C37-867C-29D20159FC40}" type="presOf" srcId="{F8788A25-5766-4471-BB27-1123CE6B136F}" destId="{CD25E015-1176-40B1-8E89-2AC5F665EA85}" srcOrd="0" destOrd="0" presId="urn:microsoft.com/office/officeart/2005/8/layout/equation1"/>
    <dgm:cxn modelId="{FF38CBA4-914B-45EF-91E9-39CC99ECE1F2}" type="presOf" srcId="{CD1096F5-56C8-450E-83FF-B2360078EF55}" destId="{28A08056-E3DC-432B-816C-CB649CB0B46B}" srcOrd="0" destOrd="0" presId="urn:microsoft.com/office/officeart/2005/8/layout/equation1"/>
    <dgm:cxn modelId="{533D6CC7-0DE1-420D-80BC-64B8C4B6088C}" srcId="{FA99C21C-6C6B-488C-A609-10ACF4D8DCD8}" destId="{F8788A25-5766-4471-BB27-1123CE6B136F}" srcOrd="2" destOrd="0" parTransId="{12A091FD-BFA0-4946-831E-0A90E579F32E}" sibTransId="{3C655ADD-0669-44A6-8F8A-D4D009E31705}"/>
    <dgm:cxn modelId="{989427E8-52F7-4803-9D34-386C62D7F6B4}" type="presOf" srcId="{FA99C21C-6C6B-488C-A609-10ACF4D8DCD8}" destId="{EAF3645E-5E42-44B1-97AA-4B45E06E3009}" srcOrd="0" destOrd="0" presId="urn:microsoft.com/office/officeart/2005/8/layout/equation1"/>
    <dgm:cxn modelId="{1E30D6F1-A4BF-44AD-B275-A51E53B5EAA6}" srcId="{FA99C21C-6C6B-488C-A609-10ACF4D8DCD8}" destId="{CD1096F5-56C8-450E-83FF-B2360078EF55}" srcOrd="1" destOrd="0" parTransId="{858CE97E-FFA3-4DEA-92B6-AA73965F2F79}" sibTransId="{89AF89FC-5140-4B56-99AE-5449F0F28BA3}"/>
    <dgm:cxn modelId="{CF0616EC-A2E5-4AC7-92CE-AF6748739D73}" type="presParOf" srcId="{EAF3645E-5E42-44B1-97AA-4B45E06E3009}" destId="{D1EE37CA-01A3-4E2F-86EA-859344895F64}" srcOrd="0" destOrd="0" presId="urn:microsoft.com/office/officeart/2005/8/layout/equation1"/>
    <dgm:cxn modelId="{7E30CD97-8F44-4A4B-B8B5-3ED7C3734B5F}" type="presParOf" srcId="{EAF3645E-5E42-44B1-97AA-4B45E06E3009}" destId="{0FD8C7A5-C55F-4604-9687-7508259F6410}" srcOrd="1" destOrd="0" presId="urn:microsoft.com/office/officeart/2005/8/layout/equation1"/>
    <dgm:cxn modelId="{31A3013E-9033-423C-AB4D-2CF8AAF8B68C}" type="presParOf" srcId="{EAF3645E-5E42-44B1-97AA-4B45E06E3009}" destId="{A510FAB6-98B8-4A39-A7A6-1B9BD79854DE}" srcOrd="2" destOrd="0" presId="urn:microsoft.com/office/officeart/2005/8/layout/equation1"/>
    <dgm:cxn modelId="{B78C8EDF-24EA-4411-872D-F718F6B98C93}" type="presParOf" srcId="{EAF3645E-5E42-44B1-97AA-4B45E06E3009}" destId="{D0765DD3-3CCE-4AD2-81D4-2F138FFC1F9A}" srcOrd="3" destOrd="0" presId="urn:microsoft.com/office/officeart/2005/8/layout/equation1"/>
    <dgm:cxn modelId="{4E7F2487-6324-42B9-AB8B-A90B0231A5F3}" type="presParOf" srcId="{EAF3645E-5E42-44B1-97AA-4B45E06E3009}" destId="{28A08056-E3DC-432B-816C-CB649CB0B46B}" srcOrd="4" destOrd="0" presId="urn:microsoft.com/office/officeart/2005/8/layout/equation1"/>
    <dgm:cxn modelId="{A083EBC9-4290-4A0E-A5B4-B1576960AB24}" type="presParOf" srcId="{EAF3645E-5E42-44B1-97AA-4B45E06E3009}" destId="{29C2A959-C880-4A0B-99DE-83E01AEDC413}" srcOrd="5" destOrd="0" presId="urn:microsoft.com/office/officeart/2005/8/layout/equation1"/>
    <dgm:cxn modelId="{A6602797-7870-414F-9F2B-E28DCF75B057}" type="presParOf" srcId="{EAF3645E-5E42-44B1-97AA-4B45E06E3009}" destId="{3AC4356E-1016-4378-A912-547F344DBF41}" srcOrd="6" destOrd="0" presId="urn:microsoft.com/office/officeart/2005/8/layout/equation1"/>
    <dgm:cxn modelId="{4E67F3EC-0C5A-4D80-9127-333ED8C70057}" type="presParOf" srcId="{EAF3645E-5E42-44B1-97AA-4B45E06E3009}" destId="{EEE59B04-EE48-4003-96CF-0BDB7A92AC33}" srcOrd="7" destOrd="0" presId="urn:microsoft.com/office/officeart/2005/8/layout/equation1"/>
    <dgm:cxn modelId="{B5735A0E-5BB2-4EAF-837C-4AB3C6C8B41A}" type="presParOf" srcId="{EAF3645E-5E42-44B1-97AA-4B45E06E3009}" destId="{CD25E015-1176-40B1-8E89-2AC5F665EA85}"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5BB2FAB-34A1-41F5-BDEE-714307370ECE}"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zh-CN" altLang="en-US"/>
        </a:p>
      </dgm:t>
    </dgm:pt>
    <dgm:pt modelId="{3F2A5488-9F91-4467-A8A9-D0D3C16A36C5}">
      <dgm:prSet phldrT="[文本]" custT="1"/>
      <dgm:spPr/>
      <dgm:t>
        <a:bodyPr/>
        <a:lstStyle/>
        <a:p>
          <a:r>
            <a:rPr lang="en-US" altLang="zh-CN" sz="1200" b="1" dirty="0">
              <a:solidFill>
                <a:schemeClr val="tx1"/>
              </a:solidFill>
              <a:latin typeface="Century Gothic" panose="020B0502020202020204" pitchFamily="34" charset="0"/>
            </a:rPr>
            <a:t>Cash Flow Statements</a:t>
          </a:r>
          <a:endParaRPr lang="zh-CN" altLang="en-US" sz="1200" b="1" dirty="0">
            <a:solidFill>
              <a:schemeClr val="tx1"/>
            </a:solidFill>
            <a:latin typeface="Century Gothic" panose="020B0502020202020204" pitchFamily="34" charset="0"/>
          </a:endParaRPr>
        </a:p>
      </dgm:t>
    </dgm:pt>
    <dgm:pt modelId="{34029608-5002-4AB7-9C26-6F7D8AB629B3}" type="parTrans" cxnId="{0040F5CA-A4EF-4EC2-940F-BEC5715D8C37}">
      <dgm:prSet/>
      <dgm:spPr/>
      <dgm:t>
        <a:bodyPr/>
        <a:lstStyle/>
        <a:p>
          <a:endParaRPr lang="zh-CN" altLang="en-US" sz="1200">
            <a:solidFill>
              <a:schemeClr val="tx1"/>
            </a:solidFill>
            <a:latin typeface="Century Gothic" panose="020B0502020202020204" pitchFamily="34" charset="0"/>
          </a:endParaRPr>
        </a:p>
      </dgm:t>
    </dgm:pt>
    <dgm:pt modelId="{73CBD146-5A77-4799-BC63-E4EF875E08CB}" type="sibTrans" cxnId="{0040F5CA-A4EF-4EC2-940F-BEC5715D8C37}">
      <dgm:prSet/>
      <dgm:spPr/>
      <dgm:t>
        <a:bodyPr/>
        <a:lstStyle/>
        <a:p>
          <a:endParaRPr lang="zh-CN" altLang="en-US" sz="1200">
            <a:solidFill>
              <a:schemeClr val="tx1"/>
            </a:solidFill>
            <a:latin typeface="Century Gothic" panose="020B0502020202020204" pitchFamily="34" charset="0"/>
          </a:endParaRPr>
        </a:p>
      </dgm:t>
    </dgm:pt>
    <dgm:pt modelId="{A1E2C7E3-3826-46FF-8B38-2BE0A6C25DF0}">
      <dgm:prSet phldrT="[文本]" custT="1"/>
      <dgm:spPr/>
      <dgm:t>
        <a:bodyPr/>
        <a:lstStyle/>
        <a:p>
          <a:r>
            <a:rPr lang="en-US" sz="1100" b="1" kern="1200" dirty="0">
              <a:solidFill>
                <a:prstClr val="black"/>
              </a:solidFill>
              <a:latin typeface="Century Gothic" panose="020B0502020202020204" pitchFamily="34" charset="0"/>
              <a:ea typeface="等线" panose="02010600030101010101" pitchFamily="2" charset="-122"/>
              <a:cs typeface="+mn-cs"/>
            </a:rPr>
            <a:t>Cash from Financing (CFF)</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4C9C81A9-34AB-4A0B-AA08-A9D73A9F2251}" type="parTrans" cxnId="{B0A46B84-33B8-4A22-BF1B-3E4D996D9C44}">
      <dgm:prSet custT="1"/>
      <dgm:spPr/>
      <dgm:t>
        <a:bodyPr/>
        <a:lstStyle/>
        <a:p>
          <a:endParaRPr lang="zh-CN" altLang="en-US" sz="1200">
            <a:solidFill>
              <a:schemeClr val="tx1"/>
            </a:solidFill>
            <a:latin typeface="Century Gothic" panose="020B0502020202020204" pitchFamily="34" charset="0"/>
          </a:endParaRPr>
        </a:p>
      </dgm:t>
    </dgm:pt>
    <dgm:pt modelId="{3DD053D7-815B-48B4-AC87-D8FDD0E8DF85}" type="sibTrans" cxnId="{B0A46B84-33B8-4A22-BF1B-3E4D996D9C44}">
      <dgm:prSet/>
      <dgm:spPr/>
      <dgm:t>
        <a:bodyPr/>
        <a:lstStyle/>
        <a:p>
          <a:endParaRPr lang="zh-CN" altLang="en-US" sz="1200">
            <a:solidFill>
              <a:schemeClr val="tx1"/>
            </a:solidFill>
            <a:latin typeface="Century Gothic" panose="020B0502020202020204" pitchFamily="34" charset="0"/>
          </a:endParaRPr>
        </a:p>
      </dgm:t>
    </dgm:pt>
    <dgm:pt modelId="{4703A6C5-5841-44B6-9172-F805088CEB9D}">
      <dgm:prSet phldrT="[文本]" custT="1"/>
      <dgm:spPr/>
      <dgm:t>
        <a:bodyPr/>
        <a:lstStyle/>
        <a:p>
          <a:r>
            <a:rPr lang="en-US" sz="1100" b="1" kern="1200" dirty="0">
              <a:solidFill>
                <a:prstClr val="black"/>
              </a:solidFill>
              <a:latin typeface="Century Gothic" panose="020B0502020202020204" pitchFamily="34" charset="0"/>
              <a:ea typeface="等线" panose="02010600030101010101" pitchFamily="2" charset="-122"/>
              <a:cs typeface="+mn-cs"/>
            </a:rPr>
            <a:t>Cash from Operations (CFO)</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9F2D6312-9F56-4FA2-BECA-5FB389E93BF0}" type="sibTrans" cxnId="{61C5CF5D-6A73-4DC5-9559-92CF1F7CCF9C}">
      <dgm:prSet/>
      <dgm:spPr/>
      <dgm:t>
        <a:bodyPr/>
        <a:lstStyle/>
        <a:p>
          <a:endParaRPr lang="zh-CN" altLang="en-US" sz="1200">
            <a:solidFill>
              <a:schemeClr val="tx1"/>
            </a:solidFill>
            <a:latin typeface="Century Gothic" panose="020B0502020202020204" pitchFamily="34" charset="0"/>
          </a:endParaRPr>
        </a:p>
      </dgm:t>
    </dgm:pt>
    <dgm:pt modelId="{9E1D3E36-C1F8-4360-9D95-D8F027DB6C6F}" type="parTrans" cxnId="{61C5CF5D-6A73-4DC5-9559-92CF1F7CCF9C}">
      <dgm:prSet custT="1"/>
      <dgm:spPr/>
      <dgm:t>
        <a:bodyPr/>
        <a:lstStyle/>
        <a:p>
          <a:endParaRPr lang="zh-CN" altLang="en-US" sz="1200">
            <a:solidFill>
              <a:schemeClr val="tx1"/>
            </a:solidFill>
            <a:latin typeface="Century Gothic" panose="020B0502020202020204" pitchFamily="34" charset="0"/>
          </a:endParaRPr>
        </a:p>
      </dgm:t>
    </dgm:pt>
    <dgm:pt modelId="{3FB17F60-7E0B-4F6E-B686-28614239B7E4}">
      <dgm:prSet custT="1"/>
      <dgm:spPr>
        <a:ln>
          <a:noFill/>
        </a:ln>
      </dgm:spPr>
      <dgm:t>
        <a:bodyPr/>
        <a:lstStyle/>
        <a:p>
          <a:pPr algn="l"/>
          <a:r>
            <a:rPr lang="en-US" sz="1100" b="0" i="0" kern="1200" dirty="0">
              <a:solidFill>
                <a:schemeClr val="tx1"/>
              </a:solidFill>
              <a:latin typeface="Century Gothic" panose="020B0502020202020204" pitchFamily="34" charset="0"/>
            </a:rPr>
            <a:t>This section shows the cash generated from a company's core operations, such as selling products or services. It includes items like cash from customers, cash paid to suppliers, and cash spent on salaries and benefits.</a:t>
          </a:r>
          <a:endParaRPr lang="zh-CN" altLang="en-US" sz="1100" kern="1200" dirty="0">
            <a:solidFill>
              <a:schemeClr val="tx1"/>
            </a:solidFill>
            <a:latin typeface="Century Gothic" panose="020B0502020202020204" pitchFamily="34" charset="0"/>
            <a:ea typeface="等线" panose="02010600030101010101" pitchFamily="2" charset="-122"/>
            <a:cs typeface="+mn-cs"/>
          </a:endParaRPr>
        </a:p>
      </dgm:t>
    </dgm:pt>
    <dgm:pt modelId="{8F0C3752-DAC6-4691-96E0-EEEEF2EA05FD}" type="parTrans" cxnId="{5DF299B8-BC09-43B6-B6E3-8C035FF0714D}">
      <dgm:prSet/>
      <dgm:spPr/>
      <dgm:t>
        <a:bodyPr/>
        <a:lstStyle/>
        <a:p>
          <a:endParaRPr lang="zh-CN" altLang="en-US">
            <a:solidFill>
              <a:schemeClr val="tx1"/>
            </a:solidFill>
            <a:latin typeface="Century Gothic" panose="020B0502020202020204" pitchFamily="34" charset="0"/>
          </a:endParaRPr>
        </a:p>
      </dgm:t>
    </dgm:pt>
    <dgm:pt modelId="{B9261AC1-B125-44DA-96B0-1DAE49D3FDDF}" type="sibTrans" cxnId="{5DF299B8-BC09-43B6-B6E3-8C035FF0714D}">
      <dgm:prSet/>
      <dgm:spPr/>
      <dgm:t>
        <a:bodyPr/>
        <a:lstStyle/>
        <a:p>
          <a:endParaRPr lang="zh-CN" altLang="en-US">
            <a:solidFill>
              <a:schemeClr val="tx1"/>
            </a:solidFill>
            <a:latin typeface="Century Gothic" panose="020B0502020202020204" pitchFamily="34" charset="0"/>
          </a:endParaRPr>
        </a:p>
      </dgm:t>
    </dgm:pt>
    <dgm:pt modelId="{48306F06-9E5B-4D50-838D-808A31FDA767}">
      <dgm:prSet custT="1"/>
      <dgm:spPr>
        <a:ln>
          <a:noFill/>
        </a:ln>
      </dgm:spPr>
      <dgm:t>
        <a:bodyPr/>
        <a:lstStyle/>
        <a:p>
          <a:pPr marL="0" lvl="0" indent="0" algn="l" defTabSz="444500">
            <a:lnSpc>
              <a:spcPct val="90000"/>
            </a:lnSpc>
            <a:spcBef>
              <a:spcPct val="0"/>
            </a:spcBef>
            <a:spcAft>
              <a:spcPct val="35000"/>
            </a:spcAft>
            <a:buNone/>
          </a:pPr>
          <a:r>
            <a:rPr lang="en-US" sz="1100" b="0" i="0" kern="1200" dirty="0">
              <a:solidFill>
                <a:prstClr val="black"/>
              </a:solidFill>
              <a:latin typeface="Century Gothic" panose="020B0502020202020204" pitchFamily="34" charset="0"/>
              <a:ea typeface="+mn-ea"/>
              <a:cs typeface="+mn-cs"/>
            </a:rPr>
            <a:t>This section shows the cash used to acquire or dispose of long-term assets, such as property, equipment, or investments. It includes items like capital expenditures (capex), which is the amount spent on new equipment or buildings.</a:t>
          </a:r>
          <a:endParaRPr lang="zh-CN" altLang="en-US" sz="1100" b="0" i="0" kern="1200" dirty="0">
            <a:solidFill>
              <a:prstClr val="black"/>
            </a:solidFill>
            <a:latin typeface="Century Gothic" panose="020B0502020202020204" pitchFamily="34" charset="0"/>
            <a:ea typeface="+mn-ea"/>
            <a:cs typeface="+mn-cs"/>
          </a:endParaRPr>
        </a:p>
      </dgm:t>
    </dgm:pt>
    <dgm:pt modelId="{5BEDC748-9224-4AF5-BA05-9230DD9F1C5A}" type="parTrans" cxnId="{D75CFA43-0185-4A7A-B11A-FA0843A26FF6}">
      <dgm:prSet/>
      <dgm:spPr/>
      <dgm:t>
        <a:bodyPr/>
        <a:lstStyle/>
        <a:p>
          <a:endParaRPr lang="zh-CN" altLang="en-US">
            <a:solidFill>
              <a:schemeClr val="tx1"/>
            </a:solidFill>
            <a:latin typeface="Century Gothic" panose="020B0502020202020204" pitchFamily="34" charset="0"/>
          </a:endParaRPr>
        </a:p>
      </dgm:t>
    </dgm:pt>
    <dgm:pt modelId="{36A46322-3AB6-4924-976D-7918097347A0}" type="sibTrans" cxnId="{D75CFA43-0185-4A7A-B11A-FA0843A26FF6}">
      <dgm:prSet/>
      <dgm:spPr/>
      <dgm:t>
        <a:bodyPr/>
        <a:lstStyle/>
        <a:p>
          <a:endParaRPr lang="zh-CN" altLang="en-US">
            <a:solidFill>
              <a:schemeClr val="tx1"/>
            </a:solidFill>
            <a:latin typeface="Century Gothic" panose="020B0502020202020204" pitchFamily="34" charset="0"/>
          </a:endParaRPr>
        </a:p>
      </dgm:t>
    </dgm:pt>
    <dgm:pt modelId="{D5965541-537E-40CB-BE86-037AEEC8659F}">
      <dgm:prSet custT="1"/>
      <dgm:spPr>
        <a:ln>
          <a:noFill/>
        </a:ln>
      </dgm:spPr>
      <dgm:t>
        <a:bodyPr/>
        <a:lstStyle/>
        <a:p>
          <a:pPr marL="0" lvl="0" indent="0" algn="l" defTabSz="444500">
            <a:lnSpc>
              <a:spcPct val="90000"/>
            </a:lnSpc>
            <a:spcBef>
              <a:spcPct val="0"/>
            </a:spcBef>
            <a:spcAft>
              <a:spcPct val="35000"/>
            </a:spcAft>
            <a:buNone/>
          </a:pPr>
          <a:r>
            <a:rPr lang="en-US" sz="1100" b="0" i="0" kern="1200" dirty="0">
              <a:solidFill>
                <a:prstClr val="black"/>
              </a:solidFill>
              <a:latin typeface="Century Gothic" panose="020B0502020202020204" pitchFamily="34" charset="0"/>
              <a:ea typeface="+mn-ea"/>
              <a:cs typeface="+mn-cs"/>
            </a:rPr>
            <a:t>This section shows the cash raised or used to finance a company's operations, such as borrowing money or issuing stock. It includes items like cash from loans or stock sales, and cash used to pay dividends or repurchase shares.</a:t>
          </a:r>
          <a:endParaRPr lang="zh-CN" altLang="en-US" sz="1100" b="0" i="0" kern="1200" dirty="0">
            <a:solidFill>
              <a:prstClr val="black"/>
            </a:solidFill>
            <a:latin typeface="Century Gothic" panose="020B0502020202020204" pitchFamily="34" charset="0"/>
            <a:ea typeface="+mn-ea"/>
            <a:cs typeface="+mn-cs"/>
          </a:endParaRPr>
        </a:p>
      </dgm:t>
    </dgm:pt>
    <dgm:pt modelId="{1A74D9B0-2085-44B9-9A32-0D9F767C73A9}" type="parTrans" cxnId="{EF2D94B2-2C18-467A-A442-0BEB582C1081}">
      <dgm:prSet/>
      <dgm:spPr/>
      <dgm:t>
        <a:bodyPr/>
        <a:lstStyle/>
        <a:p>
          <a:endParaRPr lang="zh-CN" altLang="en-US">
            <a:solidFill>
              <a:schemeClr val="tx1"/>
            </a:solidFill>
            <a:latin typeface="Century Gothic" panose="020B0502020202020204" pitchFamily="34" charset="0"/>
          </a:endParaRPr>
        </a:p>
      </dgm:t>
    </dgm:pt>
    <dgm:pt modelId="{61201CD0-BFEB-4234-80D8-C6255D31DAD9}" type="sibTrans" cxnId="{EF2D94B2-2C18-467A-A442-0BEB582C1081}">
      <dgm:prSet/>
      <dgm:spPr/>
      <dgm:t>
        <a:bodyPr/>
        <a:lstStyle/>
        <a:p>
          <a:endParaRPr lang="zh-CN" altLang="en-US">
            <a:solidFill>
              <a:schemeClr val="tx1"/>
            </a:solidFill>
            <a:latin typeface="Century Gothic" panose="020B0502020202020204" pitchFamily="34" charset="0"/>
          </a:endParaRPr>
        </a:p>
      </dgm:t>
    </dgm:pt>
    <dgm:pt modelId="{2EBBEF50-EBB5-4C93-BFFE-FCB5DD459BE2}">
      <dgm:prSet phldrT="[文本]" custT="1"/>
      <dgm:spPr/>
      <dgm:t>
        <a:bodyPr/>
        <a:lstStyle/>
        <a:p>
          <a:r>
            <a:rPr lang="en-US" sz="1100" b="1" kern="1200" dirty="0">
              <a:solidFill>
                <a:prstClr val="black"/>
              </a:solidFill>
              <a:latin typeface="Century Gothic" panose="020B0502020202020204" pitchFamily="34" charset="0"/>
              <a:ea typeface="等线" panose="02010600030101010101" pitchFamily="2" charset="-122"/>
              <a:cs typeface="+mn-cs"/>
            </a:rPr>
            <a:t>Cash from Investing </a:t>
          </a:r>
        </a:p>
        <a:p>
          <a:r>
            <a:rPr lang="en-US" sz="1100" b="1" kern="1200" dirty="0">
              <a:solidFill>
                <a:prstClr val="black"/>
              </a:solidFill>
              <a:latin typeface="Century Gothic" panose="020B0502020202020204" pitchFamily="34" charset="0"/>
              <a:ea typeface="等线" panose="02010600030101010101" pitchFamily="2" charset="-122"/>
              <a:cs typeface="+mn-cs"/>
            </a:rPr>
            <a:t>(CFI)</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5E676B9E-63AC-4881-B9CD-5A4C1BA1CF99}" type="sibTrans" cxnId="{0A35FF71-525F-4BEE-8D29-F5B2A4E9737C}">
      <dgm:prSet/>
      <dgm:spPr/>
      <dgm:t>
        <a:bodyPr/>
        <a:lstStyle/>
        <a:p>
          <a:endParaRPr lang="zh-CN" altLang="en-US" sz="1200">
            <a:solidFill>
              <a:schemeClr val="tx1"/>
            </a:solidFill>
            <a:latin typeface="Century Gothic" panose="020B0502020202020204" pitchFamily="34" charset="0"/>
          </a:endParaRPr>
        </a:p>
      </dgm:t>
    </dgm:pt>
    <dgm:pt modelId="{B26E4FD8-6521-447A-B55F-58C5B7643B74}" type="parTrans" cxnId="{0A35FF71-525F-4BEE-8D29-F5B2A4E9737C}">
      <dgm:prSet custT="1"/>
      <dgm:spPr/>
      <dgm:t>
        <a:bodyPr/>
        <a:lstStyle/>
        <a:p>
          <a:endParaRPr lang="zh-CN" altLang="en-US" sz="1200">
            <a:solidFill>
              <a:schemeClr val="tx1"/>
            </a:solidFill>
            <a:latin typeface="Century Gothic" panose="020B0502020202020204" pitchFamily="34" charset="0"/>
          </a:endParaRPr>
        </a:p>
      </dgm:t>
    </dgm:pt>
    <dgm:pt modelId="{E8D3111C-948A-49CA-9B94-9251206DB64D}" type="pres">
      <dgm:prSet presAssocID="{B5BB2FAB-34A1-41F5-BDEE-714307370ECE}" presName="Name0" presStyleCnt="0">
        <dgm:presLayoutVars>
          <dgm:chPref val="1"/>
          <dgm:dir/>
          <dgm:animOne val="branch"/>
          <dgm:animLvl val="lvl"/>
          <dgm:resizeHandles val="exact"/>
        </dgm:presLayoutVars>
      </dgm:prSet>
      <dgm:spPr/>
    </dgm:pt>
    <dgm:pt modelId="{46DAA0B6-FD09-47A7-B7B8-B0B44816287A}" type="pres">
      <dgm:prSet presAssocID="{3F2A5488-9F91-4467-A8A9-D0D3C16A36C5}" presName="root1" presStyleCnt="0"/>
      <dgm:spPr/>
    </dgm:pt>
    <dgm:pt modelId="{229E0384-9756-40BF-B488-4757618AC744}" type="pres">
      <dgm:prSet presAssocID="{3F2A5488-9F91-4467-A8A9-D0D3C16A36C5}" presName="LevelOneTextNode" presStyleLbl="node0" presStyleIdx="0" presStyleCnt="1" custScaleX="41400" custScaleY="64941" custLinFactNeighborX="17302" custLinFactNeighborY="-4953">
        <dgm:presLayoutVars>
          <dgm:chPref val="3"/>
        </dgm:presLayoutVars>
      </dgm:prSet>
      <dgm:spPr/>
    </dgm:pt>
    <dgm:pt modelId="{F7D3948F-FBF1-47CC-9B18-C606C0D1A934}" type="pres">
      <dgm:prSet presAssocID="{3F2A5488-9F91-4467-A8A9-D0D3C16A36C5}" presName="level2hierChild" presStyleCnt="0"/>
      <dgm:spPr/>
    </dgm:pt>
    <dgm:pt modelId="{8E1A282C-8B34-4F20-846B-CFE37D4B1F8A}" type="pres">
      <dgm:prSet presAssocID="{9E1D3E36-C1F8-4360-9D95-D8F027DB6C6F}" presName="conn2-1" presStyleLbl="parChTrans1D2" presStyleIdx="0" presStyleCnt="3"/>
      <dgm:spPr/>
    </dgm:pt>
    <dgm:pt modelId="{1A4DB353-8342-4051-9695-18FC7E0B13E0}" type="pres">
      <dgm:prSet presAssocID="{9E1D3E36-C1F8-4360-9D95-D8F027DB6C6F}" presName="connTx" presStyleLbl="parChTrans1D2" presStyleIdx="0" presStyleCnt="3"/>
      <dgm:spPr/>
    </dgm:pt>
    <dgm:pt modelId="{4CDB4247-14E0-4BB8-B8C0-61E1FE680529}" type="pres">
      <dgm:prSet presAssocID="{4703A6C5-5841-44B6-9172-F805088CEB9D}" presName="root2" presStyleCnt="0"/>
      <dgm:spPr/>
    </dgm:pt>
    <dgm:pt modelId="{F40C3FC6-C463-4DCF-95C4-87C9317B15B7}" type="pres">
      <dgm:prSet presAssocID="{4703A6C5-5841-44B6-9172-F805088CEB9D}" presName="LevelTwoTextNode" presStyleLbl="node2" presStyleIdx="0" presStyleCnt="3" custScaleX="80399" custScaleY="69861" custLinFactNeighborX="2663" custLinFactNeighborY="-94667">
        <dgm:presLayoutVars>
          <dgm:chPref val="3"/>
        </dgm:presLayoutVars>
      </dgm:prSet>
      <dgm:spPr/>
    </dgm:pt>
    <dgm:pt modelId="{77239245-30CA-4C99-AA06-679D2EC34D38}" type="pres">
      <dgm:prSet presAssocID="{4703A6C5-5841-44B6-9172-F805088CEB9D}" presName="level3hierChild" presStyleCnt="0"/>
      <dgm:spPr/>
    </dgm:pt>
    <dgm:pt modelId="{BA25C02F-8782-44C0-B715-62DF442A0F68}" type="pres">
      <dgm:prSet presAssocID="{8F0C3752-DAC6-4691-96E0-EEEEF2EA05FD}" presName="conn2-1" presStyleLbl="parChTrans1D3" presStyleIdx="0" presStyleCnt="3"/>
      <dgm:spPr/>
    </dgm:pt>
    <dgm:pt modelId="{F39CFEA5-7C00-4D0F-AD5E-254C384F7A6D}" type="pres">
      <dgm:prSet presAssocID="{8F0C3752-DAC6-4691-96E0-EEEEF2EA05FD}" presName="connTx" presStyleLbl="parChTrans1D3" presStyleIdx="0" presStyleCnt="3"/>
      <dgm:spPr/>
    </dgm:pt>
    <dgm:pt modelId="{E2D6808C-1515-4256-90EC-002FD418CD94}" type="pres">
      <dgm:prSet presAssocID="{3FB17F60-7E0B-4F6E-B686-28614239B7E4}" presName="root2" presStyleCnt="0"/>
      <dgm:spPr/>
    </dgm:pt>
    <dgm:pt modelId="{6FE3068D-5720-4B84-9E8C-DD20B09A23B9}" type="pres">
      <dgm:prSet presAssocID="{3FB17F60-7E0B-4F6E-B686-28614239B7E4}" presName="LevelTwoTextNode" presStyleLbl="node3" presStyleIdx="0" presStyleCnt="3" custScaleX="244576" custScaleY="49602" custLinFactNeighborX="-5281" custLinFactNeighborY="-94792">
        <dgm:presLayoutVars>
          <dgm:chPref val="3"/>
        </dgm:presLayoutVars>
      </dgm:prSet>
      <dgm:spPr/>
    </dgm:pt>
    <dgm:pt modelId="{E9A449BF-F116-454A-A8CD-2EE93B67E1E8}" type="pres">
      <dgm:prSet presAssocID="{3FB17F60-7E0B-4F6E-B686-28614239B7E4}" presName="level3hierChild" presStyleCnt="0"/>
      <dgm:spPr/>
    </dgm:pt>
    <dgm:pt modelId="{49F8C80C-BF55-470F-B22B-D44EF91A7683}" type="pres">
      <dgm:prSet presAssocID="{B26E4FD8-6521-447A-B55F-58C5B7643B74}" presName="conn2-1" presStyleLbl="parChTrans1D2" presStyleIdx="1" presStyleCnt="3"/>
      <dgm:spPr/>
    </dgm:pt>
    <dgm:pt modelId="{8A3EE876-B841-4B3F-9830-932F3F66FAD7}" type="pres">
      <dgm:prSet presAssocID="{B26E4FD8-6521-447A-B55F-58C5B7643B74}" presName="connTx" presStyleLbl="parChTrans1D2" presStyleIdx="1" presStyleCnt="3"/>
      <dgm:spPr/>
    </dgm:pt>
    <dgm:pt modelId="{1F0CFFBA-E984-471E-9ED0-2F676DF9BEB7}" type="pres">
      <dgm:prSet presAssocID="{2EBBEF50-EBB5-4C93-BFFE-FCB5DD459BE2}" presName="root2" presStyleCnt="0"/>
      <dgm:spPr/>
    </dgm:pt>
    <dgm:pt modelId="{C0F12AC8-A20F-4FBD-9314-D8E40F50D2BD}" type="pres">
      <dgm:prSet presAssocID="{2EBBEF50-EBB5-4C93-BFFE-FCB5DD459BE2}" presName="LevelTwoTextNode" presStyleLbl="node2" presStyleIdx="1" presStyleCnt="3" custScaleX="80240" custScaleY="75586" custLinFactNeighborX="2638" custLinFactNeighborY="-21590">
        <dgm:presLayoutVars>
          <dgm:chPref val="3"/>
        </dgm:presLayoutVars>
      </dgm:prSet>
      <dgm:spPr/>
    </dgm:pt>
    <dgm:pt modelId="{A61346AF-F841-492D-BA74-31B7582AF345}" type="pres">
      <dgm:prSet presAssocID="{2EBBEF50-EBB5-4C93-BFFE-FCB5DD459BE2}" presName="level3hierChild" presStyleCnt="0"/>
      <dgm:spPr/>
    </dgm:pt>
    <dgm:pt modelId="{FACC0511-0074-4776-A8C6-971574680E59}" type="pres">
      <dgm:prSet presAssocID="{5BEDC748-9224-4AF5-BA05-9230DD9F1C5A}" presName="conn2-1" presStyleLbl="parChTrans1D3" presStyleIdx="1" presStyleCnt="3"/>
      <dgm:spPr/>
    </dgm:pt>
    <dgm:pt modelId="{5710FBD3-B331-4B8A-8163-5305B8AD560F}" type="pres">
      <dgm:prSet presAssocID="{5BEDC748-9224-4AF5-BA05-9230DD9F1C5A}" presName="connTx" presStyleLbl="parChTrans1D3" presStyleIdx="1" presStyleCnt="3"/>
      <dgm:spPr/>
    </dgm:pt>
    <dgm:pt modelId="{D16C457B-A313-4615-A84C-759524CE097B}" type="pres">
      <dgm:prSet presAssocID="{48306F06-9E5B-4D50-838D-808A31FDA767}" presName="root2" presStyleCnt="0"/>
      <dgm:spPr/>
    </dgm:pt>
    <dgm:pt modelId="{19129282-5934-4C38-AE94-EED4C3E1A5CA}" type="pres">
      <dgm:prSet presAssocID="{48306F06-9E5B-4D50-838D-808A31FDA767}" presName="LevelTwoTextNode" presStyleLbl="node3" presStyleIdx="1" presStyleCnt="3" custScaleX="244001" custScaleY="58158" custLinFactNeighborX="-4386" custLinFactNeighborY="-21827">
        <dgm:presLayoutVars>
          <dgm:chPref val="3"/>
        </dgm:presLayoutVars>
      </dgm:prSet>
      <dgm:spPr/>
    </dgm:pt>
    <dgm:pt modelId="{DCF4F8E8-AB22-4C7E-8A2E-52FDF9708A03}" type="pres">
      <dgm:prSet presAssocID="{48306F06-9E5B-4D50-838D-808A31FDA767}" presName="level3hierChild" presStyleCnt="0"/>
      <dgm:spPr/>
    </dgm:pt>
    <dgm:pt modelId="{7CD5588D-3A5E-456A-B7B1-F80B299DF6A0}" type="pres">
      <dgm:prSet presAssocID="{4C9C81A9-34AB-4A0B-AA08-A9D73A9F2251}" presName="conn2-1" presStyleLbl="parChTrans1D2" presStyleIdx="2" presStyleCnt="3"/>
      <dgm:spPr/>
    </dgm:pt>
    <dgm:pt modelId="{FE661262-0226-4F0E-98CB-C657645DF245}" type="pres">
      <dgm:prSet presAssocID="{4C9C81A9-34AB-4A0B-AA08-A9D73A9F2251}" presName="connTx" presStyleLbl="parChTrans1D2" presStyleIdx="2" presStyleCnt="3"/>
      <dgm:spPr/>
    </dgm:pt>
    <dgm:pt modelId="{F5FDEA36-5CE1-48D9-B668-16EEAA3A0FB1}" type="pres">
      <dgm:prSet presAssocID="{A1E2C7E3-3826-46FF-8B38-2BE0A6C25DF0}" presName="root2" presStyleCnt="0"/>
      <dgm:spPr/>
    </dgm:pt>
    <dgm:pt modelId="{704DB9DD-B297-4370-B17F-38D55F2755B8}" type="pres">
      <dgm:prSet presAssocID="{A1E2C7E3-3826-46FF-8B38-2BE0A6C25DF0}" presName="LevelTwoTextNode" presStyleLbl="node2" presStyleIdx="2" presStyleCnt="3" custScaleX="78742" custScaleY="78097" custLinFactNeighborX="2573" custLinFactNeighborY="47697">
        <dgm:presLayoutVars>
          <dgm:chPref val="3"/>
        </dgm:presLayoutVars>
      </dgm:prSet>
      <dgm:spPr/>
    </dgm:pt>
    <dgm:pt modelId="{2C49A53E-7AEA-45F1-A443-5713BA8380F6}" type="pres">
      <dgm:prSet presAssocID="{A1E2C7E3-3826-46FF-8B38-2BE0A6C25DF0}" presName="level3hierChild" presStyleCnt="0"/>
      <dgm:spPr/>
    </dgm:pt>
    <dgm:pt modelId="{B627FCEB-FA9C-45DF-97BE-F264AABC0FFB}" type="pres">
      <dgm:prSet presAssocID="{1A74D9B0-2085-44B9-9A32-0D9F767C73A9}" presName="conn2-1" presStyleLbl="parChTrans1D3" presStyleIdx="2" presStyleCnt="3"/>
      <dgm:spPr/>
    </dgm:pt>
    <dgm:pt modelId="{B6DD95F4-E665-4C8F-9282-FCD8A2B2639C}" type="pres">
      <dgm:prSet presAssocID="{1A74D9B0-2085-44B9-9A32-0D9F767C73A9}" presName="connTx" presStyleLbl="parChTrans1D3" presStyleIdx="2" presStyleCnt="3"/>
      <dgm:spPr/>
    </dgm:pt>
    <dgm:pt modelId="{CB678630-DB2B-48C2-BC2F-6787CDE61868}" type="pres">
      <dgm:prSet presAssocID="{D5965541-537E-40CB-BE86-037AEEC8659F}" presName="root2" presStyleCnt="0"/>
      <dgm:spPr/>
    </dgm:pt>
    <dgm:pt modelId="{572ABFB3-D290-47C4-8797-F22F8D05B142}" type="pres">
      <dgm:prSet presAssocID="{D5965541-537E-40CB-BE86-037AEEC8659F}" presName="LevelTwoTextNode" presStyleLbl="node3" presStyleIdx="2" presStyleCnt="3" custScaleX="241295" custScaleY="72765" custLinFactNeighborX="-3316" custLinFactNeighborY="47680">
        <dgm:presLayoutVars>
          <dgm:chPref val="3"/>
        </dgm:presLayoutVars>
      </dgm:prSet>
      <dgm:spPr/>
    </dgm:pt>
    <dgm:pt modelId="{68A44FAE-184F-4302-987B-881BDAFA229A}" type="pres">
      <dgm:prSet presAssocID="{D5965541-537E-40CB-BE86-037AEEC8659F}" presName="level3hierChild" presStyleCnt="0"/>
      <dgm:spPr/>
    </dgm:pt>
  </dgm:ptLst>
  <dgm:cxnLst>
    <dgm:cxn modelId="{30EE6803-9619-453E-ACD4-56002365684E}" type="presOf" srcId="{5BEDC748-9224-4AF5-BA05-9230DD9F1C5A}" destId="{5710FBD3-B331-4B8A-8163-5305B8AD560F}" srcOrd="1" destOrd="0" presId="urn:microsoft.com/office/officeart/2008/layout/HorizontalMultiLevelHierarchy"/>
    <dgm:cxn modelId="{B30F630C-F5C8-4BEB-9A64-39B27807CAF5}" type="presOf" srcId="{48306F06-9E5B-4D50-838D-808A31FDA767}" destId="{19129282-5934-4C38-AE94-EED4C3E1A5CA}" srcOrd="0" destOrd="0" presId="urn:microsoft.com/office/officeart/2008/layout/HorizontalMultiLevelHierarchy"/>
    <dgm:cxn modelId="{4AF6F016-4378-4EB6-89EC-57F8AF44FBFC}" type="presOf" srcId="{1A74D9B0-2085-44B9-9A32-0D9F767C73A9}" destId="{B627FCEB-FA9C-45DF-97BE-F264AABC0FFB}" srcOrd="0" destOrd="0" presId="urn:microsoft.com/office/officeart/2008/layout/HorizontalMultiLevelHierarchy"/>
    <dgm:cxn modelId="{F4BE985C-5ECF-4DCC-BF45-9A15C8362480}" type="presOf" srcId="{8F0C3752-DAC6-4691-96E0-EEEEF2EA05FD}" destId="{BA25C02F-8782-44C0-B715-62DF442A0F68}" srcOrd="0" destOrd="0" presId="urn:microsoft.com/office/officeart/2008/layout/HorizontalMultiLevelHierarchy"/>
    <dgm:cxn modelId="{61C5CF5D-6A73-4DC5-9559-92CF1F7CCF9C}" srcId="{3F2A5488-9F91-4467-A8A9-D0D3C16A36C5}" destId="{4703A6C5-5841-44B6-9172-F805088CEB9D}" srcOrd="0" destOrd="0" parTransId="{9E1D3E36-C1F8-4360-9D95-D8F027DB6C6F}" sibTransId="{9F2D6312-9F56-4FA2-BECA-5FB389E93BF0}"/>
    <dgm:cxn modelId="{D75CFA43-0185-4A7A-B11A-FA0843A26FF6}" srcId="{2EBBEF50-EBB5-4C93-BFFE-FCB5DD459BE2}" destId="{48306F06-9E5B-4D50-838D-808A31FDA767}" srcOrd="0" destOrd="0" parTransId="{5BEDC748-9224-4AF5-BA05-9230DD9F1C5A}" sibTransId="{36A46322-3AB6-4924-976D-7918097347A0}"/>
    <dgm:cxn modelId="{9242AF65-5177-4EE2-85FC-FA115E8EDDC5}" type="presOf" srcId="{B5BB2FAB-34A1-41F5-BDEE-714307370ECE}" destId="{E8D3111C-948A-49CA-9B94-9251206DB64D}" srcOrd="0" destOrd="0" presId="urn:microsoft.com/office/officeart/2008/layout/HorizontalMultiLevelHierarchy"/>
    <dgm:cxn modelId="{FCB74767-7A53-4A38-95FD-4E45C0A49D72}" type="presOf" srcId="{3F2A5488-9F91-4467-A8A9-D0D3C16A36C5}" destId="{229E0384-9756-40BF-B488-4757618AC744}" srcOrd="0" destOrd="0" presId="urn:microsoft.com/office/officeart/2008/layout/HorizontalMultiLevelHierarchy"/>
    <dgm:cxn modelId="{0A35FF71-525F-4BEE-8D29-F5B2A4E9737C}" srcId="{3F2A5488-9F91-4467-A8A9-D0D3C16A36C5}" destId="{2EBBEF50-EBB5-4C93-BFFE-FCB5DD459BE2}" srcOrd="1" destOrd="0" parTransId="{B26E4FD8-6521-447A-B55F-58C5B7643B74}" sibTransId="{5E676B9E-63AC-4881-B9CD-5A4C1BA1CF99}"/>
    <dgm:cxn modelId="{FFE69674-310C-4670-8A89-9987BE2693A7}" type="presOf" srcId="{4C9C81A9-34AB-4A0B-AA08-A9D73A9F2251}" destId="{7CD5588D-3A5E-456A-B7B1-F80B299DF6A0}" srcOrd="0" destOrd="0" presId="urn:microsoft.com/office/officeart/2008/layout/HorizontalMultiLevelHierarchy"/>
    <dgm:cxn modelId="{406FBA7B-D8E2-4BE8-BB3D-C95B6D8A1631}" type="presOf" srcId="{A1E2C7E3-3826-46FF-8B38-2BE0A6C25DF0}" destId="{704DB9DD-B297-4370-B17F-38D55F2755B8}" srcOrd="0" destOrd="0" presId="urn:microsoft.com/office/officeart/2008/layout/HorizontalMultiLevelHierarchy"/>
    <dgm:cxn modelId="{B0A46B84-33B8-4A22-BF1B-3E4D996D9C44}" srcId="{3F2A5488-9F91-4467-A8A9-D0D3C16A36C5}" destId="{A1E2C7E3-3826-46FF-8B38-2BE0A6C25DF0}" srcOrd="2" destOrd="0" parTransId="{4C9C81A9-34AB-4A0B-AA08-A9D73A9F2251}" sibTransId="{3DD053D7-815B-48B4-AC87-D8FDD0E8DF85}"/>
    <dgm:cxn modelId="{6818CC8E-54B3-4CA8-9381-2B35CE1E10A2}" type="presOf" srcId="{9E1D3E36-C1F8-4360-9D95-D8F027DB6C6F}" destId="{8E1A282C-8B34-4F20-846B-CFE37D4B1F8A}" srcOrd="0" destOrd="0" presId="urn:microsoft.com/office/officeart/2008/layout/HorizontalMultiLevelHierarchy"/>
    <dgm:cxn modelId="{EF2D94B2-2C18-467A-A442-0BEB582C1081}" srcId="{A1E2C7E3-3826-46FF-8B38-2BE0A6C25DF0}" destId="{D5965541-537E-40CB-BE86-037AEEC8659F}" srcOrd="0" destOrd="0" parTransId="{1A74D9B0-2085-44B9-9A32-0D9F767C73A9}" sibTransId="{61201CD0-BFEB-4234-80D8-C6255D31DAD9}"/>
    <dgm:cxn modelId="{5DF299B8-BC09-43B6-B6E3-8C035FF0714D}" srcId="{4703A6C5-5841-44B6-9172-F805088CEB9D}" destId="{3FB17F60-7E0B-4F6E-B686-28614239B7E4}" srcOrd="0" destOrd="0" parTransId="{8F0C3752-DAC6-4691-96E0-EEEEF2EA05FD}" sibTransId="{B9261AC1-B125-44DA-96B0-1DAE49D3FDDF}"/>
    <dgm:cxn modelId="{045301BE-1312-45E4-8696-6720F52481D4}" type="presOf" srcId="{2EBBEF50-EBB5-4C93-BFFE-FCB5DD459BE2}" destId="{C0F12AC8-A20F-4FBD-9314-D8E40F50D2BD}" srcOrd="0" destOrd="0" presId="urn:microsoft.com/office/officeart/2008/layout/HorizontalMultiLevelHierarchy"/>
    <dgm:cxn modelId="{605D9EC5-F791-42C9-9428-02CE09A9434B}" type="presOf" srcId="{4C9C81A9-34AB-4A0B-AA08-A9D73A9F2251}" destId="{FE661262-0226-4F0E-98CB-C657645DF245}" srcOrd="1" destOrd="0" presId="urn:microsoft.com/office/officeart/2008/layout/HorizontalMultiLevelHierarchy"/>
    <dgm:cxn modelId="{0040F5CA-A4EF-4EC2-940F-BEC5715D8C37}" srcId="{B5BB2FAB-34A1-41F5-BDEE-714307370ECE}" destId="{3F2A5488-9F91-4467-A8A9-D0D3C16A36C5}" srcOrd="0" destOrd="0" parTransId="{34029608-5002-4AB7-9C26-6F7D8AB629B3}" sibTransId="{73CBD146-5A77-4799-BC63-E4EF875E08CB}"/>
    <dgm:cxn modelId="{EAEF49CD-8115-4284-86B2-8EF5656D0183}" type="presOf" srcId="{8F0C3752-DAC6-4691-96E0-EEEEF2EA05FD}" destId="{F39CFEA5-7C00-4D0F-AD5E-254C384F7A6D}" srcOrd="1" destOrd="0" presId="urn:microsoft.com/office/officeart/2008/layout/HorizontalMultiLevelHierarchy"/>
    <dgm:cxn modelId="{194489D0-2FA8-4A82-AFE4-5AF754AB8F0B}" type="presOf" srcId="{4703A6C5-5841-44B6-9172-F805088CEB9D}" destId="{F40C3FC6-C463-4DCF-95C4-87C9317B15B7}" srcOrd="0" destOrd="0" presId="urn:microsoft.com/office/officeart/2008/layout/HorizontalMultiLevelHierarchy"/>
    <dgm:cxn modelId="{77ADC6D1-6652-4A57-9A30-D5F12374EC52}" type="presOf" srcId="{D5965541-537E-40CB-BE86-037AEEC8659F}" destId="{572ABFB3-D290-47C4-8797-F22F8D05B142}" srcOrd="0" destOrd="0" presId="urn:microsoft.com/office/officeart/2008/layout/HorizontalMultiLevelHierarchy"/>
    <dgm:cxn modelId="{CF6E60DD-8810-4C6A-B294-FB3CBCA0BACC}" type="presOf" srcId="{B26E4FD8-6521-447A-B55F-58C5B7643B74}" destId="{49F8C80C-BF55-470F-B22B-D44EF91A7683}" srcOrd="0" destOrd="0" presId="urn:microsoft.com/office/officeart/2008/layout/HorizontalMultiLevelHierarchy"/>
    <dgm:cxn modelId="{508086DF-00F0-446F-9556-26E678ACBDFC}" type="presOf" srcId="{1A74D9B0-2085-44B9-9A32-0D9F767C73A9}" destId="{B6DD95F4-E665-4C8F-9282-FCD8A2B2639C}" srcOrd="1" destOrd="0" presId="urn:microsoft.com/office/officeart/2008/layout/HorizontalMultiLevelHierarchy"/>
    <dgm:cxn modelId="{79244FEA-98BF-4884-BCBC-9C29F0FB8C8C}" type="presOf" srcId="{9E1D3E36-C1F8-4360-9D95-D8F027DB6C6F}" destId="{1A4DB353-8342-4051-9695-18FC7E0B13E0}" srcOrd="1" destOrd="0" presId="urn:microsoft.com/office/officeart/2008/layout/HorizontalMultiLevelHierarchy"/>
    <dgm:cxn modelId="{19E698EC-8DAB-4839-9C01-7600E1847C36}" type="presOf" srcId="{5BEDC748-9224-4AF5-BA05-9230DD9F1C5A}" destId="{FACC0511-0074-4776-A8C6-971574680E59}" srcOrd="0" destOrd="0" presId="urn:microsoft.com/office/officeart/2008/layout/HorizontalMultiLevelHierarchy"/>
    <dgm:cxn modelId="{1B0D87F3-554A-4900-A598-E41D01EB9A6B}" type="presOf" srcId="{B26E4FD8-6521-447A-B55F-58C5B7643B74}" destId="{8A3EE876-B841-4B3F-9830-932F3F66FAD7}" srcOrd="1" destOrd="0" presId="urn:microsoft.com/office/officeart/2008/layout/HorizontalMultiLevelHierarchy"/>
    <dgm:cxn modelId="{738A73FF-B87C-476A-8A14-E99F694C2475}" type="presOf" srcId="{3FB17F60-7E0B-4F6E-B686-28614239B7E4}" destId="{6FE3068D-5720-4B84-9E8C-DD20B09A23B9}" srcOrd="0" destOrd="0" presId="urn:microsoft.com/office/officeart/2008/layout/HorizontalMultiLevelHierarchy"/>
    <dgm:cxn modelId="{74F24C8A-72EE-4002-BE75-7F72025FCBDC}" type="presParOf" srcId="{E8D3111C-948A-49CA-9B94-9251206DB64D}" destId="{46DAA0B6-FD09-47A7-B7B8-B0B44816287A}" srcOrd="0" destOrd="0" presId="urn:microsoft.com/office/officeart/2008/layout/HorizontalMultiLevelHierarchy"/>
    <dgm:cxn modelId="{7D4F8655-8874-4804-994E-AE721306B043}" type="presParOf" srcId="{46DAA0B6-FD09-47A7-B7B8-B0B44816287A}" destId="{229E0384-9756-40BF-B488-4757618AC744}" srcOrd="0" destOrd="0" presId="urn:microsoft.com/office/officeart/2008/layout/HorizontalMultiLevelHierarchy"/>
    <dgm:cxn modelId="{88433F14-3CA9-48CB-A879-7A85B205712E}" type="presParOf" srcId="{46DAA0B6-FD09-47A7-B7B8-B0B44816287A}" destId="{F7D3948F-FBF1-47CC-9B18-C606C0D1A934}" srcOrd="1" destOrd="0" presId="urn:microsoft.com/office/officeart/2008/layout/HorizontalMultiLevelHierarchy"/>
    <dgm:cxn modelId="{7AAE28CD-86BF-422F-919C-F40F0D465D00}" type="presParOf" srcId="{F7D3948F-FBF1-47CC-9B18-C606C0D1A934}" destId="{8E1A282C-8B34-4F20-846B-CFE37D4B1F8A}" srcOrd="0" destOrd="0" presId="urn:microsoft.com/office/officeart/2008/layout/HorizontalMultiLevelHierarchy"/>
    <dgm:cxn modelId="{CB7CBBEA-D0FB-493E-8A63-24A5BDC5D127}" type="presParOf" srcId="{8E1A282C-8B34-4F20-846B-CFE37D4B1F8A}" destId="{1A4DB353-8342-4051-9695-18FC7E0B13E0}" srcOrd="0" destOrd="0" presId="urn:microsoft.com/office/officeart/2008/layout/HorizontalMultiLevelHierarchy"/>
    <dgm:cxn modelId="{A231503E-504B-49E6-A765-78375BDCF521}" type="presParOf" srcId="{F7D3948F-FBF1-47CC-9B18-C606C0D1A934}" destId="{4CDB4247-14E0-4BB8-B8C0-61E1FE680529}" srcOrd="1" destOrd="0" presId="urn:microsoft.com/office/officeart/2008/layout/HorizontalMultiLevelHierarchy"/>
    <dgm:cxn modelId="{725BA5B9-E248-45D9-B361-8BA608017637}" type="presParOf" srcId="{4CDB4247-14E0-4BB8-B8C0-61E1FE680529}" destId="{F40C3FC6-C463-4DCF-95C4-87C9317B15B7}" srcOrd="0" destOrd="0" presId="urn:microsoft.com/office/officeart/2008/layout/HorizontalMultiLevelHierarchy"/>
    <dgm:cxn modelId="{4B3FA92E-C61E-4727-95F5-CBD51CAA4516}" type="presParOf" srcId="{4CDB4247-14E0-4BB8-B8C0-61E1FE680529}" destId="{77239245-30CA-4C99-AA06-679D2EC34D38}" srcOrd="1" destOrd="0" presId="urn:microsoft.com/office/officeart/2008/layout/HorizontalMultiLevelHierarchy"/>
    <dgm:cxn modelId="{5580C1DC-0B06-423D-BBE5-C3F1B12A8FA6}" type="presParOf" srcId="{77239245-30CA-4C99-AA06-679D2EC34D38}" destId="{BA25C02F-8782-44C0-B715-62DF442A0F68}" srcOrd="0" destOrd="0" presId="urn:microsoft.com/office/officeart/2008/layout/HorizontalMultiLevelHierarchy"/>
    <dgm:cxn modelId="{3DB6F48E-F149-44D3-863F-AB0CF0EA58B8}" type="presParOf" srcId="{BA25C02F-8782-44C0-B715-62DF442A0F68}" destId="{F39CFEA5-7C00-4D0F-AD5E-254C384F7A6D}" srcOrd="0" destOrd="0" presId="urn:microsoft.com/office/officeart/2008/layout/HorizontalMultiLevelHierarchy"/>
    <dgm:cxn modelId="{33DF7BD8-F1B6-4CC5-9924-DB802C8D4DA9}" type="presParOf" srcId="{77239245-30CA-4C99-AA06-679D2EC34D38}" destId="{E2D6808C-1515-4256-90EC-002FD418CD94}" srcOrd="1" destOrd="0" presId="urn:microsoft.com/office/officeart/2008/layout/HorizontalMultiLevelHierarchy"/>
    <dgm:cxn modelId="{ED0C10AD-9588-43B1-94D6-976B6BA08DCA}" type="presParOf" srcId="{E2D6808C-1515-4256-90EC-002FD418CD94}" destId="{6FE3068D-5720-4B84-9E8C-DD20B09A23B9}" srcOrd="0" destOrd="0" presId="urn:microsoft.com/office/officeart/2008/layout/HorizontalMultiLevelHierarchy"/>
    <dgm:cxn modelId="{2DBD1F5A-5CC9-4351-8BD0-56D23B8726A9}" type="presParOf" srcId="{E2D6808C-1515-4256-90EC-002FD418CD94}" destId="{E9A449BF-F116-454A-A8CD-2EE93B67E1E8}" srcOrd="1" destOrd="0" presId="urn:microsoft.com/office/officeart/2008/layout/HorizontalMultiLevelHierarchy"/>
    <dgm:cxn modelId="{3001981C-ABA4-4BFC-A76E-3A543BD458A0}" type="presParOf" srcId="{F7D3948F-FBF1-47CC-9B18-C606C0D1A934}" destId="{49F8C80C-BF55-470F-B22B-D44EF91A7683}" srcOrd="2" destOrd="0" presId="urn:microsoft.com/office/officeart/2008/layout/HorizontalMultiLevelHierarchy"/>
    <dgm:cxn modelId="{DB01B382-7E49-41F2-A140-8262348F0D1F}" type="presParOf" srcId="{49F8C80C-BF55-470F-B22B-D44EF91A7683}" destId="{8A3EE876-B841-4B3F-9830-932F3F66FAD7}" srcOrd="0" destOrd="0" presId="urn:microsoft.com/office/officeart/2008/layout/HorizontalMultiLevelHierarchy"/>
    <dgm:cxn modelId="{C15AA45D-FE5C-41AB-B56A-6A6D7E2F25D7}" type="presParOf" srcId="{F7D3948F-FBF1-47CC-9B18-C606C0D1A934}" destId="{1F0CFFBA-E984-471E-9ED0-2F676DF9BEB7}" srcOrd="3" destOrd="0" presId="urn:microsoft.com/office/officeart/2008/layout/HorizontalMultiLevelHierarchy"/>
    <dgm:cxn modelId="{E5348278-7661-449F-9AE5-FE26619A23F1}" type="presParOf" srcId="{1F0CFFBA-E984-471E-9ED0-2F676DF9BEB7}" destId="{C0F12AC8-A20F-4FBD-9314-D8E40F50D2BD}" srcOrd="0" destOrd="0" presId="urn:microsoft.com/office/officeart/2008/layout/HorizontalMultiLevelHierarchy"/>
    <dgm:cxn modelId="{1A3C36A0-7DD0-4282-B9B1-F77D95D6765E}" type="presParOf" srcId="{1F0CFFBA-E984-471E-9ED0-2F676DF9BEB7}" destId="{A61346AF-F841-492D-BA74-31B7582AF345}" srcOrd="1" destOrd="0" presId="urn:microsoft.com/office/officeart/2008/layout/HorizontalMultiLevelHierarchy"/>
    <dgm:cxn modelId="{CD7A4ACC-52CA-448F-97C5-8B4389142643}" type="presParOf" srcId="{A61346AF-F841-492D-BA74-31B7582AF345}" destId="{FACC0511-0074-4776-A8C6-971574680E59}" srcOrd="0" destOrd="0" presId="urn:microsoft.com/office/officeart/2008/layout/HorizontalMultiLevelHierarchy"/>
    <dgm:cxn modelId="{44C2D4B5-566C-4685-9355-15141D0B9A69}" type="presParOf" srcId="{FACC0511-0074-4776-A8C6-971574680E59}" destId="{5710FBD3-B331-4B8A-8163-5305B8AD560F}" srcOrd="0" destOrd="0" presId="urn:microsoft.com/office/officeart/2008/layout/HorizontalMultiLevelHierarchy"/>
    <dgm:cxn modelId="{5997EB05-260E-42B5-A013-2FE4B80ED6AD}" type="presParOf" srcId="{A61346AF-F841-492D-BA74-31B7582AF345}" destId="{D16C457B-A313-4615-A84C-759524CE097B}" srcOrd="1" destOrd="0" presId="urn:microsoft.com/office/officeart/2008/layout/HorizontalMultiLevelHierarchy"/>
    <dgm:cxn modelId="{643779BE-6BD5-43E5-8877-8B2AA5D1BB5A}" type="presParOf" srcId="{D16C457B-A313-4615-A84C-759524CE097B}" destId="{19129282-5934-4C38-AE94-EED4C3E1A5CA}" srcOrd="0" destOrd="0" presId="urn:microsoft.com/office/officeart/2008/layout/HorizontalMultiLevelHierarchy"/>
    <dgm:cxn modelId="{92AAE7C4-9599-456C-8F75-EA23518FD64C}" type="presParOf" srcId="{D16C457B-A313-4615-A84C-759524CE097B}" destId="{DCF4F8E8-AB22-4C7E-8A2E-52FDF9708A03}" srcOrd="1" destOrd="0" presId="urn:microsoft.com/office/officeart/2008/layout/HorizontalMultiLevelHierarchy"/>
    <dgm:cxn modelId="{CF09FCC4-CFAC-47FA-9211-37C35F93C421}" type="presParOf" srcId="{F7D3948F-FBF1-47CC-9B18-C606C0D1A934}" destId="{7CD5588D-3A5E-456A-B7B1-F80B299DF6A0}" srcOrd="4" destOrd="0" presId="urn:microsoft.com/office/officeart/2008/layout/HorizontalMultiLevelHierarchy"/>
    <dgm:cxn modelId="{BCCD1795-D550-4E5D-8EA4-681933D791C7}" type="presParOf" srcId="{7CD5588D-3A5E-456A-B7B1-F80B299DF6A0}" destId="{FE661262-0226-4F0E-98CB-C657645DF245}" srcOrd="0" destOrd="0" presId="urn:microsoft.com/office/officeart/2008/layout/HorizontalMultiLevelHierarchy"/>
    <dgm:cxn modelId="{8BD9607C-26F8-4BC8-AB54-84266F9F6140}" type="presParOf" srcId="{F7D3948F-FBF1-47CC-9B18-C606C0D1A934}" destId="{F5FDEA36-5CE1-48D9-B668-16EEAA3A0FB1}" srcOrd="5" destOrd="0" presId="urn:microsoft.com/office/officeart/2008/layout/HorizontalMultiLevelHierarchy"/>
    <dgm:cxn modelId="{91D2AD63-DBC4-4C2F-B955-92A76E6D6964}" type="presParOf" srcId="{F5FDEA36-5CE1-48D9-B668-16EEAA3A0FB1}" destId="{704DB9DD-B297-4370-B17F-38D55F2755B8}" srcOrd="0" destOrd="0" presId="urn:microsoft.com/office/officeart/2008/layout/HorizontalMultiLevelHierarchy"/>
    <dgm:cxn modelId="{38899051-439C-44F2-B4D0-6AC49B1C056F}" type="presParOf" srcId="{F5FDEA36-5CE1-48D9-B668-16EEAA3A0FB1}" destId="{2C49A53E-7AEA-45F1-A443-5713BA8380F6}" srcOrd="1" destOrd="0" presId="urn:microsoft.com/office/officeart/2008/layout/HorizontalMultiLevelHierarchy"/>
    <dgm:cxn modelId="{7BABD578-4787-450D-A015-96939849787C}" type="presParOf" srcId="{2C49A53E-7AEA-45F1-A443-5713BA8380F6}" destId="{B627FCEB-FA9C-45DF-97BE-F264AABC0FFB}" srcOrd="0" destOrd="0" presId="urn:microsoft.com/office/officeart/2008/layout/HorizontalMultiLevelHierarchy"/>
    <dgm:cxn modelId="{6AE27563-D98C-4CD9-9275-443C384DB1E2}" type="presParOf" srcId="{B627FCEB-FA9C-45DF-97BE-F264AABC0FFB}" destId="{B6DD95F4-E665-4C8F-9282-FCD8A2B2639C}" srcOrd="0" destOrd="0" presId="urn:microsoft.com/office/officeart/2008/layout/HorizontalMultiLevelHierarchy"/>
    <dgm:cxn modelId="{005CF499-DB87-4A93-A2E6-C9336300DCBE}" type="presParOf" srcId="{2C49A53E-7AEA-45F1-A443-5713BA8380F6}" destId="{CB678630-DB2B-48C2-BC2F-6787CDE61868}" srcOrd="1" destOrd="0" presId="urn:microsoft.com/office/officeart/2008/layout/HorizontalMultiLevelHierarchy"/>
    <dgm:cxn modelId="{46A66982-B413-4F62-91AB-79D2161EB98D}" type="presParOf" srcId="{CB678630-DB2B-48C2-BC2F-6787CDE61868}" destId="{572ABFB3-D290-47C4-8797-F22F8D05B142}" srcOrd="0" destOrd="0" presId="urn:microsoft.com/office/officeart/2008/layout/HorizontalMultiLevelHierarchy"/>
    <dgm:cxn modelId="{81347CB5-19CC-434F-8BE0-540627420649}" type="presParOf" srcId="{CB678630-DB2B-48C2-BC2F-6787CDE61868}" destId="{68A44FAE-184F-4302-987B-881BDAFA229A}"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BB2FAB-34A1-41F5-BDEE-714307370ECE}"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zh-CN" altLang="en-US"/>
        </a:p>
      </dgm:t>
    </dgm:pt>
    <dgm:pt modelId="{3F2A5488-9F91-4467-A8A9-D0D3C16A36C5}">
      <dgm:prSet phldrT="[文本]" custT="1"/>
      <dgm:spPr/>
      <dgm:t>
        <a:bodyPr/>
        <a:lstStyle/>
        <a:p>
          <a:r>
            <a:rPr lang="en-US" altLang="zh-CN" sz="1200" b="1" dirty="0">
              <a:solidFill>
                <a:schemeClr val="tx1"/>
              </a:solidFill>
              <a:latin typeface="Century Gothic" panose="020B0502020202020204" pitchFamily="34" charset="0"/>
            </a:rPr>
            <a:t>Financial Statements</a:t>
          </a:r>
          <a:endParaRPr lang="zh-CN" altLang="en-US" sz="1200" b="1" dirty="0">
            <a:solidFill>
              <a:schemeClr val="tx1"/>
            </a:solidFill>
            <a:latin typeface="Century Gothic" panose="020B0502020202020204" pitchFamily="34" charset="0"/>
          </a:endParaRPr>
        </a:p>
      </dgm:t>
    </dgm:pt>
    <dgm:pt modelId="{34029608-5002-4AB7-9C26-6F7D8AB629B3}" type="parTrans" cxnId="{0040F5CA-A4EF-4EC2-940F-BEC5715D8C37}">
      <dgm:prSet/>
      <dgm:spPr/>
      <dgm:t>
        <a:bodyPr/>
        <a:lstStyle/>
        <a:p>
          <a:endParaRPr lang="zh-CN" altLang="en-US" sz="1200">
            <a:solidFill>
              <a:schemeClr val="tx1"/>
            </a:solidFill>
            <a:latin typeface="Century Gothic" panose="020B0502020202020204" pitchFamily="34" charset="0"/>
          </a:endParaRPr>
        </a:p>
      </dgm:t>
    </dgm:pt>
    <dgm:pt modelId="{73CBD146-5A77-4799-BC63-E4EF875E08CB}" type="sibTrans" cxnId="{0040F5CA-A4EF-4EC2-940F-BEC5715D8C37}">
      <dgm:prSet/>
      <dgm:spPr/>
      <dgm:t>
        <a:bodyPr/>
        <a:lstStyle/>
        <a:p>
          <a:endParaRPr lang="zh-CN" altLang="en-US" sz="1200">
            <a:solidFill>
              <a:schemeClr val="tx1"/>
            </a:solidFill>
            <a:latin typeface="Century Gothic" panose="020B0502020202020204" pitchFamily="34" charset="0"/>
          </a:endParaRPr>
        </a:p>
      </dgm:t>
    </dgm:pt>
    <dgm:pt modelId="{A1E2C7E3-3826-46FF-8B38-2BE0A6C25DF0}">
      <dgm:prSet phldrT="[文本]" custT="1"/>
      <dgm:spPr/>
      <dgm:t>
        <a:bodyPr/>
        <a:lstStyle/>
        <a:p>
          <a:r>
            <a:rPr lang="en-US" sz="1100" b="1" kern="1200" dirty="0">
              <a:solidFill>
                <a:prstClr val="black"/>
              </a:solidFill>
              <a:latin typeface="Century Gothic" panose="020B0502020202020204" pitchFamily="34" charset="0"/>
              <a:ea typeface="等线" panose="02010600030101010101" pitchFamily="2" charset="-122"/>
              <a:cs typeface="+mn-cs"/>
            </a:rPr>
            <a:t>Cash Flow Statement</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4C9C81A9-34AB-4A0B-AA08-A9D73A9F2251}" type="parTrans" cxnId="{B0A46B84-33B8-4A22-BF1B-3E4D996D9C44}">
      <dgm:prSet custT="1"/>
      <dgm:spPr/>
      <dgm:t>
        <a:bodyPr/>
        <a:lstStyle/>
        <a:p>
          <a:endParaRPr lang="zh-CN" altLang="en-US" sz="1200">
            <a:solidFill>
              <a:schemeClr val="tx1"/>
            </a:solidFill>
            <a:latin typeface="Century Gothic" panose="020B0502020202020204" pitchFamily="34" charset="0"/>
          </a:endParaRPr>
        </a:p>
      </dgm:t>
    </dgm:pt>
    <dgm:pt modelId="{3DD053D7-815B-48B4-AC87-D8FDD0E8DF85}" type="sibTrans" cxnId="{B0A46B84-33B8-4A22-BF1B-3E4D996D9C44}">
      <dgm:prSet/>
      <dgm:spPr/>
      <dgm:t>
        <a:bodyPr/>
        <a:lstStyle/>
        <a:p>
          <a:endParaRPr lang="zh-CN" altLang="en-US" sz="1200">
            <a:solidFill>
              <a:schemeClr val="tx1"/>
            </a:solidFill>
            <a:latin typeface="Century Gothic" panose="020B0502020202020204" pitchFamily="34" charset="0"/>
          </a:endParaRPr>
        </a:p>
      </dgm:t>
    </dgm:pt>
    <dgm:pt modelId="{4703A6C5-5841-44B6-9172-F805088CEB9D}">
      <dgm:prSet phldrT="[文本]" custT="1"/>
      <dgm:spPr/>
      <dgm:t>
        <a:bodyPr/>
        <a:lstStyle/>
        <a:p>
          <a:r>
            <a:rPr lang="en-US" sz="1100" b="1" kern="1200" dirty="0">
              <a:solidFill>
                <a:prstClr val="black"/>
              </a:solidFill>
              <a:latin typeface="Century Gothic" panose="020B0502020202020204" pitchFamily="34" charset="0"/>
              <a:ea typeface="等线" panose="02010600030101010101" pitchFamily="2" charset="-122"/>
              <a:cs typeface="+mn-cs"/>
            </a:rPr>
            <a:t>Income Statement</a:t>
          </a:r>
        </a:p>
        <a:p>
          <a:r>
            <a:rPr lang="en-US" sz="1100" b="1" kern="1200" dirty="0">
              <a:solidFill>
                <a:prstClr val="black"/>
              </a:solidFill>
              <a:latin typeface="Century Gothic" panose="020B0502020202020204" pitchFamily="34" charset="0"/>
              <a:ea typeface="等线" panose="02010600030101010101" pitchFamily="2" charset="-122"/>
              <a:cs typeface="+mn-cs"/>
            </a:rPr>
            <a:t> (I/S or P/L)</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9F2D6312-9F56-4FA2-BECA-5FB389E93BF0}" type="sibTrans" cxnId="{61C5CF5D-6A73-4DC5-9559-92CF1F7CCF9C}">
      <dgm:prSet/>
      <dgm:spPr/>
      <dgm:t>
        <a:bodyPr/>
        <a:lstStyle/>
        <a:p>
          <a:endParaRPr lang="zh-CN" altLang="en-US" sz="1200">
            <a:solidFill>
              <a:schemeClr val="tx1"/>
            </a:solidFill>
            <a:latin typeface="Century Gothic" panose="020B0502020202020204" pitchFamily="34" charset="0"/>
          </a:endParaRPr>
        </a:p>
      </dgm:t>
    </dgm:pt>
    <dgm:pt modelId="{9E1D3E36-C1F8-4360-9D95-D8F027DB6C6F}" type="parTrans" cxnId="{61C5CF5D-6A73-4DC5-9559-92CF1F7CCF9C}">
      <dgm:prSet custT="1"/>
      <dgm:spPr/>
      <dgm:t>
        <a:bodyPr/>
        <a:lstStyle/>
        <a:p>
          <a:endParaRPr lang="zh-CN" altLang="en-US" sz="1200">
            <a:solidFill>
              <a:schemeClr val="tx1"/>
            </a:solidFill>
            <a:latin typeface="Century Gothic" panose="020B0502020202020204" pitchFamily="34" charset="0"/>
          </a:endParaRPr>
        </a:p>
      </dgm:t>
    </dgm:pt>
    <dgm:pt modelId="{2EBBEF50-EBB5-4C93-BFFE-FCB5DD459BE2}">
      <dgm:prSet phldrT="[文本]" custT="1"/>
      <dgm:spPr/>
      <dgm:t>
        <a:bodyPr/>
        <a:lstStyle/>
        <a:p>
          <a:r>
            <a:rPr lang="en-US" sz="1100" b="1" kern="1200" dirty="0">
              <a:solidFill>
                <a:prstClr val="black"/>
              </a:solidFill>
              <a:latin typeface="Century Gothic" panose="020B0502020202020204" pitchFamily="34" charset="0"/>
              <a:ea typeface="等线" panose="02010600030101010101" pitchFamily="2" charset="-122"/>
              <a:cs typeface="+mn-cs"/>
            </a:rPr>
            <a:t>Balance Sheet</a:t>
          </a:r>
        </a:p>
        <a:p>
          <a:r>
            <a:rPr lang="en-US" sz="1100" b="1" kern="1200" dirty="0">
              <a:solidFill>
                <a:prstClr val="black"/>
              </a:solidFill>
              <a:latin typeface="Century Gothic" panose="020B0502020202020204" pitchFamily="34" charset="0"/>
              <a:ea typeface="等线" panose="02010600030101010101" pitchFamily="2" charset="-122"/>
              <a:cs typeface="+mn-cs"/>
            </a:rPr>
            <a:t>(BS)</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5E676B9E-63AC-4881-B9CD-5A4C1BA1CF99}" type="sibTrans" cxnId="{0A35FF71-525F-4BEE-8D29-F5B2A4E9737C}">
      <dgm:prSet/>
      <dgm:spPr/>
      <dgm:t>
        <a:bodyPr/>
        <a:lstStyle/>
        <a:p>
          <a:endParaRPr lang="zh-CN" altLang="en-US" sz="1200">
            <a:solidFill>
              <a:schemeClr val="tx1"/>
            </a:solidFill>
            <a:latin typeface="Century Gothic" panose="020B0502020202020204" pitchFamily="34" charset="0"/>
          </a:endParaRPr>
        </a:p>
      </dgm:t>
    </dgm:pt>
    <dgm:pt modelId="{B26E4FD8-6521-447A-B55F-58C5B7643B74}" type="parTrans" cxnId="{0A35FF71-525F-4BEE-8D29-F5B2A4E9737C}">
      <dgm:prSet custT="1"/>
      <dgm:spPr/>
      <dgm:t>
        <a:bodyPr/>
        <a:lstStyle/>
        <a:p>
          <a:endParaRPr lang="zh-CN" altLang="en-US" sz="1200">
            <a:solidFill>
              <a:schemeClr val="tx1"/>
            </a:solidFill>
            <a:latin typeface="Century Gothic" panose="020B0502020202020204" pitchFamily="34" charset="0"/>
          </a:endParaRPr>
        </a:p>
      </dgm:t>
    </dgm:pt>
    <dgm:pt modelId="{E8D3111C-948A-49CA-9B94-9251206DB64D}" type="pres">
      <dgm:prSet presAssocID="{B5BB2FAB-34A1-41F5-BDEE-714307370ECE}" presName="Name0" presStyleCnt="0">
        <dgm:presLayoutVars>
          <dgm:chPref val="1"/>
          <dgm:dir/>
          <dgm:animOne val="branch"/>
          <dgm:animLvl val="lvl"/>
          <dgm:resizeHandles val="exact"/>
        </dgm:presLayoutVars>
      </dgm:prSet>
      <dgm:spPr/>
    </dgm:pt>
    <dgm:pt modelId="{46DAA0B6-FD09-47A7-B7B8-B0B44816287A}" type="pres">
      <dgm:prSet presAssocID="{3F2A5488-9F91-4467-A8A9-D0D3C16A36C5}" presName="root1" presStyleCnt="0"/>
      <dgm:spPr/>
    </dgm:pt>
    <dgm:pt modelId="{229E0384-9756-40BF-B488-4757618AC744}" type="pres">
      <dgm:prSet presAssocID="{3F2A5488-9F91-4467-A8A9-D0D3C16A36C5}" presName="LevelOneTextNode" presStyleLbl="node0" presStyleIdx="0" presStyleCnt="1" custScaleX="41400" custScaleY="64941" custLinFactNeighborX="17302" custLinFactNeighborY="-4953">
        <dgm:presLayoutVars>
          <dgm:chPref val="3"/>
        </dgm:presLayoutVars>
      </dgm:prSet>
      <dgm:spPr/>
    </dgm:pt>
    <dgm:pt modelId="{F7D3948F-FBF1-47CC-9B18-C606C0D1A934}" type="pres">
      <dgm:prSet presAssocID="{3F2A5488-9F91-4467-A8A9-D0D3C16A36C5}" presName="level2hierChild" presStyleCnt="0"/>
      <dgm:spPr/>
    </dgm:pt>
    <dgm:pt modelId="{8E1A282C-8B34-4F20-846B-CFE37D4B1F8A}" type="pres">
      <dgm:prSet presAssocID="{9E1D3E36-C1F8-4360-9D95-D8F027DB6C6F}" presName="conn2-1" presStyleLbl="parChTrans1D2" presStyleIdx="0" presStyleCnt="3"/>
      <dgm:spPr/>
    </dgm:pt>
    <dgm:pt modelId="{1A4DB353-8342-4051-9695-18FC7E0B13E0}" type="pres">
      <dgm:prSet presAssocID="{9E1D3E36-C1F8-4360-9D95-D8F027DB6C6F}" presName="connTx" presStyleLbl="parChTrans1D2" presStyleIdx="0" presStyleCnt="3"/>
      <dgm:spPr/>
    </dgm:pt>
    <dgm:pt modelId="{4CDB4247-14E0-4BB8-B8C0-61E1FE680529}" type="pres">
      <dgm:prSet presAssocID="{4703A6C5-5841-44B6-9172-F805088CEB9D}" presName="root2" presStyleCnt="0"/>
      <dgm:spPr/>
    </dgm:pt>
    <dgm:pt modelId="{F40C3FC6-C463-4DCF-95C4-87C9317B15B7}" type="pres">
      <dgm:prSet presAssocID="{4703A6C5-5841-44B6-9172-F805088CEB9D}" presName="LevelTwoTextNode" presStyleLbl="node2" presStyleIdx="0" presStyleCnt="3" custScaleX="80399" custScaleY="69861" custLinFactNeighborX="2663" custLinFactNeighborY="-94667">
        <dgm:presLayoutVars>
          <dgm:chPref val="3"/>
        </dgm:presLayoutVars>
      </dgm:prSet>
      <dgm:spPr/>
    </dgm:pt>
    <dgm:pt modelId="{77239245-30CA-4C99-AA06-679D2EC34D38}" type="pres">
      <dgm:prSet presAssocID="{4703A6C5-5841-44B6-9172-F805088CEB9D}" presName="level3hierChild" presStyleCnt="0"/>
      <dgm:spPr/>
    </dgm:pt>
    <dgm:pt modelId="{49F8C80C-BF55-470F-B22B-D44EF91A7683}" type="pres">
      <dgm:prSet presAssocID="{B26E4FD8-6521-447A-B55F-58C5B7643B74}" presName="conn2-1" presStyleLbl="parChTrans1D2" presStyleIdx="1" presStyleCnt="3"/>
      <dgm:spPr/>
    </dgm:pt>
    <dgm:pt modelId="{8A3EE876-B841-4B3F-9830-932F3F66FAD7}" type="pres">
      <dgm:prSet presAssocID="{B26E4FD8-6521-447A-B55F-58C5B7643B74}" presName="connTx" presStyleLbl="parChTrans1D2" presStyleIdx="1" presStyleCnt="3"/>
      <dgm:spPr/>
    </dgm:pt>
    <dgm:pt modelId="{1F0CFFBA-E984-471E-9ED0-2F676DF9BEB7}" type="pres">
      <dgm:prSet presAssocID="{2EBBEF50-EBB5-4C93-BFFE-FCB5DD459BE2}" presName="root2" presStyleCnt="0"/>
      <dgm:spPr/>
    </dgm:pt>
    <dgm:pt modelId="{C0F12AC8-A20F-4FBD-9314-D8E40F50D2BD}" type="pres">
      <dgm:prSet presAssocID="{2EBBEF50-EBB5-4C93-BFFE-FCB5DD459BE2}" presName="LevelTwoTextNode" presStyleLbl="node2" presStyleIdx="1" presStyleCnt="3" custScaleX="80240" custScaleY="75586" custLinFactNeighborX="2638" custLinFactNeighborY="-21590">
        <dgm:presLayoutVars>
          <dgm:chPref val="3"/>
        </dgm:presLayoutVars>
      </dgm:prSet>
      <dgm:spPr/>
    </dgm:pt>
    <dgm:pt modelId="{A61346AF-F841-492D-BA74-31B7582AF345}" type="pres">
      <dgm:prSet presAssocID="{2EBBEF50-EBB5-4C93-BFFE-FCB5DD459BE2}" presName="level3hierChild" presStyleCnt="0"/>
      <dgm:spPr/>
    </dgm:pt>
    <dgm:pt modelId="{7CD5588D-3A5E-456A-B7B1-F80B299DF6A0}" type="pres">
      <dgm:prSet presAssocID="{4C9C81A9-34AB-4A0B-AA08-A9D73A9F2251}" presName="conn2-1" presStyleLbl="parChTrans1D2" presStyleIdx="2" presStyleCnt="3"/>
      <dgm:spPr/>
    </dgm:pt>
    <dgm:pt modelId="{FE661262-0226-4F0E-98CB-C657645DF245}" type="pres">
      <dgm:prSet presAssocID="{4C9C81A9-34AB-4A0B-AA08-A9D73A9F2251}" presName="connTx" presStyleLbl="parChTrans1D2" presStyleIdx="2" presStyleCnt="3"/>
      <dgm:spPr/>
    </dgm:pt>
    <dgm:pt modelId="{F5FDEA36-5CE1-48D9-B668-16EEAA3A0FB1}" type="pres">
      <dgm:prSet presAssocID="{A1E2C7E3-3826-46FF-8B38-2BE0A6C25DF0}" presName="root2" presStyleCnt="0"/>
      <dgm:spPr/>
    </dgm:pt>
    <dgm:pt modelId="{704DB9DD-B297-4370-B17F-38D55F2755B8}" type="pres">
      <dgm:prSet presAssocID="{A1E2C7E3-3826-46FF-8B38-2BE0A6C25DF0}" presName="LevelTwoTextNode" presStyleLbl="node2" presStyleIdx="2" presStyleCnt="3" custScaleX="78742" custScaleY="78097" custLinFactNeighborX="2573" custLinFactNeighborY="47697">
        <dgm:presLayoutVars>
          <dgm:chPref val="3"/>
        </dgm:presLayoutVars>
      </dgm:prSet>
      <dgm:spPr/>
    </dgm:pt>
    <dgm:pt modelId="{2C49A53E-7AEA-45F1-A443-5713BA8380F6}" type="pres">
      <dgm:prSet presAssocID="{A1E2C7E3-3826-46FF-8B38-2BE0A6C25DF0}" presName="level3hierChild" presStyleCnt="0"/>
      <dgm:spPr/>
    </dgm:pt>
  </dgm:ptLst>
  <dgm:cxnLst>
    <dgm:cxn modelId="{61C5CF5D-6A73-4DC5-9559-92CF1F7CCF9C}" srcId="{3F2A5488-9F91-4467-A8A9-D0D3C16A36C5}" destId="{4703A6C5-5841-44B6-9172-F805088CEB9D}" srcOrd="0" destOrd="0" parTransId="{9E1D3E36-C1F8-4360-9D95-D8F027DB6C6F}" sibTransId="{9F2D6312-9F56-4FA2-BECA-5FB389E93BF0}"/>
    <dgm:cxn modelId="{9242AF65-5177-4EE2-85FC-FA115E8EDDC5}" type="presOf" srcId="{B5BB2FAB-34A1-41F5-BDEE-714307370ECE}" destId="{E8D3111C-948A-49CA-9B94-9251206DB64D}" srcOrd="0" destOrd="0" presId="urn:microsoft.com/office/officeart/2008/layout/HorizontalMultiLevelHierarchy"/>
    <dgm:cxn modelId="{FCB74767-7A53-4A38-95FD-4E45C0A49D72}" type="presOf" srcId="{3F2A5488-9F91-4467-A8A9-D0D3C16A36C5}" destId="{229E0384-9756-40BF-B488-4757618AC744}" srcOrd="0" destOrd="0" presId="urn:microsoft.com/office/officeart/2008/layout/HorizontalMultiLevelHierarchy"/>
    <dgm:cxn modelId="{0A35FF71-525F-4BEE-8D29-F5B2A4E9737C}" srcId="{3F2A5488-9F91-4467-A8A9-D0D3C16A36C5}" destId="{2EBBEF50-EBB5-4C93-BFFE-FCB5DD459BE2}" srcOrd="1" destOrd="0" parTransId="{B26E4FD8-6521-447A-B55F-58C5B7643B74}" sibTransId="{5E676B9E-63AC-4881-B9CD-5A4C1BA1CF99}"/>
    <dgm:cxn modelId="{FFE69674-310C-4670-8A89-9987BE2693A7}" type="presOf" srcId="{4C9C81A9-34AB-4A0B-AA08-A9D73A9F2251}" destId="{7CD5588D-3A5E-456A-B7B1-F80B299DF6A0}" srcOrd="0" destOrd="0" presId="urn:microsoft.com/office/officeart/2008/layout/HorizontalMultiLevelHierarchy"/>
    <dgm:cxn modelId="{406FBA7B-D8E2-4BE8-BB3D-C95B6D8A1631}" type="presOf" srcId="{A1E2C7E3-3826-46FF-8B38-2BE0A6C25DF0}" destId="{704DB9DD-B297-4370-B17F-38D55F2755B8}" srcOrd="0" destOrd="0" presId="urn:microsoft.com/office/officeart/2008/layout/HorizontalMultiLevelHierarchy"/>
    <dgm:cxn modelId="{B0A46B84-33B8-4A22-BF1B-3E4D996D9C44}" srcId="{3F2A5488-9F91-4467-A8A9-D0D3C16A36C5}" destId="{A1E2C7E3-3826-46FF-8B38-2BE0A6C25DF0}" srcOrd="2" destOrd="0" parTransId="{4C9C81A9-34AB-4A0B-AA08-A9D73A9F2251}" sibTransId="{3DD053D7-815B-48B4-AC87-D8FDD0E8DF85}"/>
    <dgm:cxn modelId="{6818CC8E-54B3-4CA8-9381-2B35CE1E10A2}" type="presOf" srcId="{9E1D3E36-C1F8-4360-9D95-D8F027DB6C6F}" destId="{8E1A282C-8B34-4F20-846B-CFE37D4B1F8A}" srcOrd="0" destOrd="0" presId="urn:microsoft.com/office/officeart/2008/layout/HorizontalMultiLevelHierarchy"/>
    <dgm:cxn modelId="{045301BE-1312-45E4-8696-6720F52481D4}" type="presOf" srcId="{2EBBEF50-EBB5-4C93-BFFE-FCB5DD459BE2}" destId="{C0F12AC8-A20F-4FBD-9314-D8E40F50D2BD}" srcOrd="0" destOrd="0" presId="urn:microsoft.com/office/officeart/2008/layout/HorizontalMultiLevelHierarchy"/>
    <dgm:cxn modelId="{605D9EC5-F791-42C9-9428-02CE09A9434B}" type="presOf" srcId="{4C9C81A9-34AB-4A0B-AA08-A9D73A9F2251}" destId="{FE661262-0226-4F0E-98CB-C657645DF245}" srcOrd="1" destOrd="0" presId="urn:microsoft.com/office/officeart/2008/layout/HorizontalMultiLevelHierarchy"/>
    <dgm:cxn modelId="{0040F5CA-A4EF-4EC2-940F-BEC5715D8C37}" srcId="{B5BB2FAB-34A1-41F5-BDEE-714307370ECE}" destId="{3F2A5488-9F91-4467-A8A9-D0D3C16A36C5}" srcOrd="0" destOrd="0" parTransId="{34029608-5002-4AB7-9C26-6F7D8AB629B3}" sibTransId="{73CBD146-5A77-4799-BC63-E4EF875E08CB}"/>
    <dgm:cxn modelId="{194489D0-2FA8-4A82-AFE4-5AF754AB8F0B}" type="presOf" srcId="{4703A6C5-5841-44B6-9172-F805088CEB9D}" destId="{F40C3FC6-C463-4DCF-95C4-87C9317B15B7}" srcOrd="0" destOrd="0" presId="urn:microsoft.com/office/officeart/2008/layout/HorizontalMultiLevelHierarchy"/>
    <dgm:cxn modelId="{CF6E60DD-8810-4C6A-B294-FB3CBCA0BACC}" type="presOf" srcId="{B26E4FD8-6521-447A-B55F-58C5B7643B74}" destId="{49F8C80C-BF55-470F-B22B-D44EF91A7683}" srcOrd="0" destOrd="0" presId="urn:microsoft.com/office/officeart/2008/layout/HorizontalMultiLevelHierarchy"/>
    <dgm:cxn modelId="{79244FEA-98BF-4884-BCBC-9C29F0FB8C8C}" type="presOf" srcId="{9E1D3E36-C1F8-4360-9D95-D8F027DB6C6F}" destId="{1A4DB353-8342-4051-9695-18FC7E0B13E0}" srcOrd="1" destOrd="0" presId="urn:microsoft.com/office/officeart/2008/layout/HorizontalMultiLevelHierarchy"/>
    <dgm:cxn modelId="{1B0D87F3-554A-4900-A598-E41D01EB9A6B}" type="presOf" srcId="{B26E4FD8-6521-447A-B55F-58C5B7643B74}" destId="{8A3EE876-B841-4B3F-9830-932F3F66FAD7}" srcOrd="1" destOrd="0" presId="urn:microsoft.com/office/officeart/2008/layout/HorizontalMultiLevelHierarchy"/>
    <dgm:cxn modelId="{74F24C8A-72EE-4002-BE75-7F72025FCBDC}" type="presParOf" srcId="{E8D3111C-948A-49CA-9B94-9251206DB64D}" destId="{46DAA0B6-FD09-47A7-B7B8-B0B44816287A}" srcOrd="0" destOrd="0" presId="urn:microsoft.com/office/officeart/2008/layout/HorizontalMultiLevelHierarchy"/>
    <dgm:cxn modelId="{7D4F8655-8874-4804-994E-AE721306B043}" type="presParOf" srcId="{46DAA0B6-FD09-47A7-B7B8-B0B44816287A}" destId="{229E0384-9756-40BF-B488-4757618AC744}" srcOrd="0" destOrd="0" presId="urn:microsoft.com/office/officeart/2008/layout/HorizontalMultiLevelHierarchy"/>
    <dgm:cxn modelId="{88433F14-3CA9-48CB-A879-7A85B205712E}" type="presParOf" srcId="{46DAA0B6-FD09-47A7-B7B8-B0B44816287A}" destId="{F7D3948F-FBF1-47CC-9B18-C606C0D1A934}" srcOrd="1" destOrd="0" presId="urn:microsoft.com/office/officeart/2008/layout/HorizontalMultiLevelHierarchy"/>
    <dgm:cxn modelId="{7AAE28CD-86BF-422F-919C-F40F0D465D00}" type="presParOf" srcId="{F7D3948F-FBF1-47CC-9B18-C606C0D1A934}" destId="{8E1A282C-8B34-4F20-846B-CFE37D4B1F8A}" srcOrd="0" destOrd="0" presId="urn:microsoft.com/office/officeart/2008/layout/HorizontalMultiLevelHierarchy"/>
    <dgm:cxn modelId="{CB7CBBEA-D0FB-493E-8A63-24A5BDC5D127}" type="presParOf" srcId="{8E1A282C-8B34-4F20-846B-CFE37D4B1F8A}" destId="{1A4DB353-8342-4051-9695-18FC7E0B13E0}" srcOrd="0" destOrd="0" presId="urn:microsoft.com/office/officeart/2008/layout/HorizontalMultiLevelHierarchy"/>
    <dgm:cxn modelId="{A231503E-504B-49E6-A765-78375BDCF521}" type="presParOf" srcId="{F7D3948F-FBF1-47CC-9B18-C606C0D1A934}" destId="{4CDB4247-14E0-4BB8-B8C0-61E1FE680529}" srcOrd="1" destOrd="0" presId="urn:microsoft.com/office/officeart/2008/layout/HorizontalMultiLevelHierarchy"/>
    <dgm:cxn modelId="{725BA5B9-E248-45D9-B361-8BA608017637}" type="presParOf" srcId="{4CDB4247-14E0-4BB8-B8C0-61E1FE680529}" destId="{F40C3FC6-C463-4DCF-95C4-87C9317B15B7}" srcOrd="0" destOrd="0" presId="urn:microsoft.com/office/officeart/2008/layout/HorizontalMultiLevelHierarchy"/>
    <dgm:cxn modelId="{4B3FA92E-C61E-4727-95F5-CBD51CAA4516}" type="presParOf" srcId="{4CDB4247-14E0-4BB8-B8C0-61E1FE680529}" destId="{77239245-30CA-4C99-AA06-679D2EC34D38}" srcOrd="1" destOrd="0" presId="urn:microsoft.com/office/officeart/2008/layout/HorizontalMultiLevelHierarchy"/>
    <dgm:cxn modelId="{3001981C-ABA4-4BFC-A76E-3A543BD458A0}" type="presParOf" srcId="{F7D3948F-FBF1-47CC-9B18-C606C0D1A934}" destId="{49F8C80C-BF55-470F-B22B-D44EF91A7683}" srcOrd="2" destOrd="0" presId="urn:microsoft.com/office/officeart/2008/layout/HorizontalMultiLevelHierarchy"/>
    <dgm:cxn modelId="{DB01B382-7E49-41F2-A140-8262348F0D1F}" type="presParOf" srcId="{49F8C80C-BF55-470F-B22B-D44EF91A7683}" destId="{8A3EE876-B841-4B3F-9830-932F3F66FAD7}" srcOrd="0" destOrd="0" presId="urn:microsoft.com/office/officeart/2008/layout/HorizontalMultiLevelHierarchy"/>
    <dgm:cxn modelId="{C15AA45D-FE5C-41AB-B56A-6A6D7E2F25D7}" type="presParOf" srcId="{F7D3948F-FBF1-47CC-9B18-C606C0D1A934}" destId="{1F0CFFBA-E984-471E-9ED0-2F676DF9BEB7}" srcOrd="3" destOrd="0" presId="urn:microsoft.com/office/officeart/2008/layout/HorizontalMultiLevelHierarchy"/>
    <dgm:cxn modelId="{E5348278-7661-449F-9AE5-FE26619A23F1}" type="presParOf" srcId="{1F0CFFBA-E984-471E-9ED0-2F676DF9BEB7}" destId="{C0F12AC8-A20F-4FBD-9314-D8E40F50D2BD}" srcOrd="0" destOrd="0" presId="urn:microsoft.com/office/officeart/2008/layout/HorizontalMultiLevelHierarchy"/>
    <dgm:cxn modelId="{1A3C36A0-7DD0-4282-B9B1-F77D95D6765E}" type="presParOf" srcId="{1F0CFFBA-E984-471E-9ED0-2F676DF9BEB7}" destId="{A61346AF-F841-492D-BA74-31B7582AF345}" srcOrd="1" destOrd="0" presId="urn:microsoft.com/office/officeart/2008/layout/HorizontalMultiLevelHierarchy"/>
    <dgm:cxn modelId="{CF09FCC4-CFAC-47FA-9211-37C35F93C421}" type="presParOf" srcId="{F7D3948F-FBF1-47CC-9B18-C606C0D1A934}" destId="{7CD5588D-3A5E-456A-B7B1-F80B299DF6A0}" srcOrd="4" destOrd="0" presId="urn:microsoft.com/office/officeart/2008/layout/HorizontalMultiLevelHierarchy"/>
    <dgm:cxn modelId="{BCCD1795-D550-4E5D-8EA4-681933D791C7}" type="presParOf" srcId="{7CD5588D-3A5E-456A-B7B1-F80B299DF6A0}" destId="{FE661262-0226-4F0E-98CB-C657645DF245}" srcOrd="0" destOrd="0" presId="urn:microsoft.com/office/officeart/2008/layout/HorizontalMultiLevelHierarchy"/>
    <dgm:cxn modelId="{8BD9607C-26F8-4BC8-AB54-84266F9F6140}" type="presParOf" srcId="{F7D3948F-FBF1-47CC-9B18-C606C0D1A934}" destId="{F5FDEA36-5CE1-48D9-B668-16EEAA3A0FB1}" srcOrd="5" destOrd="0" presId="urn:microsoft.com/office/officeart/2008/layout/HorizontalMultiLevelHierarchy"/>
    <dgm:cxn modelId="{91D2AD63-DBC4-4C2F-B955-92A76E6D6964}" type="presParOf" srcId="{F5FDEA36-5CE1-48D9-B668-16EEAA3A0FB1}" destId="{704DB9DD-B297-4370-B17F-38D55F2755B8}" srcOrd="0" destOrd="0" presId="urn:microsoft.com/office/officeart/2008/layout/HorizontalMultiLevelHierarchy"/>
    <dgm:cxn modelId="{38899051-439C-44F2-B4D0-6AC49B1C056F}" type="presParOf" srcId="{F5FDEA36-5CE1-48D9-B668-16EEAA3A0FB1}" destId="{2C49A53E-7AEA-45F1-A443-5713BA8380F6}"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B2FAB-34A1-41F5-BDEE-714307370ECE}"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zh-CN" altLang="en-US"/>
        </a:p>
      </dgm:t>
    </dgm:pt>
    <dgm:pt modelId="{3F2A5488-9F91-4467-A8A9-D0D3C16A36C5}">
      <dgm:prSet phldrT="[文本]" custT="1"/>
      <dgm:spPr/>
      <dgm:t>
        <a:bodyPr/>
        <a:lstStyle/>
        <a:p>
          <a:r>
            <a:rPr lang="en-US" altLang="zh-CN" sz="1200" b="1" dirty="0">
              <a:solidFill>
                <a:schemeClr val="tx1"/>
              </a:solidFill>
              <a:latin typeface="Century Gothic" panose="020B0502020202020204" pitchFamily="34" charset="0"/>
            </a:rPr>
            <a:t>Total Revenue</a:t>
          </a:r>
          <a:endParaRPr lang="zh-CN" altLang="en-US" sz="1200" b="1" dirty="0">
            <a:solidFill>
              <a:schemeClr val="tx1"/>
            </a:solidFill>
            <a:latin typeface="Century Gothic" panose="020B0502020202020204" pitchFamily="34" charset="0"/>
          </a:endParaRPr>
        </a:p>
      </dgm:t>
    </dgm:pt>
    <dgm:pt modelId="{34029608-5002-4AB7-9C26-6F7D8AB629B3}" type="parTrans" cxnId="{0040F5CA-A4EF-4EC2-940F-BEC5715D8C37}">
      <dgm:prSet/>
      <dgm:spPr/>
      <dgm:t>
        <a:bodyPr/>
        <a:lstStyle/>
        <a:p>
          <a:endParaRPr lang="zh-CN" altLang="en-US" sz="1200">
            <a:solidFill>
              <a:schemeClr val="tx1"/>
            </a:solidFill>
            <a:latin typeface="Century Gothic" panose="020B0502020202020204" pitchFamily="34" charset="0"/>
          </a:endParaRPr>
        </a:p>
      </dgm:t>
    </dgm:pt>
    <dgm:pt modelId="{73CBD146-5A77-4799-BC63-E4EF875E08CB}" type="sibTrans" cxnId="{0040F5CA-A4EF-4EC2-940F-BEC5715D8C37}">
      <dgm:prSet/>
      <dgm:spPr/>
      <dgm:t>
        <a:bodyPr/>
        <a:lstStyle/>
        <a:p>
          <a:endParaRPr lang="zh-CN" altLang="en-US" sz="1200">
            <a:solidFill>
              <a:schemeClr val="tx1"/>
            </a:solidFill>
            <a:latin typeface="Century Gothic" panose="020B0502020202020204" pitchFamily="34" charset="0"/>
          </a:endParaRPr>
        </a:p>
      </dgm:t>
    </dgm:pt>
    <dgm:pt modelId="{2EBBEF50-EBB5-4C93-BFFE-FCB5DD459BE2}">
      <dgm:prSet phldrT="[文本]" custT="1"/>
      <dgm:spPr/>
      <dgm:t>
        <a:bodyPr/>
        <a:lstStyle/>
        <a:p>
          <a:r>
            <a:rPr lang="en-US" altLang="zh-CN" sz="1100" dirty="0">
              <a:solidFill>
                <a:schemeClr val="tx1"/>
              </a:solidFill>
              <a:latin typeface="Century Gothic" panose="020B0502020202020204" pitchFamily="34" charset="0"/>
            </a:rPr>
            <a:t>Individual Plans</a:t>
          </a:r>
          <a:endParaRPr lang="zh-CN" altLang="en-US" sz="1100" dirty="0">
            <a:solidFill>
              <a:schemeClr val="tx1"/>
            </a:solidFill>
            <a:latin typeface="Century Gothic" panose="020B0502020202020204" pitchFamily="34" charset="0"/>
          </a:endParaRPr>
        </a:p>
      </dgm:t>
    </dgm:pt>
    <dgm:pt modelId="{B26E4FD8-6521-447A-B55F-58C5B7643B74}" type="parTrans" cxnId="{0A35FF71-525F-4BEE-8D29-F5B2A4E9737C}">
      <dgm:prSet custT="1"/>
      <dgm:spPr/>
      <dgm:t>
        <a:bodyPr/>
        <a:lstStyle/>
        <a:p>
          <a:endParaRPr lang="zh-CN" altLang="en-US" sz="1200">
            <a:solidFill>
              <a:schemeClr val="tx1"/>
            </a:solidFill>
            <a:latin typeface="Century Gothic" panose="020B0502020202020204" pitchFamily="34" charset="0"/>
          </a:endParaRPr>
        </a:p>
      </dgm:t>
    </dgm:pt>
    <dgm:pt modelId="{5E676B9E-63AC-4881-B9CD-5A4C1BA1CF99}" type="sibTrans" cxnId="{0A35FF71-525F-4BEE-8D29-F5B2A4E9737C}">
      <dgm:prSet/>
      <dgm:spPr/>
      <dgm:t>
        <a:bodyPr/>
        <a:lstStyle/>
        <a:p>
          <a:endParaRPr lang="zh-CN" altLang="en-US" sz="1200">
            <a:solidFill>
              <a:schemeClr val="tx1"/>
            </a:solidFill>
            <a:latin typeface="Century Gothic" panose="020B0502020202020204" pitchFamily="34" charset="0"/>
          </a:endParaRPr>
        </a:p>
      </dgm:t>
    </dgm:pt>
    <dgm:pt modelId="{A1E2C7E3-3826-46FF-8B38-2BE0A6C25DF0}">
      <dgm:prSet phldrT="[文本]" custT="1"/>
      <dgm:spPr/>
      <dgm:t>
        <a:bodyPr/>
        <a:lstStyle/>
        <a:p>
          <a:r>
            <a:rPr lang="en-US" altLang="zh-CN" sz="1100" dirty="0">
              <a:solidFill>
                <a:schemeClr val="tx1"/>
              </a:solidFill>
              <a:latin typeface="Century Gothic" panose="020B0502020202020204" pitchFamily="34" charset="0"/>
            </a:rPr>
            <a:t>Corporate</a:t>
          </a:r>
          <a:endParaRPr lang="zh-CN" altLang="en-US" sz="1100" dirty="0">
            <a:solidFill>
              <a:schemeClr val="tx1"/>
            </a:solidFill>
            <a:latin typeface="Century Gothic" panose="020B0502020202020204" pitchFamily="34" charset="0"/>
          </a:endParaRPr>
        </a:p>
      </dgm:t>
    </dgm:pt>
    <dgm:pt modelId="{4C9C81A9-34AB-4A0B-AA08-A9D73A9F2251}" type="parTrans" cxnId="{B0A46B84-33B8-4A22-BF1B-3E4D996D9C44}">
      <dgm:prSet custT="1"/>
      <dgm:spPr/>
      <dgm:t>
        <a:bodyPr/>
        <a:lstStyle/>
        <a:p>
          <a:endParaRPr lang="zh-CN" altLang="en-US" sz="1200">
            <a:solidFill>
              <a:schemeClr val="tx1"/>
            </a:solidFill>
            <a:latin typeface="Century Gothic" panose="020B0502020202020204" pitchFamily="34" charset="0"/>
          </a:endParaRPr>
        </a:p>
      </dgm:t>
    </dgm:pt>
    <dgm:pt modelId="{3DD053D7-815B-48B4-AC87-D8FDD0E8DF85}" type="sibTrans" cxnId="{B0A46B84-33B8-4A22-BF1B-3E4D996D9C44}">
      <dgm:prSet/>
      <dgm:spPr/>
      <dgm:t>
        <a:bodyPr/>
        <a:lstStyle/>
        <a:p>
          <a:endParaRPr lang="zh-CN" altLang="en-US" sz="1200">
            <a:solidFill>
              <a:schemeClr val="tx1"/>
            </a:solidFill>
            <a:latin typeface="Century Gothic" panose="020B0502020202020204" pitchFamily="34" charset="0"/>
          </a:endParaRPr>
        </a:p>
      </dgm:t>
    </dgm:pt>
    <dgm:pt modelId="{4703A6C5-5841-44B6-9172-F805088CEB9D}">
      <dgm:prSet phldrT="[文本]" custT="1"/>
      <dgm:spPr/>
      <dgm:t>
        <a:bodyPr/>
        <a:lstStyle/>
        <a:p>
          <a:r>
            <a:rPr lang="en-US" sz="1100" b="0" i="0" dirty="0">
              <a:solidFill>
                <a:schemeClr val="tx1"/>
              </a:solidFill>
              <a:latin typeface="Century Gothic" panose="020B0502020202020204" pitchFamily="34" charset="0"/>
            </a:rPr>
            <a:t>Small and medium-size enterprises (SMEs)</a:t>
          </a:r>
          <a:endParaRPr lang="zh-CN" altLang="en-US" sz="1100" b="0" dirty="0">
            <a:solidFill>
              <a:schemeClr val="tx1"/>
            </a:solidFill>
            <a:latin typeface="Century Gothic" panose="020B0502020202020204" pitchFamily="34" charset="0"/>
          </a:endParaRPr>
        </a:p>
      </dgm:t>
    </dgm:pt>
    <dgm:pt modelId="{9F2D6312-9F56-4FA2-BECA-5FB389E93BF0}" type="sibTrans" cxnId="{61C5CF5D-6A73-4DC5-9559-92CF1F7CCF9C}">
      <dgm:prSet/>
      <dgm:spPr/>
      <dgm:t>
        <a:bodyPr/>
        <a:lstStyle/>
        <a:p>
          <a:endParaRPr lang="zh-CN" altLang="en-US" sz="1200">
            <a:solidFill>
              <a:schemeClr val="tx1"/>
            </a:solidFill>
            <a:latin typeface="Century Gothic" panose="020B0502020202020204" pitchFamily="34" charset="0"/>
          </a:endParaRPr>
        </a:p>
      </dgm:t>
    </dgm:pt>
    <dgm:pt modelId="{9E1D3E36-C1F8-4360-9D95-D8F027DB6C6F}" type="parTrans" cxnId="{61C5CF5D-6A73-4DC5-9559-92CF1F7CCF9C}">
      <dgm:prSet custT="1"/>
      <dgm:spPr/>
      <dgm:t>
        <a:bodyPr/>
        <a:lstStyle/>
        <a:p>
          <a:endParaRPr lang="zh-CN" altLang="en-US" sz="1200">
            <a:solidFill>
              <a:schemeClr val="tx1"/>
            </a:solidFill>
            <a:latin typeface="Century Gothic" panose="020B0502020202020204" pitchFamily="34" charset="0"/>
          </a:endParaRPr>
        </a:p>
      </dgm:t>
    </dgm:pt>
    <dgm:pt modelId="{E8D3111C-948A-49CA-9B94-9251206DB64D}" type="pres">
      <dgm:prSet presAssocID="{B5BB2FAB-34A1-41F5-BDEE-714307370ECE}" presName="Name0" presStyleCnt="0">
        <dgm:presLayoutVars>
          <dgm:chPref val="1"/>
          <dgm:dir/>
          <dgm:animOne val="branch"/>
          <dgm:animLvl val="lvl"/>
          <dgm:resizeHandles val="exact"/>
        </dgm:presLayoutVars>
      </dgm:prSet>
      <dgm:spPr/>
    </dgm:pt>
    <dgm:pt modelId="{46DAA0B6-FD09-47A7-B7B8-B0B44816287A}" type="pres">
      <dgm:prSet presAssocID="{3F2A5488-9F91-4467-A8A9-D0D3C16A36C5}" presName="root1" presStyleCnt="0"/>
      <dgm:spPr/>
    </dgm:pt>
    <dgm:pt modelId="{229E0384-9756-40BF-B488-4757618AC744}" type="pres">
      <dgm:prSet presAssocID="{3F2A5488-9F91-4467-A8A9-D0D3C16A36C5}" presName="LevelOneTextNode" presStyleLbl="node0" presStyleIdx="0" presStyleCnt="1" custScaleX="65575" custScaleY="65231">
        <dgm:presLayoutVars>
          <dgm:chPref val="3"/>
        </dgm:presLayoutVars>
      </dgm:prSet>
      <dgm:spPr/>
    </dgm:pt>
    <dgm:pt modelId="{F7D3948F-FBF1-47CC-9B18-C606C0D1A934}" type="pres">
      <dgm:prSet presAssocID="{3F2A5488-9F91-4467-A8A9-D0D3C16A36C5}" presName="level2hierChild" presStyleCnt="0"/>
      <dgm:spPr/>
    </dgm:pt>
    <dgm:pt modelId="{8E1A282C-8B34-4F20-846B-CFE37D4B1F8A}" type="pres">
      <dgm:prSet presAssocID="{9E1D3E36-C1F8-4360-9D95-D8F027DB6C6F}" presName="conn2-1" presStyleLbl="parChTrans1D2" presStyleIdx="0" presStyleCnt="3"/>
      <dgm:spPr/>
    </dgm:pt>
    <dgm:pt modelId="{1A4DB353-8342-4051-9695-18FC7E0B13E0}" type="pres">
      <dgm:prSet presAssocID="{9E1D3E36-C1F8-4360-9D95-D8F027DB6C6F}" presName="connTx" presStyleLbl="parChTrans1D2" presStyleIdx="0" presStyleCnt="3"/>
      <dgm:spPr/>
    </dgm:pt>
    <dgm:pt modelId="{4CDB4247-14E0-4BB8-B8C0-61E1FE680529}" type="pres">
      <dgm:prSet presAssocID="{4703A6C5-5841-44B6-9172-F805088CEB9D}" presName="root2" presStyleCnt="0"/>
      <dgm:spPr/>
    </dgm:pt>
    <dgm:pt modelId="{F40C3FC6-C463-4DCF-95C4-87C9317B15B7}" type="pres">
      <dgm:prSet presAssocID="{4703A6C5-5841-44B6-9172-F805088CEB9D}" presName="LevelTwoTextNode" presStyleLbl="node2" presStyleIdx="0" presStyleCnt="3">
        <dgm:presLayoutVars>
          <dgm:chPref val="3"/>
        </dgm:presLayoutVars>
      </dgm:prSet>
      <dgm:spPr/>
    </dgm:pt>
    <dgm:pt modelId="{77239245-30CA-4C99-AA06-679D2EC34D38}" type="pres">
      <dgm:prSet presAssocID="{4703A6C5-5841-44B6-9172-F805088CEB9D}" presName="level3hierChild" presStyleCnt="0"/>
      <dgm:spPr/>
    </dgm:pt>
    <dgm:pt modelId="{49F8C80C-BF55-470F-B22B-D44EF91A7683}" type="pres">
      <dgm:prSet presAssocID="{B26E4FD8-6521-447A-B55F-58C5B7643B74}" presName="conn2-1" presStyleLbl="parChTrans1D2" presStyleIdx="1" presStyleCnt="3"/>
      <dgm:spPr/>
    </dgm:pt>
    <dgm:pt modelId="{8A3EE876-B841-4B3F-9830-932F3F66FAD7}" type="pres">
      <dgm:prSet presAssocID="{B26E4FD8-6521-447A-B55F-58C5B7643B74}" presName="connTx" presStyleLbl="parChTrans1D2" presStyleIdx="1" presStyleCnt="3"/>
      <dgm:spPr/>
    </dgm:pt>
    <dgm:pt modelId="{1F0CFFBA-E984-471E-9ED0-2F676DF9BEB7}" type="pres">
      <dgm:prSet presAssocID="{2EBBEF50-EBB5-4C93-BFFE-FCB5DD459BE2}" presName="root2" presStyleCnt="0"/>
      <dgm:spPr/>
    </dgm:pt>
    <dgm:pt modelId="{C0F12AC8-A20F-4FBD-9314-D8E40F50D2BD}" type="pres">
      <dgm:prSet presAssocID="{2EBBEF50-EBB5-4C93-BFFE-FCB5DD459BE2}" presName="LevelTwoTextNode" presStyleLbl="node2" presStyleIdx="1" presStyleCnt="3">
        <dgm:presLayoutVars>
          <dgm:chPref val="3"/>
        </dgm:presLayoutVars>
      </dgm:prSet>
      <dgm:spPr/>
    </dgm:pt>
    <dgm:pt modelId="{A61346AF-F841-492D-BA74-31B7582AF345}" type="pres">
      <dgm:prSet presAssocID="{2EBBEF50-EBB5-4C93-BFFE-FCB5DD459BE2}" presName="level3hierChild" presStyleCnt="0"/>
      <dgm:spPr/>
    </dgm:pt>
    <dgm:pt modelId="{7CD5588D-3A5E-456A-B7B1-F80B299DF6A0}" type="pres">
      <dgm:prSet presAssocID="{4C9C81A9-34AB-4A0B-AA08-A9D73A9F2251}" presName="conn2-1" presStyleLbl="parChTrans1D2" presStyleIdx="2" presStyleCnt="3"/>
      <dgm:spPr/>
    </dgm:pt>
    <dgm:pt modelId="{FE661262-0226-4F0E-98CB-C657645DF245}" type="pres">
      <dgm:prSet presAssocID="{4C9C81A9-34AB-4A0B-AA08-A9D73A9F2251}" presName="connTx" presStyleLbl="parChTrans1D2" presStyleIdx="2" presStyleCnt="3"/>
      <dgm:spPr/>
    </dgm:pt>
    <dgm:pt modelId="{F5FDEA36-5CE1-48D9-B668-16EEAA3A0FB1}" type="pres">
      <dgm:prSet presAssocID="{A1E2C7E3-3826-46FF-8B38-2BE0A6C25DF0}" presName="root2" presStyleCnt="0"/>
      <dgm:spPr/>
    </dgm:pt>
    <dgm:pt modelId="{704DB9DD-B297-4370-B17F-38D55F2755B8}" type="pres">
      <dgm:prSet presAssocID="{A1E2C7E3-3826-46FF-8B38-2BE0A6C25DF0}" presName="LevelTwoTextNode" presStyleLbl="node2" presStyleIdx="2" presStyleCnt="3">
        <dgm:presLayoutVars>
          <dgm:chPref val="3"/>
        </dgm:presLayoutVars>
      </dgm:prSet>
      <dgm:spPr/>
    </dgm:pt>
    <dgm:pt modelId="{2C49A53E-7AEA-45F1-A443-5713BA8380F6}" type="pres">
      <dgm:prSet presAssocID="{A1E2C7E3-3826-46FF-8B38-2BE0A6C25DF0}" presName="level3hierChild" presStyleCnt="0"/>
      <dgm:spPr/>
    </dgm:pt>
  </dgm:ptLst>
  <dgm:cxnLst>
    <dgm:cxn modelId="{61C5CF5D-6A73-4DC5-9559-92CF1F7CCF9C}" srcId="{3F2A5488-9F91-4467-A8A9-D0D3C16A36C5}" destId="{4703A6C5-5841-44B6-9172-F805088CEB9D}" srcOrd="0" destOrd="0" parTransId="{9E1D3E36-C1F8-4360-9D95-D8F027DB6C6F}" sibTransId="{9F2D6312-9F56-4FA2-BECA-5FB389E93BF0}"/>
    <dgm:cxn modelId="{9242AF65-5177-4EE2-85FC-FA115E8EDDC5}" type="presOf" srcId="{B5BB2FAB-34A1-41F5-BDEE-714307370ECE}" destId="{E8D3111C-948A-49CA-9B94-9251206DB64D}" srcOrd="0" destOrd="0" presId="urn:microsoft.com/office/officeart/2008/layout/HorizontalMultiLevelHierarchy"/>
    <dgm:cxn modelId="{FCB74767-7A53-4A38-95FD-4E45C0A49D72}" type="presOf" srcId="{3F2A5488-9F91-4467-A8A9-D0D3C16A36C5}" destId="{229E0384-9756-40BF-B488-4757618AC744}" srcOrd="0" destOrd="0" presId="urn:microsoft.com/office/officeart/2008/layout/HorizontalMultiLevelHierarchy"/>
    <dgm:cxn modelId="{0A35FF71-525F-4BEE-8D29-F5B2A4E9737C}" srcId="{3F2A5488-9F91-4467-A8A9-D0D3C16A36C5}" destId="{2EBBEF50-EBB5-4C93-BFFE-FCB5DD459BE2}" srcOrd="1" destOrd="0" parTransId="{B26E4FD8-6521-447A-B55F-58C5B7643B74}" sibTransId="{5E676B9E-63AC-4881-B9CD-5A4C1BA1CF99}"/>
    <dgm:cxn modelId="{FFE69674-310C-4670-8A89-9987BE2693A7}" type="presOf" srcId="{4C9C81A9-34AB-4A0B-AA08-A9D73A9F2251}" destId="{7CD5588D-3A5E-456A-B7B1-F80B299DF6A0}" srcOrd="0" destOrd="0" presId="urn:microsoft.com/office/officeart/2008/layout/HorizontalMultiLevelHierarchy"/>
    <dgm:cxn modelId="{406FBA7B-D8E2-4BE8-BB3D-C95B6D8A1631}" type="presOf" srcId="{A1E2C7E3-3826-46FF-8B38-2BE0A6C25DF0}" destId="{704DB9DD-B297-4370-B17F-38D55F2755B8}" srcOrd="0" destOrd="0" presId="urn:microsoft.com/office/officeart/2008/layout/HorizontalMultiLevelHierarchy"/>
    <dgm:cxn modelId="{B0A46B84-33B8-4A22-BF1B-3E4D996D9C44}" srcId="{3F2A5488-9F91-4467-A8A9-D0D3C16A36C5}" destId="{A1E2C7E3-3826-46FF-8B38-2BE0A6C25DF0}" srcOrd="2" destOrd="0" parTransId="{4C9C81A9-34AB-4A0B-AA08-A9D73A9F2251}" sibTransId="{3DD053D7-815B-48B4-AC87-D8FDD0E8DF85}"/>
    <dgm:cxn modelId="{6818CC8E-54B3-4CA8-9381-2B35CE1E10A2}" type="presOf" srcId="{9E1D3E36-C1F8-4360-9D95-D8F027DB6C6F}" destId="{8E1A282C-8B34-4F20-846B-CFE37D4B1F8A}" srcOrd="0" destOrd="0" presId="urn:microsoft.com/office/officeart/2008/layout/HorizontalMultiLevelHierarchy"/>
    <dgm:cxn modelId="{045301BE-1312-45E4-8696-6720F52481D4}" type="presOf" srcId="{2EBBEF50-EBB5-4C93-BFFE-FCB5DD459BE2}" destId="{C0F12AC8-A20F-4FBD-9314-D8E40F50D2BD}" srcOrd="0" destOrd="0" presId="urn:microsoft.com/office/officeart/2008/layout/HorizontalMultiLevelHierarchy"/>
    <dgm:cxn modelId="{605D9EC5-F791-42C9-9428-02CE09A9434B}" type="presOf" srcId="{4C9C81A9-34AB-4A0B-AA08-A9D73A9F2251}" destId="{FE661262-0226-4F0E-98CB-C657645DF245}" srcOrd="1" destOrd="0" presId="urn:microsoft.com/office/officeart/2008/layout/HorizontalMultiLevelHierarchy"/>
    <dgm:cxn modelId="{0040F5CA-A4EF-4EC2-940F-BEC5715D8C37}" srcId="{B5BB2FAB-34A1-41F5-BDEE-714307370ECE}" destId="{3F2A5488-9F91-4467-A8A9-D0D3C16A36C5}" srcOrd="0" destOrd="0" parTransId="{34029608-5002-4AB7-9C26-6F7D8AB629B3}" sibTransId="{73CBD146-5A77-4799-BC63-E4EF875E08CB}"/>
    <dgm:cxn modelId="{194489D0-2FA8-4A82-AFE4-5AF754AB8F0B}" type="presOf" srcId="{4703A6C5-5841-44B6-9172-F805088CEB9D}" destId="{F40C3FC6-C463-4DCF-95C4-87C9317B15B7}" srcOrd="0" destOrd="0" presId="urn:microsoft.com/office/officeart/2008/layout/HorizontalMultiLevelHierarchy"/>
    <dgm:cxn modelId="{CF6E60DD-8810-4C6A-B294-FB3CBCA0BACC}" type="presOf" srcId="{B26E4FD8-6521-447A-B55F-58C5B7643B74}" destId="{49F8C80C-BF55-470F-B22B-D44EF91A7683}" srcOrd="0" destOrd="0" presId="urn:microsoft.com/office/officeart/2008/layout/HorizontalMultiLevelHierarchy"/>
    <dgm:cxn modelId="{79244FEA-98BF-4884-BCBC-9C29F0FB8C8C}" type="presOf" srcId="{9E1D3E36-C1F8-4360-9D95-D8F027DB6C6F}" destId="{1A4DB353-8342-4051-9695-18FC7E0B13E0}" srcOrd="1" destOrd="0" presId="urn:microsoft.com/office/officeart/2008/layout/HorizontalMultiLevelHierarchy"/>
    <dgm:cxn modelId="{1B0D87F3-554A-4900-A598-E41D01EB9A6B}" type="presOf" srcId="{B26E4FD8-6521-447A-B55F-58C5B7643B74}" destId="{8A3EE876-B841-4B3F-9830-932F3F66FAD7}" srcOrd="1" destOrd="0" presId="urn:microsoft.com/office/officeart/2008/layout/HorizontalMultiLevelHierarchy"/>
    <dgm:cxn modelId="{74F24C8A-72EE-4002-BE75-7F72025FCBDC}" type="presParOf" srcId="{E8D3111C-948A-49CA-9B94-9251206DB64D}" destId="{46DAA0B6-FD09-47A7-B7B8-B0B44816287A}" srcOrd="0" destOrd="0" presId="urn:microsoft.com/office/officeart/2008/layout/HorizontalMultiLevelHierarchy"/>
    <dgm:cxn modelId="{7D4F8655-8874-4804-994E-AE721306B043}" type="presParOf" srcId="{46DAA0B6-FD09-47A7-B7B8-B0B44816287A}" destId="{229E0384-9756-40BF-B488-4757618AC744}" srcOrd="0" destOrd="0" presId="urn:microsoft.com/office/officeart/2008/layout/HorizontalMultiLevelHierarchy"/>
    <dgm:cxn modelId="{88433F14-3CA9-48CB-A879-7A85B205712E}" type="presParOf" srcId="{46DAA0B6-FD09-47A7-B7B8-B0B44816287A}" destId="{F7D3948F-FBF1-47CC-9B18-C606C0D1A934}" srcOrd="1" destOrd="0" presId="urn:microsoft.com/office/officeart/2008/layout/HorizontalMultiLevelHierarchy"/>
    <dgm:cxn modelId="{7AAE28CD-86BF-422F-919C-F40F0D465D00}" type="presParOf" srcId="{F7D3948F-FBF1-47CC-9B18-C606C0D1A934}" destId="{8E1A282C-8B34-4F20-846B-CFE37D4B1F8A}" srcOrd="0" destOrd="0" presId="urn:microsoft.com/office/officeart/2008/layout/HorizontalMultiLevelHierarchy"/>
    <dgm:cxn modelId="{CB7CBBEA-D0FB-493E-8A63-24A5BDC5D127}" type="presParOf" srcId="{8E1A282C-8B34-4F20-846B-CFE37D4B1F8A}" destId="{1A4DB353-8342-4051-9695-18FC7E0B13E0}" srcOrd="0" destOrd="0" presId="urn:microsoft.com/office/officeart/2008/layout/HorizontalMultiLevelHierarchy"/>
    <dgm:cxn modelId="{A231503E-504B-49E6-A765-78375BDCF521}" type="presParOf" srcId="{F7D3948F-FBF1-47CC-9B18-C606C0D1A934}" destId="{4CDB4247-14E0-4BB8-B8C0-61E1FE680529}" srcOrd="1" destOrd="0" presId="urn:microsoft.com/office/officeart/2008/layout/HorizontalMultiLevelHierarchy"/>
    <dgm:cxn modelId="{725BA5B9-E248-45D9-B361-8BA608017637}" type="presParOf" srcId="{4CDB4247-14E0-4BB8-B8C0-61E1FE680529}" destId="{F40C3FC6-C463-4DCF-95C4-87C9317B15B7}" srcOrd="0" destOrd="0" presId="urn:microsoft.com/office/officeart/2008/layout/HorizontalMultiLevelHierarchy"/>
    <dgm:cxn modelId="{4B3FA92E-C61E-4727-95F5-CBD51CAA4516}" type="presParOf" srcId="{4CDB4247-14E0-4BB8-B8C0-61E1FE680529}" destId="{77239245-30CA-4C99-AA06-679D2EC34D38}" srcOrd="1" destOrd="0" presId="urn:microsoft.com/office/officeart/2008/layout/HorizontalMultiLevelHierarchy"/>
    <dgm:cxn modelId="{3001981C-ABA4-4BFC-A76E-3A543BD458A0}" type="presParOf" srcId="{F7D3948F-FBF1-47CC-9B18-C606C0D1A934}" destId="{49F8C80C-BF55-470F-B22B-D44EF91A7683}" srcOrd="2" destOrd="0" presId="urn:microsoft.com/office/officeart/2008/layout/HorizontalMultiLevelHierarchy"/>
    <dgm:cxn modelId="{DB01B382-7E49-41F2-A140-8262348F0D1F}" type="presParOf" srcId="{49F8C80C-BF55-470F-B22B-D44EF91A7683}" destId="{8A3EE876-B841-4B3F-9830-932F3F66FAD7}" srcOrd="0" destOrd="0" presId="urn:microsoft.com/office/officeart/2008/layout/HorizontalMultiLevelHierarchy"/>
    <dgm:cxn modelId="{C15AA45D-FE5C-41AB-B56A-6A6D7E2F25D7}" type="presParOf" srcId="{F7D3948F-FBF1-47CC-9B18-C606C0D1A934}" destId="{1F0CFFBA-E984-471E-9ED0-2F676DF9BEB7}" srcOrd="3" destOrd="0" presId="urn:microsoft.com/office/officeart/2008/layout/HorizontalMultiLevelHierarchy"/>
    <dgm:cxn modelId="{E5348278-7661-449F-9AE5-FE26619A23F1}" type="presParOf" srcId="{1F0CFFBA-E984-471E-9ED0-2F676DF9BEB7}" destId="{C0F12AC8-A20F-4FBD-9314-D8E40F50D2BD}" srcOrd="0" destOrd="0" presId="urn:microsoft.com/office/officeart/2008/layout/HorizontalMultiLevelHierarchy"/>
    <dgm:cxn modelId="{1A3C36A0-7DD0-4282-B9B1-F77D95D6765E}" type="presParOf" srcId="{1F0CFFBA-E984-471E-9ED0-2F676DF9BEB7}" destId="{A61346AF-F841-492D-BA74-31B7582AF345}" srcOrd="1" destOrd="0" presId="urn:microsoft.com/office/officeart/2008/layout/HorizontalMultiLevelHierarchy"/>
    <dgm:cxn modelId="{CF09FCC4-CFAC-47FA-9211-37C35F93C421}" type="presParOf" srcId="{F7D3948F-FBF1-47CC-9B18-C606C0D1A934}" destId="{7CD5588D-3A5E-456A-B7B1-F80B299DF6A0}" srcOrd="4" destOrd="0" presId="urn:microsoft.com/office/officeart/2008/layout/HorizontalMultiLevelHierarchy"/>
    <dgm:cxn modelId="{BCCD1795-D550-4E5D-8EA4-681933D791C7}" type="presParOf" srcId="{7CD5588D-3A5E-456A-B7B1-F80B299DF6A0}" destId="{FE661262-0226-4F0E-98CB-C657645DF245}" srcOrd="0" destOrd="0" presId="urn:microsoft.com/office/officeart/2008/layout/HorizontalMultiLevelHierarchy"/>
    <dgm:cxn modelId="{8BD9607C-26F8-4BC8-AB54-84266F9F6140}" type="presParOf" srcId="{F7D3948F-FBF1-47CC-9B18-C606C0D1A934}" destId="{F5FDEA36-5CE1-48D9-B668-16EEAA3A0FB1}" srcOrd="5" destOrd="0" presId="urn:microsoft.com/office/officeart/2008/layout/HorizontalMultiLevelHierarchy"/>
    <dgm:cxn modelId="{91D2AD63-DBC4-4C2F-B955-92A76E6D6964}" type="presParOf" srcId="{F5FDEA36-5CE1-48D9-B668-16EEAA3A0FB1}" destId="{704DB9DD-B297-4370-B17F-38D55F2755B8}" srcOrd="0" destOrd="0" presId="urn:microsoft.com/office/officeart/2008/layout/HorizontalMultiLevelHierarchy"/>
    <dgm:cxn modelId="{38899051-439C-44F2-B4D0-6AC49B1C056F}" type="presParOf" srcId="{F5FDEA36-5CE1-48D9-B668-16EEAA3A0FB1}" destId="{2C49A53E-7AEA-45F1-A443-5713BA8380F6}"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BB2FAB-34A1-41F5-BDEE-714307370ECE}"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zh-CN" altLang="en-US"/>
        </a:p>
      </dgm:t>
    </dgm:pt>
    <dgm:pt modelId="{3F2A5488-9F91-4467-A8A9-D0D3C16A36C5}">
      <dgm:prSet phldrT="[文本]" custT="1"/>
      <dgm:spPr/>
      <dgm:t>
        <a:bodyPr/>
        <a:lstStyle/>
        <a:p>
          <a:r>
            <a:rPr lang="en-US" altLang="zh-CN" sz="1200" b="1" dirty="0">
              <a:solidFill>
                <a:schemeClr val="tx1"/>
              </a:solidFill>
              <a:latin typeface="Century Gothic" panose="020B0502020202020204" pitchFamily="34" charset="0"/>
            </a:rPr>
            <a:t>Operating Expenses</a:t>
          </a:r>
          <a:endParaRPr lang="zh-CN" altLang="en-US" sz="1200" b="1" dirty="0">
            <a:solidFill>
              <a:schemeClr val="tx1"/>
            </a:solidFill>
            <a:latin typeface="Century Gothic" panose="020B0502020202020204" pitchFamily="34" charset="0"/>
          </a:endParaRPr>
        </a:p>
      </dgm:t>
    </dgm:pt>
    <dgm:pt modelId="{34029608-5002-4AB7-9C26-6F7D8AB629B3}" type="parTrans" cxnId="{0040F5CA-A4EF-4EC2-940F-BEC5715D8C37}">
      <dgm:prSet/>
      <dgm:spPr/>
      <dgm:t>
        <a:bodyPr/>
        <a:lstStyle/>
        <a:p>
          <a:endParaRPr lang="zh-CN" altLang="en-US" sz="1200">
            <a:solidFill>
              <a:schemeClr val="tx1"/>
            </a:solidFill>
            <a:latin typeface="Century Gothic" panose="020B0502020202020204" pitchFamily="34" charset="0"/>
          </a:endParaRPr>
        </a:p>
      </dgm:t>
    </dgm:pt>
    <dgm:pt modelId="{73CBD146-5A77-4799-BC63-E4EF875E08CB}" type="sibTrans" cxnId="{0040F5CA-A4EF-4EC2-940F-BEC5715D8C37}">
      <dgm:prSet/>
      <dgm:spPr/>
      <dgm:t>
        <a:bodyPr/>
        <a:lstStyle/>
        <a:p>
          <a:endParaRPr lang="zh-CN" altLang="en-US" sz="1200">
            <a:solidFill>
              <a:schemeClr val="tx1"/>
            </a:solidFill>
            <a:latin typeface="Century Gothic" panose="020B0502020202020204" pitchFamily="34" charset="0"/>
          </a:endParaRPr>
        </a:p>
      </dgm:t>
    </dgm:pt>
    <dgm:pt modelId="{2EBBEF50-EBB5-4C93-BFFE-FCB5DD459BE2}">
      <dgm:prSet phldrT="[文本]" custT="1"/>
      <dgm:spPr/>
      <dgm:t>
        <a:bodyPr/>
        <a:lstStyle/>
        <a:p>
          <a:r>
            <a:rPr lang="en-US" altLang="zh-CN" sz="1100" dirty="0">
              <a:solidFill>
                <a:schemeClr val="tx1"/>
              </a:solidFill>
              <a:latin typeface="Century Gothic" panose="020B0502020202020204" pitchFamily="34" charset="0"/>
            </a:rPr>
            <a:t>Selling Expenses</a:t>
          </a:r>
          <a:endParaRPr lang="zh-CN" altLang="en-US" sz="1100" dirty="0">
            <a:solidFill>
              <a:schemeClr val="tx1"/>
            </a:solidFill>
            <a:latin typeface="Century Gothic" panose="020B0502020202020204" pitchFamily="34" charset="0"/>
          </a:endParaRPr>
        </a:p>
      </dgm:t>
    </dgm:pt>
    <dgm:pt modelId="{B26E4FD8-6521-447A-B55F-58C5B7643B74}" type="parTrans" cxnId="{0A35FF71-525F-4BEE-8D29-F5B2A4E9737C}">
      <dgm:prSet custT="1"/>
      <dgm:spPr/>
      <dgm:t>
        <a:bodyPr/>
        <a:lstStyle/>
        <a:p>
          <a:endParaRPr lang="zh-CN" altLang="en-US" sz="1200">
            <a:solidFill>
              <a:schemeClr val="tx1"/>
            </a:solidFill>
            <a:latin typeface="Century Gothic" panose="020B0502020202020204" pitchFamily="34" charset="0"/>
          </a:endParaRPr>
        </a:p>
      </dgm:t>
    </dgm:pt>
    <dgm:pt modelId="{5E676B9E-63AC-4881-B9CD-5A4C1BA1CF99}" type="sibTrans" cxnId="{0A35FF71-525F-4BEE-8D29-F5B2A4E9737C}">
      <dgm:prSet/>
      <dgm:spPr/>
      <dgm:t>
        <a:bodyPr/>
        <a:lstStyle/>
        <a:p>
          <a:endParaRPr lang="zh-CN" altLang="en-US" sz="1200">
            <a:solidFill>
              <a:schemeClr val="tx1"/>
            </a:solidFill>
            <a:latin typeface="Century Gothic" panose="020B0502020202020204" pitchFamily="34" charset="0"/>
          </a:endParaRPr>
        </a:p>
      </dgm:t>
    </dgm:pt>
    <dgm:pt modelId="{A1E2C7E3-3826-46FF-8B38-2BE0A6C25DF0}">
      <dgm:prSet phldrT="[文本]" custT="1"/>
      <dgm:spPr/>
      <dgm:t>
        <a:bodyPr/>
        <a:lstStyle/>
        <a:p>
          <a:r>
            <a:rPr lang="en-US" altLang="zh-CN" sz="1100" dirty="0">
              <a:solidFill>
                <a:schemeClr val="tx1"/>
              </a:solidFill>
              <a:latin typeface="Century Gothic" panose="020B0502020202020204" pitchFamily="34" charset="0"/>
            </a:rPr>
            <a:t>R&amp;D Expenses</a:t>
          </a:r>
          <a:endParaRPr lang="zh-CN" altLang="en-US" sz="1100" dirty="0">
            <a:solidFill>
              <a:schemeClr val="tx1"/>
            </a:solidFill>
            <a:latin typeface="Century Gothic" panose="020B0502020202020204" pitchFamily="34" charset="0"/>
          </a:endParaRPr>
        </a:p>
      </dgm:t>
    </dgm:pt>
    <dgm:pt modelId="{4C9C81A9-34AB-4A0B-AA08-A9D73A9F2251}" type="parTrans" cxnId="{B0A46B84-33B8-4A22-BF1B-3E4D996D9C44}">
      <dgm:prSet custT="1"/>
      <dgm:spPr/>
      <dgm:t>
        <a:bodyPr/>
        <a:lstStyle/>
        <a:p>
          <a:endParaRPr lang="zh-CN" altLang="en-US" sz="1200">
            <a:solidFill>
              <a:schemeClr val="tx1"/>
            </a:solidFill>
            <a:latin typeface="Century Gothic" panose="020B0502020202020204" pitchFamily="34" charset="0"/>
          </a:endParaRPr>
        </a:p>
      </dgm:t>
    </dgm:pt>
    <dgm:pt modelId="{3DD053D7-815B-48B4-AC87-D8FDD0E8DF85}" type="sibTrans" cxnId="{B0A46B84-33B8-4A22-BF1B-3E4D996D9C44}">
      <dgm:prSet/>
      <dgm:spPr/>
      <dgm:t>
        <a:bodyPr/>
        <a:lstStyle/>
        <a:p>
          <a:endParaRPr lang="zh-CN" altLang="en-US" sz="1200">
            <a:solidFill>
              <a:schemeClr val="tx1"/>
            </a:solidFill>
            <a:latin typeface="Century Gothic" panose="020B0502020202020204" pitchFamily="34" charset="0"/>
          </a:endParaRPr>
        </a:p>
      </dgm:t>
    </dgm:pt>
    <dgm:pt modelId="{4703A6C5-5841-44B6-9172-F805088CEB9D}">
      <dgm:prSet phldrT="[文本]" custT="1"/>
      <dgm:spPr/>
      <dgm:t>
        <a:bodyPr/>
        <a:lstStyle/>
        <a:p>
          <a:r>
            <a:rPr lang="en-US" altLang="zh-CN" sz="1100" b="0" dirty="0">
              <a:solidFill>
                <a:schemeClr val="tx1"/>
              </a:solidFill>
              <a:latin typeface="Century Gothic" panose="020B0502020202020204" pitchFamily="34" charset="0"/>
            </a:rPr>
            <a:t>General &amp; Admi. Expenses</a:t>
          </a:r>
          <a:endParaRPr lang="zh-CN" altLang="en-US" sz="1100" b="0" dirty="0">
            <a:solidFill>
              <a:schemeClr val="tx1"/>
            </a:solidFill>
            <a:latin typeface="Century Gothic" panose="020B0502020202020204" pitchFamily="34" charset="0"/>
          </a:endParaRPr>
        </a:p>
      </dgm:t>
    </dgm:pt>
    <dgm:pt modelId="{9F2D6312-9F56-4FA2-BECA-5FB389E93BF0}" type="sibTrans" cxnId="{61C5CF5D-6A73-4DC5-9559-92CF1F7CCF9C}">
      <dgm:prSet/>
      <dgm:spPr/>
      <dgm:t>
        <a:bodyPr/>
        <a:lstStyle/>
        <a:p>
          <a:endParaRPr lang="zh-CN" altLang="en-US" sz="1200">
            <a:solidFill>
              <a:schemeClr val="tx1"/>
            </a:solidFill>
            <a:latin typeface="Century Gothic" panose="020B0502020202020204" pitchFamily="34" charset="0"/>
          </a:endParaRPr>
        </a:p>
      </dgm:t>
    </dgm:pt>
    <dgm:pt modelId="{9E1D3E36-C1F8-4360-9D95-D8F027DB6C6F}" type="parTrans" cxnId="{61C5CF5D-6A73-4DC5-9559-92CF1F7CCF9C}">
      <dgm:prSet custT="1"/>
      <dgm:spPr/>
      <dgm:t>
        <a:bodyPr/>
        <a:lstStyle/>
        <a:p>
          <a:endParaRPr lang="zh-CN" altLang="en-US" sz="1200">
            <a:solidFill>
              <a:schemeClr val="tx1"/>
            </a:solidFill>
            <a:latin typeface="Century Gothic" panose="020B0502020202020204" pitchFamily="34" charset="0"/>
          </a:endParaRPr>
        </a:p>
      </dgm:t>
    </dgm:pt>
    <dgm:pt modelId="{EB86EB27-C3A8-4D90-A49B-24E30303A35A}">
      <dgm:prSet custT="1"/>
      <dgm:spPr>
        <a:ln>
          <a:noFill/>
        </a:ln>
      </dgm:spPr>
      <dgm:t>
        <a:bodyPr/>
        <a:lstStyle/>
        <a:p>
          <a:pPr algn="l"/>
          <a:r>
            <a:rPr lang="en-US" sz="1000" b="0" u="sng" dirty="0">
              <a:solidFill>
                <a:schemeClr val="tx1"/>
              </a:solidFill>
              <a:latin typeface="Century Gothic" panose="020B0502020202020204" pitchFamily="34" charset="0"/>
            </a:rPr>
            <a:t>Salaries and Wages: </a:t>
          </a:r>
          <a:r>
            <a:rPr lang="en-US" altLang="zh-CN" sz="1000" dirty="0">
              <a:solidFill>
                <a:schemeClr val="tx1"/>
              </a:solidFill>
              <a:latin typeface="Century Gothic" panose="020B0502020202020204" pitchFamily="34" charset="0"/>
            </a:rPr>
            <a:t>Compensation for corporate staff, including executives, HR, finance, and IT personnel</a:t>
          </a:r>
          <a:r>
            <a:rPr lang="en-US" sz="1000" b="1" dirty="0">
              <a:solidFill>
                <a:schemeClr val="tx1"/>
              </a:solidFill>
              <a:latin typeface="Century Gothic" panose="020B0502020202020204" pitchFamily="34" charset="0"/>
            </a:rPr>
            <a:t> </a:t>
          </a:r>
          <a:endParaRPr lang="zh-CN" altLang="en-US" sz="1000" dirty="0">
            <a:solidFill>
              <a:schemeClr val="tx1"/>
            </a:solidFill>
            <a:latin typeface="Century Gothic" panose="020B0502020202020204" pitchFamily="34" charset="0"/>
          </a:endParaRPr>
        </a:p>
      </dgm:t>
    </dgm:pt>
    <dgm:pt modelId="{59B6BB1D-ACDD-4314-BC2D-B13A80320ECD}" type="parTrans" cxnId="{7C323DCB-A2FF-4FB6-B83C-8C8F06811FA4}">
      <dgm:prSet/>
      <dgm:spPr/>
      <dgm:t>
        <a:bodyPr/>
        <a:lstStyle/>
        <a:p>
          <a:endParaRPr lang="zh-CN" altLang="en-US">
            <a:solidFill>
              <a:schemeClr val="tx1"/>
            </a:solidFill>
            <a:latin typeface="Century Gothic" panose="020B0502020202020204" pitchFamily="34" charset="0"/>
          </a:endParaRPr>
        </a:p>
      </dgm:t>
    </dgm:pt>
    <dgm:pt modelId="{224C1ECB-1501-46BE-8DBE-CCF62AFEB471}" type="sibTrans" cxnId="{7C323DCB-A2FF-4FB6-B83C-8C8F06811FA4}">
      <dgm:prSet/>
      <dgm:spPr/>
      <dgm:t>
        <a:bodyPr/>
        <a:lstStyle/>
        <a:p>
          <a:endParaRPr lang="zh-CN" altLang="en-US">
            <a:solidFill>
              <a:schemeClr val="tx1"/>
            </a:solidFill>
            <a:latin typeface="Century Gothic" panose="020B0502020202020204" pitchFamily="34" charset="0"/>
          </a:endParaRPr>
        </a:p>
      </dgm:t>
    </dgm:pt>
    <dgm:pt modelId="{645027C7-74F9-446C-8A8E-E7F3B8CD891D}">
      <dgm:prSet custT="1"/>
      <dgm:spPr>
        <a:ln>
          <a:noFill/>
        </a:ln>
      </dgm:spPr>
      <dgm:t>
        <a:bodyPr/>
        <a:lstStyle/>
        <a:p>
          <a:pPr marL="0" lvl="0" indent="0" algn="l" defTabSz="444500">
            <a:lnSpc>
              <a:spcPct val="90000"/>
            </a:lnSpc>
            <a:spcBef>
              <a:spcPct val="0"/>
            </a:spcBef>
            <a:spcAft>
              <a:spcPct val="35000"/>
            </a:spcAft>
            <a:buNone/>
          </a:pPr>
          <a:r>
            <a:rPr lang="en-US" altLang="en-US" sz="1000" b="0" u="sng" kern="1200" dirty="0">
              <a:solidFill>
                <a:prstClr val="black"/>
              </a:solidFill>
              <a:latin typeface="Century Gothic" panose="020B0502020202020204" pitchFamily="34" charset="0"/>
              <a:ea typeface="等线" panose="02010600030101010101" pitchFamily="2" charset="-122"/>
              <a:cs typeface="+mn-cs"/>
            </a:rPr>
            <a:t>Sales Commissions</a:t>
          </a:r>
          <a:r>
            <a:rPr lang="en-US" altLang="en-US" sz="1000" kern="1200" dirty="0">
              <a:solidFill>
                <a:prstClr val="black"/>
              </a:solidFill>
              <a:latin typeface="Century Gothic" panose="020B0502020202020204" pitchFamily="34" charset="0"/>
              <a:ea typeface="等线" panose="02010600030101010101" pitchFamily="2" charset="-122"/>
              <a:cs typeface="+mn-cs"/>
            </a:rPr>
            <a:t>: Payments made to sales representatives based on their sales performance.</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gm:t>
    </dgm:pt>
    <dgm:pt modelId="{38BAA78D-686B-4ABE-AF72-B6123A1949D7}" type="parTrans" cxnId="{7B0591A2-006A-4575-93A8-4DF8E23FA039}">
      <dgm:prSet/>
      <dgm:spPr/>
      <dgm:t>
        <a:bodyPr/>
        <a:lstStyle/>
        <a:p>
          <a:endParaRPr lang="zh-CN" altLang="en-US">
            <a:solidFill>
              <a:schemeClr val="tx1"/>
            </a:solidFill>
            <a:latin typeface="Century Gothic" panose="020B0502020202020204" pitchFamily="34" charset="0"/>
          </a:endParaRPr>
        </a:p>
      </dgm:t>
    </dgm:pt>
    <dgm:pt modelId="{B0CFCCCE-4AA8-41C2-96E7-5B008323A0B3}" type="sibTrans" cxnId="{7B0591A2-006A-4575-93A8-4DF8E23FA039}">
      <dgm:prSet/>
      <dgm:spPr/>
      <dgm:t>
        <a:bodyPr/>
        <a:lstStyle/>
        <a:p>
          <a:endParaRPr lang="zh-CN" altLang="en-US">
            <a:solidFill>
              <a:schemeClr val="tx1"/>
            </a:solidFill>
            <a:latin typeface="Century Gothic" panose="020B0502020202020204" pitchFamily="34" charset="0"/>
          </a:endParaRPr>
        </a:p>
      </dgm:t>
    </dgm:pt>
    <dgm:pt modelId="{3884705E-A13D-4317-8575-72D9CAE67914}">
      <dgm:prSet custT="1"/>
      <dgm:spPr>
        <a:ln>
          <a:noFill/>
        </a:ln>
      </dgm:spPr>
      <dgm:t>
        <a:bodyPr/>
        <a:lstStyle/>
        <a:p>
          <a:pPr marL="0" lvl="0" indent="0" algn="l" defTabSz="444500">
            <a:lnSpc>
              <a:spcPct val="90000"/>
            </a:lnSpc>
            <a:spcBef>
              <a:spcPct val="0"/>
            </a:spcBef>
            <a:spcAft>
              <a:spcPct val="35000"/>
            </a:spcAft>
            <a:buNone/>
          </a:pPr>
          <a:r>
            <a:rPr lang="en-US" altLang="en-US" sz="1000" u="sng" kern="1200" dirty="0">
              <a:solidFill>
                <a:prstClr val="black"/>
              </a:solidFill>
              <a:latin typeface="Century Gothic" panose="020B0502020202020204" pitchFamily="34" charset="0"/>
              <a:ea typeface="等线" panose="02010600030101010101" pitchFamily="2" charset="-122"/>
              <a:cs typeface="+mn-cs"/>
            </a:rPr>
            <a:t>Product Development</a:t>
          </a:r>
          <a:r>
            <a:rPr lang="en-US" altLang="en-US" sz="1000" kern="1200" dirty="0">
              <a:solidFill>
                <a:prstClr val="black"/>
              </a:solidFill>
              <a:latin typeface="Century Gothic" panose="020B0502020202020204" pitchFamily="34" charset="0"/>
              <a:ea typeface="等线" panose="02010600030101010101" pitchFamily="2" charset="-122"/>
              <a:cs typeface="+mn-cs"/>
            </a:rPr>
            <a:t>: Costs related to the development of new dental plans or enhancements to existing plans.</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gm:t>
    </dgm:pt>
    <dgm:pt modelId="{4011B174-E8B7-42D0-8D0A-D5805B9DA832}" type="parTrans" cxnId="{88003455-E9D7-46C3-9577-A089DDBD2608}">
      <dgm:prSet/>
      <dgm:spPr/>
      <dgm:t>
        <a:bodyPr/>
        <a:lstStyle/>
        <a:p>
          <a:endParaRPr lang="zh-CN" altLang="en-US">
            <a:solidFill>
              <a:schemeClr val="tx1"/>
            </a:solidFill>
            <a:latin typeface="Century Gothic" panose="020B0502020202020204" pitchFamily="34" charset="0"/>
          </a:endParaRPr>
        </a:p>
      </dgm:t>
    </dgm:pt>
    <dgm:pt modelId="{C841F043-E5BB-49D6-AA4E-BD596E6D47BB}" type="sibTrans" cxnId="{88003455-E9D7-46C3-9577-A089DDBD2608}">
      <dgm:prSet/>
      <dgm:spPr/>
      <dgm:t>
        <a:bodyPr/>
        <a:lstStyle/>
        <a:p>
          <a:endParaRPr lang="zh-CN" altLang="en-US">
            <a:solidFill>
              <a:schemeClr val="tx1"/>
            </a:solidFill>
            <a:latin typeface="Century Gothic" panose="020B0502020202020204" pitchFamily="34" charset="0"/>
          </a:endParaRPr>
        </a:p>
      </dgm:t>
    </dgm:pt>
    <dgm:pt modelId="{12728FFC-28A3-45E5-9BA2-9E3C0D64A83F}">
      <dgm:prSet custT="1"/>
      <dgm:spPr>
        <a:ln>
          <a:noFill/>
        </a:ln>
      </dgm:spPr>
      <dgm:t>
        <a:bodyPr/>
        <a:lstStyle/>
        <a:p>
          <a:pPr algn="l"/>
          <a:r>
            <a:rPr lang="en-US" sz="1000" b="0" u="sng" kern="1200" dirty="0">
              <a:solidFill>
                <a:prstClr val="black"/>
              </a:solidFill>
              <a:latin typeface="Century Gothic" panose="020B0502020202020204" pitchFamily="34" charset="0"/>
              <a:ea typeface="等线" panose="02010600030101010101" pitchFamily="2" charset="-122"/>
              <a:cs typeface="+mn-cs"/>
            </a:rPr>
            <a:t>Office Supplies and Utilities</a:t>
          </a:r>
          <a:r>
            <a:rPr lang="en-US" sz="1000" b="1" kern="1200" dirty="0">
              <a:solidFill>
                <a:prstClr val="black"/>
              </a:solidFill>
              <a:latin typeface="Century Gothic" panose="020B0502020202020204" pitchFamily="34" charset="0"/>
              <a:ea typeface="等线" panose="02010600030101010101" pitchFamily="2" charset="-122"/>
              <a:cs typeface="+mn-cs"/>
            </a:rPr>
            <a:t>: </a:t>
          </a:r>
          <a:r>
            <a:rPr lang="en-US" altLang="zh-CN" sz="1000" kern="1200" dirty="0">
              <a:solidFill>
                <a:prstClr val="black"/>
              </a:solidFill>
              <a:latin typeface="Century Gothic" panose="020B0502020202020204" pitchFamily="34" charset="0"/>
              <a:ea typeface="等线" panose="02010600030101010101" pitchFamily="2" charset="-122"/>
              <a:cs typeface="+mn-cs"/>
            </a:rPr>
            <a:t>Costs for running corporate offices, such as utilities, rent, and office supplies.</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gm:t>
    </dgm:pt>
    <dgm:pt modelId="{B9048338-B1F9-4A74-AB42-122B0E88E84B}" type="parTrans" cxnId="{26E02FC9-FAC1-4DC3-A4CA-6EFA1332D741}">
      <dgm:prSet/>
      <dgm:spPr/>
      <dgm:t>
        <a:bodyPr/>
        <a:lstStyle/>
        <a:p>
          <a:endParaRPr lang="zh-CN" altLang="en-US">
            <a:solidFill>
              <a:schemeClr val="tx1"/>
            </a:solidFill>
            <a:latin typeface="Century Gothic" panose="020B0502020202020204" pitchFamily="34" charset="0"/>
          </a:endParaRPr>
        </a:p>
      </dgm:t>
    </dgm:pt>
    <dgm:pt modelId="{807FBE8B-44A2-44C0-A525-4B4F3E09A99C}" type="sibTrans" cxnId="{26E02FC9-FAC1-4DC3-A4CA-6EFA1332D741}">
      <dgm:prSet/>
      <dgm:spPr/>
      <dgm:t>
        <a:bodyPr/>
        <a:lstStyle/>
        <a:p>
          <a:endParaRPr lang="zh-CN" altLang="en-US">
            <a:solidFill>
              <a:schemeClr val="tx1"/>
            </a:solidFill>
            <a:latin typeface="Century Gothic" panose="020B0502020202020204" pitchFamily="34" charset="0"/>
          </a:endParaRPr>
        </a:p>
      </dgm:t>
    </dgm:pt>
    <dgm:pt modelId="{3FB17F60-7E0B-4F6E-B686-28614239B7E4}">
      <dgm:prSet custT="1"/>
      <dgm:spPr>
        <a:ln>
          <a:noFill/>
        </a:ln>
      </dgm:spPr>
      <dgm:t>
        <a:bodyPr/>
        <a:lstStyle/>
        <a:p>
          <a:pPr algn="l"/>
          <a:r>
            <a:rPr lang="en-US" altLang="en-US" sz="1000" u="sng" kern="1200" dirty="0">
              <a:solidFill>
                <a:prstClr val="black"/>
              </a:solidFill>
              <a:latin typeface="Century Gothic" panose="020B0502020202020204" pitchFamily="34" charset="0"/>
              <a:ea typeface="等线" panose="02010600030101010101" pitchFamily="2" charset="-122"/>
              <a:cs typeface="+mn-cs"/>
            </a:rPr>
            <a:t>Depreciation and Amortization</a:t>
          </a:r>
          <a:r>
            <a:rPr lang="en-US" altLang="en-US" sz="1000" kern="1200" dirty="0">
              <a:solidFill>
                <a:prstClr val="black"/>
              </a:solidFill>
              <a:latin typeface="Century Gothic" panose="020B0502020202020204" pitchFamily="34" charset="0"/>
              <a:ea typeface="等线" panose="02010600030101010101" pitchFamily="2" charset="-122"/>
              <a:cs typeface="+mn-cs"/>
            </a:rPr>
            <a:t>: The allocation of the cost of tangible and intangible assets over their useful lives.</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gm:t>
    </dgm:pt>
    <dgm:pt modelId="{8F0C3752-DAC6-4691-96E0-EEEEF2EA05FD}" type="parTrans" cxnId="{5DF299B8-BC09-43B6-B6E3-8C035FF0714D}">
      <dgm:prSet/>
      <dgm:spPr/>
      <dgm:t>
        <a:bodyPr/>
        <a:lstStyle/>
        <a:p>
          <a:endParaRPr lang="zh-CN" altLang="en-US">
            <a:solidFill>
              <a:schemeClr val="tx1"/>
            </a:solidFill>
            <a:latin typeface="Century Gothic" panose="020B0502020202020204" pitchFamily="34" charset="0"/>
          </a:endParaRPr>
        </a:p>
      </dgm:t>
    </dgm:pt>
    <dgm:pt modelId="{B9261AC1-B125-44DA-96B0-1DAE49D3FDDF}" type="sibTrans" cxnId="{5DF299B8-BC09-43B6-B6E3-8C035FF0714D}">
      <dgm:prSet/>
      <dgm:spPr/>
      <dgm:t>
        <a:bodyPr/>
        <a:lstStyle/>
        <a:p>
          <a:endParaRPr lang="zh-CN" altLang="en-US">
            <a:solidFill>
              <a:schemeClr val="tx1"/>
            </a:solidFill>
            <a:latin typeface="Century Gothic" panose="020B0502020202020204" pitchFamily="34" charset="0"/>
          </a:endParaRPr>
        </a:p>
      </dgm:t>
    </dgm:pt>
    <dgm:pt modelId="{380A6672-D9AF-48ED-A211-396D90677D7A}">
      <dgm:prSet custT="1"/>
      <dgm:spPr>
        <a:ln>
          <a:noFill/>
        </a:ln>
      </dgm:spPr>
      <dgm:t>
        <a:bodyPr/>
        <a:lstStyle/>
        <a:p>
          <a:pPr marL="0" lvl="0" indent="0" algn="l" defTabSz="444500">
            <a:lnSpc>
              <a:spcPct val="90000"/>
            </a:lnSpc>
            <a:spcBef>
              <a:spcPct val="0"/>
            </a:spcBef>
            <a:spcAft>
              <a:spcPct val="35000"/>
            </a:spcAft>
            <a:buNone/>
          </a:pPr>
          <a:r>
            <a:rPr lang="en-US" altLang="en-US" sz="1000" u="sng" kern="1200" dirty="0">
              <a:solidFill>
                <a:prstClr val="black"/>
              </a:solidFill>
              <a:latin typeface="Century Gothic" panose="020B0502020202020204" pitchFamily="34" charset="0"/>
              <a:ea typeface="等线" panose="02010600030101010101" pitchFamily="2" charset="-122"/>
              <a:cs typeface="+mn-cs"/>
            </a:rPr>
            <a:t>Advertising and Marketing</a:t>
          </a:r>
          <a:r>
            <a:rPr lang="en-US" altLang="en-US" sz="1000" kern="1200" dirty="0">
              <a:solidFill>
                <a:prstClr val="black"/>
              </a:solidFill>
              <a:latin typeface="Century Gothic" panose="020B0502020202020204" pitchFamily="34" charset="0"/>
              <a:ea typeface="等线" panose="02010600030101010101" pitchFamily="2" charset="-122"/>
              <a:cs typeface="+mn-cs"/>
            </a:rPr>
            <a:t>: Costs for advertising campaigns, promotions, and marketing materials.</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gm:t>
    </dgm:pt>
    <dgm:pt modelId="{3F33849E-D38F-4B64-961C-2F181BC5E12C}" type="parTrans" cxnId="{C8D7407E-C2DF-4E1C-AB28-F44E5FD9D8EC}">
      <dgm:prSet/>
      <dgm:spPr/>
      <dgm:t>
        <a:bodyPr/>
        <a:lstStyle/>
        <a:p>
          <a:endParaRPr lang="zh-CN" altLang="en-US">
            <a:solidFill>
              <a:schemeClr val="tx1"/>
            </a:solidFill>
            <a:latin typeface="Century Gothic" panose="020B0502020202020204" pitchFamily="34" charset="0"/>
          </a:endParaRPr>
        </a:p>
      </dgm:t>
    </dgm:pt>
    <dgm:pt modelId="{FB321BB4-C336-4EF1-AFB5-6CB7A806FB97}" type="sibTrans" cxnId="{C8D7407E-C2DF-4E1C-AB28-F44E5FD9D8EC}">
      <dgm:prSet/>
      <dgm:spPr/>
      <dgm:t>
        <a:bodyPr/>
        <a:lstStyle/>
        <a:p>
          <a:endParaRPr lang="zh-CN" altLang="en-US">
            <a:solidFill>
              <a:schemeClr val="tx1"/>
            </a:solidFill>
            <a:latin typeface="Century Gothic" panose="020B0502020202020204" pitchFamily="34" charset="0"/>
          </a:endParaRPr>
        </a:p>
      </dgm:t>
    </dgm:pt>
    <dgm:pt modelId="{48306F06-9E5B-4D50-838D-808A31FDA767}">
      <dgm:prSet custT="1"/>
      <dgm:spPr>
        <a:ln>
          <a:noFill/>
        </a:ln>
      </dgm:spPr>
      <dgm:t>
        <a:bodyPr/>
        <a:lstStyle/>
        <a:p>
          <a:pPr marL="0" lvl="0" indent="0" algn="l" defTabSz="444500">
            <a:lnSpc>
              <a:spcPct val="90000"/>
            </a:lnSpc>
            <a:spcBef>
              <a:spcPct val="0"/>
            </a:spcBef>
            <a:spcAft>
              <a:spcPct val="35000"/>
            </a:spcAft>
            <a:buNone/>
          </a:pPr>
          <a:r>
            <a:rPr lang="en-US" altLang="en-US" sz="1000" u="sng" kern="1200" dirty="0">
              <a:solidFill>
                <a:prstClr val="black"/>
              </a:solidFill>
              <a:latin typeface="Century Gothic" panose="020B0502020202020204" pitchFamily="34" charset="0"/>
              <a:ea typeface="等线" panose="02010600030101010101" pitchFamily="2" charset="-122"/>
              <a:cs typeface="+mn-cs"/>
            </a:rPr>
            <a:t>Travel and Entertainment</a:t>
          </a:r>
          <a:r>
            <a:rPr lang="en-US" altLang="en-US" sz="1000" kern="1200" dirty="0">
              <a:solidFill>
                <a:prstClr val="black"/>
              </a:solidFill>
              <a:latin typeface="Century Gothic" panose="020B0502020202020204" pitchFamily="34" charset="0"/>
              <a:ea typeface="等线" panose="02010600030101010101" pitchFamily="2" charset="-122"/>
              <a:cs typeface="+mn-cs"/>
            </a:rPr>
            <a:t>: Expenses incurred by the sales team for travel and client entertainment.</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gm:t>
    </dgm:pt>
    <dgm:pt modelId="{5BEDC748-9224-4AF5-BA05-9230DD9F1C5A}" type="parTrans" cxnId="{D75CFA43-0185-4A7A-B11A-FA0843A26FF6}">
      <dgm:prSet/>
      <dgm:spPr/>
      <dgm:t>
        <a:bodyPr/>
        <a:lstStyle/>
        <a:p>
          <a:endParaRPr lang="zh-CN" altLang="en-US">
            <a:solidFill>
              <a:schemeClr val="tx1"/>
            </a:solidFill>
            <a:latin typeface="Century Gothic" panose="020B0502020202020204" pitchFamily="34" charset="0"/>
          </a:endParaRPr>
        </a:p>
      </dgm:t>
    </dgm:pt>
    <dgm:pt modelId="{36A46322-3AB6-4924-976D-7918097347A0}" type="sibTrans" cxnId="{D75CFA43-0185-4A7A-B11A-FA0843A26FF6}">
      <dgm:prSet/>
      <dgm:spPr/>
      <dgm:t>
        <a:bodyPr/>
        <a:lstStyle/>
        <a:p>
          <a:endParaRPr lang="zh-CN" altLang="en-US">
            <a:solidFill>
              <a:schemeClr val="tx1"/>
            </a:solidFill>
            <a:latin typeface="Century Gothic" panose="020B0502020202020204" pitchFamily="34" charset="0"/>
          </a:endParaRPr>
        </a:p>
      </dgm:t>
    </dgm:pt>
    <dgm:pt modelId="{D5965541-537E-40CB-BE86-037AEEC8659F}">
      <dgm:prSet custT="1"/>
      <dgm:spPr>
        <a:ln>
          <a:noFill/>
        </a:ln>
      </dgm:spPr>
      <dgm:t>
        <a:bodyPr/>
        <a:lstStyle/>
        <a:p>
          <a:pPr marL="0" lvl="0" indent="0" algn="l" defTabSz="444500">
            <a:lnSpc>
              <a:spcPct val="90000"/>
            </a:lnSpc>
            <a:spcBef>
              <a:spcPct val="0"/>
            </a:spcBef>
            <a:spcAft>
              <a:spcPct val="35000"/>
            </a:spcAft>
            <a:buNone/>
          </a:pPr>
          <a:r>
            <a:rPr lang="en-US" altLang="en-US" sz="1000" u="sng" kern="1200" dirty="0">
              <a:solidFill>
                <a:prstClr val="black"/>
              </a:solidFill>
              <a:latin typeface="Century Gothic" panose="020B0502020202020204" pitchFamily="34" charset="0"/>
              <a:ea typeface="等线" panose="02010600030101010101" pitchFamily="2" charset="-122"/>
              <a:cs typeface="+mn-cs"/>
            </a:rPr>
            <a:t>Technology Upgrades</a:t>
          </a:r>
          <a:r>
            <a:rPr lang="en-US" altLang="en-US" sz="1000" kern="1200" dirty="0">
              <a:solidFill>
                <a:prstClr val="black"/>
              </a:solidFill>
              <a:latin typeface="Century Gothic" panose="020B0502020202020204" pitchFamily="34" charset="0"/>
              <a:ea typeface="等线" panose="02010600030101010101" pitchFamily="2" charset="-122"/>
              <a:cs typeface="+mn-cs"/>
            </a:rPr>
            <a:t>: Investments in technology to improve service delivery, such as new software or digital platforms.</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gm:t>
    </dgm:pt>
    <dgm:pt modelId="{1A74D9B0-2085-44B9-9A32-0D9F767C73A9}" type="parTrans" cxnId="{EF2D94B2-2C18-467A-A442-0BEB582C1081}">
      <dgm:prSet/>
      <dgm:spPr/>
      <dgm:t>
        <a:bodyPr/>
        <a:lstStyle/>
        <a:p>
          <a:endParaRPr lang="zh-CN" altLang="en-US">
            <a:solidFill>
              <a:schemeClr val="tx1"/>
            </a:solidFill>
            <a:latin typeface="Century Gothic" panose="020B0502020202020204" pitchFamily="34" charset="0"/>
          </a:endParaRPr>
        </a:p>
      </dgm:t>
    </dgm:pt>
    <dgm:pt modelId="{61201CD0-BFEB-4234-80D8-C6255D31DAD9}" type="sibTrans" cxnId="{EF2D94B2-2C18-467A-A442-0BEB582C1081}">
      <dgm:prSet/>
      <dgm:spPr/>
      <dgm:t>
        <a:bodyPr/>
        <a:lstStyle/>
        <a:p>
          <a:endParaRPr lang="zh-CN" altLang="en-US">
            <a:solidFill>
              <a:schemeClr val="tx1"/>
            </a:solidFill>
            <a:latin typeface="Century Gothic" panose="020B0502020202020204" pitchFamily="34" charset="0"/>
          </a:endParaRPr>
        </a:p>
      </dgm:t>
    </dgm:pt>
    <dgm:pt modelId="{E8D3111C-948A-49CA-9B94-9251206DB64D}" type="pres">
      <dgm:prSet presAssocID="{B5BB2FAB-34A1-41F5-BDEE-714307370ECE}" presName="Name0" presStyleCnt="0">
        <dgm:presLayoutVars>
          <dgm:chPref val="1"/>
          <dgm:dir/>
          <dgm:animOne val="branch"/>
          <dgm:animLvl val="lvl"/>
          <dgm:resizeHandles val="exact"/>
        </dgm:presLayoutVars>
      </dgm:prSet>
      <dgm:spPr/>
    </dgm:pt>
    <dgm:pt modelId="{46DAA0B6-FD09-47A7-B7B8-B0B44816287A}" type="pres">
      <dgm:prSet presAssocID="{3F2A5488-9F91-4467-A8A9-D0D3C16A36C5}" presName="root1" presStyleCnt="0"/>
      <dgm:spPr/>
    </dgm:pt>
    <dgm:pt modelId="{229E0384-9756-40BF-B488-4757618AC744}" type="pres">
      <dgm:prSet presAssocID="{3F2A5488-9F91-4467-A8A9-D0D3C16A36C5}" presName="LevelOneTextNode" presStyleLbl="node0" presStyleIdx="0" presStyleCnt="1" custScaleX="41400" custScaleY="51622" custLinFactNeighborX="27332" custLinFactNeighborY="-14473">
        <dgm:presLayoutVars>
          <dgm:chPref val="3"/>
        </dgm:presLayoutVars>
      </dgm:prSet>
      <dgm:spPr/>
    </dgm:pt>
    <dgm:pt modelId="{F7D3948F-FBF1-47CC-9B18-C606C0D1A934}" type="pres">
      <dgm:prSet presAssocID="{3F2A5488-9F91-4467-A8A9-D0D3C16A36C5}" presName="level2hierChild" presStyleCnt="0"/>
      <dgm:spPr/>
    </dgm:pt>
    <dgm:pt modelId="{8E1A282C-8B34-4F20-846B-CFE37D4B1F8A}" type="pres">
      <dgm:prSet presAssocID="{9E1D3E36-C1F8-4360-9D95-D8F027DB6C6F}" presName="conn2-1" presStyleLbl="parChTrans1D2" presStyleIdx="0" presStyleCnt="3"/>
      <dgm:spPr/>
    </dgm:pt>
    <dgm:pt modelId="{1A4DB353-8342-4051-9695-18FC7E0B13E0}" type="pres">
      <dgm:prSet presAssocID="{9E1D3E36-C1F8-4360-9D95-D8F027DB6C6F}" presName="connTx" presStyleLbl="parChTrans1D2" presStyleIdx="0" presStyleCnt="3"/>
      <dgm:spPr/>
    </dgm:pt>
    <dgm:pt modelId="{4CDB4247-14E0-4BB8-B8C0-61E1FE680529}" type="pres">
      <dgm:prSet presAssocID="{4703A6C5-5841-44B6-9172-F805088CEB9D}" presName="root2" presStyleCnt="0"/>
      <dgm:spPr/>
    </dgm:pt>
    <dgm:pt modelId="{F40C3FC6-C463-4DCF-95C4-87C9317B15B7}" type="pres">
      <dgm:prSet presAssocID="{4703A6C5-5841-44B6-9172-F805088CEB9D}" presName="LevelTwoTextNode" presStyleLbl="node2" presStyleIdx="0" presStyleCnt="3" custScaleX="63096" custScaleY="69861" custLinFactNeighborX="1178" custLinFactNeighborY="-189">
        <dgm:presLayoutVars>
          <dgm:chPref val="3"/>
        </dgm:presLayoutVars>
      </dgm:prSet>
      <dgm:spPr/>
    </dgm:pt>
    <dgm:pt modelId="{77239245-30CA-4C99-AA06-679D2EC34D38}" type="pres">
      <dgm:prSet presAssocID="{4703A6C5-5841-44B6-9172-F805088CEB9D}" presName="level3hierChild" presStyleCnt="0"/>
      <dgm:spPr/>
    </dgm:pt>
    <dgm:pt modelId="{7692F461-02D2-4CDF-ABFC-14D9C8AE7697}" type="pres">
      <dgm:prSet presAssocID="{59B6BB1D-ACDD-4314-BC2D-B13A80320ECD}" presName="conn2-1" presStyleLbl="parChTrans1D3" presStyleIdx="0" presStyleCnt="8"/>
      <dgm:spPr/>
    </dgm:pt>
    <dgm:pt modelId="{09F32701-F7FC-42D7-95CA-CFEC87218DE9}" type="pres">
      <dgm:prSet presAssocID="{59B6BB1D-ACDD-4314-BC2D-B13A80320ECD}" presName="connTx" presStyleLbl="parChTrans1D3" presStyleIdx="0" presStyleCnt="8"/>
      <dgm:spPr/>
    </dgm:pt>
    <dgm:pt modelId="{F90B79DC-F288-4351-BCC6-AA47963F567D}" type="pres">
      <dgm:prSet presAssocID="{EB86EB27-C3A8-4D90-A49B-24E30303A35A}" presName="root2" presStyleCnt="0"/>
      <dgm:spPr/>
    </dgm:pt>
    <dgm:pt modelId="{D5F505B9-2D16-4243-A971-BD0436A8C005}" type="pres">
      <dgm:prSet presAssocID="{EB86EB27-C3A8-4D90-A49B-24E30303A35A}" presName="LevelTwoTextNode" presStyleLbl="node3" presStyleIdx="0" presStyleCnt="8" custScaleX="237294" custScaleY="49602" custLinFactNeighborX="-307" custLinFactNeighborY="17912">
        <dgm:presLayoutVars>
          <dgm:chPref val="3"/>
        </dgm:presLayoutVars>
      </dgm:prSet>
      <dgm:spPr/>
    </dgm:pt>
    <dgm:pt modelId="{AA034272-645E-491A-AAA8-76335E57A318}" type="pres">
      <dgm:prSet presAssocID="{EB86EB27-C3A8-4D90-A49B-24E30303A35A}" presName="level3hierChild" presStyleCnt="0"/>
      <dgm:spPr/>
    </dgm:pt>
    <dgm:pt modelId="{ED5608DF-3B91-4B87-BDB3-93DECAD34EE0}" type="pres">
      <dgm:prSet presAssocID="{B9048338-B1F9-4A74-AB42-122B0E88E84B}" presName="conn2-1" presStyleLbl="parChTrans1D3" presStyleIdx="1" presStyleCnt="8"/>
      <dgm:spPr/>
    </dgm:pt>
    <dgm:pt modelId="{90D4744F-3ED0-4615-920D-0C0BE427445A}" type="pres">
      <dgm:prSet presAssocID="{B9048338-B1F9-4A74-AB42-122B0E88E84B}" presName="connTx" presStyleLbl="parChTrans1D3" presStyleIdx="1" presStyleCnt="8"/>
      <dgm:spPr/>
    </dgm:pt>
    <dgm:pt modelId="{4C635AB3-A6F6-47C4-AD70-6E9723B9A07D}" type="pres">
      <dgm:prSet presAssocID="{12728FFC-28A3-45E5-9BA2-9E3C0D64A83F}" presName="root2" presStyleCnt="0"/>
      <dgm:spPr/>
    </dgm:pt>
    <dgm:pt modelId="{E54B3298-51FC-495B-895B-ABCEC07EA824}" type="pres">
      <dgm:prSet presAssocID="{12728FFC-28A3-45E5-9BA2-9E3C0D64A83F}" presName="LevelTwoTextNode" presStyleLbl="node3" presStyleIdx="1" presStyleCnt="8" custScaleX="244576" custScaleY="49602">
        <dgm:presLayoutVars>
          <dgm:chPref val="3"/>
        </dgm:presLayoutVars>
      </dgm:prSet>
      <dgm:spPr/>
    </dgm:pt>
    <dgm:pt modelId="{B42D9A9F-37ED-462B-B3E3-6B339CFB319F}" type="pres">
      <dgm:prSet presAssocID="{12728FFC-28A3-45E5-9BA2-9E3C0D64A83F}" presName="level3hierChild" presStyleCnt="0"/>
      <dgm:spPr/>
    </dgm:pt>
    <dgm:pt modelId="{BA25C02F-8782-44C0-B715-62DF442A0F68}" type="pres">
      <dgm:prSet presAssocID="{8F0C3752-DAC6-4691-96E0-EEEEF2EA05FD}" presName="conn2-1" presStyleLbl="parChTrans1D3" presStyleIdx="2" presStyleCnt="8"/>
      <dgm:spPr/>
    </dgm:pt>
    <dgm:pt modelId="{F39CFEA5-7C00-4D0F-AD5E-254C384F7A6D}" type="pres">
      <dgm:prSet presAssocID="{8F0C3752-DAC6-4691-96E0-EEEEF2EA05FD}" presName="connTx" presStyleLbl="parChTrans1D3" presStyleIdx="2" presStyleCnt="8"/>
      <dgm:spPr/>
    </dgm:pt>
    <dgm:pt modelId="{E2D6808C-1515-4256-90EC-002FD418CD94}" type="pres">
      <dgm:prSet presAssocID="{3FB17F60-7E0B-4F6E-B686-28614239B7E4}" presName="root2" presStyleCnt="0"/>
      <dgm:spPr/>
    </dgm:pt>
    <dgm:pt modelId="{6FE3068D-5720-4B84-9E8C-DD20B09A23B9}" type="pres">
      <dgm:prSet presAssocID="{3FB17F60-7E0B-4F6E-B686-28614239B7E4}" presName="LevelTwoTextNode" presStyleLbl="node3" presStyleIdx="2" presStyleCnt="8" custScaleX="244576" custScaleY="49602" custLinFactNeighborX="-307" custLinFactNeighborY="-16237">
        <dgm:presLayoutVars>
          <dgm:chPref val="3"/>
        </dgm:presLayoutVars>
      </dgm:prSet>
      <dgm:spPr/>
    </dgm:pt>
    <dgm:pt modelId="{E9A449BF-F116-454A-A8CD-2EE93B67E1E8}" type="pres">
      <dgm:prSet presAssocID="{3FB17F60-7E0B-4F6E-B686-28614239B7E4}" presName="level3hierChild" presStyleCnt="0"/>
      <dgm:spPr/>
    </dgm:pt>
    <dgm:pt modelId="{49F8C80C-BF55-470F-B22B-D44EF91A7683}" type="pres">
      <dgm:prSet presAssocID="{B26E4FD8-6521-447A-B55F-58C5B7643B74}" presName="conn2-1" presStyleLbl="parChTrans1D2" presStyleIdx="1" presStyleCnt="3"/>
      <dgm:spPr/>
    </dgm:pt>
    <dgm:pt modelId="{8A3EE876-B841-4B3F-9830-932F3F66FAD7}" type="pres">
      <dgm:prSet presAssocID="{B26E4FD8-6521-447A-B55F-58C5B7643B74}" presName="connTx" presStyleLbl="parChTrans1D2" presStyleIdx="1" presStyleCnt="3"/>
      <dgm:spPr/>
    </dgm:pt>
    <dgm:pt modelId="{1F0CFFBA-E984-471E-9ED0-2F676DF9BEB7}" type="pres">
      <dgm:prSet presAssocID="{2EBBEF50-EBB5-4C93-BFFE-FCB5DD459BE2}" presName="root2" presStyleCnt="0"/>
      <dgm:spPr/>
    </dgm:pt>
    <dgm:pt modelId="{C0F12AC8-A20F-4FBD-9314-D8E40F50D2BD}" type="pres">
      <dgm:prSet presAssocID="{2EBBEF50-EBB5-4C93-BFFE-FCB5DD459BE2}" presName="LevelTwoTextNode" presStyleLbl="node2" presStyleIdx="1" presStyleCnt="3" custScaleX="63581" custScaleY="52341" custLinFactNeighborX="1178" custLinFactNeighborY="-86471">
        <dgm:presLayoutVars>
          <dgm:chPref val="3"/>
        </dgm:presLayoutVars>
      </dgm:prSet>
      <dgm:spPr/>
    </dgm:pt>
    <dgm:pt modelId="{A61346AF-F841-492D-BA74-31B7582AF345}" type="pres">
      <dgm:prSet presAssocID="{2EBBEF50-EBB5-4C93-BFFE-FCB5DD459BE2}" presName="level3hierChild" presStyleCnt="0"/>
      <dgm:spPr/>
    </dgm:pt>
    <dgm:pt modelId="{1ED01405-6379-4477-A5D9-58175B01F1C0}" type="pres">
      <dgm:prSet presAssocID="{38BAA78D-686B-4ABE-AF72-B6123A1949D7}" presName="conn2-1" presStyleLbl="parChTrans1D3" presStyleIdx="3" presStyleCnt="8"/>
      <dgm:spPr/>
    </dgm:pt>
    <dgm:pt modelId="{6019CFCF-AEF6-4786-9CFC-73C014E5BC03}" type="pres">
      <dgm:prSet presAssocID="{38BAA78D-686B-4ABE-AF72-B6123A1949D7}" presName="connTx" presStyleLbl="parChTrans1D3" presStyleIdx="3" presStyleCnt="8"/>
      <dgm:spPr/>
    </dgm:pt>
    <dgm:pt modelId="{7F403A1A-6FEE-4BED-9B46-C19E9F2446E5}" type="pres">
      <dgm:prSet presAssocID="{645027C7-74F9-446C-8A8E-E7F3B8CD891D}" presName="root2" presStyleCnt="0"/>
      <dgm:spPr/>
    </dgm:pt>
    <dgm:pt modelId="{2E5A3956-178D-4F9B-AB1C-1776D67C99E2}" type="pres">
      <dgm:prSet presAssocID="{645027C7-74F9-446C-8A8E-E7F3B8CD891D}" presName="LevelTwoTextNode" presStyleLbl="node3" presStyleIdx="3" presStyleCnt="8" custScaleX="244001" custScaleY="58158" custLinFactNeighborX="-589" custLinFactNeighborY="-33384">
        <dgm:presLayoutVars>
          <dgm:chPref val="3"/>
        </dgm:presLayoutVars>
      </dgm:prSet>
      <dgm:spPr/>
    </dgm:pt>
    <dgm:pt modelId="{161B60FF-31FA-4759-9D74-3604BBFC4C5F}" type="pres">
      <dgm:prSet presAssocID="{645027C7-74F9-446C-8A8E-E7F3B8CD891D}" presName="level3hierChild" presStyleCnt="0"/>
      <dgm:spPr/>
    </dgm:pt>
    <dgm:pt modelId="{D3C34F8E-320C-4DEB-8A12-5DD407755D3A}" type="pres">
      <dgm:prSet presAssocID="{3F33849E-D38F-4B64-961C-2F181BC5E12C}" presName="conn2-1" presStyleLbl="parChTrans1D3" presStyleIdx="4" presStyleCnt="8"/>
      <dgm:spPr/>
    </dgm:pt>
    <dgm:pt modelId="{A6886152-2751-41EE-A89E-76E4E55B7B6F}" type="pres">
      <dgm:prSet presAssocID="{3F33849E-D38F-4B64-961C-2F181BC5E12C}" presName="connTx" presStyleLbl="parChTrans1D3" presStyleIdx="4" presStyleCnt="8"/>
      <dgm:spPr/>
    </dgm:pt>
    <dgm:pt modelId="{4AC61370-1FBE-41F2-8836-CF44C6284DFB}" type="pres">
      <dgm:prSet presAssocID="{380A6672-D9AF-48ED-A211-396D90677D7A}" presName="root2" presStyleCnt="0"/>
      <dgm:spPr/>
    </dgm:pt>
    <dgm:pt modelId="{828F4039-B168-4AD0-991B-25330B13CAFC}" type="pres">
      <dgm:prSet presAssocID="{380A6672-D9AF-48ED-A211-396D90677D7A}" presName="LevelTwoTextNode" presStyleLbl="node3" presStyleIdx="4" presStyleCnt="8" custScaleX="244001" custScaleY="58158" custLinFactNeighborX="-232" custLinFactNeighborY="-52503">
        <dgm:presLayoutVars>
          <dgm:chPref val="3"/>
        </dgm:presLayoutVars>
      </dgm:prSet>
      <dgm:spPr/>
    </dgm:pt>
    <dgm:pt modelId="{947A2581-C174-453B-8842-BB9A05997559}" type="pres">
      <dgm:prSet presAssocID="{380A6672-D9AF-48ED-A211-396D90677D7A}" presName="level3hierChild" presStyleCnt="0"/>
      <dgm:spPr/>
    </dgm:pt>
    <dgm:pt modelId="{FACC0511-0074-4776-A8C6-971574680E59}" type="pres">
      <dgm:prSet presAssocID="{5BEDC748-9224-4AF5-BA05-9230DD9F1C5A}" presName="conn2-1" presStyleLbl="parChTrans1D3" presStyleIdx="5" presStyleCnt="8"/>
      <dgm:spPr/>
    </dgm:pt>
    <dgm:pt modelId="{5710FBD3-B331-4B8A-8163-5305B8AD560F}" type="pres">
      <dgm:prSet presAssocID="{5BEDC748-9224-4AF5-BA05-9230DD9F1C5A}" presName="connTx" presStyleLbl="parChTrans1D3" presStyleIdx="5" presStyleCnt="8"/>
      <dgm:spPr/>
    </dgm:pt>
    <dgm:pt modelId="{D16C457B-A313-4615-A84C-759524CE097B}" type="pres">
      <dgm:prSet presAssocID="{48306F06-9E5B-4D50-838D-808A31FDA767}" presName="root2" presStyleCnt="0"/>
      <dgm:spPr/>
    </dgm:pt>
    <dgm:pt modelId="{19129282-5934-4C38-AE94-EED4C3E1A5CA}" type="pres">
      <dgm:prSet presAssocID="{48306F06-9E5B-4D50-838D-808A31FDA767}" presName="LevelTwoTextNode" presStyleLbl="node3" presStyleIdx="5" presStyleCnt="8" custScaleX="244001" custScaleY="58158" custLinFactNeighborX="-526" custLinFactNeighborY="-71501">
        <dgm:presLayoutVars>
          <dgm:chPref val="3"/>
        </dgm:presLayoutVars>
      </dgm:prSet>
      <dgm:spPr/>
    </dgm:pt>
    <dgm:pt modelId="{DCF4F8E8-AB22-4C7E-8A2E-52FDF9708A03}" type="pres">
      <dgm:prSet presAssocID="{48306F06-9E5B-4D50-838D-808A31FDA767}" presName="level3hierChild" presStyleCnt="0"/>
      <dgm:spPr/>
    </dgm:pt>
    <dgm:pt modelId="{7CD5588D-3A5E-456A-B7B1-F80B299DF6A0}" type="pres">
      <dgm:prSet presAssocID="{4C9C81A9-34AB-4A0B-AA08-A9D73A9F2251}" presName="conn2-1" presStyleLbl="parChTrans1D2" presStyleIdx="2" presStyleCnt="3"/>
      <dgm:spPr/>
    </dgm:pt>
    <dgm:pt modelId="{FE661262-0226-4F0E-98CB-C657645DF245}" type="pres">
      <dgm:prSet presAssocID="{4C9C81A9-34AB-4A0B-AA08-A9D73A9F2251}" presName="connTx" presStyleLbl="parChTrans1D2" presStyleIdx="2" presStyleCnt="3"/>
      <dgm:spPr/>
    </dgm:pt>
    <dgm:pt modelId="{F5FDEA36-5CE1-48D9-B668-16EEAA3A0FB1}" type="pres">
      <dgm:prSet presAssocID="{A1E2C7E3-3826-46FF-8B38-2BE0A6C25DF0}" presName="root2" presStyleCnt="0"/>
      <dgm:spPr/>
    </dgm:pt>
    <dgm:pt modelId="{704DB9DD-B297-4370-B17F-38D55F2755B8}" type="pres">
      <dgm:prSet presAssocID="{A1E2C7E3-3826-46FF-8B38-2BE0A6C25DF0}" presName="LevelTwoTextNode" presStyleLbl="node2" presStyleIdx="2" presStyleCnt="3" custScaleX="62762" custScaleY="57699" custLinFactY="-18691" custLinFactNeighborX="1471" custLinFactNeighborY="-100000">
        <dgm:presLayoutVars>
          <dgm:chPref val="3"/>
        </dgm:presLayoutVars>
      </dgm:prSet>
      <dgm:spPr/>
    </dgm:pt>
    <dgm:pt modelId="{2C49A53E-7AEA-45F1-A443-5713BA8380F6}" type="pres">
      <dgm:prSet presAssocID="{A1E2C7E3-3826-46FF-8B38-2BE0A6C25DF0}" presName="level3hierChild" presStyleCnt="0"/>
      <dgm:spPr/>
    </dgm:pt>
    <dgm:pt modelId="{9453E05D-3E5D-45C5-82B0-50A285B540B9}" type="pres">
      <dgm:prSet presAssocID="{4011B174-E8B7-42D0-8D0A-D5805B9DA832}" presName="conn2-1" presStyleLbl="parChTrans1D3" presStyleIdx="6" presStyleCnt="8"/>
      <dgm:spPr/>
    </dgm:pt>
    <dgm:pt modelId="{9754B3F9-A971-44CF-B412-60C07E440DE1}" type="pres">
      <dgm:prSet presAssocID="{4011B174-E8B7-42D0-8D0A-D5805B9DA832}" presName="connTx" presStyleLbl="parChTrans1D3" presStyleIdx="6" presStyleCnt="8"/>
      <dgm:spPr/>
    </dgm:pt>
    <dgm:pt modelId="{44CC7B15-8FE1-486A-9D6B-0C471ACEB76E}" type="pres">
      <dgm:prSet presAssocID="{3884705E-A13D-4317-8575-72D9CAE67914}" presName="root2" presStyleCnt="0"/>
      <dgm:spPr/>
    </dgm:pt>
    <dgm:pt modelId="{D47CE4F7-2A9E-4C46-8659-67A34BF3B24E}" type="pres">
      <dgm:prSet presAssocID="{3884705E-A13D-4317-8575-72D9CAE67914}" presName="LevelTwoTextNode" presStyleLbl="node3" presStyleIdx="6" presStyleCnt="8" custScaleX="241295" custScaleY="72765" custLinFactY="-365" custLinFactNeighborX="248" custLinFactNeighborY="-100000">
        <dgm:presLayoutVars>
          <dgm:chPref val="3"/>
        </dgm:presLayoutVars>
      </dgm:prSet>
      <dgm:spPr/>
    </dgm:pt>
    <dgm:pt modelId="{1558F2F9-35AA-488F-9474-590ACB14B930}" type="pres">
      <dgm:prSet presAssocID="{3884705E-A13D-4317-8575-72D9CAE67914}" presName="level3hierChild" presStyleCnt="0"/>
      <dgm:spPr/>
    </dgm:pt>
    <dgm:pt modelId="{B627FCEB-FA9C-45DF-97BE-F264AABC0FFB}" type="pres">
      <dgm:prSet presAssocID="{1A74D9B0-2085-44B9-9A32-0D9F767C73A9}" presName="conn2-1" presStyleLbl="parChTrans1D3" presStyleIdx="7" presStyleCnt="8"/>
      <dgm:spPr/>
    </dgm:pt>
    <dgm:pt modelId="{B6DD95F4-E665-4C8F-9282-FCD8A2B2639C}" type="pres">
      <dgm:prSet presAssocID="{1A74D9B0-2085-44B9-9A32-0D9F767C73A9}" presName="connTx" presStyleLbl="parChTrans1D3" presStyleIdx="7" presStyleCnt="8"/>
      <dgm:spPr/>
    </dgm:pt>
    <dgm:pt modelId="{CB678630-DB2B-48C2-BC2F-6787CDE61868}" type="pres">
      <dgm:prSet presAssocID="{D5965541-537E-40CB-BE86-037AEEC8659F}" presName="root2" presStyleCnt="0"/>
      <dgm:spPr/>
    </dgm:pt>
    <dgm:pt modelId="{572ABFB3-D290-47C4-8797-F22F8D05B142}" type="pres">
      <dgm:prSet presAssocID="{D5965541-537E-40CB-BE86-037AEEC8659F}" presName="LevelTwoTextNode" presStyleLbl="node3" presStyleIdx="7" presStyleCnt="8" custScaleX="241295" custScaleY="72765" custLinFactY="-28497" custLinFactNeighborX="247" custLinFactNeighborY="-100000">
        <dgm:presLayoutVars>
          <dgm:chPref val="3"/>
        </dgm:presLayoutVars>
      </dgm:prSet>
      <dgm:spPr/>
    </dgm:pt>
    <dgm:pt modelId="{68A44FAE-184F-4302-987B-881BDAFA229A}" type="pres">
      <dgm:prSet presAssocID="{D5965541-537E-40CB-BE86-037AEEC8659F}" presName="level3hierChild" presStyleCnt="0"/>
      <dgm:spPr/>
    </dgm:pt>
  </dgm:ptLst>
  <dgm:cxnLst>
    <dgm:cxn modelId="{30EE6803-9619-453E-ACD4-56002365684E}" type="presOf" srcId="{5BEDC748-9224-4AF5-BA05-9230DD9F1C5A}" destId="{5710FBD3-B331-4B8A-8163-5305B8AD560F}" srcOrd="1" destOrd="0" presId="urn:microsoft.com/office/officeart/2008/layout/HorizontalMultiLevelHierarchy"/>
    <dgm:cxn modelId="{B30F630C-F5C8-4BEB-9A64-39B27807CAF5}" type="presOf" srcId="{48306F06-9E5B-4D50-838D-808A31FDA767}" destId="{19129282-5934-4C38-AE94-EED4C3E1A5CA}" srcOrd="0" destOrd="0" presId="urn:microsoft.com/office/officeart/2008/layout/HorizontalMultiLevelHierarchy"/>
    <dgm:cxn modelId="{4AF6F016-4378-4EB6-89EC-57F8AF44FBFC}" type="presOf" srcId="{1A74D9B0-2085-44B9-9A32-0D9F767C73A9}" destId="{B627FCEB-FA9C-45DF-97BE-F264AABC0FFB}" srcOrd="0" destOrd="0" presId="urn:microsoft.com/office/officeart/2008/layout/HorizontalMultiLevelHierarchy"/>
    <dgm:cxn modelId="{316C1C17-BD93-4B18-B09D-23CE6CFD9762}" type="presOf" srcId="{B9048338-B1F9-4A74-AB42-122B0E88E84B}" destId="{ED5608DF-3B91-4B87-BDB3-93DECAD34EE0}" srcOrd="0" destOrd="0" presId="urn:microsoft.com/office/officeart/2008/layout/HorizontalMultiLevelHierarchy"/>
    <dgm:cxn modelId="{7A5CAF29-7895-4975-9076-44CCB065DEBC}" type="presOf" srcId="{4011B174-E8B7-42D0-8D0A-D5805B9DA832}" destId="{9453E05D-3E5D-45C5-82B0-50A285B540B9}" srcOrd="0" destOrd="0" presId="urn:microsoft.com/office/officeart/2008/layout/HorizontalMultiLevelHierarchy"/>
    <dgm:cxn modelId="{19B6F035-7376-40A3-90F6-FA9FBF4B569B}" type="presOf" srcId="{4011B174-E8B7-42D0-8D0A-D5805B9DA832}" destId="{9754B3F9-A971-44CF-B412-60C07E440DE1}" srcOrd="1" destOrd="0" presId="urn:microsoft.com/office/officeart/2008/layout/HorizontalMultiLevelHierarchy"/>
    <dgm:cxn modelId="{F4BE985C-5ECF-4DCC-BF45-9A15C8362480}" type="presOf" srcId="{8F0C3752-DAC6-4691-96E0-EEEEF2EA05FD}" destId="{BA25C02F-8782-44C0-B715-62DF442A0F68}" srcOrd="0" destOrd="0" presId="urn:microsoft.com/office/officeart/2008/layout/HorizontalMultiLevelHierarchy"/>
    <dgm:cxn modelId="{61C5CF5D-6A73-4DC5-9559-92CF1F7CCF9C}" srcId="{3F2A5488-9F91-4467-A8A9-D0D3C16A36C5}" destId="{4703A6C5-5841-44B6-9172-F805088CEB9D}" srcOrd="0" destOrd="0" parTransId="{9E1D3E36-C1F8-4360-9D95-D8F027DB6C6F}" sibTransId="{9F2D6312-9F56-4FA2-BECA-5FB389E93BF0}"/>
    <dgm:cxn modelId="{D75CFA43-0185-4A7A-B11A-FA0843A26FF6}" srcId="{2EBBEF50-EBB5-4C93-BFFE-FCB5DD459BE2}" destId="{48306F06-9E5B-4D50-838D-808A31FDA767}" srcOrd="2" destOrd="0" parTransId="{5BEDC748-9224-4AF5-BA05-9230DD9F1C5A}" sibTransId="{36A46322-3AB6-4924-976D-7918097347A0}"/>
    <dgm:cxn modelId="{8FC6E344-DABA-47D3-95E2-08FC8B2FFAD4}" type="presOf" srcId="{59B6BB1D-ACDD-4314-BC2D-B13A80320ECD}" destId="{7692F461-02D2-4CDF-ABFC-14D9C8AE7697}" srcOrd="0" destOrd="0" presId="urn:microsoft.com/office/officeart/2008/layout/HorizontalMultiLevelHierarchy"/>
    <dgm:cxn modelId="{15BD0645-2212-4DDC-9351-C4CBAB777642}" type="presOf" srcId="{B9048338-B1F9-4A74-AB42-122B0E88E84B}" destId="{90D4744F-3ED0-4615-920D-0C0BE427445A}" srcOrd="1" destOrd="0" presId="urn:microsoft.com/office/officeart/2008/layout/HorizontalMultiLevelHierarchy"/>
    <dgm:cxn modelId="{9242AF65-5177-4EE2-85FC-FA115E8EDDC5}" type="presOf" srcId="{B5BB2FAB-34A1-41F5-BDEE-714307370ECE}" destId="{E8D3111C-948A-49CA-9B94-9251206DB64D}" srcOrd="0" destOrd="0" presId="urn:microsoft.com/office/officeart/2008/layout/HorizontalMultiLevelHierarchy"/>
    <dgm:cxn modelId="{7D002367-3925-4784-9C68-DCD0717B0E61}" type="presOf" srcId="{3F33849E-D38F-4B64-961C-2F181BC5E12C}" destId="{D3C34F8E-320C-4DEB-8A12-5DD407755D3A}" srcOrd="0" destOrd="0" presId="urn:microsoft.com/office/officeart/2008/layout/HorizontalMultiLevelHierarchy"/>
    <dgm:cxn modelId="{FCB74767-7A53-4A38-95FD-4E45C0A49D72}" type="presOf" srcId="{3F2A5488-9F91-4467-A8A9-D0D3C16A36C5}" destId="{229E0384-9756-40BF-B488-4757618AC744}" srcOrd="0" destOrd="0" presId="urn:microsoft.com/office/officeart/2008/layout/HorizontalMultiLevelHierarchy"/>
    <dgm:cxn modelId="{19826F6E-08A7-4781-B2EB-F6498D8EFC55}" type="presOf" srcId="{EB86EB27-C3A8-4D90-A49B-24E30303A35A}" destId="{D5F505B9-2D16-4243-A971-BD0436A8C005}" srcOrd="0" destOrd="0" presId="urn:microsoft.com/office/officeart/2008/layout/HorizontalMultiLevelHierarchy"/>
    <dgm:cxn modelId="{0A35FF71-525F-4BEE-8D29-F5B2A4E9737C}" srcId="{3F2A5488-9F91-4467-A8A9-D0D3C16A36C5}" destId="{2EBBEF50-EBB5-4C93-BFFE-FCB5DD459BE2}" srcOrd="1" destOrd="0" parTransId="{B26E4FD8-6521-447A-B55F-58C5B7643B74}" sibTransId="{5E676B9E-63AC-4881-B9CD-5A4C1BA1CF99}"/>
    <dgm:cxn modelId="{FFE69674-310C-4670-8A89-9987BE2693A7}" type="presOf" srcId="{4C9C81A9-34AB-4A0B-AA08-A9D73A9F2251}" destId="{7CD5588D-3A5E-456A-B7B1-F80B299DF6A0}" srcOrd="0" destOrd="0" presId="urn:microsoft.com/office/officeart/2008/layout/HorizontalMultiLevelHierarchy"/>
    <dgm:cxn modelId="{88003455-E9D7-46C3-9577-A089DDBD2608}" srcId="{A1E2C7E3-3826-46FF-8B38-2BE0A6C25DF0}" destId="{3884705E-A13D-4317-8575-72D9CAE67914}" srcOrd="0" destOrd="0" parTransId="{4011B174-E8B7-42D0-8D0A-D5805B9DA832}" sibTransId="{C841F043-E5BB-49D6-AA4E-BD596E6D47BB}"/>
    <dgm:cxn modelId="{406FBA7B-D8E2-4BE8-BB3D-C95B6D8A1631}" type="presOf" srcId="{A1E2C7E3-3826-46FF-8B38-2BE0A6C25DF0}" destId="{704DB9DD-B297-4370-B17F-38D55F2755B8}" srcOrd="0" destOrd="0" presId="urn:microsoft.com/office/officeart/2008/layout/HorizontalMultiLevelHierarchy"/>
    <dgm:cxn modelId="{C8D7407E-C2DF-4E1C-AB28-F44E5FD9D8EC}" srcId="{2EBBEF50-EBB5-4C93-BFFE-FCB5DD459BE2}" destId="{380A6672-D9AF-48ED-A211-396D90677D7A}" srcOrd="1" destOrd="0" parTransId="{3F33849E-D38F-4B64-961C-2F181BC5E12C}" sibTransId="{FB321BB4-C336-4EF1-AFB5-6CB7A806FB97}"/>
    <dgm:cxn modelId="{B0A46B84-33B8-4A22-BF1B-3E4D996D9C44}" srcId="{3F2A5488-9F91-4467-A8A9-D0D3C16A36C5}" destId="{A1E2C7E3-3826-46FF-8B38-2BE0A6C25DF0}" srcOrd="2" destOrd="0" parTransId="{4C9C81A9-34AB-4A0B-AA08-A9D73A9F2251}" sibTransId="{3DD053D7-815B-48B4-AC87-D8FDD0E8DF85}"/>
    <dgm:cxn modelId="{10A7AF8E-4073-488A-8471-AFA71DFF53BF}" type="presOf" srcId="{59B6BB1D-ACDD-4314-BC2D-B13A80320ECD}" destId="{09F32701-F7FC-42D7-95CA-CFEC87218DE9}" srcOrd="1" destOrd="0" presId="urn:microsoft.com/office/officeart/2008/layout/HorizontalMultiLevelHierarchy"/>
    <dgm:cxn modelId="{6818CC8E-54B3-4CA8-9381-2B35CE1E10A2}" type="presOf" srcId="{9E1D3E36-C1F8-4360-9D95-D8F027DB6C6F}" destId="{8E1A282C-8B34-4F20-846B-CFE37D4B1F8A}" srcOrd="0" destOrd="0" presId="urn:microsoft.com/office/officeart/2008/layout/HorizontalMultiLevelHierarchy"/>
    <dgm:cxn modelId="{7B0591A2-006A-4575-93A8-4DF8E23FA039}" srcId="{2EBBEF50-EBB5-4C93-BFFE-FCB5DD459BE2}" destId="{645027C7-74F9-446C-8A8E-E7F3B8CD891D}" srcOrd="0" destOrd="0" parTransId="{38BAA78D-686B-4ABE-AF72-B6123A1949D7}" sibTransId="{B0CFCCCE-4AA8-41C2-96E7-5B008323A0B3}"/>
    <dgm:cxn modelId="{4219F5A7-A220-4192-AFE2-F596CFB52375}" type="presOf" srcId="{380A6672-D9AF-48ED-A211-396D90677D7A}" destId="{828F4039-B168-4AD0-991B-25330B13CAFC}" srcOrd="0" destOrd="0" presId="urn:microsoft.com/office/officeart/2008/layout/HorizontalMultiLevelHierarchy"/>
    <dgm:cxn modelId="{EF2D94B2-2C18-467A-A442-0BEB582C1081}" srcId="{A1E2C7E3-3826-46FF-8B38-2BE0A6C25DF0}" destId="{D5965541-537E-40CB-BE86-037AEEC8659F}" srcOrd="1" destOrd="0" parTransId="{1A74D9B0-2085-44B9-9A32-0D9F767C73A9}" sibTransId="{61201CD0-BFEB-4234-80D8-C6255D31DAD9}"/>
    <dgm:cxn modelId="{5DF299B8-BC09-43B6-B6E3-8C035FF0714D}" srcId="{4703A6C5-5841-44B6-9172-F805088CEB9D}" destId="{3FB17F60-7E0B-4F6E-B686-28614239B7E4}" srcOrd="2" destOrd="0" parTransId="{8F0C3752-DAC6-4691-96E0-EEEEF2EA05FD}" sibTransId="{B9261AC1-B125-44DA-96B0-1DAE49D3FDDF}"/>
    <dgm:cxn modelId="{045301BE-1312-45E4-8696-6720F52481D4}" type="presOf" srcId="{2EBBEF50-EBB5-4C93-BFFE-FCB5DD459BE2}" destId="{C0F12AC8-A20F-4FBD-9314-D8E40F50D2BD}" srcOrd="0" destOrd="0" presId="urn:microsoft.com/office/officeart/2008/layout/HorizontalMultiLevelHierarchy"/>
    <dgm:cxn modelId="{F25B72C5-4447-45C2-B117-6F5A581B255D}" type="presOf" srcId="{38BAA78D-686B-4ABE-AF72-B6123A1949D7}" destId="{6019CFCF-AEF6-4786-9CFC-73C014E5BC03}" srcOrd="1" destOrd="0" presId="urn:microsoft.com/office/officeart/2008/layout/HorizontalMultiLevelHierarchy"/>
    <dgm:cxn modelId="{605D9EC5-F791-42C9-9428-02CE09A9434B}" type="presOf" srcId="{4C9C81A9-34AB-4A0B-AA08-A9D73A9F2251}" destId="{FE661262-0226-4F0E-98CB-C657645DF245}" srcOrd="1" destOrd="0" presId="urn:microsoft.com/office/officeart/2008/layout/HorizontalMultiLevelHierarchy"/>
    <dgm:cxn modelId="{26E02FC9-FAC1-4DC3-A4CA-6EFA1332D741}" srcId="{4703A6C5-5841-44B6-9172-F805088CEB9D}" destId="{12728FFC-28A3-45E5-9BA2-9E3C0D64A83F}" srcOrd="1" destOrd="0" parTransId="{B9048338-B1F9-4A74-AB42-122B0E88E84B}" sibTransId="{807FBE8B-44A2-44C0-A525-4B4F3E09A99C}"/>
    <dgm:cxn modelId="{0040F5CA-A4EF-4EC2-940F-BEC5715D8C37}" srcId="{B5BB2FAB-34A1-41F5-BDEE-714307370ECE}" destId="{3F2A5488-9F91-4467-A8A9-D0D3C16A36C5}" srcOrd="0" destOrd="0" parTransId="{34029608-5002-4AB7-9C26-6F7D8AB629B3}" sibTransId="{73CBD146-5A77-4799-BC63-E4EF875E08CB}"/>
    <dgm:cxn modelId="{7C323DCB-A2FF-4FB6-B83C-8C8F06811FA4}" srcId="{4703A6C5-5841-44B6-9172-F805088CEB9D}" destId="{EB86EB27-C3A8-4D90-A49B-24E30303A35A}" srcOrd="0" destOrd="0" parTransId="{59B6BB1D-ACDD-4314-BC2D-B13A80320ECD}" sibTransId="{224C1ECB-1501-46BE-8DBE-CCF62AFEB471}"/>
    <dgm:cxn modelId="{EAEF49CD-8115-4284-86B2-8EF5656D0183}" type="presOf" srcId="{8F0C3752-DAC6-4691-96E0-EEEEF2EA05FD}" destId="{F39CFEA5-7C00-4D0F-AD5E-254C384F7A6D}" srcOrd="1" destOrd="0" presId="urn:microsoft.com/office/officeart/2008/layout/HorizontalMultiLevelHierarchy"/>
    <dgm:cxn modelId="{194489D0-2FA8-4A82-AFE4-5AF754AB8F0B}" type="presOf" srcId="{4703A6C5-5841-44B6-9172-F805088CEB9D}" destId="{F40C3FC6-C463-4DCF-95C4-87C9317B15B7}" srcOrd="0" destOrd="0" presId="urn:microsoft.com/office/officeart/2008/layout/HorizontalMultiLevelHierarchy"/>
    <dgm:cxn modelId="{77ADC6D1-6652-4A57-9A30-D5F12374EC52}" type="presOf" srcId="{D5965541-537E-40CB-BE86-037AEEC8659F}" destId="{572ABFB3-D290-47C4-8797-F22F8D05B142}" srcOrd="0" destOrd="0" presId="urn:microsoft.com/office/officeart/2008/layout/HorizontalMultiLevelHierarchy"/>
    <dgm:cxn modelId="{9E68DAD1-A671-4BA3-8CA2-0545A05CB9C8}" type="presOf" srcId="{3884705E-A13D-4317-8575-72D9CAE67914}" destId="{D47CE4F7-2A9E-4C46-8659-67A34BF3B24E}" srcOrd="0" destOrd="0" presId="urn:microsoft.com/office/officeart/2008/layout/HorizontalMultiLevelHierarchy"/>
    <dgm:cxn modelId="{DBF1F5D1-CFC2-4095-A247-9C143A9E7C58}" type="presOf" srcId="{38BAA78D-686B-4ABE-AF72-B6123A1949D7}" destId="{1ED01405-6379-4477-A5D9-58175B01F1C0}" srcOrd="0" destOrd="0" presId="urn:microsoft.com/office/officeart/2008/layout/HorizontalMultiLevelHierarchy"/>
    <dgm:cxn modelId="{CF6E60DD-8810-4C6A-B294-FB3CBCA0BACC}" type="presOf" srcId="{B26E4FD8-6521-447A-B55F-58C5B7643B74}" destId="{49F8C80C-BF55-470F-B22B-D44EF91A7683}" srcOrd="0" destOrd="0" presId="urn:microsoft.com/office/officeart/2008/layout/HorizontalMultiLevelHierarchy"/>
    <dgm:cxn modelId="{508086DF-00F0-446F-9556-26E678ACBDFC}" type="presOf" srcId="{1A74D9B0-2085-44B9-9A32-0D9F767C73A9}" destId="{B6DD95F4-E665-4C8F-9282-FCD8A2B2639C}" srcOrd="1" destOrd="0" presId="urn:microsoft.com/office/officeart/2008/layout/HorizontalMultiLevelHierarchy"/>
    <dgm:cxn modelId="{7914AFE5-F1BC-4C9F-96D7-DDD92BC6E9F6}" type="presOf" srcId="{3F33849E-D38F-4B64-961C-2F181BC5E12C}" destId="{A6886152-2751-41EE-A89E-76E4E55B7B6F}" srcOrd="1" destOrd="0" presId="urn:microsoft.com/office/officeart/2008/layout/HorizontalMultiLevelHierarchy"/>
    <dgm:cxn modelId="{CD1506EA-C62E-46F8-BBCE-9C4C9E088113}" type="presOf" srcId="{12728FFC-28A3-45E5-9BA2-9E3C0D64A83F}" destId="{E54B3298-51FC-495B-895B-ABCEC07EA824}" srcOrd="0" destOrd="0" presId="urn:microsoft.com/office/officeart/2008/layout/HorizontalMultiLevelHierarchy"/>
    <dgm:cxn modelId="{79244FEA-98BF-4884-BCBC-9C29F0FB8C8C}" type="presOf" srcId="{9E1D3E36-C1F8-4360-9D95-D8F027DB6C6F}" destId="{1A4DB353-8342-4051-9695-18FC7E0B13E0}" srcOrd="1" destOrd="0" presId="urn:microsoft.com/office/officeart/2008/layout/HorizontalMultiLevelHierarchy"/>
    <dgm:cxn modelId="{19E698EC-8DAB-4839-9C01-7600E1847C36}" type="presOf" srcId="{5BEDC748-9224-4AF5-BA05-9230DD9F1C5A}" destId="{FACC0511-0074-4776-A8C6-971574680E59}" srcOrd="0" destOrd="0" presId="urn:microsoft.com/office/officeart/2008/layout/HorizontalMultiLevelHierarchy"/>
    <dgm:cxn modelId="{1B0D87F3-554A-4900-A598-E41D01EB9A6B}" type="presOf" srcId="{B26E4FD8-6521-447A-B55F-58C5B7643B74}" destId="{8A3EE876-B841-4B3F-9830-932F3F66FAD7}" srcOrd="1" destOrd="0" presId="urn:microsoft.com/office/officeart/2008/layout/HorizontalMultiLevelHierarchy"/>
    <dgm:cxn modelId="{D7B02FF6-79FA-4952-BD5F-4D230162B2BD}" type="presOf" srcId="{645027C7-74F9-446C-8A8E-E7F3B8CD891D}" destId="{2E5A3956-178D-4F9B-AB1C-1776D67C99E2}" srcOrd="0" destOrd="0" presId="urn:microsoft.com/office/officeart/2008/layout/HorizontalMultiLevelHierarchy"/>
    <dgm:cxn modelId="{738A73FF-B87C-476A-8A14-E99F694C2475}" type="presOf" srcId="{3FB17F60-7E0B-4F6E-B686-28614239B7E4}" destId="{6FE3068D-5720-4B84-9E8C-DD20B09A23B9}" srcOrd="0" destOrd="0" presId="urn:microsoft.com/office/officeart/2008/layout/HorizontalMultiLevelHierarchy"/>
    <dgm:cxn modelId="{74F24C8A-72EE-4002-BE75-7F72025FCBDC}" type="presParOf" srcId="{E8D3111C-948A-49CA-9B94-9251206DB64D}" destId="{46DAA0B6-FD09-47A7-B7B8-B0B44816287A}" srcOrd="0" destOrd="0" presId="urn:microsoft.com/office/officeart/2008/layout/HorizontalMultiLevelHierarchy"/>
    <dgm:cxn modelId="{7D4F8655-8874-4804-994E-AE721306B043}" type="presParOf" srcId="{46DAA0B6-FD09-47A7-B7B8-B0B44816287A}" destId="{229E0384-9756-40BF-B488-4757618AC744}" srcOrd="0" destOrd="0" presId="urn:microsoft.com/office/officeart/2008/layout/HorizontalMultiLevelHierarchy"/>
    <dgm:cxn modelId="{88433F14-3CA9-48CB-A879-7A85B205712E}" type="presParOf" srcId="{46DAA0B6-FD09-47A7-B7B8-B0B44816287A}" destId="{F7D3948F-FBF1-47CC-9B18-C606C0D1A934}" srcOrd="1" destOrd="0" presId="urn:microsoft.com/office/officeart/2008/layout/HorizontalMultiLevelHierarchy"/>
    <dgm:cxn modelId="{7AAE28CD-86BF-422F-919C-F40F0D465D00}" type="presParOf" srcId="{F7D3948F-FBF1-47CC-9B18-C606C0D1A934}" destId="{8E1A282C-8B34-4F20-846B-CFE37D4B1F8A}" srcOrd="0" destOrd="0" presId="urn:microsoft.com/office/officeart/2008/layout/HorizontalMultiLevelHierarchy"/>
    <dgm:cxn modelId="{CB7CBBEA-D0FB-493E-8A63-24A5BDC5D127}" type="presParOf" srcId="{8E1A282C-8B34-4F20-846B-CFE37D4B1F8A}" destId="{1A4DB353-8342-4051-9695-18FC7E0B13E0}" srcOrd="0" destOrd="0" presId="urn:microsoft.com/office/officeart/2008/layout/HorizontalMultiLevelHierarchy"/>
    <dgm:cxn modelId="{A231503E-504B-49E6-A765-78375BDCF521}" type="presParOf" srcId="{F7D3948F-FBF1-47CC-9B18-C606C0D1A934}" destId="{4CDB4247-14E0-4BB8-B8C0-61E1FE680529}" srcOrd="1" destOrd="0" presId="urn:microsoft.com/office/officeart/2008/layout/HorizontalMultiLevelHierarchy"/>
    <dgm:cxn modelId="{725BA5B9-E248-45D9-B361-8BA608017637}" type="presParOf" srcId="{4CDB4247-14E0-4BB8-B8C0-61E1FE680529}" destId="{F40C3FC6-C463-4DCF-95C4-87C9317B15B7}" srcOrd="0" destOrd="0" presId="urn:microsoft.com/office/officeart/2008/layout/HorizontalMultiLevelHierarchy"/>
    <dgm:cxn modelId="{4B3FA92E-C61E-4727-95F5-CBD51CAA4516}" type="presParOf" srcId="{4CDB4247-14E0-4BB8-B8C0-61E1FE680529}" destId="{77239245-30CA-4C99-AA06-679D2EC34D38}" srcOrd="1" destOrd="0" presId="urn:microsoft.com/office/officeart/2008/layout/HorizontalMultiLevelHierarchy"/>
    <dgm:cxn modelId="{1E7DB4AE-27CD-4623-A7C8-1B6DB3CAB984}" type="presParOf" srcId="{77239245-30CA-4C99-AA06-679D2EC34D38}" destId="{7692F461-02D2-4CDF-ABFC-14D9C8AE7697}" srcOrd="0" destOrd="0" presId="urn:microsoft.com/office/officeart/2008/layout/HorizontalMultiLevelHierarchy"/>
    <dgm:cxn modelId="{F7B5938B-F987-4F6D-9077-6A228E022008}" type="presParOf" srcId="{7692F461-02D2-4CDF-ABFC-14D9C8AE7697}" destId="{09F32701-F7FC-42D7-95CA-CFEC87218DE9}" srcOrd="0" destOrd="0" presId="urn:microsoft.com/office/officeart/2008/layout/HorizontalMultiLevelHierarchy"/>
    <dgm:cxn modelId="{E52913BB-9F69-4DC3-8197-EDAF905EFCBD}" type="presParOf" srcId="{77239245-30CA-4C99-AA06-679D2EC34D38}" destId="{F90B79DC-F288-4351-BCC6-AA47963F567D}" srcOrd="1" destOrd="0" presId="urn:microsoft.com/office/officeart/2008/layout/HorizontalMultiLevelHierarchy"/>
    <dgm:cxn modelId="{5DDCCB59-9C7E-408C-B704-D9345C91AAB1}" type="presParOf" srcId="{F90B79DC-F288-4351-BCC6-AA47963F567D}" destId="{D5F505B9-2D16-4243-A971-BD0436A8C005}" srcOrd="0" destOrd="0" presId="urn:microsoft.com/office/officeart/2008/layout/HorizontalMultiLevelHierarchy"/>
    <dgm:cxn modelId="{6FD17354-474F-4206-B674-546C0950C9BA}" type="presParOf" srcId="{F90B79DC-F288-4351-BCC6-AA47963F567D}" destId="{AA034272-645E-491A-AAA8-76335E57A318}" srcOrd="1" destOrd="0" presId="urn:microsoft.com/office/officeart/2008/layout/HorizontalMultiLevelHierarchy"/>
    <dgm:cxn modelId="{AF39B204-B3EC-4C46-A605-76AB99ED8FB4}" type="presParOf" srcId="{77239245-30CA-4C99-AA06-679D2EC34D38}" destId="{ED5608DF-3B91-4B87-BDB3-93DECAD34EE0}" srcOrd="2" destOrd="0" presId="urn:microsoft.com/office/officeart/2008/layout/HorizontalMultiLevelHierarchy"/>
    <dgm:cxn modelId="{CE81B925-79C0-4E6F-800E-EDA54A88D03B}" type="presParOf" srcId="{ED5608DF-3B91-4B87-BDB3-93DECAD34EE0}" destId="{90D4744F-3ED0-4615-920D-0C0BE427445A}" srcOrd="0" destOrd="0" presId="urn:microsoft.com/office/officeart/2008/layout/HorizontalMultiLevelHierarchy"/>
    <dgm:cxn modelId="{BEB06879-C2A6-44CD-87A7-E93A8E1FB906}" type="presParOf" srcId="{77239245-30CA-4C99-AA06-679D2EC34D38}" destId="{4C635AB3-A6F6-47C4-AD70-6E9723B9A07D}" srcOrd="3" destOrd="0" presId="urn:microsoft.com/office/officeart/2008/layout/HorizontalMultiLevelHierarchy"/>
    <dgm:cxn modelId="{005A08F8-40F0-47B0-AFBC-5BAF5ECD3CD4}" type="presParOf" srcId="{4C635AB3-A6F6-47C4-AD70-6E9723B9A07D}" destId="{E54B3298-51FC-495B-895B-ABCEC07EA824}" srcOrd="0" destOrd="0" presId="urn:microsoft.com/office/officeart/2008/layout/HorizontalMultiLevelHierarchy"/>
    <dgm:cxn modelId="{A085268F-69DF-4832-8348-B0B2AF52F9E8}" type="presParOf" srcId="{4C635AB3-A6F6-47C4-AD70-6E9723B9A07D}" destId="{B42D9A9F-37ED-462B-B3E3-6B339CFB319F}" srcOrd="1" destOrd="0" presId="urn:microsoft.com/office/officeart/2008/layout/HorizontalMultiLevelHierarchy"/>
    <dgm:cxn modelId="{5580C1DC-0B06-423D-BBE5-C3F1B12A8FA6}" type="presParOf" srcId="{77239245-30CA-4C99-AA06-679D2EC34D38}" destId="{BA25C02F-8782-44C0-B715-62DF442A0F68}" srcOrd="4" destOrd="0" presId="urn:microsoft.com/office/officeart/2008/layout/HorizontalMultiLevelHierarchy"/>
    <dgm:cxn modelId="{3DB6F48E-F149-44D3-863F-AB0CF0EA58B8}" type="presParOf" srcId="{BA25C02F-8782-44C0-B715-62DF442A0F68}" destId="{F39CFEA5-7C00-4D0F-AD5E-254C384F7A6D}" srcOrd="0" destOrd="0" presId="urn:microsoft.com/office/officeart/2008/layout/HorizontalMultiLevelHierarchy"/>
    <dgm:cxn modelId="{33DF7BD8-F1B6-4CC5-9924-DB802C8D4DA9}" type="presParOf" srcId="{77239245-30CA-4C99-AA06-679D2EC34D38}" destId="{E2D6808C-1515-4256-90EC-002FD418CD94}" srcOrd="5" destOrd="0" presId="urn:microsoft.com/office/officeart/2008/layout/HorizontalMultiLevelHierarchy"/>
    <dgm:cxn modelId="{ED0C10AD-9588-43B1-94D6-976B6BA08DCA}" type="presParOf" srcId="{E2D6808C-1515-4256-90EC-002FD418CD94}" destId="{6FE3068D-5720-4B84-9E8C-DD20B09A23B9}" srcOrd="0" destOrd="0" presId="urn:microsoft.com/office/officeart/2008/layout/HorizontalMultiLevelHierarchy"/>
    <dgm:cxn modelId="{2DBD1F5A-5CC9-4351-8BD0-56D23B8726A9}" type="presParOf" srcId="{E2D6808C-1515-4256-90EC-002FD418CD94}" destId="{E9A449BF-F116-454A-A8CD-2EE93B67E1E8}" srcOrd="1" destOrd="0" presId="urn:microsoft.com/office/officeart/2008/layout/HorizontalMultiLevelHierarchy"/>
    <dgm:cxn modelId="{3001981C-ABA4-4BFC-A76E-3A543BD458A0}" type="presParOf" srcId="{F7D3948F-FBF1-47CC-9B18-C606C0D1A934}" destId="{49F8C80C-BF55-470F-B22B-D44EF91A7683}" srcOrd="2" destOrd="0" presId="urn:microsoft.com/office/officeart/2008/layout/HorizontalMultiLevelHierarchy"/>
    <dgm:cxn modelId="{DB01B382-7E49-41F2-A140-8262348F0D1F}" type="presParOf" srcId="{49F8C80C-BF55-470F-B22B-D44EF91A7683}" destId="{8A3EE876-B841-4B3F-9830-932F3F66FAD7}" srcOrd="0" destOrd="0" presId="urn:microsoft.com/office/officeart/2008/layout/HorizontalMultiLevelHierarchy"/>
    <dgm:cxn modelId="{C15AA45D-FE5C-41AB-B56A-6A6D7E2F25D7}" type="presParOf" srcId="{F7D3948F-FBF1-47CC-9B18-C606C0D1A934}" destId="{1F0CFFBA-E984-471E-9ED0-2F676DF9BEB7}" srcOrd="3" destOrd="0" presId="urn:microsoft.com/office/officeart/2008/layout/HorizontalMultiLevelHierarchy"/>
    <dgm:cxn modelId="{E5348278-7661-449F-9AE5-FE26619A23F1}" type="presParOf" srcId="{1F0CFFBA-E984-471E-9ED0-2F676DF9BEB7}" destId="{C0F12AC8-A20F-4FBD-9314-D8E40F50D2BD}" srcOrd="0" destOrd="0" presId="urn:microsoft.com/office/officeart/2008/layout/HorizontalMultiLevelHierarchy"/>
    <dgm:cxn modelId="{1A3C36A0-7DD0-4282-B9B1-F77D95D6765E}" type="presParOf" srcId="{1F0CFFBA-E984-471E-9ED0-2F676DF9BEB7}" destId="{A61346AF-F841-492D-BA74-31B7582AF345}" srcOrd="1" destOrd="0" presId="urn:microsoft.com/office/officeart/2008/layout/HorizontalMultiLevelHierarchy"/>
    <dgm:cxn modelId="{6814D839-B277-4DBA-81F8-9A9A0F7A67F7}" type="presParOf" srcId="{A61346AF-F841-492D-BA74-31B7582AF345}" destId="{1ED01405-6379-4477-A5D9-58175B01F1C0}" srcOrd="0" destOrd="0" presId="urn:microsoft.com/office/officeart/2008/layout/HorizontalMultiLevelHierarchy"/>
    <dgm:cxn modelId="{BF4ACE8A-4E4E-450C-B2E6-8EBCBE2BE113}" type="presParOf" srcId="{1ED01405-6379-4477-A5D9-58175B01F1C0}" destId="{6019CFCF-AEF6-4786-9CFC-73C014E5BC03}" srcOrd="0" destOrd="0" presId="urn:microsoft.com/office/officeart/2008/layout/HorizontalMultiLevelHierarchy"/>
    <dgm:cxn modelId="{A19B545A-CA00-44F5-8938-C46B205BED55}" type="presParOf" srcId="{A61346AF-F841-492D-BA74-31B7582AF345}" destId="{7F403A1A-6FEE-4BED-9B46-C19E9F2446E5}" srcOrd="1" destOrd="0" presId="urn:microsoft.com/office/officeart/2008/layout/HorizontalMultiLevelHierarchy"/>
    <dgm:cxn modelId="{056209CB-BF61-4B03-B356-6FB21D7FD527}" type="presParOf" srcId="{7F403A1A-6FEE-4BED-9B46-C19E9F2446E5}" destId="{2E5A3956-178D-4F9B-AB1C-1776D67C99E2}" srcOrd="0" destOrd="0" presId="urn:microsoft.com/office/officeart/2008/layout/HorizontalMultiLevelHierarchy"/>
    <dgm:cxn modelId="{F7ECC492-2BFC-415C-9847-17186DBDAAFC}" type="presParOf" srcId="{7F403A1A-6FEE-4BED-9B46-C19E9F2446E5}" destId="{161B60FF-31FA-4759-9D74-3604BBFC4C5F}" srcOrd="1" destOrd="0" presId="urn:microsoft.com/office/officeart/2008/layout/HorizontalMultiLevelHierarchy"/>
    <dgm:cxn modelId="{37EFC894-7924-4352-8FDD-2CCCBDC4D40B}" type="presParOf" srcId="{A61346AF-F841-492D-BA74-31B7582AF345}" destId="{D3C34F8E-320C-4DEB-8A12-5DD407755D3A}" srcOrd="2" destOrd="0" presId="urn:microsoft.com/office/officeart/2008/layout/HorizontalMultiLevelHierarchy"/>
    <dgm:cxn modelId="{D9CB3599-6180-44FD-8187-BB243AB00439}" type="presParOf" srcId="{D3C34F8E-320C-4DEB-8A12-5DD407755D3A}" destId="{A6886152-2751-41EE-A89E-76E4E55B7B6F}" srcOrd="0" destOrd="0" presId="urn:microsoft.com/office/officeart/2008/layout/HorizontalMultiLevelHierarchy"/>
    <dgm:cxn modelId="{9DB40821-5ACE-4019-B5E7-856269ED6EEC}" type="presParOf" srcId="{A61346AF-F841-492D-BA74-31B7582AF345}" destId="{4AC61370-1FBE-41F2-8836-CF44C6284DFB}" srcOrd="3" destOrd="0" presId="urn:microsoft.com/office/officeart/2008/layout/HorizontalMultiLevelHierarchy"/>
    <dgm:cxn modelId="{EC161A09-22FE-4D58-AD74-E02011932061}" type="presParOf" srcId="{4AC61370-1FBE-41F2-8836-CF44C6284DFB}" destId="{828F4039-B168-4AD0-991B-25330B13CAFC}" srcOrd="0" destOrd="0" presId="urn:microsoft.com/office/officeart/2008/layout/HorizontalMultiLevelHierarchy"/>
    <dgm:cxn modelId="{AFB33CB8-7806-4619-B2CE-DC06E6217F08}" type="presParOf" srcId="{4AC61370-1FBE-41F2-8836-CF44C6284DFB}" destId="{947A2581-C174-453B-8842-BB9A05997559}" srcOrd="1" destOrd="0" presId="urn:microsoft.com/office/officeart/2008/layout/HorizontalMultiLevelHierarchy"/>
    <dgm:cxn modelId="{CD7A4ACC-52CA-448F-97C5-8B4389142643}" type="presParOf" srcId="{A61346AF-F841-492D-BA74-31B7582AF345}" destId="{FACC0511-0074-4776-A8C6-971574680E59}" srcOrd="4" destOrd="0" presId="urn:microsoft.com/office/officeart/2008/layout/HorizontalMultiLevelHierarchy"/>
    <dgm:cxn modelId="{44C2D4B5-566C-4685-9355-15141D0B9A69}" type="presParOf" srcId="{FACC0511-0074-4776-A8C6-971574680E59}" destId="{5710FBD3-B331-4B8A-8163-5305B8AD560F}" srcOrd="0" destOrd="0" presId="urn:microsoft.com/office/officeart/2008/layout/HorizontalMultiLevelHierarchy"/>
    <dgm:cxn modelId="{5997EB05-260E-42B5-A013-2FE4B80ED6AD}" type="presParOf" srcId="{A61346AF-F841-492D-BA74-31B7582AF345}" destId="{D16C457B-A313-4615-A84C-759524CE097B}" srcOrd="5" destOrd="0" presId="urn:microsoft.com/office/officeart/2008/layout/HorizontalMultiLevelHierarchy"/>
    <dgm:cxn modelId="{643779BE-6BD5-43E5-8877-8B2AA5D1BB5A}" type="presParOf" srcId="{D16C457B-A313-4615-A84C-759524CE097B}" destId="{19129282-5934-4C38-AE94-EED4C3E1A5CA}" srcOrd="0" destOrd="0" presId="urn:microsoft.com/office/officeart/2008/layout/HorizontalMultiLevelHierarchy"/>
    <dgm:cxn modelId="{92AAE7C4-9599-456C-8F75-EA23518FD64C}" type="presParOf" srcId="{D16C457B-A313-4615-A84C-759524CE097B}" destId="{DCF4F8E8-AB22-4C7E-8A2E-52FDF9708A03}" srcOrd="1" destOrd="0" presId="urn:microsoft.com/office/officeart/2008/layout/HorizontalMultiLevelHierarchy"/>
    <dgm:cxn modelId="{CF09FCC4-CFAC-47FA-9211-37C35F93C421}" type="presParOf" srcId="{F7D3948F-FBF1-47CC-9B18-C606C0D1A934}" destId="{7CD5588D-3A5E-456A-B7B1-F80B299DF6A0}" srcOrd="4" destOrd="0" presId="urn:microsoft.com/office/officeart/2008/layout/HorizontalMultiLevelHierarchy"/>
    <dgm:cxn modelId="{BCCD1795-D550-4E5D-8EA4-681933D791C7}" type="presParOf" srcId="{7CD5588D-3A5E-456A-B7B1-F80B299DF6A0}" destId="{FE661262-0226-4F0E-98CB-C657645DF245}" srcOrd="0" destOrd="0" presId="urn:microsoft.com/office/officeart/2008/layout/HorizontalMultiLevelHierarchy"/>
    <dgm:cxn modelId="{8BD9607C-26F8-4BC8-AB54-84266F9F6140}" type="presParOf" srcId="{F7D3948F-FBF1-47CC-9B18-C606C0D1A934}" destId="{F5FDEA36-5CE1-48D9-B668-16EEAA3A0FB1}" srcOrd="5" destOrd="0" presId="urn:microsoft.com/office/officeart/2008/layout/HorizontalMultiLevelHierarchy"/>
    <dgm:cxn modelId="{91D2AD63-DBC4-4C2F-B955-92A76E6D6964}" type="presParOf" srcId="{F5FDEA36-5CE1-48D9-B668-16EEAA3A0FB1}" destId="{704DB9DD-B297-4370-B17F-38D55F2755B8}" srcOrd="0" destOrd="0" presId="urn:microsoft.com/office/officeart/2008/layout/HorizontalMultiLevelHierarchy"/>
    <dgm:cxn modelId="{38899051-439C-44F2-B4D0-6AC49B1C056F}" type="presParOf" srcId="{F5FDEA36-5CE1-48D9-B668-16EEAA3A0FB1}" destId="{2C49A53E-7AEA-45F1-A443-5713BA8380F6}" srcOrd="1" destOrd="0" presId="urn:microsoft.com/office/officeart/2008/layout/HorizontalMultiLevelHierarchy"/>
    <dgm:cxn modelId="{2F2BD727-0108-474D-87D7-A2A1AF33CC65}" type="presParOf" srcId="{2C49A53E-7AEA-45F1-A443-5713BA8380F6}" destId="{9453E05D-3E5D-45C5-82B0-50A285B540B9}" srcOrd="0" destOrd="0" presId="urn:microsoft.com/office/officeart/2008/layout/HorizontalMultiLevelHierarchy"/>
    <dgm:cxn modelId="{D49BFA17-2F86-44E9-A77E-28DF39969501}" type="presParOf" srcId="{9453E05D-3E5D-45C5-82B0-50A285B540B9}" destId="{9754B3F9-A971-44CF-B412-60C07E440DE1}" srcOrd="0" destOrd="0" presId="urn:microsoft.com/office/officeart/2008/layout/HorizontalMultiLevelHierarchy"/>
    <dgm:cxn modelId="{BACFF43D-9C2F-44D8-B6B9-1B30D74794C8}" type="presParOf" srcId="{2C49A53E-7AEA-45F1-A443-5713BA8380F6}" destId="{44CC7B15-8FE1-486A-9D6B-0C471ACEB76E}" srcOrd="1" destOrd="0" presId="urn:microsoft.com/office/officeart/2008/layout/HorizontalMultiLevelHierarchy"/>
    <dgm:cxn modelId="{04FCDA06-5376-42D4-99F5-8F4232915B0B}" type="presParOf" srcId="{44CC7B15-8FE1-486A-9D6B-0C471ACEB76E}" destId="{D47CE4F7-2A9E-4C46-8659-67A34BF3B24E}" srcOrd="0" destOrd="0" presId="urn:microsoft.com/office/officeart/2008/layout/HorizontalMultiLevelHierarchy"/>
    <dgm:cxn modelId="{CB6A0220-E9E4-4DA6-8FC8-95C4ED00730E}" type="presParOf" srcId="{44CC7B15-8FE1-486A-9D6B-0C471ACEB76E}" destId="{1558F2F9-35AA-488F-9474-590ACB14B930}" srcOrd="1" destOrd="0" presId="urn:microsoft.com/office/officeart/2008/layout/HorizontalMultiLevelHierarchy"/>
    <dgm:cxn modelId="{7BABD578-4787-450D-A015-96939849787C}" type="presParOf" srcId="{2C49A53E-7AEA-45F1-A443-5713BA8380F6}" destId="{B627FCEB-FA9C-45DF-97BE-F264AABC0FFB}" srcOrd="2" destOrd="0" presId="urn:microsoft.com/office/officeart/2008/layout/HorizontalMultiLevelHierarchy"/>
    <dgm:cxn modelId="{6AE27563-D98C-4CD9-9275-443C384DB1E2}" type="presParOf" srcId="{B627FCEB-FA9C-45DF-97BE-F264AABC0FFB}" destId="{B6DD95F4-E665-4C8F-9282-FCD8A2B2639C}" srcOrd="0" destOrd="0" presId="urn:microsoft.com/office/officeart/2008/layout/HorizontalMultiLevelHierarchy"/>
    <dgm:cxn modelId="{005CF499-DB87-4A93-A2E6-C9336300DCBE}" type="presParOf" srcId="{2C49A53E-7AEA-45F1-A443-5713BA8380F6}" destId="{CB678630-DB2B-48C2-BC2F-6787CDE61868}" srcOrd="3" destOrd="0" presId="urn:microsoft.com/office/officeart/2008/layout/HorizontalMultiLevelHierarchy"/>
    <dgm:cxn modelId="{46A66982-B413-4F62-91AB-79D2161EB98D}" type="presParOf" srcId="{CB678630-DB2B-48C2-BC2F-6787CDE61868}" destId="{572ABFB3-D290-47C4-8797-F22F8D05B142}" srcOrd="0" destOrd="0" presId="urn:microsoft.com/office/officeart/2008/layout/HorizontalMultiLevelHierarchy"/>
    <dgm:cxn modelId="{81347CB5-19CC-434F-8BE0-540627420649}" type="presParOf" srcId="{CB678630-DB2B-48C2-BC2F-6787CDE61868}" destId="{68A44FAE-184F-4302-987B-881BDAFA229A}"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99C21C-6C6B-488C-A609-10ACF4D8DCD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42A1BAB9-B75F-4A4A-AD49-05CE8E0E29CC}">
      <dgm:prSet phldrT="[文本]" custT="1"/>
      <dgm:spPr>
        <a:noFill/>
        <a:ln>
          <a:solidFill>
            <a:schemeClr val="tx1"/>
          </a:solidFill>
        </a:ln>
      </dgm:spPr>
      <dgm:t>
        <a:bodyPr/>
        <a:lstStyle/>
        <a:p>
          <a:r>
            <a:rPr lang="en-US" altLang="zh-CN" sz="1100" b="0" dirty="0">
              <a:solidFill>
                <a:schemeClr val="tx1"/>
              </a:solidFill>
              <a:latin typeface="Century Gothic" panose="020B0502020202020204" pitchFamily="34" charset="0"/>
            </a:rPr>
            <a:t>Interest Expenses</a:t>
          </a:r>
          <a:endParaRPr lang="zh-CN" altLang="en-US" sz="1100" b="0" dirty="0">
            <a:solidFill>
              <a:schemeClr val="tx1"/>
            </a:solidFill>
            <a:latin typeface="Century Gothic" panose="020B0502020202020204" pitchFamily="34" charset="0"/>
          </a:endParaRPr>
        </a:p>
      </dgm:t>
    </dgm:pt>
    <dgm:pt modelId="{332CD5F5-8066-4840-881E-BBBDA3DA0A7A}" type="parTrans" cxnId="{B7E01B26-37B6-4193-9B9E-3F6FD66A8A73}">
      <dgm:prSet/>
      <dgm:spPr/>
      <dgm:t>
        <a:bodyPr/>
        <a:lstStyle/>
        <a:p>
          <a:endParaRPr lang="zh-CN" altLang="en-US" sz="1100" b="0"/>
        </a:p>
      </dgm:t>
    </dgm:pt>
    <dgm:pt modelId="{9DFBDDD1-7F70-44D6-A46F-8CC25B830A6D}" type="sibTrans" cxnId="{B7E01B26-37B6-4193-9B9E-3F6FD66A8A73}">
      <dgm:prSet custT="1"/>
      <dgm:spPr/>
      <dgm:t>
        <a:bodyPr/>
        <a:lstStyle/>
        <a:p>
          <a:endParaRPr lang="zh-CN" altLang="en-US" sz="1100" b="0"/>
        </a:p>
      </dgm:t>
    </dgm:pt>
    <dgm:pt modelId="{CD1096F5-56C8-450E-83FF-B2360078EF55}">
      <dgm:prSet phldrT="[文本]" custT="1"/>
      <dgm:spPr>
        <a:noFill/>
        <a:ln>
          <a:solidFill>
            <a:schemeClr val="tx1"/>
          </a:solidFill>
        </a:ln>
      </dgm:spPr>
      <dgm:t>
        <a:bodyPr/>
        <a:lstStyle/>
        <a:p>
          <a:r>
            <a:rPr lang="en-US" altLang="zh-CN" sz="1100" b="0" kern="1200" dirty="0">
              <a:solidFill>
                <a:prstClr val="black"/>
              </a:solidFill>
              <a:latin typeface="Century Gothic" panose="020B0502020202020204" pitchFamily="34" charset="0"/>
              <a:ea typeface="等线" panose="02010600030101010101" pitchFamily="2" charset="-122"/>
              <a:cs typeface="+mn-cs"/>
            </a:rPr>
            <a:t>Interest Income</a:t>
          </a:r>
          <a:r>
            <a:rPr lang="en-US" altLang="zh-CN" sz="1100" b="0" kern="1200" dirty="0"/>
            <a:t> </a:t>
          </a:r>
          <a:endParaRPr lang="zh-CN" altLang="en-US" sz="1100" b="0" kern="1200" dirty="0"/>
        </a:p>
      </dgm:t>
    </dgm:pt>
    <dgm:pt modelId="{858CE97E-FFA3-4DEA-92B6-AA73965F2F79}" type="parTrans" cxnId="{1E30D6F1-A4BF-44AD-B275-A51E53B5EAA6}">
      <dgm:prSet/>
      <dgm:spPr/>
      <dgm:t>
        <a:bodyPr/>
        <a:lstStyle/>
        <a:p>
          <a:endParaRPr lang="zh-CN" altLang="en-US" sz="1100" b="0"/>
        </a:p>
      </dgm:t>
    </dgm:pt>
    <dgm:pt modelId="{89AF89FC-5140-4B56-99AE-5449F0F28BA3}" type="sibTrans" cxnId="{1E30D6F1-A4BF-44AD-B275-A51E53B5EAA6}">
      <dgm:prSet custT="1"/>
      <dgm:spPr/>
      <dgm:t>
        <a:bodyPr/>
        <a:lstStyle/>
        <a:p>
          <a:endParaRPr lang="zh-CN" altLang="en-US" sz="1100" b="0"/>
        </a:p>
      </dgm:t>
    </dgm:pt>
    <dgm:pt modelId="{F8788A25-5766-4471-BB27-1123CE6B136F}">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Net Interest Expense /(Income</a:t>
          </a:r>
          <a:r>
            <a:rPr lang="en-US" altLang="zh-CN" sz="1100" b="0" kern="1200" dirty="0">
              <a:solidFill>
                <a:prstClr val="black"/>
              </a:solidFill>
              <a:latin typeface="Century Gothic" panose="020B0502020202020204" pitchFamily="34" charset="0"/>
              <a:ea typeface="等线" panose="02010600030101010101" pitchFamily="2" charset="-122"/>
              <a:cs typeface="+mn-cs"/>
            </a:rPr>
            <a:t>)</a:t>
          </a:r>
          <a:endParaRPr lang="zh-CN" altLang="en-US" sz="1100" b="0" kern="1200" dirty="0">
            <a:solidFill>
              <a:prstClr val="black"/>
            </a:solidFill>
            <a:latin typeface="Century Gothic" panose="020B0502020202020204" pitchFamily="34" charset="0"/>
            <a:ea typeface="等线" panose="02010600030101010101" pitchFamily="2" charset="-122"/>
            <a:cs typeface="+mn-cs"/>
          </a:endParaRPr>
        </a:p>
      </dgm:t>
    </dgm:pt>
    <dgm:pt modelId="{12A091FD-BFA0-4946-831E-0A90E579F32E}" type="parTrans" cxnId="{533D6CC7-0DE1-420D-80BC-64B8C4B6088C}">
      <dgm:prSet/>
      <dgm:spPr/>
      <dgm:t>
        <a:bodyPr/>
        <a:lstStyle/>
        <a:p>
          <a:endParaRPr lang="zh-CN" altLang="en-US" sz="1100" b="0"/>
        </a:p>
      </dgm:t>
    </dgm:pt>
    <dgm:pt modelId="{3C655ADD-0669-44A6-8F8A-D4D009E31705}" type="sibTrans" cxnId="{533D6CC7-0DE1-420D-80BC-64B8C4B6088C}">
      <dgm:prSet/>
      <dgm:spPr/>
      <dgm:t>
        <a:bodyPr/>
        <a:lstStyle/>
        <a:p>
          <a:endParaRPr lang="zh-CN" altLang="en-US" sz="1100" b="0"/>
        </a:p>
      </dgm:t>
    </dgm:pt>
    <dgm:pt modelId="{EAF3645E-5E42-44B1-97AA-4B45E06E3009}" type="pres">
      <dgm:prSet presAssocID="{FA99C21C-6C6B-488C-A609-10ACF4D8DCD8}" presName="linearFlow" presStyleCnt="0">
        <dgm:presLayoutVars>
          <dgm:dir/>
          <dgm:resizeHandles val="exact"/>
        </dgm:presLayoutVars>
      </dgm:prSet>
      <dgm:spPr/>
    </dgm:pt>
    <dgm:pt modelId="{D1EE37CA-01A3-4E2F-86EA-859344895F64}" type="pres">
      <dgm:prSet presAssocID="{42A1BAB9-B75F-4A4A-AD49-05CE8E0E29CC}" presName="node" presStyleLbl="node1" presStyleIdx="0" presStyleCnt="3" custScaleX="94175" custScaleY="24451">
        <dgm:presLayoutVars>
          <dgm:bulletEnabled val="1"/>
        </dgm:presLayoutVars>
      </dgm:prSet>
      <dgm:spPr>
        <a:prstGeom prst="rect">
          <a:avLst/>
        </a:prstGeom>
      </dgm:spPr>
    </dgm:pt>
    <dgm:pt modelId="{0FD8C7A5-C55F-4604-9687-7508259F6410}" type="pres">
      <dgm:prSet presAssocID="{9DFBDDD1-7F70-44D6-A46F-8CC25B830A6D}" presName="spacerL" presStyleCnt="0"/>
      <dgm:spPr/>
    </dgm:pt>
    <dgm:pt modelId="{A510FAB6-98B8-4A39-A7A6-1B9BD79854DE}" type="pres">
      <dgm:prSet presAssocID="{9DFBDDD1-7F70-44D6-A46F-8CC25B830A6D}" presName="sibTrans" presStyleLbl="sibTrans2D1" presStyleIdx="0" presStyleCnt="2" custScaleX="37545" custScaleY="53374"/>
      <dgm:spPr>
        <a:prstGeom prst="mathMinus">
          <a:avLst/>
        </a:prstGeom>
      </dgm:spPr>
    </dgm:pt>
    <dgm:pt modelId="{D0765DD3-3CCE-4AD2-81D4-2F138FFC1F9A}" type="pres">
      <dgm:prSet presAssocID="{9DFBDDD1-7F70-44D6-A46F-8CC25B830A6D}" presName="spacerR" presStyleCnt="0"/>
      <dgm:spPr/>
    </dgm:pt>
    <dgm:pt modelId="{28A08056-E3DC-432B-816C-CB649CB0B46B}" type="pres">
      <dgm:prSet presAssocID="{CD1096F5-56C8-450E-83FF-B2360078EF55}" presName="node" presStyleLbl="node1" presStyleIdx="1" presStyleCnt="3" custScaleX="94175" custScaleY="24451">
        <dgm:presLayoutVars>
          <dgm:bulletEnabled val="1"/>
        </dgm:presLayoutVars>
      </dgm:prSet>
      <dgm:spPr>
        <a:prstGeom prst="rect">
          <a:avLst/>
        </a:prstGeom>
      </dgm:spPr>
    </dgm:pt>
    <dgm:pt modelId="{29C2A959-C880-4A0B-99DE-83E01AEDC413}" type="pres">
      <dgm:prSet presAssocID="{89AF89FC-5140-4B56-99AE-5449F0F28BA3}" presName="spacerL" presStyleCnt="0"/>
      <dgm:spPr/>
    </dgm:pt>
    <dgm:pt modelId="{3AC4356E-1016-4378-A912-547F344DBF41}" type="pres">
      <dgm:prSet presAssocID="{89AF89FC-5140-4B56-99AE-5449F0F28BA3}" presName="sibTrans" presStyleLbl="sibTrans2D1" presStyleIdx="1" presStyleCnt="2" custScaleX="37545" custScaleY="53374"/>
      <dgm:spPr/>
    </dgm:pt>
    <dgm:pt modelId="{EEE59B04-EE48-4003-96CF-0BDB7A92AC33}" type="pres">
      <dgm:prSet presAssocID="{89AF89FC-5140-4B56-99AE-5449F0F28BA3}" presName="spacerR" presStyleCnt="0"/>
      <dgm:spPr/>
    </dgm:pt>
    <dgm:pt modelId="{CD25E015-1176-40B1-8E89-2AC5F665EA85}" type="pres">
      <dgm:prSet presAssocID="{F8788A25-5766-4471-BB27-1123CE6B136F}" presName="node" presStyleLbl="node1" presStyleIdx="2" presStyleCnt="3" custScaleX="94175" custScaleY="24451">
        <dgm:presLayoutVars>
          <dgm:bulletEnabled val="1"/>
        </dgm:presLayoutVars>
      </dgm:prSet>
      <dgm:spPr>
        <a:prstGeom prst="rect">
          <a:avLst/>
        </a:prstGeom>
      </dgm:spPr>
    </dgm:pt>
  </dgm:ptLst>
  <dgm:cxnLst>
    <dgm:cxn modelId="{638AD00F-F9C6-4043-BBEF-A335623CBE21}" type="presOf" srcId="{42A1BAB9-B75F-4A4A-AD49-05CE8E0E29CC}" destId="{D1EE37CA-01A3-4E2F-86EA-859344895F64}" srcOrd="0" destOrd="0" presId="urn:microsoft.com/office/officeart/2005/8/layout/equation1"/>
    <dgm:cxn modelId="{0B49E725-0A97-4D10-BA77-39F385973BEA}" type="presOf" srcId="{89AF89FC-5140-4B56-99AE-5449F0F28BA3}" destId="{3AC4356E-1016-4378-A912-547F344DBF41}" srcOrd="0" destOrd="0" presId="urn:microsoft.com/office/officeart/2005/8/layout/equation1"/>
    <dgm:cxn modelId="{B7E01B26-37B6-4193-9B9E-3F6FD66A8A73}" srcId="{FA99C21C-6C6B-488C-A609-10ACF4D8DCD8}" destId="{42A1BAB9-B75F-4A4A-AD49-05CE8E0E29CC}" srcOrd="0" destOrd="0" parTransId="{332CD5F5-8066-4840-881E-BBBDA3DA0A7A}" sibTransId="{9DFBDDD1-7F70-44D6-A46F-8CC25B830A6D}"/>
    <dgm:cxn modelId="{C342A7A0-3CC0-4F85-918D-D3581693BBBF}" type="presOf" srcId="{9DFBDDD1-7F70-44D6-A46F-8CC25B830A6D}" destId="{A510FAB6-98B8-4A39-A7A6-1B9BD79854DE}" srcOrd="0" destOrd="0" presId="urn:microsoft.com/office/officeart/2005/8/layout/equation1"/>
    <dgm:cxn modelId="{6474B7A0-4593-4C37-867C-29D20159FC40}" type="presOf" srcId="{F8788A25-5766-4471-BB27-1123CE6B136F}" destId="{CD25E015-1176-40B1-8E89-2AC5F665EA85}" srcOrd="0" destOrd="0" presId="urn:microsoft.com/office/officeart/2005/8/layout/equation1"/>
    <dgm:cxn modelId="{FF38CBA4-914B-45EF-91E9-39CC99ECE1F2}" type="presOf" srcId="{CD1096F5-56C8-450E-83FF-B2360078EF55}" destId="{28A08056-E3DC-432B-816C-CB649CB0B46B}" srcOrd="0" destOrd="0" presId="urn:microsoft.com/office/officeart/2005/8/layout/equation1"/>
    <dgm:cxn modelId="{533D6CC7-0DE1-420D-80BC-64B8C4B6088C}" srcId="{FA99C21C-6C6B-488C-A609-10ACF4D8DCD8}" destId="{F8788A25-5766-4471-BB27-1123CE6B136F}" srcOrd="2" destOrd="0" parTransId="{12A091FD-BFA0-4946-831E-0A90E579F32E}" sibTransId="{3C655ADD-0669-44A6-8F8A-D4D009E31705}"/>
    <dgm:cxn modelId="{989427E8-52F7-4803-9D34-386C62D7F6B4}" type="presOf" srcId="{FA99C21C-6C6B-488C-A609-10ACF4D8DCD8}" destId="{EAF3645E-5E42-44B1-97AA-4B45E06E3009}" srcOrd="0" destOrd="0" presId="urn:microsoft.com/office/officeart/2005/8/layout/equation1"/>
    <dgm:cxn modelId="{1E30D6F1-A4BF-44AD-B275-A51E53B5EAA6}" srcId="{FA99C21C-6C6B-488C-A609-10ACF4D8DCD8}" destId="{CD1096F5-56C8-450E-83FF-B2360078EF55}" srcOrd="1" destOrd="0" parTransId="{858CE97E-FFA3-4DEA-92B6-AA73965F2F79}" sibTransId="{89AF89FC-5140-4B56-99AE-5449F0F28BA3}"/>
    <dgm:cxn modelId="{CF0616EC-A2E5-4AC7-92CE-AF6748739D73}" type="presParOf" srcId="{EAF3645E-5E42-44B1-97AA-4B45E06E3009}" destId="{D1EE37CA-01A3-4E2F-86EA-859344895F64}" srcOrd="0" destOrd="0" presId="urn:microsoft.com/office/officeart/2005/8/layout/equation1"/>
    <dgm:cxn modelId="{7E30CD97-8F44-4A4B-B8B5-3ED7C3734B5F}" type="presParOf" srcId="{EAF3645E-5E42-44B1-97AA-4B45E06E3009}" destId="{0FD8C7A5-C55F-4604-9687-7508259F6410}" srcOrd="1" destOrd="0" presId="urn:microsoft.com/office/officeart/2005/8/layout/equation1"/>
    <dgm:cxn modelId="{31A3013E-9033-423C-AB4D-2CF8AAF8B68C}" type="presParOf" srcId="{EAF3645E-5E42-44B1-97AA-4B45E06E3009}" destId="{A510FAB6-98B8-4A39-A7A6-1B9BD79854DE}" srcOrd="2" destOrd="0" presId="urn:microsoft.com/office/officeart/2005/8/layout/equation1"/>
    <dgm:cxn modelId="{B78C8EDF-24EA-4411-872D-F718F6B98C93}" type="presParOf" srcId="{EAF3645E-5E42-44B1-97AA-4B45E06E3009}" destId="{D0765DD3-3CCE-4AD2-81D4-2F138FFC1F9A}" srcOrd="3" destOrd="0" presId="urn:microsoft.com/office/officeart/2005/8/layout/equation1"/>
    <dgm:cxn modelId="{4E7F2487-6324-42B9-AB8B-A90B0231A5F3}" type="presParOf" srcId="{EAF3645E-5E42-44B1-97AA-4B45E06E3009}" destId="{28A08056-E3DC-432B-816C-CB649CB0B46B}" srcOrd="4" destOrd="0" presId="urn:microsoft.com/office/officeart/2005/8/layout/equation1"/>
    <dgm:cxn modelId="{A083EBC9-4290-4A0E-A5B4-B1576960AB24}" type="presParOf" srcId="{EAF3645E-5E42-44B1-97AA-4B45E06E3009}" destId="{29C2A959-C880-4A0B-99DE-83E01AEDC413}" srcOrd="5" destOrd="0" presId="urn:microsoft.com/office/officeart/2005/8/layout/equation1"/>
    <dgm:cxn modelId="{A6602797-7870-414F-9F2B-E28DCF75B057}" type="presParOf" srcId="{EAF3645E-5E42-44B1-97AA-4B45E06E3009}" destId="{3AC4356E-1016-4378-A912-547F344DBF41}" srcOrd="6" destOrd="0" presId="urn:microsoft.com/office/officeart/2005/8/layout/equation1"/>
    <dgm:cxn modelId="{4E67F3EC-0C5A-4D80-9127-333ED8C70057}" type="presParOf" srcId="{EAF3645E-5E42-44B1-97AA-4B45E06E3009}" destId="{EEE59B04-EE48-4003-96CF-0BDB7A92AC33}" srcOrd="7" destOrd="0" presId="urn:microsoft.com/office/officeart/2005/8/layout/equation1"/>
    <dgm:cxn modelId="{B5735A0E-5BB2-4EAF-837C-4AB3C6C8B41A}" type="presParOf" srcId="{EAF3645E-5E42-44B1-97AA-4B45E06E3009}" destId="{CD25E015-1176-40B1-8E89-2AC5F665EA85}"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A916E2-7A20-4AE0-AC55-15D0BAAA2CF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B8F127B0-44A6-447A-8F4B-D9CD6ECE6607}">
      <dgm:prSet phldrT="[文本]" custT="1"/>
      <dgm:spPr/>
      <dgm:t>
        <a:bodyPr/>
        <a:lstStyle/>
        <a:p>
          <a:r>
            <a:rPr lang="en-US" altLang="zh-CN" sz="1100" dirty="0">
              <a:latin typeface="Century Gothic" panose="020B0502020202020204" pitchFamily="34" charset="0"/>
            </a:rPr>
            <a:t>Tax rates can vary due to</a:t>
          </a:r>
          <a:endParaRPr lang="zh-CN" altLang="en-US" sz="1100" dirty="0">
            <a:latin typeface="Century Gothic" panose="020B0502020202020204" pitchFamily="34" charset="0"/>
          </a:endParaRPr>
        </a:p>
      </dgm:t>
    </dgm:pt>
    <dgm:pt modelId="{84CD4A6E-11E7-4415-A2AF-6221604B594E}" type="parTrans" cxnId="{9B84A704-A044-4749-8065-CCC471053502}">
      <dgm:prSet/>
      <dgm:spPr/>
      <dgm:t>
        <a:bodyPr/>
        <a:lstStyle/>
        <a:p>
          <a:endParaRPr lang="zh-CN" altLang="en-US" sz="1100">
            <a:latin typeface="Century Gothic" panose="020B0502020202020204" pitchFamily="34" charset="0"/>
          </a:endParaRPr>
        </a:p>
      </dgm:t>
    </dgm:pt>
    <dgm:pt modelId="{9B80D5C5-8025-48CA-B183-22D2BCEC3E7C}" type="sibTrans" cxnId="{9B84A704-A044-4749-8065-CCC471053502}">
      <dgm:prSet/>
      <dgm:spPr/>
      <dgm:t>
        <a:bodyPr/>
        <a:lstStyle/>
        <a:p>
          <a:endParaRPr lang="zh-CN" altLang="en-US" sz="1100">
            <a:latin typeface="Century Gothic" panose="020B0502020202020204" pitchFamily="34" charset="0"/>
          </a:endParaRPr>
        </a:p>
      </dgm:t>
    </dgm:pt>
    <dgm:pt modelId="{518CDD6C-DE01-4043-BA7D-73D5DE76EB17}">
      <dgm:prSet phldrT="[文本]" custT="1"/>
      <dgm:spPr/>
      <dgm:t>
        <a:bodyPr/>
        <a:lstStyle/>
        <a:p>
          <a:r>
            <a:rPr lang="en-US" sz="1100" kern="1200" dirty="0">
              <a:solidFill>
                <a:prstClr val="black">
                  <a:hueOff val="0"/>
                  <a:satOff val="0"/>
                  <a:lumOff val="0"/>
                  <a:alphaOff val="0"/>
                </a:prstClr>
              </a:solidFill>
              <a:latin typeface="Century Gothic" panose="020B0502020202020204" pitchFamily="34" charset="0"/>
              <a:ea typeface="等线" panose="02010600030101010101" pitchFamily="2" charset="-122"/>
              <a:cs typeface="+mn-cs"/>
            </a:rPr>
            <a:t>Jurisdiction 		Singapore</a:t>
          </a:r>
          <a:r>
            <a:rPr lang="en-US" altLang="zh-CN" sz="1100" kern="1200" dirty="0">
              <a:solidFill>
                <a:prstClr val="black">
                  <a:hueOff val="0"/>
                  <a:satOff val="0"/>
                  <a:lumOff val="0"/>
                  <a:alphaOff val="0"/>
                </a:prstClr>
              </a:solidFill>
              <a:latin typeface="Century Gothic" panose="020B0502020202020204" pitchFamily="34" charset="0"/>
              <a:ea typeface="等线" panose="02010600030101010101" pitchFamily="2" charset="-122"/>
              <a:cs typeface="+mn-cs"/>
            </a:rPr>
            <a:t> 8.5</a:t>
          </a:r>
          <a:r>
            <a:rPr lang="en-US" altLang="zh-CN" sz="1100" kern="1200" dirty="0">
              <a:latin typeface="Century Gothic" panose="020B0502020202020204" pitchFamily="34" charset="0"/>
            </a:rPr>
            <a:t>%, Ireland 12.5%, US 21%</a:t>
          </a:r>
          <a:endParaRPr lang="zh-CN" altLang="en-US" sz="1100" kern="1200" dirty="0">
            <a:latin typeface="Century Gothic" panose="020B0502020202020204" pitchFamily="34" charset="0"/>
          </a:endParaRPr>
        </a:p>
      </dgm:t>
    </dgm:pt>
    <dgm:pt modelId="{C5AA8C71-B5CA-454A-9861-596F217DBA18}" type="parTrans" cxnId="{554C4D6D-5E8F-4399-880B-D0586242C117}">
      <dgm:prSet/>
      <dgm:spPr/>
      <dgm:t>
        <a:bodyPr/>
        <a:lstStyle/>
        <a:p>
          <a:endParaRPr lang="zh-CN" altLang="en-US" sz="1100">
            <a:latin typeface="Century Gothic" panose="020B0502020202020204" pitchFamily="34" charset="0"/>
          </a:endParaRPr>
        </a:p>
      </dgm:t>
    </dgm:pt>
    <dgm:pt modelId="{275AEB40-0198-4411-9513-6B1DF7EE5041}" type="sibTrans" cxnId="{554C4D6D-5E8F-4399-880B-D0586242C117}">
      <dgm:prSet/>
      <dgm:spPr/>
      <dgm:t>
        <a:bodyPr/>
        <a:lstStyle/>
        <a:p>
          <a:endParaRPr lang="zh-CN" altLang="en-US" sz="1100">
            <a:latin typeface="Century Gothic" panose="020B0502020202020204" pitchFamily="34" charset="0"/>
          </a:endParaRPr>
        </a:p>
      </dgm:t>
    </dgm:pt>
    <dgm:pt modelId="{9371838D-3761-4436-B4E2-0C3C1D296E45}">
      <dgm:prSet phldrT="[文本]" custT="1"/>
      <dgm:spPr/>
      <dgm:t>
        <a:bodyPr/>
        <a:lstStyle/>
        <a:p>
          <a:r>
            <a:rPr lang="en-US" sz="1100" b="0" i="0" dirty="0">
              <a:latin typeface="Century Gothic" panose="020B0502020202020204" pitchFamily="34" charset="0"/>
            </a:rPr>
            <a:t>Industry or sector 	NGO vs. Tobacco vs. Frontier Tech/Biotech</a:t>
          </a:r>
          <a:endParaRPr lang="zh-CN" altLang="en-US" sz="1100" b="0" dirty="0">
            <a:latin typeface="Century Gothic" panose="020B0502020202020204" pitchFamily="34" charset="0"/>
          </a:endParaRPr>
        </a:p>
      </dgm:t>
    </dgm:pt>
    <dgm:pt modelId="{FC1978AB-A8F8-4B53-8CBD-6576A9483563}" type="parTrans" cxnId="{9B3D57CF-C216-4D0A-8FC0-C2C73468E970}">
      <dgm:prSet/>
      <dgm:spPr/>
      <dgm:t>
        <a:bodyPr/>
        <a:lstStyle/>
        <a:p>
          <a:endParaRPr lang="zh-CN" altLang="en-US" sz="1100">
            <a:latin typeface="Century Gothic" panose="020B0502020202020204" pitchFamily="34" charset="0"/>
          </a:endParaRPr>
        </a:p>
      </dgm:t>
    </dgm:pt>
    <dgm:pt modelId="{7253FF67-39CD-4379-B234-A351D8EF0471}" type="sibTrans" cxnId="{9B3D57CF-C216-4D0A-8FC0-C2C73468E970}">
      <dgm:prSet/>
      <dgm:spPr/>
      <dgm:t>
        <a:bodyPr/>
        <a:lstStyle/>
        <a:p>
          <a:endParaRPr lang="zh-CN" altLang="en-US" sz="1100">
            <a:latin typeface="Century Gothic" panose="020B0502020202020204" pitchFamily="34" charset="0"/>
          </a:endParaRPr>
        </a:p>
      </dgm:t>
    </dgm:pt>
    <dgm:pt modelId="{8E0FFBC1-68F6-4D3E-829E-DA90CA3C21DD}">
      <dgm:prSet phldrT="[文本]" custT="1"/>
      <dgm:spPr/>
      <dgm:t>
        <a:bodyPr/>
        <a:lstStyle/>
        <a:p>
          <a:r>
            <a:rPr lang="en-US" sz="1100" b="0" i="0" dirty="0">
              <a:latin typeface="Century Gothic" panose="020B0502020202020204" pitchFamily="34" charset="0"/>
            </a:rPr>
            <a:t>Company size 	SMEs can enjoy lower tax rate </a:t>
          </a:r>
        </a:p>
        <a:p>
          <a:r>
            <a:rPr lang="en-US" sz="1100" b="0" i="0" dirty="0">
              <a:latin typeface="Century Gothic" panose="020B0502020202020204" pitchFamily="34" charset="0"/>
            </a:rPr>
            <a:t>			compared to large corporates</a:t>
          </a:r>
          <a:endParaRPr lang="zh-CN" altLang="en-US" sz="1100" b="0" dirty="0">
            <a:latin typeface="Century Gothic" panose="020B0502020202020204" pitchFamily="34" charset="0"/>
          </a:endParaRPr>
        </a:p>
      </dgm:t>
    </dgm:pt>
    <dgm:pt modelId="{E57020EA-98DE-4816-A517-B9446E930CF2}" type="parTrans" cxnId="{55CEE617-B3AF-485D-87EE-2D8C58050FC4}">
      <dgm:prSet/>
      <dgm:spPr/>
      <dgm:t>
        <a:bodyPr/>
        <a:lstStyle/>
        <a:p>
          <a:endParaRPr lang="zh-CN" altLang="en-US" sz="1100">
            <a:latin typeface="Century Gothic" panose="020B0502020202020204" pitchFamily="34" charset="0"/>
          </a:endParaRPr>
        </a:p>
      </dgm:t>
    </dgm:pt>
    <dgm:pt modelId="{6877254A-6ECC-4449-8167-5AEF50EBB30C}" type="sibTrans" cxnId="{55CEE617-B3AF-485D-87EE-2D8C58050FC4}">
      <dgm:prSet/>
      <dgm:spPr/>
      <dgm:t>
        <a:bodyPr/>
        <a:lstStyle/>
        <a:p>
          <a:endParaRPr lang="zh-CN" altLang="en-US" sz="1100">
            <a:latin typeface="Century Gothic" panose="020B0502020202020204" pitchFamily="34" charset="0"/>
          </a:endParaRPr>
        </a:p>
      </dgm:t>
    </dgm:pt>
    <dgm:pt modelId="{DD9E9976-5521-4DDC-83E6-C25BE312D845}" type="pres">
      <dgm:prSet presAssocID="{9DA916E2-7A20-4AE0-AC55-15D0BAAA2CF5}" presName="vert0" presStyleCnt="0">
        <dgm:presLayoutVars>
          <dgm:dir/>
          <dgm:animOne val="branch"/>
          <dgm:animLvl val="lvl"/>
        </dgm:presLayoutVars>
      </dgm:prSet>
      <dgm:spPr/>
    </dgm:pt>
    <dgm:pt modelId="{4B80DB35-102E-408B-881A-19DC70EF1634}" type="pres">
      <dgm:prSet presAssocID="{B8F127B0-44A6-447A-8F4B-D9CD6ECE6607}" presName="thickLine" presStyleLbl="alignNode1" presStyleIdx="0" presStyleCnt="1"/>
      <dgm:spPr/>
    </dgm:pt>
    <dgm:pt modelId="{4DCEC0B5-C5DE-48D0-A2CA-139ED2F9024D}" type="pres">
      <dgm:prSet presAssocID="{B8F127B0-44A6-447A-8F4B-D9CD6ECE6607}" presName="horz1" presStyleCnt="0"/>
      <dgm:spPr/>
    </dgm:pt>
    <dgm:pt modelId="{DC1C8B97-EC3F-4E21-85FF-38718E3EBBD4}" type="pres">
      <dgm:prSet presAssocID="{B8F127B0-44A6-447A-8F4B-D9CD6ECE6607}" presName="tx1" presStyleLbl="revTx" presStyleIdx="0" presStyleCnt="4"/>
      <dgm:spPr/>
    </dgm:pt>
    <dgm:pt modelId="{BD7CE1E9-7D60-4841-8FC0-AEEE0CC055B2}" type="pres">
      <dgm:prSet presAssocID="{B8F127B0-44A6-447A-8F4B-D9CD6ECE6607}" presName="vert1" presStyleCnt="0"/>
      <dgm:spPr/>
    </dgm:pt>
    <dgm:pt modelId="{3EC8B7AE-2F04-4056-9BE4-D0A9E96FCDEB}" type="pres">
      <dgm:prSet presAssocID="{518CDD6C-DE01-4043-BA7D-73D5DE76EB17}" presName="vertSpace2a" presStyleCnt="0"/>
      <dgm:spPr/>
    </dgm:pt>
    <dgm:pt modelId="{5846E990-77DB-4350-BA39-DC9906E8E731}" type="pres">
      <dgm:prSet presAssocID="{518CDD6C-DE01-4043-BA7D-73D5DE76EB17}" presName="horz2" presStyleCnt="0"/>
      <dgm:spPr/>
    </dgm:pt>
    <dgm:pt modelId="{42879E1B-1197-45A5-952C-8A65EB872BEB}" type="pres">
      <dgm:prSet presAssocID="{518CDD6C-DE01-4043-BA7D-73D5DE76EB17}" presName="horzSpace2" presStyleCnt="0"/>
      <dgm:spPr/>
    </dgm:pt>
    <dgm:pt modelId="{C276CFC7-1C6B-44B4-90F6-71096E71E2B4}" type="pres">
      <dgm:prSet presAssocID="{518CDD6C-DE01-4043-BA7D-73D5DE76EB17}" presName="tx2" presStyleLbl="revTx" presStyleIdx="1" presStyleCnt="4" custScaleY="13400" custLinFactNeighborX="4665" custLinFactNeighborY="-358"/>
      <dgm:spPr/>
    </dgm:pt>
    <dgm:pt modelId="{52A385BD-2E13-485F-9CA7-8EA1727E6337}" type="pres">
      <dgm:prSet presAssocID="{518CDD6C-DE01-4043-BA7D-73D5DE76EB17}" presName="vert2" presStyleCnt="0"/>
      <dgm:spPr/>
    </dgm:pt>
    <dgm:pt modelId="{44BC5D62-2560-4D71-AD9E-79D26B501AC6}" type="pres">
      <dgm:prSet presAssocID="{518CDD6C-DE01-4043-BA7D-73D5DE76EB17}" presName="thinLine2b" presStyleLbl="callout" presStyleIdx="0" presStyleCnt="3" custLinFactNeighborX="4578" custLinFactNeighborY="-7157"/>
      <dgm:spPr/>
    </dgm:pt>
    <dgm:pt modelId="{615C6A8C-3986-47C3-8326-ABCEA4C8E932}" type="pres">
      <dgm:prSet presAssocID="{518CDD6C-DE01-4043-BA7D-73D5DE76EB17}" presName="vertSpace2b" presStyleCnt="0"/>
      <dgm:spPr/>
    </dgm:pt>
    <dgm:pt modelId="{00755306-CEC0-4929-B9A2-4A46EC8C95D6}" type="pres">
      <dgm:prSet presAssocID="{9371838D-3761-4436-B4E2-0C3C1D296E45}" presName="horz2" presStyleCnt="0"/>
      <dgm:spPr/>
    </dgm:pt>
    <dgm:pt modelId="{3273B3F4-FF4C-4B6E-A3AB-013C5483A2A0}" type="pres">
      <dgm:prSet presAssocID="{9371838D-3761-4436-B4E2-0C3C1D296E45}" presName="horzSpace2" presStyleCnt="0"/>
      <dgm:spPr/>
    </dgm:pt>
    <dgm:pt modelId="{3796E197-F94E-480D-8D16-41CA00281499}" type="pres">
      <dgm:prSet presAssocID="{9371838D-3761-4436-B4E2-0C3C1D296E45}" presName="tx2" presStyleLbl="revTx" presStyleIdx="2" presStyleCnt="4" custScaleY="13400" custLinFactNeighborX="4665" custLinFactNeighborY="-358"/>
      <dgm:spPr/>
    </dgm:pt>
    <dgm:pt modelId="{FE0ED493-C0A2-4A70-B0BE-975F2DD2569A}" type="pres">
      <dgm:prSet presAssocID="{9371838D-3761-4436-B4E2-0C3C1D296E45}" presName="vert2" presStyleCnt="0"/>
      <dgm:spPr/>
    </dgm:pt>
    <dgm:pt modelId="{8D960B58-F927-4F31-80E4-08DD19EE5340}" type="pres">
      <dgm:prSet presAssocID="{9371838D-3761-4436-B4E2-0C3C1D296E45}" presName="thinLine2b" presStyleLbl="callout" presStyleIdx="1" presStyleCnt="3"/>
      <dgm:spPr/>
    </dgm:pt>
    <dgm:pt modelId="{2C7EC88B-ED41-43CC-9F6E-32F0BBE36248}" type="pres">
      <dgm:prSet presAssocID="{9371838D-3761-4436-B4E2-0C3C1D296E45}" presName="vertSpace2b" presStyleCnt="0"/>
      <dgm:spPr/>
    </dgm:pt>
    <dgm:pt modelId="{27DF9758-B456-4A62-AA59-7537D5E98275}" type="pres">
      <dgm:prSet presAssocID="{8E0FFBC1-68F6-4D3E-829E-DA90CA3C21DD}" presName="horz2" presStyleCnt="0"/>
      <dgm:spPr/>
    </dgm:pt>
    <dgm:pt modelId="{266EEB36-4526-40E3-8B77-6E705ED72240}" type="pres">
      <dgm:prSet presAssocID="{8E0FFBC1-68F6-4D3E-829E-DA90CA3C21DD}" presName="horzSpace2" presStyleCnt="0"/>
      <dgm:spPr/>
    </dgm:pt>
    <dgm:pt modelId="{269FCDD4-098E-4EF3-A212-38792C4853EB}" type="pres">
      <dgm:prSet presAssocID="{8E0FFBC1-68F6-4D3E-829E-DA90CA3C21DD}" presName="tx2" presStyleLbl="revTx" presStyleIdx="3" presStyleCnt="4" custScaleY="13400" custLinFactNeighborX="4665" custLinFactNeighborY="-358"/>
      <dgm:spPr/>
    </dgm:pt>
    <dgm:pt modelId="{9A26BE9A-67A8-4C13-ABB1-3033B7A8A0FD}" type="pres">
      <dgm:prSet presAssocID="{8E0FFBC1-68F6-4D3E-829E-DA90CA3C21DD}" presName="vert2" presStyleCnt="0"/>
      <dgm:spPr/>
    </dgm:pt>
    <dgm:pt modelId="{9DD178D8-0549-4034-983F-2AFA3FBF28EC}" type="pres">
      <dgm:prSet presAssocID="{8E0FFBC1-68F6-4D3E-829E-DA90CA3C21DD}" presName="thinLine2b" presStyleLbl="callout" presStyleIdx="2" presStyleCnt="3"/>
      <dgm:spPr/>
    </dgm:pt>
    <dgm:pt modelId="{0477DCE1-9BDB-4DD9-9970-C7D62F6F4AC9}" type="pres">
      <dgm:prSet presAssocID="{8E0FFBC1-68F6-4D3E-829E-DA90CA3C21DD}" presName="vertSpace2b" presStyleCnt="0"/>
      <dgm:spPr/>
    </dgm:pt>
  </dgm:ptLst>
  <dgm:cxnLst>
    <dgm:cxn modelId="{CDB1F402-8F6A-4140-B8D2-7636618665A7}" type="presOf" srcId="{9371838D-3761-4436-B4E2-0C3C1D296E45}" destId="{3796E197-F94E-480D-8D16-41CA00281499}" srcOrd="0" destOrd="0" presId="urn:microsoft.com/office/officeart/2008/layout/LinedList"/>
    <dgm:cxn modelId="{9B84A704-A044-4749-8065-CCC471053502}" srcId="{9DA916E2-7A20-4AE0-AC55-15D0BAAA2CF5}" destId="{B8F127B0-44A6-447A-8F4B-D9CD6ECE6607}" srcOrd="0" destOrd="0" parTransId="{84CD4A6E-11E7-4415-A2AF-6221604B594E}" sibTransId="{9B80D5C5-8025-48CA-B183-22D2BCEC3E7C}"/>
    <dgm:cxn modelId="{5A19020F-493D-418C-842A-0EC6A464D0F0}" type="presOf" srcId="{8E0FFBC1-68F6-4D3E-829E-DA90CA3C21DD}" destId="{269FCDD4-098E-4EF3-A212-38792C4853EB}" srcOrd="0" destOrd="0" presId="urn:microsoft.com/office/officeart/2008/layout/LinedList"/>
    <dgm:cxn modelId="{55CEE617-B3AF-485D-87EE-2D8C58050FC4}" srcId="{B8F127B0-44A6-447A-8F4B-D9CD6ECE6607}" destId="{8E0FFBC1-68F6-4D3E-829E-DA90CA3C21DD}" srcOrd="2" destOrd="0" parTransId="{E57020EA-98DE-4816-A517-B9446E930CF2}" sibTransId="{6877254A-6ECC-4449-8167-5AEF50EBB30C}"/>
    <dgm:cxn modelId="{B738EA1C-1A03-4B41-8310-4842EE326F35}" type="presOf" srcId="{B8F127B0-44A6-447A-8F4B-D9CD6ECE6607}" destId="{DC1C8B97-EC3F-4E21-85FF-38718E3EBBD4}" srcOrd="0" destOrd="0" presId="urn:microsoft.com/office/officeart/2008/layout/LinedList"/>
    <dgm:cxn modelId="{554C4D6D-5E8F-4399-880B-D0586242C117}" srcId="{B8F127B0-44A6-447A-8F4B-D9CD6ECE6607}" destId="{518CDD6C-DE01-4043-BA7D-73D5DE76EB17}" srcOrd="0" destOrd="0" parTransId="{C5AA8C71-B5CA-454A-9861-596F217DBA18}" sibTransId="{275AEB40-0198-4411-9513-6B1DF7EE5041}"/>
    <dgm:cxn modelId="{9B3D57CF-C216-4D0A-8FC0-C2C73468E970}" srcId="{B8F127B0-44A6-447A-8F4B-D9CD6ECE6607}" destId="{9371838D-3761-4436-B4E2-0C3C1D296E45}" srcOrd="1" destOrd="0" parTransId="{FC1978AB-A8F8-4B53-8CBD-6576A9483563}" sibTransId="{7253FF67-39CD-4379-B234-A351D8EF0471}"/>
    <dgm:cxn modelId="{1A57E9D6-418C-4518-8C82-B7C4C4585DBC}" type="presOf" srcId="{9DA916E2-7A20-4AE0-AC55-15D0BAAA2CF5}" destId="{DD9E9976-5521-4DDC-83E6-C25BE312D845}" srcOrd="0" destOrd="0" presId="urn:microsoft.com/office/officeart/2008/layout/LinedList"/>
    <dgm:cxn modelId="{45FE2FF7-29A0-48D6-88BA-52E6F7B2A32C}" type="presOf" srcId="{518CDD6C-DE01-4043-BA7D-73D5DE76EB17}" destId="{C276CFC7-1C6B-44B4-90F6-71096E71E2B4}" srcOrd="0" destOrd="0" presId="urn:microsoft.com/office/officeart/2008/layout/LinedList"/>
    <dgm:cxn modelId="{10C487A2-E59A-449D-AB8D-45F41F52E803}" type="presParOf" srcId="{DD9E9976-5521-4DDC-83E6-C25BE312D845}" destId="{4B80DB35-102E-408B-881A-19DC70EF1634}" srcOrd="0" destOrd="0" presId="urn:microsoft.com/office/officeart/2008/layout/LinedList"/>
    <dgm:cxn modelId="{768CB9CE-0D65-4D1E-9384-194BFB85D625}" type="presParOf" srcId="{DD9E9976-5521-4DDC-83E6-C25BE312D845}" destId="{4DCEC0B5-C5DE-48D0-A2CA-139ED2F9024D}" srcOrd="1" destOrd="0" presId="urn:microsoft.com/office/officeart/2008/layout/LinedList"/>
    <dgm:cxn modelId="{4AE2D276-9358-4E5A-9D98-62D848DF6760}" type="presParOf" srcId="{4DCEC0B5-C5DE-48D0-A2CA-139ED2F9024D}" destId="{DC1C8B97-EC3F-4E21-85FF-38718E3EBBD4}" srcOrd="0" destOrd="0" presId="urn:microsoft.com/office/officeart/2008/layout/LinedList"/>
    <dgm:cxn modelId="{BE051D17-BC45-41E9-AD9F-8D5BF599483E}" type="presParOf" srcId="{4DCEC0B5-C5DE-48D0-A2CA-139ED2F9024D}" destId="{BD7CE1E9-7D60-4841-8FC0-AEEE0CC055B2}" srcOrd="1" destOrd="0" presId="urn:microsoft.com/office/officeart/2008/layout/LinedList"/>
    <dgm:cxn modelId="{C79CAEB9-78EB-48E1-B8DE-F7922746753F}" type="presParOf" srcId="{BD7CE1E9-7D60-4841-8FC0-AEEE0CC055B2}" destId="{3EC8B7AE-2F04-4056-9BE4-D0A9E96FCDEB}" srcOrd="0" destOrd="0" presId="urn:microsoft.com/office/officeart/2008/layout/LinedList"/>
    <dgm:cxn modelId="{07392BA7-769C-4D56-9F2D-F66142C2C3E1}" type="presParOf" srcId="{BD7CE1E9-7D60-4841-8FC0-AEEE0CC055B2}" destId="{5846E990-77DB-4350-BA39-DC9906E8E731}" srcOrd="1" destOrd="0" presId="urn:microsoft.com/office/officeart/2008/layout/LinedList"/>
    <dgm:cxn modelId="{D571F35E-9D74-4260-82D0-38EF7824CF45}" type="presParOf" srcId="{5846E990-77DB-4350-BA39-DC9906E8E731}" destId="{42879E1B-1197-45A5-952C-8A65EB872BEB}" srcOrd="0" destOrd="0" presId="urn:microsoft.com/office/officeart/2008/layout/LinedList"/>
    <dgm:cxn modelId="{49CFF5AB-CBF2-480D-A394-E676DB2DB0E3}" type="presParOf" srcId="{5846E990-77DB-4350-BA39-DC9906E8E731}" destId="{C276CFC7-1C6B-44B4-90F6-71096E71E2B4}" srcOrd="1" destOrd="0" presId="urn:microsoft.com/office/officeart/2008/layout/LinedList"/>
    <dgm:cxn modelId="{FF44185E-F09C-4E67-8EA9-EF6C4ABDF203}" type="presParOf" srcId="{5846E990-77DB-4350-BA39-DC9906E8E731}" destId="{52A385BD-2E13-485F-9CA7-8EA1727E6337}" srcOrd="2" destOrd="0" presId="urn:microsoft.com/office/officeart/2008/layout/LinedList"/>
    <dgm:cxn modelId="{ABD6AFA7-6DA1-46D5-911A-D1A2C2E6162D}" type="presParOf" srcId="{BD7CE1E9-7D60-4841-8FC0-AEEE0CC055B2}" destId="{44BC5D62-2560-4D71-AD9E-79D26B501AC6}" srcOrd="2" destOrd="0" presId="urn:microsoft.com/office/officeart/2008/layout/LinedList"/>
    <dgm:cxn modelId="{7F06D125-9E81-446D-ADAF-C280E4168E78}" type="presParOf" srcId="{BD7CE1E9-7D60-4841-8FC0-AEEE0CC055B2}" destId="{615C6A8C-3986-47C3-8326-ABCEA4C8E932}" srcOrd="3" destOrd="0" presId="urn:microsoft.com/office/officeart/2008/layout/LinedList"/>
    <dgm:cxn modelId="{879EB8F1-5CB6-466C-B998-ED75FCD01646}" type="presParOf" srcId="{BD7CE1E9-7D60-4841-8FC0-AEEE0CC055B2}" destId="{00755306-CEC0-4929-B9A2-4A46EC8C95D6}" srcOrd="4" destOrd="0" presId="urn:microsoft.com/office/officeart/2008/layout/LinedList"/>
    <dgm:cxn modelId="{CF496CB0-DCF3-440D-84B3-C950BA7B74D8}" type="presParOf" srcId="{00755306-CEC0-4929-B9A2-4A46EC8C95D6}" destId="{3273B3F4-FF4C-4B6E-A3AB-013C5483A2A0}" srcOrd="0" destOrd="0" presId="urn:microsoft.com/office/officeart/2008/layout/LinedList"/>
    <dgm:cxn modelId="{EA7CE211-5436-4F22-B248-3010B5542BC0}" type="presParOf" srcId="{00755306-CEC0-4929-B9A2-4A46EC8C95D6}" destId="{3796E197-F94E-480D-8D16-41CA00281499}" srcOrd="1" destOrd="0" presId="urn:microsoft.com/office/officeart/2008/layout/LinedList"/>
    <dgm:cxn modelId="{E1F7FFEE-E54F-48FA-9E78-C1AF99EAB3E9}" type="presParOf" srcId="{00755306-CEC0-4929-B9A2-4A46EC8C95D6}" destId="{FE0ED493-C0A2-4A70-B0BE-975F2DD2569A}" srcOrd="2" destOrd="0" presId="urn:microsoft.com/office/officeart/2008/layout/LinedList"/>
    <dgm:cxn modelId="{A9A7A0FA-5D46-46C3-A4DA-318135133F9F}" type="presParOf" srcId="{BD7CE1E9-7D60-4841-8FC0-AEEE0CC055B2}" destId="{8D960B58-F927-4F31-80E4-08DD19EE5340}" srcOrd="5" destOrd="0" presId="urn:microsoft.com/office/officeart/2008/layout/LinedList"/>
    <dgm:cxn modelId="{BE156A0C-604E-4B7C-BE4B-13DFE3CC7BED}" type="presParOf" srcId="{BD7CE1E9-7D60-4841-8FC0-AEEE0CC055B2}" destId="{2C7EC88B-ED41-43CC-9F6E-32F0BBE36248}" srcOrd="6" destOrd="0" presId="urn:microsoft.com/office/officeart/2008/layout/LinedList"/>
    <dgm:cxn modelId="{F41B44CF-3ED6-41A6-84FB-94A3FE95D546}" type="presParOf" srcId="{BD7CE1E9-7D60-4841-8FC0-AEEE0CC055B2}" destId="{27DF9758-B456-4A62-AA59-7537D5E98275}" srcOrd="7" destOrd="0" presId="urn:microsoft.com/office/officeart/2008/layout/LinedList"/>
    <dgm:cxn modelId="{074485EF-1529-46E2-BE63-C37D90F5266B}" type="presParOf" srcId="{27DF9758-B456-4A62-AA59-7537D5E98275}" destId="{266EEB36-4526-40E3-8B77-6E705ED72240}" srcOrd="0" destOrd="0" presId="urn:microsoft.com/office/officeart/2008/layout/LinedList"/>
    <dgm:cxn modelId="{11755BED-88FC-4011-BA87-7F853BF8E500}" type="presParOf" srcId="{27DF9758-B456-4A62-AA59-7537D5E98275}" destId="{269FCDD4-098E-4EF3-A212-38792C4853EB}" srcOrd="1" destOrd="0" presId="urn:microsoft.com/office/officeart/2008/layout/LinedList"/>
    <dgm:cxn modelId="{92B39610-1CCF-4B81-AB3B-7074FDCDD1BA}" type="presParOf" srcId="{27DF9758-B456-4A62-AA59-7537D5E98275}" destId="{9A26BE9A-67A8-4C13-ABB1-3033B7A8A0FD}" srcOrd="2" destOrd="0" presId="urn:microsoft.com/office/officeart/2008/layout/LinedList"/>
    <dgm:cxn modelId="{ADA27160-E211-4FD2-8F3D-A3A87462132E}" type="presParOf" srcId="{BD7CE1E9-7D60-4841-8FC0-AEEE0CC055B2}" destId="{9DD178D8-0549-4034-983F-2AFA3FBF28EC}" srcOrd="8" destOrd="0" presId="urn:microsoft.com/office/officeart/2008/layout/LinedList"/>
    <dgm:cxn modelId="{1AD472BF-237C-47C1-918E-0A8C09B4B5E0}" type="presParOf" srcId="{BD7CE1E9-7D60-4841-8FC0-AEEE0CC055B2}" destId="{0477DCE1-9BDB-4DD9-9970-C7D62F6F4AC9}" srcOrd="9"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99C21C-6C6B-488C-A609-10ACF4D8DCD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42A1BAB9-B75F-4A4A-AD49-05CE8E0E29CC}">
      <dgm:prSet phldrT="[文本]" custT="1"/>
      <dgm:spPr>
        <a:noFill/>
        <a:ln>
          <a:solidFill>
            <a:schemeClr val="tx1"/>
          </a:solidFill>
        </a:ln>
      </dgm:spPr>
      <dgm:t>
        <a:bodyPr/>
        <a:lstStyle/>
        <a:p>
          <a:r>
            <a:rPr lang="en-US" altLang="zh-CN" sz="1100" dirty="0">
              <a:solidFill>
                <a:schemeClr val="tx1"/>
              </a:solidFill>
              <a:latin typeface="Century Gothic" panose="020B0502020202020204" pitchFamily="34" charset="0"/>
            </a:rPr>
            <a:t>EBT</a:t>
          </a:r>
          <a:endParaRPr lang="zh-CN" altLang="en-US" sz="1100" dirty="0">
            <a:solidFill>
              <a:schemeClr val="tx1"/>
            </a:solidFill>
            <a:latin typeface="Century Gothic" panose="020B0502020202020204" pitchFamily="34" charset="0"/>
          </a:endParaRPr>
        </a:p>
      </dgm:t>
    </dgm:pt>
    <dgm:pt modelId="{332CD5F5-8066-4840-881E-BBBDA3DA0A7A}" type="parTrans" cxnId="{B7E01B26-37B6-4193-9B9E-3F6FD66A8A73}">
      <dgm:prSet/>
      <dgm:spPr/>
      <dgm:t>
        <a:bodyPr/>
        <a:lstStyle/>
        <a:p>
          <a:endParaRPr lang="zh-CN" altLang="en-US" sz="1100"/>
        </a:p>
      </dgm:t>
    </dgm:pt>
    <dgm:pt modelId="{9DFBDDD1-7F70-44D6-A46F-8CC25B830A6D}" type="sibTrans" cxnId="{B7E01B26-37B6-4193-9B9E-3F6FD66A8A73}">
      <dgm:prSet custT="1"/>
      <dgm:spPr/>
      <dgm:t>
        <a:bodyPr/>
        <a:lstStyle/>
        <a:p>
          <a:endParaRPr lang="zh-CN" altLang="en-US" sz="1100"/>
        </a:p>
      </dgm:t>
    </dgm:pt>
    <dgm:pt modelId="{CD1096F5-56C8-450E-83FF-B2360078EF55}">
      <dgm:prSet phldrT="[文本]" custT="1"/>
      <dgm:spPr>
        <a:noFill/>
        <a:ln>
          <a:solidFill>
            <a:schemeClr val="tx1"/>
          </a:solidFill>
        </a:ln>
      </dgm:spPr>
      <dgm:t>
        <a:bodyPr/>
        <a:lstStyle/>
        <a:p>
          <a:r>
            <a:rPr lang="en-US" altLang="zh-CN" sz="1100" kern="1200" dirty="0">
              <a:solidFill>
                <a:prstClr val="black"/>
              </a:solidFill>
              <a:latin typeface="Century Gothic" panose="020B0502020202020204" pitchFamily="34" charset="0"/>
              <a:ea typeface="等线" panose="02010600030101010101" pitchFamily="2" charset="-122"/>
              <a:cs typeface="+mn-cs"/>
            </a:rPr>
            <a:t>Tax Rate</a:t>
          </a:r>
          <a:endParaRPr lang="zh-CN" altLang="en-US" sz="1100" kern="1200" dirty="0"/>
        </a:p>
      </dgm:t>
    </dgm:pt>
    <dgm:pt modelId="{858CE97E-FFA3-4DEA-92B6-AA73965F2F79}" type="parTrans" cxnId="{1E30D6F1-A4BF-44AD-B275-A51E53B5EAA6}">
      <dgm:prSet/>
      <dgm:spPr/>
      <dgm:t>
        <a:bodyPr/>
        <a:lstStyle/>
        <a:p>
          <a:endParaRPr lang="zh-CN" altLang="en-US" sz="1100"/>
        </a:p>
      </dgm:t>
    </dgm:pt>
    <dgm:pt modelId="{89AF89FC-5140-4B56-99AE-5449F0F28BA3}" type="sibTrans" cxnId="{1E30D6F1-A4BF-44AD-B275-A51E53B5EAA6}">
      <dgm:prSet custT="1"/>
      <dgm:spPr/>
      <dgm:t>
        <a:bodyPr/>
        <a:lstStyle/>
        <a:p>
          <a:endParaRPr lang="zh-CN" altLang="en-US" sz="1100"/>
        </a:p>
      </dgm:t>
    </dgm:pt>
    <dgm:pt modelId="{F8788A25-5766-4471-BB27-1123CE6B136F}">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Income Taxes</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12A091FD-BFA0-4946-831E-0A90E579F32E}" type="parTrans" cxnId="{533D6CC7-0DE1-420D-80BC-64B8C4B6088C}">
      <dgm:prSet/>
      <dgm:spPr/>
      <dgm:t>
        <a:bodyPr/>
        <a:lstStyle/>
        <a:p>
          <a:endParaRPr lang="zh-CN" altLang="en-US" sz="1100"/>
        </a:p>
      </dgm:t>
    </dgm:pt>
    <dgm:pt modelId="{3C655ADD-0669-44A6-8F8A-D4D009E31705}" type="sibTrans" cxnId="{533D6CC7-0DE1-420D-80BC-64B8C4B6088C}">
      <dgm:prSet/>
      <dgm:spPr/>
      <dgm:t>
        <a:bodyPr/>
        <a:lstStyle/>
        <a:p>
          <a:endParaRPr lang="zh-CN" altLang="en-US" sz="1100"/>
        </a:p>
      </dgm:t>
    </dgm:pt>
    <dgm:pt modelId="{EAF3645E-5E42-44B1-97AA-4B45E06E3009}" type="pres">
      <dgm:prSet presAssocID="{FA99C21C-6C6B-488C-A609-10ACF4D8DCD8}" presName="linearFlow" presStyleCnt="0">
        <dgm:presLayoutVars>
          <dgm:dir/>
          <dgm:resizeHandles val="exact"/>
        </dgm:presLayoutVars>
      </dgm:prSet>
      <dgm:spPr/>
    </dgm:pt>
    <dgm:pt modelId="{D1EE37CA-01A3-4E2F-86EA-859344895F64}" type="pres">
      <dgm:prSet presAssocID="{42A1BAB9-B75F-4A4A-AD49-05CE8E0E29CC}" presName="node" presStyleLbl="node1" presStyleIdx="0" presStyleCnt="3" custScaleX="94175" custScaleY="24451">
        <dgm:presLayoutVars>
          <dgm:bulletEnabled val="1"/>
        </dgm:presLayoutVars>
      </dgm:prSet>
      <dgm:spPr>
        <a:prstGeom prst="rect">
          <a:avLst/>
        </a:prstGeom>
      </dgm:spPr>
    </dgm:pt>
    <dgm:pt modelId="{0FD8C7A5-C55F-4604-9687-7508259F6410}" type="pres">
      <dgm:prSet presAssocID="{9DFBDDD1-7F70-44D6-A46F-8CC25B830A6D}" presName="spacerL" presStyleCnt="0"/>
      <dgm:spPr/>
    </dgm:pt>
    <dgm:pt modelId="{A510FAB6-98B8-4A39-A7A6-1B9BD79854DE}" type="pres">
      <dgm:prSet presAssocID="{9DFBDDD1-7F70-44D6-A46F-8CC25B830A6D}" presName="sibTrans" presStyleLbl="sibTrans2D1" presStyleIdx="0" presStyleCnt="2" custScaleX="37545" custScaleY="53374"/>
      <dgm:spPr>
        <a:prstGeom prst="mathMultiply">
          <a:avLst/>
        </a:prstGeom>
      </dgm:spPr>
    </dgm:pt>
    <dgm:pt modelId="{D0765DD3-3CCE-4AD2-81D4-2F138FFC1F9A}" type="pres">
      <dgm:prSet presAssocID="{9DFBDDD1-7F70-44D6-A46F-8CC25B830A6D}" presName="spacerR" presStyleCnt="0"/>
      <dgm:spPr/>
    </dgm:pt>
    <dgm:pt modelId="{28A08056-E3DC-432B-816C-CB649CB0B46B}" type="pres">
      <dgm:prSet presAssocID="{CD1096F5-56C8-450E-83FF-B2360078EF55}" presName="node" presStyleLbl="node1" presStyleIdx="1" presStyleCnt="3" custScaleX="94175" custScaleY="24451">
        <dgm:presLayoutVars>
          <dgm:bulletEnabled val="1"/>
        </dgm:presLayoutVars>
      </dgm:prSet>
      <dgm:spPr>
        <a:prstGeom prst="rect">
          <a:avLst/>
        </a:prstGeom>
      </dgm:spPr>
    </dgm:pt>
    <dgm:pt modelId="{29C2A959-C880-4A0B-99DE-83E01AEDC413}" type="pres">
      <dgm:prSet presAssocID="{89AF89FC-5140-4B56-99AE-5449F0F28BA3}" presName="spacerL" presStyleCnt="0"/>
      <dgm:spPr/>
    </dgm:pt>
    <dgm:pt modelId="{3AC4356E-1016-4378-A912-547F344DBF41}" type="pres">
      <dgm:prSet presAssocID="{89AF89FC-5140-4B56-99AE-5449F0F28BA3}" presName="sibTrans" presStyleLbl="sibTrans2D1" presStyleIdx="1" presStyleCnt="2" custScaleX="37545" custScaleY="53374"/>
      <dgm:spPr/>
    </dgm:pt>
    <dgm:pt modelId="{EEE59B04-EE48-4003-96CF-0BDB7A92AC33}" type="pres">
      <dgm:prSet presAssocID="{89AF89FC-5140-4B56-99AE-5449F0F28BA3}" presName="spacerR" presStyleCnt="0"/>
      <dgm:spPr/>
    </dgm:pt>
    <dgm:pt modelId="{CD25E015-1176-40B1-8E89-2AC5F665EA85}" type="pres">
      <dgm:prSet presAssocID="{F8788A25-5766-4471-BB27-1123CE6B136F}" presName="node" presStyleLbl="node1" presStyleIdx="2" presStyleCnt="3" custScaleX="94175" custScaleY="24451">
        <dgm:presLayoutVars>
          <dgm:bulletEnabled val="1"/>
        </dgm:presLayoutVars>
      </dgm:prSet>
      <dgm:spPr>
        <a:prstGeom prst="rect">
          <a:avLst/>
        </a:prstGeom>
      </dgm:spPr>
    </dgm:pt>
  </dgm:ptLst>
  <dgm:cxnLst>
    <dgm:cxn modelId="{638AD00F-F9C6-4043-BBEF-A335623CBE21}" type="presOf" srcId="{42A1BAB9-B75F-4A4A-AD49-05CE8E0E29CC}" destId="{D1EE37CA-01A3-4E2F-86EA-859344895F64}" srcOrd="0" destOrd="0" presId="urn:microsoft.com/office/officeart/2005/8/layout/equation1"/>
    <dgm:cxn modelId="{0B49E725-0A97-4D10-BA77-39F385973BEA}" type="presOf" srcId="{89AF89FC-5140-4B56-99AE-5449F0F28BA3}" destId="{3AC4356E-1016-4378-A912-547F344DBF41}" srcOrd="0" destOrd="0" presId="urn:microsoft.com/office/officeart/2005/8/layout/equation1"/>
    <dgm:cxn modelId="{B7E01B26-37B6-4193-9B9E-3F6FD66A8A73}" srcId="{FA99C21C-6C6B-488C-A609-10ACF4D8DCD8}" destId="{42A1BAB9-B75F-4A4A-AD49-05CE8E0E29CC}" srcOrd="0" destOrd="0" parTransId="{332CD5F5-8066-4840-881E-BBBDA3DA0A7A}" sibTransId="{9DFBDDD1-7F70-44D6-A46F-8CC25B830A6D}"/>
    <dgm:cxn modelId="{C342A7A0-3CC0-4F85-918D-D3581693BBBF}" type="presOf" srcId="{9DFBDDD1-7F70-44D6-A46F-8CC25B830A6D}" destId="{A510FAB6-98B8-4A39-A7A6-1B9BD79854DE}" srcOrd="0" destOrd="0" presId="urn:microsoft.com/office/officeart/2005/8/layout/equation1"/>
    <dgm:cxn modelId="{6474B7A0-4593-4C37-867C-29D20159FC40}" type="presOf" srcId="{F8788A25-5766-4471-BB27-1123CE6B136F}" destId="{CD25E015-1176-40B1-8E89-2AC5F665EA85}" srcOrd="0" destOrd="0" presId="urn:microsoft.com/office/officeart/2005/8/layout/equation1"/>
    <dgm:cxn modelId="{FF38CBA4-914B-45EF-91E9-39CC99ECE1F2}" type="presOf" srcId="{CD1096F5-56C8-450E-83FF-B2360078EF55}" destId="{28A08056-E3DC-432B-816C-CB649CB0B46B}" srcOrd="0" destOrd="0" presId="urn:microsoft.com/office/officeart/2005/8/layout/equation1"/>
    <dgm:cxn modelId="{533D6CC7-0DE1-420D-80BC-64B8C4B6088C}" srcId="{FA99C21C-6C6B-488C-A609-10ACF4D8DCD8}" destId="{F8788A25-5766-4471-BB27-1123CE6B136F}" srcOrd="2" destOrd="0" parTransId="{12A091FD-BFA0-4946-831E-0A90E579F32E}" sibTransId="{3C655ADD-0669-44A6-8F8A-D4D009E31705}"/>
    <dgm:cxn modelId="{989427E8-52F7-4803-9D34-386C62D7F6B4}" type="presOf" srcId="{FA99C21C-6C6B-488C-A609-10ACF4D8DCD8}" destId="{EAF3645E-5E42-44B1-97AA-4B45E06E3009}" srcOrd="0" destOrd="0" presId="urn:microsoft.com/office/officeart/2005/8/layout/equation1"/>
    <dgm:cxn modelId="{1E30D6F1-A4BF-44AD-B275-A51E53B5EAA6}" srcId="{FA99C21C-6C6B-488C-A609-10ACF4D8DCD8}" destId="{CD1096F5-56C8-450E-83FF-B2360078EF55}" srcOrd="1" destOrd="0" parTransId="{858CE97E-FFA3-4DEA-92B6-AA73965F2F79}" sibTransId="{89AF89FC-5140-4B56-99AE-5449F0F28BA3}"/>
    <dgm:cxn modelId="{CF0616EC-A2E5-4AC7-92CE-AF6748739D73}" type="presParOf" srcId="{EAF3645E-5E42-44B1-97AA-4B45E06E3009}" destId="{D1EE37CA-01A3-4E2F-86EA-859344895F64}" srcOrd="0" destOrd="0" presId="urn:microsoft.com/office/officeart/2005/8/layout/equation1"/>
    <dgm:cxn modelId="{7E30CD97-8F44-4A4B-B8B5-3ED7C3734B5F}" type="presParOf" srcId="{EAF3645E-5E42-44B1-97AA-4B45E06E3009}" destId="{0FD8C7A5-C55F-4604-9687-7508259F6410}" srcOrd="1" destOrd="0" presId="urn:microsoft.com/office/officeart/2005/8/layout/equation1"/>
    <dgm:cxn modelId="{31A3013E-9033-423C-AB4D-2CF8AAF8B68C}" type="presParOf" srcId="{EAF3645E-5E42-44B1-97AA-4B45E06E3009}" destId="{A510FAB6-98B8-4A39-A7A6-1B9BD79854DE}" srcOrd="2" destOrd="0" presId="urn:microsoft.com/office/officeart/2005/8/layout/equation1"/>
    <dgm:cxn modelId="{B78C8EDF-24EA-4411-872D-F718F6B98C93}" type="presParOf" srcId="{EAF3645E-5E42-44B1-97AA-4B45E06E3009}" destId="{D0765DD3-3CCE-4AD2-81D4-2F138FFC1F9A}" srcOrd="3" destOrd="0" presId="urn:microsoft.com/office/officeart/2005/8/layout/equation1"/>
    <dgm:cxn modelId="{4E7F2487-6324-42B9-AB8B-A90B0231A5F3}" type="presParOf" srcId="{EAF3645E-5E42-44B1-97AA-4B45E06E3009}" destId="{28A08056-E3DC-432B-816C-CB649CB0B46B}" srcOrd="4" destOrd="0" presId="urn:microsoft.com/office/officeart/2005/8/layout/equation1"/>
    <dgm:cxn modelId="{A083EBC9-4290-4A0E-A5B4-B1576960AB24}" type="presParOf" srcId="{EAF3645E-5E42-44B1-97AA-4B45E06E3009}" destId="{29C2A959-C880-4A0B-99DE-83E01AEDC413}" srcOrd="5" destOrd="0" presId="urn:microsoft.com/office/officeart/2005/8/layout/equation1"/>
    <dgm:cxn modelId="{A6602797-7870-414F-9F2B-E28DCF75B057}" type="presParOf" srcId="{EAF3645E-5E42-44B1-97AA-4B45E06E3009}" destId="{3AC4356E-1016-4378-A912-547F344DBF41}" srcOrd="6" destOrd="0" presId="urn:microsoft.com/office/officeart/2005/8/layout/equation1"/>
    <dgm:cxn modelId="{4E67F3EC-0C5A-4D80-9127-333ED8C70057}" type="presParOf" srcId="{EAF3645E-5E42-44B1-97AA-4B45E06E3009}" destId="{EEE59B04-EE48-4003-96CF-0BDB7A92AC33}" srcOrd="7" destOrd="0" presId="urn:microsoft.com/office/officeart/2005/8/layout/equation1"/>
    <dgm:cxn modelId="{B5735A0E-5BB2-4EAF-837C-4AB3C6C8B41A}" type="presParOf" srcId="{EAF3645E-5E42-44B1-97AA-4B45E06E3009}" destId="{CD25E015-1176-40B1-8E89-2AC5F665EA85}"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99C21C-6C6B-488C-A609-10ACF4D8DCD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42A1BAB9-B75F-4A4A-AD49-05CE8E0E29CC}">
      <dgm:prSet phldrT="[文本]" custT="1"/>
      <dgm:spPr>
        <a:noFill/>
        <a:ln>
          <a:solidFill>
            <a:schemeClr val="tx1"/>
          </a:solidFill>
        </a:ln>
      </dgm:spPr>
      <dgm:t>
        <a:bodyPr/>
        <a:lstStyle/>
        <a:p>
          <a:r>
            <a:rPr lang="en-US" altLang="zh-CN" sz="1100" b="1" dirty="0">
              <a:solidFill>
                <a:schemeClr val="tx1"/>
              </a:solidFill>
              <a:latin typeface="Century Gothic" panose="020B0502020202020204" pitchFamily="34" charset="0"/>
            </a:rPr>
            <a:t>Assets</a:t>
          </a:r>
          <a:endParaRPr lang="zh-CN" altLang="en-US" sz="1100" b="1" dirty="0">
            <a:solidFill>
              <a:schemeClr val="tx1"/>
            </a:solidFill>
            <a:latin typeface="Century Gothic" panose="020B0502020202020204" pitchFamily="34" charset="0"/>
          </a:endParaRPr>
        </a:p>
      </dgm:t>
    </dgm:pt>
    <dgm:pt modelId="{332CD5F5-8066-4840-881E-BBBDA3DA0A7A}" type="parTrans" cxnId="{B7E01B26-37B6-4193-9B9E-3F6FD66A8A73}">
      <dgm:prSet/>
      <dgm:spPr/>
      <dgm:t>
        <a:bodyPr/>
        <a:lstStyle/>
        <a:p>
          <a:endParaRPr lang="zh-CN" altLang="en-US" sz="1100"/>
        </a:p>
      </dgm:t>
    </dgm:pt>
    <dgm:pt modelId="{9DFBDDD1-7F70-44D6-A46F-8CC25B830A6D}" type="sibTrans" cxnId="{B7E01B26-37B6-4193-9B9E-3F6FD66A8A73}">
      <dgm:prSet custT="1"/>
      <dgm:spPr/>
      <dgm:t>
        <a:bodyPr/>
        <a:lstStyle/>
        <a:p>
          <a:endParaRPr lang="zh-CN" altLang="en-US" sz="1100"/>
        </a:p>
      </dgm:t>
    </dgm:pt>
    <dgm:pt modelId="{CD1096F5-56C8-450E-83FF-B2360078EF55}">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gm:t>
    </dgm:pt>
    <dgm:pt modelId="{858CE97E-FFA3-4DEA-92B6-AA73965F2F79}" type="parTrans" cxnId="{1E30D6F1-A4BF-44AD-B275-A51E53B5EAA6}">
      <dgm:prSet/>
      <dgm:spPr/>
      <dgm:t>
        <a:bodyPr/>
        <a:lstStyle/>
        <a:p>
          <a:endParaRPr lang="zh-CN" altLang="en-US" sz="1100"/>
        </a:p>
      </dgm:t>
    </dgm:pt>
    <dgm:pt modelId="{89AF89FC-5140-4B56-99AE-5449F0F28BA3}" type="sibTrans" cxnId="{1E30D6F1-A4BF-44AD-B275-A51E53B5EAA6}">
      <dgm:prSet custT="1"/>
      <dgm:spPr/>
      <dgm:t>
        <a:bodyPr/>
        <a:lstStyle/>
        <a:p>
          <a:endParaRPr lang="zh-CN" altLang="en-US" sz="1100"/>
        </a:p>
      </dgm:t>
    </dgm:pt>
    <dgm:pt modelId="{F8788A25-5766-4471-BB27-1123CE6B136F}">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12A091FD-BFA0-4946-831E-0A90E579F32E}" type="parTrans" cxnId="{533D6CC7-0DE1-420D-80BC-64B8C4B6088C}">
      <dgm:prSet/>
      <dgm:spPr/>
      <dgm:t>
        <a:bodyPr/>
        <a:lstStyle/>
        <a:p>
          <a:endParaRPr lang="zh-CN" altLang="en-US" sz="1100"/>
        </a:p>
      </dgm:t>
    </dgm:pt>
    <dgm:pt modelId="{3C655ADD-0669-44A6-8F8A-D4D009E31705}" type="sibTrans" cxnId="{533D6CC7-0DE1-420D-80BC-64B8C4B6088C}">
      <dgm:prSet/>
      <dgm:spPr/>
      <dgm:t>
        <a:bodyPr/>
        <a:lstStyle/>
        <a:p>
          <a:endParaRPr lang="zh-CN" altLang="en-US" sz="1100"/>
        </a:p>
      </dgm:t>
    </dgm:pt>
    <dgm:pt modelId="{EAF3645E-5E42-44B1-97AA-4B45E06E3009}" type="pres">
      <dgm:prSet presAssocID="{FA99C21C-6C6B-488C-A609-10ACF4D8DCD8}" presName="linearFlow" presStyleCnt="0">
        <dgm:presLayoutVars>
          <dgm:dir/>
          <dgm:resizeHandles val="exact"/>
        </dgm:presLayoutVars>
      </dgm:prSet>
      <dgm:spPr/>
    </dgm:pt>
    <dgm:pt modelId="{D1EE37CA-01A3-4E2F-86EA-859344895F64}" type="pres">
      <dgm:prSet presAssocID="{42A1BAB9-B75F-4A4A-AD49-05CE8E0E29CC}" presName="node" presStyleLbl="node1" presStyleIdx="0" presStyleCnt="3" custScaleX="181564" custScaleY="24451">
        <dgm:presLayoutVars>
          <dgm:bulletEnabled val="1"/>
        </dgm:presLayoutVars>
      </dgm:prSet>
      <dgm:spPr>
        <a:prstGeom prst="rect">
          <a:avLst/>
        </a:prstGeom>
      </dgm:spPr>
    </dgm:pt>
    <dgm:pt modelId="{0FD8C7A5-C55F-4604-9687-7508259F6410}" type="pres">
      <dgm:prSet presAssocID="{9DFBDDD1-7F70-44D6-A46F-8CC25B830A6D}" presName="spacerL" presStyleCnt="0"/>
      <dgm:spPr/>
    </dgm:pt>
    <dgm:pt modelId="{A510FAB6-98B8-4A39-A7A6-1B9BD79854DE}" type="pres">
      <dgm:prSet presAssocID="{9DFBDDD1-7F70-44D6-A46F-8CC25B830A6D}" presName="sibTrans" presStyleLbl="sibTrans2D1" presStyleIdx="0" presStyleCnt="2" custScaleX="37545" custScaleY="53374"/>
      <dgm:spPr>
        <a:prstGeom prst="mathEqual">
          <a:avLst/>
        </a:prstGeom>
      </dgm:spPr>
    </dgm:pt>
    <dgm:pt modelId="{D0765DD3-3CCE-4AD2-81D4-2F138FFC1F9A}" type="pres">
      <dgm:prSet presAssocID="{9DFBDDD1-7F70-44D6-A46F-8CC25B830A6D}" presName="spacerR" presStyleCnt="0"/>
      <dgm:spPr/>
    </dgm:pt>
    <dgm:pt modelId="{28A08056-E3DC-432B-816C-CB649CB0B46B}" type="pres">
      <dgm:prSet presAssocID="{CD1096F5-56C8-450E-83FF-B2360078EF55}" presName="node" presStyleLbl="node1" presStyleIdx="1" presStyleCnt="3" custScaleX="94175" custScaleY="24451">
        <dgm:presLayoutVars>
          <dgm:bulletEnabled val="1"/>
        </dgm:presLayoutVars>
      </dgm:prSet>
      <dgm:spPr>
        <a:prstGeom prst="rect">
          <a:avLst/>
        </a:prstGeom>
      </dgm:spPr>
    </dgm:pt>
    <dgm:pt modelId="{29C2A959-C880-4A0B-99DE-83E01AEDC413}" type="pres">
      <dgm:prSet presAssocID="{89AF89FC-5140-4B56-99AE-5449F0F28BA3}" presName="spacerL" presStyleCnt="0"/>
      <dgm:spPr/>
    </dgm:pt>
    <dgm:pt modelId="{3AC4356E-1016-4378-A912-547F344DBF41}" type="pres">
      <dgm:prSet presAssocID="{89AF89FC-5140-4B56-99AE-5449F0F28BA3}" presName="sibTrans" presStyleLbl="sibTrans2D1" presStyleIdx="1" presStyleCnt="2" custScaleX="37545" custScaleY="53374"/>
      <dgm:spPr>
        <a:prstGeom prst="mathPlus">
          <a:avLst/>
        </a:prstGeom>
      </dgm:spPr>
    </dgm:pt>
    <dgm:pt modelId="{EEE59B04-EE48-4003-96CF-0BDB7A92AC33}" type="pres">
      <dgm:prSet presAssocID="{89AF89FC-5140-4B56-99AE-5449F0F28BA3}" presName="spacerR" presStyleCnt="0"/>
      <dgm:spPr/>
    </dgm:pt>
    <dgm:pt modelId="{CD25E015-1176-40B1-8E89-2AC5F665EA85}" type="pres">
      <dgm:prSet presAssocID="{F8788A25-5766-4471-BB27-1123CE6B136F}" presName="node" presStyleLbl="node1" presStyleIdx="2" presStyleCnt="3" custScaleX="94175" custScaleY="24451">
        <dgm:presLayoutVars>
          <dgm:bulletEnabled val="1"/>
        </dgm:presLayoutVars>
      </dgm:prSet>
      <dgm:spPr>
        <a:prstGeom prst="rect">
          <a:avLst/>
        </a:prstGeom>
      </dgm:spPr>
    </dgm:pt>
  </dgm:ptLst>
  <dgm:cxnLst>
    <dgm:cxn modelId="{638AD00F-F9C6-4043-BBEF-A335623CBE21}" type="presOf" srcId="{42A1BAB9-B75F-4A4A-AD49-05CE8E0E29CC}" destId="{D1EE37CA-01A3-4E2F-86EA-859344895F64}" srcOrd="0" destOrd="0" presId="urn:microsoft.com/office/officeart/2005/8/layout/equation1"/>
    <dgm:cxn modelId="{0B49E725-0A97-4D10-BA77-39F385973BEA}" type="presOf" srcId="{89AF89FC-5140-4B56-99AE-5449F0F28BA3}" destId="{3AC4356E-1016-4378-A912-547F344DBF41}" srcOrd="0" destOrd="0" presId="urn:microsoft.com/office/officeart/2005/8/layout/equation1"/>
    <dgm:cxn modelId="{B7E01B26-37B6-4193-9B9E-3F6FD66A8A73}" srcId="{FA99C21C-6C6B-488C-A609-10ACF4D8DCD8}" destId="{42A1BAB9-B75F-4A4A-AD49-05CE8E0E29CC}" srcOrd="0" destOrd="0" parTransId="{332CD5F5-8066-4840-881E-BBBDA3DA0A7A}" sibTransId="{9DFBDDD1-7F70-44D6-A46F-8CC25B830A6D}"/>
    <dgm:cxn modelId="{C342A7A0-3CC0-4F85-918D-D3581693BBBF}" type="presOf" srcId="{9DFBDDD1-7F70-44D6-A46F-8CC25B830A6D}" destId="{A510FAB6-98B8-4A39-A7A6-1B9BD79854DE}" srcOrd="0" destOrd="0" presId="urn:microsoft.com/office/officeart/2005/8/layout/equation1"/>
    <dgm:cxn modelId="{6474B7A0-4593-4C37-867C-29D20159FC40}" type="presOf" srcId="{F8788A25-5766-4471-BB27-1123CE6B136F}" destId="{CD25E015-1176-40B1-8E89-2AC5F665EA85}" srcOrd="0" destOrd="0" presId="urn:microsoft.com/office/officeart/2005/8/layout/equation1"/>
    <dgm:cxn modelId="{FF38CBA4-914B-45EF-91E9-39CC99ECE1F2}" type="presOf" srcId="{CD1096F5-56C8-450E-83FF-B2360078EF55}" destId="{28A08056-E3DC-432B-816C-CB649CB0B46B}" srcOrd="0" destOrd="0" presId="urn:microsoft.com/office/officeart/2005/8/layout/equation1"/>
    <dgm:cxn modelId="{533D6CC7-0DE1-420D-80BC-64B8C4B6088C}" srcId="{FA99C21C-6C6B-488C-A609-10ACF4D8DCD8}" destId="{F8788A25-5766-4471-BB27-1123CE6B136F}" srcOrd="2" destOrd="0" parTransId="{12A091FD-BFA0-4946-831E-0A90E579F32E}" sibTransId="{3C655ADD-0669-44A6-8F8A-D4D009E31705}"/>
    <dgm:cxn modelId="{989427E8-52F7-4803-9D34-386C62D7F6B4}" type="presOf" srcId="{FA99C21C-6C6B-488C-A609-10ACF4D8DCD8}" destId="{EAF3645E-5E42-44B1-97AA-4B45E06E3009}" srcOrd="0" destOrd="0" presId="urn:microsoft.com/office/officeart/2005/8/layout/equation1"/>
    <dgm:cxn modelId="{1E30D6F1-A4BF-44AD-B275-A51E53B5EAA6}" srcId="{FA99C21C-6C6B-488C-A609-10ACF4D8DCD8}" destId="{CD1096F5-56C8-450E-83FF-B2360078EF55}" srcOrd="1" destOrd="0" parTransId="{858CE97E-FFA3-4DEA-92B6-AA73965F2F79}" sibTransId="{89AF89FC-5140-4B56-99AE-5449F0F28BA3}"/>
    <dgm:cxn modelId="{CF0616EC-A2E5-4AC7-92CE-AF6748739D73}" type="presParOf" srcId="{EAF3645E-5E42-44B1-97AA-4B45E06E3009}" destId="{D1EE37CA-01A3-4E2F-86EA-859344895F64}" srcOrd="0" destOrd="0" presId="urn:microsoft.com/office/officeart/2005/8/layout/equation1"/>
    <dgm:cxn modelId="{7E30CD97-8F44-4A4B-B8B5-3ED7C3734B5F}" type="presParOf" srcId="{EAF3645E-5E42-44B1-97AA-4B45E06E3009}" destId="{0FD8C7A5-C55F-4604-9687-7508259F6410}" srcOrd="1" destOrd="0" presId="urn:microsoft.com/office/officeart/2005/8/layout/equation1"/>
    <dgm:cxn modelId="{31A3013E-9033-423C-AB4D-2CF8AAF8B68C}" type="presParOf" srcId="{EAF3645E-5E42-44B1-97AA-4B45E06E3009}" destId="{A510FAB6-98B8-4A39-A7A6-1B9BD79854DE}" srcOrd="2" destOrd="0" presId="urn:microsoft.com/office/officeart/2005/8/layout/equation1"/>
    <dgm:cxn modelId="{B78C8EDF-24EA-4411-872D-F718F6B98C93}" type="presParOf" srcId="{EAF3645E-5E42-44B1-97AA-4B45E06E3009}" destId="{D0765DD3-3CCE-4AD2-81D4-2F138FFC1F9A}" srcOrd="3" destOrd="0" presId="urn:microsoft.com/office/officeart/2005/8/layout/equation1"/>
    <dgm:cxn modelId="{4E7F2487-6324-42B9-AB8B-A90B0231A5F3}" type="presParOf" srcId="{EAF3645E-5E42-44B1-97AA-4B45E06E3009}" destId="{28A08056-E3DC-432B-816C-CB649CB0B46B}" srcOrd="4" destOrd="0" presId="urn:microsoft.com/office/officeart/2005/8/layout/equation1"/>
    <dgm:cxn modelId="{A083EBC9-4290-4A0E-A5B4-B1576960AB24}" type="presParOf" srcId="{EAF3645E-5E42-44B1-97AA-4B45E06E3009}" destId="{29C2A959-C880-4A0B-99DE-83E01AEDC413}" srcOrd="5" destOrd="0" presId="urn:microsoft.com/office/officeart/2005/8/layout/equation1"/>
    <dgm:cxn modelId="{A6602797-7870-414F-9F2B-E28DCF75B057}" type="presParOf" srcId="{EAF3645E-5E42-44B1-97AA-4B45E06E3009}" destId="{3AC4356E-1016-4378-A912-547F344DBF41}" srcOrd="6" destOrd="0" presId="urn:microsoft.com/office/officeart/2005/8/layout/equation1"/>
    <dgm:cxn modelId="{4E67F3EC-0C5A-4D80-9127-333ED8C70057}" type="presParOf" srcId="{EAF3645E-5E42-44B1-97AA-4B45E06E3009}" destId="{EEE59B04-EE48-4003-96CF-0BDB7A92AC33}" srcOrd="7" destOrd="0" presId="urn:microsoft.com/office/officeart/2005/8/layout/equation1"/>
    <dgm:cxn modelId="{B5735A0E-5BB2-4EAF-837C-4AB3C6C8B41A}" type="presParOf" srcId="{EAF3645E-5E42-44B1-97AA-4B45E06E3009}" destId="{CD25E015-1176-40B1-8E89-2AC5F665EA85}"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99C21C-6C6B-488C-A609-10ACF4D8DCD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42A1BAB9-B75F-4A4A-AD49-05CE8E0E29CC}">
      <dgm:prSet phldrT="[文本]" custT="1"/>
      <dgm:spPr>
        <a:noFill/>
        <a:ln>
          <a:solidFill>
            <a:schemeClr val="tx1"/>
          </a:solidFill>
        </a:ln>
      </dgm:spPr>
      <dgm:t>
        <a:bodyPr/>
        <a:lstStyle/>
        <a:p>
          <a:r>
            <a:rPr lang="en-US" altLang="zh-CN" sz="1100" b="1" dirty="0">
              <a:solidFill>
                <a:schemeClr val="tx1"/>
              </a:solidFill>
              <a:latin typeface="Century Gothic" panose="020B0502020202020204" pitchFamily="34" charset="0"/>
            </a:rPr>
            <a:t>Assets</a:t>
          </a:r>
          <a:endParaRPr lang="zh-CN" altLang="en-US" sz="1100" b="1" dirty="0">
            <a:solidFill>
              <a:schemeClr val="tx1"/>
            </a:solidFill>
            <a:latin typeface="Century Gothic" panose="020B0502020202020204" pitchFamily="34" charset="0"/>
          </a:endParaRPr>
        </a:p>
      </dgm:t>
    </dgm:pt>
    <dgm:pt modelId="{332CD5F5-8066-4840-881E-BBBDA3DA0A7A}" type="parTrans" cxnId="{B7E01B26-37B6-4193-9B9E-3F6FD66A8A73}">
      <dgm:prSet/>
      <dgm:spPr/>
      <dgm:t>
        <a:bodyPr/>
        <a:lstStyle/>
        <a:p>
          <a:endParaRPr lang="zh-CN" altLang="en-US" sz="1100"/>
        </a:p>
      </dgm:t>
    </dgm:pt>
    <dgm:pt modelId="{9DFBDDD1-7F70-44D6-A46F-8CC25B830A6D}" type="sibTrans" cxnId="{B7E01B26-37B6-4193-9B9E-3F6FD66A8A73}">
      <dgm:prSet custT="1"/>
      <dgm:spPr/>
      <dgm:t>
        <a:bodyPr/>
        <a:lstStyle/>
        <a:p>
          <a:endParaRPr lang="zh-CN" altLang="en-US" sz="1100"/>
        </a:p>
      </dgm:t>
    </dgm:pt>
    <dgm:pt modelId="{CD1096F5-56C8-450E-83FF-B2360078EF55}">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gm:t>
    </dgm:pt>
    <dgm:pt modelId="{858CE97E-FFA3-4DEA-92B6-AA73965F2F79}" type="parTrans" cxnId="{1E30D6F1-A4BF-44AD-B275-A51E53B5EAA6}">
      <dgm:prSet/>
      <dgm:spPr/>
      <dgm:t>
        <a:bodyPr/>
        <a:lstStyle/>
        <a:p>
          <a:endParaRPr lang="zh-CN" altLang="en-US" sz="1100"/>
        </a:p>
      </dgm:t>
    </dgm:pt>
    <dgm:pt modelId="{89AF89FC-5140-4B56-99AE-5449F0F28BA3}" type="sibTrans" cxnId="{1E30D6F1-A4BF-44AD-B275-A51E53B5EAA6}">
      <dgm:prSet custT="1"/>
      <dgm:spPr/>
      <dgm:t>
        <a:bodyPr/>
        <a:lstStyle/>
        <a:p>
          <a:endParaRPr lang="zh-CN" altLang="en-US" sz="1100"/>
        </a:p>
      </dgm:t>
    </dgm:pt>
    <dgm:pt modelId="{F8788A25-5766-4471-BB27-1123CE6B136F}">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12A091FD-BFA0-4946-831E-0A90E579F32E}" type="parTrans" cxnId="{533D6CC7-0DE1-420D-80BC-64B8C4B6088C}">
      <dgm:prSet/>
      <dgm:spPr/>
      <dgm:t>
        <a:bodyPr/>
        <a:lstStyle/>
        <a:p>
          <a:endParaRPr lang="zh-CN" altLang="en-US" sz="1100"/>
        </a:p>
      </dgm:t>
    </dgm:pt>
    <dgm:pt modelId="{3C655ADD-0669-44A6-8F8A-D4D009E31705}" type="sibTrans" cxnId="{533D6CC7-0DE1-420D-80BC-64B8C4B6088C}">
      <dgm:prSet/>
      <dgm:spPr/>
      <dgm:t>
        <a:bodyPr/>
        <a:lstStyle/>
        <a:p>
          <a:endParaRPr lang="zh-CN" altLang="en-US" sz="1100"/>
        </a:p>
      </dgm:t>
    </dgm:pt>
    <dgm:pt modelId="{EAF3645E-5E42-44B1-97AA-4B45E06E3009}" type="pres">
      <dgm:prSet presAssocID="{FA99C21C-6C6B-488C-A609-10ACF4D8DCD8}" presName="linearFlow" presStyleCnt="0">
        <dgm:presLayoutVars>
          <dgm:dir/>
          <dgm:resizeHandles val="exact"/>
        </dgm:presLayoutVars>
      </dgm:prSet>
      <dgm:spPr/>
    </dgm:pt>
    <dgm:pt modelId="{D1EE37CA-01A3-4E2F-86EA-859344895F64}" type="pres">
      <dgm:prSet presAssocID="{42A1BAB9-B75F-4A4A-AD49-05CE8E0E29CC}" presName="node" presStyleLbl="node1" presStyleIdx="0" presStyleCnt="3" custScaleX="181564" custScaleY="24451">
        <dgm:presLayoutVars>
          <dgm:bulletEnabled val="1"/>
        </dgm:presLayoutVars>
      </dgm:prSet>
      <dgm:spPr>
        <a:prstGeom prst="rect">
          <a:avLst/>
        </a:prstGeom>
      </dgm:spPr>
    </dgm:pt>
    <dgm:pt modelId="{0FD8C7A5-C55F-4604-9687-7508259F6410}" type="pres">
      <dgm:prSet presAssocID="{9DFBDDD1-7F70-44D6-A46F-8CC25B830A6D}" presName="spacerL" presStyleCnt="0"/>
      <dgm:spPr/>
    </dgm:pt>
    <dgm:pt modelId="{A510FAB6-98B8-4A39-A7A6-1B9BD79854DE}" type="pres">
      <dgm:prSet presAssocID="{9DFBDDD1-7F70-44D6-A46F-8CC25B830A6D}" presName="sibTrans" presStyleLbl="sibTrans2D1" presStyleIdx="0" presStyleCnt="2" custScaleX="37545" custScaleY="53374"/>
      <dgm:spPr>
        <a:prstGeom prst="mathEqual">
          <a:avLst/>
        </a:prstGeom>
      </dgm:spPr>
    </dgm:pt>
    <dgm:pt modelId="{D0765DD3-3CCE-4AD2-81D4-2F138FFC1F9A}" type="pres">
      <dgm:prSet presAssocID="{9DFBDDD1-7F70-44D6-A46F-8CC25B830A6D}" presName="spacerR" presStyleCnt="0"/>
      <dgm:spPr/>
    </dgm:pt>
    <dgm:pt modelId="{28A08056-E3DC-432B-816C-CB649CB0B46B}" type="pres">
      <dgm:prSet presAssocID="{CD1096F5-56C8-450E-83FF-B2360078EF55}" presName="node" presStyleLbl="node1" presStyleIdx="1" presStyleCnt="3" custScaleX="94175" custScaleY="24451">
        <dgm:presLayoutVars>
          <dgm:bulletEnabled val="1"/>
        </dgm:presLayoutVars>
      </dgm:prSet>
      <dgm:spPr>
        <a:prstGeom prst="rect">
          <a:avLst/>
        </a:prstGeom>
      </dgm:spPr>
    </dgm:pt>
    <dgm:pt modelId="{29C2A959-C880-4A0B-99DE-83E01AEDC413}" type="pres">
      <dgm:prSet presAssocID="{89AF89FC-5140-4B56-99AE-5449F0F28BA3}" presName="spacerL" presStyleCnt="0"/>
      <dgm:spPr/>
    </dgm:pt>
    <dgm:pt modelId="{3AC4356E-1016-4378-A912-547F344DBF41}" type="pres">
      <dgm:prSet presAssocID="{89AF89FC-5140-4B56-99AE-5449F0F28BA3}" presName="sibTrans" presStyleLbl="sibTrans2D1" presStyleIdx="1" presStyleCnt="2" custScaleX="37545" custScaleY="53374"/>
      <dgm:spPr>
        <a:prstGeom prst="mathPlus">
          <a:avLst/>
        </a:prstGeom>
      </dgm:spPr>
    </dgm:pt>
    <dgm:pt modelId="{EEE59B04-EE48-4003-96CF-0BDB7A92AC33}" type="pres">
      <dgm:prSet presAssocID="{89AF89FC-5140-4B56-99AE-5449F0F28BA3}" presName="spacerR" presStyleCnt="0"/>
      <dgm:spPr/>
    </dgm:pt>
    <dgm:pt modelId="{CD25E015-1176-40B1-8E89-2AC5F665EA85}" type="pres">
      <dgm:prSet presAssocID="{F8788A25-5766-4471-BB27-1123CE6B136F}" presName="node" presStyleLbl="node1" presStyleIdx="2" presStyleCnt="3" custScaleX="94175" custScaleY="24451">
        <dgm:presLayoutVars>
          <dgm:bulletEnabled val="1"/>
        </dgm:presLayoutVars>
      </dgm:prSet>
      <dgm:spPr>
        <a:prstGeom prst="rect">
          <a:avLst/>
        </a:prstGeom>
      </dgm:spPr>
    </dgm:pt>
  </dgm:ptLst>
  <dgm:cxnLst>
    <dgm:cxn modelId="{638AD00F-F9C6-4043-BBEF-A335623CBE21}" type="presOf" srcId="{42A1BAB9-B75F-4A4A-AD49-05CE8E0E29CC}" destId="{D1EE37CA-01A3-4E2F-86EA-859344895F64}" srcOrd="0" destOrd="0" presId="urn:microsoft.com/office/officeart/2005/8/layout/equation1"/>
    <dgm:cxn modelId="{0B49E725-0A97-4D10-BA77-39F385973BEA}" type="presOf" srcId="{89AF89FC-5140-4B56-99AE-5449F0F28BA3}" destId="{3AC4356E-1016-4378-A912-547F344DBF41}" srcOrd="0" destOrd="0" presId="urn:microsoft.com/office/officeart/2005/8/layout/equation1"/>
    <dgm:cxn modelId="{B7E01B26-37B6-4193-9B9E-3F6FD66A8A73}" srcId="{FA99C21C-6C6B-488C-A609-10ACF4D8DCD8}" destId="{42A1BAB9-B75F-4A4A-AD49-05CE8E0E29CC}" srcOrd="0" destOrd="0" parTransId="{332CD5F5-8066-4840-881E-BBBDA3DA0A7A}" sibTransId="{9DFBDDD1-7F70-44D6-A46F-8CC25B830A6D}"/>
    <dgm:cxn modelId="{C342A7A0-3CC0-4F85-918D-D3581693BBBF}" type="presOf" srcId="{9DFBDDD1-7F70-44D6-A46F-8CC25B830A6D}" destId="{A510FAB6-98B8-4A39-A7A6-1B9BD79854DE}" srcOrd="0" destOrd="0" presId="urn:microsoft.com/office/officeart/2005/8/layout/equation1"/>
    <dgm:cxn modelId="{6474B7A0-4593-4C37-867C-29D20159FC40}" type="presOf" srcId="{F8788A25-5766-4471-BB27-1123CE6B136F}" destId="{CD25E015-1176-40B1-8E89-2AC5F665EA85}" srcOrd="0" destOrd="0" presId="urn:microsoft.com/office/officeart/2005/8/layout/equation1"/>
    <dgm:cxn modelId="{FF38CBA4-914B-45EF-91E9-39CC99ECE1F2}" type="presOf" srcId="{CD1096F5-56C8-450E-83FF-B2360078EF55}" destId="{28A08056-E3DC-432B-816C-CB649CB0B46B}" srcOrd="0" destOrd="0" presId="urn:microsoft.com/office/officeart/2005/8/layout/equation1"/>
    <dgm:cxn modelId="{533D6CC7-0DE1-420D-80BC-64B8C4B6088C}" srcId="{FA99C21C-6C6B-488C-A609-10ACF4D8DCD8}" destId="{F8788A25-5766-4471-BB27-1123CE6B136F}" srcOrd="2" destOrd="0" parTransId="{12A091FD-BFA0-4946-831E-0A90E579F32E}" sibTransId="{3C655ADD-0669-44A6-8F8A-D4D009E31705}"/>
    <dgm:cxn modelId="{989427E8-52F7-4803-9D34-386C62D7F6B4}" type="presOf" srcId="{FA99C21C-6C6B-488C-A609-10ACF4D8DCD8}" destId="{EAF3645E-5E42-44B1-97AA-4B45E06E3009}" srcOrd="0" destOrd="0" presId="urn:microsoft.com/office/officeart/2005/8/layout/equation1"/>
    <dgm:cxn modelId="{1E30D6F1-A4BF-44AD-B275-A51E53B5EAA6}" srcId="{FA99C21C-6C6B-488C-A609-10ACF4D8DCD8}" destId="{CD1096F5-56C8-450E-83FF-B2360078EF55}" srcOrd="1" destOrd="0" parTransId="{858CE97E-FFA3-4DEA-92B6-AA73965F2F79}" sibTransId="{89AF89FC-5140-4B56-99AE-5449F0F28BA3}"/>
    <dgm:cxn modelId="{CF0616EC-A2E5-4AC7-92CE-AF6748739D73}" type="presParOf" srcId="{EAF3645E-5E42-44B1-97AA-4B45E06E3009}" destId="{D1EE37CA-01A3-4E2F-86EA-859344895F64}" srcOrd="0" destOrd="0" presId="urn:microsoft.com/office/officeart/2005/8/layout/equation1"/>
    <dgm:cxn modelId="{7E30CD97-8F44-4A4B-B8B5-3ED7C3734B5F}" type="presParOf" srcId="{EAF3645E-5E42-44B1-97AA-4B45E06E3009}" destId="{0FD8C7A5-C55F-4604-9687-7508259F6410}" srcOrd="1" destOrd="0" presId="urn:microsoft.com/office/officeart/2005/8/layout/equation1"/>
    <dgm:cxn modelId="{31A3013E-9033-423C-AB4D-2CF8AAF8B68C}" type="presParOf" srcId="{EAF3645E-5E42-44B1-97AA-4B45E06E3009}" destId="{A510FAB6-98B8-4A39-A7A6-1B9BD79854DE}" srcOrd="2" destOrd="0" presId="urn:microsoft.com/office/officeart/2005/8/layout/equation1"/>
    <dgm:cxn modelId="{B78C8EDF-24EA-4411-872D-F718F6B98C93}" type="presParOf" srcId="{EAF3645E-5E42-44B1-97AA-4B45E06E3009}" destId="{D0765DD3-3CCE-4AD2-81D4-2F138FFC1F9A}" srcOrd="3" destOrd="0" presId="urn:microsoft.com/office/officeart/2005/8/layout/equation1"/>
    <dgm:cxn modelId="{4E7F2487-6324-42B9-AB8B-A90B0231A5F3}" type="presParOf" srcId="{EAF3645E-5E42-44B1-97AA-4B45E06E3009}" destId="{28A08056-E3DC-432B-816C-CB649CB0B46B}" srcOrd="4" destOrd="0" presId="urn:microsoft.com/office/officeart/2005/8/layout/equation1"/>
    <dgm:cxn modelId="{A083EBC9-4290-4A0E-A5B4-B1576960AB24}" type="presParOf" srcId="{EAF3645E-5E42-44B1-97AA-4B45E06E3009}" destId="{29C2A959-C880-4A0B-99DE-83E01AEDC413}" srcOrd="5" destOrd="0" presId="urn:microsoft.com/office/officeart/2005/8/layout/equation1"/>
    <dgm:cxn modelId="{A6602797-7870-414F-9F2B-E28DCF75B057}" type="presParOf" srcId="{EAF3645E-5E42-44B1-97AA-4B45E06E3009}" destId="{3AC4356E-1016-4378-A912-547F344DBF41}" srcOrd="6" destOrd="0" presId="urn:microsoft.com/office/officeart/2005/8/layout/equation1"/>
    <dgm:cxn modelId="{4E67F3EC-0C5A-4D80-9127-333ED8C70057}" type="presParOf" srcId="{EAF3645E-5E42-44B1-97AA-4B45E06E3009}" destId="{EEE59B04-EE48-4003-96CF-0BDB7A92AC33}" srcOrd="7" destOrd="0" presId="urn:microsoft.com/office/officeart/2005/8/layout/equation1"/>
    <dgm:cxn modelId="{B5735A0E-5BB2-4EAF-837C-4AB3C6C8B41A}" type="presParOf" srcId="{EAF3645E-5E42-44B1-97AA-4B45E06E3009}" destId="{CD25E015-1176-40B1-8E89-2AC5F665EA85}"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99C21C-6C6B-488C-A609-10ACF4D8DCD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42A1BAB9-B75F-4A4A-AD49-05CE8E0E29CC}">
      <dgm:prSet phldrT="[文本]" custT="1"/>
      <dgm:spPr>
        <a:noFill/>
        <a:ln>
          <a:solidFill>
            <a:schemeClr val="tx1"/>
          </a:solidFill>
        </a:ln>
      </dgm:spPr>
      <dgm:t>
        <a:bodyPr/>
        <a:lstStyle/>
        <a:p>
          <a:r>
            <a:rPr lang="en-US" altLang="zh-CN" sz="1100" b="1" dirty="0">
              <a:solidFill>
                <a:schemeClr val="tx1"/>
              </a:solidFill>
              <a:latin typeface="Century Gothic" panose="020B0502020202020204" pitchFamily="34" charset="0"/>
            </a:rPr>
            <a:t>Assets</a:t>
          </a:r>
          <a:endParaRPr lang="zh-CN" altLang="en-US" sz="1100" b="1" dirty="0">
            <a:solidFill>
              <a:schemeClr val="tx1"/>
            </a:solidFill>
            <a:latin typeface="Century Gothic" panose="020B0502020202020204" pitchFamily="34" charset="0"/>
          </a:endParaRPr>
        </a:p>
      </dgm:t>
    </dgm:pt>
    <dgm:pt modelId="{332CD5F5-8066-4840-881E-BBBDA3DA0A7A}" type="parTrans" cxnId="{B7E01B26-37B6-4193-9B9E-3F6FD66A8A73}">
      <dgm:prSet/>
      <dgm:spPr/>
      <dgm:t>
        <a:bodyPr/>
        <a:lstStyle/>
        <a:p>
          <a:endParaRPr lang="zh-CN" altLang="en-US" sz="1100"/>
        </a:p>
      </dgm:t>
    </dgm:pt>
    <dgm:pt modelId="{9DFBDDD1-7F70-44D6-A46F-8CC25B830A6D}" type="sibTrans" cxnId="{B7E01B26-37B6-4193-9B9E-3F6FD66A8A73}">
      <dgm:prSet custT="1"/>
      <dgm:spPr/>
      <dgm:t>
        <a:bodyPr/>
        <a:lstStyle/>
        <a:p>
          <a:endParaRPr lang="zh-CN" altLang="en-US" sz="1100"/>
        </a:p>
      </dgm:t>
    </dgm:pt>
    <dgm:pt modelId="{CD1096F5-56C8-450E-83FF-B2360078EF55}">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gm:t>
    </dgm:pt>
    <dgm:pt modelId="{858CE97E-FFA3-4DEA-92B6-AA73965F2F79}" type="parTrans" cxnId="{1E30D6F1-A4BF-44AD-B275-A51E53B5EAA6}">
      <dgm:prSet/>
      <dgm:spPr/>
      <dgm:t>
        <a:bodyPr/>
        <a:lstStyle/>
        <a:p>
          <a:endParaRPr lang="zh-CN" altLang="en-US" sz="1100"/>
        </a:p>
      </dgm:t>
    </dgm:pt>
    <dgm:pt modelId="{89AF89FC-5140-4B56-99AE-5449F0F28BA3}" type="sibTrans" cxnId="{1E30D6F1-A4BF-44AD-B275-A51E53B5EAA6}">
      <dgm:prSet custT="1"/>
      <dgm:spPr/>
      <dgm:t>
        <a:bodyPr/>
        <a:lstStyle/>
        <a:p>
          <a:endParaRPr lang="zh-CN" altLang="en-US" sz="1100"/>
        </a:p>
      </dgm:t>
    </dgm:pt>
    <dgm:pt modelId="{F8788A25-5766-4471-BB27-1123CE6B136F}">
      <dgm:prSet phldrT="[文本]" custT="1"/>
      <dgm:spPr>
        <a:noFill/>
        <a:ln>
          <a:solidFill>
            <a:schemeClr val="tx1"/>
          </a:solidFill>
        </a:ln>
      </dgm:spPr>
      <dgm:t>
        <a:bodyPr/>
        <a:lstStyle/>
        <a:p>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gm:t>
    </dgm:pt>
    <dgm:pt modelId="{12A091FD-BFA0-4946-831E-0A90E579F32E}" type="parTrans" cxnId="{533D6CC7-0DE1-420D-80BC-64B8C4B6088C}">
      <dgm:prSet/>
      <dgm:spPr/>
      <dgm:t>
        <a:bodyPr/>
        <a:lstStyle/>
        <a:p>
          <a:endParaRPr lang="zh-CN" altLang="en-US" sz="1100"/>
        </a:p>
      </dgm:t>
    </dgm:pt>
    <dgm:pt modelId="{3C655ADD-0669-44A6-8F8A-D4D009E31705}" type="sibTrans" cxnId="{533D6CC7-0DE1-420D-80BC-64B8C4B6088C}">
      <dgm:prSet/>
      <dgm:spPr/>
      <dgm:t>
        <a:bodyPr/>
        <a:lstStyle/>
        <a:p>
          <a:endParaRPr lang="zh-CN" altLang="en-US" sz="1100"/>
        </a:p>
      </dgm:t>
    </dgm:pt>
    <dgm:pt modelId="{EAF3645E-5E42-44B1-97AA-4B45E06E3009}" type="pres">
      <dgm:prSet presAssocID="{FA99C21C-6C6B-488C-A609-10ACF4D8DCD8}" presName="linearFlow" presStyleCnt="0">
        <dgm:presLayoutVars>
          <dgm:dir/>
          <dgm:resizeHandles val="exact"/>
        </dgm:presLayoutVars>
      </dgm:prSet>
      <dgm:spPr/>
    </dgm:pt>
    <dgm:pt modelId="{D1EE37CA-01A3-4E2F-86EA-859344895F64}" type="pres">
      <dgm:prSet presAssocID="{42A1BAB9-B75F-4A4A-AD49-05CE8E0E29CC}" presName="node" presStyleLbl="node1" presStyleIdx="0" presStyleCnt="3" custScaleX="181564" custScaleY="24451">
        <dgm:presLayoutVars>
          <dgm:bulletEnabled val="1"/>
        </dgm:presLayoutVars>
      </dgm:prSet>
      <dgm:spPr>
        <a:prstGeom prst="rect">
          <a:avLst/>
        </a:prstGeom>
      </dgm:spPr>
    </dgm:pt>
    <dgm:pt modelId="{0FD8C7A5-C55F-4604-9687-7508259F6410}" type="pres">
      <dgm:prSet presAssocID="{9DFBDDD1-7F70-44D6-A46F-8CC25B830A6D}" presName="spacerL" presStyleCnt="0"/>
      <dgm:spPr/>
    </dgm:pt>
    <dgm:pt modelId="{A510FAB6-98B8-4A39-A7A6-1B9BD79854DE}" type="pres">
      <dgm:prSet presAssocID="{9DFBDDD1-7F70-44D6-A46F-8CC25B830A6D}" presName="sibTrans" presStyleLbl="sibTrans2D1" presStyleIdx="0" presStyleCnt="2" custScaleX="37545" custScaleY="53374"/>
      <dgm:spPr>
        <a:prstGeom prst="mathEqual">
          <a:avLst/>
        </a:prstGeom>
      </dgm:spPr>
    </dgm:pt>
    <dgm:pt modelId="{D0765DD3-3CCE-4AD2-81D4-2F138FFC1F9A}" type="pres">
      <dgm:prSet presAssocID="{9DFBDDD1-7F70-44D6-A46F-8CC25B830A6D}" presName="spacerR" presStyleCnt="0"/>
      <dgm:spPr/>
    </dgm:pt>
    <dgm:pt modelId="{28A08056-E3DC-432B-816C-CB649CB0B46B}" type="pres">
      <dgm:prSet presAssocID="{CD1096F5-56C8-450E-83FF-B2360078EF55}" presName="node" presStyleLbl="node1" presStyleIdx="1" presStyleCnt="3" custScaleX="94175" custScaleY="24451">
        <dgm:presLayoutVars>
          <dgm:bulletEnabled val="1"/>
        </dgm:presLayoutVars>
      </dgm:prSet>
      <dgm:spPr>
        <a:prstGeom prst="rect">
          <a:avLst/>
        </a:prstGeom>
      </dgm:spPr>
    </dgm:pt>
    <dgm:pt modelId="{29C2A959-C880-4A0B-99DE-83E01AEDC413}" type="pres">
      <dgm:prSet presAssocID="{89AF89FC-5140-4B56-99AE-5449F0F28BA3}" presName="spacerL" presStyleCnt="0"/>
      <dgm:spPr/>
    </dgm:pt>
    <dgm:pt modelId="{3AC4356E-1016-4378-A912-547F344DBF41}" type="pres">
      <dgm:prSet presAssocID="{89AF89FC-5140-4B56-99AE-5449F0F28BA3}" presName="sibTrans" presStyleLbl="sibTrans2D1" presStyleIdx="1" presStyleCnt="2" custScaleX="37545" custScaleY="53374"/>
      <dgm:spPr>
        <a:prstGeom prst="mathPlus">
          <a:avLst/>
        </a:prstGeom>
      </dgm:spPr>
    </dgm:pt>
    <dgm:pt modelId="{EEE59B04-EE48-4003-96CF-0BDB7A92AC33}" type="pres">
      <dgm:prSet presAssocID="{89AF89FC-5140-4B56-99AE-5449F0F28BA3}" presName="spacerR" presStyleCnt="0"/>
      <dgm:spPr/>
    </dgm:pt>
    <dgm:pt modelId="{CD25E015-1176-40B1-8E89-2AC5F665EA85}" type="pres">
      <dgm:prSet presAssocID="{F8788A25-5766-4471-BB27-1123CE6B136F}" presName="node" presStyleLbl="node1" presStyleIdx="2" presStyleCnt="3" custScaleX="94175" custScaleY="24451">
        <dgm:presLayoutVars>
          <dgm:bulletEnabled val="1"/>
        </dgm:presLayoutVars>
      </dgm:prSet>
      <dgm:spPr>
        <a:prstGeom prst="rect">
          <a:avLst/>
        </a:prstGeom>
      </dgm:spPr>
    </dgm:pt>
  </dgm:ptLst>
  <dgm:cxnLst>
    <dgm:cxn modelId="{638AD00F-F9C6-4043-BBEF-A335623CBE21}" type="presOf" srcId="{42A1BAB9-B75F-4A4A-AD49-05CE8E0E29CC}" destId="{D1EE37CA-01A3-4E2F-86EA-859344895F64}" srcOrd="0" destOrd="0" presId="urn:microsoft.com/office/officeart/2005/8/layout/equation1"/>
    <dgm:cxn modelId="{0B49E725-0A97-4D10-BA77-39F385973BEA}" type="presOf" srcId="{89AF89FC-5140-4B56-99AE-5449F0F28BA3}" destId="{3AC4356E-1016-4378-A912-547F344DBF41}" srcOrd="0" destOrd="0" presId="urn:microsoft.com/office/officeart/2005/8/layout/equation1"/>
    <dgm:cxn modelId="{B7E01B26-37B6-4193-9B9E-3F6FD66A8A73}" srcId="{FA99C21C-6C6B-488C-A609-10ACF4D8DCD8}" destId="{42A1BAB9-B75F-4A4A-AD49-05CE8E0E29CC}" srcOrd="0" destOrd="0" parTransId="{332CD5F5-8066-4840-881E-BBBDA3DA0A7A}" sibTransId="{9DFBDDD1-7F70-44D6-A46F-8CC25B830A6D}"/>
    <dgm:cxn modelId="{C342A7A0-3CC0-4F85-918D-D3581693BBBF}" type="presOf" srcId="{9DFBDDD1-7F70-44D6-A46F-8CC25B830A6D}" destId="{A510FAB6-98B8-4A39-A7A6-1B9BD79854DE}" srcOrd="0" destOrd="0" presId="urn:microsoft.com/office/officeart/2005/8/layout/equation1"/>
    <dgm:cxn modelId="{6474B7A0-4593-4C37-867C-29D20159FC40}" type="presOf" srcId="{F8788A25-5766-4471-BB27-1123CE6B136F}" destId="{CD25E015-1176-40B1-8E89-2AC5F665EA85}" srcOrd="0" destOrd="0" presId="urn:microsoft.com/office/officeart/2005/8/layout/equation1"/>
    <dgm:cxn modelId="{FF38CBA4-914B-45EF-91E9-39CC99ECE1F2}" type="presOf" srcId="{CD1096F5-56C8-450E-83FF-B2360078EF55}" destId="{28A08056-E3DC-432B-816C-CB649CB0B46B}" srcOrd="0" destOrd="0" presId="urn:microsoft.com/office/officeart/2005/8/layout/equation1"/>
    <dgm:cxn modelId="{533D6CC7-0DE1-420D-80BC-64B8C4B6088C}" srcId="{FA99C21C-6C6B-488C-A609-10ACF4D8DCD8}" destId="{F8788A25-5766-4471-BB27-1123CE6B136F}" srcOrd="2" destOrd="0" parTransId="{12A091FD-BFA0-4946-831E-0A90E579F32E}" sibTransId="{3C655ADD-0669-44A6-8F8A-D4D009E31705}"/>
    <dgm:cxn modelId="{989427E8-52F7-4803-9D34-386C62D7F6B4}" type="presOf" srcId="{FA99C21C-6C6B-488C-A609-10ACF4D8DCD8}" destId="{EAF3645E-5E42-44B1-97AA-4B45E06E3009}" srcOrd="0" destOrd="0" presId="urn:microsoft.com/office/officeart/2005/8/layout/equation1"/>
    <dgm:cxn modelId="{1E30D6F1-A4BF-44AD-B275-A51E53B5EAA6}" srcId="{FA99C21C-6C6B-488C-A609-10ACF4D8DCD8}" destId="{CD1096F5-56C8-450E-83FF-B2360078EF55}" srcOrd="1" destOrd="0" parTransId="{858CE97E-FFA3-4DEA-92B6-AA73965F2F79}" sibTransId="{89AF89FC-5140-4B56-99AE-5449F0F28BA3}"/>
    <dgm:cxn modelId="{CF0616EC-A2E5-4AC7-92CE-AF6748739D73}" type="presParOf" srcId="{EAF3645E-5E42-44B1-97AA-4B45E06E3009}" destId="{D1EE37CA-01A3-4E2F-86EA-859344895F64}" srcOrd="0" destOrd="0" presId="urn:microsoft.com/office/officeart/2005/8/layout/equation1"/>
    <dgm:cxn modelId="{7E30CD97-8F44-4A4B-B8B5-3ED7C3734B5F}" type="presParOf" srcId="{EAF3645E-5E42-44B1-97AA-4B45E06E3009}" destId="{0FD8C7A5-C55F-4604-9687-7508259F6410}" srcOrd="1" destOrd="0" presId="urn:microsoft.com/office/officeart/2005/8/layout/equation1"/>
    <dgm:cxn modelId="{31A3013E-9033-423C-AB4D-2CF8AAF8B68C}" type="presParOf" srcId="{EAF3645E-5E42-44B1-97AA-4B45E06E3009}" destId="{A510FAB6-98B8-4A39-A7A6-1B9BD79854DE}" srcOrd="2" destOrd="0" presId="urn:microsoft.com/office/officeart/2005/8/layout/equation1"/>
    <dgm:cxn modelId="{B78C8EDF-24EA-4411-872D-F718F6B98C93}" type="presParOf" srcId="{EAF3645E-5E42-44B1-97AA-4B45E06E3009}" destId="{D0765DD3-3CCE-4AD2-81D4-2F138FFC1F9A}" srcOrd="3" destOrd="0" presId="urn:microsoft.com/office/officeart/2005/8/layout/equation1"/>
    <dgm:cxn modelId="{4E7F2487-6324-42B9-AB8B-A90B0231A5F3}" type="presParOf" srcId="{EAF3645E-5E42-44B1-97AA-4B45E06E3009}" destId="{28A08056-E3DC-432B-816C-CB649CB0B46B}" srcOrd="4" destOrd="0" presId="urn:microsoft.com/office/officeart/2005/8/layout/equation1"/>
    <dgm:cxn modelId="{A083EBC9-4290-4A0E-A5B4-B1576960AB24}" type="presParOf" srcId="{EAF3645E-5E42-44B1-97AA-4B45E06E3009}" destId="{29C2A959-C880-4A0B-99DE-83E01AEDC413}" srcOrd="5" destOrd="0" presId="urn:microsoft.com/office/officeart/2005/8/layout/equation1"/>
    <dgm:cxn modelId="{A6602797-7870-414F-9F2B-E28DCF75B057}" type="presParOf" srcId="{EAF3645E-5E42-44B1-97AA-4B45E06E3009}" destId="{3AC4356E-1016-4378-A912-547F344DBF41}" srcOrd="6" destOrd="0" presId="urn:microsoft.com/office/officeart/2005/8/layout/equation1"/>
    <dgm:cxn modelId="{4E67F3EC-0C5A-4D80-9127-333ED8C70057}" type="presParOf" srcId="{EAF3645E-5E42-44B1-97AA-4B45E06E3009}" destId="{EEE59B04-EE48-4003-96CF-0BDB7A92AC33}" srcOrd="7" destOrd="0" presId="urn:microsoft.com/office/officeart/2005/8/layout/equation1"/>
    <dgm:cxn modelId="{B5735A0E-5BB2-4EAF-837C-4AB3C6C8B41A}" type="presParOf" srcId="{EAF3645E-5E42-44B1-97AA-4B45E06E3009}" destId="{CD25E015-1176-40B1-8E89-2AC5F665EA85}"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7FCEB-FA9C-45DF-97BE-F264AABC0FFB}">
      <dsp:nvSpPr>
        <dsp:cNvPr id="0" name=""/>
        <dsp:cNvSpPr/>
      </dsp:nvSpPr>
      <dsp:spPr>
        <a:xfrm>
          <a:off x="2493501" y="3005909"/>
          <a:ext cx="308170" cy="91440"/>
        </a:xfrm>
        <a:custGeom>
          <a:avLst/>
          <a:gdLst/>
          <a:ahLst/>
          <a:cxnLst/>
          <a:rect l="0" t="0" r="0" b="0"/>
          <a:pathLst>
            <a:path>
              <a:moveTo>
                <a:pt x="0" y="45833"/>
              </a:moveTo>
              <a:lnTo>
                <a:pt x="154085" y="45833"/>
              </a:lnTo>
              <a:lnTo>
                <a:pt x="154085" y="45720"/>
              </a:lnTo>
              <a:lnTo>
                <a:pt x="308170"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639882" y="3043924"/>
        <a:ext cx="15408" cy="15408"/>
      </dsp:txXfrm>
    </dsp:sp>
    <dsp:sp modelId="{7CD5588D-3A5E-456A-B7B1-F80B299DF6A0}">
      <dsp:nvSpPr>
        <dsp:cNvPr id="0" name=""/>
        <dsp:cNvSpPr/>
      </dsp:nvSpPr>
      <dsp:spPr>
        <a:xfrm>
          <a:off x="396080" y="1909927"/>
          <a:ext cx="377771" cy="1141814"/>
        </a:xfrm>
        <a:custGeom>
          <a:avLst/>
          <a:gdLst/>
          <a:ahLst/>
          <a:cxnLst/>
          <a:rect l="0" t="0" r="0" b="0"/>
          <a:pathLst>
            <a:path>
              <a:moveTo>
                <a:pt x="0" y="0"/>
              </a:moveTo>
              <a:lnTo>
                <a:pt x="188885" y="0"/>
              </a:lnTo>
              <a:lnTo>
                <a:pt x="188885" y="1141814"/>
              </a:lnTo>
              <a:lnTo>
                <a:pt x="377771" y="114181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554899" y="2450767"/>
        <a:ext cx="60134" cy="60134"/>
      </dsp:txXfrm>
    </dsp:sp>
    <dsp:sp modelId="{FACC0511-0074-4776-A8C6-971574680E59}">
      <dsp:nvSpPr>
        <dsp:cNvPr id="0" name=""/>
        <dsp:cNvSpPr/>
      </dsp:nvSpPr>
      <dsp:spPr>
        <a:xfrm>
          <a:off x="2527636" y="1865029"/>
          <a:ext cx="283383" cy="91440"/>
        </a:xfrm>
        <a:custGeom>
          <a:avLst/>
          <a:gdLst/>
          <a:ahLst/>
          <a:cxnLst/>
          <a:rect l="0" t="0" r="0" b="0"/>
          <a:pathLst>
            <a:path>
              <a:moveTo>
                <a:pt x="0" y="47298"/>
              </a:moveTo>
              <a:lnTo>
                <a:pt x="141691" y="47298"/>
              </a:lnTo>
              <a:lnTo>
                <a:pt x="141691" y="45720"/>
              </a:lnTo>
              <a:lnTo>
                <a:pt x="283383"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662243" y="1903664"/>
        <a:ext cx="14169" cy="14169"/>
      </dsp:txXfrm>
    </dsp:sp>
    <dsp:sp modelId="{49F8C80C-BF55-470F-B22B-D44EF91A7683}">
      <dsp:nvSpPr>
        <dsp:cNvPr id="0" name=""/>
        <dsp:cNvSpPr/>
      </dsp:nvSpPr>
      <dsp:spPr>
        <a:xfrm>
          <a:off x="396080" y="1864207"/>
          <a:ext cx="379191" cy="91440"/>
        </a:xfrm>
        <a:custGeom>
          <a:avLst/>
          <a:gdLst/>
          <a:ahLst/>
          <a:cxnLst/>
          <a:rect l="0" t="0" r="0" b="0"/>
          <a:pathLst>
            <a:path>
              <a:moveTo>
                <a:pt x="0" y="45720"/>
              </a:moveTo>
              <a:lnTo>
                <a:pt x="189595" y="45720"/>
              </a:lnTo>
              <a:lnTo>
                <a:pt x="189595" y="48119"/>
              </a:lnTo>
              <a:lnTo>
                <a:pt x="379191" y="4811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576196" y="1900447"/>
        <a:ext cx="18959" cy="18959"/>
      </dsp:txXfrm>
    </dsp:sp>
    <dsp:sp modelId="{BA25C02F-8782-44C0-B715-62DF442A0F68}">
      <dsp:nvSpPr>
        <dsp:cNvPr id="0" name=""/>
        <dsp:cNvSpPr/>
      </dsp:nvSpPr>
      <dsp:spPr>
        <a:xfrm>
          <a:off x="2531654" y="728544"/>
          <a:ext cx="263291" cy="91440"/>
        </a:xfrm>
        <a:custGeom>
          <a:avLst/>
          <a:gdLst/>
          <a:ahLst/>
          <a:cxnLst/>
          <a:rect l="0" t="0" r="0" b="0"/>
          <a:pathLst>
            <a:path>
              <a:moveTo>
                <a:pt x="0" y="46552"/>
              </a:moveTo>
              <a:lnTo>
                <a:pt x="131645" y="46552"/>
              </a:lnTo>
              <a:lnTo>
                <a:pt x="131645" y="45720"/>
              </a:lnTo>
              <a:lnTo>
                <a:pt x="263291"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656717" y="767681"/>
        <a:ext cx="13164" cy="13164"/>
      </dsp:txXfrm>
    </dsp:sp>
    <dsp:sp modelId="{8E1A282C-8B34-4F20-846B-CFE37D4B1F8A}">
      <dsp:nvSpPr>
        <dsp:cNvPr id="0" name=""/>
        <dsp:cNvSpPr/>
      </dsp:nvSpPr>
      <dsp:spPr>
        <a:xfrm>
          <a:off x="396080" y="775096"/>
          <a:ext cx="379737" cy="1134831"/>
        </a:xfrm>
        <a:custGeom>
          <a:avLst/>
          <a:gdLst/>
          <a:ahLst/>
          <a:cxnLst/>
          <a:rect l="0" t="0" r="0" b="0"/>
          <a:pathLst>
            <a:path>
              <a:moveTo>
                <a:pt x="0" y="1134831"/>
              </a:moveTo>
              <a:lnTo>
                <a:pt x="189868" y="1134831"/>
              </a:lnTo>
              <a:lnTo>
                <a:pt x="189868" y="0"/>
              </a:lnTo>
              <a:lnTo>
                <a:pt x="379737"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556032" y="1312595"/>
        <a:ext cx="59833" cy="59833"/>
      </dsp:txXfrm>
    </dsp:sp>
    <dsp:sp modelId="{229E0384-9756-40BF-B488-4757618AC744}">
      <dsp:nvSpPr>
        <dsp:cNvPr id="0" name=""/>
        <dsp:cNvSpPr/>
      </dsp:nvSpPr>
      <dsp:spPr>
        <a:xfrm rot="16200000">
          <a:off x="-879620" y="1772102"/>
          <a:ext cx="2275752" cy="27565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solidFill>
                <a:schemeClr val="tx1"/>
              </a:solidFill>
              <a:latin typeface="Century Gothic" panose="020B0502020202020204" pitchFamily="34" charset="0"/>
            </a:rPr>
            <a:t>Financial Statements</a:t>
          </a:r>
          <a:endParaRPr lang="zh-CN" altLang="en-US" sz="1200" b="1" kern="1200" dirty="0">
            <a:solidFill>
              <a:schemeClr val="tx1"/>
            </a:solidFill>
            <a:latin typeface="Century Gothic" panose="020B0502020202020204" pitchFamily="34" charset="0"/>
          </a:endParaRPr>
        </a:p>
      </dsp:txBody>
      <dsp:txXfrm>
        <a:off x="-879620" y="1772102"/>
        <a:ext cx="2275752" cy="275651"/>
      </dsp:txXfrm>
    </dsp:sp>
    <dsp:sp modelId="{F40C3FC6-C463-4DCF-95C4-87C9317B15B7}">
      <dsp:nvSpPr>
        <dsp:cNvPr id="0" name=""/>
        <dsp:cNvSpPr/>
      </dsp:nvSpPr>
      <dsp:spPr>
        <a:xfrm>
          <a:off x="775818" y="542520"/>
          <a:ext cx="1755836" cy="46515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Income Statement</a:t>
          </a:r>
        </a:p>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 (I/S or P/L)</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775818" y="542520"/>
        <a:ext cx="1755836" cy="465151"/>
      </dsp:txXfrm>
    </dsp:sp>
    <dsp:sp modelId="{6FE3068D-5720-4B84-9E8C-DD20B09A23B9}">
      <dsp:nvSpPr>
        <dsp:cNvPr id="0" name=""/>
        <dsp:cNvSpPr/>
      </dsp:nvSpPr>
      <dsp:spPr>
        <a:xfrm>
          <a:off x="2794945" y="609133"/>
          <a:ext cx="5341303" cy="330262"/>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n-US" altLang="zh-CN" sz="1100" b="0" i="0" kern="1200" dirty="0">
              <a:solidFill>
                <a:schemeClr val="tx1"/>
              </a:solidFill>
              <a:latin typeface="Century Gothic" panose="020B0502020202020204" pitchFamily="34" charset="0"/>
            </a:rPr>
            <a:t>The income statement reports a company's financial performance over a specific period, showing revenue minus expenses to arrive at the net income (profit or loss). It reflects the profitability and operational efficiency of the business.</a:t>
          </a:r>
          <a:endParaRPr lang="zh-CN" altLang="en-US" sz="1100" kern="1200" dirty="0">
            <a:solidFill>
              <a:schemeClr val="tx1"/>
            </a:solidFill>
            <a:latin typeface="Century Gothic" panose="020B0502020202020204" pitchFamily="34" charset="0"/>
            <a:ea typeface="等线" panose="02010600030101010101" pitchFamily="2" charset="-122"/>
            <a:cs typeface="+mn-cs"/>
          </a:endParaRPr>
        </a:p>
      </dsp:txBody>
      <dsp:txXfrm>
        <a:off x="2794945" y="609133"/>
        <a:ext cx="5341303" cy="330262"/>
      </dsp:txXfrm>
    </dsp:sp>
    <dsp:sp modelId="{C0F12AC8-A20F-4FBD-9314-D8E40F50D2BD}">
      <dsp:nvSpPr>
        <dsp:cNvPr id="0" name=""/>
        <dsp:cNvSpPr/>
      </dsp:nvSpPr>
      <dsp:spPr>
        <a:xfrm>
          <a:off x="775272" y="1660692"/>
          <a:ext cx="1752364" cy="50326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Balance Sheet</a:t>
          </a:r>
        </a:p>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(BS)</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775272" y="1660692"/>
        <a:ext cx="1752364" cy="503269"/>
      </dsp:txXfrm>
    </dsp:sp>
    <dsp:sp modelId="{19129282-5934-4C38-AE94-EED4C3E1A5CA}">
      <dsp:nvSpPr>
        <dsp:cNvPr id="0" name=""/>
        <dsp:cNvSpPr/>
      </dsp:nvSpPr>
      <dsp:spPr>
        <a:xfrm>
          <a:off x="2811019" y="1717134"/>
          <a:ext cx="5328745" cy="387230"/>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44500">
            <a:lnSpc>
              <a:spcPct val="90000"/>
            </a:lnSpc>
            <a:spcBef>
              <a:spcPct val="0"/>
            </a:spcBef>
            <a:spcAft>
              <a:spcPct val="35000"/>
            </a:spcAft>
            <a:buNone/>
          </a:pPr>
          <a:r>
            <a:rPr lang="en-US" sz="1100" b="0" i="0" kern="1200" dirty="0">
              <a:solidFill>
                <a:prstClr val="black"/>
              </a:solidFill>
              <a:latin typeface="Century Gothic" panose="020B0502020202020204" pitchFamily="34" charset="0"/>
              <a:ea typeface="等线" panose="02010600030101010101" pitchFamily="2" charset="-122"/>
              <a:cs typeface="+mn-cs"/>
            </a:rPr>
            <a:t>The balance sheet presents a company's financial position at a given moment, listing all assets, liabilities, and shareholders' equity. It reflects what the company owns (assets), what it owes (liabilities), and the net worth of the company's owners (equity).</a:t>
          </a:r>
          <a:endParaRPr lang="zh-CN" altLang="en-US" sz="1100" b="0" i="0" kern="1200" dirty="0">
            <a:solidFill>
              <a:prstClr val="black"/>
            </a:solidFill>
            <a:latin typeface="Century Gothic" panose="020B0502020202020204" pitchFamily="34" charset="0"/>
            <a:ea typeface="等线" panose="02010600030101010101" pitchFamily="2" charset="-122"/>
            <a:cs typeface="+mn-cs"/>
          </a:endParaRPr>
        </a:p>
      </dsp:txBody>
      <dsp:txXfrm>
        <a:off x="2811019" y="1717134"/>
        <a:ext cx="5328745" cy="387230"/>
      </dsp:txXfrm>
    </dsp:sp>
    <dsp:sp modelId="{704DB9DD-B297-4370-B17F-38D55F2755B8}">
      <dsp:nvSpPr>
        <dsp:cNvPr id="0" name=""/>
        <dsp:cNvSpPr/>
      </dsp:nvSpPr>
      <dsp:spPr>
        <a:xfrm>
          <a:off x="773852" y="2791748"/>
          <a:ext cx="1719649" cy="51998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Cash Flow Statement</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773852" y="2791748"/>
        <a:ext cx="1719649" cy="519988"/>
      </dsp:txXfrm>
    </dsp:sp>
    <dsp:sp modelId="{572ABFB3-D290-47C4-8797-F22F8D05B142}">
      <dsp:nvSpPr>
        <dsp:cNvPr id="0" name=""/>
        <dsp:cNvSpPr/>
      </dsp:nvSpPr>
      <dsp:spPr>
        <a:xfrm>
          <a:off x="2801672" y="2809385"/>
          <a:ext cx="5269649" cy="484486"/>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44500">
            <a:lnSpc>
              <a:spcPct val="90000"/>
            </a:lnSpc>
            <a:spcBef>
              <a:spcPct val="0"/>
            </a:spcBef>
            <a:spcAft>
              <a:spcPct val="35000"/>
            </a:spcAft>
            <a:buNone/>
          </a:pPr>
          <a:r>
            <a:rPr lang="en-US" sz="1100" b="0" i="0" kern="1200" dirty="0">
              <a:solidFill>
                <a:prstClr val="black"/>
              </a:solidFill>
              <a:latin typeface="Century Gothic" panose="020B0502020202020204" pitchFamily="34" charset="0"/>
              <a:ea typeface="等线" panose="02010600030101010101" pitchFamily="2" charset="-122"/>
              <a:cs typeface="+mn-cs"/>
            </a:rPr>
            <a:t>The cash flow statement provides information about a company's cash receipts and payments during a period, categorizing them into operating, investing, and financing activities. It shows how a company generates and uses cash.</a:t>
          </a:r>
          <a:endParaRPr lang="zh-CN" altLang="en-US" sz="1100" b="0" i="0" kern="1200" dirty="0">
            <a:solidFill>
              <a:prstClr val="black"/>
            </a:solidFill>
            <a:latin typeface="Century Gothic" panose="020B0502020202020204" pitchFamily="34" charset="0"/>
            <a:ea typeface="等线" panose="02010600030101010101" pitchFamily="2" charset="-122"/>
            <a:cs typeface="+mn-cs"/>
          </a:endParaRPr>
        </a:p>
      </dsp:txBody>
      <dsp:txXfrm>
        <a:off x="2801672" y="2809385"/>
        <a:ext cx="5269649" cy="4844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E37CA-01A3-4E2F-86EA-859344895F64}">
      <dsp:nvSpPr>
        <dsp:cNvPr id="0" name=""/>
        <dsp:cNvSpPr/>
      </dsp:nvSpPr>
      <dsp:spPr>
        <a:xfrm>
          <a:off x="1170" y="638819"/>
          <a:ext cx="1763020"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schemeClr val="tx1"/>
              </a:solidFill>
              <a:latin typeface="Century Gothic" panose="020B0502020202020204" pitchFamily="34" charset="0"/>
            </a:rPr>
            <a:t>Assets</a:t>
          </a:r>
          <a:endParaRPr lang="zh-CN" altLang="en-US" sz="1100" b="1" kern="1200" dirty="0">
            <a:solidFill>
              <a:schemeClr val="tx1"/>
            </a:solidFill>
            <a:latin typeface="Century Gothic" panose="020B0502020202020204" pitchFamily="34" charset="0"/>
          </a:endParaRPr>
        </a:p>
      </dsp:txBody>
      <dsp:txXfrm>
        <a:off x="1170" y="638819"/>
        <a:ext cx="1763020" cy="237423"/>
      </dsp:txXfrm>
    </dsp:sp>
    <dsp:sp modelId="{A510FAB6-98B8-4A39-A7A6-1B9BD79854DE}">
      <dsp:nvSpPr>
        <dsp:cNvPr id="0" name=""/>
        <dsp:cNvSpPr/>
      </dsp:nvSpPr>
      <dsp:spPr>
        <a:xfrm>
          <a:off x="1843037" y="607232"/>
          <a:ext cx="211449" cy="30059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871065" y="669155"/>
        <a:ext cx="155393" cy="176751"/>
      </dsp:txXfrm>
    </dsp:sp>
    <dsp:sp modelId="{28A08056-E3DC-432B-816C-CB649CB0B46B}">
      <dsp:nvSpPr>
        <dsp:cNvPr id="0" name=""/>
        <dsp:cNvSpPr/>
      </dsp:nvSpPr>
      <dsp:spPr>
        <a:xfrm>
          <a:off x="21333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sp:txBody>
      <dsp:txXfrm>
        <a:off x="2133334" y="638819"/>
        <a:ext cx="914456" cy="237423"/>
      </dsp:txXfrm>
    </dsp:sp>
    <dsp:sp modelId="{3AC4356E-1016-4378-A912-547F344DBF41}">
      <dsp:nvSpPr>
        <dsp:cNvPr id="0" name=""/>
        <dsp:cNvSpPr/>
      </dsp:nvSpPr>
      <dsp:spPr>
        <a:xfrm>
          <a:off x="3126637" y="607232"/>
          <a:ext cx="211449" cy="30059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154665" y="732664"/>
        <a:ext cx="155393" cy="49733"/>
      </dsp:txXfrm>
    </dsp:sp>
    <dsp:sp modelId="{CD25E015-1176-40B1-8E89-2AC5F665EA85}">
      <dsp:nvSpPr>
        <dsp:cNvPr id="0" name=""/>
        <dsp:cNvSpPr/>
      </dsp:nvSpPr>
      <dsp:spPr>
        <a:xfrm>
          <a:off x="34169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3416934" y="638819"/>
        <a:ext cx="914456" cy="2374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E37CA-01A3-4E2F-86EA-859344895F64}">
      <dsp:nvSpPr>
        <dsp:cNvPr id="0" name=""/>
        <dsp:cNvSpPr/>
      </dsp:nvSpPr>
      <dsp:spPr>
        <a:xfrm>
          <a:off x="1170" y="638819"/>
          <a:ext cx="1763020"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schemeClr val="tx1"/>
              </a:solidFill>
              <a:latin typeface="Century Gothic" panose="020B0502020202020204" pitchFamily="34" charset="0"/>
            </a:rPr>
            <a:t>Assets</a:t>
          </a:r>
          <a:endParaRPr lang="zh-CN" altLang="en-US" sz="1100" b="1" kern="1200" dirty="0">
            <a:solidFill>
              <a:schemeClr val="tx1"/>
            </a:solidFill>
            <a:latin typeface="Century Gothic" panose="020B0502020202020204" pitchFamily="34" charset="0"/>
          </a:endParaRPr>
        </a:p>
      </dsp:txBody>
      <dsp:txXfrm>
        <a:off x="1170" y="638819"/>
        <a:ext cx="1763020" cy="237423"/>
      </dsp:txXfrm>
    </dsp:sp>
    <dsp:sp modelId="{A510FAB6-98B8-4A39-A7A6-1B9BD79854DE}">
      <dsp:nvSpPr>
        <dsp:cNvPr id="0" name=""/>
        <dsp:cNvSpPr/>
      </dsp:nvSpPr>
      <dsp:spPr>
        <a:xfrm>
          <a:off x="1843037" y="607232"/>
          <a:ext cx="211449" cy="30059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871065" y="669155"/>
        <a:ext cx="155393" cy="176751"/>
      </dsp:txXfrm>
    </dsp:sp>
    <dsp:sp modelId="{28A08056-E3DC-432B-816C-CB649CB0B46B}">
      <dsp:nvSpPr>
        <dsp:cNvPr id="0" name=""/>
        <dsp:cNvSpPr/>
      </dsp:nvSpPr>
      <dsp:spPr>
        <a:xfrm>
          <a:off x="21333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sp:txBody>
      <dsp:txXfrm>
        <a:off x="2133334" y="638819"/>
        <a:ext cx="914456" cy="237423"/>
      </dsp:txXfrm>
    </dsp:sp>
    <dsp:sp modelId="{3AC4356E-1016-4378-A912-547F344DBF41}">
      <dsp:nvSpPr>
        <dsp:cNvPr id="0" name=""/>
        <dsp:cNvSpPr/>
      </dsp:nvSpPr>
      <dsp:spPr>
        <a:xfrm>
          <a:off x="3126637" y="607232"/>
          <a:ext cx="211449" cy="30059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154665" y="732664"/>
        <a:ext cx="155393" cy="49733"/>
      </dsp:txXfrm>
    </dsp:sp>
    <dsp:sp modelId="{CD25E015-1176-40B1-8E89-2AC5F665EA85}">
      <dsp:nvSpPr>
        <dsp:cNvPr id="0" name=""/>
        <dsp:cNvSpPr/>
      </dsp:nvSpPr>
      <dsp:spPr>
        <a:xfrm>
          <a:off x="34169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3416934" y="638819"/>
        <a:ext cx="914456" cy="2374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E37CA-01A3-4E2F-86EA-859344895F64}">
      <dsp:nvSpPr>
        <dsp:cNvPr id="0" name=""/>
        <dsp:cNvSpPr/>
      </dsp:nvSpPr>
      <dsp:spPr>
        <a:xfrm>
          <a:off x="1170" y="638819"/>
          <a:ext cx="1763020"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schemeClr val="tx1"/>
              </a:solidFill>
              <a:latin typeface="Century Gothic" panose="020B0502020202020204" pitchFamily="34" charset="0"/>
            </a:rPr>
            <a:t>Assets</a:t>
          </a:r>
          <a:endParaRPr lang="zh-CN" altLang="en-US" sz="1100" b="1" kern="1200" dirty="0">
            <a:solidFill>
              <a:schemeClr val="tx1"/>
            </a:solidFill>
            <a:latin typeface="Century Gothic" panose="020B0502020202020204" pitchFamily="34" charset="0"/>
          </a:endParaRPr>
        </a:p>
      </dsp:txBody>
      <dsp:txXfrm>
        <a:off x="1170" y="638819"/>
        <a:ext cx="1763020" cy="237423"/>
      </dsp:txXfrm>
    </dsp:sp>
    <dsp:sp modelId="{A510FAB6-98B8-4A39-A7A6-1B9BD79854DE}">
      <dsp:nvSpPr>
        <dsp:cNvPr id="0" name=""/>
        <dsp:cNvSpPr/>
      </dsp:nvSpPr>
      <dsp:spPr>
        <a:xfrm>
          <a:off x="1843037" y="607232"/>
          <a:ext cx="211449" cy="30059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871065" y="669155"/>
        <a:ext cx="155393" cy="176751"/>
      </dsp:txXfrm>
    </dsp:sp>
    <dsp:sp modelId="{28A08056-E3DC-432B-816C-CB649CB0B46B}">
      <dsp:nvSpPr>
        <dsp:cNvPr id="0" name=""/>
        <dsp:cNvSpPr/>
      </dsp:nvSpPr>
      <dsp:spPr>
        <a:xfrm>
          <a:off x="21333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sp:txBody>
      <dsp:txXfrm>
        <a:off x="2133334" y="638819"/>
        <a:ext cx="914456" cy="237423"/>
      </dsp:txXfrm>
    </dsp:sp>
    <dsp:sp modelId="{3AC4356E-1016-4378-A912-547F344DBF41}">
      <dsp:nvSpPr>
        <dsp:cNvPr id="0" name=""/>
        <dsp:cNvSpPr/>
      </dsp:nvSpPr>
      <dsp:spPr>
        <a:xfrm>
          <a:off x="3126637" y="607232"/>
          <a:ext cx="211449" cy="30059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154665" y="732664"/>
        <a:ext cx="155393" cy="49733"/>
      </dsp:txXfrm>
    </dsp:sp>
    <dsp:sp modelId="{CD25E015-1176-40B1-8E89-2AC5F665EA85}">
      <dsp:nvSpPr>
        <dsp:cNvPr id="0" name=""/>
        <dsp:cNvSpPr/>
      </dsp:nvSpPr>
      <dsp:spPr>
        <a:xfrm>
          <a:off x="34169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3416934" y="638819"/>
        <a:ext cx="914456" cy="2374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E37CA-01A3-4E2F-86EA-859344895F64}">
      <dsp:nvSpPr>
        <dsp:cNvPr id="0" name=""/>
        <dsp:cNvSpPr/>
      </dsp:nvSpPr>
      <dsp:spPr>
        <a:xfrm>
          <a:off x="1170" y="638819"/>
          <a:ext cx="1763020"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schemeClr val="tx1"/>
              </a:solidFill>
              <a:latin typeface="Century Gothic" panose="020B0502020202020204" pitchFamily="34" charset="0"/>
            </a:rPr>
            <a:t>Assets</a:t>
          </a:r>
          <a:endParaRPr lang="zh-CN" altLang="en-US" sz="1100" b="1" kern="1200" dirty="0">
            <a:solidFill>
              <a:schemeClr val="tx1"/>
            </a:solidFill>
            <a:latin typeface="Century Gothic" panose="020B0502020202020204" pitchFamily="34" charset="0"/>
          </a:endParaRPr>
        </a:p>
      </dsp:txBody>
      <dsp:txXfrm>
        <a:off x="1170" y="638819"/>
        <a:ext cx="1763020" cy="237423"/>
      </dsp:txXfrm>
    </dsp:sp>
    <dsp:sp modelId="{A510FAB6-98B8-4A39-A7A6-1B9BD79854DE}">
      <dsp:nvSpPr>
        <dsp:cNvPr id="0" name=""/>
        <dsp:cNvSpPr/>
      </dsp:nvSpPr>
      <dsp:spPr>
        <a:xfrm>
          <a:off x="1843037" y="607232"/>
          <a:ext cx="211449" cy="30059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871065" y="669155"/>
        <a:ext cx="155393" cy="176751"/>
      </dsp:txXfrm>
    </dsp:sp>
    <dsp:sp modelId="{28A08056-E3DC-432B-816C-CB649CB0B46B}">
      <dsp:nvSpPr>
        <dsp:cNvPr id="0" name=""/>
        <dsp:cNvSpPr/>
      </dsp:nvSpPr>
      <dsp:spPr>
        <a:xfrm>
          <a:off x="21333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sp:txBody>
      <dsp:txXfrm>
        <a:off x="2133334" y="638819"/>
        <a:ext cx="914456" cy="237423"/>
      </dsp:txXfrm>
    </dsp:sp>
    <dsp:sp modelId="{3AC4356E-1016-4378-A912-547F344DBF41}">
      <dsp:nvSpPr>
        <dsp:cNvPr id="0" name=""/>
        <dsp:cNvSpPr/>
      </dsp:nvSpPr>
      <dsp:spPr>
        <a:xfrm>
          <a:off x="3126637" y="607232"/>
          <a:ext cx="211449" cy="30059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154665" y="732664"/>
        <a:ext cx="155393" cy="49733"/>
      </dsp:txXfrm>
    </dsp:sp>
    <dsp:sp modelId="{CD25E015-1176-40B1-8E89-2AC5F665EA85}">
      <dsp:nvSpPr>
        <dsp:cNvPr id="0" name=""/>
        <dsp:cNvSpPr/>
      </dsp:nvSpPr>
      <dsp:spPr>
        <a:xfrm>
          <a:off x="34169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3416934" y="638819"/>
        <a:ext cx="914456" cy="2374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E37CA-01A3-4E2F-86EA-859344895F64}">
      <dsp:nvSpPr>
        <dsp:cNvPr id="0" name=""/>
        <dsp:cNvSpPr/>
      </dsp:nvSpPr>
      <dsp:spPr>
        <a:xfrm>
          <a:off x="1170" y="638819"/>
          <a:ext cx="1763020"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schemeClr val="tx1"/>
              </a:solidFill>
              <a:latin typeface="Century Gothic" panose="020B0502020202020204" pitchFamily="34" charset="0"/>
            </a:rPr>
            <a:t>Assets</a:t>
          </a:r>
          <a:endParaRPr lang="zh-CN" altLang="en-US" sz="1100" b="1" kern="1200" dirty="0">
            <a:solidFill>
              <a:schemeClr val="tx1"/>
            </a:solidFill>
            <a:latin typeface="Century Gothic" panose="020B0502020202020204" pitchFamily="34" charset="0"/>
          </a:endParaRPr>
        </a:p>
      </dsp:txBody>
      <dsp:txXfrm>
        <a:off x="1170" y="638819"/>
        <a:ext cx="1763020" cy="237423"/>
      </dsp:txXfrm>
    </dsp:sp>
    <dsp:sp modelId="{A510FAB6-98B8-4A39-A7A6-1B9BD79854DE}">
      <dsp:nvSpPr>
        <dsp:cNvPr id="0" name=""/>
        <dsp:cNvSpPr/>
      </dsp:nvSpPr>
      <dsp:spPr>
        <a:xfrm>
          <a:off x="1843037" y="607232"/>
          <a:ext cx="211449" cy="30059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871065" y="669155"/>
        <a:ext cx="155393" cy="176751"/>
      </dsp:txXfrm>
    </dsp:sp>
    <dsp:sp modelId="{28A08056-E3DC-432B-816C-CB649CB0B46B}">
      <dsp:nvSpPr>
        <dsp:cNvPr id="0" name=""/>
        <dsp:cNvSpPr/>
      </dsp:nvSpPr>
      <dsp:spPr>
        <a:xfrm>
          <a:off x="21333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sp:txBody>
      <dsp:txXfrm>
        <a:off x="2133334" y="638819"/>
        <a:ext cx="914456" cy="237423"/>
      </dsp:txXfrm>
    </dsp:sp>
    <dsp:sp modelId="{3AC4356E-1016-4378-A912-547F344DBF41}">
      <dsp:nvSpPr>
        <dsp:cNvPr id="0" name=""/>
        <dsp:cNvSpPr/>
      </dsp:nvSpPr>
      <dsp:spPr>
        <a:xfrm>
          <a:off x="3126637" y="607232"/>
          <a:ext cx="211449" cy="30059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154665" y="732664"/>
        <a:ext cx="155393" cy="49733"/>
      </dsp:txXfrm>
    </dsp:sp>
    <dsp:sp modelId="{CD25E015-1176-40B1-8E89-2AC5F665EA85}">
      <dsp:nvSpPr>
        <dsp:cNvPr id="0" name=""/>
        <dsp:cNvSpPr/>
      </dsp:nvSpPr>
      <dsp:spPr>
        <a:xfrm>
          <a:off x="34169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3416934" y="638819"/>
        <a:ext cx="914456" cy="2374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7FCEB-FA9C-45DF-97BE-F264AABC0FFB}">
      <dsp:nvSpPr>
        <dsp:cNvPr id="0" name=""/>
        <dsp:cNvSpPr/>
      </dsp:nvSpPr>
      <dsp:spPr>
        <a:xfrm>
          <a:off x="2493501" y="3005909"/>
          <a:ext cx="308170" cy="91440"/>
        </a:xfrm>
        <a:custGeom>
          <a:avLst/>
          <a:gdLst/>
          <a:ahLst/>
          <a:cxnLst/>
          <a:rect l="0" t="0" r="0" b="0"/>
          <a:pathLst>
            <a:path>
              <a:moveTo>
                <a:pt x="0" y="45833"/>
              </a:moveTo>
              <a:lnTo>
                <a:pt x="154085" y="45833"/>
              </a:lnTo>
              <a:lnTo>
                <a:pt x="154085" y="45720"/>
              </a:lnTo>
              <a:lnTo>
                <a:pt x="308170"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639882" y="3043924"/>
        <a:ext cx="15408" cy="15408"/>
      </dsp:txXfrm>
    </dsp:sp>
    <dsp:sp modelId="{7CD5588D-3A5E-456A-B7B1-F80B299DF6A0}">
      <dsp:nvSpPr>
        <dsp:cNvPr id="0" name=""/>
        <dsp:cNvSpPr/>
      </dsp:nvSpPr>
      <dsp:spPr>
        <a:xfrm>
          <a:off x="396080" y="1909927"/>
          <a:ext cx="377771" cy="1141814"/>
        </a:xfrm>
        <a:custGeom>
          <a:avLst/>
          <a:gdLst/>
          <a:ahLst/>
          <a:cxnLst/>
          <a:rect l="0" t="0" r="0" b="0"/>
          <a:pathLst>
            <a:path>
              <a:moveTo>
                <a:pt x="0" y="0"/>
              </a:moveTo>
              <a:lnTo>
                <a:pt x="188885" y="0"/>
              </a:lnTo>
              <a:lnTo>
                <a:pt x="188885" y="1141814"/>
              </a:lnTo>
              <a:lnTo>
                <a:pt x="377771" y="114181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554899" y="2450767"/>
        <a:ext cx="60134" cy="60134"/>
      </dsp:txXfrm>
    </dsp:sp>
    <dsp:sp modelId="{FACC0511-0074-4776-A8C6-971574680E59}">
      <dsp:nvSpPr>
        <dsp:cNvPr id="0" name=""/>
        <dsp:cNvSpPr/>
      </dsp:nvSpPr>
      <dsp:spPr>
        <a:xfrm>
          <a:off x="2527636" y="1865029"/>
          <a:ext cx="283383" cy="91440"/>
        </a:xfrm>
        <a:custGeom>
          <a:avLst/>
          <a:gdLst/>
          <a:ahLst/>
          <a:cxnLst/>
          <a:rect l="0" t="0" r="0" b="0"/>
          <a:pathLst>
            <a:path>
              <a:moveTo>
                <a:pt x="0" y="47298"/>
              </a:moveTo>
              <a:lnTo>
                <a:pt x="141691" y="47298"/>
              </a:lnTo>
              <a:lnTo>
                <a:pt x="141691" y="45720"/>
              </a:lnTo>
              <a:lnTo>
                <a:pt x="283383"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662243" y="1903664"/>
        <a:ext cx="14169" cy="14169"/>
      </dsp:txXfrm>
    </dsp:sp>
    <dsp:sp modelId="{49F8C80C-BF55-470F-B22B-D44EF91A7683}">
      <dsp:nvSpPr>
        <dsp:cNvPr id="0" name=""/>
        <dsp:cNvSpPr/>
      </dsp:nvSpPr>
      <dsp:spPr>
        <a:xfrm>
          <a:off x="396080" y="1864207"/>
          <a:ext cx="379191" cy="91440"/>
        </a:xfrm>
        <a:custGeom>
          <a:avLst/>
          <a:gdLst/>
          <a:ahLst/>
          <a:cxnLst/>
          <a:rect l="0" t="0" r="0" b="0"/>
          <a:pathLst>
            <a:path>
              <a:moveTo>
                <a:pt x="0" y="45720"/>
              </a:moveTo>
              <a:lnTo>
                <a:pt x="189595" y="45720"/>
              </a:lnTo>
              <a:lnTo>
                <a:pt x="189595" y="48119"/>
              </a:lnTo>
              <a:lnTo>
                <a:pt x="379191" y="4811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576196" y="1900447"/>
        <a:ext cx="18959" cy="18959"/>
      </dsp:txXfrm>
    </dsp:sp>
    <dsp:sp modelId="{BA25C02F-8782-44C0-B715-62DF442A0F68}">
      <dsp:nvSpPr>
        <dsp:cNvPr id="0" name=""/>
        <dsp:cNvSpPr/>
      </dsp:nvSpPr>
      <dsp:spPr>
        <a:xfrm>
          <a:off x="2531654" y="728544"/>
          <a:ext cx="263291" cy="91440"/>
        </a:xfrm>
        <a:custGeom>
          <a:avLst/>
          <a:gdLst/>
          <a:ahLst/>
          <a:cxnLst/>
          <a:rect l="0" t="0" r="0" b="0"/>
          <a:pathLst>
            <a:path>
              <a:moveTo>
                <a:pt x="0" y="46552"/>
              </a:moveTo>
              <a:lnTo>
                <a:pt x="131645" y="46552"/>
              </a:lnTo>
              <a:lnTo>
                <a:pt x="131645" y="45720"/>
              </a:lnTo>
              <a:lnTo>
                <a:pt x="263291"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656717" y="767681"/>
        <a:ext cx="13164" cy="13164"/>
      </dsp:txXfrm>
    </dsp:sp>
    <dsp:sp modelId="{8E1A282C-8B34-4F20-846B-CFE37D4B1F8A}">
      <dsp:nvSpPr>
        <dsp:cNvPr id="0" name=""/>
        <dsp:cNvSpPr/>
      </dsp:nvSpPr>
      <dsp:spPr>
        <a:xfrm>
          <a:off x="396080" y="775096"/>
          <a:ext cx="379737" cy="1134831"/>
        </a:xfrm>
        <a:custGeom>
          <a:avLst/>
          <a:gdLst/>
          <a:ahLst/>
          <a:cxnLst/>
          <a:rect l="0" t="0" r="0" b="0"/>
          <a:pathLst>
            <a:path>
              <a:moveTo>
                <a:pt x="0" y="1134831"/>
              </a:moveTo>
              <a:lnTo>
                <a:pt x="189868" y="1134831"/>
              </a:lnTo>
              <a:lnTo>
                <a:pt x="189868" y="0"/>
              </a:lnTo>
              <a:lnTo>
                <a:pt x="379737"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556032" y="1312595"/>
        <a:ext cx="59833" cy="59833"/>
      </dsp:txXfrm>
    </dsp:sp>
    <dsp:sp modelId="{229E0384-9756-40BF-B488-4757618AC744}">
      <dsp:nvSpPr>
        <dsp:cNvPr id="0" name=""/>
        <dsp:cNvSpPr/>
      </dsp:nvSpPr>
      <dsp:spPr>
        <a:xfrm rot="16200000">
          <a:off x="-879620" y="1772102"/>
          <a:ext cx="2275752" cy="27565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solidFill>
                <a:schemeClr val="tx1"/>
              </a:solidFill>
              <a:latin typeface="Century Gothic" panose="020B0502020202020204" pitchFamily="34" charset="0"/>
            </a:rPr>
            <a:t>Cash Flow Statements</a:t>
          </a:r>
          <a:endParaRPr lang="zh-CN" altLang="en-US" sz="1200" b="1" kern="1200" dirty="0">
            <a:solidFill>
              <a:schemeClr val="tx1"/>
            </a:solidFill>
            <a:latin typeface="Century Gothic" panose="020B0502020202020204" pitchFamily="34" charset="0"/>
          </a:endParaRPr>
        </a:p>
      </dsp:txBody>
      <dsp:txXfrm>
        <a:off x="-879620" y="1772102"/>
        <a:ext cx="2275752" cy="275651"/>
      </dsp:txXfrm>
    </dsp:sp>
    <dsp:sp modelId="{F40C3FC6-C463-4DCF-95C4-87C9317B15B7}">
      <dsp:nvSpPr>
        <dsp:cNvPr id="0" name=""/>
        <dsp:cNvSpPr/>
      </dsp:nvSpPr>
      <dsp:spPr>
        <a:xfrm>
          <a:off x="775818" y="542520"/>
          <a:ext cx="1755836" cy="46515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Cash from Operations (CFO)</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775818" y="542520"/>
        <a:ext cx="1755836" cy="465151"/>
      </dsp:txXfrm>
    </dsp:sp>
    <dsp:sp modelId="{6FE3068D-5720-4B84-9E8C-DD20B09A23B9}">
      <dsp:nvSpPr>
        <dsp:cNvPr id="0" name=""/>
        <dsp:cNvSpPr/>
      </dsp:nvSpPr>
      <dsp:spPr>
        <a:xfrm>
          <a:off x="2794945" y="609133"/>
          <a:ext cx="5341303" cy="330262"/>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n-US" sz="1100" b="0" i="0" kern="1200" dirty="0">
              <a:solidFill>
                <a:schemeClr val="tx1"/>
              </a:solidFill>
              <a:latin typeface="Century Gothic" panose="020B0502020202020204" pitchFamily="34" charset="0"/>
            </a:rPr>
            <a:t>This section shows the cash generated from a company's core operations, such as selling products or services. It includes items like cash from customers, cash paid to suppliers, and cash spent on salaries and benefits.</a:t>
          </a:r>
          <a:endParaRPr lang="zh-CN" altLang="en-US" sz="1100" kern="1200" dirty="0">
            <a:solidFill>
              <a:schemeClr val="tx1"/>
            </a:solidFill>
            <a:latin typeface="Century Gothic" panose="020B0502020202020204" pitchFamily="34" charset="0"/>
            <a:ea typeface="等线" panose="02010600030101010101" pitchFamily="2" charset="-122"/>
            <a:cs typeface="+mn-cs"/>
          </a:endParaRPr>
        </a:p>
      </dsp:txBody>
      <dsp:txXfrm>
        <a:off x="2794945" y="609133"/>
        <a:ext cx="5341303" cy="330262"/>
      </dsp:txXfrm>
    </dsp:sp>
    <dsp:sp modelId="{C0F12AC8-A20F-4FBD-9314-D8E40F50D2BD}">
      <dsp:nvSpPr>
        <dsp:cNvPr id="0" name=""/>
        <dsp:cNvSpPr/>
      </dsp:nvSpPr>
      <dsp:spPr>
        <a:xfrm>
          <a:off x="775272" y="1660692"/>
          <a:ext cx="1752364" cy="50326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Cash from Investing </a:t>
          </a:r>
        </a:p>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(CFI)</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775272" y="1660692"/>
        <a:ext cx="1752364" cy="503269"/>
      </dsp:txXfrm>
    </dsp:sp>
    <dsp:sp modelId="{19129282-5934-4C38-AE94-EED4C3E1A5CA}">
      <dsp:nvSpPr>
        <dsp:cNvPr id="0" name=""/>
        <dsp:cNvSpPr/>
      </dsp:nvSpPr>
      <dsp:spPr>
        <a:xfrm>
          <a:off x="2811019" y="1717134"/>
          <a:ext cx="5328745" cy="387230"/>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44500">
            <a:lnSpc>
              <a:spcPct val="90000"/>
            </a:lnSpc>
            <a:spcBef>
              <a:spcPct val="0"/>
            </a:spcBef>
            <a:spcAft>
              <a:spcPct val="35000"/>
            </a:spcAft>
            <a:buNone/>
          </a:pPr>
          <a:r>
            <a:rPr lang="en-US" sz="1100" b="0" i="0" kern="1200" dirty="0">
              <a:solidFill>
                <a:prstClr val="black"/>
              </a:solidFill>
              <a:latin typeface="Century Gothic" panose="020B0502020202020204" pitchFamily="34" charset="0"/>
              <a:ea typeface="+mn-ea"/>
              <a:cs typeface="+mn-cs"/>
            </a:rPr>
            <a:t>This section shows the cash used to acquire or dispose of long-term assets, such as property, equipment, or investments. It includes items like capital expenditures (capex), which is the amount spent on new equipment or buildings.</a:t>
          </a:r>
          <a:endParaRPr lang="zh-CN" altLang="en-US" sz="1100" b="0" i="0" kern="1200" dirty="0">
            <a:solidFill>
              <a:prstClr val="black"/>
            </a:solidFill>
            <a:latin typeface="Century Gothic" panose="020B0502020202020204" pitchFamily="34" charset="0"/>
            <a:ea typeface="+mn-ea"/>
            <a:cs typeface="+mn-cs"/>
          </a:endParaRPr>
        </a:p>
      </dsp:txBody>
      <dsp:txXfrm>
        <a:off x="2811019" y="1717134"/>
        <a:ext cx="5328745" cy="387230"/>
      </dsp:txXfrm>
    </dsp:sp>
    <dsp:sp modelId="{704DB9DD-B297-4370-B17F-38D55F2755B8}">
      <dsp:nvSpPr>
        <dsp:cNvPr id="0" name=""/>
        <dsp:cNvSpPr/>
      </dsp:nvSpPr>
      <dsp:spPr>
        <a:xfrm>
          <a:off x="773852" y="2791748"/>
          <a:ext cx="1719649" cy="51998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Cash from Financing (CFF)</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773852" y="2791748"/>
        <a:ext cx="1719649" cy="519988"/>
      </dsp:txXfrm>
    </dsp:sp>
    <dsp:sp modelId="{572ABFB3-D290-47C4-8797-F22F8D05B142}">
      <dsp:nvSpPr>
        <dsp:cNvPr id="0" name=""/>
        <dsp:cNvSpPr/>
      </dsp:nvSpPr>
      <dsp:spPr>
        <a:xfrm>
          <a:off x="2801672" y="2809385"/>
          <a:ext cx="5269649" cy="484486"/>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44500">
            <a:lnSpc>
              <a:spcPct val="90000"/>
            </a:lnSpc>
            <a:spcBef>
              <a:spcPct val="0"/>
            </a:spcBef>
            <a:spcAft>
              <a:spcPct val="35000"/>
            </a:spcAft>
            <a:buNone/>
          </a:pPr>
          <a:r>
            <a:rPr lang="en-US" sz="1100" b="0" i="0" kern="1200" dirty="0">
              <a:solidFill>
                <a:prstClr val="black"/>
              </a:solidFill>
              <a:latin typeface="Century Gothic" panose="020B0502020202020204" pitchFamily="34" charset="0"/>
              <a:ea typeface="+mn-ea"/>
              <a:cs typeface="+mn-cs"/>
            </a:rPr>
            <a:t>This section shows the cash raised or used to finance a company's operations, such as borrowing money or issuing stock. It includes items like cash from loans or stock sales, and cash used to pay dividends or repurchase shares.</a:t>
          </a:r>
          <a:endParaRPr lang="zh-CN" altLang="en-US" sz="1100" b="0" i="0" kern="1200" dirty="0">
            <a:solidFill>
              <a:prstClr val="black"/>
            </a:solidFill>
            <a:latin typeface="Century Gothic" panose="020B0502020202020204" pitchFamily="34" charset="0"/>
            <a:ea typeface="+mn-ea"/>
            <a:cs typeface="+mn-cs"/>
          </a:endParaRPr>
        </a:p>
      </dsp:txBody>
      <dsp:txXfrm>
        <a:off x="2801672" y="2809385"/>
        <a:ext cx="5269649" cy="4844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5588D-3A5E-456A-B7B1-F80B299DF6A0}">
      <dsp:nvSpPr>
        <dsp:cNvPr id="0" name=""/>
        <dsp:cNvSpPr/>
      </dsp:nvSpPr>
      <dsp:spPr>
        <a:xfrm>
          <a:off x="2364194" y="1346811"/>
          <a:ext cx="322302" cy="974160"/>
        </a:xfrm>
        <a:custGeom>
          <a:avLst/>
          <a:gdLst/>
          <a:ahLst/>
          <a:cxnLst/>
          <a:rect l="0" t="0" r="0" b="0"/>
          <a:pathLst>
            <a:path>
              <a:moveTo>
                <a:pt x="0" y="0"/>
              </a:moveTo>
              <a:lnTo>
                <a:pt x="161151" y="0"/>
              </a:lnTo>
              <a:lnTo>
                <a:pt x="161151" y="974160"/>
              </a:lnTo>
              <a:lnTo>
                <a:pt x="322302" y="97416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2499693" y="1808239"/>
        <a:ext cx="51304" cy="51304"/>
      </dsp:txXfrm>
    </dsp:sp>
    <dsp:sp modelId="{49F8C80C-BF55-470F-B22B-D44EF91A7683}">
      <dsp:nvSpPr>
        <dsp:cNvPr id="0" name=""/>
        <dsp:cNvSpPr/>
      </dsp:nvSpPr>
      <dsp:spPr>
        <a:xfrm>
          <a:off x="2364194" y="1301091"/>
          <a:ext cx="323513" cy="91440"/>
        </a:xfrm>
        <a:custGeom>
          <a:avLst/>
          <a:gdLst/>
          <a:ahLst/>
          <a:cxnLst/>
          <a:rect l="0" t="0" r="0" b="0"/>
          <a:pathLst>
            <a:path>
              <a:moveTo>
                <a:pt x="0" y="45720"/>
              </a:moveTo>
              <a:lnTo>
                <a:pt x="161756" y="45720"/>
              </a:lnTo>
              <a:lnTo>
                <a:pt x="161756" y="47767"/>
              </a:lnTo>
              <a:lnTo>
                <a:pt x="323513" y="477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2517863" y="1338723"/>
        <a:ext cx="16176" cy="16176"/>
      </dsp:txXfrm>
    </dsp:sp>
    <dsp:sp modelId="{8E1A282C-8B34-4F20-846B-CFE37D4B1F8A}">
      <dsp:nvSpPr>
        <dsp:cNvPr id="0" name=""/>
        <dsp:cNvSpPr/>
      </dsp:nvSpPr>
      <dsp:spPr>
        <a:xfrm>
          <a:off x="2364194" y="378608"/>
          <a:ext cx="323979" cy="968202"/>
        </a:xfrm>
        <a:custGeom>
          <a:avLst/>
          <a:gdLst/>
          <a:ahLst/>
          <a:cxnLst/>
          <a:rect l="0" t="0" r="0" b="0"/>
          <a:pathLst>
            <a:path>
              <a:moveTo>
                <a:pt x="0" y="968202"/>
              </a:moveTo>
              <a:lnTo>
                <a:pt x="161989" y="968202"/>
              </a:lnTo>
              <a:lnTo>
                <a:pt x="161989" y="0"/>
              </a:lnTo>
              <a:lnTo>
                <a:pt x="323979"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2500659" y="837185"/>
        <a:ext cx="51048" cy="51048"/>
      </dsp:txXfrm>
    </dsp:sp>
    <dsp:sp modelId="{229E0384-9756-40BF-B488-4757618AC744}">
      <dsp:nvSpPr>
        <dsp:cNvPr id="0" name=""/>
        <dsp:cNvSpPr/>
      </dsp:nvSpPr>
      <dsp:spPr>
        <a:xfrm rot="16200000">
          <a:off x="1275805" y="1229222"/>
          <a:ext cx="1941600" cy="23517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solidFill>
                <a:schemeClr val="tx1"/>
              </a:solidFill>
              <a:latin typeface="Century Gothic" panose="020B0502020202020204" pitchFamily="34" charset="0"/>
            </a:rPr>
            <a:t>Financial Statements</a:t>
          </a:r>
          <a:endParaRPr lang="zh-CN" altLang="en-US" sz="1200" b="1" kern="1200" dirty="0">
            <a:solidFill>
              <a:schemeClr val="tx1"/>
            </a:solidFill>
            <a:latin typeface="Century Gothic" panose="020B0502020202020204" pitchFamily="34" charset="0"/>
          </a:endParaRPr>
        </a:p>
      </dsp:txBody>
      <dsp:txXfrm>
        <a:off x="1275805" y="1229222"/>
        <a:ext cx="1941600" cy="235176"/>
      </dsp:txXfrm>
    </dsp:sp>
    <dsp:sp modelId="{F40C3FC6-C463-4DCF-95C4-87C9317B15B7}">
      <dsp:nvSpPr>
        <dsp:cNvPr id="0" name=""/>
        <dsp:cNvSpPr/>
      </dsp:nvSpPr>
      <dsp:spPr>
        <a:xfrm>
          <a:off x="2688174" y="180182"/>
          <a:ext cx="1498024" cy="39685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Income Statement</a:t>
          </a:r>
        </a:p>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 (I/S or P/L)</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2688174" y="180182"/>
        <a:ext cx="1498024" cy="396852"/>
      </dsp:txXfrm>
    </dsp:sp>
    <dsp:sp modelId="{C0F12AC8-A20F-4FBD-9314-D8E40F50D2BD}">
      <dsp:nvSpPr>
        <dsp:cNvPr id="0" name=""/>
        <dsp:cNvSpPr/>
      </dsp:nvSpPr>
      <dsp:spPr>
        <a:xfrm>
          <a:off x="2687708" y="1134171"/>
          <a:ext cx="1495061" cy="429374"/>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Balance Sheet</a:t>
          </a:r>
        </a:p>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(BS)</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2687708" y="1134171"/>
        <a:ext cx="1495061" cy="429374"/>
      </dsp:txXfrm>
    </dsp:sp>
    <dsp:sp modelId="{704DB9DD-B297-4370-B17F-38D55F2755B8}">
      <dsp:nvSpPr>
        <dsp:cNvPr id="0" name=""/>
        <dsp:cNvSpPr/>
      </dsp:nvSpPr>
      <dsp:spPr>
        <a:xfrm>
          <a:off x="2686497" y="2099152"/>
          <a:ext cx="1467150" cy="44363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prstClr val="black"/>
              </a:solidFill>
              <a:latin typeface="Century Gothic" panose="020B0502020202020204" pitchFamily="34" charset="0"/>
              <a:ea typeface="等线" panose="02010600030101010101" pitchFamily="2" charset="-122"/>
              <a:cs typeface="+mn-cs"/>
            </a:rPr>
            <a:t>Cash Flow Statement</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2686497" y="2099152"/>
        <a:ext cx="1467150" cy="443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5588D-3A5E-456A-B7B1-F80B299DF6A0}">
      <dsp:nvSpPr>
        <dsp:cNvPr id="0" name=""/>
        <dsp:cNvSpPr/>
      </dsp:nvSpPr>
      <dsp:spPr>
        <a:xfrm>
          <a:off x="1286006" y="1236667"/>
          <a:ext cx="308276" cy="587417"/>
        </a:xfrm>
        <a:custGeom>
          <a:avLst/>
          <a:gdLst/>
          <a:ahLst/>
          <a:cxnLst/>
          <a:rect l="0" t="0" r="0" b="0"/>
          <a:pathLst>
            <a:path>
              <a:moveTo>
                <a:pt x="0" y="0"/>
              </a:moveTo>
              <a:lnTo>
                <a:pt x="154138" y="0"/>
              </a:lnTo>
              <a:lnTo>
                <a:pt x="154138" y="587417"/>
              </a:lnTo>
              <a:lnTo>
                <a:pt x="308276" y="5874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1423559" y="1513791"/>
        <a:ext cx="33169" cy="33169"/>
      </dsp:txXfrm>
    </dsp:sp>
    <dsp:sp modelId="{49F8C80C-BF55-470F-B22B-D44EF91A7683}">
      <dsp:nvSpPr>
        <dsp:cNvPr id="0" name=""/>
        <dsp:cNvSpPr/>
      </dsp:nvSpPr>
      <dsp:spPr>
        <a:xfrm>
          <a:off x="1286006" y="1190947"/>
          <a:ext cx="308276" cy="91440"/>
        </a:xfrm>
        <a:custGeom>
          <a:avLst/>
          <a:gdLst/>
          <a:ahLst/>
          <a:cxnLst/>
          <a:rect l="0" t="0" r="0" b="0"/>
          <a:pathLst>
            <a:path>
              <a:moveTo>
                <a:pt x="0" y="45720"/>
              </a:moveTo>
              <a:lnTo>
                <a:pt x="308276" y="457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1432437" y="1228960"/>
        <a:ext cx="15413" cy="15413"/>
      </dsp:txXfrm>
    </dsp:sp>
    <dsp:sp modelId="{8E1A282C-8B34-4F20-846B-CFE37D4B1F8A}">
      <dsp:nvSpPr>
        <dsp:cNvPr id="0" name=""/>
        <dsp:cNvSpPr/>
      </dsp:nvSpPr>
      <dsp:spPr>
        <a:xfrm>
          <a:off x="1286006" y="649250"/>
          <a:ext cx="308276" cy="587417"/>
        </a:xfrm>
        <a:custGeom>
          <a:avLst/>
          <a:gdLst/>
          <a:ahLst/>
          <a:cxnLst/>
          <a:rect l="0" t="0" r="0" b="0"/>
          <a:pathLst>
            <a:path>
              <a:moveTo>
                <a:pt x="0" y="587417"/>
              </a:moveTo>
              <a:lnTo>
                <a:pt x="154138" y="587417"/>
              </a:lnTo>
              <a:lnTo>
                <a:pt x="154138" y="0"/>
              </a:lnTo>
              <a:lnTo>
                <a:pt x="308276"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1423559" y="926374"/>
        <a:ext cx="33169" cy="33169"/>
      </dsp:txXfrm>
    </dsp:sp>
    <dsp:sp modelId="{229E0384-9756-40BF-B488-4757618AC744}">
      <dsp:nvSpPr>
        <dsp:cNvPr id="0" name=""/>
        <dsp:cNvSpPr/>
      </dsp:nvSpPr>
      <dsp:spPr>
        <a:xfrm rot="16200000">
          <a:off x="325235" y="1082588"/>
          <a:ext cx="1613381" cy="30815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solidFill>
                <a:schemeClr val="tx1"/>
              </a:solidFill>
              <a:latin typeface="Century Gothic" panose="020B0502020202020204" pitchFamily="34" charset="0"/>
            </a:rPr>
            <a:t>Total Revenue</a:t>
          </a:r>
          <a:endParaRPr lang="zh-CN" altLang="en-US" sz="1200" b="1" kern="1200" dirty="0">
            <a:solidFill>
              <a:schemeClr val="tx1"/>
            </a:solidFill>
            <a:latin typeface="Century Gothic" panose="020B0502020202020204" pitchFamily="34" charset="0"/>
          </a:endParaRPr>
        </a:p>
      </dsp:txBody>
      <dsp:txXfrm>
        <a:off x="325235" y="1082588"/>
        <a:ext cx="1613381" cy="308158"/>
      </dsp:txXfrm>
    </dsp:sp>
    <dsp:sp modelId="{F40C3FC6-C463-4DCF-95C4-87C9317B15B7}">
      <dsp:nvSpPr>
        <dsp:cNvPr id="0" name=""/>
        <dsp:cNvSpPr/>
      </dsp:nvSpPr>
      <dsp:spPr>
        <a:xfrm>
          <a:off x="1594282" y="414283"/>
          <a:ext cx="1541382" cy="46993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dirty="0">
              <a:solidFill>
                <a:schemeClr val="tx1"/>
              </a:solidFill>
              <a:latin typeface="Century Gothic" panose="020B0502020202020204" pitchFamily="34" charset="0"/>
            </a:rPr>
            <a:t>Small and medium-size enterprises (SMEs)</a:t>
          </a:r>
          <a:endParaRPr lang="zh-CN" altLang="en-US" sz="1100" b="0" kern="1200" dirty="0">
            <a:solidFill>
              <a:schemeClr val="tx1"/>
            </a:solidFill>
            <a:latin typeface="Century Gothic" panose="020B0502020202020204" pitchFamily="34" charset="0"/>
          </a:endParaRPr>
        </a:p>
      </dsp:txBody>
      <dsp:txXfrm>
        <a:off x="1594282" y="414283"/>
        <a:ext cx="1541382" cy="469933"/>
      </dsp:txXfrm>
    </dsp:sp>
    <dsp:sp modelId="{C0F12AC8-A20F-4FBD-9314-D8E40F50D2BD}">
      <dsp:nvSpPr>
        <dsp:cNvPr id="0" name=""/>
        <dsp:cNvSpPr/>
      </dsp:nvSpPr>
      <dsp:spPr>
        <a:xfrm>
          <a:off x="1594282" y="1001700"/>
          <a:ext cx="1541382" cy="46993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chemeClr val="tx1"/>
              </a:solidFill>
              <a:latin typeface="Century Gothic" panose="020B0502020202020204" pitchFamily="34" charset="0"/>
            </a:rPr>
            <a:t>Individual Plans</a:t>
          </a:r>
          <a:endParaRPr lang="zh-CN" altLang="en-US" sz="1100" kern="1200" dirty="0">
            <a:solidFill>
              <a:schemeClr val="tx1"/>
            </a:solidFill>
            <a:latin typeface="Century Gothic" panose="020B0502020202020204" pitchFamily="34" charset="0"/>
          </a:endParaRPr>
        </a:p>
      </dsp:txBody>
      <dsp:txXfrm>
        <a:off x="1594282" y="1001700"/>
        <a:ext cx="1541382" cy="469933"/>
      </dsp:txXfrm>
    </dsp:sp>
    <dsp:sp modelId="{704DB9DD-B297-4370-B17F-38D55F2755B8}">
      <dsp:nvSpPr>
        <dsp:cNvPr id="0" name=""/>
        <dsp:cNvSpPr/>
      </dsp:nvSpPr>
      <dsp:spPr>
        <a:xfrm>
          <a:off x="1594282" y="1589117"/>
          <a:ext cx="1541382" cy="46993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chemeClr val="tx1"/>
              </a:solidFill>
              <a:latin typeface="Century Gothic" panose="020B0502020202020204" pitchFamily="34" charset="0"/>
            </a:rPr>
            <a:t>Corporate</a:t>
          </a:r>
          <a:endParaRPr lang="zh-CN" altLang="en-US" sz="1100" kern="1200" dirty="0">
            <a:solidFill>
              <a:schemeClr val="tx1"/>
            </a:solidFill>
            <a:latin typeface="Century Gothic" panose="020B0502020202020204" pitchFamily="34" charset="0"/>
          </a:endParaRPr>
        </a:p>
      </dsp:txBody>
      <dsp:txXfrm>
        <a:off x="1594282" y="1589117"/>
        <a:ext cx="1541382" cy="469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7FCEB-FA9C-45DF-97BE-F264AABC0FFB}">
      <dsp:nvSpPr>
        <dsp:cNvPr id="0" name=""/>
        <dsp:cNvSpPr/>
      </dsp:nvSpPr>
      <dsp:spPr>
        <a:xfrm>
          <a:off x="2251191" y="2548738"/>
          <a:ext cx="356563" cy="226243"/>
        </a:xfrm>
        <a:custGeom>
          <a:avLst/>
          <a:gdLst/>
          <a:ahLst/>
          <a:cxnLst/>
          <a:rect l="0" t="0" r="0" b="0"/>
          <a:pathLst>
            <a:path>
              <a:moveTo>
                <a:pt x="0" y="0"/>
              </a:moveTo>
              <a:lnTo>
                <a:pt x="178281" y="0"/>
              </a:lnTo>
              <a:lnTo>
                <a:pt x="178281" y="226243"/>
              </a:lnTo>
              <a:lnTo>
                <a:pt x="356563" y="226243"/>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418916" y="2651302"/>
        <a:ext cx="21114" cy="21114"/>
      </dsp:txXfrm>
    </dsp:sp>
    <dsp:sp modelId="{9453E05D-3E5D-45C5-82B0-50A285B540B9}">
      <dsp:nvSpPr>
        <dsp:cNvPr id="0" name=""/>
        <dsp:cNvSpPr/>
      </dsp:nvSpPr>
      <dsp:spPr>
        <a:xfrm>
          <a:off x="2251191" y="2371823"/>
          <a:ext cx="356582" cy="176914"/>
        </a:xfrm>
        <a:custGeom>
          <a:avLst/>
          <a:gdLst/>
          <a:ahLst/>
          <a:cxnLst/>
          <a:rect l="0" t="0" r="0" b="0"/>
          <a:pathLst>
            <a:path>
              <a:moveTo>
                <a:pt x="0" y="176914"/>
              </a:moveTo>
              <a:lnTo>
                <a:pt x="178291" y="176914"/>
              </a:lnTo>
              <a:lnTo>
                <a:pt x="178291" y="0"/>
              </a:lnTo>
              <a:lnTo>
                <a:pt x="356582"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419531" y="2450329"/>
        <a:ext cx="19902" cy="19902"/>
      </dsp:txXfrm>
    </dsp:sp>
    <dsp:sp modelId="{7CD5588D-3A5E-456A-B7B1-F80B299DF6A0}">
      <dsp:nvSpPr>
        <dsp:cNvPr id="0" name=""/>
        <dsp:cNvSpPr/>
      </dsp:nvSpPr>
      <dsp:spPr>
        <a:xfrm>
          <a:off x="809820" y="1448140"/>
          <a:ext cx="249497" cy="1100597"/>
        </a:xfrm>
        <a:custGeom>
          <a:avLst/>
          <a:gdLst/>
          <a:ahLst/>
          <a:cxnLst/>
          <a:rect l="0" t="0" r="0" b="0"/>
          <a:pathLst>
            <a:path>
              <a:moveTo>
                <a:pt x="0" y="0"/>
              </a:moveTo>
              <a:lnTo>
                <a:pt x="124748" y="0"/>
              </a:lnTo>
              <a:lnTo>
                <a:pt x="124748" y="1100597"/>
              </a:lnTo>
              <a:lnTo>
                <a:pt x="249497" y="110059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906355" y="1970226"/>
        <a:ext cx="56426" cy="56426"/>
      </dsp:txXfrm>
    </dsp:sp>
    <dsp:sp modelId="{FACC0511-0074-4776-A8C6-971574680E59}">
      <dsp:nvSpPr>
        <dsp:cNvPr id="0" name=""/>
        <dsp:cNvSpPr/>
      </dsp:nvSpPr>
      <dsp:spPr>
        <a:xfrm>
          <a:off x="2261180" y="1447052"/>
          <a:ext cx="347448" cy="568136"/>
        </a:xfrm>
        <a:custGeom>
          <a:avLst/>
          <a:gdLst/>
          <a:ahLst/>
          <a:cxnLst/>
          <a:rect l="0" t="0" r="0" b="0"/>
          <a:pathLst>
            <a:path>
              <a:moveTo>
                <a:pt x="0" y="0"/>
              </a:moveTo>
              <a:lnTo>
                <a:pt x="173724" y="0"/>
              </a:lnTo>
              <a:lnTo>
                <a:pt x="173724" y="568136"/>
              </a:lnTo>
              <a:lnTo>
                <a:pt x="347448" y="56813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418255" y="1714472"/>
        <a:ext cx="33297" cy="33297"/>
      </dsp:txXfrm>
    </dsp:sp>
    <dsp:sp modelId="{D3C34F8E-320C-4DEB-8A12-5DD407755D3A}">
      <dsp:nvSpPr>
        <dsp:cNvPr id="0" name=""/>
        <dsp:cNvSpPr/>
      </dsp:nvSpPr>
      <dsp:spPr>
        <a:xfrm>
          <a:off x="2261180" y="1447052"/>
          <a:ext cx="353031" cy="196666"/>
        </a:xfrm>
        <a:custGeom>
          <a:avLst/>
          <a:gdLst/>
          <a:ahLst/>
          <a:cxnLst/>
          <a:rect l="0" t="0" r="0" b="0"/>
          <a:pathLst>
            <a:path>
              <a:moveTo>
                <a:pt x="0" y="0"/>
              </a:moveTo>
              <a:lnTo>
                <a:pt x="176515" y="0"/>
              </a:lnTo>
              <a:lnTo>
                <a:pt x="176515" y="196666"/>
              </a:lnTo>
              <a:lnTo>
                <a:pt x="353031" y="19666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427593" y="1535283"/>
        <a:ext cx="20205" cy="20205"/>
      </dsp:txXfrm>
    </dsp:sp>
    <dsp:sp modelId="{1ED01405-6379-4477-A5D9-58175B01F1C0}">
      <dsp:nvSpPr>
        <dsp:cNvPr id="0" name=""/>
        <dsp:cNvSpPr/>
      </dsp:nvSpPr>
      <dsp:spPr>
        <a:xfrm>
          <a:off x="2261180" y="1272949"/>
          <a:ext cx="346251" cy="174103"/>
        </a:xfrm>
        <a:custGeom>
          <a:avLst/>
          <a:gdLst/>
          <a:ahLst/>
          <a:cxnLst/>
          <a:rect l="0" t="0" r="0" b="0"/>
          <a:pathLst>
            <a:path>
              <a:moveTo>
                <a:pt x="0" y="174103"/>
              </a:moveTo>
              <a:lnTo>
                <a:pt x="173125" y="174103"/>
              </a:lnTo>
              <a:lnTo>
                <a:pt x="173125" y="0"/>
              </a:lnTo>
              <a:lnTo>
                <a:pt x="346251"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424617" y="1350312"/>
        <a:ext cx="19377" cy="19377"/>
      </dsp:txXfrm>
    </dsp:sp>
    <dsp:sp modelId="{49F8C80C-BF55-470F-B22B-D44EF91A7683}">
      <dsp:nvSpPr>
        <dsp:cNvPr id="0" name=""/>
        <dsp:cNvSpPr/>
      </dsp:nvSpPr>
      <dsp:spPr>
        <a:xfrm>
          <a:off x="809820" y="1401332"/>
          <a:ext cx="243932" cy="91440"/>
        </a:xfrm>
        <a:custGeom>
          <a:avLst/>
          <a:gdLst/>
          <a:ahLst/>
          <a:cxnLst/>
          <a:rect l="0" t="0" r="0" b="0"/>
          <a:pathLst>
            <a:path>
              <a:moveTo>
                <a:pt x="0" y="46807"/>
              </a:moveTo>
              <a:lnTo>
                <a:pt x="121966" y="46807"/>
              </a:lnTo>
              <a:lnTo>
                <a:pt x="121966" y="45720"/>
              </a:lnTo>
              <a:lnTo>
                <a:pt x="243932" y="457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925688" y="1440954"/>
        <a:ext cx="12196" cy="12196"/>
      </dsp:txXfrm>
    </dsp:sp>
    <dsp:sp modelId="{BA25C02F-8782-44C0-B715-62DF442A0F68}">
      <dsp:nvSpPr>
        <dsp:cNvPr id="0" name=""/>
        <dsp:cNvSpPr/>
      </dsp:nvSpPr>
      <dsp:spPr>
        <a:xfrm>
          <a:off x="2251970" y="576517"/>
          <a:ext cx="351606" cy="339013"/>
        </a:xfrm>
        <a:custGeom>
          <a:avLst/>
          <a:gdLst/>
          <a:ahLst/>
          <a:cxnLst/>
          <a:rect l="0" t="0" r="0" b="0"/>
          <a:pathLst>
            <a:path>
              <a:moveTo>
                <a:pt x="0" y="0"/>
              </a:moveTo>
              <a:lnTo>
                <a:pt x="175803" y="0"/>
              </a:lnTo>
              <a:lnTo>
                <a:pt x="175803" y="339013"/>
              </a:lnTo>
              <a:lnTo>
                <a:pt x="351606" y="339013"/>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415563" y="733813"/>
        <a:ext cx="24421" cy="24421"/>
      </dsp:txXfrm>
    </dsp:sp>
    <dsp:sp modelId="{ED5608DF-3B91-4B87-BDB3-93DECAD34EE0}">
      <dsp:nvSpPr>
        <dsp:cNvPr id="0" name=""/>
        <dsp:cNvSpPr/>
      </dsp:nvSpPr>
      <dsp:spPr>
        <a:xfrm>
          <a:off x="2251970" y="530797"/>
          <a:ext cx="357436" cy="91440"/>
        </a:xfrm>
        <a:custGeom>
          <a:avLst/>
          <a:gdLst/>
          <a:ahLst/>
          <a:cxnLst/>
          <a:rect l="0" t="0" r="0" b="0"/>
          <a:pathLst>
            <a:path>
              <a:moveTo>
                <a:pt x="0" y="45720"/>
              </a:moveTo>
              <a:lnTo>
                <a:pt x="178718" y="45720"/>
              </a:lnTo>
              <a:lnTo>
                <a:pt x="178718" y="46814"/>
              </a:lnTo>
              <a:lnTo>
                <a:pt x="357436" y="4681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421752" y="567581"/>
        <a:ext cx="17871" cy="17871"/>
      </dsp:txXfrm>
    </dsp:sp>
    <dsp:sp modelId="{7692F461-02D2-4CDF-ABFC-14D9C8AE7697}">
      <dsp:nvSpPr>
        <dsp:cNvPr id="0" name=""/>
        <dsp:cNvSpPr/>
      </dsp:nvSpPr>
      <dsp:spPr>
        <a:xfrm>
          <a:off x="2251970" y="249390"/>
          <a:ext cx="351606" cy="327126"/>
        </a:xfrm>
        <a:custGeom>
          <a:avLst/>
          <a:gdLst/>
          <a:ahLst/>
          <a:cxnLst/>
          <a:rect l="0" t="0" r="0" b="0"/>
          <a:pathLst>
            <a:path>
              <a:moveTo>
                <a:pt x="0" y="327126"/>
              </a:moveTo>
              <a:lnTo>
                <a:pt x="175803" y="327126"/>
              </a:lnTo>
              <a:lnTo>
                <a:pt x="175803" y="0"/>
              </a:lnTo>
              <a:lnTo>
                <a:pt x="351606"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schemeClr val="tx1"/>
            </a:solidFill>
            <a:latin typeface="Century Gothic" panose="020B0502020202020204" pitchFamily="34" charset="0"/>
          </a:endParaRPr>
        </a:p>
      </dsp:txBody>
      <dsp:txXfrm>
        <a:off x="2415767" y="400948"/>
        <a:ext cx="24012" cy="24012"/>
      </dsp:txXfrm>
    </dsp:sp>
    <dsp:sp modelId="{8E1A282C-8B34-4F20-846B-CFE37D4B1F8A}">
      <dsp:nvSpPr>
        <dsp:cNvPr id="0" name=""/>
        <dsp:cNvSpPr/>
      </dsp:nvSpPr>
      <dsp:spPr>
        <a:xfrm>
          <a:off x="809820" y="576517"/>
          <a:ext cx="243932" cy="871622"/>
        </a:xfrm>
        <a:custGeom>
          <a:avLst/>
          <a:gdLst/>
          <a:ahLst/>
          <a:cxnLst/>
          <a:rect l="0" t="0" r="0" b="0"/>
          <a:pathLst>
            <a:path>
              <a:moveTo>
                <a:pt x="0" y="871622"/>
              </a:moveTo>
              <a:lnTo>
                <a:pt x="121966" y="871622"/>
              </a:lnTo>
              <a:lnTo>
                <a:pt x="121966" y="0"/>
              </a:lnTo>
              <a:lnTo>
                <a:pt x="24393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Century Gothic" panose="020B0502020202020204" pitchFamily="34" charset="0"/>
          </a:endParaRPr>
        </a:p>
      </dsp:txBody>
      <dsp:txXfrm>
        <a:off x="909158" y="989701"/>
        <a:ext cx="45255" cy="45255"/>
      </dsp:txXfrm>
    </dsp:sp>
    <dsp:sp modelId="{229E0384-9756-40BF-B488-4757618AC744}">
      <dsp:nvSpPr>
        <dsp:cNvPr id="0" name=""/>
        <dsp:cNvSpPr/>
      </dsp:nvSpPr>
      <dsp:spPr>
        <a:xfrm rot="16200000">
          <a:off x="-96550" y="1328292"/>
          <a:ext cx="1573044" cy="23969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solidFill>
                <a:schemeClr val="tx1"/>
              </a:solidFill>
              <a:latin typeface="Century Gothic" panose="020B0502020202020204" pitchFamily="34" charset="0"/>
            </a:rPr>
            <a:t>Operating Expenses</a:t>
          </a:r>
          <a:endParaRPr lang="zh-CN" altLang="en-US" sz="1200" b="1" kern="1200" dirty="0">
            <a:solidFill>
              <a:schemeClr val="tx1"/>
            </a:solidFill>
            <a:latin typeface="Century Gothic" panose="020B0502020202020204" pitchFamily="34" charset="0"/>
          </a:endParaRPr>
        </a:p>
      </dsp:txBody>
      <dsp:txXfrm>
        <a:off x="-96550" y="1328292"/>
        <a:ext cx="1573044" cy="239695"/>
      </dsp:txXfrm>
    </dsp:sp>
    <dsp:sp modelId="{F40C3FC6-C463-4DCF-95C4-87C9317B15B7}">
      <dsp:nvSpPr>
        <dsp:cNvPr id="0" name=""/>
        <dsp:cNvSpPr/>
      </dsp:nvSpPr>
      <dsp:spPr>
        <a:xfrm>
          <a:off x="1053753" y="374278"/>
          <a:ext cx="1198217" cy="40447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altLang="zh-CN" sz="1100" b="0" kern="1200" dirty="0">
              <a:solidFill>
                <a:schemeClr val="tx1"/>
              </a:solidFill>
              <a:latin typeface="Century Gothic" panose="020B0502020202020204" pitchFamily="34" charset="0"/>
            </a:rPr>
            <a:t>General &amp; Admi. Expenses</a:t>
          </a:r>
          <a:endParaRPr lang="zh-CN" altLang="en-US" sz="1100" b="0" kern="1200" dirty="0">
            <a:solidFill>
              <a:schemeClr val="tx1"/>
            </a:solidFill>
            <a:latin typeface="Century Gothic" panose="020B0502020202020204" pitchFamily="34" charset="0"/>
          </a:endParaRPr>
        </a:p>
      </dsp:txBody>
      <dsp:txXfrm>
        <a:off x="1053753" y="374278"/>
        <a:ext cx="1198217" cy="404477"/>
      </dsp:txXfrm>
    </dsp:sp>
    <dsp:sp modelId="{D5F505B9-2D16-4243-A971-BD0436A8C005}">
      <dsp:nvSpPr>
        <dsp:cNvPr id="0" name=""/>
        <dsp:cNvSpPr/>
      </dsp:nvSpPr>
      <dsp:spPr>
        <a:xfrm>
          <a:off x="2603577" y="105799"/>
          <a:ext cx="4506303" cy="287183"/>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en-US" sz="1000" b="0" u="sng" kern="1200" dirty="0">
              <a:solidFill>
                <a:schemeClr val="tx1"/>
              </a:solidFill>
              <a:latin typeface="Century Gothic" panose="020B0502020202020204" pitchFamily="34" charset="0"/>
            </a:rPr>
            <a:t>Salaries and Wages: </a:t>
          </a:r>
          <a:r>
            <a:rPr lang="en-US" altLang="zh-CN" sz="1000" kern="1200" dirty="0">
              <a:solidFill>
                <a:schemeClr val="tx1"/>
              </a:solidFill>
              <a:latin typeface="Century Gothic" panose="020B0502020202020204" pitchFamily="34" charset="0"/>
            </a:rPr>
            <a:t>Compensation for corporate staff, including executives, HR, finance, and IT personnel</a:t>
          </a:r>
          <a:r>
            <a:rPr lang="en-US" sz="1000" b="1" kern="1200" dirty="0">
              <a:solidFill>
                <a:schemeClr val="tx1"/>
              </a:solidFill>
              <a:latin typeface="Century Gothic" panose="020B0502020202020204" pitchFamily="34" charset="0"/>
            </a:rPr>
            <a:t> </a:t>
          </a:r>
          <a:endParaRPr lang="zh-CN" altLang="en-US" sz="1000" kern="1200" dirty="0">
            <a:solidFill>
              <a:schemeClr val="tx1"/>
            </a:solidFill>
            <a:latin typeface="Century Gothic" panose="020B0502020202020204" pitchFamily="34" charset="0"/>
          </a:endParaRPr>
        </a:p>
      </dsp:txBody>
      <dsp:txXfrm>
        <a:off x="2603577" y="105799"/>
        <a:ext cx="4506303" cy="287183"/>
      </dsp:txXfrm>
    </dsp:sp>
    <dsp:sp modelId="{E54B3298-51FC-495B-895B-ABCEC07EA824}">
      <dsp:nvSpPr>
        <dsp:cNvPr id="0" name=""/>
        <dsp:cNvSpPr/>
      </dsp:nvSpPr>
      <dsp:spPr>
        <a:xfrm>
          <a:off x="2609407" y="434020"/>
          <a:ext cx="4644591" cy="287183"/>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en-US" sz="1000" b="0" u="sng" kern="1200" dirty="0">
              <a:solidFill>
                <a:prstClr val="black"/>
              </a:solidFill>
              <a:latin typeface="Century Gothic" panose="020B0502020202020204" pitchFamily="34" charset="0"/>
              <a:ea typeface="等线" panose="02010600030101010101" pitchFamily="2" charset="-122"/>
              <a:cs typeface="+mn-cs"/>
            </a:rPr>
            <a:t>Office Supplies and Utilities</a:t>
          </a:r>
          <a:r>
            <a:rPr lang="en-US" sz="1000" b="1" kern="1200" dirty="0">
              <a:solidFill>
                <a:prstClr val="black"/>
              </a:solidFill>
              <a:latin typeface="Century Gothic" panose="020B0502020202020204" pitchFamily="34" charset="0"/>
              <a:ea typeface="等线" panose="02010600030101010101" pitchFamily="2" charset="-122"/>
              <a:cs typeface="+mn-cs"/>
            </a:rPr>
            <a:t>: </a:t>
          </a:r>
          <a:r>
            <a:rPr lang="en-US" altLang="zh-CN" sz="1000" kern="1200" dirty="0">
              <a:solidFill>
                <a:prstClr val="black"/>
              </a:solidFill>
              <a:latin typeface="Century Gothic" panose="020B0502020202020204" pitchFamily="34" charset="0"/>
              <a:ea typeface="等线" panose="02010600030101010101" pitchFamily="2" charset="-122"/>
              <a:cs typeface="+mn-cs"/>
            </a:rPr>
            <a:t>Costs for running corporate offices, such as utilities, rent, and office supplies.</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sp:txBody>
      <dsp:txXfrm>
        <a:off x="2609407" y="434020"/>
        <a:ext cx="4644591" cy="287183"/>
      </dsp:txXfrm>
    </dsp:sp>
    <dsp:sp modelId="{6FE3068D-5720-4B84-9E8C-DD20B09A23B9}">
      <dsp:nvSpPr>
        <dsp:cNvPr id="0" name=""/>
        <dsp:cNvSpPr/>
      </dsp:nvSpPr>
      <dsp:spPr>
        <a:xfrm>
          <a:off x="2603577" y="771939"/>
          <a:ext cx="4644591" cy="287183"/>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en-US" altLang="en-US" sz="1000" u="sng" kern="1200" dirty="0">
              <a:solidFill>
                <a:prstClr val="black"/>
              </a:solidFill>
              <a:latin typeface="Century Gothic" panose="020B0502020202020204" pitchFamily="34" charset="0"/>
              <a:ea typeface="等线" panose="02010600030101010101" pitchFamily="2" charset="-122"/>
              <a:cs typeface="+mn-cs"/>
            </a:rPr>
            <a:t>Depreciation and Amortization</a:t>
          </a:r>
          <a:r>
            <a:rPr lang="en-US" altLang="en-US" sz="1000" kern="1200" dirty="0">
              <a:solidFill>
                <a:prstClr val="black"/>
              </a:solidFill>
              <a:latin typeface="Century Gothic" panose="020B0502020202020204" pitchFamily="34" charset="0"/>
              <a:ea typeface="等线" panose="02010600030101010101" pitchFamily="2" charset="-122"/>
              <a:cs typeface="+mn-cs"/>
            </a:rPr>
            <a:t>: The allocation of the cost of tangible and intangible assets over their useful lives.</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sp:txBody>
      <dsp:txXfrm>
        <a:off x="2603577" y="771939"/>
        <a:ext cx="4644591" cy="287183"/>
      </dsp:txXfrm>
    </dsp:sp>
    <dsp:sp modelId="{C0F12AC8-A20F-4FBD-9314-D8E40F50D2BD}">
      <dsp:nvSpPr>
        <dsp:cNvPr id="0" name=""/>
        <dsp:cNvSpPr/>
      </dsp:nvSpPr>
      <dsp:spPr>
        <a:xfrm>
          <a:off x="1053753" y="1295532"/>
          <a:ext cx="1207427" cy="30304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chemeClr val="tx1"/>
              </a:solidFill>
              <a:latin typeface="Century Gothic" panose="020B0502020202020204" pitchFamily="34" charset="0"/>
            </a:rPr>
            <a:t>Selling Expenses</a:t>
          </a:r>
          <a:endParaRPr lang="zh-CN" altLang="en-US" sz="1100" kern="1200" dirty="0">
            <a:solidFill>
              <a:schemeClr val="tx1"/>
            </a:solidFill>
            <a:latin typeface="Century Gothic" panose="020B0502020202020204" pitchFamily="34" charset="0"/>
          </a:endParaRPr>
        </a:p>
      </dsp:txBody>
      <dsp:txXfrm>
        <a:off x="1053753" y="1295532"/>
        <a:ext cx="1207427" cy="303041"/>
      </dsp:txXfrm>
    </dsp:sp>
    <dsp:sp modelId="{2E5A3956-178D-4F9B-AB1C-1776D67C99E2}">
      <dsp:nvSpPr>
        <dsp:cNvPr id="0" name=""/>
        <dsp:cNvSpPr/>
      </dsp:nvSpPr>
      <dsp:spPr>
        <a:xfrm>
          <a:off x="2607432" y="1104589"/>
          <a:ext cx="4633672" cy="336720"/>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en-US" altLang="en-US" sz="1000" b="0" u="sng" kern="1200" dirty="0">
              <a:solidFill>
                <a:prstClr val="black"/>
              </a:solidFill>
              <a:latin typeface="Century Gothic" panose="020B0502020202020204" pitchFamily="34" charset="0"/>
              <a:ea typeface="等线" panose="02010600030101010101" pitchFamily="2" charset="-122"/>
              <a:cs typeface="+mn-cs"/>
            </a:rPr>
            <a:t>Sales Commissions</a:t>
          </a:r>
          <a:r>
            <a:rPr lang="en-US" altLang="en-US" sz="1000" kern="1200" dirty="0">
              <a:solidFill>
                <a:prstClr val="black"/>
              </a:solidFill>
              <a:latin typeface="Century Gothic" panose="020B0502020202020204" pitchFamily="34" charset="0"/>
              <a:ea typeface="等线" panose="02010600030101010101" pitchFamily="2" charset="-122"/>
              <a:cs typeface="+mn-cs"/>
            </a:rPr>
            <a:t>: Payments made to sales representatives based on their sales performance.</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sp:txBody>
      <dsp:txXfrm>
        <a:off x="2607432" y="1104589"/>
        <a:ext cx="4633672" cy="336720"/>
      </dsp:txXfrm>
    </dsp:sp>
    <dsp:sp modelId="{828F4039-B168-4AD0-991B-25330B13CAFC}">
      <dsp:nvSpPr>
        <dsp:cNvPr id="0" name=""/>
        <dsp:cNvSpPr/>
      </dsp:nvSpPr>
      <dsp:spPr>
        <a:xfrm>
          <a:off x="2614211" y="1475359"/>
          <a:ext cx="4633672" cy="336720"/>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en-US" altLang="en-US" sz="1000" u="sng" kern="1200" dirty="0">
              <a:solidFill>
                <a:prstClr val="black"/>
              </a:solidFill>
              <a:latin typeface="Century Gothic" panose="020B0502020202020204" pitchFamily="34" charset="0"/>
              <a:ea typeface="等线" panose="02010600030101010101" pitchFamily="2" charset="-122"/>
              <a:cs typeface="+mn-cs"/>
            </a:rPr>
            <a:t>Advertising and Marketing</a:t>
          </a:r>
          <a:r>
            <a:rPr lang="en-US" altLang="en-US" sz="1000" kern="1200" dirty="0">
              <a:solidFill>
                <a:prstClr val="black"/>
              </a:solidFill>
              <a:latin typeface="Century Gothic" panose="020B0502020202020204" pitchFamily="34" charset="0"/>
              <a:ea typeface="等线" panose="02010600030101010101" pitchFamily="2" charset="-122"/>
              <a:cs typeface="+mn-cs"/>
            </a:rPr>
            <a:t>: Costs for advertising campaigns, promotions, and marketing materials.</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sp:txBody>
      <dsp:txXfrm>
        <a:off x="2614211" y="1475359"/>
        <a:ext cx="4633672" cy="336720"/>
      </dsp:txXfrm>
    </dsp:sp>
    <dsp:sp modelId="{19129282-5934-4C38-AE94-EED4C3E1A5CA}">
      <dsp:nvSpPr>
        <dsp:cNvPr id="0" name=""/>
        <dsp:cNvSpPr/>
      </dsp:nvSpPr>
      <dsp:spPr>
        <a:xfrm>
          <a:off x="2608628" y="1846829"/>
          <a:ext cx="4633672" cy="336720"/>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en-US" altLang="en-US" sz="1000" u="sng" kern="1200" dirty="0">
              <a:solidFill>
                <a:prstClr val="black"/>
              </a:solidFill>
              <a:latin typeface="Century Gothic" panose="020B0502020202020204" pitchFamily="34" charset="0"/>
              <a:ea typeface="等线" panose="02010600030101010101" pitchFamily="2" charset="-122"/>
              <a:cs typeface="+mn-cs"/>
            </a:rPr>
            <a:t>Travel and Entertainment</a:t>
          </a:r>
          <a:r>
            <a:rPr lang="en-US" altLang="en-US" sz="1000" kern="1200" dirty="0">
              <a:solidFill>
                <a:prstClr val="black"/>
              </a:solidFill>
              <a:latin typeface="Century Gothic" panose="020B0502020202020204" pitchFamily="34" charset="0"/>
              <a:ea typeface="等线" panose="02010600030101010101" pitchFamily="2" charset="-122"/>
              <a:cs typeface="+mn-cs"/>
            </a:rPr>
            <a:t>: Expenses incurred by the sales team for travel and client entertainment.</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sp:txBody>
      <dsp:txXfrm>
        <a:off x="2608628" y="1846829"/>
        <a:ext cx="4633672" cy="336720"/>
      </dsp:txXfrm>
    </dsp:sp>
    <dsp:sp modelId="{704DB9DD-B297-4370-B17F-38D55F2755B8}">
      <dsp:nvSpPr>
        <dsp:cNvPr id="0" name=""/>
        <dsp:cNvSpPr/>
      </dsp:nvSpPr>
      <dsp:spPr>
        <a:xfrm>
          <a:off x="1059317" y="2381706"/>
          <a:ext cx="1191874" cy="3340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chemeClr val="tx1"/>
              </a:solidFill>
              <a:latin typeface="Century Gothic" panose="020B0502020202020204" pitchFamily="34" charset="0"/>
            </a:rPr>
            <a:t>R&amp;D Expenses</a:t>
          </a:r>
          <a:endParaRPr lang="zh-CN" altLang="en-US" sz="1100" kern="1200" dirty="0">
            <a:solidFill>
              <a:schemeClr val="tx1"/>
            </a:solidFill>
            <a:latin typeface="Century Gothic" panose="020B0502020202020204" pitchFamily="34" charset="0"/>
          </a:endParaRPr>
        </a:p>
      </dsp:txBody>
      <dsp:txXfrm>
        <a:off x="1059317" y="2381706"/>
        <a:ext cx="1191874" cy="334062"/>
      </dsp:txXfrm>
    </dsp:sp>
    <dsp:sp modelId="{D47CE4F7-2A9E-4C46-8659-67A34BF3B24E}">
      <dsp:nvSpPr>
        <dsp:cNvPr id="0" name=""/>
        <dsp:cNvSpPr/>
      </dsp:nvSpPr>
      <dsp:spPr>
        <a:xfrm>
          <a:off x="2607773" y="2161178"/>
          <a:ext cx="4582284" cy="421291"/>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en-US" altLang="en-US" sz="1000" u="sng" kern="1200" dirty="0">
              <a:solidFill>
                <a:prstClr val="black"/>
              </a:solidFill>
              <a:latin typeface="Century Gothic" panose="020B0502020202020204" pitchFamily="34" charset="0"/>
              <a:ea typeface="等线" panose="02010600030101010101" pitchFamily="2" charset="-122"/>
              <a:cs typeface="+mn-cs"/>
            </a:rPr>
            <a:t>Product Development</a:t>
          </a:r>
          <a:r>
            <a:rPr lang="en-US" altLang="en-US" sz="1000" kern="1200" dirty="0">
              <a:solidFill>
                <a:prstClr val="black"/>
              </a:solidFill>
              <a:latin typeface="Century Gothic" panose="020B0502020202020204" pitchFamily="34" charset="0"/>
              <a:ea typeface="等线" panose="02010600030101010101" pitchFamily="2" charset="-122"/>
              <a:cs typeface="+mn-cs"/>
            </a:rPr>
            <a:t>: Costs related to the development of new dental plans or enhancements to existing plans.</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sp:txBody>
      <dsp:txXfrm>
        <a:off x="2607773" y="2161178"/>
        <a:ext cx="4582284" cy="421291"/>
      </dsp:txXfrm>
    </dsp:sp>
    <dsp:sp modelId="{572ABFB3-D290-47C4-8797-F22F8D05B142}">
      <dsp:nvSpPr>
        <dsp:cNvPr id="0" name=""/>
        <dsp:cNvSpPr/>
      </dsp:nvSpPr>
      <dsp:spPr>
        <a:xfrm>
          <a:off x="2607755" y="2564335"/>
          <a:ext cx="4582284" cy="421291"/>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en-US" altLang="en-US" sz="1000" u="sng" kern="1200" dirty="0">
              <a:solidFill>
                <a:prstClr val="black"/>
              </a:solidFill>
              <a:latin typeface="Century Gothic" panose="020B0502020202020204" pitchFamily="34" charset="0"/>
              <a:ea typeface="等线" panose="02010600030101010101" pitchFamily="2" charset="-122"/>
              <a:cs typeface="+mn-cs"/>
            </a:rPr>
            <a:t>Technology Upgrades</a:t>
          </a:r>
          <a:r>
            <a:rPr lang="en-US" altLang="en-US" sz="1000" kern="1200" dirty="0">
              <a:solidFill>
                <a:prstClr val="black"/>
              </a:solidFill>
              <a:latin typeface="Century Gothic" panose="020B0502020202020204" pitchFamily="34" charset="0"/>
              <a:ea typeface="等线" panose="02010600030101010101" pitchFamily="2" charset="-122"/>
              <a:cs typeface="+mn-cs"/>
            </a:rPr>
            <a:t>: Investments in technology to improve service delivery, such as new software or digital platforms.</a:t>
          </a:r>
          <a:endParaRPr lang="zh-CN" altLang="en-US" sz="1000" kern="1200" dirty="0">
            <a:solidFill>
              <a:prstClr val="black"/>
            </a:solidFill>
            <a:latin typeface="Century Gothic" panose="020B0502020202020204" pitchFamily="34" charset="0"/>
            <a:ea typeface="等线" panose="02010600030101010101" pitchFamily="2" charset="-122"/>
            <a:cs typeface="+mn-cs"/>
          </a:endParaRPr>
        </a:p>
      </dsp:txBody>
      <dsp:txXfrm>
        <a:off x="2607755" y="2564335"/>
        <a:ext cx="4582284" cy="421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E37CA-01A3-4E2F-86EA-859344895F64}">
      <dsp:nvSpPr>
        <dsp:cNvPr id="0" name=""/>
        <dsp:cNvSpPr/>
      </dsp:nvSpPr>
      <dsp:spPr>
        <a:xfrm>
          <a:off x="894" y="1019043"/>
          <a:ext cx="1506868" cy="39123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0" kern="1200" dirty="0">
              <a:solidFill>
                <a:schemeClr val="tx1"/>
              </a:solidFill>
              <a:latin typeface="Century Gothic" panose="020B0502020202020204" pitchFamily="34" charset="0"/>
            </a:rPr>
            <a:t>Interest Expenses</a:t>
          </a:r>
          <a:endParaRPr lang="zh-CN" altLang="en-US" sz="1100" b="0" kern="1200" dirty="0">
            <a:solidFill>
              <a:schemeClr val="tx1"/>
            </a:solidFill>
            <a:latin typeface="Century Gothic" panose="020B0502020202020204" pitchFamily="34" charset="0"/>
          </a:endParaRPr>
        </a:p>
      </dsp:txBody>
      <dsp:txXfrm>
        <a:off x="894" y="1019043"/>
        <a:ext cx="1506868" cy="391233"/>
      </dsp:txXfrm>
    </dsp:sp>
    <dsp:sp modelId="{A510FAB6-98B8-4A39-A7A6-1B9BD79854DE}">
      <dsp:nvSpPr>
        <dsp:cNvPr id="0" name=""/>
        <dsp:cNvSpPr/>
      </dsp:nvSpPr>
      <dsp:spPr>
        <a:xfrm>
          <a:off x="1637689" y="966993"/>
          <a:ext cx="348433" cy="495333"/>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b="0" kern="1200"/>
        </a:p>
      </dsp:txBody>
      <dsp:txXfrm>
        <a:off x="1683874" y="1156408"/>
        <a:ext cx="256063" cy="116503"/>
      </dsp:txXfrm>
    </dsp:sp>
    <dsp:sp modelId="{28A08056-E3DC-432B-816C-CB649CB0B46B}">
      <dsp:nvSpPr>
        <dsp:cNvPr id="0" name=""/>
        <dsp:cNvSpPr/>
      </dsp:nvSpPr>
      <dsp:spPr>
        <a:xfrm>
          <a:off x="2116048" y="1019043"/>
          <a:ext cx="1506868" cy="39123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0" kern="1200" dirty="0">
              <a:solidFill>
                <a:prstClr val="black"/>
              </a:solidFill>
              <a:latin typeface="Century Gothic" panose="020B0502020202020204" pitchFamily="34" charset="0"/>
              <a:ea typeface="等线" panose="02010600030101010101" pitchFamily="2" charset="-122"/>
              <a:cs typeface="+mn-cs"/>
            </a:rPr>
            <a:t>Interest Income</a:t>
          </a:r>
          <a:r>
            <a:rPr lang="en-US" altLang="zh-CN" sz="1100" b="0" kern="1200" dirty="0"/>
            <a:t> </a:t>
          </a:r>
          <a:endParaRPr lang="zh-CN" altLang="en-US" sz="1100" b="0" kern="1200" dirty="0"/>
        </a:p>
      </dsp:txBody>
      <dsp:txXfrm>
        <a:off x="2116048" y="1019043"/>
        <a:ext cx="1506868" cy="391233"/>
      </dsp:txXfrm>
    </dsp:sp>
    <dsp:sp modelId="{3AC4356E-1016-4378-A912-547F344DBF41}">
      <dsp:nvSpPr>
        <dsp:cNvPr id="0" name=""/>
        <dsp:cNvSpPr/>
      </dsp:nvSpPr>
      <dsp:spPr>
        <a:xfrm>
          <a:off x="3752843" y="966993"/>
          <a:ext cx="348433" cy="49533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b="0" kern="1200"/>
        </a:p>
      </dsp:txBody>
      <dsp:txXfrm>
        <a:off x="3799028" y="1069032"/>
        <a:ext cx="256063" cy="291255"/>
      </dsp:txXfrm>
    </dsp:sp>
    <dsp:sp modelId="{CD25E015-1176-40B1-8E89-2AC5F665EA85}">
      <dsp:nvSpPr>
        <dsp:cNvPr id="0" name=""/>
        <dsp:cNvSpPr/>
      </dsp:nvSpPr>
      <dsp:spPr>
        <a:xfrm>
          <a:off x="4231202" y="1019043"/>
          <a:ext cx="1506868" cy="39123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Net Interest Expense /(Income</a:t>
          </a:r>
          <a:r>
            <a:rPr lang="en-US" altLang="zh-CN" sz="1100" b="0" kern="1200" dirty="0">
              <a:solidFill>
                <a:prstClr val="black"/>
              </a:solidFill>
              <a:latin typeface="Century Gothic" panose="020B0502020202020204" pitchFamily="34" charset="0"/>
              <a:ea typeface="等线" panose="02010600030101010101" pitchFamily="2" charset="-122"/>
              <a:cs typeface="+mn-cs"/>
            </a:rPr>
            <a:t>)</a:t>
          </a:r>
          <a:endParaRPr lang="zh-CN" altLang="en-US" sz="1100" b="0" kern="1200" dirty="0">
            <a:solidFill>
              <a:prstClr val="black"/>
            </a:solidFill>
            <a:latin typeface="Century Gothic" panose="020B0502020202020204" pitchFamily="34" charset="0"/>
            <a:ea typeface="等线" panose="02010600030101010101" pitchFamily="2" charset="-122"/>
            <a:cs typeface="+mn-cs"/>
          </a:endParaRPr>
        </a:p>
      </dsp:txBody>
      <dsp:txXfrm>
        <a:off x="4231202" y="1019043"/>
        <a:ext cx="1506868" cy="3912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0DB35-102E-408B-881A-19DC70EF1634}">
      <dsp:nvSpPr>
        <dsp:cNvPr id="0" name=""/>
        <dsp:cNvSpPr/>
      </dsp:nvSpPr>
      <dsp:spPr>
        <a:xfrm>
          <a:off x="0" y="969"/>
          <a:ext cx="58953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C8B97-EC3F-4E21-85FF-38718E3EBBD4}">
      <dsp:nvSpPr>
        <dsp:cNvPr id="0" name=""/>
        <dsp:cNvSpPr/>
      </dsp:nvSpPr>
      <dsp:spPr>
        <a:xfrm>
          <a:off x="0" y="969"/>
          <a:ext cx="1179061" cy="1983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altLang="zh-CN" sz="1100" kern="1200" dirty="0">
              <a:latin typeface="Century Gothic" panose="020B0502020202020204" pitchFamily="34" charset="0"/>
            </a:rPr>
            <a:t>Tax rates can vary due to</a:t>
          </a:r>
          <a:endParaRPr lang="zh-CN" altLang="en-US" sz="1100" kern="1200" dirty="0">
            <a:latin typeface="Century Gothic" panose="020B0502020202020204" pitchFamily="34" charset="0"/>
          </a:endParaRPr>
        </a:p>
      </dsp:txBody>
      <dsp:txXfrm>
        <a:off x="0" y="969"/>
        <a:ext cx="1179061" cy="1983044"/>
      </dsp:txXfrm>
    </dsp:sp>
    <dsp:sp modelId="{C276CFC7-1C6B-44B4-90F6-71096E71E2B4}">
      <dsp:nvSpPr>
        <dsp:cNvPr id="0" name=""/>
        <dsp:cNvSpPr/>
      </dsp:nvSpPr>
      <dsp:spPr>
        <a:xfrm>
          <a:off x="1267491" y="93022"/>
          <a:ext cx="4627816" cy="26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prstClr val="black">
                  <a:hueOff val="0"/>
                  <a:satOff val="0"/>
                  <a:lumOff val="0"/>
                  <a:alphaOff val="0"/>
                </a:prstClr>
              </a:solidFill>
              <a:latin typeface="Century Gothic" panose="020B0502020202020204" pitchFamily="34" charset="0"/>
              <a:ea typeface="等线" panose="02010600030101010101" pitchFamily="2" charset="-122"/>
              <a:cs typeface="+mn-cs"/>
            </a:rPr>
            <a:t>Jurisdiction 		Singapore</a:t>
          </a:r>
          <a:r>
            <a:rPr lang="en-US" altLang="zh-CN" sz="1100" kern="1200" dirty="0">
              <a:solidFill>
                <a:prstClr val="black">
                  <a:hueOff val="0"/>
                  <a:satOff val="0"/>
                  <a:lumOff val="0"/>
                  <a:alphaOff val="0"/>
                </a:prstClr>
              </a:solidFill>
              <a:latin typeface="Century Gothic" panose="020B0502020202020204" pitchFamily="34" charset="0"/>
              <a:ea typeface="等线" panose="02010600030101010101" pitchFamily="2" charset="-122"/>
              <a:cs typeface="+mn-cs"/>
            </a:rPr>
            <a:t> 8.5</a:t>
          </a:r>
          <a:r>
            <a:rPr lang="en-US" altLang="zh-CN" sz="1100" kern="1200" dirty="0">
              <a:latin typeface="Century Gothic" panose="020B0502020202020204" pitchFamily="34" charset="0"/>
            </a:rPr>
            <a:t>%, Ireland 12.5%, US 21%</a:t>
          </a:r>
          <a:endParaRPr lang="zh-CN" altLang="en-US" sz="1100" kern="1200" dirty="0">
            <a:latin typeface="Century Gothic" panose="020B0502020202020204" pitchFamily="34" charset="0"/>
          </a:endParaRPr>
        </a:p>
      </dsp:txBody>
      <dsp:txXfrm>
        <a:off x="1267491" y="93022"/>
        <a:ext cx="4627816" cy="265727"/>
      </dsp:txXfrm>
    </dsp:sp>
    <dsp:sp modelId="{44BC5D62-2560-4D71-AD9E-79D26B501AC6}">
      <dsp:nvSpPr>
        <dsp:cNvPr id="0" name=""/>
        <dsp:cNvSpPr/>
      </dsp:nvSpPr>
      <dsp:spPr>
        <a:xfrm>
          <a:off x="1179061" y="358753"/>
          <a:ext cx="47162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96E197-F94E-480D-8D16-41CA00281499}">
      <dsp:nvSpPr>
        <dsp:cNvPr id="0" name=""/>
        <dsp:cNvSpPr/>
      </dsp:nvSpPr>
      <dsp:spPr>
        <a:xfrm>
          <a:off x="1267491" y="457902"/>
          <a:ext cx="4627816" cy="26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i="0" kern="1200" dirty="0">
              <a:latin typeface="Century Gothic" panose="020B0502020202020204" pitchFamily="34" charset="0"/>
            </a:rPr>
            <a:t>Industry or sector 	NGO vs. Tobacco vs. Frontier Tech/Biotech</a:t>
          </a:r>
          <a:endParaRPr lang="zh-CN" altLang="en-US" sz="1100" b="0" kern="1200" dirty="0">
            <a:latin typeface="Century Gothic" panose="020B0502020202020204" pitchFamily="34" charset="0"/>
          </a:endParaRPr>
        </a:p>
      </dsp:txBody>
      <dsp:txXfrm>
        <a:off x="1267491" y="457902"/>
        <a:ext cx="4627816" cy="265727"/>
      </dsp:txXfrm>
    </dsp:sp>
    <dsp:sp modelId="{8D960B58-F927-4F31-80E4-08DD19EE5340}">
      <dsp:nvSpPr>
        <dsp:cNvPr id="0" name=""/>
        <dsp:cNvSpPr/>
      </dsp:nvSpPr>
      <dsp:spPr>
        <a:xfrm>
          <a:off x="1179061" y="730729"/>
          <a:ext cx="47162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9FCDD4-098E-4EF3-A212-38792C4853EB}">
      <dsp:nvSpPr>
        <dsp:cNvPr id="0" name=""/>
        <dsp:cNvSpPr/>
      </dsp:nvSpPr>
      <dsp:spPr>
        <a:xfrm>
          <a:off x="1267491" y="822782"/>
          <a:ext cx="4627816" cy="26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i="0" kern="1200" dirty="0">
              <a:latin typeface="Century Gothic" panose="020B0502020202020204" pitchFamily="34" charset="0"/>
            </a:rPr>
            <a:t>Company size 	SMEs can enjoy lower tax rate </a:t>
          </a:r>
        </a:p>
        <a:p>
          <a:pPr marL="0" lvl="0" indent="0" algn="l" defTabSz="488950">
            <a:lnSpc>
              <a:spcPct val="90000"/>
            </a:lnSpc>
            <a:spcBef>
              <a:spcPct val="0"/>
            </a:spcBef>
            <a:spcAft>
              <a:spcPct val="35000"/>
            </a:spcAft>
            <a:buNone/>
          </a:pPr>
          <a:r>
            <a:rPr lang="en-US" sz="1100" b="0" i="0" kern="1200" dirty="0">
              <a:latin typeface="Century Gothic" panose="020B0502020202020204" pitchFamily="34" charset="0"/>
            </a:rPr>
            <a:t>			compared to large corporates</a:t>
          </a:r>
          <a:endParaRPr lang="zh-CN" altLang="en-US" sz="1100" b="0" kern="1200" dirty="0">
            <a:latin typeface="Century Gothic" panose="020B0502020202020204" pitchFamily="34" charset="0"/>
          </a:endParaRPr>
        </a:p>
      </dsp:txBody>
      <dsp:txXfrm>
        <a:off x="1267491" y="822782"/>
        <a:ext cx="4627816" cy="265727"/>
      </dsp:txXfrm>
    </dsp:sp>
    <dsp:sp modelId="{9DD178D8-0549-4034-983F-2AFA3FBF28EC}">
      <dsp:nvSpPr>
        <dsp:cNvPr id="0" name=""/>
        <dsp:cNvSpPr/>
      </dsp:nvSpPr>
      <dsp:spPr>
        <a:xfrm>
          <a:off x="1179061" y="1095609"/>
          <a:ext cx="47162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E37CA-01A3-4E2F-86EA-859344895F64}">
      <dsp:nvSpPr>
        <dsp:cNvPr id="0" name=""/>
        <dsp:cNvSpPr/>
      </dsp:nvSpPr>
      <dsp:spPr>
        <a:xfrm>
          <a:off x="894" y="753335"/>
          <a:ext cx="1506868" cy="39123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chemeClr val="tx1"/>
              </a:solidFill>
              <a:latin typeface="Century Gothic" panose="020B0502020202020204" pitchFamily="34" charset="0"/>
            </a:rPr>
            <a:t>EBT</a:t>
          </a:r>
          <a:endParaRPr lang="zh-CN" altLang="en-US" sz="1100" kern="1200" dirty="0">
            <a:solidFill>
              <a:schemeClr val="tx1"/>
            </a:solidFill>
            <a:latin typeface="Century Gothic" panose="020B0502020202020204" pitchFamily="34" charset="0"/>
          </a:endParaRPr>
        </a:p>
      </dsp:txBody>
      <dsp:txXfrm>
        <a:off x="894" y="753335"/>
        <a:ext cx="1506868" cy="391233"/>
      </dsp:txXfrm>
    </dsp:sp>
    <dsp:sp modelId="{A510FAB6-98B8-4A39-A7A6-1B9BD79854DE}">
      <dsp:nvSpPr>
        <dsp:cNvPr id="0" name=""/>
        <dsp:cNvSpPr/>
      </dsp:nvSpPr>
      <dsp:spPr>
        <a:xfrm>
          <a:off x="1637689" y="701285"/>
          <a:ext cx="348433" cy="495333"/>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687859" y="796676"/>
        <a:ext cx="248093" cy="304551"/>
      </dsp:txXfrm>
    </dsp:sp>
    <dsp:sp modelId="{28A08056-E3DC-432B-816C-CB649CB0B46B}">
      <dsp:nvSpPr>
        <dsp:cNvPr id="0" name=""/>
        <dsp:cNvSpPr/>
      </dsp:nvSpPr>
      <dsp:spPr>
        <a:xfrm>
          <a:off x="2116048" y="753335"/>
          <a:ext cx="1506868" cy="39123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prstClr val="black"/>
              </a:solidFill>
              <a:latin typeface="Century Gothic" panose="020B0502020202020204" pitchFamily="34" charset="0"/>
              <a:ea typeface="等线" panose="02010600030101010101" pitchFamily="2" charset="-122"/>
              <a:cs typeface="+mn-cs"/>
            </a:rPr>
            <a:t>Tax Rate</a:t>
          </a:r>
          <a:endParaRPr lang="zh-CN" altLang="en-US" sz="1100" kern="1200" dirty="0"/>
        </a:p>
      </dsp:txBody>
      <dsp:txXfrm>
        <a:off x="2116048" y="753335"/>
        <a:ext cx="1506868" cy="391233"/>
      </dsp:txXfrm>
    </dsp:sp>
    <dsp:sp modelId="{3AC4356E-1016-4378-A912-547F344DBF41}">
      <dsp:nvSpPr>
        <dsp:cNvPr id="0" name=""/>
        <dsp:cNvSpPr/>
      </dsp:nvSpPr>
      <dsp:spPr>
        <a:xfrm>
          <a:off x="3752843" y="701285"/>
          <a:ext cx="348433" cy="49533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799028" y="803324"/>
        <a:ext cx="256063" cy="291255"/>
      </dsp:txXfrm>
    </dsp:sp>
    <dsp:sp modelId="{CD25E015-1176-40B1-8E89-2AC5F665EA85}">
      <dsp:nvSpPr>
        <dsp:cNvPr id="0" name=""/>
        <dsp:cNvSpPr/>
      </dsp:nvSpPr>
      <dsp:spPr>
        <a:xfrm>
          <a:off x="4231202" y="753335"/>
          <a:ext cx="1506868" cy="39123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Income Taxes</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4231202" y="753335"/>
        <a:ext cx="1506868" cy="3912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E37CA-01A3-4E2F-86EA-859344895F64}">
      <dsp:nvSpPr>
        <dsp:cNvPr id="0" name=""/>
        <dsp:cNvSpPr/>
      </dsp:nvSpPr>
      <dsp:spPr>
        <a:xfrm>
          <a:off x="1170" y="638819"/>
          <a:ext cx="1763020"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schemeClr val="tx1"/>
              </a:solidFill>
              <a:latin typeface="Century Gothic" panose="020B0502020202020204" pitchFamily="34" charset="0"/>
            </a:rPr>
            <a:t>Assets</a:t>
          </a:r>
          <a:endParaRPr lang="zh-CN" altLang="en-US" sz="1100" b="1" kern="1200" dirty="0">
            <a:solidFill>
              <a:schemeClr val="tx1"/>
            </a:solidFill>
            <a:latin typeface="Century Gothic" panose="020B0502020202020204" pitchFamily="34" charset="0"/>
          </a:endParaRPr>
        </a:p>
      </dsp:txBody>
      <dsp:txXfrm>
        <a:off x="1170" y="638819"/>
        <a:ext cx="1763020" cy="237423"/>
      </dsp:txXfrm>
    </dsp:sp>
    <dsp:sp modelId="{A510FAB6-98B8-4A39-A7A6-1B9BD79854DE}">
      <dsp:nvSpPr>
        <dsp:cNvPr id="0" name=""/>
        <dsp:cNvSpPr/>
      </dsp:nvSpPr>
      <dsp:spPr>
        <a:xfrm>
          <a:off x="1843037" y="607232"/>
          <a:ext cx="211449" cy="30059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871065" y="669155"/>
        <a:ext cx="155393" cy="176751"/>
      </dsp:txXfrm>
    </dsp:sp>
    <dsp:sp modelId="{28A08056-E3DC-432B-816C-CB649CB0B46B}">
      <dsp:nvSpPr>
        <dsp:cNvPr id="0" name=""/>
        <dsp:cNvSpPr/>
      </dsp:nvSpPr>
      <dsp:spPr>
        <a:xfrm>
          <a:off x="21333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sp:txBody>
      <dsp:txXfrm>
        <a:off x="2133334" y="638819"/>
        <a:ext cx="914456" cy="237423"/>
      </dsp:txXfrm>
    </dsp:sp>
    <dsp:sp modelId="{3AC4356E-1016-4378-A912-547F344DBF41}">
      <dsp:nvSpPr>
        <dsp:cNvPr id="0" name=""/>
        <dsp:cNvSpPr/>
      </dsp:nvSpPr>
      <dsp:spPr>
        <a:xfrm>
          <a:off x="3126637" y="607232"/>
          <a:ext cx="211449" cy="30059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154665" y="732664"/>
        <a:ext cx="155393" cy="49733"/>
      </dsp:txXfrm>
    </dsp:sp>
    <dsp:sp modelId="{CD25E015-1176-40B1-8E89-2AC5F665EA85}">
      <dsp:nvSpPr>
        <dsp:cNvPr id="0" name=""/>
        <dsp:cNvSpPr/>
      </dsp:nvSpPr>
      <dsp:spPr>
        <a:xfrm>
          <a:off x="34169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3416934" y="638819"/>
        <a:ext cx="914456" cy="2374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E37CA-01A3-4E2F-86EA-859344895F64}">
      <dsp:nvSpPr>
        <dsp:cNvPr id="0" name=""/>
        <dsp:cNvSpPr/>
      </dsp:nvSpPr>
      <dsp:spPr>
        <a:xfrm>
          <a:off x="1170" y="638819"/>
          <a:ext cx="1763020"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schemeClr val="tx1"/>
              </a:solidFill>
              <a:latin typeface="Century Gothic" panose="020B0502020202020204" pitchFamily="34" charset="0"/>
            </a:rPr>
            <a:t>Assets</a:t>
          </a:r>
          <a:endParaRPr lang="zh-CN" altLang="en-US" sz="1100" b="1" kern="1200" dirty="0">
            <a:solidFill>
              <a:schemeClr val="tx1"/>
            </a:solidFill>
            <a:latin typeface="Century Gothic" panose="020B0502020202020204" pitchFamily="34" charset="0"/>
          </a:endParaRPr>
        </a:p>
      </dsp:txBody>
      <dsp:txXfrm>
        <a:off x="1170" y="638819"/>
        <a:ext cx="1763020" cy="237423"/>
      </dsp:txXfrm>
    </dsp:sp>
    <dsp:sp modelId="{A510FAB6-98B8-4A39-A7A6-1B9BD79854DE}">
      <dsp:nvSpPr>
        <dsp:cNvPr id="0" name=""/>
        <dsp:cNvSpPr/>
      </dsp:nvSpPr>
      <dsp:spPr>
        <a:xfrm>
          <a:off x="1843037" y="607232"/>
          <a:ext cx="211449" cy="30059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871065" y="669155"/>
        <a:ext cx="155393" cy="176751"/>
      </dsp:txXfrm>
    </dsp:sp>
    <dsp:sp modelId="{28A08056-E3DC-432B-816C-CB649CB0B46B}">
      <dsp:nvSpPr>
        <dsp:cNvPr id="0" name=""/>
        <dsp:cNvSpPr/>
      </dsp:nvSpPr>
      <dsp:spPr>
        <a:xfrm>
          <a:off x="21333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sp:txBody>
      <dsp:txXfrm>
        <a:off x="2133334" y="638819"/>
        <a:ext cx="914456" cy="237423"/>
      </dsp:txXfrm>
    </dsp:sp>
    <dsp:sp modelId="{3AC4356E-1016-4378-A912-547F344DBF41}">
      <dsp:nvSpPr>
        <dsp:cNvPr id="0" name=""/>
        <dsp:cNvSpPr/>
      </dsp:nvSpPr>
      <dsp:spPr>
        <a:xfrm>
          <a:off x="3126637" y="607232"/>
          <a:ext cx="211449" cy="30059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154665" y="732664"/>
        <a:ext cx="155393" cy="49733"/>
      </dsp:txXfrm>
    </dsp:sp>
    <dsp:sp modelId="{CD25E015-1176-40B1-8E89-2AC5F665EA85}">
      <dsp:nvSpPr>
        <dsp:cNvPr id="0" name=""/>
        <dsp:cNvSpPr/>
      </dsp:nvSpPr>
      <dsp:spPr>
        <a:xfrm>
          <a:off x="34169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3416934" y="638819"/>
        <a:ext cx="914456" cy="2374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E37CA-01A3-4E2F-86EA-859344895F64}">
      <dsp:nvSpPr>
        <dsp:cNvPr id="0" name=""/>
        <dsp:cNvSpPr/>
      </dsp:nvSpPr>
      <dsp:spPr>
        <a:xfrm>
          <a:off x="1170" y="638819"/>
          <a:ext cx="1763020"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schemeClr val="tx1"/>
              </a:solidFill>
              <a:latin typeface="Century Gothic" panose="020B0502020202020204" pitchFamily="34" charset="0"/>
            </a:rPr>
            <a:t>Assets</a:t>
          </a:r>
          <a:endParaRPr lang="zh-CN" altLang="en-US" sz="1100" b="1" kern="1200" dirty="0">
            <a:solidFill>
              <a:schemeClr val="tx1"/>
            </a:solidFill>
            <a:latin typeface="Century Gothic" panose="020B0502020202020204" pitchFamily="34" charset="0"/>
          </a:endParaRPr>
        </a:p>
      </dsp:txBody>
      <dsp:txXfrm>
        <a:off x="1170" y="638819"/>
        <a:ext cx="1763020" cy="237423"/>
      </dsp:txXfrm>
    </dsp:sp>
    <dsp:sp modelId="{A510FAB6-98B8-4A39-A7A6-1B9BD79854DE}">
      <dsp:nvSpPr>
        <dsp:cNvPr id="0" name=""/>
        <dsp:cNvSpPr/>
      </dsp:nvSpPr>
      <dsp:spPr>
        <a:xfrm>
          <a:off x="1843037" y="607232"/>
          <a:ext cx="211449" cy="30059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871065" y="669155"/>
        <a:ext cx="155393" cy="176751"/>
      </dsp:txXfrm>
    </dsp:sp>
    <dsp:sp modelId="{28A08056-E3DC-432B-816C-CB649CB0B46B}">
      <dsp:nvSpPr>
        <dsp:cNvPr id="0" name=""/>
        <dsp:cNvSpPr/>
      </dsp:nvSpPr>
      <dsp:spPr>
        <a:xfrm>
          <a:off x="21333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Liabilities</a:t>
          </a:r>
          <a:endParaRPr lang="zh-CN" altLang="en-US" sz="1100" b="1" kern="1200" dirty="0"/>
        </a:p>
      </dsp:txBody>
      <dsp:txXfrm>
        <a:off x="2133334" y="638819"/>
        <a:ext cx="914456" cy="237423"/>
      </dsp:txXfrm>
    </dsp:sp>
    <dsp:sp modelId="{3AC4356E-1016-4378-A912-547F344DBF41}">
      <dsp:nvSpPr>
        <dsp:cNvPr id="0" name=""/>
        <dsp:cNvSpPr/>
      </dsp:nvSpPr>
      <dsp:spPr>
        <a:xfrm>
          <a:off x="3126637" y="607232"/>
          <a:ext cx="211449" cy="30059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3154665" y="732664"/>
        <a:ext cx="155393" cy="49733"/>
      </dsp:txXfrm>
    </dsp:sp>
    <dsp:sp modelId="{CD25E015-1176-40B1-8E89-2AC5F665EA85}">
      <dsp:nvSpPr>
        <dsp:cNvPr id="0" name=""/>
        <dsp:cNvSpPr/>
      </dsp:nvSpPr>
      <dsp:spPr>
        <a:xfrm>
          <a:off x="3416934" y="638819"/>
          <a:ext cx="914456" cy="23742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altLang="zh-CN" sz="1100" b="1" kern="1200" dirty="0">
              <a:solidFill>
                <a:prstClr val="black"/>
              </a:solidFill>
              <a:latin typeface="Century Gothic" panose="020B0502020202020204" pitchFamily="34" charset="0"/>
              <a:ea typeface="等线" panose="02010600030101010101" pitchFamily="2" charset="-122"/>
              <a:cs typeface="+mn-cs"/>
            </a:rPr>
            <a:t>Equity</a:t>
          </a:r>
          <a:endParaRPr lang="zh-CN" altLang="en-US" sz="1100" b="1" kern="1200" dirty="0">
            <a:solidFill>
              <a:prstClr val="black"/>
            </a:solidFill>
            <a:latin typeface="Century Gothic" panose="020B0502020202020204" pitchFamily="34" charset="0"/>
            <a:ea typeface="等线" panose="02010600030101010101" pitchFamily="2" charset="-122"/>
            <a:cs typeface="+mn-cs"/>
          </a:endParaRPr>
        </a:p>
      </dsp:txBody>
      <dsp:txXfrm>
        <a:off x="3416934" y="638819"/>
        <a:ext cx="914456" cy="23742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05:46:05.957"/>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5E525-7E10-49AF-A343-9F38A6C33C7A}" type="datetimeFigureOut">
              <a:rPr lang="en-US" smtClean="0"/>
              <a:t>8/9/2024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0171E-F3C9-4724-A27B-B30A06980594}" type="slidenum">
              <a:rPr lang="en-US" smtClean="0"/>
              <a:t>‹#›</a:t>
            </a:fld>
            <a:endParaRPr lang="en-US"/>
          </a:p>
        </p:txBody>
      </p:sp>
    </p:spTree>
    <p:extLst>
      <p:ext uri="{BB962C8B-B14F-4D97-AF65-F5344CB8AC3E}">
        <p14:creationId xmlns:p14="http://schemas.microsoft.com/office/powerpoint/2010/main" val="18185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1</a:t>
            </a:fld>
            <a:endParaRPr lang="en-US"/>
          </a:p>
        </p:txBody>
      </p:sp>
    </p:spTree>
    <p:extLst>
      <p:ext uri="{BB962C8B-B14F-4D97-AF65-F5344CB8AC3E}">
        <p14:creationId xmlns:p14="http://schemas.microsoft.com/office/powerpoint/2010/main" val="344735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10</a:t>
            </a:fld>
            <a:endParaRPr lang="en-US"/>
          </a:p>
        </p:txBody>
      </p:sp>
    </p:spTree>
    <p:extLst>
      <p:ext uri="{BB962C8B-B14F-4D97-AF65-F5344CB8AC3E}">
        <p14:creationId xmlns:p14="http://schemas.microsoft.com/office/powerpoint/2010/main" val="3087372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11</a:t>
            </a:fld>
            <a:endParaRPr lang="en-US"/>
          </a:p>
        </p:txBody>
      </p:sp>
    </p:spTree>
    <p:extLst>
      <p:ext uri="{BB962C8B-B14F-4D97-AF65-F5344CB8AC3E}">
        <p14:creationId xmlns:p14="http://schemas.microsoft.com/office/powerpoint/2010/main" val="255079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12</a:t>
            </a:fld>
            <a:endParaRPr lang="en-US"/>
          </a:p>
        </p:txBody>
      </p:sp>
    </p:spTree>
    <p:extLst>
      <p:ext uri="{BB962C8B-B14F-4D97-AF65-F5344CB8AC3E}">
        <p14:creationId xmlns:p14="http://schemas.microsoft.com/office/powerpoint/2010/main" val="1911486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13</a:t>
            </a:fld>
            <a:endParaRPr lang="en-US"/>
          </a:p>
        </p:txBody>
      </p:sp>
    </p:spTree>
    <p:extLst>
      <p:ext uri="{BB962C8B-B14F-4D97-AF65-F5344CB8AC3E}">
        <p14:creationId xmlns:p14="http://schemas.microsoft.com/office/powerpoint/2010/main" val="289401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14</a:t>
            </a:fld>
            <a:endParaRPr lang="en-US"/>
          </a:p>
        </p:txBody>
      </p:sp>
    </p:spTree>
    <p:extLst>
      <p:ext uri="{BB962C8B-B14F-4D97-AF65-F5344CB8AC3E}">
        <p14:creationId xmlns:p14="http://schemas.microsoft.com/office/powerpoint/2010/main" val="96609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15</a:t>
            </a:fld>
            <a:endParaRPr lang="en-US"/>
          </a:p>
        </p:txBody>
      </p:sp>
    </p:spTree>
    <p:extLst>
      <p:ext uri="{BB962C8B-B14F-4D97-AF65-F5344CB8AC3E}">
        <p14:creationId xmlns:p14="http://schemas.microsoft.com/office/powerpoint/2010/main" val="397440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16</a:t>
            </a:fld>
            <a:endParaRPr lang="en-US"/>
          </a:p>
        </p:txBody>
      </p:sp>
    </p:spTree>
    <p:extLst>
      <p:ext uri="{BB962C8B-B14F-4D97-AF65-F5344CB8AC3E}">
        <p14:creationId xmlns:p14="http://schemas.microsoft.com/office/powerpoint/2010/main" val="1984481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17</a:t>
            </a:fld>
            <a:endParaRPr lang="en-US"/>
          </a:p>
        </p:txBody>
      </p:sp>
    </p:spTree>
    <p:extLst>
      <p:ext uri="{BB962C8B-B14F-4D97-AF65-F5344CB8AC3E}">
        <p14:creationId xmlns:p14="http://schemas.microsoft.com/office/powerpoint/2010/main" val="4218862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18</a:t>
            </a:fld>
            <a:endParaRPr lang="en-US"/>
          </a:p>
        </p:txBody>
      </p:sp>
    </p:spTree>
    <p:extLst>
      <p:ext uri="{BB962C8B-B14F-4D97-AF65-F5344CB8AC3E}">
        <p14:creationId xmlns:p14="http://schemas.microsoft.com/office/powerpoint/2010/main" val="4221736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19</a:t>
            </a:fld>
            <a:endParaRPr lang="en-US"/>
          </a:p>
        </p:txBody>
      </p:sp>
    </p:spTree>
    <p:extLst>
      <p:ext uri="{BB962C8B-B14F-4D97-AF65-F5344CB8AC3E}">
        <p14:creationId xmlns:p14="http://schemas.microsoft.com/office/powerpoint/2010/main" val="72490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2</a:t>
            </a:fld>
            <a:endParaRPr lang="en-US"/>
          </a:p>
        </p:txBody>
      </p:sp>
    </p:spTree>
    <p:extLst>
      <p:ext uri="{BB962C8B-B14F-4D97-AF65-F5344CB8AC3E}">
        <p14:creationId xmlns:p14="http://schemas.microsoft.com/office/powerpoint/2010/main" val="1803206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20</a:t>
            </a:fld>
            <a:endParaRPr lang="en-US"/>
          </a:p>
        </p:txBody>
      </p:sp>
    </p:spTree>
    <p:extLst>
      <p:ext uri="{BB962C8B-B14F-4D97-AF65-F5344CB8AC3E}">
        <p14:creationId xmlns:p14="http://schemas.microsoft.com/office/powerpoint/2010/main" val="1683081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21</a:t>
            </a:fld>
            <a:endParaRPr lang="en-US"/>
          </a:p>
        </p:txBody>
      </p:sp>
    </p:spTree>
    <p:extLst>
      <p:ext uri="{BB962C8B-B14F-4D97-AF65-F5344CB8AC3E}">
        <p14:creationId xmlns:p14="http://schemas.microsoft.com/office/powerpoint/2010/main" val="301769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22</a:t>
            </a:fld>
            <a:endParaRPr lang="en-US"/>
          </a:p>
        </p:txBody>
      </p:sp>
    </p:spTree>
    <p:extLst>
      <p:ext uri="{BB962C8B-B14F-4D97-AF65-F5344CB8AC3E}">
        <p14:creationId xmlns:p14="http://schemas.microsoft.com/office/powerpoint/2010/main" val="3370524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23</a:t>
            </a:fld>
            <a:endParaRPr lang="en-US"/>
          </a:p>
        </p:txBody>
      </p:sp>
    </p:spTree>
    <p:extLst>
      <p:ext uri="{BB962C8B-B14F-4D97-AF65-F5344CB8AC3E}">
        <p14:creationId xmlns:p14="http://schemas.microsoft.com/office/powerpoint/2010/main" val="424118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3</a:t>
            </a:fld>
            <a:endParaRPr lang="en-US"/>
          </a:p>
        </p:txBody>
      </p:sp>
    </p:spTree>
    <p:extLst>
      <p:ext uri="{BB962C8B-B14F-4D97-AF65-F5344CB8AC3E}">
        <p14:creationId xmlns:p14="http://schemas.microsoft.com/office/powerpoint/2010/main" val="6412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4</a:t>
            </a:fld>
            <a:endParaRPr lang="en-US"/>
          </a:p>
        </p:txBody>
      </p:sp>
    </p:spTree>
    <p:extLst>
      <p:ext uri="{BB962C8B-B14F-4D97-AF65-F5344CB8AC3E}">
        <p14:creationId xmlns:p14="http://schemas.microsoft.com/office/powerpoint/2010/main" val="383418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5</a:t>
            </a:fld>
            <a:endParaRPr lang="en-US"/>
          </a:p>
        </p:txBody>
      </p:sp>
    </p:spTree>
    <p:extLst>
      <p:ext uri="{BB962C8B-B14F-4D97-AF65-F5344CB8AC3E}">
        <p14:creationId xmlns:p14="http://schemas.microsoft.com/office/powerpoint/2010/main" val="386416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6</a:t>
            </a:fld>
            <a:endParaRPr lang="en-US"/>
          </a:p>
        </p:txBody>
      </p:sp>
    </p:spTree>
    <p:extLst>
      <p:ext uri="{BB962C8B-B14F-4D97-AF65-F5344CB8AC3E}">
        <p14:creationId xmlns:p14="http://schemas.microsoft.com/office/powerpoint/2010/main" val="1906443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7</a:t>
            </a:fld>
            <a:endParaRPr lang="en-US"/>
          </a:p>
        </p:txBody>
      </p:sp>
    </p:spTree>
    <p:extLst>
      <p:ext uri="{BB962C8B-B14F-4D97-AF65-F5344CB8AC3E}">
        <p14:creationId xmlns:p14="http://schemas.microsoft.com/office/powerpoint/2010/main" val="3381197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8</a:t>
            </a:fld>
            <a:endParaRPr lang="en-US"/>
          </a:p>
        </p:txBody>
      </p:sp>
    </p:spTree>
    <p:extLst>
      <p:ext uri="{BB962C8B-B14F-4D97-AF65-F5344CB8AC3E}">
        <p14:creationId xmlns:p14="http://schemas.microsoft.com/office/powerpoint/2010/main" val="102892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0171E-F3C9-4724-A27B-B30A06980594}" type="slidenum">
              <a:rPr lang="en-US" smtClean="0"/>
              <a:t>9</a:t>
            </a:fld>
            <a:endParaRPr lang="en-US"/>
          </a:p>
        </p:txBody>
      </p:sp>
    </p:spTree>
    <p:extLst>
      <p:ext uri="{BB962C8B-B14F-4D97-AF65-F5344CB8AC3E}">
        <p14:creationId xmlns:p14="http://schemas.microsoft.com/office/powerpoint/2010/main" val="2751203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Century Gothic" panose="020B0502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411715-5C43-4776-AA89-95F8412AE98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9DB87-9646-4E65-976E-02F9DD0BD3A9}" type="slidenum">
              <a:rPr lang="en-US" smtClean="0"/>
              <a:t>‹#›</a:t>
            </a:fld>
            <a:endParaRPr lang="en-US"/>
          </a:p>
        </p:txBody>
      </p:sp>
    </p:spTree>
    <p:custDataLst>
      <p:tags r:id="rId1"/>
    </p:custDataLst>
    <p:extLst>
      <p:ext uri="{BB962C8B-B14F-4D97-AF65-F5344CB8AC3E}">
        <p14:creationId xmlns:p14="http://schemas.microsoft.com/office/powerpoint/2010/main" val="14878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411715-5C43-4776-AA89-95F8412AE98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9DB87-9646-4E65-976E-02F9DD0BD3A9}" type="slidenum">
              <a:rPr lang="en-US" smtClean="0"/>
              <a:t>‹#›</a:t>
            </a:fld>
            <a:endParaRPr lang="en-US"/>
          </a:p>
        </p:txBody>
      </p:sp>
    </p:spTree>
    <p:extLst>
      <p:ext uri="{BB962C8B-B14F-4D97-AF65-F5344CB8AC3E}">
        <p14:creationId xmlns:p14="http://schemas.microsoft.com/office/powerpoint/2010/main" val="290270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411715-5C43-4776-AA89-95F8412AE98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9DB87-9646-4E65-976E-02F9DD0BD3A9}" type="slidenum">
              <a:rPr lang="en-US" smtClean="0"/>
              <a:t>‹#›</a:t>
            </a:fld>
            <a:endParaRPr lang="en-US"/>
          </a:p>
        </p:txBody>
      </p:sp>
    </p:spTree>
    <p:extLst>
      <p:ext uri="{BB962C8B-B14F-4D97-AF65-F5344CB8AC3E}">
        <p14:creationId xmlns:p14="http://schemas.microsoft.com/office/powerpoint/2010/main" val="34068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rt large">
    <p:spTree>
      <p:nvGrpSpPr>
        <p:cNvPr id="1" name=""/>
        <p:cNvGrpSpPr/>
        <p:nvPr/>
      </p:nvGrpSpPr>
      <p:grpSpPr>
        <a:xfrm>
          <a:off x="0" y="0"/>
          <a:ext cx="0" cy="0"/>
          <a:chOff x="0" y="0"/>
          <a:chExt cx="0" cy="0"/>
        </a:xfrm>
      </p:grpSpPr>
      <p:sp>
        <p:nvSpPr>
          <p:cNvPr id="10" name="Main Content Placeholder"/>
          <p:cNvSpPr>
            <a:spLocks noGrp="1"/>
          </p:cNvSpPr>
          <p:nvPr>
            <p:ph idx="13"/>
          </p:nvPr>
        </p:nvSpPr>
        <p:spPr>
          <a:xfrm>
            <a:off x="454029" y="1606011"/>
            <a:ext cx="8234364" cy="3838056"/>
          </a:xfrm>
          <a:solidFill>
            <a:schemeClr val="bg2"/>
          </a:solidFill>
        </p:spPr>
        <p:txBody>
          <a:bodyPr anchor="ctr" anchorCtr="0"/>
          <a:lstStyle>
            <a:lvl1pPr>
              <a:spcBef>
                <a:spcPts val="0"/>
              </a:spcBef>
              <a:defRPr sz="1000"/>
            </a:lvl1pPr>
          </a:lstStyle>
          <a:p>
            <a:pPr lvl="0"/>
            <a:r>
              <a:rPr lang="en-US"/>
              <a:t>Edit Master text styles</a:t>
            </a:r>
          </a:p>
        </p:txBody>
      </p:sp>
      <p:sp>
        <p:nvSpPr>
          <p:cNvPr id="13" name="Chart title"/>
          <p:cNvSpPr>
            <a:spLocks noGrp="1"/>
          </p:cNvSpPr>
          <p:nvPr>
            <p:ph type="body" idx="17" hasCustomPrompt="1"/>
          </p:nvPr>
        </p:nvSpPr>
        <p:spPr>
          <a:xfrm>
            <a:off x="454025" y="1606011"/>
            <a:ext cx="8234363" cy="242415"/>
          </a:xfrm>
        </p:spPr>
        <p:txBody>
          <a:bodyPr lIns="18288">
            <a:noAutofit/>
          </a:bodyPr>
          <a:lstStyle>
            <a:lvl1pPr>
              <a:spcBef>
                <a:spcPts val="0"/>
              </a:spcBef>
              <a:defRPr sz="1200"/>
            </a:lvl1pPr>
          </a:lstStyle>
          <a:p>
            <a:pPr lvl="0"/>
            <a:r>
              <a:rPr lang="en-US"/>
              <a:t>Click to edit Master text styles (12pt)</a:t>
            </a:r>
          </a:p>
        </p:txBody>
      </p:sp>
      <p:cxnSp>
        <p:nvCxnSpPr>
          <p:cNvPr id="14" name="Straight Connector 13"/>
          <p:cNvCxnSpPr/>
          <p:nvPr userDrawn="1"/>
        </p:nvCxnSpPr>
        <p:spPr>
          <a:xfrm>
            <a:off x="454029" y="1598435"/>
            <a:ext cx="823436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454029" y="309035"/>
            <a:ext cx="7504113" cy="768349"/>
          </a:xfrm>
        </p:spPr>
        <p:txBody>
          <a:bodyPr/>
          <a:lstStyle>
            <a:lvl1pPr>
              <a:defRPr sz="2000"/>
            </a:lvl1pPr>
          </a:lstStyle>
          <a:p>
            <a:r>
              <a:rPr lang="en-US"/>
              <a:t>Click to edit Master title style (20pt)</a:t>
            </a:r>
          </a:p>
        </p:txBody>
      </p:sp>
      <p:sp>
        <p:nvSpPr>
          <p:cNvPr id="19" name="New Footnote"/>
          <p:cNvSpPr>
            <a:spLocks noGrp="1"/>
          </p:cNvSpPr>
          <p:nvPr>
            <p:ph type="body" sz="quarter" idx="19" hasCustomPrompt="1"/>
          </p:nvPr>
        </p:nvSpPr>
        <p:spPr>
          <a:xfrm>
            <a:off x="454032" y="6047321"/>
            <a:ext cx="8234361" cy="370415"/>
          </a:xfrm>
        </p:spPr>
        <p:txBody>
          <a:bodyPr anchor="b" anchorCtr="0">
            <a:noAutofit/>
          </a:bodyPr>
          <a:lstStyle>
            <a:lvl1pPr marL="0" indent="0">
              <a:spcBef>
                <a:spcPts val="0"/>
              </a:spcBef>
              <a:tabLst/>
              <a:defRPr sz="800" b="0">
                <a:solidFill>
                  <a:schemeClr val="tx1"/>
                </a:solidFill>
              </a:defRPr>
            </a:lvl1pPr>
          </a:lstStyle>
          <a:p>
            <a:pPr lvl="0"/>
            <a:r>
              <a:rPr lang="en-US"/>
              <a:t>Source: set in 8pt</a:t>
            </a:r>
            <a:endParaRPr lang="en-GB"/>
          </a:p>
        </p:txBody>
      </p:sp>
      <p:sp>
        <p:nvSpPr>
          <p:cNvPr id="4" name="Footer Placeholder 3"/>
          <p:cNvSpPr>
            <a:spLocks noGrp="1"/>
          </p:cNvSpPr>
          <p:nvPr>
            <p:ph type="ftr" sz="quarter" idx="21"/>
          </p:nvPr>
        </p:nvSpPr>
        <p:spPr/>
        <p:txBody>
          <a:bodyPr/>
          <a:lstStyle>
            <a:lvl1pPr>
              <a:defRPr/>
            </a:lvl1pPr>
          </a:lstStyle>
          <a:p>
            <a:r>
              <a:rPr lang="en-US"/>
              <a:t>FOR INSTITUTIONAL INVESTOR USE ONLY — NOT FOR USE WITH THE PUBLIC</a:t>
            </a:r>
            <a:endParaRPr lang="en-GB"/>
          </a:p>
        </p:txBody>
      </p:sp>
      <p:sp>
        <p:nvSpPr>
          <p:cNvPr id="5" name="Slide Number Placeholder 4"/>
          <p:cNvSpPr>
            <a:spLocks noGrp="1"/>
          </p:cNvSpPr>
          <p:nvPr>
            <p:ph type="sldNum" sz="quarter" idx="22"/>
          </p:nvPr>
        </p:nvSpPr>
        <p:spPr/>
        <p:txBody>
          <a:bodyPr/>
          <a:lstStyle/>
          <a:p>
            <a:fld id="{8EEC37C6-AC39-4A6B-A75F-F9CDDE8B5287}" type="slidenum">
              <a:rPr lang="en-GB" smtClean="0"/>
              <a:pPr/>
              <a:t>‹#›</a:t>
            </a:fld>
            <a:endParaRPr lang="en-GB"/>
          </a:p>
        </p:txBody>
      </p:sp>
    </p:spTree>
    <p:extLst>
      <p:ext uri="{BB962C8B-B14F-4D97-AF65-F5344CB8AC3E}">
        <p14:creationId xmlns:p14="http://schemas.microsoft.com/office/powerpoint/2010/main" val="1465418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4029" y="309035"/>
            <a:ext cx="7504113" cy="768349"/>
          </a:xfrm>
        </p:spPr>
        <p:txBody>
          <a:bodyPr/>
          <a:lstStyle>
            <a:lvl1pPr>
              <a:defRPr sz="2000"/>
            </a:lvl1pPr>
          </a:lstStyle>
          <a:p>
            <a:r>
              <a:rPr lang="en-US"/>
              <a:t>Click to edit Master title style (20pt)</a:t>
            </a:r>
          </a:p>
        </p:txBody>
      </p:sp>
      <p:sp>
        <p:nvSpPr>
          <p:cNvPr id="12" name="New Footnote"/>
          <p:cNvSpPr>
            <a:spLocks noGrp="1"/>
          </p:cNvSpPr>
          <p:nvPr>
            <p:ph type="body" sz="quarter" idx="18" hasCustomPrompt="1"/>
          </p:nvPr>
        </p:nvSpPr>
        <p:spPr>
          <a:xfrm>
            <a:off x="454032" y="6047321"/>
            <a:ext cx="8234361" cy="370415"/>
          </a:xfrm>
        </p:spPr>
        <p:txBody>
          <a:bodyPr anchor="b" anchorCtr="0">
            <a:noAutofit/>
          </a:bodyPr>
          <a:lstStyle>
            <a:lvl1pPr marL="0" indent="0">
              <a:spcBef>
                <a:spcPts val="0"/>
              </a:spcBef>
              <a:tabLst/>
              <a:defRPr sz="800" b="0">
                <a:solidFill>
                  <a:schemeClr val="tx1"/>
                </a:solidFill>
              </a:defRPr>
            </a:lvl1pPr>
          </a:lstStyle>
          <a:p>
            <a:pPr lvl="0"/>
            <a:r>
              <a:rPr lang="en-US"/>
              <a:t>Source: set in 8pt</a:t>
            </a:r>
            <a:endParaRPr lang="en-GB"/>
          </a:p>
        </p:txBody>
      </p:sp>
      <p:sp>
        <p:nvSpPr>
          <p:cNvPr id="3" name="Footer Placeholder 2"/>
          <p:cNvSpPr>
            <a:spLocks noGrp="1"/>
          </p:cNvSpPr>
          <p:nvPr>
            <p:ph type="ftr" sz="quarter" idx="20"/>
          </p:nvPr>
        </p:nvSpPr>
        <p:spPr/>
        <p:txBody>
          <a:bodyPr/>
          <a:lstStyle>
            <a:lvl1pPr>
              <a:defRPr/>
            </a:lvl1pPr>
          </a:lstStyle>
          <a:p>
            <a:r>
              <a:rPr lang="en-US"/>
              <a:t>FOR INSTITUTIONAL INVESTOR USE ONLY — NOT FOR USE WITH THE PUBLIC</a:t>
            </a:r>
            <a:endParaRPr lang="en-GB"/>
          </a:p>
        </p:txBody>
      </p:sp>
      <p:sp>
        <p:nvSpPr>
          <p:cNvPr id="4" name="Slide Number Placeholder 3"/>
          <p:cNvSpPr>
            <a:spLocks noGrp="1"/>
          </p:cNvSpPr>
          <p:nvPr>
            <p:ph type="sldNum" sz="quarter" idx="21"/>
          </p:nvPr>
        </p:nvSpPr>
        <p:spPr/>
        <p:txBody>
          <a:bodyPr/>
          <a:lstStyle/>
          <a:p>
            <a:fld id="{8EEC37C6-AC39-4A6B-A75F-F9CDDE8B5287}" type="slidenum">
              <a:rPr lang="en-GB" smtClean="0"/>
              <a:pPr/>
              <a:t>‹#›</a:t>
            </a:fld>
            <a:endParaRPr lang="en-GB"/>
          </a:p>
        </p:txBody>
      </p:sp>
    </p:spTree>
    <p:extLst>
      <p:ext uri="{BB962C8B-B14F-4D97-AF65-F5344CB8AC3E}">
        <p14:creationId xmlns:p14="http://schemas.microsoft.com/office/powerpoint/2010/main" val="940687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ext Pag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54027" y="1604433"/>
            <a:ext cx="8234363" cy="4322235"/>
          </a:xfrm>
        </p:spPr>
        <p:txBody>
          <a:bodyPr tIns="0"/>
          <a:lstStyle>
            <a:lvl1pPr>
              <a:spcBef>
                <a:spcPts val="600"/>
              </a:spcBef>
              <a:defRPr sz="1800">
                <a:solidFill>
                  <a:schemeClr val="tx2"/>
                </a:solidFill>
              </a:defRPr>
            </a:lvl1pPr>
            <a:lvl2pPr marL="228597" indent="-228597">
              <a:spcBef>
                <a:spcPts val="600"/>
              </a:spcBef>
              <a:buFont typeface="Wingdings" pitchFamily="2" charset="2"/>
              <a:buChar char="§"/>
              <a:defRPr sz="1800"/>
            </a:lvl2pPr>
            <a:lvl3pPr marL="457195" indent="-228597">
              <a:spcBef>
                <a:spcPts val="600"/>
              </a:spcBef>
              <a:defRPr sz="1800"/>
            </a:lvl3pPr>
            <a:lvl4pPr marL="685791" indent="-228597">
              <a:spcBef>
                <a:spcPts val="600"/>
              </a:spcBef>
              <a:defRPr sz="1800"/>
            </a:lvl4pPr>
            <a:lvl5pPr marL="914388" indent="-228597">
              <a:spcBef>
                <a:spcPts val="600"/>
              </a:spcBef>
              <a:defRPr sz="1800"/>
            </a:lvl5pPr>
          </a:lstStyle>
          <a:p>
            <a:pPr lvl="0"/>
            <a:r>
              <a:rPr lang="en-US"/>
              <a:t>Click to edit Master text styles (14-18pt)</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p:cNvSpPr>
            <a:spLocks noGrp="1"/>
          </p:cNvSpPr>
          <p:nvPr>
            <p:ph type="title" hasCustomPrompt="1"/>
          </p:nvPr>
        </p:nvSpPr>
        <p:spPr>
          <a:xfrm>
            <a:off x="454029" y="309035"/>
            <a:ext cx="7504113" cy="768349"/>
          </a:xfrm>
        </p:spPr>
        <p:txBody>
          <a:bodyPr/>
          <a:lstStyle>
            <a:lvl1pPr>
              <a:defRPr sz="2000"/>
            </a:lvl1pPr>
          </a:lstStyle>
          <a:p>
            <a:r>
              <a:rPr lang="en-US"/>
              <a:t>Click to edit Master title style (20pt)</a:t>
            </a:r>
          </a:p>
        </p:txBody>
      </p:sp>
      <p:sp>
        <p:nvSpPr>
          <p:cNvPr id="14" name="New Footnote"/>
          <p:cNvSpPr>
            <a:spLocks noGrp="1"/>
          </p:cNvSpPr>
          <p:nvPr>
            <p:ph type="body" sz="quarter" idx="17" hasCustomPrompt="1"/>
          </p:nvPr>
        </p:nvSpPr>
        <p:spPr>
          <a:xfrm>
            <a:off x="454032" y="6047321"/>
            <a:ext cx="8234361" cy="370415"/>
          </a:xfrm>
        </p:spPr>
        <p:txBody>
          <a:bodyPr anchor="b" anchorCtr="0">
            <a:noAutofit/>
          </a:bodyPr>
          <a:lstStyle>
            <a:lvl1pPr marL="0" indent="0">
              <a:spcBef>
                <a:spcPts val="0"/>
              </a:spcBef>
              <a:tabLst/>
              <a:defRPr sz="800" b="0">
                <a:solidFill>
                  <a:schemeClr val="tx1"/>
                </a:solidFill>
              </a:defRPr>
            </a:lvl1pPr>
          </a:lstStyle>
          <a:p>
            <a:pPr lvl="0"/>
            <a:r>
              <a:rPr lang="en-US"/>
              <a:t>Source: set in 8pt</a:t>
            </a:r>
            <a:endParaRPr lang="en-GB"/>
          </a:p>
        </p:txBody>
      </p:sp>
      <p:sp>
        <p:nvSpPr>
          <p:cNvPr id="4" name="Footer Placeholder 3"/>
          <p:cNvSpPr>
            <a:spLocks noGrp="1"/>
          </p:cNvSpPr>
          <p:nvPr>
            <p:ph type="ftr" sz="quarter" idx="19"/>
          </p:nvPr>
        </p:nvSpPr>
        <p:spPr/>
        <p:txBody>
          <a:bodyPr/>
          <a:lstStyle>
            <a:lvl1pPr>
              <a:defRPr/>
            </a:lvl1pPr>
          </a:lstStyle>
          <a:p>
            <a:r>
              <a:rPr lang="en-US"/>
              <a:t>FOR INSTITUTIONAL INVESTOR USE ONLY — NOT FOR USE WITH THE PUBLIC</a:t>
            </a:r>
            <a:endParaRPr lang="en-GB"/>
          </a:p>
        </p:txBody>
      </p:sp>
      <p:sp>
        <p:nvSpPr>
          <p:cNvPr id="5" name="Slide Number Placeholder 4"/>
          <p:cNvSpPr>
            <a:spLocks noGrp="1"/>
          </p:cNvSpPr>
          <p:nvPr>
            <p:ph type="sldNum" sz="quarter" idx="20"/>
          </p:nvPr>
        </p:nvSpPr>
        <p:spPr/>
        <p:txBody>
          <a:bodyPr/>
          <a:lstStyle/>
          <a:p>
            <a:fld id="{8EEC37C6-AC39-4A6B-A75F-F9CDDE8B5287}" type="slidenum">
              <a:rPr lang="en-GB" smtClean="0"/>
              <a:pPr/>
              <a:t>‹#›</a:t>
            </a:fld>
            <a:endParaRPr lang="en-GB"/>
          </a:p>
        </p:txBody>
      </p:sp>
    </p:spTree>
    <p:extLst>
      <p:ext uri="{BB962C8B-B14F-4D97-AF65-F5344CB8AC3E}">
        <p14:creationId xmlns:p14="http://schemas.microsoft.com/office/powerpoint/2010/main" val="119187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3" name="Left Content Placeholder"/>
          <p:cNvSpPr>
            <a:spLocks noGrp="1"/>
          </p:cNvSpPr>
          <p:nvPr>
            <p:ph idx="1" hasCustomPrompt="1"/>
          </p:nvPr>
        </p:nvSpPr>
        <p:spPr>
          <a:xfrm>
            <a:off x="468313" y="1604434"/>
            <a:ext cx="4016375" cy="4320119"/>
          </a:xfrm>
        </p:spPr>
        <p:txBody>
          <a:bodyPr numCol="1">
            <a:noAutofit/>
          </a:bodyPr>
          <a:lstStyle>
            <a:lvl1pPr marL="0" indent="0">
              <a:spcBef>
                <a:spcPts val="600"/>
              </a:spcBef>
              <a:buFontTx/>
              <a:buNone/>
              <a:tabLst>
                <a:tab pos="114298" algn="l"/>
              </a:tabLst>
              <a:defRPr sz="1600" b="1">
                <a:solidFill>
                  <a:schemeClr val="tx2"/>
                </a:solidFill>
              </a:defRPr>
            </a:lvl1pPr>
            <a:lvl2pPr marL="182878" indent="-182878">
              <a:spcBef>
                <a:spcPts val="600"/>
              </a:spcBef>
              <a:buFont typeface="Wingdings" pitchFamily="2" charset="2"/>
              <a:buChar char="§"/>
              <a:defRPr sz="1600" b="0">
                <a:solidFill>
                  <a:schemeClr val="tx1"/>
                </a:solidFill>
              </a:defRPr>
            </a:lvl2pPr>
            <a:lvl3pPr marL="365755" indent="-182878">
              <a:spcBef>
                <a:spcPts val="600"/>
              </a:spcBef>
              <a:buFont typeface="Verdana" pitchFamily="34" charset="0"/>
              <a:buChar char="–"/>
              <a:defRPr sz="1600" b="0">
                <a:solidFill>
                  <a:schemeClr val="tx1"/>
                </a:solidFill>
              </a:defRPr>
            </a:lvl3pPr>
            <a:lvl4pPr marL="548633" indent="-182878">
              <a:spcBef>
                <a:spcPts val="600"/>
              </a:spcBef>
              <a:defRPr sz="1600" b="0">
                <a:solidFill>
                  <a:schemeClr val="tx1"/>
                </a:solidFill>
              </a:defRPr>
            </a:lvl4pPr>
            <a:lvl5pPr marL="731511" indent="-182878">
              <a:spcBef>
                <a:spcPts val="600"/>
              </a:spcBef>
              <a:defRPr sz="1600" b="0">
                <a:solidFill>
                  <a:schemeClr val="tx1"/>
                </a:solidFill>
              </a:defRPr>
            </a:lvl5pPr>
          </a:lstStyle>
          <a:p>
            <a:pPr lvl="0"/>
            <a:r>
              <a:rPr lang="en-US"/>
              <a:t>Click to edit Master text styles (12-16pt)</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Right Content Placeholder"/>
          <p:cNvSpPr>
            <a:spLocks noGrp="1"/>
          </p:cNvSpPr>
          <p:nvPr>
            <p:ph idx="15" hasCustomPrompt="1"/>
          </p:nvPr>
        </p:nvSpPr>
        <p:spPr>
          <a:xfrm>
            <a:off x="4664080" y="1604434"/>
            <a:ext cx="4020185" cy="4320117"/>
          </a:xfrm>
        </p:spPr>
        <p:txBody>
          <a:bodyPr numCol="1">
            <a:noAutofit/>
          </a:bodyPr>
          <a:lstStyle>
            <a:lvl1pPr marL="0" indent="0">
              <a:spcBef>
                <a:spcPts val="600"/>
              </a:spcBef>
              <a:buFontTx/>
              <a:buNone/>
              <a:tabLst>
                <a:tab pos="114298" algn="l"/>
              </a:tabLst>
              <a:defRPr sz="1600" b="1">
                <a:solidFill>
                  <a:schemeClr val="tx2"/>
                </a:solidFill>
              </a:defRPr>
            </a:lvl1pPr>
            <a:lvl2pPr marL="182878" indent="-182878">
              <a:spcBef>
                <a:spcPts val="600"/>
              </a:spcBef>
              <a:buFont typeface="Wingdings" pitchFamily="2" charset="2"/>
              <a:buChar char="§"/>
              <a:defRPr lang="en-US" sz="1600" b="0" kern="1200" spc="-11" baseline="0" dirty="0" smtClean="0">
                <a:solidFill>
                  <a:schemeClr val="tx1"/>
                </a:solidFill>
                <a:latin typeface="+mn-lt"/>
                <a:ea typeface="+mn-ea"/>
                <a:cs typeface="+mn-cs"/>
              </a:defRPr>
            </a:lvl2pPr>
            <a:lvl3pPr marL="365755" indent="-182878" algn="l" defTabSz="228597" rtl="0" eaLnBrk="1" latinLnBrk="0" hangingPunct="1">
              <a:spcBef>
                <a:spcPts val="600"/>
              </a:spcBef>
              <a:buFont typeface="Verdana" pitchFamily="34" charset="0"/>
              <a:buChar char="–"/>
              <a:defRPr lang="en-US" sz="1600" b="0" kern="1200" spc="-11" baseline="0" dirty="0" smtClean="0">
                <a:solidFill>
                  <a:schemeClr val="tx1"/>
                </a:solidFill>
                <a:latin typeface="+mn-lt"/>
                <a:ea typeface="+mn-ea"/>
                <a:cs typeface="+mn-cs"/>
              </a:defRPr>
            </a:lvl3pPr>
            <a:lvl4pPr marL="548633" indent="-182878" algn="l" defTabSz="228597" rtl="0" eaLnBrk="1" latinLnBrk="0" hangingPunct="1">
              <a:spcBef>
                <a:spcPts val="600"/>
              </a:spcBef>
              <a:buFont typeface="Verdana" pitchFamily="34" charset="0"/>
              <a:buChar char="–"/>
              <a:defRPr lang="en-US" sz="1600" b="0" kern="1200" spc="-11" baseline="0" dirty="0" smtClean="0">
                <a:solidFill>
                  <a:schemeClr val="tx1"/>
                </a:solidFill>
                <a:latin typeface="+mn-lt"/>
                <a:ea typeface="+mn-ea"/>
                <a:cs typeface="+mn-cs"/>
              </a:defRPr>
            </a:lvl4pPr>
            <a:lvl5pPr marL="731511" indent="-182878" algn="l" defTabSz="228597" rtl="0" eaLnBrk="1" latinLnBrk="0" hangingPunct="1">
              <a:spcBef>
                <a:spcPts val="600"/>
              </a:spcBef>
              <a:buFont typeface="Verdana" pitchFamily="34" charset="0"/>
              <a:buChar char="–"/>
              <a:defRPr lang="en-GB" sz="1600" b="0" kern="1200" spc="-11" baseline="0" dirty="0">
                <a:solidFill>
                  <a:schemeClr val="tx1"/>
                </a:solidFill>
                <a:latin typeface="+mn-lt"/>
                <a:ea typeface="+mn-ea"/>
                <a:cs typeface="+mn-cs"/>
              </a:defRPr>
            </a:lvl5pPr>
          </a:lstStyle>
          <a:p>
            <a:pPr lvl="0"/>
            <a:r>
              <a:rPr lang="en-US"/>
              <a:t>Click to edit Master text styles (12-16pt)</a:t>
            </a:r>
          </a:p>
          <a:p>
            <a:pPr marL="182878" lvl="1" indent="-182878" algn="l" defTabSz="228597" rtl="0" eaLnBrk="1" latinLnBrk="0" hangingPunct="1">
              <a:spcBef>
                <a:spcPts val="600"/>
              </a:spcBef>
              <a:buFont typeface="Wingdings" pitchFamily="2" charset="2"/>
              <a:buChar char="§"/>
            </a:pPr>
            <a:r>
              <a:rPr lang="en-US"/>
              <a:t>Second level</a:t>
            </a:r>
          </a:p>
          <a:p>
            <a:pPr lvl="2"/>
            <a:r>
              <a:rPr lang="en-US"/>
              <a:t>Third level</a:t>
            </a:r>
          </a:p>
          <a:p>
            <a:pPr lvl="3"/>
            <a:r>
              <a:rPr lang="en-US"/>
              <a:t>Fourth level</a:t>
            </a:r>
          </a:p>
          <a:p>
            <a:pPr lvl="4"/>
            <a:r>
              <a:rPr lang="en-US"/>
              <a:t>Fifth level</a:t>
            </a:r>
            <a:endParaRPr lang="en-GB"/>
          </a:p>
        </p:txBody>
      </p:sp>
      <p:sp>
        <p:nvSpPr>
          <p:cNvPr id="13" name="Title 1"/>
          <p:cNvSpPr>
            <a:spLocks noGrp="1"/>
          </p:cNvSpPr>
          <p:nvPr>
            <p:ph type="title" hasCustomPrompt="1"/>
          </p:nvPr>
        </p:nvSpPr>
        <p:spPr>
          <a:xfrm>
            <a:off x="454029" y="309035"/>
            <a:ext cx="7504113" cy="768349"/>
          </a:xfrm>
        </p:spPr>
        <p:txBody>
          <a:bodyPr/>
          <a:lstStyle>
            <a:lvl1pPr>
              <a:defRPr sz="2000"/>
            </a:lvl1pPr>
          </a:lstStyle>
          <a:p>
            <a:r>
              <a:rPr lang="en-US"/>
              <a:t>Click to edit Master title style (20pt)</a:t>
            </a:r>
          </a:p>
        </p:txBody>
      </p:sp>
      <p:sp>
        <p:nvSpPr>
          <p:cNvPr id="16" name="New Footnote"/>
          <p:cNvSpPr>
            <a:spLocks noGrp="1"/>
          </p:cNvSpPr>
          <p:nvPr>
            <p:ph type="body" sz="quarter" idx="19" hasCustomPrompt="1"/>
          </p:nvPr>
        </p:nvSpPr>
        <p:spPr>
          <a:xfrm>
            <a:off x="454032" y="6047321"/>
            <a:ext cx="8234361" cy="370415"/>
          </a:xfrm>
        </p:spPr>
        <p:txBody>
          <a:bodyPr anchor="b" anchorCtr="0">
            <a:noAutofit/>
          </a:bodyPr>
          <a:lstStyle>
            <a:lvl1pPr marL="0" indent="0">
              <a:spcBef>
                <a:spcPts val="0"/>
              </a:spcBef>
              <a:tabLst/>
              <a:defRPr sz="800" b="0">
                <a:solidFill>
                  <a:schemeClr val="tx1"/>
                </a:solidFill>
              </a:defRPr>
            </a:lvl1pPr>
          </a:lstStyle>
          <a:p>
            <a:pPr lvl="0"/>
            <a:r>
              <a:rPr lang="en-US"/>
              <a:t>Source: set in 8pt</a:t>
            </a:r>
            <a:endParaRPr lang="en-GB"/>
          </a:p>
        </p:txBody>
      </p:sp>
      <p:sp>
        <p:nvSpPr>
          <p:cNvPr id="4" name="Footer Placeholder 3"/>
          <p:cNvSpPr>
            <a:spLocks noGrp="1"/>
          </p:cNvSpPr>
          <p:nvPr>
            <p:ph type="ftr" sz="quarter" idx="21"/>
          </p:nvPr>
        </p:nvSpPr>
        <p:spPr/>
        <p:txBody>
          <a:bodyPr/>
          <a:lstStyle>
            <a:lvl1pPr>
              <a:defRPr/>
            </a:lvl1pPr>
          </a:lstStyle>
          <a:p>
            <a:r>
              <a:rPr lang="en-US"/>
              <a:t>FOR INSTITUTIONAL INVESTOR USE ONLY — NOT FOR USE WITH THE PUBLIC</a:t>
            </a:r>
            <a:endParaRPr lang="en-GB"/>
          </a:p>
        </p:txBody>
      </p:sp>
      <p:sp>
        <p:nvSpPr>
          <p:cNvPr id="5" name="Slide Number Placeholder 4"/>
          <p:cNvSpPr>
            <a:spLocks noGrp="1"/>
          </p:cNvSpPr>
          <p:nvPr>
            <p:ph type="sldNum" sz="quarter" idx="22"/>
          </p:nvPr>
        </p:nvSpPr>
        <p:spPr/>
        <p:txBody>
          <a:bodyPr/>
          <a:lstStyle/>
          <a:p>
            <a:fld id="{8EEC37C6-AC39-4A6B-A75F-F9CDDE8B5287}" type="slidenum">
              <a:rPr lang="en-GB" smtClean="0"/>
              <a:pPr/>
              <a:t>‹#›</a:t>
            </a:fld>
            <a:endParaRPr lang="en-GB"/>
          </a:p>
        </p:txBody>
      </p:sp>
    </p:spTree>
    <p:extLst>
      <p:ext uri="{BB962C8B-B14F-4D97-AF65-F5344CB8AC3E}">
        <p14:creationId xmlns:p14="http://schemas.microsoft.com/office/powerpoint/2010/main" val="414724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705" y="229100"/>
            <a:ext cx="6826250" cy="701674"/>
          </a:xfrm>
        </p:spPr>
        <p:txBody>
          <a:bodyPr>
            <a:normAutofit/>
          </a:bodyPr>
          <a:lstStyle>
            <a:lvl1pPr>
              <a:defRPr sz="2000" b="1">
                <a:solidFill>
                  <a:srgbClr val="054641"/>
                </a:solidFill>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361949" y="1224736"/>
            <a:ext cx="8438017" cy="4995980"/>
          </a:xfrm>
        </p:spPr>
        <p:txBody>
          <a:bodyPr>
            <a:normAutofit/>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20">
            <a:extLst>
              <a:ext uri="{FF2B5EF4-FFF2-40B4-BE49-F238E27FC236}">
                <a16:creationId xmlns:a16="http://schemas.microsoft.com/office/drawing/2014/main" id="{BDFFE95E-8278-4223-B974-D309B098EA43}"/>
              </a:ext>
            </a:extLst>
          </p:cNvPr>
          <p:cNvSpPr/>
          <p:nvPr userDrawn="1"/>
        </p:nvSpPr>
        <p:spPr>
          <a:xfrm>
            <a:off x="8770144" y="6512241"/>
            <a:ext cx="221508" cy="1914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userDrawn="1">
            <p:ph type="sldNum" sz="quarter" idx="12"/>
          </p:nvPr>
        </p:nvSpPr>
        <p:spPr>
          <a:xfrm>
            <a:off x="8607034" y="6425405"/>
            <a:ext cx="430440" cy="365125"/>
          </a:xfrm>
        </p:spPr>
        <p:txBody>
          <a:bodyPr/>
          <a:lstStyle>
            <a:lvl1pPr>
              <a:defRPr sz="900">
                <a:solidFill>
                  <a:schemeClr val="tx1">
                    <a:lumMod val="75000"/>
                    <a:lumOff val="25000"/>
                  </a:schemeClr>
                </a:solidFill>
              </a:defRPr>
            </a:lvl1pPr>
          </a:lstStyle>
          <a:p>
            <a:fld id="{B849DB87-9646-4E65-976E-02F9DD0BD3A9}" type="slidenum">
              <a:rPr lang="en-US" smtClean="0"/>
              <a:pPr/>
              <a:t>‹#›</a:t>
            </a:fld>
            <a:endParaRPr lang="en-US"/>
          </a:p>
        </p:txBody>
      </p:sp>
      <p:cxnSp>
        <p:nvCxnSpPr>
          <p:cNvPr id="23" name="Straight Connector 22">
            <a:extLst>
              <a:ext uri="{FF2B5EF4-FFF2-40B4-BE49-F238E27FC236}">
                <a16:creationId xmlns:a16="http://schemas.microsoft.com/office/drawing/2014/main" id="{106DE1D3-E945-4131-9C45-947FDAFDD811}"/>
              </a:ext>
            </a:extLst>
          </p:cNvPr>
          <p:cNvCxnSpPr>
            <a:cxnSpLocks/>
          </p:cNvCxnSpPr>
          <p:nvPr userDrawn="1"/>
        </p:nvCxnSpPr>
        <p:spPr>
          <a:xfrm>
            <a:off x="356705" y="6723103"/>
            <a:ext cx="864203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18013B4-E4CA-4F2E-9AD0-104D0522AC66}"/>
              </a:ext>
            </a:extLst>
          </p:cNvPr>
          <p:cNvCxnSpPr>
            <a:cxnSpLocks/>
          </p:cNvCxnSpPr>
          <p:nvPr userDrawn="1"/>
        </p:nvCxnSpPr>
        <p:spPr>
          <a:xfrm flipV="1">
            <a:off x="467360" y="863600"/>
            <a:ext cx="8332606" cy="10594"/>
          </a:xfrm>
          <a:prstGeom prst="line">
            <a:avLst/>
          </a:prstGeom>
          <a:ln w="28575" cmpd="tri">
            <a:solidFill>
              <a:srgbClr val="05464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ACFA7D7-9F27-4FF5-9918-B471FB03C8E5}"/>
              </a:ext>
            </a:extLst>
          </p:cNvPr>
          <p:cNvPicPr>
            <a:picLocks noChangeAspect="1"/>
          </p:cNvPicPr>
          <p:nvPr userDrawn="1"/>
        </p:nvPicPr>
        <p:blipFill>
          <a:blip r:embed="rId3"/>
          <a:stretch>
            <a:fillRect/>
          </a:stretch>
        </p:blipFill>
        <p:spPr>
          <a:xfrm>
            <a:off x="7324253" y="299538"/>
            <a:ext cx="1445891" cy="487638"/>
          </a:xfrm>
          <a:prstGeom prst="rect">
            <a:avLst/>
          </a:prstGeom>
        </p:spPr>
      </p:pic>
    </p:spTree>
    <p:custDataLst>
      <p:tags r:id="rId1"/>
    </p:custDataLst>
    <p:extLst>
      <p:ext uri="{BB962C8B-B14F-4D97-AF65-F5344CB8AC3E}">
        <p14:creationId xmlns:p14="http://schemas.microsoft.com/office/powerpoint/2010/main" val="23715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705" y="229100"/>
            <a:ext cx="6826250" cy="701674"/>
          </a:xfrm>
        </p:spPr>
        <p:txBody>
          <a:bodyPr>
            <a:normAutofit/>
          </a:bodyPr>
          <a:lstStyle>
            <a:lvl1pPr>
              <a:defRPr sz="2000" b="1">
                <a:solidFill>
                  <a:srgbClr val="054641"/>
                </a:solidFill>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361949" y="1224736"/>
            <a:ext cx="4001821" cy="4995980"/>
          </a:xfrm>
        </p:spPr>
        <p:txBody>
          <a:bodyPr>
            <a:normAutofit/>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20">
            <a:extLst>
              <a:ext uri="{FF2B5EF4-FFF2-40B4-BE49-F238E27FC236}">
                <a16:creationId xmlns:a16="http://schemas.microsoft.com/office/drawing/2014/main" id="{BDFFE95E-8278-4223-B974-D309B098EA43}"/>
              </a:ext>
            </a:extLst>
          </p:cNvPr>
          <p:cNvSpPr/>
          <p:nvPr userDrawn="1"/>
        </p:nvSpPr>
        <p:spPr>
          <a:xfrm>
            <a:off x="8770144" y="6512241"/>
            <a:ext cx="221508" cy="1914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607034" y="6425405"/>
            <a:ext cx="430440" cy="365125"/>
          </a:xfrm>
        </p:spPr>
        <p:txBody>
          <a:bodyPr/>
          <a:lstStyle>
            <a:lvl1pPr>
              <a:defRPr sz="900">
                <a:solidFill>
                  <a:schemeClr val="tx1">
                    <a:lumMod val="75000"/>
                    <a:lumOff val="25000"/>
                  </a:schemeClr>
                </a:solidFill>
              </a:defRPr>
            </a:lvl1pPr>
          </a:lstStyle>
          <a:p>
            <a:fld id="{B849DB87-9646-4E65-976E-02F9DD0BD3A9}" type="slidenum">
              <a:rPr lang="en-US" smtClean="0"/>
              <a:pPr/>
              <a:t>‹#›</a:t>
            </a:fld>
            <a:endParaRPr lang="en-US"/>
          </a:p>
        </p:txBody>
      </p:sp>
      <p:cxnSp>
        <p:nvCxnSpPr>
          <p:cNvPr id="23" name="Straight Connector 22">
            <a:extLst>
              <a:ext uri="{FF2B5EF4-FFF2-40B4-BE49-F238E27FC236}">
                <a16:creationId xmlns:a16="http://schemas.microsoft.com/office/drawing/2014/main" id="{106DE1D3-E945-4131-9C45-947FDAFDD811}"/>
              </a:ext>
            </a:extLst>
          </p:cNvPr>
          <p:cNvCxnSpPr>
            <a:cxnSpLocks/>
          </p:cNvCxnSpPr>
          <p:nvPr userDrawn="1"/>
        </p:nvCxnSpPr>
        <p:spPr>
          <a:xfrm>
            <a:off x="356705" y="6723103"/>
            <a:ext cx="864203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7101F77E-0238-4345-B155-88007852BADC}"/>
              </a:ext>
            </a:extLst>
          </p:cNvPr>
          <p:cNvSpPr>
            <a:spLocks noGrp="1"/>
          </p:cNvSpPr>
          <p:nvPr>
            <p:ph idx="13"/>
          </p:nvPr>
        </p:nvSpPr>
        <p:spPr>
          <a:xfrm>
            <a:off x="4651433" y="1222235"/>
            <a:ext cx="4001821" cy="4995980"/>
          </a:xfrm>
        </p:spPr>
        <p:txBody>
          <a:bodyPr>
            <a:normAutofit/>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7386C5D5-62D9-49AD-AA6E-AA101036B93C}"/>
              </a:ext>
            </a:extLst>
          </p:cNvPr>
          <p:cNvCxnSpPr>
            <a:cxnSpLocks/>
          </p:cNvCxnSpPr>
          <p:nvPr userDrawn="1"/>
        </p:nvCxnSpPr>
        <p:spPr>
          <a:xfrm flipV="1">
            <a:off x="467360" y="863600"/>
            <a:ext cx="8332606" cy="10594"/>
          </a:xfrm>
          <a:prstGeom prst="line">
            <a:avLst/>
          </a:prstGeom>
          <a:ln w="28575" cmpd="tri">
            <a:solidFill>
              <a:srgbClr val="05464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306070E-A80D-4F0F-ACE4-5BA3EE216F81}"/>
              </a:ext>
            </a:extLst>
          </p:cNvPr>
          <p:cNvPicPr>
            <a:picLocks noChangeAspect="1"/>
          </p:cNvPicPr>
          <p:nvPr userDrawn="1"/>
        </p:nvPicPr>
        <p:blipFill>
          <a:blip r:embed="rId3"/>
          <a:stretch>
            <a:fillRect/>
          </a:stretch>
        </p:blipFill>
        <p:spPr>
          <a:xfrm>
            <a:off x="7324253" y="299538"/>
            <a:ext cx="1445891" cy="487638"/>
          </a:xfrm>
          <a:prstGeom prst="rect">
            <a:avLst/>
          </a:prstGeom>
        </p:spPr>
      </p:pic>
    </p:spTree>
    <p:custDataLst>
      <p:tags r:id="rId1"/>
    </p:custDataLst>
    <p:extLst>
      <p:ext uri="{BB962C8B-B14F-4D97-AF65-F5344CB8AC3E}">
        <p14:creationId xmlns:p14="http://schemas.microsoft.com/office/powerpoint/2010/main" val="94076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411715-5C43-4776-AA89-95F8412AE98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9DB87-9646-4E65-976E-02F9DD0BD3A9}" type="slidenum">
              <a:rPr lang="en-US" smtClean="0"/>
              <a:t>‹#›</a:t>
            </a:fld>
            <a:endParaRPr lang="en-US"/>
          </a:p>
        </p:txBody>
      </p:sp>
    </p:spTree>
    <p:extLst>
      <p:ext uri="{BB962C8B-B14F-4D97-AF65-F5344CB8AC3E}">
        <p14:creationId xmlns:p14="http://schemas.microsoft.com/office/powerpoint/2010/main" val="94481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411715-5C43-4776-AA89-95F8412AE984}"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49DB87-9646-4E65-976E-02F9DD0BD3A9}" type="slidenum">
              <a:rPr lang="en-US" smtClean="0"/>
              <a:t>‹#›</a:t>
            </a:fld>
            <a:endParaRPr lang="en-US"/>
          </a:p>
        </p:txBody>
      </p:sp>
    </p:spTree>
    <p:extLst>
      <p:ext uri="{BB962C8B-B14F-4D97-AF65-F5344CB8AC3E}">
        <p14:creationId xmlns:p14="http://schemas.microsoft.com/office/powerpoint/2010/main" val="327903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08A652BC-A8C5-4264-A181-40D2D89B0DA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1E37B0A4-7F26-48C3-AE2D-A325B7FF7388}"/>
              </a:ext>
            </a:extLst>
          </p:cNvPr>
          <p:cNvSpPr/>
          <p:nvPr userDrawn="1"/>
        </p:nvSpPr>
        <p:spPr>
          <a:xfrm>
            <a:off x="839" y="0"/>
            <a:ext cx="9143161" cy="6858000"/>
          </a:xfrm>
          <a:custGeom>
            <a:avLst/>
            <a:gdLst>
              <a:gd name="connsiteX0" fmla="*/ 0 w 9143161"/>
              <a:gd name="connsiteY0" fmla="*/ 0 h 4799228"/>
              <a:gd name="connsiteX1" fmla="*/ 9143162 w 9143161"/>
              <a:gd name="connsiteY1" fmla="*/ 0 h 4799228"/>
              <a:gd name="connsiteX2" fmla="*/ 9143162 w 9143161"/>
              <a:gd name="connsiteY2" fmla="*/ 4799229 h 4799228"/>
              <a:gd name="connsiteX3" fmla="*/ 0 w 9143161"/>
              <a:gd name="connsiteY3" fmla="*/ 4799229 h 4799228"/>
              <a:gd name="connsiteX4" fmla="*/ 0 w 9143161"/>
              <a:gd name="connsiteY4" fmla="*/ 0 h 479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161" h="4799228">
                <a:moveTo>
                  <a:pt x="0" y="0"/>
                </a:moveTo>
                <a:cubicBezTo>
                  <a:pt x="3047467" y="0"/>
                  <a:pt x="6094857" y="0"/>
                  <a:pt x="9143162" y="0"/>
                </a:cubicBezTo>
                <a:cubicBezTo>
                  <a:pt x="9143162" y="1599209"/>
                  <a:pt x="9143162" y="3198647"/>
                  <a:pt x="9143162" y="4799229"/>
                </a:cubicBezTo>
                <a:cubicBezTo>
                  <a:pt x="6096000" y="4799229"/>
                  <a:pt x="3048000" y="4799229"/>
                  <a:pt x="0" y="4799229"/>
                </a:cubicBezTo>
                <a:cubicBezTo>
                  <a:pt x="0" y="3200172"/>
                  <a:pt x="0" y="1600200"/>
                  <a:pt x="0" y="0"/>
                </a:cubicBezTo>
                <a:close/>
              </a:path>
            </a:pathLst>
          </a:custGeom>
          <a:solidFill>
            <a:srgbClr val="054641">
              <a:alpha val="70000"/>
            </a:srgbClr>
          </a:solidFill>
          <a:ln w="7620" cap="flat">
            <a:noFill/>
            <a:prstDash val="solid"/>
            <a:miter/>
          </a:ln>
        </p:spPr>
        <p:txBody>
          <a:bodyPr rtlCol="0" anchor="ctr"/>
          <a:lstStyle/>
          <a:p>
            <a:endParaRPr lang="en-US"/>
          </a:p>
        </p:txBody>
      </p:sp>
      <p:sp>
        <p:nvSpPr>
          <p:cNvPr id="2" name="Title 1"/>
          <p:cNvSpPr>
            <a:spLocks noGrp="1"/>
          </p:cNvSpPr>
          <p:nvPr>
            <p:ph type="title" hasCustomPrompt="1"/>
          </p:nvPr>
        </p:nvSpPr>
        <p:spPr>
          <a:xfrm>
            <a:off x="1001807" y="5592982"/>
            <a:ext cx="6907116" cy="842964"/>
          </a:xfrm>
        </p:spPr>
        <p:txBody>
          <a:bodyPr>
            <a:normAutofit/>
          </a:bodyPr>
          <a:lstStyle>
            <a:lvl1pPr>
              <a:defRPr sz="3200" b="1" cap="all" baseline="0">
                <a:solidFill>
                  <a:schemeClr val="bg1"/>
                </a:solidFill>
                <a:latin typeface="Century Gothic" panose="020B0502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38720D42-3C8E-42FE-934D-3A1724381120}"/>
              </a:ext>
            </a:extLst>
          </p:cNvPr>
          <p:cNvSpPr/>
          <p:nvPr userDrawn="1"/>
        </p:nvSpPr>
        <p:spPr>
          <a:xfrm>
            <a:off x="447675" y="5771577"/>
            <a:ext cx="466725" cy="466725"/>
          </a:xfrm>
          <a:prstGeom prst="rect">
            <a:avLst/>
          </a:prstGeom>
          <a:solidFill>
            <a:srgbClr val="DA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6421B06-8C7F-43E1-976D-ABA4C3051FA4}"/>
              </a:ext>
            </a:extLst>
          </p:cNvPr>
          <p:cNvGrpSpPr/>
          <p:nvPr userDrawn="1"/>
        </p:nvGrpSpPr>
        <p:grpSpPr>
          <a:xfrm rot="10800000">
            <a:off x="8833581" y="-14522"/>
            <a:ext cx="123824" cy="7395825"/>
            <a:chOff x="8667751" y="-499726"/>
            <a:chExt cx="123824" cy="7395825"/>
          </a:xfrm>
        </p:grpSpPr>
        <p:cxnSp>
          <p:nvCxnSpPr>
            <p:cNvPr id="21" name="Straight Connector 20">
              <a:extLst>
                <a:ext uri="{FF2B5EF4-FFF2-40B4-BE49-F238E27FC236}">
                  <a16:creationId xmlns:a16="http://schemas.microsoft.com/office/drawing/2014/main" id="{5F526892-D292-428B-A11C-59DF6268FDC2}"/>
                </a:ext>
              </a:extLst>
            </p:cNvPr>
            <p:cNvCxnSpPr>
              <a:cxnSpLocks/>
            </p:cNvCxnSpPr>
            <p:nvPr userDrawn="1"/>
          </p:nvCxnSpPr>
          <p:spPr>
            <a:xfrm rot="10800000" flipV="1">
              <a:off x="8791575" y="950677"/>
              <a:ext cx="0" cy="5945422"/>
            </a:xfrm>
            <a:prstGeom prst="line">
              <a:avLst/>
            </a:prstGeom>
            <a:ln>
              <a:solidFill>
                <a:schemeClr val="bg1">
                  <a:alpha val="26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078109-0CA7-49EE-B268-F069E74B0415}"/>
                </a:ext>
              </a:extLst>
            </p:cNvPr>
            <p:cNvCxnSpPr>
              <a:cxnSpLocks/>
            </p:cNvCxnSpPr>
            <p:nvPr userDrawn="1"/>
          </p:nvCxnSpPr>
          <p:spPr>
            <a:xfrm rot="16200000" flipH="1">
              <a:off x="7524749" y="643276"/>
              <a:ext cx="2286003" cy="0"/>
            </a:xfrm>
            <a:prstGeom prst="line">
              <a:avLst/>
            </a:prstGeom>
            <a:ln>
              <a:solidFill>
                <a:schemeClr val="bg1">
                  <a:alpha val="26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9" descr="Logo, company name&#10;&#10;Description automatically generated">
            <a:extLst>
              <a:ext uri="{FF2B5EF4-FFF2-40B4-BE49-F238E27FC236}">
                <a16:creationId xmlns:a16="http://schemas.microsoft.com/office/drawing/2014/main" id="{B31D80AC-18EC-4868-A029-C743BC96D2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475" y="258596"/>
            <a:ext cx="2617092" cy="882634"/>
          </a:xfrm>
          <a:prstGeom prst="rect">
            <a:avLst/>
          </a:prstGeom>
        </p:spPr>
      </p:pic>
    </p:spTree>
    <p:custDataLst>
      <p:tags r:id="rId1"/>
    </p:custDataLst>
    <p:extLst>
      <p:ext uri="{BB962C8B-B14F-4D97-AF65-F5344CB8AC3E}">
        <p14:creationId xmlns:p14="http://schemas.microsoft.com/office/powerpoint/2010/main" val="190699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11715-5C43-4776-AA89-95F8412AE984}"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49DB87-9646-4E65-976E-02F9DD0BD3A9}" type="slidenum">
              <a:rPr lang="en-US" smtClean="0"/>
              <a:t>‹#›</a:t>
            </a:fld>
            <a:endParaRPr lang="en-US"/>
          </a:p>
        </p:txBody>
      </p:sp>
    </p:spTree>
    <p:custDataLst>
      <p:tags r:id="rId1"/>
    </p:custDataLst>
    <p:extLst>
      <p:ext uri="{BB962C8B-B14F-4D97-AF65-F5344CB8AC3E}">
        <p14:creationId xmlns:p14="http://schemas.microsoft.com/office/powerpoint/2010/main" val="417226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411715-5C43-4776-AA89-95F8412AE984}"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9DB87-9646-4E65-976E-02F9DD0BD3A9}" type="slidenum">
              <a:rPr lang="en-US" smtClean="0"/>
              <a:t>‹#›</a:t>
            </a:fld>
            <a:endParaRPr lang="en-US"/>
          </a:p>
        </p:txBody>
      </p:sp>
    </p:spTree>
    <p:extLst>
      <p:ext uri="{BB962C8B-B14F-4D97-AF65-F5344CB8AC3E}">
        <p14:creationId xmlns:p14="http://schemas.microsoft.com/office/powerpoint/2010/main" val="251174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411715-5C43-4776-AA89-95F8412AE984}"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9DB87-9646-4E65-976E-02F9DD0BD3A9}" type="slidenum">
              <a:rPr lang="en-US" smtClean="0"/>
              <a:t>‹#›</a:t>
            </a:fld>
            <a:endParaRPr lang="en-US"/>
          </a:p>
        </p:txBody>
      </p:sp>
    </p:spTree>
    <p:extLst>
      <p:ext uri="{BB962C8B-B14F-4D97-AF65-F5344CB8AC3E}">
        <p14:creationId xmlns:p14="http://schemas.microsoft.com/office/powerpoint/2010/main" val="279078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11715-5C43-4776-AA89-95F8412AE984}" type="datetimeFigureOut">
              <a:rPr lang="en-US" smtClean="0"/>
              <a:t>8/9/2024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9DB87-9646-4E65-976E-02F9DD0BD3A9}" type="slidenum">
              <a:rPr lang="en-US" smtClean="0"/>
              <a:t>‹#›</a:t>
            </a:fld>
            <a:endParaRPr lang="en-US"/>
          </a:p>
        </p:txBody>
      </p:sp>
    </p:spTree>
    <p:custDataLst>
      <p:tags r:id="rId17"/>
    </p:custDataLst>
    <p:extLst>
      <p:ext uri="{BB962C8B-B14F-4D97-AF65-F5344CB8AC3E}">
        <p14:creationId xmlns:p14="http://schemas.microsoft.com/office/powerpoint/2010/main" val="1459802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77"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notesSlide" Target="../notesSlides/notesSlide1.xml"/><Relationship Id="rId7" Type="http://schemas.openxmlformats.org/officeDocument/2006/relationships/image" Target="../media/image33.png"/><Relationship Id="rId12"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8.xml"/><Relationship Id="rId11" Type="http://schemas.openxmlformats.org/officeDocument/2006/relationships/diagramColors" Target="../diagrams/colors1.xml"/><Relationship Id="rId10" Type="http://schemas.openxmlformats.org/officeDocument/2006/relationships/diagramQuickStyle" Target="../diagrams/quickStyle1.xml"/><Relationship Id="rId4" Type="http://schemas.openxmlformats.org/officeDocument/2006/relationships/customXml" Target="../ink/ink1.xml"/><Relationship Id="rId9"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customXml" Target="../ink/ink1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notesSlide" Target="../notesSlides/notesSlide11.xml"/><Relationship Id="rId7" Type="http://schemas.openxmlformats.org/officeDocument/2006/relationships/image" Target="../media/image33.png"/><Relationship Id="rId12"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ags" Target="../tags/tag18.xml"/><Relationship Id="rId11" Type="http://schemas.openxmlformats.org/officeDocument/2006/relationships/diagramColors" Target="../diagrams/colors7.xml"/><Relationship Id="rId10" Type="http://schemas.openxmlformats.org/officeDocument/2006/relationships/diagramQuickStyle" Target="../diagrams/quickStyle7.xml"/><Relationship Id="rId4" Type="http://schemas.openxmlformats.org/officeDocument/2006/relationships/customXml" Target="../ink/ink11.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notesSlide" Target="../notesSlides/notesSlide12.xml"/><Relationship Id="rId7" Type="http://schemas.openxmlformats.org/officeDocument/2006/relationships/image" Target="../media/image33.png"/><Relationship Id="rId12"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ags" Target="../tags/tag19.xml"/><Relationship Id="rId11" Type="http://schemas.openxmlformats.org/officeDocument/2006/relationships/diagramColors" Target="../diagrams/colors8.xml"/><Relationship Id="rId10" Type="http://schemas.openxmlformats.org/officeDocument/2006/relationships/diagramQuickStyle" Target="../diagrams/quickStyle8.xml"/><Relationship Id="rId4" Type="http://schemas.openxmlformats.org/officeDocument/2006/relationships/customXml" Target="../ink/ink12.xml"/><Relationship Id="rId9"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notesSlide" Target="../notesSlides/notesSlide13.xml"/><Relationship Id="rId7" Type="http://schemas.openxmlformats.org/officeDocument/2006/relationships/image" Target="../media/image33.png"/><Relationship Id="rId12"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ags" Target="../tags/tag20.xml"/><Relationship Id="rId11" Type="http://schemas.openxmlformats.org/officeDocument/2006/relationships/diagramColors" Target="../diagrams/colors9.xml"/><Relationship Id="rId10" Type="http://schemas.openxmlformats.org/officeDocument/2006/relationships/diagramQuickStyle" Target="../diagrams/quickStyle9.xml"/><Relationship Id="rId4" Type="http://schemas.openxmlformats.org/officeDocument/2006/relationships/customXml" Target="../ink/ink13.xml"/><Relationship Id="rId9"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notesSlide" Target="../notesSlides/notesSlide14.xml"/><Relationship Id="rId7" Type="http://schemas.openxmlformats.org/officeDocument/2006/relationships/image" Target="../media/image33.png"/><Relationship Id="rId12"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tags" Target="../tags/tag21.xml"/><Relationship Id="rId11" Type="http://schemas.openxmlformats.org/officeDocument/2006/relationships/diagramColors" Target="../diagrams/colors10.xml"/><Relationship Id="rId10" Type="http://schemas.openxmlformats.org/officeDocument/2006/relationships/diagramQuickStyle" Target="../diagrams/quickStyle10.xml"/><Relationship Id="rId4" Type="http://schemas.openxmlformats.org/officeDocument/2006/relationships/customXml" Target="../ink/ink14.xml"/><Relationship Id="rId9"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notesSlide" Target="../notesSlides/notesSlide15.xml"/><Relationship Id="rId7" Type="http://schemas.openxmlformats.org/officeDocument/2006/relationships/image" Target="../media/image33.png"/><Relationship Id="rId12" Type="http://schemas.microsoft.com/office/2007/relationships/diagramDrawing" Target="../diagrams/drawing11.xml"/><Relationship Id="rId2" Type="http://schemas.openxmlformats.org/officeDocument/2006/relationships/slideLayout" Target="../slideLayouts/slideLayout2.xml"/><Relationship Id="rId1" Type="http://schemas.openxmlformats.org/officeDocument/2006/relationships/tags" Target="../tags/tag22.xml"/><Relationship Id="rId11" Type="http://schemas.openxmlformats.org/officeDocument/2006/relationships/diagramColors" Target="../diagrams/colors11.xml"/><Relationship Id="rId10" Type="http://schemas.openxmlformats.org/officeDocument/2006/relationships/diagramQuickStyle" Target="../diagrams/quickStyle11.xml"/><Relationship Id="rId4" Type="http://schemas.openxmlformats.org/officeDocument/2006/relationships/customXml" Target="../ink/ink15.xml"/><Relationship Id="rId9"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notesSlide" Target="../notesSlides/notesSlide16.xml"/><Relationship Id="rId7" Type="http://schemas.openxmlformats.org/officeDocument/2006/relationships/image" Target="../media/image33.png"/><Relationship Id="rId12" Type="http://schemas.microsoft.com/office/2007/relationships/diagramDrawing" Target="../diagrams/drawing12.xml"/><Relationship Id="rId2" Type="http://schemas.openxmlformats.org/officeDocument/2006/relationships/slideLayout" Target="../slideLayouts/slideLayout2.xml"/><Relationship Id="rId1" Type="http://schemas.openxmlformats.org/officeDocument/2006/relationships/tags" Target="../tags/tag23.xml"/><Relationship Id="rId11" Type="http://schemas.openxmlformats.org/officeDocument/2006/relationships/diagramColors" Target="../diagrams/colors12.xml"/><Relationship Id="rId10" Type="http://schemas.openxmlformats.org/officeDocument/2006/relationships/diagramQuickStyle" Target="../diagrams/quickStyle12.xml"/><Relationship Id="rId4" Type="http://schemas.openxmlformats.org/officeDocument/2006/relationships/customXml" Target="../ink/ink16.xml"/><Relationship Id="rId9"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3" Type="http://schemas.openxmlformats.org/officeDocument/2006/relationships/notesSlide" Target="../notesSlides/notesSlide17.xml"/><Relationship Id="rId7" Type="http://schemas.openxmlformats.org/officeDocument/2006/relationships/image" Target="../media/image33.png"/><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slideLayout" Target="../slideLayouts/slideLayout2.xml"/><Relationship Id="rId16" Type="http://schemas.openxmlformats.org/officeDocument/2006/relationships/diagramColors" Target="../diagrams/colors14.xml"/><Relationship Id="rId1" Type="http://schemas.openxmlformats.org/officeDocument/2006/relationships/tags" Target="../tags/tag24.xml"/><Relationship Id="rId11" Type="http://schemas.openxmlformats.org/officeDocument/2006/relationships/diagramColors" Target="../diagrams/colors13.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customXml" Target="../ink/ink17.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notesSlide" Target="../notesSlides/notesSlide18.xml"/><Relationship Id="rId7" Type="http://schemas.openxmlformats.org/officeDocument/2006/relationships/image" Target="../media/image33.png"/><Relationship Id="rId12" Type="http://schemas.microsoft.com/office/2007/relationships/diagramDrawing" Target="../diagrams/drawing15.xml"/><Relationship Id="rId2" Type="http://schemas.openxmlformats.org/officeDocument/2006/relationships/slideLayout" Target="../slideLayouts/slideLayout2.xml"/><Relationship Id="rId1" Type="http://schemas.openxmlformats.org/officeDocument/2006/relationships/tags" Target="../tags/tag25.xml"/><Relationship Id="rId11" Type="http://schemas.openxmlformats.org/officeDocument/2006/relationships/diagramColors" Target="../diagrams/colors15.xml"/><Relationship Id="rId10" Type="http://schemas.openxmlformats.org/officeDocument/2006/relationships/diagramQuickStyle" Target="../diagrams/quickStyle15.xml"/><Relationship Id="rId4" Type="http://schemas.openxmlformats.org/officeDocument/2006/relationships/customXml" Target="../ink/ink18.xml"/><Relationship Id="rId9"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customXml" Target="../ink/ink19.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customXml" Target="../ink/ink20.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1.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customXml" Target="../ink/ink21.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customXml" Target="../ink/ink22.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notesSlide" Target="../notesSlides/notesSlide23.xml"/><Relationship Id="rId7" Type="http://schemas.openxmlformats.org/officeDocument/2006/relationships/image" Target="../media/image33.png"/><Relationship Id="rId12" Type="http://schemas.microsoft.com/office/2007/relationships/diagramDrawing" Target="../diagrams/drawing16.xml"/><Relationship Id="rId2" Type="http://schemas.openxmlformats.org/officeDocument/2006/relationships/slideLayout" Target="../slideLayouts/slideLayout2.xml"/><Relationship Id="rId1" Type="http://schemas.openxmlformats.org/officeDocument/2006/relationships/tags" Target="../tags/tag30.xml"/><Relationship Id="rId11" Type="http://schemas.openxmlformats.org/officeDocument/2006/relationships/diagramColors" Target="../diagrams/colors16.xml"/><Relationship Id="rId10" Type="http://schemas.openxmlformats.org/officeDocument/2006/relationships/diagramQuickStyle" Target="../diagrams/quickStyle16.xml"/><Relationship Id="rId4" Type="http://schemas.openxmlformats.org/officeDocument/2006/relationships/customXml" Target="../ink/ink23.xml"/><Relationship Id="rId9"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customXml" Target="../ink/ink24.xml"/><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notesSlide" Target="../notesSlides/notesSlide3.xml"/><Relationship Id="rId7" Type="http://schemas.openxmlformats.org/officeDocument/2006/relationships/image" Target="../media/image33.png"/><Relationship Id="rId12"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0.xml"/><Relationship Id="rId11" Type="http://schemas.openxmlformats.org/officeDocument/2006/relationships/diagramColors" Target="../diagrams/colors2.xml"/><Relationship Id="rId10" Type="http://schemas.openxmlformats.org/officeDocument/2006/relationships/diagramQuickStyle" Target="../diagrams/quickStyle2.xml"/><Relationship Id="rId4" Type="http://schemas.openxmlformats.org/officeDocument/2006/relationships/customXml" Target="../ink/ink3.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notesSlide" Target="../notesSlides/notesSlide5.xml"/><Relationship Id="rId7" Type="http://schemas.openxmlformats.org/officeDocument/2006/relationships/image" Target="../media/image33.png"/><Relationship Id="rId12"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12.xml"/><Relationship Id="rId11" Type="http://schemas.openxmlformats.org/officeDocument/2006/relationships/diagramColors" Target="../diagrams/colors3.xml"/><Relationship Id="rId10" Type="http://schemas.openxmlformats.org/officeDocument/2006/relationships/diagramQuickStyle" Target="../diagrams/quickStyle3.xml"/><Relationship Id="rId4" Type="http://schemas.openxmlformats.org/officeDocument/2006/relationships/customXml" Target="../ink/ink5.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notesSlide" Target="../notesSlides/notesSlide6.xml"/><Relationship Id="rId21" Type="http://schemas.openxmlformats.org/officeDocument/2006/relationships/diagramColors" Target="../diagrams/colors6.xml"/><Relationship Id="rId7" Type="http://schemas.openxmlformats.org/officeDocument/2006/relationships/image" Target="../media/image33.png"/><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slideLayout" Target="../slideLayouts/slideLayout2.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tags" Target="../tags/tag13.xml"/><Relationship Id="rId11" Type="http://schemas.openxmlformats.org/officeDocument/2006/relationships/diagramColors" Target="../diagrams/colors4.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customXml" Target="../ink/ink6.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customXml" Target="../ink/ink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customXml" Target="../ink/ink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1</a:t>
            </a:fld>
            <a:endParaRPr lang="en-GB"/>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2" name="图示 1">
            <a:extLst>
              <a:ext uri="{FF2B5EF4-FFF2-40B4-BE49-F238E27FC236}">
                <a16:creationId xmlns:a16="http://schemas.microsoft.com/office/drawing/2014/main" id="{6D2DF00C-1D00-01B8-272C-CADAB29613E9}"/>
              </a:ext>
            </a:extLst>
          </p:cNvPr>
          <p:cNvGraphicFramePr/>
          <p:nvPr>
            <p:extLst>
              <p:ext uri="{D42A27DB-BD31-4B8C-83A1-F6EECF244321}">
                <p14:modId xmlns:p14="http://schemas.microsoft.com/office/powerpoint/2010/main" val="1282256779"/>
              </p:ext>
            </p:extLst>
          </p:nvPr>
        </p:nvGraphicFramePr>
        <p:xfrm>
          <a:off x="356705" y="1345502"/>
          <a:ext cx="8256810" cy="4166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文本框 6">
            <a:extLst>
              <a:ext uri="{FF2B5EF4-FFF2-40B4-BE49-F238E27FC236}">
                <a16:creationId xmlns:a16="http://schemas.microsoft.com/office/drawing/2014/main" id="{7AF29601-3ED6-96FD-B26A-56B152BDA870}"/>
              </a:ext>
            </a:extLst>
          </p:cNvPr>
          <p:cNvSpPr txBox="1"/>
          <p:nvPr/>
        </p:nvSpPr>
        <p:spPr>
          <a:xfrm>
            <a:off x="356705" y="1098405"/>
            <a:ext cx="5914417" cy="338554"/>
          </a:xfrm>
          <a:prstGeom prst="rect">
            <a:avLst/>
          </a:prstGeom>
          <a:noFill/>
        </p:spPr>
        <p:txBody>
          <a:bodyPr wrap="square">
            <a:spAutoFit/>
          </a:bodyPr>
          <a:lstStyle/>
          <a:p>
            <a:pPr marR="0" algn="just">
              <a:spcBef>
                <a:spcPts val="0"/>
              </a:spcBef>
              <a:spcAft>
                <a:spcPts val="0"/>
              </a:spcAft>
            </a:pPr>
            <a:r>
              <a:rPr lang="en-US" altLang="zh-CN" sz="16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Overview</a:t>
            </a:r>
            <a:endParaRPr lang="en-US" altLang="zh-CN" sz="12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339011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10</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Balance Sheet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4" name="表格 3">
            <a:extLst>
              <a:ext uri="{FF2B5EF4-FFF2-40B4-BE49-F238E27FC236}">
                <a16:creationId xmlns:a16="http://schemas.microsoft.com/office/drawing/2014/main" id="{8B1FD022-0AE0-35C9-2DBB-60E7579D43AB}"/>
              </a:ext>
            </a:extLst>
          </p:cNvPr>
          <p:cNvGraphicFramePr>
            <a:graphicFrameLocks noGrp="1"/>
          </p:cNvGraphicFramePr>
          <p:nvPr>
            <p:extLst>
              <p:ext uri="{D42A27DB-BD31-4B8C-83A1-F6EECF244321}">
                <p14:modId xmlns:p14="http://schemas.microsoft.com/office/powerpoint/2010/main" val="3544105574"/>
              </p:ext>
            </p:extLst>
          </p:nvPr>
        </p:nvGraphicFramePr>
        <p:xfrm>
          <a:off x="454818" y="1337392"/>
          <a:ext cx="8335076" cy="2885709"/>
        </p:xfrm>
        <a:graphic>
          <a:graphicData uri="http://schemas.openxmlformats.org/drawingml/2006/table">
            <a:tbl>
              <a:tblPr firstRow="1" bandRow="1">
                <a:tableStyleId>{5C22544A-7EE6-4342-B048-85BDC9FD1C3A}</a:tableStyleId>
              </a:tblPr>
              <a:tblGrid>
                <a:gridCol w="1425801">
                  <a:extLst>
                    <a:ext uri="{9D8B030D-6E8A-4147-A177-3AD203B41FA5}">
                      <a16:colId xmlns:a16="http://schemas.microsoft.com/office/drawing/2014/main" val="3085060888"/>
                    </a:ext>
                  </a:extLst>
                </a:gridCol>
                <a:gridCol w="3443442">
                  <a:extLst>
                    <a:ext uri="{9D8B030D-6E8A-4147-A177-3AD203B41FA5}">
                      <a16:colId xmlns:a16="http://schemas.microsoft.com/office/drawing/2014/main" val="275527181"/>
                    </a:ext>
                  </a:extLst>
                </a:gridCol>
                <a:gridCol w="3465833">
                  <a:extLst>
                    <a:ext uri="{9D8B030D-6E8A-4147-A177-3AD203B41FA5}">
                      <a16:colId xmlns:a16="http://schemas.microsoft.com/office/drawing/2014/main" val="729575581"/>
                    </a:ext>
                  </a:extLst>
                </a:gridCol>
              </a:tblGrid>
              <a:tr h="26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tx1"/>
                          </a:solidFill>
                          <a:latin typeface="Century Gothic" panose="020B0502020202020204" pitchFamily="34" charset="0"/>
                          <a:ea typeface="+mn-ea"/>
                          <a:cs typeface="+mn-cs"/>
                        </a:rPr>
                        <a:t>Key Line Items -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b="1" kern="1200">
                          <a:solidFill>
                            <a:schemeClr val="tx1"/>
                          </a:solidFill>
                          <a:latin typeface="Century Gothic" panose="020B0502020202020204" pitchFamily="34" charset="0"/>
                          <a:ea typeface="+mn-ea"/>
                          <a:cs typeface="+mn-cs"/>
                        </a:rPr>
                        <a:t>Definition</a:t>
                      </a:r>
                      <a:endParaRPr lang="zh-CN" altLang="en-US" sz="1100" b="1" kern="120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b="1" kern="1200">
                          <a:solidFill>
                            <a:schemeClr val="tx1"/>
                          </a:solidFill>
                          <a:latin typeface="Century Gothic" panose="020B0502020202020204" pitchFamily="34" charset="0"/>
                          <a:ea typeface="+mn-ea"/>
                          <a:cs typeface="+mn-cs"/>
                        </a:rPr>
                        <a:t>Importance</a:t>
                      </a:r>
                      <a:endParaRPr lang="zh-CN" altLang="en-US" sz="1100" b="1" kern="120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2859757"/>
                  </a:ext>
                </a:extLst>
              </a:tr>
              <a:tr h="370840">
                <a:tc>
                  <a:txBody>
                    <a:bodyPr/>
                    <a:lstStyle/>
                    <a:p>
                      <a:r>
                        <a:rPr lang="en-US" altLang="zh-CN" sz="1100" b="1" kern="1200" dirty="0">
                          <a:solidFill>
                            <a:schemeClr val="dk1"/>
                          </a:solidFill>
                          <a:latin typeface="Century Gothic" panose="020B0502020202020204" pitchFamily="34" charset="0"/>
                          <a:ea typeface="+mn-ea"/>
                          <a:cs typeface="+mn-cs"/>
                        </a:rPr>
                        <a:t>Share Capital</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Share capital, also known as common stock or share equity, represents the funds raised by a company through the issuance of shares to its shareholders.</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197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latin typeface="Century Gothic" panose="020B0502020202020204" pitchFamily="34" charset="0"/>
                          <a:ea typeface="+mn-ea"/>
                          <a:cs typeface="+mn-cs"/>
                        </a:rPr>
                        <a:t>Treasury stock </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Treasury stock refers to shares that have been issued by a company and later repurchased by the company itself. These shares are held in the company's treasury and do not carry voting rights or receive dividends.</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6496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latin typeface="Century Gothic" panose="020B0502020202020204" pitchFamily="34" charset="0"/>
                          <a:ea typeface="+mn-ea"/>
                          <a:cs typeface="+mn-cs"/>
                        </a:rPr>
                        <a:t>Retained Earnings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latin typeface="Century Gothic" panose="020B0502020202020204" pitchFamily="34" charset="0"/>
                          <a:ea typeface="+mn-ea"/>
                          <a:cs typeface="+mn-cs"/>
                        </a:rPr>
                        <a:t>(R/E)</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Retained earnings represent the cumulative amount of net income that has been kept within the company rather than distributed to shareholders as dividends. It is part of the shareholders' equity on the balance sheet.</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1095851"/>
                  </a:ext>
                </a:extLst>
              </a:tr>
            </a:tbl>
          </a:graphicData>
        </a:graphic>
      </p:graphicFrame>
      <p:sp>
        <p:nvSpPr>
          <p:cNvPr id="5" name="文本框 4">
            <a:extLst>
              <a:ext uri="{FF2B5EF4-FFF2-40B4-BE49-F238E27FC236}">
                <a16:creationId xmlns:a16="http://schemas.microsoft.com/office/drawing/2014/main" id="{218BECC4-DFD1-8A0A-528B-6348353D4A05}"/>
              </a:ext>
            </a:extLst>
          </p:cNvPr>
          <p:cNvSpPr txBox="1"/>
          <p:nvPr/>
        </p:nvSpPr>
        <p:spPr>
          <a:xfrm>
            <a:off x="2728609" y="930774"/>
            <a:ext cx="4795736" cy="369332"/>
          </a:xfrm>
          <a:prstGeom prst="rect">
            <a:avLst/>
          </a:prstGeom>
          <a:noFill/>
        </p:spPr>
        <p:txBody>
          <a:bodyPr wrap="square">
            <a:spAutoFit/>
          </a:bodyPr>
          <a:lstStyle/>
          <a:p>
            <a:r>
              <a:rPr lang="en-US" altLang="zh-CN" sz="1800" dirty="0">
                <a:solidFill>
                  <a:srgbClr val="008C82"/>
                </a:solidFill>
                <a:latin typeface="Century Gothic" panose="020B0502020202020204" pitchFamily="34" charset="0"/>
                <a:cs typeface="Times New Roman" panose="02020603050405020304" pitchFamily="18" charset="0"/>
              </a:rPr>
              <a:t>Assets (A)= Liabilities (L) + Equity (E)</a:t>
            </a:r>
            <a:endParaRPr lang="zh-CN" altLang="en-US" dirty="0"/>
          </a:p>
        </p:txBody>
      </p:sp>
    </p:spTree>
    <p:custDataLst>
      <p:tags r:id="rId1"/>
    </p:custDataLst>
    <p:extLst>
      <p:ext uri="{BB962C8B-B14F-4D97-AF65-F5344CB8AC3E}">
        <p14:creationId xmlns:p14="http://schemas.microsoft.com/office/powerpoint/2010/main" val="109789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11</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Balance Sheet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2" name="图示 1">
            <a:extLst>
              <a:ext uri="{FF2B5EF4-FFF2-40B4-BE49-F238E27FC236}">
                <a16:creationId xmlns:a16="http://schemas.microsoft.com/office/drawing/2014/main" id="{EC8E8C4C-E889-E1B9-5864-D7552230F99B}"/>
              </a:ext>
            </a:extLst>
          </p:cNvPr>
          <p:cNvGraphicFramePr/>
          <p:nvPr>
            <p:extLst>
              <p:ext uri="{D42A27DB-BD31-4B8C-83A1-F6EECF244321}">
                <p14:modId xmlns:p14="http://schemas.microsoft.com/office/powerpoint/2010/main" val="1294400134"/>
              </p:ext>
            </p:extLst>
          </p:nvPr>
        </p:nvGraphicFramePr>
        <p:xfrm>
          <a:off x="4416357" y="967150"/>
          <a:ext cx="4332562" cy="1515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文本框 7">
            <a:extLst>
              <a:ext uri="{FF2B5EF4-FFF2-40B4-BE49-F238E27FC236}">
                <a16:creationId xmlns:a16="http://schemas.microsoft.com/office/drawing/2014/main" id="{52A02B02-00F5-8B78-D4CF-201CE15E537A}"/>
              </a:ext>
            </a:extLst>
          </p:cNvPr>
          <p:cNvSpPr txBox="1"/>
          <p:nvPr/>
        </p:nvSpPr>
        <p:spPr>
          <a:xfrm>
            <a:off x="350651" y="2082102"/>
            <a:ext cx="3799817" cy="400110"/>
          </a:xfrm>
          <a:prstGeom prst="rect">
            <a:avLst/>
          </a:prstGeom>
          <a:solidFill>
            <a:srgbClr val="E7ECF1"/>
          </a:solidFill>
          <a:ln>
            <a:solidFill>
              <a:schemeClr val="tx1"/>
            </a:solidFill>
          </a:ln>
        </p:spPr>
        <p:txBody>
          <a:bodyPr wrap="square" rtlCol="0">
            <a:spAutoFit/>
          </a:bodyPr>
          <a:lstStyle/>
          <a:p>
            <a:r>
              <a:rPr lang="en-US" altLang="zh-CN" sz="1000" b="1" dirty="0">
                <a:latin typeface="Century Gothic" panose="020B0502020202020204" pitchFamily="34" charset="0"/>
              </a:rPr>
              <a:t>Day 1: </a:t>
            </a:r>
            <a:r>
              <a:rPr lang="en-US" altLang="zh-CN" sz="1000" dirty="0">
                <a:latin typeface="Century Gothic" panose="020B0502020202020204" pitchFamily="34" charset="0"/>
              </a:rPr>
              <a:t>Founded company with US$ 1,000 capital, comprising US$ 500 self-funded and US$ 500 bank loan</a:t>
            </a:r>
            <a:endParaRPr lang="zh-CN" altLang="en-US" sz="1000" dirty="0">
              <a:latin typeface="Century Gothic" panose="020B0502020202020204" pitchFamily="34" charset="0"/>
            </a:endParaRPr>
          </a:p>
        </p:txBody>
      </p:sp>
      <p:sp>
        <p:nvSpPr>
          <p:cNvPr id="10" name="文本框 9">
            <a:extLst>
              <a:ext uri="{FF2B5EF4-FFF2-40B4-BE49-F238E27FC236}">
                <a16:creationId xmlns:a16="http://schemas.microsoft.com/office/drawing/2014/main" id="{0186F260-385E-6C1F-C3DC-3FE82C650F02}"/>
              </a:ext>
            </a:extLst>
          </p:cNvPr>
          <p:cNvSpPr txBox="1"/>
          <p:nvPr/>
        </p:nvSpPr>
        <p:spPr>
          <a:xfrm>
            <a:off x="4768417" y="1828456"/>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1" name="文本框 10">
            <a:extLst>
              <a:ext uri="{FF2B5EF4-FFF2-40B4-BE49-F238E27FC236}">
                <a16:creationId xmlns:a16="http://schemas.microsoft.com/office/drawing/2014/main" id="{F3059B60-25F3-B8E5-155E-F0EC2BC2DBE4}"/>
              </a:ext>
            </a:extLst>
          </p:cNvPr>
          <p:cNvSpPr txBox="1"/>
          <p:nvPr/>
        </p:nvSpPr>
        <p:spPr>
          <a:xfrm>
            <a:off x="6519522" y="1836547"/>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2" name="文本框 11">
            <a:extLst>
              <a:ext uri="{FF2B5EF4-FFF2-40B4-BE49-F238E27FC236}">
                <a16:creationId xmlns:a16="http://schemas.microsoft.com/office/drawing/2014/main" id="{A17D7769-3449-64A7-E4CA-FDC8A1972379}"/>
              </a:ext>
            </a:extLst>
          </p:cNvPr>
          <p:cNvSpPr txBox="1"/>
          <p:nvPr/>
        </p:nvSpPr>
        <p:spPr>
          <a:xfrm>
            <a:off x="7788443" y="1838409"/>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5" name="文本框 14">
            <a:extLst>
              <a:ext uri="{FF2B5EF4-FFF2-40B4-BE49-F238E27FC236}">
                <a16:creationId xmlns:a16="http://schemas.microsoft.com/office/drawing/2014/main" id="{00D4C8A4-8CD5-957A-FC6D-4211135B888B}"/>
              </a:ext>
            </a:extLst>
          </p:cNvPr>
          <p:cNvSpPr txBox="1"/>
          <p:nvPr/>
        </p:nvSpPr>
        <p:spPr>
          <a:xfrm>
            <a:off x="4470742" y="2103924"/>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1,000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16" name="文本框 15">
            <a:extLst>
              <a:ext uri="{FF2B5EF4-FFF2-40B4-BE49-F238E27FC236}">
                <a16:creationId xmlns:a16="http://schemas.microsoft.com/office/drawing/2014/main" id="{DA85CAFC-1281-7905-6C64-78DECB21118B}"/>
              </a:ext>
            </a:extLst>
          </p:cNvPr>
          <p:cNvSpPr txBox="1"/>
          <p:nvPr/>
        </p:nvSpPr>
        <p:spPr>
          <a:xfrm>
            <a:off x="6474437" y="2087118"/>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18" name="文本框 17">
            <a:extLst>
              <a:ext uri="{FF2B5EF4-FFF2-40B4-BE49-F238E27FC236}">
                <a16:creationId xmlns:a16="http://schemas.microsoft.com/office/drawing/2014/main" id="{F18529C9-0253-AFCB-35C0-E821C0FDEE30}"/>
              </a:ext>
            </a:extLst>
          </p:cNvPr>
          <p:cNvSpPr txBox="1"/>
          <p:nvPr/>
        </p:nvSpPr>
        <p:spPr>
          <a:xfrm>
            <a:off x="7536990" y="2085187"/>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127123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12</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Balance Sheet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2" name="图示 1">
            <a:extLst>
              <a:ext uri="{FF2B5EF4-FFF2-40B4-BE49-F238E27FC236}">
                <a16:creationId xmlns:a16="http://schemas.microsoft.com/office/drawing/2014/main" id="{EC8E8C4C-E889-E1B9-5864-D7552230F99B}"/>
              </a:ext>
            </a:extLst>
          </p:cNvPr>
          <p:cNvGraphicFramePr/>
          <p:nvPr/>
        </p:nvGraphicFramePr>
        <p:xfrm>
          <a:off x="4416357" y="967150"/>
          <a:ext cx="4332562" cy="1515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文本框 7">
            <a:extLst>
              <a:ext uri="{FF2B5EF4-FFF2-40B4-BE49-F238E27FC236}">
                <a16:creationId xmlns:a16="http://schemas.microsoft.com/office/drawing/2014/main" id="{52A02B02-00F5-8B78-D4CF-201CE15E537A}"/>
              </a:ext>
            </a:extLst>
          </p:cNvPr>
          <p:cNvSpPr txBox="1"/>
          <p:nvPr/>
        </p:nvSpPr>
        <p:spPr>
          <a:xfrm>
            <a:off x="350651" y="2082102"/>
            <a:ext cx="3799817" cy="400110"/>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Day 1: </a:t>
            </a:r>
            <a:r>
              <a:rPr lang="en-US" altLang="zh-CN" sz="1000" dirty="0">
                <a:latin typeface="Century Gothic" panose="020B0502020202020204" pitchFamily="34" charset="0"/>
              </a:rPr>
              <a:t>Founded company with US$ 1,000 capital, comprising US$ 500 self-funded and US$ 500 bank loan</a:t>
            </a:r>
            <a:endParaRPr lang="zh-CN" altLang="en-US" sz="1000" dirty="0">
              <a:latin typeface="Century Gothic" panose="020B0502020202020204" pitchFamily="34" charset="0"/>
            </a:endParaRPr>
          </a:p>
        </p:txBody>
      </p:sp>
      <p:sp>
        <p:nvSpPr>
          <p:cNvPr id="10" name="文本框 9">
            <a:extLst>
              <a:ext uri="{FF2B5EF4-FFF2-40B4-BE49-F238E27FC236}">
                <a16:creationId xmlns:a16="http://schemas.microsoft.com/office/drawing/2014/main" id="{0186F260-385E-6C1F-C3DC-3FE82C650F02}"/>
              </a:ext>
            </a:extLst>
          </p:cNvPr>
          <p:cNvSpPr txBox="1"/>
          <p:nvPr/>
        </p:nvSpPr>
        <p:spPr>
          <a:xfrm>
            <a:off x="4768417" y="1828456"/>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1" name="文本框 10">
            <a:extLst>
              <a:ext uri="{FF2B5EF4-FFF2-40B4-BE49-F238E27FC236}">
                <a16:creationId xmlns:a16="http://schemas.microsoft.com/office/drawing/2014/main" id="{F3059B60-25F3-B8E5-155E-F0EC2BC2DBE4}"/>
              </a:ext>
            </a:extLst>
          </p:cNvPr>
          <p:cNvSpPr txBox="1"/>
          <p:nvPr/>
        </p:nvSpPr>
        <p:spPr>
          <a:xfrm>
            <a:off x="6519522" y="1836547"/>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2" name="文本框 11">
            <a:extLst>
              <a:ext uri="{FF2B5EF4-FFF2-40B4-BE49-F238E27FC236}">
                <a16:creationId xmlns:a16="http://schemas.microsoft.com/office/drawing/2014/main" id="{A17D7769-3449-64A7-E4CA-FDC8A1972379}"/>
              </a:ext>
            </a:extLst>
          </p:cNvPr>
          <p:cNvSpPr txBox="1"/>
          <p:nvPr/>
        </p:nvSpPr>
        <p:spPr>
          <a:xfrm>
            <a:off x="7788443" y="1838409"/>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5" name="文本框 14">
            <a:extLst>
              <a:ext uri="{FF2B5EF4-FFF2-40B4-BE49-F238E27FC236}">
                <a16:creationId xmlns:a16="http://schemas.microsoft.com/office/drawing/2014/main" id="{00D4C8A4-8CD5-957A-FC6D-4211135B888B}"/>
              </a:ext>
            </a:extLst>
          </p:cNvPr>
          <p:cNvSpPr txBox="1"/>
          <p:nvPr/>
        </p:nvSpPr>
        <p:spPr>
          <a:xfrm>
            <a:off x="4470742" y="2103924"/>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1,000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16" name="文本框 15">
            <a:extLst>
              <a:ext uri="{FF2B5EF4-FFF2-40B4-BE49-F238E27FC236}">
                <a16:creationId xmlns:a16="http://schemas.microsoft.com/office/drawing/2014/main" id="{DA85CAFC-1281-7905-6C64-78DECB21118B}"/>
              </a:ext>
            </a:extLst>
          </p:cNvPr>
          <p:cNvSpPr txBox="1"/>
          <p:nvPr/>
        </p:nvSpPr>
        <p:spPr>
          <a:xfrm>
            <a:off x="6474437" y="2087118"/>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18" name="文本框 17">
            <a:extLst>
              <a:ext uri="{FF2B5EF4-FFF2-40B4-BE49-F238E27FC236}">
                <a16:creationId xmlns:a16="http://schemas.microsoft.com/office/drawing/2014/main" id="{F18529C9-0253-AFCB-35C0-E821C0FDEE30}"/>
              </a:ext>
            </a:extLst>
          </p:cNvPr>
          <p:cNvSpPr txBox="1"/>
          <p:nvPr/>
        </p:nvSpPr>
        <p:spPr>
          <a:xfrm>
            <a:off x="7536990" y="2085187"/>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19" name="文本框 18">
            <a:extLst>
              <a:ext uri="{FF2B5EF4-FFF2-40B4-BE49-F238E27FC236}">
                <a16:creationId xmlns:a16="http://schemas.microsoft.com/office/drawing/2014/main" id="{AA8A0FAD-DF97-2AE7-50E1-6823B5AEB997}"/>
              </a:ext>
            </a:extLst>
          </p:cNvPr>
          <p:cNvSpPr txBox="1"/>
          <p:nvPr/>
        </p:nvSpPr>
        <p:spPr>
          <a:xfrm>
            <a:off x="350650" y="2798706"/>
            <a:ext cx="3799817" cy="400110"/>
          </a:xfrm>
          <a:prstGeom prst="rect">
            <a:avLst/>
          </a:prstGeom>
          <a:solidFill>
            <a:srgbClr val="E7ECF1"/>
          </a:solidFill>
          <a:ln>
            <a:solidFill>
              <a:schemeClr val="tx1"/>
            </a:solidFill>
          </a:ln>
        </p:spPr>
        <p:txBody>
          <a:bodyPr wrap="square" rtlCol="0">
            <a:spAutoFit/>
          </a:bodyPr>
          <a:lstStyle/>
          <a:p>
            <a:r>
              <a:rPr lang="en-US" altLang="zh-CN" sz="1000" b="1" dirty="0">
                <a:latin typeface="Century Gothic" panose="020B0502020202020204" pitchFamily="34" charset="0"/>
              </a:rPr>
              <a:t>Day 2-100: </a:t>
            </a:r>
            <a:r>
              <a:rPr lang="en-US" altLang="zh-CN" sz="1000" dirty="0">
                <a:latin typeface="Century Gothic" panose="020B0502020202020204" pitchFamily="34" charset="0"/>
              </a:rPr>
              <a:t>Bought production equipment (US$ 400) and raw materials (US$ 200)</a:t>
            </a:r>
            <a:endParaRPr lang="zh-CN" altLang="en-US" sz="1000" dirty="0">
              <a:latin typeface="Century Gothic" panose="020B0502020202020204" pitchFamily="34" charset="0"/>
            </a:endParaRPr>
          </a:p>
        </p:txBody>
      </p:sp>
      <p:sp>
        <p:nvSpPr>
          <p:cNvPr id="20" name="文本框 19">
            <a:extLst>
              <a:ext uri="{FF2B5EF4-FFF2-40B4-BE49-F238E27FC236}">
                <a16:creationId xmlns:a16="http://schemas.microsoft.com/office/drawing/2014/main" id="{98487F40-6465-1672-D045-2AA957CDD573}"/>
              </a:ext>
            </a:extLst>
          </p:cNvPr>
          <p:cNvSpPr txBox="1"/>
          <p:nvPr/>
        </p:nvSpPr>
        <p:spPr>
          <a:xfrm>
            <a:off x="4032784" y="2793078"/>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21" name="文本框 20">
            <a:extLst>
              <a:ext uri="{FF2B5EF4-FFF2-40B4-BE49-F238E27FC236}">
                <a16:creationId xmlns:a16="http://schemas.microsoft.com/office/drawing/2014/main" id="{92516C4F-C87F-E7E5-C612-68871C1FEA41}"/>
              </a:ext>
            </a:extLst>
          </p:cNvPr>
          <p:cNvSpPr txBox="1"/>
          <p:nvPr/>
        </p:nvSpPr>
        <p:spPr>
          <a:xfrm>
            <a:off x="4692506" y="2800590"/>
            <a:ext cx="1078431" cy="400110"/>
          </a:xfrm>
          <a:prstGeom prst="rect">
            <a:avLst/>
          </a:prstGeom>
          <a:noFill/>
          <a:ln>
            <a:noFill/>
          </a:ln>
        </p:spPr>
        <p:txBody>
          <a:bodyPr wrap="square" rtlCol="0">
            <a:spAutoFit/>
          </a:bodyPr>
          <a:lstStyle/>
          <a:p>
            <a:pPr algn="ctr"/>
            <a:r>
              <a:rPr lang="en-US" altLang="zh-CN" sz="1000" b="1" dirty="0">
                <a:solidFill>
                  <a:srgbClr val="FF0000"/>
                </a:solidFill>
                <a:latin typeface="Century Gothic" panose="020B0502020202020204" pitchFamily="34" charset="0"/>
              </a:rPr>
              <a:t>200</a:t>
            </a:r>
            <a:endParaRPr lang="en-US" altLang="zh-CN" sz="1000" dirty="0">
              <a:solidFill>
                <a:srgbClr val="FF0000"/>
              </a:solidFill>
              <a:latin typeface="Century Gothic" panose="020B0502020202020204" pitchFamily="34" charset="0"/>
            </a:endParaRPr>
          </a:p>
          <a:p>
            <a:pPr algn="ctr"/>
            <a:r>
              <a:rPr lang="en-US" altLang="zh-CN" sz="1000" dirty="0">
                <a:latin typeface="Century Gothic" panose="020B0502020202020204" pitchFamily="34" charset="0"/>
              </a:rPr>
              <a:t>Inventory -RM</a:t>
            </a:r>
            <a:endParaRPr lang="zh-CN" altLang="en-US" sz="1000" dirty="0">
              <a:latin typeface="Century Gothic" panose="020B0502020202020204" pitchFamily="34" charset="0"/>
            </a:endParaRPr>
          </a:p>
        </p:txBody>
      </p:sp>
      <p:sp>
        <p:nvSpPr>
          <p:cNvPr id="23" name="文本框 22">
            <a:extLst>
              <a:ext uri="{FF2B5EF4-FFF2-40B4-BE49-F238E27FC236}">
                <a16:creationId xmlns:a16="http://schemas.microsoft.com/office/drawing/2014/main" id="{48ACEBCA-C3FD-0368-2792-547C8CE22BF4}"/>
              </a:ext>
            </a:extLst>
          </p:cNvPr>
          <p:cNvSpPr txBox="1"/>
          <p:nvPr/>
        </p:nvSpPr>
        <p:spPr>
          <a:xfrm>
            <a:off x="6496089" y="2802521"/>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24" name="文本框 23">
            <a:extLst>
              <a:ext uri="{FF2B5EF4-FFF2-40B4-BE49-F238E27FC236}">
                <a16:creationId xmlns:a16="http://schemas.microsoft.com/office/drawing/2014/main" id="{AE66B2BF-5A83-33A4-ACDA-3EF7E426265B}"/>
              </a:ext>
            </a:extLst>
          </p:cNvPr>
          <p:cNvSpPr txBox="1"/>
          <p:nvPr/>
        </p:nvSpPr>
        <p:spPr>
          <a:xfrm>
            <a:off x="7565127" y="2800590"/>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28" name="文本框 27">
            <a:extLst>
              <a:ext uri="{FF2B5EF4-FFF2-40B4-BE49-F238E27FC236}">
                <a16:creationId xmlns:a16="http://schemas.microsoft.com/office/drawing/2014/main" id="{F9AE9EC5-52B8-D1E8-3BD3-EC3D710A8C1F}"/>
              </a:ext>
            </a:extLst>
          </p:cNvPr>
          <p:cNvSpPr txBox="1"/>
          <p:nvPr/>
        </p:nvSpPr>
        <p:spPr>
          <a:xfrm>
            <a:off x="5454365" y="2800590"/>
            <a:ext cx="1078431" cy="400110"/>
          </a:xfrm>
          <a:prstGeom prst="rect">
            <a:avLst/>
          </a:prstGeom>
          <a:noFill/>
          <a:ln>
            <a:noFill/>
          </a:ln>
        </p:spPr>
        <p:txBody>
          <a:bodyPr wrap="square" rtlCol="0">
            <a:spAutoFit/>
          </a:bodyPr>
          <a:lstStyle/>
          <a:p>
            <a:pPr algn="ctr"/>
            <a:r>
              <a:rPr lang="en-US" altLang="zh-CN" sz="1000" b="1" dirty="0">
                <a:solidFill>
                  <a:srgbClr val="FF0000"/>
                </a:solidFill>
                <a:latin typeface="Century Gothic" panose="020B0502020202020204" pitchFamily="34" charset="0"/>
              </a:rPr>
              <a:t>400</a:t>
            </a:r>
            <a:endParaRPr lang="en-US" altLang="zh-CN" sz="1000" dirty="0">
              <a:solidFill>
                <a:srgbClr val="FF0000"/>
              </a:solidFill>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cxnSp>
        <p:nvCxnSpPr>
          <p:cNvPr id="5" name="直接连接符 4">
            <a:extLst>
              <a:ext uri="{FF2B5EF4-FFF2-40B4-BE49-F238E27FC236}">
                <a16:creationId xmlns:a16="http://schemas.microsoft.com/office/drawing/2014/main" id="{11845B60-19B9-3806-8351-09627AE49EA6}"/>
              </a:ext>
            </a:extLst>
          </p:cNvPr>
          <p:cNvCxnSpPr/>
          <p:nvPr/>
        </p:nvCxnSpPr>
        <p:spPr>
          <a:xfrm>
            <a:off x="6361889" y="1836547"/>
            <a:ext cx="0" cy="3131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739ED72E-627E-0BDC-71FF-260F2CC52770}"/>
              </a:ext>
            </a:extLst>
          </p:cNvPr>
          <p:cNvCxnSpPr/>
          <p:nvPr/>
        </p:nvCxnSpPr>
        <p:spPr>
          <a:xfrm>
            <a:off x="7681608" y="1863478"/>
            <a:ext cx="0" cy="3131044"/>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5574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13</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Balance Sheet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2" name="图示 1">
            <a:extLst>
              <a:ext uri="{FF2B5EF4-FFF2-40B4-BE49-F238E27FC236}">
                <a16:creationId xmlns:a16="http://schemas.microsoft.com/office/drawing/2014/main" id="{EC8E8C4C-E889-E1B9-5864-D7552230F99B}"/>
              </a:ext>
            </a:extLst>
          </p:cNvPr>
          <p:cNvGraphicFramePr/>
          <p:nvPr/>
        </p:nvGraphicFramePr>
        <p:xfrm>
          <a:off x="4416357" y="967150"/>
          <a:ext cx="4332562" cy="1515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文本框 7">
            <a:extLst>
              <a:ext uri="{FF2B5EF4-FFF2-40B4-BE49-F238E27FC236}">
                <a16:creationId xmlns:a16="http://schemas.microsoft.com/office/drawing/2014/main" id="{52A02B02-00F5-8B78-D4CF-201CE15E537A}"/>
              </a:ext>
            </a:extLst>
          </p:cNvPr>
          <p:cNvSpPr txBox="1"/>
          <p:nvPr/>
        </p:nvSpPr>
        <p:spPr>
          <a:xfrm>
            <a:off x="350651" y="2082102"/>
            <a:ext cx="3799817" cy="400110"/>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Day 1: </a:t>
            </a:r>
            <a:r>
              <a:rPr lang="en-US" altLang="zh-CN" sz="1000" dirty="0">
                <a:latin typeface="Century Gothic" panose="020B0502020202020204" pitchFamily="34" charset="0"/>
              </a:rPr>
              <a:t>Founded company with US$ 1,000 capital, comprising US$ 500 self-funded and US$ 500 bank loan</a:t>
            </a:r>
            <a:endParaRPr lang="zh-CN" altLang="en-US" sz="1000" dirty="0">
              <a:latin typeface="Century Gothic" panose="020B0502020202020204" pitchFamily="34" charset="0"/>
            </a:endParaRPr>
          </a:p>
        </p:txBody>
      </p:sp>
      <p:sp>
        <p:nvSpPr>
          <p:cNvPr id="10" name="文本框 9">
            <a:extLst>
              <a:ext uri="{FF2B5EF4-FFF2-40B4-BE49-F238E27FC236}">
                <a16:creationId xmlns:a16="http://schemas.microsoft.com/office/drawing/2014/main" id="{0186F260-385E-6C1F-C3DC-3FE82C650F02}"/>
              </a:ext>
            </a:extLst>
          </p:cNvPr>
          <p:cNvSpPr txBox="1"/>
          <p:nvPr/>
        </p:nvSpPr>
        <p:spPr>
          <a:xfrm>
            <a:off x="4768417" y="1828456"/>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1" name="文本框 10">
            <a:extLst>
              <a:ext uri="{FF2B5EF4-FFF2-40B4-BE49-F238E27FC236}">
                <a16:creationId xmlns:a16="http://schemas.microsoft.com/office/drawing/2014/main" id="{F3059B60-25F3-B8E5-155E-F0EC2BC2DBE4}"/>
              </a:ext>
            </a:extLst>
          </p:cNvPr>
          <p:cNvSpPr txBox="1"/>
          <p:nvPr/>
        </p:nvSpPr>
        <p:spPr>
          <a:xfrm>
            <a:off x="6519522" y="1836547"/>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2" name="文本框 11">
            <a:extLst>
              <a:ext uri="{FF2B5EF4-FFF2-40B4-BE49-F238E27FC236}">
                <a16:creationId xmlns:a16="http://schemas.microsoft.com/office/drawing/2014/main" id="{A17D7769-3449-64A7-E4CA-FDC8A1972379}"/>
              </a:ext>
            </a:extLst>
          </p:cNvPr>
          <p:cNvSpPr txBox="1"/>
          <p:nvPr/>
        </p:nvSpPr>
        <p:spPr>
          <a:xfrm>
            <a:off x="7788443" y="1838409"/>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5" name="文本框 14">
            <a:extLst>
              <a:ext uri="{FF2B5EF4-FFF2-40B4-BE49-F238E27FC236}">
                <a16:creationId xmlns:a16="http://schemas.microsoft.com/office/drawing/2014/main" id="{00D4C8A4-8CD5-957A-FC6D-4211135B888B}"/>
              </a:ext>
            </a:extLst>
          </p:cNvPr>
          <p:cNvSpPr txBox="1"/>
          <p:nvPr/>
        </p:nvSpPr>
        <p:spPr>
          <a:xfrm>
            <a:off x="4470742" y="2103924"/>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1,000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16" name="文本框 15">
            <a:extLst>
              <a:ext uri="{FF2B5EF4-FFF2-40B4-BE49-F238E27FC236}">
                <a16:creationId xmlns:a16="http://schemas.microsoft.com/office/drawing/2014/main" id="{DA85CAFC-1281-7905-6C64-78DECB21118B}"/>
              </a:ext>
            </a:extLst>
          </p:cNvPr>
          <p:cNvSpPr txBox="1"/>
          <p:nvPr/>
        </p:nvSpPr>
        <p:spPr>
          <a:xfrm>
            <a:off x="6474437" y="2087118"/>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18" name="文本框 17">
            <a:extLst>
              <a:ext uri="{FF2B5EF4-FFF2-40B4-BE49-F238E27FC236}">
                <a16:creationId xmlns:a16="http://schemas.microsoft.com/office/drawing/2014/main" id="{F18529C9-0253-AFCB-35C0-E821C0FDEE30}"/>
              </a:ext>
            </a:extLst>
          </p:cNvPr>
          <p:cNvSpPr txBox="1"/>
          <p:nvPr/>
        </p:nvSpPr>
        <p:spPr>
          <a:xfrm>
            <a:off x="7536990" y="2085187"/>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19" name="文本框 18">
            <a:extLst>
              <a:ext uri="{FF2B5EF4-FFF2-40B4-BE49-F238E27FC236}">
                <a16:creationId xmlns:a16="http://schemas.microsoft.com/office/drawing/2014/main" id="{AA8A0FAD-DF97-2AE7-50E1-6823B5AEB997}"/>
              </a:ext>
            </a:extLst>
          </p:cNvPr>
          <p:cNvSpPr txBox="1"/>
          <p:nvPr/>
        </p:nvSpPr>
        <p:spPr>
          <a:xfrm>
            <a:off x="350650" y="2798706"/>
            <a:ext cx="3799817" cy="400110"/>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Day 2-100: </a:t>
            </a:r>
            <a:r>
              <a:rPr lang="en-US" altLang="zh-CN" sz="1000" dirty="0">
                <a:latin typeface="Century Gothic" panose="020B0502020202020204" pitchFamily="34" charset="0"/>
              </a:rPr>
              <a:t>Bought production equipment (US$ 400) and raw materials (US$ 200)</a:t>
            </a:r>
            <a:endParaRPr lang="zh-CN" altLang="en-US" sz="1000" dirty="0">
              <a:latin typeface="Century Gothic" panose="020B0502020202020204" pitchFamily="34" charset="0"/>
            </a:endParaRPr>
          </a:p>
        </p:txBody>
      </p:sp>
      <p:sp>
        <p:nvSpPr>
          <p:cNvPr id="20" name="文本框 19">
            <a:extLst>
              <a:ext uri="{FF2B5EF4-FFF2-40B4-BE49-F238E27FC236}">
                <a16:creationId xmlns:a16="http://schemas.microsoft.com/office/drawing/2014/main" id="{98487F40-6465-1672-D045-2AA957CDD573}"/>
              </a:ext>
            </a:extLst>
          </p:cNvPr>
          <p:cNvSpPr txBox="1"/>
          <p:nvPr/>
        </p:nvSpPr>
        <p:spPr>
          <a:xfrm>
            <a:off x="4032784" y="2793078"/>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21" name="文本框 20">
            <a:extLst>
              <a:ext uri="{FF2B5EF4-FFF2-40B4-BE49-F238E27FC236}">
                <a16:creationId xmlns:a16="http://schemas.microsoft.com/office/drawing/2014/main" id="{92516C4F-C87F-E7E5-C612-68871C1FEA41}"/>
              </a:ext>
            </a:extLst>
          </p:cNvPr>
          <p:cNvSpPr txBox="1"/>
          <p:nvPr/>
        </p:nvSpPr>
        <p:spPr>
          <a:xfrm>
            <a:off x="4692506" y="2800590"/>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200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Inventory -RM</a:t>
            </a:r>
            <a:endParaRPr lang="zh-CN" altLang="en-US" sz="1000" dirty="0">
              <a:latin typeface="Century Gothic" panose="020B0502020202020204" pitchFamily="34" charset="0"/>
            </a:endParaRPr>
          </a:p>
        </p:txBody>
      </p:sp>
      <p:sp>
        <p:nvSpPr>
          <p:cNvPr id="23" name="文本框 22">
            <a:extLst>
              <a:ext uri="{FF2B5EF4-FFF2-40B4-BE49-F238E27FC236}">
                <a16:creationId xmlns:a16="http://schemas.microsoft.com/office/drawing/2014/main" id="{48ACEBCA-C3FD-0368-2792-547C8CE22BF4}"/>
              </a:ext>
            </a:extLst>
          </p:cNvPr>
          <p:cNvSpPr txBox="1"/>
          <p:nvPr/>
        </p:nvSpPr>
        <p:spPr>
          <a:xfrm>
            <a:off x="6496089" y="2802521"/>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24" name="文本框 23">
            <a:extLst>
              <a:ext uri="{FF2B5EF4-FFF2-40B4-BE49-F238E27FC236}">
                <a16:creationId xmlns:a16="http://schemas.microsoft.com/office/drawing/2014/main" id="{AE66B2BF-5A83-33A4-ACDA-3EF7E426265B}"/>
              </a:ext>
            </a:extLst>
          </p:cNvPr>
          <p:cNvSpPr txBox="1"/>
          <p:nvPr/>
        </p:nvSpPr>
        <p:spPr>
          <a:xfrm>
            <a:off x="7565127" y="2800590"/>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25" name="文本框 24">
            <a:extLst>
              <a:ext uri="{FF2B5EF4-FFF2-40B4-BE49-F238E27FC236}">
                <a16:creationId xmlns:a16="http://schemas.microsoft.com/office/drawing/2014/main" id="{021D5F04-07C4-9011-0D68-56BC76F5FA29}"/>
              </a:ext>
            </a:extLst>
          </p:cNvPr>
          <p:cNvSpPr txBox="1"/>
          <p:nvPr/>
        </p:nvSpPr>
        <p:spPr>
          <a:xfrm>
            <a:off x="350650" y="3512488"/>
            <a:ext cx="3865749" cy="400110"/>
          </a:xfrm>
          <a:prstGeom prst="rect">
            <a:avLst/>
          </a:prstGeom>
          <a:solidFill>
            <a:srgbClr val="E7ECF1"/>
          </a:solidFill>
          <a:ln>
            <a:solidFill>
              <a:schemeClr val="tx1"/>
            </a:solidFill>
          </a:ln>
        </p:spPr>
        <p:txBody>
          <a:bodyPr wrap="square" rtlCol="0">
            <a:spAutoFit/>
          </a:bodyPr>
          <a:lstStyle/>
          <a:p>
            <a:r>
              <a:rPr lang="en-US" altLang="zh-CN" sz="1000" b="1" dirty="0">
                <a:latin typeface="Century Gothic" panose="020B0502020202020204" pitchFamily="34" charset="0"/>
              </a:rPr>
              <a:t>Day 101-150: </a:t>
            </a:r>
            <a:r>
              <a:rPr lang="en-US" altLang="zh-CN" sz="1000" dirty="0">
                <a:latin typeface="Century Gothic" panose="020B0502020202020204" pitchFamily="34" charset="0"/>
              </a:rPr>
              <a:t>Manufactured raw materials (RM) into finished goods (FG). Paid US$ 100 salary to production workers</a:t>
            </a:r>
          </a:p>
        </p:txBody>
      </p:sp>
      <p:sp>
        <p:nvSpPr>
          <p:cNvPr id="28" name="文本框 27">
            <a:extLst>
              <a:ext uri="{FF2B5EF4-FFF2-40B4-BE49-F238E27FC236}">
                <a16:creationId xmlns:a16="http://schemas.microsoft.com/office/drawing/2014/main" id="{F9AE9EC5-52B8-D1E8-3BD3-EC3D710A8C1F}"/>
              </a:ext>
            </a:extLst>
          </p:cNvPr>
          <p:cNvSpPr txBox="1"/>
          <p:nvPr/>
        </p:nvSpPr>
        <p:spPr>
          <a:xfrm>
            <a:off x="5454365" y="2800590"/>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33" name="文本框 32">
            <a:extLst>
              <a:ext uri="{FF2B5EF4-FFF2-40B4-BE49-F238E27FC236}">
                <a16:creationId xmlns:a16="http://schemas.microsoft.com/office/drawing/2014/main" id="{AE4C3211-1AF2-6C82-29BF-9E55DD8C07F0}"/>
              </a:ext>
            </a:extLst>
          </p:cNvPr>
          <p:cNvSpPr txBox="1"/>
          <p:nvPr/>
        </p:nvSpPr>
        <p:spPr>
          <a:xfrm>
            <a:off x="4032784" y="3525984"/>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34" name="文本框 33">
            <a:extLst>
              <a:ext uri="{FF2B5EF4-FFF2-40B4-BE49-F238E27FC236}">
                <a16:creationId xmlns:a16="http://schemas.microsoft.com/office/drawing/2014/main" id="{432B40D5-0C1A-AFDB-E0BC-682C26F4DEAB}"/>
              </a:ext>
            </a:extLst>
          </p:cNvPr>
          <p:cNvSpPr txBox="1"/>
          <p:nvPr/>
        </p:nvSpPr>
        <p:spPr>
          <a:xfrm>
            <a:off x="4692506" y="3533496"/>
            <a:ext cx="1078431" cy="400110"/>
          </a:xfrm>
          <a:prstGeom prst="rect">
            <a:avLst/>
          </a:prstGeom>
          <a:noFill/>
          <a:ln>
            <a:noFill/>
          </a:ln>
        </p:spPr>
        <p:txBody>
          <a:bodyPr wrap="square" rtlCol="0">
            <a:spAutoFit/>
          </a:bodyPr>
          <a:lstStyle/>
          <a:p>
            <a:pPr algn="ctr"/>
            <a:r>
              <a:rPr lang="en-US" altLang="zh-CN" sz="1000" b="1" dirty="0">
                <a:solidFill>
                  <a:srgbClr val="FF0000"/>
                </a:solidFill>
                <a:latin typeface="Century Gothic" panose="020B0502020202020204" pitchFamily="34" charset="0"/>
              </a:rPr>
              <a:t>300</a:t>
            </a:r>
            <a:endParaRPr lang="en-US" altLang="zh-CN" sz="1000" dirty="0">
              <a:solidFill>
                <a:srgbClr val="FF0000"/>
              </a:solidFill>
              <a:latin typeface="Century Gothic" panose="020B0502020202020204" pitchFamily="34" charset="0"/>
            </a:endParaRPr>
          </a:p>
          <a:p>
            <a:pPr algn="ctr"/>
            <a:r>
              <a:rPr lang="en-US" altLang="zh-CN" sz="1000" dirty="0">
                <a:latin typeface="Century Gothic" panose="020B0502020202020204" pitchFamily="34" charset="0"/>
              </a:rPr>
              <a:t>Inventory -FG</a:t>
            </a:r>
            <a:endParaRPr lang="zh-CN" altLang="en-US" sz="1000" dirty="0">
              <a:latin typeface="Century Gothic" panose="020B0502020202020204" pitchFamily="34" charset="0"/>
            </a:endParaRPr>
          </a:p>
        </p:txBody>
      </p:sp>
      <p:sp>
        <p:nvSpPr>
          <p:cNvPr id="35" name="文本框 34">
            <a:extLst>
              <a:ext uri="{FF2B5EF4-FFF2-40B4-BE49-F238E27FC236}">
                <a16:creationId xmlns:a16="http://schemas.microsoft.com/office/drawing/2014/main" id="{AEA864C4-54B0-3607-D0E9-5E09C467F0FC}"/>
              </a:ext>
            </a:extLst>
          </p:cNvPr>
          <p:cNvSpPr txBox="1"/>
          <p:nvPr/>
        </p:nvSpPr>
        <p:spPr>
          <a:xfrm>
            <a:off x="6496089" y="3535427"/>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36" name="文本框 35">
            <a:extLst>
              <a:ext uri="{FF2B5EF4-FFF2-40B4-BE49-F238E27FC236}">
                <a16:creationId xmlns:a16="http://schemas.microsoft.com/office/drawing/2014/main" id="{07821CCB-5856-EAFF-36F0-CF40ADD91F0C}"/>
              </a:ext>
            </a:extLst>
          </p:cNvPr>
          <p:cNvSpPr txBox="1"/>
          <p:nvPr/>
        </p:nvSpPr>
        <p:spPr>
          <a:xfrm>
            <a:off x="7565127" y="3533496"/>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37" name="文本框 36">
            <a:extLst>
              <a:ext uri="{FF2B5EF4-FFF2-40B4-BE49-F238E27FC236}">
                <a16:creationId xmlns:a16="http://schemas.microsoft.com/office/drawing/2014/main" id="{02F70CE4-AD4D-E433-494D-0C0A77ABC7A8}"/>
              </a:ext>
            </a:extLst>
          </p:cNvPr>
          <p:cNvSpPr txBox="1"/>
          <p:nvPr/>
        </p:nvSpPr>
        <p:spPr>
          <a:xfrm>
            <a:off x="5454365" y="3533496"/>
            <a:ext cx="1078431" cy="400110"/>
          </a:xfrm>
          <a:prstGeom prst="rect">
            <a:avLst/>
          </a:prstGeom>
          <a:noFill/>
          <a:ln>
            <a:noFill/>
          </a:ln>
        </p:spPr>
        <p:txBody>
          <a:bodyPr wrap="square" rtlCol="0">
            <a:spAutoFit/>
          </a:bodyPr>
          <a:lstStyle/>
          <a:p>
            <a:pPr algn="ctr"/>
            <a:r>
              <a:rPr lang="en-US" altLang="zh-CN" sz="1000" b="1" dirty="0">
                <a:solidFill>
                  <a:srgbClr val="FF0000"/>
                </a:solidFill>
                <a:latin typeface="Century Gothic" panose="020B0502020202020204" pitchFamily="34" charset="0"/>
              </a:rPr>
              <a:t>300</a:t>
            </a:r>
            <a:endParaRPr lang="en-US" altLang="zh-CN" sz="1000" dirty="0">
              <a:solidFill>
                <a:srgbClr val="FF0000"/>
              </a:solidFill>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cxnSp>
        <p:nvCxnSpPr>
          <p:cNvPr id="4" name="直接连接符 3">
            <a:extLst>
              <a:ext uri="{FF2B5EF4-FFF2-40B4-BE49-F238E27FC236}">
                <a16:creationId xmlns:a16="http://schemas.microsoft.com/office/drawing/2014/main" id="{A6585D85-FBDF-285C-FC24-58955BED06D0}"/>
              </a:ext>
            </a:extLst>
          </p:cNvPr>
          <p:cNvCxnSpPr/>
          <p:nvPr/>
        </p:nvCxnSpPr>
        <p:spPr>
          <a:xfrm>
            <a:off x="6361889" y="1836547"/>
            <a:ext cx="0" cy="3131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34AD0F51-94F0-9C44-BC71-067BD0942DF0}"/>
              </a:ext>
            </a:extLst>
          </p:cNvPr>
          <p:cNvCxnSpPr/>
          <p:nvPr/>
        </p:nvCxnSpPr>
        <p:spPr>
          <a:xfrm>
            <a:off x="7681608" y="1863478"/>
            <a:ext cx="0" cy="3131044"/>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823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14</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Balance Sheet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2" name="图示 1">
            <a:extLst>
              <a:ext uri="{FF2B5EF4-FFF2-40B4-BE49-F238E27FC236}">
                <a16:creationId xmlns:a16="http://schemas.microsoft.com/office/drawing/2014/main" id="{EC8E8C4C-E889-E1B9-5864-D7552230F99B}"/>
              </a:ext>
            </a:extLst>
          </p:cNvPr>
          <p:cNvGraphicFramePr/>
          <p:nvPr>
            <p:extLst>
              <p:ext uri="{D42A27DB-BD31-4B8C-83A1-F6EECF244321}">
                <p14:modId xmlns:p14="http://schemas.microsoft.com/office/powerpoint/2010/main" val="3352266393"/>
              </p:ext>
            </p:extLst>
          </p:nvPr>
        </p:nvGraphicFramePr>
        <p:xfrm>
          <a:off x="4416357" y="967150"/>
          <a:ext cx="4332562" cy="1515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文本框 7">
            <a:extLst>
              <a:ext uri="{FF2B5EF4-FFF2-40B4-BE49-F238E27FC236}">
                <a16:creationId xmlns:a16="http://schemas.microsoft.com/office/drawing/2014/main" id="{52A02B02-00F5-8B78-D4CF-201CE15E537A}"/>
              </a:ext>
            </a:extLst>
          </p:cNvPr>
          <p:cNvSpPr txBox="1"/>
          <p:nvPr/>
        </p:nvSpPr>
        <p:spPr>
          <a:xfrm>
            <a:off x="350651" y="2082102"/>
            <a:ext cx="3799817" cy="400110"/>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Day 1: </a:t>
            </a:r>
            <a:r>
              <a:rPr lang="en-US" altLang="zh-CN" sz="1000" dirty="0">
                <a:latin typeface="Century Gothic" panose="020B0502020202020204" pitchFamily="34" charset="0"/>
              </a:rPr>
              <a:t>Founded company with US$ 1,000 capital, comprising US$ 500 self-funded and US$ 500 bank loan</a:t>
            </a:r>
            <a:endParaRPr lang="zh-CN" altLang="en-US" sz="1000" dirty="0">
              <a:latin typeface="Century Gothic" panose="020B0502020202020204" pitchFamily="34" charset="0"/>
            </a:endParaRPr>
          </a:p>
        </p:txBody>
      </p:sp>
      <p:sp>
        <p:nvSpPr>
          <p:cNvPr id="10" name="文本框 9">
            <a:extLst>
              <a:ext uri="{FF2B5EF4-FFF2-40B4-BE49-F238E27FC236}">
                <a16:creationId xmlns:a16="http://schemas.microsoft.com/office/drawing/2014/main" id="{0186F260-385E-6C1F-C3DC-3FE82C650F02}"/>
              </a:ext>
            </a:extLst>
          </p:cNvPr>
          <p:cNvSpPr txBox="1"/>
          <p:nvPr/>
        </p:nvSpPr>
        <p:spPr>
          <a:xfrm>
            <a:off x="4768417" y="1828456"/>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1" name="文本框 10">
            <a:extLst>
              <a:ext uri="{FF2B5EF4-FFF2-40B4-BE49-F238E27FC236}">
                <a16:creationId xmlns:a16="http://schemas.microsoft.com/office/drawing/2014/main" id="{F3059B60-25F3-B8E5-155E-F0EC2BC2DBE4}"/>
              </a:ext>
            </a:extLst>
          </p:cNvPr>
          <p:cNvSpPr txBox="1"/>
          <p:nvPr/>
        </p:nvSpPr>
        <p:spPr>
          <a:xfrm>
            <a:off x="6519522" y="1836547"/>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2" name="文本框 11">
            <a:extLst>
              <a:ext uri="{FF2B5EF4-FFF2-40B4-BE49-F238E27FC236}">
                <a16:creationId xmlns:a16="http://schemas.microsoft.com/office/drawing/2014/main" id="{A17D7769-3449-64A7-E4CA-FDC8A1972379}"/>
              </a:ext>
            </a:extLst>
          </p:cNvPr>
          <p:cNvSpPr txBox="1"/>
          <p:nvPr/>
        </p:nvSpPr>
        <p:spPr>
          <a:xfrm>
            <a:off x="7788443" y="1838409"/>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5" name="文本框 14">
            <a:extLst>
              <a:ext uri="{FF2B5EF4-FFF2-40B4-BE49-F238E27FC236}">
                <a16:creationId xmlns:a16="http://schemas.microsoft.com/office/drawing/2014/main" id="{00D4C8A4-8CD5-957A-FC6D-4211135B888B}"/>
              </a:ext>
            </a:extLst>
          </p:cNvPr>
          <p:cNvSpPr txBox="1"/>
          <p:nvPr/>
        </p:nvSpPr>
        <p:spPr>
          <a:xfrm>
            <a:off x="4470742" y="2103924"/>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1,000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16" name="文本框 15">
            <a:extLst>
              <a:ext uri="{FF2B5EF4-FFF2-40B4-BE49-F238E27FC236}">
                <a16:creationId xmlns:a16="http://schemas.microsoft.com/office/drawing/2014/main" id="{DA85CAFC-1281-7905-6C64-78DECB21118B}"/>
              </a:ext>
            </a:extLst>
          </p:cNvPr>
          <p:cNvSpPr txBox="1"/>
          <p:nvPr/>
        </p:nvSpPr>
        <p:spPr>
          <a:xfrm>
            <a:off x="6474437" y="2087118"/>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18" name="文本框 17">
            <a:extLst>
              <a:ext uri="{FF2B5EF4-FFF2-40B4-BE49-F238E27FC236}">
                <a16:creationId xmlns:a16="http://schemas.microsoft.com/office/drawing/2014/main" id="{F18529C9-0253-AFCB-35C0-E821C0FDEE30}"/>
              </a:ext>
            </a:extLst>
          </p:cNvPr>
          <p:cNvSpPr txBox="1"/>
          <p:nvPr/>
        </p:nvSpPr>
        <p:spPr>
          <a:xfrm>
            <a:off x="7536990" y="2085187"/>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19" name="文本框 18">
            <a:extLst>
              <a:ext uri="{FF2B5EF4-FFF2-40B4-BE49-F238E27FC236}">
                <a16:creationId xmlns:a16="http://schemas.microsoft.com/office/drawing/2014/main" id="{AA8A0FAD-DF97-2AE7-50E1-6823B5AEB997}"/>
              </a:ext>
            </a:extLst>
          </p:cNvPr>
          <p:cNvSpPr txBox="1"/>
          <p:nvPr/>
        </p:nvSpPr>
        <p:spPr>
          <a:xfrm>
            <a:off x="350650" y="2798706"/>
            <a:ext cx="3799817" cy="400110"/>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Day 2-100: </a:t>
            </a:r>
            <a:r>
              <a:rPr lang="en-US" altLang="zh-CN" sz="1000" dirty="0">
                <a:latin typeface="Century Gothic" panose="020B0502020202020204" pitchFamily="34" charset="0"/>
              </a:rPr>
              <a:t>Bought production equipment (US$ 400) and raw materials (US$ 200)</a:t>
            </a:r>
            <a:endParaRPr lang="zh-CN" altLang="en-US" sz="1000" dirty="0">
              <a:latin typeface="Century Gothic" panose="020B0502020202020204" pitchFamily="34" charset="0"/>
            </a:endParaRPr>
          </a:p>
        </p:txBody>
      </p:sp>
      <p:sp>
        <p:nvSpPr>
          <p:cNvPr id="20" name="文本框 19">
            <a:extLst>
              <a:ext uri="{FF2B5EF4-FFF2-40B4-BE49-F238E27FC236}">
                <a16:creationId xmlns:a16="http://schemas.microsoft.com/office/drawing/2014/main" id="{98487F40-6465-1672-D045-2AA957CDD573}"/>
              </a:ext>
            </a:extLst>
          </p:cNvPr>
          <p:cNvSpPr txBox="1"/>
          <p:nvPr/>
        </p:nvSpPr>
        <p:spPr>
          <a:xfrm>
            <a:off x="4032784" y="2793078"/>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21" name="文本框 20">
            <a:extLst>
              <a:ext uri="{FF2B5EF4-FFF2-40B4-BE49-F238E27FC236}">
                <a16:creationId xmlns:a16="http://schemas.microsoft.com/office/drawing/2014/main" id="{92516C4F-C87F-E7E5-C612-68871C1FEA41}"/>
              </a:ext>
            </a:extLst>
          </p:cNvPr>
          <p:cNvSpPr txBox="1"/>
          <p:nvPr/>
        </p:nvSpPr>
        <p:spPr>
          <a:xfrm>
            <a:off x="4692506" y="2800590"/>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200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Inventory -RM</a:t>
            </a:r>
            <a:endParaRPr lang="zh-CN" altLang="en-US" sz="1000" dirty="0">
              <a:latin typeface="Century Gothic" panose="020B0502020202020204" pitchFamily="34" charset="0"/>
            </a:endParaRPr>
          </a:p>
        </p:txBody>
      </p:sp>
      <p:sp>
        <p:nvSpPr>
          <p:cNvPr id="23" name="文本框 22">
            <a:extLst>
              <a:ext uri="{FF2B5EF4-FFF2-40B4-BE49-F238E27FC236}">
                <a16:creationId xmlns:a16="http://schemas.microsoft.com/office/drawing/2014/main" id="{48ACEBCA-C3FD-0368-2792-547C8CE22BF4}"/>
              </a:ext>
            </a:extLst>
          </p:cNvPr>
          <p:cNvSpPr txBox="1"/>
          <p:nvPr/>
        </p:nvSpPr>
        <p:spPr>
          <a:xfrm>
            <a:off x="6496089" y="2802521"/>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24" name="文本框 23">
            <a:extLst>
              <a:ext uri="{FF2B5EF4-FFF2-40B4-BE49-F238E27FC236}">
                <a16:creationId xmlns:a16="http://schemas.microsoft.com/office/drawing/2014/main" id="{AE66B2BF-5A83-33A4-ACDA-3EF7E426265B}"/>
              </a:ext>
            </a:extLst>
          </p:cNvPr>
          <p:cNvSpPr txBox="1"/>
          <p:nvPr/>
        </p:nvSpPr>
        <p:spPr>
          <a:xfrm>
            <a:off x="7565127" y="2800590"/>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25" name="文本框 24">
            <a:extLst>
              <a:ext uri="{FF2B5EF4-FFF2-40B4-BE49-F238E27FC236}">
                <a16:creationId xmlns:a16="http://schemas.microsoft.com/office/drawing/2014/main" id="{021D5F04-07C4-9011-0D68-56BC76F5FA29}"/>
              </a:ext>
            </a:extLst>
          </p:cNvPr>
          <p:cNvSpPr txBox="1"/>
          <p:nvPr/>
        </p:nvSpPr>
        <p:spPr>
          <a:xfrm>
            <a:off x="350650" y="3512488"/>
            <a:ext cx="3865749" cy="400110"/>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Day 101-150: </a:t>
            </a:r>
            <a:r>
              <a:rPr lang="en-US" altLang="zh-CN" sz="1000" dirty="0">
                <a:latin typeface="Century Gothic" panose="020B0502020202020204" pitchFamily="34" charset="0"/>
              </a:rPr>
              <a:t>Manufactured raw materials (RM) into finished goods (FG). Paid US$ 100 salary to production workers</a:t>
            </a:r>
          </a:p>
        </p:txBody>
      </p:sp>
      <p:sp>
        <p:nvSpPr>
          <p:cNvPr id="28" name="文本框 27">
            <a:extLst>
              <a:ext uri="{FF2B5EF4-FFF2-40B4-BE49-F238E27FC236}">
                <a16:creationId xmlns:a16="http://schemas.microsoft.com/office/drawing/2014/main" id="{F9AE9EC5-52B8-D1E8-3BD3-EC3D710A8C1F}"/>
              </a:ext>
            </a:extLst>
          </p:cNvPr>
          <p:cNvSpPr txBox="1"/>
          <p:nvPr/>
        </p:nvSpPr>
        <p:spPr>
          <a:xfrm>
            <a:off x="5454365" y="2800590"/>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33" name="文本框 32">
            <a:extLst>
              <a:ext uri="{FF2B5EF4-FFF2-40B4-BE49-F238E27FC236}">
                <a16:creationId xmlns:a16="http://schemas.microsoft.com/office/drawing/2014/main" id="{AE4C3211-1AF2-6C82-29BF-9E55DD8C07F0}"/>
              </a:ext>
            </a:extLst>
          </p:cNvPr>
          <p:cNvSpPr txBox="1"/>
          <p:nvPr/>
        </p:nvSpPr>
        <p:spPr>
          <a:xfrm>
            <a:off x="4032784" y="3525984"/>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34" name="文本框 33">
            <a:extLst>
              <a:ext uri="{FF2B5EF4-FFF2-40B4-BE49-F238E27FC236}">
                <a16:creationId xmlns:a16="http://schemas.microsoft.com/office/drawing/2014/main" id="{432B40D5-0C1A-AFDB-E0BC-682C26F4DEAB}"/>
              </a:ext>
            </a:extLst>
          </p:cNvPr>
          <p:cNvSpPr txBox="1"/>
          <p:nvPr/>
        </p:nvSpPr>
        <p:spPr>
          <a:xfrm>
            <a:off x="4692506" y="3533496"/>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300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Inventory -FG</a:t>
            </a:r>
            <a:endParaRPr lang="zh-CN" altLang="en-US" sz="1000" dirty="0">
              <a:latin typeface="Century Gothic" panose="020B0502020202020204" pitchFamily="34" charset="0"/>
            </a:endParaRPr>
          </a:p>
        </p:txBody>
      </p:sp>
      <p:sp>
        <p:nvSpPr>
          <p:cNvPr id="35" name="文本框 34">
            <a:extLst>
              <a:ext uri="{FF2B5EF4-FFF2-40B4-BE49-F238E27FC236}">
                <a16:creationId xmlns:a16="http://schemas.microsoft.com/office/drawing/2014/main" id="{AEA864C4-54B0-3607-D0E9-5E09C467F0FC}"/>
              </a:ext>
            </a:extLst>
          </p:cNvPr>
          <p:cNvSpPr txBox="1"/>
          <p:nvPr/>
        </p:nvSpPr>
        <p:spPr>
          <a:xfrm>
            <a:off x="6496089" y="3535427"/>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36" name="文本框 35">
            <a:extLst>
              <a:ext uri="{FF2B5EF4-FFF2-40B4-BE49-F238E27FC236}">
                <a16:creationId xmlns:a16="http://schemas.microsoft.com/office/drawing/2014/main" id="{07821CCB-5856-EAFF-36F0-CF40ADD91F0C}"/>
              </a:ext>
            </a:extLst>
          </p:cNvPr>
          <p:cNvSpPr txBox="1"/>
          <p:nvPr/>
        </p:nvSpPr>
        <p:spPr>
          <a:xfrm>
            <a:off x="7565127" y="3533496"/>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37" name="文本框 36">
            <a:extLst>
              <a:ext uri="{FF2B5EF4-FFF2-40B4-BE49-F238E27FC236}">
                <a16:creationId xmlns:a16="http://schemas.microsoft.com/office/drawing/2014/main" id="{02F70CE4-AD4D-E433-494D-0C0A77ABC7A8}"/>
              </a:ext>
            </a:extLst>
          </p:cNvPr>
          <p:cNvSpPr txBox="1"/>
          <p:nvPr/>
        </p:nvSpPr>
        <p:spPr>
          <a:xfrm>
            <a:off x="5454365" y="3533496"/>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300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40" name="文本框 39">
            <a:extLst>
              <a:ext uri="{FF2B5EF4-FFF2-40B4-BE49-F238E27FC236}">
                <a16:creationId xmlns:a16="http://schemas.microsoft.com/office/drawing/2014/main" id="{E0B56C7E-B417-0D88-869A-1E1566ED982A}"/>
              </a:ext>
            </a:extLst>
          </p:cNvPr>
          <p:cNvSpPr txBox="1"/>
          <p:nvPr/>
        </p:nvSpPr>
        <p:spPr>
          <a:xfrm>
            <a:off x="350649" y="4097111"/>
            <a:ext cx="3799817" cy="707886"/>
          </a:xfrm>
          <a:prstGeom prst="rect">
            <a:avLst/>
          </a:prstGeom>
          <a:solidFill>
            <a:srgbClr val="E7ECF1"/>
          </a:solidFill>
          <a:ln>
            <a:solidFill>
              <a:schemeClr val="tx1"/>
            </a:solidFill>
          </a:ln>
        </p:spPr>
        <p:txBody>
          <a:bodyPr wrap="square" rtlCol="0">
            <a:spAutoFit/>
          </a:bodyPr>
          <a:lstStyle/>
          <a:p>
            <a:r>
              <a:rPr lang="en-US" altLang="zh-CN" sz="1000" b="1" dirty="0">
                <a:latin typeface="Century Gothic" panose="020B0502020202020204" pitchFamily="34" charset="0"/>
              </a:rPr>
              <a:t>Day 151-365: </a:t>
            </a:r>
            <a:r>
              <a:rPr lang="en-US" altLang="zh-CN" sz="1000" dirty="0">
                <a:latin typeface="Century Gothic" panose="020B0502020202020204" pitchFamily="34" charset="0"/>
              </a:rPr>
              <a:t>Sold the finished goods to customers at a total price of US$ 800. Paid total operating expenses of US$ 300, consisting of salary for sales and admin staff US$ 100, rent US$ 100, Utilities US$ 60, and other overheads US$ 40.   </a:t>
            </a:r>
          </a:p>
        </p:txBody>
      </p:sp>
      <p:graphicFrame>
        <p:nvGraphicFramePr>
          <p:cNvPr id="41" name="表格 40">
            <a:extLst>
              <a:ext uri="{FF2B5EF4-FFF2-40B4-BE49-F238E27FC236}">
                <a16:creationId xmlns:a16="http://schemas.microsoft.com/office/drawing/2014/main" id="{D4889E43-75AC-C440-A311-B3B1520CC793}"/>
              </a:ext>
            </a:extLst>
          </p:cNvPr>
          <p:cNvGraphicFramePr>
            <a:graphicFrameLocks noGrp="1"/>
          </p:cNvGraphicFramePr>
          <p:nvPr/>
        </p:nvGraphicFramePr>
        <p:xfrm>
          <a:off x="106526" y="4888308"/>
          <a:ext cx="3137505" cy="1835731"/>
        </p:xfrm>
        <a:graphic>
          <a:graphicData uri="http://schemas.openxmlformats.org/drawingml/2006/table">
            <a:tbl>
              <a:tblPr firstRow="1" bandRow="1">
                <a:tableStyleId>{5C22544A-7EE6-4342-B048-85BDC9FD1C3A}</a:tableStyleId>
              </a:tblPr>
              <a:tblGrid>
                <a:gridCol w="574410">
                  <a:extLst>
                    <a:ext uri="{9D8B030D-6E8A-4147-A177-3AD203B41FA5}">
                      <a16:colId xmlns:a16="http://schemas.microsoft.com/office/drawing/2014/main" val="1990906089"/>
                    </a:ext>
                  </a:extLst>
                </a:gridCol>
                <a:gridCol w="1330278">
                  <a:extLst>
                    <a:ext uri="{9D8B030D-6E8A-4147-A177-3AD203B41FA5}">
                      <a16:colId xmlns:a16="http://schemas.microsoft.com/office/drawing/2014/main" val="2086050410"/>
                    </a:ext>
                  </a:extLst>
                </a:gridCol>
                <a:gridCol w="1232817">
                  <a:extLst>
                    <a:ext uri="{9D8B030D-6E8A-4147-A177-3AD203B41FA5}">
                      <a16:colId xmlns:a16="http://schemas.microsoft.com/office/drawing/2014/main" val="933338528"/>
                    </a:ext>
                  </a:extLst>
                </a:gridCol>
              </a:tblGrid>
              <a:tr h="120700">
                <a:tc>
                  <a:txBody>
                    <a:bodyPr/>
                    <a:lstStyle/>
                    <a:p>
                      <a:pPr algn="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Revenue</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US$               800</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1751483"/>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Century Gothic" panose="020B0502020202020204" pitchFamily="34" charset="0"/>
                        </a:rPr>
                        <a:t>-</a:t>
                      </a:r>
                      <a:r>
                        <a:rPr lang="en-US" altLang="zh-CN" sz="1050" dirty="0">
                          <a:solidFill>
                            <a:schemeClr val="tx1"/>
                          </a:solidFill>
                          <a:latin typeface="Century Gothic" panose="020B0502020202020204" pitchFamily="34" charset="0"/>
                        </a:rPr>
                        <a:t> </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Century Gothic" panose="020B0502020202020204" pitchFamily="34" charset="0"/>
                        </a:rPr>
                        <a:t>COGS </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Century Gothic" panose="020B0502020202020204" pitchFamily="34" charset="0"/>
                        </a:rPr>
                        <a:t>-                    300</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245068"/>
                  </a:ext>
                </a:extLst>
              </a:tr>
              <a:tr h="21538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zh-CN" altLang="en-US" sz="1100" kern="1200" dirty="0">
                        <a:solidFill>
                          <a:schemeClr val="tx1"/>
                        </a:solidFill>
                        <a:latin typeface="Century Gothic" panose="020B0502020202020204" pitchFamily="34" charset="0"/>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tx1"/>
                          </a:solidFill>
                          <a:latin typeface="Century Gothic" panose="020B0502020202020204" pitchFamily="34" charset="0"/>
                          <a:ea typeface="+mn-ea"/>
                          <a:cs typeface="+mn-cs"/>
                        </a:rPr>
                        <a:t>Gross Profit</a:t>
                      </a:r>
                      <a:endParaRPr lang="zh-CN" altLang="en-US" sz="1100" b="0" kern="1200" dirty="0">
                        <a:solidFill>
                          <a:schemeClr val="tx1"/>
                        </a:solidFill>
                        <a:latin typeface="Century Gothic" panose="020B0502020202020204" pitchFamily="34" charset="0"/>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tx1"/>
                          </a:solidFill>
                          <a:latin typeface="Century Gothic" panose="020B0502020202020204" pitchFamily="34" charset="0"/>
                          <a:ea typeface="+mn-ea"/>
                          <a:cs typeface="+mn-cs"/>
                        </a:rPr>
                        <a:t> 500</a:t>
                      </a:r>
                      <a:endParaRPr lang="zh-CN" altLang="en-US" sz="1100" b="0" kern="1200" dirty="0">
                        <a:solidFill>
                          <a:schemeClr val="tx1"/>
                        </a:solidFill>
                        <a:latin typeface="Century Gothic" panose="020B0502020202020204" pitchFamily="34" charset="0"/>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115423"/>
                  </a:ext>
                </a:extLst>
              </a:tr>
              <a:tr h="217621">
                <a:tc>
                  <a:txBody>
                    <a:bodyPr/>
                    <a:lstStyle/>
                    <a:p>
                      <a:pPr algn="r"/>
                      <a:r>
                        <a:rPr lang="en-US" altLang="zh-CN" sz="1100" dirty="0">
                          <a:solidFill>
                            <a:schemeClr val="tx1"/>
                          </a:solidFill>
                          <a:latin typeface="Century Gothic" panose="020B0502020202020204" pitchFamily="34" charset="0"/>
                        </a:rPr>
                        <a: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Operating Exp.</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                    300</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327837"/>
                  </a:ext>
                </a:extLst>
              </a:tr>
              <a:tr h="188069">
                <a:tc>
                  <a:txBody>
                    <a:bodyPr/>
                    <a:lstStyle/>
                    <a:p>
                      <a:pPr algn="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EBIT</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100" b="0" dirty="0">
                          <a:solidFill>
                            <a:schemeClr val="tx1"/>
                          </a:solidFill>
                          <a:latin typeface="Century Gothic" panose="020B0502020202020204" pitchFamily="34" charset="0"/>
                        </a:rPr>
                        <a:t>200</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9985"/>
                  </a:ext>
                </a:extLst>
              </a:tr>
              <a:tr h="188068">
                <a:tc>
                  <a:txBody>
                    <a:bodyPr/>
                    <a:lstStyle/>
                    <a:p>
                      <a:pPr algn="r"/>
                      <a:r>
                        <a:rPr lang="en-US" altLang="zh-CN" sz="1100" dirty="0">
                          <a:solidFill>
                            <a:schemeClr val="tx1"/>
                          </a:solidFill>
                          <a:latin typeface="Century Gothic" panose="020B0502020202020204" pitchFamily="34" charset="0"/>
                        </a:rPr>
                        <a: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Interest Exp. (6%)</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                      30</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4728864"/>
                  </a:ext>
                </a:extLst>
              </a:tr>
              <a:tr h="188068">
                <a:tc>
                  <a:txBody>
                    <a:bodyPr/>
                    <a:lstStyle/>
                    <a:p>
                      <a:pPr algn="r"/>
                      <a:r>
                        <a:rPr lang="en-US" altLang="zh-CN" sz="1100" dirty="0">
                          <a:solidFill>
                            <a:schemeClr val="tx1"/>
                          </a:solidFill>
                          <a:latin typeface="Century Gothic" panose="020B0502020202020204" pitchFamily="34" charset="0"/>
                        </a:rPr>
                        <a: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EBT</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100" b="0" dirty="0">
                          <a:solidFill>
                            <a:schemeClr val="tx1"/>
                          </a:solidFill>
                          <a:latin typeface="Century Gothic" panose="020B0502020202020204" pitchFamily="34" charset="0"/>
                        </a:rPr>
                        <a:t>170</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4405924"/>
                  </a:ext>
                </a:extLst>
              </a:tr>
              <a:tr h="181583">
                <a:tc>
                  <a:txBody>
                    <a:bodyPr/>
                    <a:lstStyle/>
                    <a:p>
                      <a:pPr algn="r"/>
                      <a:r>
                        <a:rPr lang="en-US" altLang="zh-CN" sz="1100" dirty="0">
                          <a:solidFill>
                            <a:schemeClr val="tx1"/>
                          </a:solidFill>
                          <a:latin typeface="Century Gothic" panose="020B0502020202020204" pitchFamily="34" charset="0"/>
                        </a:rPr>
                        <a: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Taxes (10%)</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Tx/>
                        <a:buChar char="-"/>
                      </a:pPr>
                      <a:r>
                        <a:rPr lang="en-US" altLang="zh-CN" sz="1100" b="0" dirty="0">
                          <a:solidFill>
                            <a:schemeClr val="tx1"/>
                          </a:solidFill>
                          <a:latin typeface="Century Gothic" panose="020B0502020202020204" pitchFamily="34" charset="0"/>
                        </a:rPr>
                        <a:t>                  17</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791459"/>
                  </a:ext>
                </a:extLst>
              </a:tr>
              <a:tr h="321661">
                <a:tc>
                  <a:txBody>
                    <a:bodyPr/>
                    <a:lstStyle/>
                    <a:p>
                      <a:pPr algn="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Net Income</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100" b="0" dirty="0">
                          <a:solidFill>
                            <a:schemeClr val="tx1"/>
                          </a:solidFill>
                          <a:latin typeface="Century Gothic" panose="020B0502020202020204" pitchFamily="34" charset="0"/>
                        </a:rPr>
                        <a:t>153</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722477"/>
                  </a:ext>
                </a:extLst>
              </a:tr>
            </a:tbl>
          </a:graphicData>
        </a:graphic>
      </p:graphicFrame>
      <p:cxnSp>
        <p:nvCxnSpPr>
          <p:cNvPr id="42" name="直接连接符 41">
            <a:extLst>
              <a:ext uri="{FF2B5EF4-FFF2-40B4-BE49-F238E27FC236}">
                <a16:creationId xmlns:a16="http://schemas.microsoft.com/office/drawing/2014/main" id="{85B43D79-FFEA-CEB6-C2E0-76A7AFDB447E}"/>
              </a:ext>
            </a:extLst>
          </p:cNvPr>
          <p:cNvCxnSpPr>
            <a:cxnSpLocks/>
          </p:cNvCxnSpPr>
          <p:nvPr/>
        </p:nvCxnSpPr>
        <p:spPr>
          <a:xfrm>
            <a:off x="778213" y="5233483"/>
            <a:ext cx="239300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092317B-5873-FA55-7806-284C912B4068}"/>
              </a:ext>
            </a:extLst>
          </p:cNvPr>
          <p:cNvCxnSpPr>
            <a:cxnSpLocks/>
          </p:cNvCxnSpPr>
          <p:nvPr/>
        </p:nvCxnSpPr>
        <p:spPr>
          <a:xfrm>
            <a:off x="778213" y="5619347"/>
            <a:ext cx="239300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4E1DD493-5FD4-D7B5-6CB8-E289466140A8}"/>
              </a:ext>
            </a:extLst>
          </p:cNvPr>
          <p:cNvCxnSpPr>
            <a:cxnSpLocks/>
          </p:cNvCxnSpPr>
          <p:nvPr/>
        </p:nvCxnSpPr>
        <p:spPr>
          <a:xfrm>
            <a:off x="778213" y="6024669"/>
            <a:ext cx="239300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E7652838-751A-422E-1E82-8ACA063EA688}"/>
              </a:ext>
            </a:extLst>
          </p:cNvPr>
          <p:cNvCxnSpPr>
            <a:cxnSpLocks/>
          </p:cNvCxnSpPr>
          <p:nvPr/>
        </p:nvCxnSpPr>
        <p:spPr>
          <a:xfrm>
            <a:off x="758758" y="6382887"/>
            <a:ext cx="239300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24FE8DAC-1004-643C-A6EE-4558FE1E4FF9}"/>
              </a:ext>
            </a:extLst>
          </p:cNvPr>
          <p:cNvSpPr txBox="1"/>
          <p:nvPr/>
        </p:nvSpPr>
        <p:spPr>
          <a:xfrm>
            <a:off x="4032784" y="4210271"/>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57" name="文本框 56">
            <a:extLst>
              <a:ext uri="{FF2B5EF4-FFF2-40B4-BE49-F238E27FC236}">
                <a16:creationId xmlns:a16="http://schemas.microsoft.com/office/drawing/2014/main" id="{7526C81D-60EA-2580-B68B-4A6B6C2CEAB8}"/>
              </a:ext>
            </a:extLst>
          </p:cNvPr>
          <p:cNvSpPr txBox="1"/>
          <p:nvPr/>
        </p:nvSpPr>
        <p:spPr>
          <a:xfrm>
            <a:off x="4692506" y="4217783"/>
            <a:ext cx="1078431" cy="400110"/>
          </a:xfrm>
          <a:prstGeom prst="rect">
            <a:avLst/>
          </a:prstGeom>
          <a:noFill/>
          <a:ln>
            <a:noFill/>
          </a:ln>
        </p:spPr>
        <p:txBody>
          <a:bodyPr wrap="square" rtlCol="0">
            <a:spAutoFit/>
          </a:bodyPr>
          <a:lstStyle/>
          <a:p>
            <a:pPr algn="ctr"/>
            <a:r>
              <a:rPr lang="en-US" altLang="zh-CN" sz="1000" b="1" dirty="0">
                <a:solidFill>
                  <a:srgbClr val="FF0000"/>
                </a:solidFill>
                <a:latin typeface="Century Gothic" panose="020B0502020202020204" pitchFamily="34" charset="0"/>
              </a:rPr>
              <a:t>0</a:t>
            </a:r>
            <a:endParaRPr lang="en-US" altLang="zh-CN" sz="1000" dirty="0">
              <a:solidFill>
                <a:srgbClr val="FF0000"/>
              </a:solidFill>
              <a:latin typeface="Century Gothic" panose="020B0502020202020204" pitchFamily="34" charset="0"/>
            </a:endParaRPr>
          </a:p>
          <a:p>
            <a:pPr algn="ctr"/>
            <a:r>
              <a:rPr lang="en-US" altLang="zh-CN" sz="1000" dirty="0">
                <a:latin typeface="Century Gothic" panose="020B0502020202020204" pitchFamily="34" charset="0"/>
              </a:rPr>
              <a:t>Inventory -FG</a:t>
            </a:r>
            <a:endParaRPr lang="zh-CN" altLang="en-US" sz="1000" dirty="0">
              <a:latin typeface="Century Gothic" panose="020B0502020202020204" pitchFamily="34" charset="0"/>
            </a:endParaRPr>
          </a:p>
        </p:txBody>
      </p:sp>
      <p:sp>
        <p:nvSpPr>
          <p:cNvPr id="58" name="文本框 57">
            <a:extLst>
              <a:ext uri="{FF2B5EF4-FFF2-40B4-BE49-F238E27FC236}">
                <a16:creationId xmlns:a16="http://schemas.microsoft.com/office/drawing/2014/main" id="{63F5FF7E-E633-6BD6-A1EE-E043A3073AE0}"/>
              </a:ext>
            </a:extLst>
          </p:cNvPr>
          <p:cNvSpPr txBox="1"/>
          <p:nvPr/>
        </p:nvSpPr>
        <p:spPr>
          <a:xfrm>
            <a:off x="6496089" y="4219714"/>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59" name="文本框 58">
            <a:extLst>
              <a:ext uri="{FF2B5EF4-FFF2-40B4-BE49-F238E27FC236}">
                <a16:creationId xmlns:a16="http://schemas.microsoft.com/office/drawing/2014/main" id="{43A31C2F-D479-C023-9EAC-55892B86A9C8}"/>
              </a:ext>
            </a:extLst>
          </p:cNvPr>
          <p:cNvSpPr txBox="1"/>
          <p:nvPr/>
        </p:nvSpPr>
        <p:spPr>
          <a:xfrm>
            <a:off x="7356516" y="4221559"/>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60" name="文本框 59">
            <a:extLst>
              <a:ext uri="{FF2B5EF4-FFF2-40B4-BE49-F238E27FC236}">
                <a16:creationId xmlns:a16="http://schemas.microsoft.com/office/drawing/2014/main" id="{FBA44A62-2A42-6855-F01E-921697BAA528}"/>
              </a:ext>
            </a:extLst>
          </p:cNvPr>
          <p:cNvSpPr txBox="1"/>
          <p:nvPr/>
        </p:nvSpPr>
        <p:spPr>
          <a:xfrm>
            <a:off x="5454365" y="4217783"/>
            <a:ext cx="1078431" cy="400110"/>
          </a:xfrm>
          <a:prstGeom prst="rect">
            <a:avLst/>
          </a:prstGeom>
          <a:noFill/>
          <a:ln>
            <a:noFill/>
          </a:ln>
        </p:spPr>
        <p:txBody>
          <a:bodyPr wrap="square" rtlCol="0">
            <a:spAutoFit/>
          </a:bodyPr>
          <a:lstStyle/>
          <a:p>
            <a:pPr algn="ctr"/>
            <a:r>
              <a:rPr lang="en-US" altLang="zh-CN" sz="1000" b="1" dirty="0">
                <a:solidFill>
                  <a:srgbClr val="FF0000"/>
                </a:solidFill>
                <a:latin typeface="Century Gothic" panose="020B0502020202020204" pitchFamily="34" charset="0"/>
              </a:rPr>
              <a:t>753</a:t>
            </a:r>
            <a:endParaRPr lang="en-US" altLang="zh-CN" sz="1000" dirty="0">
              <a:solidFill>
                <a:srgbClr val="FF0000"/>
              </a:solidFill>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cxnSp>
        <p:nvCxnSpPr>
          <p:cNvPr id="62" name="连接符: 肘形 61">
            <a:extLst>
              <a:ext uri="{FF2B5EF4-FFF2-40B4-BE49-F238E27FC236}">
                <a16:creationId xmlns:a16="http://schemas.microsoft.com/office/drawing/2014/main" id="{FA8E85BE-CD86-4922-4146-2D9CC46BE93D}"/>
              </a:ext>
            </a:extLst>
          </p:cNvPr>
          <p:cNvCxnSpPr>
            <a:cxnSpLocks/>
            <a:endCxn id="4" idx="2"/>
          </p:cNvCxnSpPr>
          <p:nvPr/>
        </p:nvCxnSpPr>
        <p:spPr>
          <a:xfrm flipV="1">
            <a:off x="3276456" y="4610381"/>
            <a:ext cx="5575358" cy="18765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a16="http://schemas.microsoft.com/office/drawing/2014/main" id="{1407BF5F-0F92-CEB7-BA17-D18412D30528}"/>
              </a:ext>
            </a:extLst>
          </p:cNvPr>
          <p:cNvCxnSpPr>
            <a:cxnSpLocks/>
            <a:stCxn id="60" idx="2"/>
          </p:cNvCxnSpPr>
          <p:nvPr/>
        </p:nvCxnSpPr>
        <p:spPr>
          <a:xfrm flipH="1">
            <a:off x="5992238" y="4617893"/>
            <a:ext cx="1343" cy="330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7294A0FC-48E6-41E7-DC04-28B433BB1D76}"/>
              </a:ext>
            </a:extLst>
          </p:cNvPr>
          <p:cNvSpPr txBox="1"/>
          <p:nvPr/>
        </p:nvSpPr>
        <p:spPr>
          <a:xfrm>
            <a:off x="4721596" y="5034941"/>
            <a:ext cx="2710336" cy="553998"/>
          </a:xfrm>
          <a:prstGeom prst="rect">
            <a:avLst/>
          </a:prstGeom>
          <a:noFill/>
          <a:ln>
            <a:noFill/>
          </a:ln>
        </p:spPr>
        <p:txBody>
          <a:bodyPr wrap="square" rtlCol="0">
            <a:spAutoFit/>
          </a:bodyPr>
          <a:lstStyle/>
          <a:p>
            <a:pPr algn="ctr"/>
            <a:r>
              <a:rPr lang="en-US" altLang="zh-CN" sz="1000" dirty="0">
                <a:latin typeface="Century Gothic" panose="020B0502020202020204" pitchFamily="34" charset="0"/>
              </a:rPr>
              <a:t>Ending cash balance = 300 (beginning) – </a:t>
            </a:r>
            <a:r>
              <a:rPr lang="en-US" altLang="zh-CN" sz="1000" dirty="0" err="1">
                <a:latin typeface="Century Gothic" panose="020B0502020202020204" pitchFamily="34" charset="0"/>
              </a:rPr>
              <a:t>OpExp</a:t>
            </a:r>
            <a:r>
              <a:rPr lang="en-US" altLang="zh-CN" sz="1000" dirty="0">
                <a:latin typeface="Century Gothic" panose="020B0502020202020204" pitchFamily="34" charset="0"/>
              </a:rPr>
              <a:t> 300 – Interest exp. 30 – Tax 17 + Cash receipts (revenue) 800 = 753</a:t>
            </a:r>
            <a:endParaRPr lang="zh-CN" altLang="en-US" sz="1000" dirty="0">
              <a:latin typeface="Century Gothic" panose="020B0502020202020204" pitchFamily="34" charset="0"/>
            </a:endParaRPr>
          </a:p>
        </p:txBody>
      </p:sp>
      <p:sp>
        <p:nvSpPr>
          <p:cNvPr id="66" name="文本框 65">
            <a:extLst>
              <a:ext uri="{FF2B5EF4-FFF2-40B4-BE49-F238E27FC236}">
                <a16:creationId xmlns:a16="http://schemas.microsoft.com/office/drawing/2014/main" id="{F378A08D-07E2-2E59-1995-9D9D18AD6CC9}"/>
              </a:ext>
            </a:extLst>
          </p:cNvPr>
          <p:cNvSpPr txBox="1"/>
          <p:nvPr/>
        </p:nvSpPr>
        <p:spPr>
          <a:xfrm>
            <a:off x="4194004" y="6271142"/>
            <a:ext cx="4142292" cy="246221"/>
          </a:xfrm>
          <a:prstGeom prst="rect">
            <a:avLst/>
          </a:prstGeom>
          <a:noFill/>
          <a:ln>
            <a:noFill/>
          </a:ln>
        </p:spPr>
        <p:txBody>
          <a:bodyPr wrap="square" rtlCol="0">
            <a:spAutoFit/>
          </a:bodyPr>
          <a:lstStyle/>
          <a:p>
            <a:pPr algn="ctr"/>
            <a:r>
              <a:rPr lang="en-US" altLang="zh-CN" sz="1000" dirty="0">
                <a:latin typeface="Century Gothic" panose="020B0502020202020204" pitchFamily="34" charset="0"/>
              </a:rPr>
              <a:t>Net profit of the year goes book into returned earnings (R/E)</a:t>
            </a:r>
            <a:endParaRPr lang="zh-CN" altLang="en-US" sz="1000" dirty="0">
              <a:latin typeface="Century Gothic" panose="020B0502020202020204" pitchFamily="34" charset="0"/>
            </a:endParaRPr>
          </a:p>
        </p:txBody>
      </p:sp>
      <p:sp>
        <p:nvSpPr>
          <p:cNvPr id="4" name="文本框 3">
            <a:extLst>
              <a:ext uri="{FF2B5EF4-FFF2-40B4-BE49-F238E27FC236}">
                <a16:creationId xmlns:a16="http://schemas.microsoft.com/office/drawing/2014/main" id="{3F9B7B51-A010-3223-2557-EC130C79CA0D}"/>
              </a:ext>
            </a:extLst>
          </p:cNvPr>
          <p:cNvSpPr txBox="1"/>
          <p:nvPr/>
        </p:nvSpPr>
        <p:spPr>
          <a:xfrm>
            <a:off x="8060916" y="4210271"/>
            <a:ext cx="1581795" cy="400110"/>
          </a:xfrm>
          <a:prstGeom prst="rect">
            <a:avLst/>
          </a:prstGeom>
          <a:noFill/>
          <a:ln>
            <a:noFill/>
          </a:ln>
        </p:spPr>
        <p:txBody>
          <a:bodyPr wrap="square" rtlCol="0">
            <a:spAutoFit/>
          </a:bodyPr>
          <a:lstStyle/>
          <a:p>
            <a:pPr algn="ctr"/>
            <a:r>
              <a:rPr lang="en-US" altLang="zh-CN" sz="1000" b="1" dirty="0">
                <a:solidFill>
                  <a:srgbClr val="FF0000"/>
                </a:solidFill>
                <a:latin typeface="Century Gothic" panose="020B0502020202020204" pitchFamily="34" charset="0"/>
              </a:rPr>
              <a:t>153</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R/E</a:t>
            </a:r>
            <a:endParaRPr lang="zh-CN" altLang="en-US" sz="1000" dirty="0">
              <a:latin typeface="Century Gothic" panose="020B0502020202020204" pitchFamily="34" charset="0"/>
            </a:endParaRPr>
          </a:p>
        </p:txBody>
      </p:sp>
      <p:cxnSp>
        <p:nvCxnSpPr>
          <p:cNvPr id="7" name="直接连接符 6">
            <a:extLst>
              <a:ext uri="{FF2B5EF4-FFF2-40B4-BE49-F238E27FC236}">
                <a16:creationId xmlns:a16="http://schemas.microsoft.com/office/drawing/2014/main" id="{016820DC-E0FA-4780-9391-4D8F44740E00}"/>
              </a:ext>
            </a:extLst>
          </p:cNvPr>
          <p:cNvCxnSpPr/>
          <p:nvPr/>
        </p:nvCxnSpPr>
        <p:spPr>
          <a:xfrm>
            <a:off x="6361889" y="1836547"/>
            <a:ext cx="0" cy="3131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6AB8ABD6-D181-BF47-E87D-0866657279AA}"/>
              </a:ext>
            </a:extLst>
          </p:cNvPr>
          <p:cNvCxnSpPr/>
          <p:nvPr/>
        </p:nvCxnSpPr>
        <p:spPr>
          <a:xfrm>
            <a:off x="7681608" y="1863478"/>
            <a:ext cx="0" cy="31310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7D7F74C4-C094-4634-2B8E-D760048E9EEF}"/>
              </a:ext>
            </a:extLst>
          </p:cNvPr>
          <p:cNvSpPr txBox="1"/>
          <p:nvPr/>
        </p:nvSpPr>
        <p:spPr>
          <a:xfrm rot="10800000">
            <a:off x="115213" y="5047625"/>
            <a:ext cx="353943" cy="1349087"/>
          </a:xfrm>
          <a:prstGeom prst="rect">
            <a:avLst/>
          </a:prstGeom>
          <a:noFill/>
        </p:spPr>
        <p:txBody>
          <a:bodyPr vert="eaVert" wrap="none" rtlCol="0">
            <a:spAutoFit/>
          </a:bodyPr>
          <a:lstStyle/>
          <a:p>
            <a:r>
              <a:rPr lang="en-US" altLang="zh-CN" sz="1100" b="1" dirty="0">
                <a:latin typeface="Century Gothic" panose="020B0502020202020204" pitchFamily="34" charset="0"/>
              </a:rPr>
              <a:t>Income Statement</a:t>
            </a:r>
            <a:endParaRPr lang="zh-CN" altLang="en-US" sz="1100" b="1"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141430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15</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Balance Sheet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2" name="图示 1">
            <a:extLst>
              <a:ext uri="{FF2B5EF4-FFF2-40B4-BE49-F238E27FC236}">
                <a16:creationId xmlns:a16="http://schemas.microsoft.com/office/drawing/2014/main" id="{EC8E8C4C-E889-E1B9-5864-D7552230F99B}"/>
              </a:ext>
            </a:extLst>
          </p:cNvPr>
          <p:cNvGraphicFramePr/>
          <p:nvPr/>
        </p:nvGraphicFramePr>
        <p:xfrm>
          <a:off x="4416357" y="967150"/>
          <a:ext cx="4332562" cy="1515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文本框 7">
            <a:extLst>
              <a:ext uri="{FF2B5EF4-FFF2-40B4-BE49-F238E27FC236}">
                <a16:creationId xmlns:a16="http://schemas.microsoft.com/office/drawing/2014/main" id="{52A02B02-00F5-8B78-D4CF-201CE15E537A}"/>
              </a:ext>
            </a:extLst>
          </p:cNvPr>
          <p:cNvSpPr txBox="1"/>
          <p:nvPr/>
        </p:nvSpPr>
        <p:spPr>
          <a:xfrm>
            <a:off x="350651" y="2082102"/>
            <a:ext cx="3799817" cy="400110"/>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Day 1: </a:t>
            </a:r>
            <a:r>
              <a:rPr lang="en-US" altLang="zh-CN" sz="1000" dirty="0">
                <a:latin typeface="Century Gothic" panose="020B0502020202020204" pitchFamily="34" charset="0"/>
              </a:rPr>
              <a:t>Founded company with US$ 1,000 capital, comprising US$ 500 self-funded and US$ 500 bank loan</a:t>
            </a:r>
            <a:endParaRPr lang="zh-CN" altLang="en-US" sz="1000" dirty="0">
              <a:latin typeface="Century Gothic" panose="020B0502020202020204" pitchFamily="34" charset="0"/>
            </a:endParaRPr>
          </a:p>
        </p:txBody>
      </p:sp>
      <p:sp>
        <p:nvSpPr>
          <p:cNvPr id="10" name="文本框 9">
            <a:extLst>
              <a:ext uri="{FF2B5EF4-FFF2-40B4-BE49-F238E27FC236}">
                <a16:creationId xmlns:a16="http://schemas.microsoft.com/office/drawing/2014/main" id="{0186F260-385E-6C1F-C3DC-3FE82C650F02}"/>
              </a:ext>
            </a:extLst>
          </p:cNvPr>
          <p:cNvSpPr txBox="1"/>
          <p:nvPr/>
        </p:nvSpPr>
        <p:spPr>
          <a:xfrm>
            <a:off x="4768417" y="1828456"/>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1" name="文本框 10">
            <a:extLst>
              <a:ext uri="{FF2B5EF4-FFF2-40B4-BE49-F238E27FC236}">
                <a16:creationId xmlns:a16="http://schemas.microsoft.com/office/drawing/2014/main" id="{F3059B60-25F3-B8E5-155E-F0EC2BC2DBE4}"/>
              </a:ext>
            </a:extLst>
          </p:cNvPr>
          <p:cNvSpPr txBox="1"/>
          <p:nvPr/>
        </p:nvSpPr>
        <p:spPr>
          <a:xfrm>
            <a:off x="6519522" y="1836547"/>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2" name="文本框 11">
            <a:extLst>
              <a:ext uri="{FF2B5EF4-FFF2-40B4-BE49-F238E27FC236}">
                <a16:creationId xmlns:a16="http://schemas.microsoft.com/office/drawing/2014/main" id="{A17D7769-3449-64A7-E4CA-FDC8A1972379}"/>
              </a:ext>
            </a:extLst>
          </p:cNvPr>
          <p:cNvSpPr txBox="1"/>
          <p:nvPr/>
        </p:nvSpPr>
        <p:spPr>
          <a:xfrm>
            <a:off x="7788443" y="1838409"/>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5" name="文本框 14">
            <a:extLst>
              <a:ext uri="{FF2B5EF4-FFF2-40B4-BE49-F238E27FC236}">
                <a16:creationId xmlns:a16="http://schemas.microsoft.com/office/drawing/2014/main" id="{00D4C8A4-8CD5-957A-FC6D-4211135B888B}"/>
              </a:ext>
            </a:extLst>
          </p:cNvPr>
          <p:cNvSpPr txBox="1"/>
          <p:nvPr/>
        </p:nvSpPr>
        <p:spPr>
          <a:xfrm>
            <a:off x="4470742" y="2103924"/>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1,000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16" name="文本框 15">
            <a:extLst>
              <a:ext uri="{FF2B5EF4-FFF2-40B4-BE49-F238E27FC236}">
                <a16:creationId xmlns:a16="http://schemas.microsoft.com/office/drawing/2014/main" id="{DA85CAFC-1281-7905-6C64-78DECB21118B}"/>
              </a:ext>
            </a:extLst>
          </p:cNvPr>
          <p:cNvSpPr txBox="1"/>
          <p:nvPr/>
        </p:nvSpPr>
        <p:spPr>
          <a:xfrm>
            <a:off x="6474437" y="2087118"/>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18" name="文本框 17">
            <a:extLst>
              <a:ext uri="{FF2B5EF4-FFF2-40B4-BE49-F238E27FC236}">
                <a16:creationId xmlns:a16="http://schemas.microsoft.com/office/drawing/2014/main" id="{F18529C9-0253-AFCB-35C0-E821C0FDEE30}"/>
              </a:ext>
            </a:extLst>
          </p:cNvPr>
          <p:cNvSpPr txBox="1"/>
          <p:nvPr/>
        </p:nvSpPr>
        <p:spPr>
          <a:xfrm>
            <a:off x="7536990" y="2085187"/>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19" name="文本框 18">
            <a:extLst>
              <a:ext uri="{FF2B5EF4-FFF2-40B4-BE49-F238E27FC236}">
                <a16:creationId xmlns:a16="http://schemas.microsoft.com/office/drawing/2014/main" id="{AA8A0FAD-DF97-2AE7-50E1-6823B5AEB997}"/>
              </a:ext>
            </a:extLst>
          </p:cNvPr>
          <p:cNvSpPr txBox="1"/>
          <p:nvPr/>
        </p:nvSpPr>
        <p:spPr>
          <a:xfrm>
            <a:off x="350650" y="2798706"/>
            <a:ext cx="3799817" cy="400110"/>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Day 2-100: </a:t>
            </a:r>
            <a:r>
              <a:rPr lang="en-US" altLang="zh-CN" sz="1000" dirty="0">
                <a:latin typeface="Century Gothic" panose="020B0502020202020204" pitchFamily="34" charset="0"/>
              </a:rPr>
              <a:t>Bought production equipment (US$ 400) and raw materials (US$ 200)</a:t>
            </a:r>
            <a:endParaRPr lang="zh-CN" altLang="en-US" sz="1000" dirty="0">
              <a:latin typeface="Century Gothic" panose="020B0502020202020204" pitchFamily="34" charset="0"/>
            </a:endParaRPr>
          </a:p>
        </p:txBody>
      </p:sp>
      <p:sp>
        <p:nvSpPr>
          <p:cNvPr id="20" name="文本框 19">
            <a:extLst>
              <a:ext uri="{FF2B5EF4-FFF2-40B4-BE49-F238E27FC236}">
                <a16:creationId xmlns:a16="http://schemas.microsoft.com/office/drawing/2014/main" id="{98487F40-6465-1672-D045-2AA957CDD573}"/>
              </a:ext>
            </a:extLst>
          </p:cNvPr>
          <p:cNvSpPr txBox="1"/>
          <p:nvPr/>
        </p:nvSpPr>
        <p:spPr>
          <a:xfrm>
            <a:off x="4032784" y="2793078"/>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21" name="文本框 20">
            <a:extLst>
              <a:ext uri="{FF2B5EF4-FFF2-40B4-BE49-F238E27FC236}">
                <a16:creationId xmlns:a16="http://schemas.microsoft.com/office/drawing/2014/main" id="{92516C4F-C87F-E7E5-C612-68871C1FEA41}"/>
              </a:ext>
            </a:extLst>
          </p:cNvPr>
          <p:cNvSpPr txBox="1"/>
          <p:nvPr/>
        </p:nvSpPr>
        <p:spPr>
          <a:xfrm>
            <a:off x="4692506" y="2800590"/>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200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Inventory -RM</a:t>
            </a:r>
            <a:endParaRPr lang="zh-CN" altLang="en-US" sz="1000" dirty="0">
              <a:latin typeface="Century Gothic" panose="020B0502020202020204" pitchFamily="34" charset="0"/>
            </a:endParaRPr>
          </a:p>
        </p:txBody>
      </p:sp>
      <p:sp>
        <p:nvSpPr>
          <p:cNvPr id="23" name="文本框 22">
            <a:extLst>
              <a:ext uri="{FF2B5EF4-FFF2-40B4-BE49-F238E27FC236}">
                <a16:creationId xmlns:a16="http://schemas.microsoft.com/office/drawing/2014/main" id="{48ACEBCA-C3FD-0368-2792-547C8CE22BF4}"/>
              </a:ext>
            </a:extLst>
          </p:cNvPr>
          <p:cNvSpPr txBox="1"/>
          <p:nvPr/>
        </p:nvSpPr>
        <p:spPr>
          <a:xfrm>
            <a:off x="6496089" y="2802521"/>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24" name="文本框 23">
            <a:extLst>
              <a:ext uri="{FF2B5EF4-FFF2-40B4-BE49-F238E27FC236}">
                <a16:creationId xmlns:a16="http://schemas.microsoft.com/office/drawing/2014/main" id="{AE66B2BF-5A83-33A4-ACDA-3EF7E426265B}"/>
              </a:ext>
            </a:extLst>
          </p:cNvPr>
          <p:cNvSpPr txBox="1"/>
          <p:nvPr/>
        </p:nvSpPr>
        <p:spPr>
          <a:xfrm>
            <a:off x="7565127" y="2800590"/>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28" name="文本框 27">
            <a:extLst>
              <a:ext uri="{FF2B5EF4-FFF2-40B4-BE49-F238E27FC236}">
                <a16:creationId xmlns:a16="http://schemas.microsoft.com/office/drawing/2014/main" id="{F9AE9EC5-52B8-D1E8-3BD3-EC3D710A8C1F}"/>
              </a:ext>
            </a:extLst>
          </p:cNvPr>
          <p:cNvSpPr txBox="1"/>
          <p:nvPr/>
        </p:nvSpPr>
        <p:spPr>
          <a:xfrm>
            <a:off x="5454365" y="2800590"/>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5" name="文本框 4">
            <a:extLst>
              <a:ext uri="{FF2B5EF4-FFF2-40B4-BE49-F238E27FC236}">
                <a16:creationId xmlns:a16="http://schemas.microsoft.com/office/drawing/2014/main" id="{1670210C-2461-E02C-E075-16F54EBB0975}"/>
              </a:ext>
            </a:extLst>
          </p:cNvPr>
          <p:cNvSpPr txBox="1"/>
          <p:nvPr/>
        </p:nvSpPr>
        <p:spPr>
          <a:xfrm>
            <a:off x="315479" y="3477207"/>
            <a:ext cx="4795736" cy="261610"/>
          </a:xfrm>
          <a:prstGeom prst="rect">
            <a:avLst/>
          </a:prstGeom>
          <a:noFill/>
        </p:spPr>
        <p:txBody>
          <a:bodyPr wrap="square">
            <a:spAutoFit/>
          </a:bodyPr>
          <a:lstStyle/>
          <a:p>
            <a:pPr algn="just">
              <a:spcBef>
                <a:spcPts val="0"/>
              </a:spcBef>
            </a:pPr>
            <a:r>
              <a:rPr lang="en-US" altLang="zh-CN" sz="1100" b="0" dirty="0">
                <a:solidFill>
                  <a:srgbClr val="0000FF"/>
                </a:solidFill>
                <a:latin typeface="Century Gothic" panose="020B0502020202020204" pitchFamily="34" charset="0"/>
                <a:cs typeface="Times New Roman" panose="02020603050405020304" pitchFamily="18" charset="0"/>
              </a:rPr>
              <a:t>A bit more compilated…</a:t>
            </a:r>
          </a:p>
        </p:txBody>
      </p:sp>
      <p:sp>
        <p:nvSpPr>
          <p:cNvPr id="7" name="文本框 6">
            <a:extLst>
              <a:ext uri="{FF2B5EF4-FFF2-40B4-BE49-F238E27FC236}">
                <a16:creationId xmlns:a16="http://schemas.microsoft.com/office/drawing/2014/main" id="{4C1D6C5C-00D5-E931-7903-D9057E204C14}"/>
              </a:ext>
            </a:extLst>
          </p:cNvPr>
          <p:cNvSpPr txBox="1"/>
          <p:nvPr/>
        </p:nvSpPr>
        <p:spPr>
          <a:xfrm>
            <a:off x="350650" y="3896769"/>
            <a:ext cx="3865750" cy="707886"/>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 Day 2-100: </a:t>
            </a:r>
            <a:r>
              <a:rPr lang="en-US" altLang="zh-CN" sz="1000" dirty="0">
                <a:latin typeface="Century Gothic" panose="020B0502020202020204" pitchFamily="34" charset="0"/>
              </a:rPr>
              <a:t>Bought production equipment (US$ 400) and raw materials (US$ 200). </a:t>
            </a:r>
            <a:r>
              <a:rPr lang="en-US" altLang="zh-CN" sz="1000" dirty="0">
                <a:solidFill>
                  <a:srgbClr val="0000FF"/>
                </a:solidFill>
                <a:latin typeface="Century Gothic" panose="020B0502020202020204" pitchFamily="34" charset="0"/>
              </a:rPr>
              <a:t>70% of the equipment price is settled in cash at the time of purchase, and the remaining 30% will only be paid after 2 years’ successful trial operation</a:t>
            </a:r>
            <a:r>
              <a:rPr lang="en-US" altLang="zh-CN" sz="1000" dirty="0">
                <a:latin typeface="Century Gothic" panose="020B0502020202020204" pitchFamily="34" charset="0"/>
              </a:rPr>
              <a:t>. </a:t>
            </a:r>
            <a:endParaRPr lang="zh-CN" altLang="en-US" sz="1000" dirty="0">
              <a:latin typeface="Century Gothic" panose="020B0502020202020204" pitchFamily="34" charset="0"/>
            </a:endParaRPr>
          </a:p>
        </p:txBody>
      </p:sp>
      <p:sp>
        <p:nvSpPr>
          <p:cNvPr id="14" name="文本框 13">
            <a:extLst>
              <a:ext uri="{FF2B5EF4-FFF2-40B4-BE49-F238E27FC236}">
                <a16:creationId xmlns:a16="http://schemas.microsoft.com/office/drawing/2014/main" id="{D8831844-DB50-B844-16A1-9DEBD4A78D9E}"/>
              </a:ext>
            </a:extLst>
          </p:cNvPr>
          <p:cNvSpPr txBox="1"/>
          <p:nvPr/>
        </p:nvSpPr>
        <p:spPr>
          <a:xfrm>
            <a:off x="4032784" y="3891141"/>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22" name="文本框 21">
            <a:extLst>
              <a:ext uri="{FF2B5EF4-FFF2-40B4-BE49-F238E27FC236}">
                <a16:creationId xmlns:a16="http://schemas.microsoft.com/office/drawing/2014/main" id="{AC8796A0-FB62-5D2E-C3B9-4C465F37A9FD}"/>
              </a:ext>
            </a:extLst>
          </p:cNvPr>
          <p:cNvSpPr txBox="1"/>
          <p:nvPr/>
        </p:nvSpPr>
        <p:spPr>
          <a:xfrm>
            <a:off x="4692506" y="3898653"/>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200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Inventory -RM</a:t>
            </a:r>
            <a:endParaRPr lang="zh-CN" altLang="en-US" sz="1000" dirty="0">
              <a:latin typeface="Century Gothic" panose="020B0502020202020204" pitchFamily="34" charset="0"/>
            </a:endParaRPr>
          </a:p>
        </p:txBody>
      </p:sp>
      <p:sp>
        <p:nvSpPr>
          <p:cNvPr id="26" name="文本框 25">
            <a:extLst>
              <a:ext uri="{FF2B5EF4-FFF2-40B4-BE49-F238E27FC236}">
                <a16:creationId xmlns:a16="http://schemas.microsoft.com/office/drawing/2014/main" id="{206E7BF4-E68C-47D2-A001-FF9998653020}"/>
              </a:ext>
            </a:extLst>
          </p:cNvPr>
          <p:cNvSpPr txBox="1"/>
          <p:nvPr/>
        </p:nvSpPr>
        <p:spPr>
          <a:xfrm>
            <a:off x="6247043" y="3898653"/>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27" name="文本框 26">
            <a:extLst>
              <a:ext uri="{FF2B5EF4-FFF2-40B4-BE49-F238E27FC236}">
                <a16:creationId xmlns:a16="http://schemas.microsoft.com/office/drawing/2014/main" id="{B206D8A4-031E-DEE3-C844-3A798180532F}"/>
              </a:ext>
            </a:extLst>
          </p:cNvPr>
          <p:cNvSpPr txBox="1"/>
          <p:nvPr/>
        </p:nvSpPr>
        <p:spPr>
          <a:xfrm>
            <a:off x="7600528" y="3885760"/>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29" name="文本框 28">
            <a:extLst>
              <a:ext uri="{FF2B5EF4-FFF2-40B4-BE49-F238E27FC236}">
                <a16:creationId xmlns:a16="http://schemas.microsoft.com/office/drawing/2014/main" id="{DD1FFD91-4F12-FA30-4AAB-FFB9D2374672}"/>
              </a:ext>
            </a:extLst>
          </p:cNvPr>
          <p:cNvSpPr txBox="1"/>
          <p:nvPr/>
        </p:nvSpPr>
        <p:spPr>
          <a:xfrm>
            <a:off x="5454365" y="3898653"/>
            <a:ext cx="1078431" cy="400110"/>
          </a:xfrm>
          <a:prstGeom prst="rect">
            <a:avLst/>
          </a:prstGeom>
          <a:noFill/>
          <a:ln>
            <a:noFill/>
          </a:ln>
        </p:spPr>
        <p:txBody>
          <a:bodyPr wrap="square" rtlCol="0">
            <a:spAutoFit/>
          </a:bodyPr>
          <a:lstStyle/>
          <a:p>
            <a:pPr algn="ctr"/>
            <a:r>
              <a:rPr lang="en-US" altLang="zh-CN" sz="1000" b="1" dirty="0">
                <a:solidFill>
                  <a:srgbClr val="FF0000"/>
                </a:solidFill>
                <a:latin typeface="Century Gothic" panose="020B0502020202020204" pitchFamily="34" charset="0"/>
              </a:rPr>
              <a:t>520</a:t>
            </a:r>
            <a:endParaRPr lang="en-US" altLang="zh-CN" sz="1000" dirty="0">
              <a:solidFill>
                <a:srgbClr val="FF0000"/>
              </a:solidFill>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30" name="文本框 29">
            <a:extLst>
              <a:ext uri="{FF2B5EF4-FFF2-40B4-BE49-F238E27FC236}">
                <a16:creationId xmlns:a16="http://schemas.microsoft.com/office/drawing/2014/main" id="{7DFA5C52-E865-33C8-1A40-D6197ED87E6A}"/>
              </a:ext>
            </a:extLst>
          </p:cNvPr>
          <p:cNvSpPr txBox="1"/>
          <p:nvPr/>
        </p:nvSpPr>
        <p:spPr>
          <a:xfrm>
            <a:off x="684624" y="4789749"/>
            <a:ext cx="3131868" cy="553998"/>
          </a:xfrm>
          <a:prstGeom prst="rect">
            <a:avLst/>
          </a:prstGeom>
          <a:noFill/>
          <a:ln>
            <a:noFill/>
          </a:ln>
        </p:spPr>
        <p:txBody>
          <a:bodyPr wrap="square" rtlCol="0">
            <a:spAutoFit/>
          </a:bodyPr>
          <a:lstStyle/>
          <a:p>
            <a:r>
              <a:rPr lang="en-US" altLang="zh-CN" sz="1000" dirty="0">
                <a:latin typeface="Century Gothic" panose="020B0502020202020204" pitchFamily="34" charset="0"/>
              </a:rPr>
              <a:t>Equipment purchase price 400,</a:t>
            </a:r>
            <a:r>
              <a:rPr lang="zh-CN" altLang="en-US" sz="1000" dirty="0">
                <a:latin typeface="Century Gothic" panose="020B0502020202020204" pitchFamily="34" charset="0"/>
              </a:rPr>
              <a:t> </a:t>
            </a:r>
            <a:r>
              <a:rPr lang="en-US" altLang="zh-CN" sz="1000" dirty="0">
                <a:latin typeface="Century Gothic" panose="020B0502020202020204" pitchFamily="34" charset="0"/>
              </a:rPr>
              <a:t>settled</a:t>
            </a:r>
            <a:r>
              <a:rPr lang="zh-CN" altLang="en-US" sz="1000" dirty="0">
                <a:latin typeface="Century Gothic" panose="020B0502020202020204" pitchFamily="34" charset="0"/>
              </a:rPr>
              <a:t> </a:t>
            </a:r>
            <a:r>
              <a:rPr lang="en-US" altLang="zh-CN" sz="1000" dirty="0">
                <a:latin typeface="Century Gothic" panose="020B0502020202020204" pitchFamily="34" charset="0"/>
              </a:rPr>
              <a:t>by:</a:t>
            </a:r>
          </a:p>
          <a:p>
            <a:pPr marL="171450" indent="-171450">
              <a:buFontTx/>
              <a:buChar char="-"/>
            </a:pPr>
            <a:r>
              <a:rPr lang="en-US" altLang="zh-CN" sz="1000" dirty="0">
                <a:latin typeface="Century Gothic" panose="020B0502020202020204" pitchFamily="34" charset="0"/>
              </a:rPr>
              <a:t>280</a:t>
            </a:r>
            <a:r>
              <a:rPr lang="zh-CN" altLang="en-US" sz="1000" dirty="0">
                <a:latin typeface="Century Gothic" panose="020B0502020202020204" pitchFamily="34" charset="0"/>
              </a:rPr>
              <a:t> </a:t>
            </a:r>
            <a:r>
              <a:rPr lang="en-US" altLang="zh-CN" sz="1000" dirty="0">
                <a:latin typeface="Century Gothic" panose="020B0502020202020204" pitchFamily="34" charset="0"/>
              </a:rPr>
              <a:t>in</a:t>
            </a:r>
            <a:r>
              <a:rPr lang="zh-CN" altLang="en-US" sz="1000" dirty="0">
                <a:latin typeface="Century Gothic" panose="020B0502020202020204" pitchFamily="34" charset="0"/>
              </a:rPr>
              <a:t> </a:t>
            </a:r>
            <a:r>
              <a:rPr lang="en-US" altLang="zh-CN" sz="1000" dirty="0">
                <a:latin typeface="Century Gothic" panose="020B0502020202020204" pitchFamily="34" charset="0"/>
              </a:rPr>
              <a:t>cash</a:t>
            </a:r>
            <a:r>
              <a:rPr lang="zh-CN" altLang="en-US" sz="1000" dirty="0">
                <a:latin typeface="Century Gothic" panose="020B0502020202020204" pitchFamily="34" charset="0"/>
              </a:rPr>
              <a:t> </a:t>
            </a:r>
            <a:r>
              <a:rPr lang="en-US" altLang="zh-CN" sz="1000" dirty="0">
                <a:latin typeface="Century Gothic" panose="020B0502020202020204" pitchFamily="34" charset="0"/>
              </a:rPr>
              <a:t>at</a:t>
            </a:r>
            <a:r>
              <a:rPr lang="zh-CN" altLang="en-US" sz="1000" dirty="0">
                <a:latin typeface="Century Gothic" panose="020B0502020202020204" pitchFamily="34" charset="0"/>
              </a:rPr>
              <a:t> </a:t>
            </a:r>
            <a:r>
              <a:rPr lang="en-US" altLang="zh-CN" sz="1000" dirty="0">
                <a:latin typeface="Century Gothic" panose="020B0502020202020204" pitchFamily="34" charset="0"/>
              </a:rPr>
              <a:t>time</a:t>
            </a:r>
            <a:r>
              <a:rPr lang="zh-CN" altLang="en-US" sz="1000" dirty="0">
                <a:latin typeface="Century Gothic" panose="020B0502020202020204" pitchFamily="34" charset="0"/>
              </a:rPr>
              <a:t> </a:t>
            </a:r>
            <a:r>
              <a:rPr lang="en-US" altLang="zh-CN" sz="1000" dirty="0">
                <a:latin typeface="Century Gothic" panose="020B0502020202020204" pitchFamily="34" charset="0"/>
              </a:rPr>
              <a:t>of</a:t>
            </a:r>
            <a:r>
              <a:rPr lang="zh-CN" altLang="en-US" sz="1000" dirty="0">
                <a:latin typeface="Century Gothic" panose="020B0502020202020204" pitchFamily="34" charset="0"/>
              </a:rPr>
              <a:t> </a:t>
            </a:r>
            <a:r>
              <a:rPr lang="en-US" altLang="zh-CN" sz="1000" dirty="0">
                <a:latin typeface="Century Gothic" panose="020B0502020202020204" pitchFamily="34" charset="0"/>
              </a:rPr>
              <a:t>purchase</a:t>
            </a:r>
          </a:p>
          <a:p>
            <a:pPr marL="171450" indent="-171450">
              <a:buFontTx/>
              <a:buChar char="-"/>
            </a:pPr>
            <a:r>
              <a:rPr lang="en-US" altLang="zh-CN" sz="1000" dirty="0">
                <a:latin typeface="Century Gothic" panose="020B0502020202020204" pitchFamily="34" charset="0"/>
              </a:rPr>
              <a:t>120 payable in 2 years</a:t>
            </a:r>
          </a:p>
        </p:txBody>
      </p:sp>
      <p:sp>
        <p:nvSpPr>
          <p:cNvPr id="31" name="文本框 30">
            <a:extLst>
              <a:ext uri="{FF2B5EF4-FFF2-40B4-BE49-F238E27FC236}">
                <a16:creationId xmlns:a16="http://schemas.microsoft.com/office/drawing/2014/main" id="{A146F9C8-A903-BE03-FBA6-BF19FA883D8A}"/>
              </a:ext>
            </a:extLst>
          </p:cNvPr>
          <p:cNvSpPr txBox="1"/>
          <p:nvPr/>
        </p:nvSpPr>
        <p:spPr>
          <a:xfrm>
            <a:off x="5210976" y="5082890"/>
            <a:ext cx="1705623" cy="400110"/>
          </a:xfrm>
          <a:prstGeom prst="rect">
            <a:avLst/>
          </a:prstGeom>
          <a:noFill/>
          <a:ln>
            <a:noFill/>
          </a:ln>
        </p:spPr>
        <p:txBody>
          <a:bodyPr wrap="square" rtlCol="0">
            <a:spAutoFit/>
          </a:bodyPr>
          <a:lstStyle/>
          <a:p>
            <a:r>
              <a:rPr lang="en-US" altLang="zh-CN" sz="1000" dirty="0">
                <a:latin typeface="Century Gothic" panose="020B0502020202020204" pitchFamily="34" charset="0"/>
              </a:rPr>
              <a:t> 1000 – 280 – 200 = 520, or 400 + 120 = 520</a:t>
            </a:r>
          </a:p>
        </p:txBody>
      </p:sp>
      <p:cxnSp>
        <p:nvCxnSpPr>
          <p:cNvPr id="32" name="直接箭头连接符 31">
            <a:extLst>
              <a:ext uri="{FF2B5EF4-FFF2-40B4-BE49-F238E27FC236}">
                <a16:creationId xmlns:a16="http://schemas.microsoft.com/office/drawing/2014/main" id="{37E98263-771E-055B-CEF3-220EE1BCA54E}"/>
              </a:ext>
            </a:extLst>
          </p:cNvPr>
          <p:cNvCxnSpPr>
            <a:cxnSpLocks/>
          </p:cNvCxnSpPr>
          <p:nvPr/>
        </p:nvCxnSpPr>
        <p:spPr>
          <a:xfrm flipH="1">
            <a:off x="5980288" y="4272481"/>
            <a:ext cx="14635" cy="724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FAB7C6BA-ABE9-B1C8-AAA9-E7D476F297E7}"/>
              </a:ext>
            </a:extLst>
          </p:cNvPr>
          <p:cNvSpPr txBox="1"/>
          <p:nvPr/>
        </p:nvSpPr>
        <p:spPr>
          <a:xfrm>
            <a:off x="6927684" y="3898653"/>
            <a:ext cx="1078431" cy="553998"/>
          </a:xfrm>
          <a:prstGeom prst="rect">
            <a:avLst/>
          </a:prstGeom>
          <a:noFill/>
          <a:ln>
            <a:noFill/>
          </a:ln>
        </p:spPr>
        <p:txBody>
          <a:bodyPr wrap="square" rtlCol="0">
            <a:spAutoFit/>
          </a:bodyPr>
          <a:lstStyle/>
          <a:p>
            <a:pPr algn="ctr"/>
            <a:r>
              <a:rPr lang="en-US" altLang="zh-CN" sz="1000" b="1" dirty="0">
                <a:solidFill>
                  <a:srgbClr val="FF0000"/>
                </a:solidFill>
                <a:latin typeface="Century Gothic" panose="020B0502020202020204" pitchFamily="34" charset="0"/>
              </a:rPr>
              <a:t>120</a:t>
            </a:r>
            <a:endParaRPr lang="en-US" altLang="zh-CN" sz="1000" dirty="0">
              <a:solidFill>
                <a:srgbClr val="FF0000"/>
              </a:solidFill>
              <a:latin typeface="Century Gothic" panose="020B0502020202020204" pitchFamily="34" charset="0"/>
            </a:endParaRPr>
          </a:p>
          <a:p>
            <a:pPr algn="ctr"/>
            <a:r>
              <a:rPr lang="en-US" altLang="zh-CN" sz="1000" dirty="0">
                <a:latin typeface="Century Gothic" panose="020B0502020202020204" pitchFamily="34" charset="0"/>
              </a:rPr>
              <a:t>Accounts Payable</a:t>
            </a:r>
            <a:endParaRPr lang="zh-CN" altLang="en-US" sz="1000" dirty="0">
              <a:latin typeface="Century Gothic" panose="020B0502020202020204" pitchFamily="34" charset="0"/>
            </a:endParaRPr>
          </a:p>
        </p:txBody>
      </p:sp>
      <p:sp>
        <p:nvSpPr>
          <p:cNvPr id="39" name="文本框 38">
            <a:extLst>
              <a:ext uri="{FF2B5EF4-FFF2-40B4-BE49-F238E27FC236}">
                <a16:creationId xmlns:a16="http://schemas.microsoft.com/office/drawing/2014/main" id="{F9052DBB-F966-FB42-39AA-2BF8C6385F9E}"/>
              </a:ext>
            </a:extLst>
          </p:cNvPr>
          <p:cNvSpPr txBox="1"/>
          <p:nvPr/>
        </p:nvSpPr>
        <p:spPr>
          <a:xfrm>
            <a:off x="5759540" y="3581916"/>
            <a:ext cx="3131868" cy="215444"/>
          </a:xfrm>
          <a:prstGeom prst="rect">
            <a:avLst/>
          </a:prstGeom>
          <a:noFill/>
          <a:ln>
            <a:noFill/>
          </a:ln>
        </p:spPr>
        <p:txBody>
          <a:bodyPr wrap="square" rtlCol="0">
            <a:spAutoFit/>
          </a:bodyPr>
          <a:lstStyle/>
          <a:p>
            <a:r>
              <a:rPr lang="en-US" altLang="zh-CN" sz="800" dirty="0">
                <a:solidFill>
                  <a:srgbClr val="FF0000"/>
                </a:solidFill>
                <a:latin typeface="Century Gothic" panose="020B0502020202020204" pitchFamily="34" charset="0"/>
              </a:rPr>
              <a:t>+120</a:t>
            </a:r>
          </a:p>
        </p:txBody>
      </p:sp>
      <p:sp>
        <p:nvSpPr>
          <p:cNvPr id="43" name="文本框 42">
            <a:extLst>
              <a:ext uri="{FF2B5EF4-FFF2-40B4-BE49-F238E27FC236}">
                <a16:creationId xmlns:a16="http://schemas.microsoft.com/office/drawing/2014/main" id="{863C62C9-585A-22B5-5C54-48BE063307E6}"/>
              </a:ext>
            </a:extLst>
          </p:cNvPr>
          <p:cNvSpPr txBox="1"/>
          <p:nvPr/>
        </p:nvSpPr>
        <p:spPr>
          <a:xfrm>
            <a:off x="7240320" y="3567756"/>
            <a:ext cx="3131868" cy="215444"/>
          </a:xfrm>
          <a:prstGeom prst="rect">
            <a:avLst/>
          </a:prstGeom>
          <a:noFill/>
          <a:ln>
            <a:noFill/>
          </a:ln>
        </p:spPr>
        <p:txBody>
          <a:bodyPr wrap="square" rtlCol="0">
            <a:spAutoFit/>
          </a:bodyPr>
          <a:lstStyle/>
          <a:p>
            <a:r>
              <a:rPr lang="en-US" altLang="zh-CN" sz="800" dirty="0">
                <a:solidFill>
                  <a:srgbClr val="FF0000"/>
                </a:solidFill>
                <a:latin typeface="Century Gothic" panose="020B0502020202020204" pitchFamily="34" charset="0"/>
              </a:rPr>
              <a:t>+120</a:t>
            </a:r>
          </a:p>
        </p:txBody>
      </p:sp>
      <p:cxnSp>
        <p:nvCxnSpPr>
          <p:cNvPr id="46" name="直接连接符 45">
            <a:extLst>
              <a:ext uri="{FF2B5EF4-FFF2-40B4-BE49-F238E27FC236}">
                <a16:creationId xmlns:a16="http://schemas.microsoft.com/office/drawing/2014/main" id="{ECA867B6-3B0B-B02A-E5E5-FD246B2620F9}"/>
              </a:ext>
            </a:extLst>
          </p:cNvPr>
          <p:cNvCxnSpPr>
            <a:cxnSpLocks/>
          </p:cNvCxnSpPr>
          <p:nvPr/>
        </p:nvCxnSpPr>
        <p:spPr>
          <a:xfrm>
            <a:off x="6361889" y="1836547"/>
            <a:ext cx="0" cy="2953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258F2F28-D0F0-AC38-7D67-EEB8AC4ABF51}"/>
              </a:ext>
            </a:extLst>
          </p:cNvPr>
          <p:cNvCxnSpPr>
            <a:cxnSpLocks/>
          </p:cNvCxnSpPr>
          <p:nvPr/>
        </p:nvCxnSpPr>
        <p:spPr>
          <a:xfrm>
            <a:off x="7785368" y="1863478"/>
            <a:ext cx="0" cy="2926271"/>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4784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16</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Balance Sheet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2" name="图示 1">
            <a:extLst>
              <a:ext uri="{FF2B5EF4-FFF2-40B4-BE49-F238E27FC236}">
                <a16:creationId xmlns:a16="http://schemas.microsoft.com/office/drawing/2014/main" id="{EC8E8C4C-E889-E1B9-5864-D7552230F99B}"/>
              </a:ext>
            </a:extLst>
          </p:cNvPr>
          <p:cNvGraphicFramePr/>
          <p:nvPr/>
        </p:nvGraphicFramePr>
        <p:xfrm>
          <a:off x="4416357" y="967150"/>
          <a:ext cx="4332562" cy="1515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文本框 7">
            <a:extLst>
              <a:ext uri="{FF2B5EF4-FFF2-40B4-BE49-F238E27FC236}">
                <a16:creationId xmlns:a16="http://schemas.microsoft.com/office/drawing/2014/main" id="{52A02B02-00F5-8B78-D4CF-201CE15E537A}"/>
              </a:ext>
            </a:extLst>
          </p:cNvPr>
          <p:cNvSpPr txBox="1"/>
          <p:nvPr/>
        </p:nvSpPr>
        <p:spPr>
          <a:xfrm>
            <a:off x="350651" y="2082102"/>
            <a:ext cx="3799817" cy="400110"/>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Day 1: </a:t>
            </a:r>
            <a:r>
              <a:rPr lang="en-US" altLang="zh-CN" sz="1000" dirty="0">
                <a:latin typeface="Century Gothic" panose="020B0502020202020204" pitchFamily="34" charset="0"/>
              </a:rPr>
              <a:t>Founded company with US$ 1,000 capital, comprising US$ 500 self-funded and US$ 500 bank loan</a:t>
            </a:r>
            <a:endParaRPr lang="zh-CN" altLang="en-US" sz="1000" dirty="0">
              <a:latin typeface="Century Gothic" panose="020B0502020202020204" pitchFamily="34" charset="0"/>
            </a:endParaRPr>
          </a:p>
        </p:txBody>
      </p:sp>
      <p:sp>
        <p:nvSpPr>
          <p:cNvPr id="10" name="文本框 9">
            <a:extLst>
              <a:ext uri="{FF2B5EF4-FFF2-40B4-BE49-F238E27FC236}">
                <a16:creationId xmlns:a16="http://schemas.microsoft.com/office/drawing/2014/main" id="{0186F260-385E-6C1F-C3DC-3FE82C650F02}"/>
              </a:ext>
            </a:extLst>
          </p:cNvPr>
          <p:cNvSpPr txBox="1"/>
          <p:nvPr/>
        </p:nvSpPr>
        <p:spPr>
          <a:xfrm>
            <a:off x="4768417" y="1828456"/>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1" name="文本框 10">
            <a:extLst>
              <a:ext uri="{FF2B5EF4-FFF2-40B4-BE49-F238E27FC236}">
                <a16:creationId xmlns:a16="http://schemas.microsoft.com/office/drawing/2014/main" id="{F3059B60-25F3-B8E5-155E-F0EC2BC2DBE4}"/>
              </a:ext>
            </a:extLst>
          </p:cNvPr>
          <p:cNvSpPr txBox="1"/>
          <p:nvPr/>
        </p:nvSpPr>
        <p:spPr>
          <a:xfrm>
            <a:off x="6519522" y="1836547"/>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2" name="文本框 11">
            <a:extLst>
              <a:ext uri="{FF2B5EF4-FFF2-40B4-BE49-F238E27FC236}">
                <a16:creationId xmlns:a16="http://schemas.microsoft.com/office/drawing/2014/main" id="{A17D7769-3449-64A7-E4CA-FDC8A1972379}"/>
              </a:ext>
            </a:extLst>
          </p:cNvPr>
          <p:cNvSpPr txBox="1"/>
          <p:nvPr/>
        </p:nvSpPr>
        <p:spPr>
          <a:xfrm>
            <a:off x="7788443" y="1838409"/>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5" name="文本框 14">
            <a:extLst>
              <a:ext uri="{FF2B5EF4-FFF2-40B4-BE49-F238E27FC236}">
                <a16:creationId xmlns:a16="http://schemas.microsoft.com/office/drawing/2014/main" id="{00D4C8A4-8CD5-957A-FC6D-4211135B888B}"/>
              </a:ext>
            </a:extLst>
          </p:cNvPr>
          <p:cNvSpPr txBox="1"/>
          <p:nvPr/>
        </p:nvSpPr>
        <p:spPr>
          <a:xfrm>
            <a:off x="4470742" y="2103924"/>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1,000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16" name="文本框 15">
            <a:extLst>
              <a:ext uri="{FF2B5EF4-FFF2-40B4-BE49-F238E27FC236}">
                <a16:creationId xmlns:a16="http://schemas.microsoft.com/office/drawing/2014/main" id="{DA85CAFC-1281-7905-6C64-78DECB21118B}"/>
              </a:ext>
            </a:extLst>
          </p:cNvPr>
          <p:cNvSpPr txBox="1"/>
          <p:nvPr/>
        </p:nvSpPr>
        <p:spPr>
          <a:xfrm>
            <a:off x="6474437" y="2087118"/>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18" name="文本框 17">
            <a:extLst>
              <a:ext uri="{FF2B5EF4-FFF2-40B4-BE49-F238E27FC236}">
                <a16:creationId xmlns:a16="http://schemas.microsoft.com/office/drawing/2014/main" id="{F18529C9-0253-AFCB-35C0-E821C0FDEE30}"/>
              </a:ext>
            </a:extLst>
          </p:cNvPr>
          <p:cNvSpPr txBox="1"/>
          <p:nvPr/>
        </p:nvSpPr>
        <p:spPr>
          <a:xfrm>
            <a:off x="7536990" y="2085187"/>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19" name="文本框 18">
            <a:extLst>
              <a:ext uri="{FF2B5EF4-FFF2-40B4-BE49-F238E27FC236}">
                <a16:creationId xmlns:a16="http://schemas.microsoft.com/office/drawing/2014/main" id="{AA8A0FAD-DF97-2AE7-50E1-6823B5AEB997}"/>
              </a:ext>
            </a:extLst>
          </p:cNvPr>
          <p:cNvSpPr txBox="1"/>
          <p:nvPr/>
        </p:nvSpPr>
        <p:spPr>
          <a:xfrm>
            <a:off x="350650" y="2798706"/>
            <a:ext cx="3799817" cy="400110"/>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Day 2-100: </a:t>
            </a:r>
            <a:r>
              <a:rPr lang="en-US" altLang="zh-CN" sz="1000" dirty="0">
                <a:latin typeface="Century Gothic" panose="020B0502020202020204" pitchFamily="34" charset="0"/>
              </a:rPr>
              <a:t>Bought production equipment (US$ 400) and raw materials (US$ 200)</a:t>
            </a:r>
            <a:endParaRPr lang="zh-CN" altLang="en-US" sz="1000" dirty="0">
              <a:latin typeface="Century Gothic" panose="020B0502020202020204" pitchFamily="34" charset="0"/>
            </a:endParaRPr>
          </a:p>
        </p:txBody>
      </p:sp>
      <p:sp>
        <p:nvSpPr>
          <p:cNvPr id="20" name="文本框 19">
            <a:extLst>
              <a:ext uri="{FF2B5EF4-FFF2-40B4-BE49-F238E27FC236}">
                <a16:creationId xmlns:a16="http://schemas.microsoft.com/office/drawing/2014/main" id="{98487F40-6465-1672-D045-2AA957CDD573}"/>
              </a:ext>
            </a:extLst>
          </p:cNvPr>
          <p:cNvSpPr txBox="1"/>
          <p:nvPr/>
        </p:nvSpPr>
        <p:spPr>
          <a:xfrm>
            <a:off x="4032784" y="2793078"/>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21" name="文本框 20">
            <a:extLst>
              <a:ext uri="{FF2B5EF4-FFF2-40B4-BE49-F238E27FC236}">
                <a16:creationId xmlns:a16="http://schemas.microsoft.com/office/drawing/2014/main" id="{92516C4F-C87F-E7E5-C612-68871C1FEA41}"/>
              </a:ext>
            </a:extLst>
          </p:cNvPr>
          <p:cNvSpPr txBox="1"/>
          <p:nvPr/>
        </p:nvSpPr>
        <p:spPr>
          <a:xfrm>
            <a:off x="4692506" y="2800590"/>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200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Inventory -RM</a:t>
            </a:r>
            <a:endParaRPr lang="zh-CN" altLang="en-US" sz="1000" dirty="0">
              <a:latin typeface="Century Gothic" panose="020B0502020202020204" pitchFamily="34" charset="0"/>
            </a:endParaRPr>
          </a:p>
        </p:txBody>
      </p:sp>
      <p:sp>
        <p:nvSpPr>
          <p:cNvPr id="23" name="文本框 22">
            <a:extLst>
              <a:ext uri="{FF2B5EF4-FFF2-40B4-BE49-F238E27FC236}">
                <a16:creationId xmlns:a16="http://schemas.microsoft.com/office/drawing/2014/main" id="{48ACEBCA-C3FD-0368-2792-547C8CE22BF4}"/>
              </a:ext>
            </a:extLst>
          </p:cNvPr>
          <p:cNvSpPr txBox="1"/>
          <p:nvPr/>
        </p:nvSpPr>
        <p:spPr>
          <a:xfrm>
            <a:off x="6496089" y="2802521"/>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24" name="文本框 23">
            <a:extLst>
              <a:ext uri="{FF2B5EF4-FFF2-40B4-BE49-F238E27FC236}">
                <a16:creationId xmlns:a16="http://schemas.microsoft.com/office/drawing/2014/main" id="{AE66B2BF-5A83-33A4-ACDA-3EF7E426265B}"/>
              </a:ext>
            </a:extLst>
          </p:cNvPr>
          <p:cNvSpPr txBox="1"/>
          <p:nvPr/>
        </p:nvSpPr>
        <p:spPr>
          <a:xfrm>
            <a:off x="7565127" y="2800590"/>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25" name="文本框 24">
            <a:extLst>
              <a:ext uri="{FF2B5EF4-FFF2-40B4-BE49-F238E27FC236}">
                <a16:creationId xmlns:a16="http://schemas.microsoft.com/office/drawing/2014/main" id="{021D5F04-07C4-9011-0D68-56BC76F5FA29}"/>
              </a:ext>
            </a:extLst>
          </p:cNvPr>
          <p:cNvSpPr txBox="1"/>
          <p:nvPr/>
        </p:nvSpPr>
        <p:spPr>
          <a:xfrm>
            <a:off x="350650" y="3512488"/>
            <a:ext cx="3865749" cy="400110"/>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Day 101-150: </a:t>
            </a:r>
            <a:r>
              <a:rPr lang="en-US" altLang="zh-CN" sz="1000" dirty="0">
                <a:latin typeface="Century Gothic" panose="020B0502020202020204" pitchFamily="34" charset="0"/>
              </a:rPr>
              <a:t>Manufactured raw materials (RM) into finished goods (FG). Paid US$ 100 salary to production workers</a:t>
            </a:r>
          </a:p>
        </p:txBody>
      </p:sp>
      <p:sp>
        <p:nvSpPr>
          <p:cNvPr id="28" name="文本框 27">
            <a:extLst>
              <a:ext uri="{FF2B5EF4-FFF2-40B4-BE49-F238E27FC236}">
                <a16:creationId xmlns:a16="http://schemas.microsoft.com/office/drawing/2014/main" id="{F9AE9EC5-52B8-D1E8-3BD3-EC3D710A8C1F}"/>
              </a:ext>
            </a:extLst>
          </p:cNvPr>
          <p:cNvSpPr txBox="1"/>
          <p:nvPr/>
        </p:nvSpPr>
        <p:spPr>
          <a:xfrm>
            <a:off x="5454365" y="2800590"/>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33" name="文本框 32">
            <a:extLst>
              <a:ext uri="{FF2B5EF4-FFF2-40B4-BE49-F238E27FC236}">
                <a16:creationId xmlns:a16="http://schemas.microsoft.com/office/drawing/2014/main" id="{AE4C3211-1AF2-6C82-29BF-9E55DD8C07F0}"/>
              </a:ext>
            </a:extLst>
          </p:cNvPr>
          <p:cNvSpPr txBox="1"/>
          <p:nvPr/>
        </p:nvSpPr>
        <p:spPr>
          <a:xfrm>
            <a:off x="4032784" y="3525984"/>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34" name="文本框 33">
            <a:extLst>
              <a:ext uri="{FF2B5EF4-FFF2-40B4-BE49-F238E27FC236}">
                <a16:creationId xmlns:a16="http://schemas.microsoft.com/office/drawing/2014/main" id="{432B40D5-0C1A-AFDB-E0BC-682C26F4DEAB}"/>
              </a:ext>
            </a:extLst>
          </p:cNvPr>
          <p:cNvSpPr txBox="1"/>
          <p:nvPr/>
        </p:nvSpPr>
        <p:spPr>
          <a:xfrm>
            <a:off x="4692506" y="3533496"/>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300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Inventory -FG</a:t>
            </a:r>
            <a:endParaRPr lang="zh-CN" altLang="en-US" sz="1000" dirty="0">
              <a:latin typeface="Century Gothic" panose="020B0502020202020204" pitchFamily="34" charset="0"/>
            </a:endParaRPr>
          </a:p>
        </p:txBody>
      </p:sp>
      <p:sp>
        <p:nvSpPr>
          <p:cNvPr id="35" name="文本框 34">
            <a:extLst>
              <a:ext uri="{FF2B5EF4-FFF2-40B4-BE49-F238E27FC236}">
                <a16:creationId xmlns:a16="http://schemas.microsoft.com/office/drawing/2014/main" id="{AEA864C4-54B0-3607-D0E9-5E09C467F0FC}"/>
              </a:ext>
            </a:extLst>
          </p:cNvPr>
          <p:cNvSpPr txBox="1"/>
          <p:nvPr/>
        </p:nvSpPr>
        <p:spPr>
          <a:xfrm>
            <a:off x="6496089" y="3535427"/>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36" name="文本框 35">
            <a:extLst>
              <a:ext uri="{FF2B5EF4-FFF2-40B4-BE49-F238E27FC236}">
                <a16:creationId xmlns:a16="http://schemas.microsoft.com/office/drawing/2014/main" id="{07821CCB-5856-EAFF-36F0-CF40ADD91F0C}"/>
              </a:ext>
            </a:extLst>
          </p:cNvPr>
          <p:cNvSpPr txBox="1"/>
          <p:nvPr/>
        </p:nvSpPr>
        <p:spPr>
          <a:xfrm>
            <a:off x="7565127" y="3533496"/>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37" name="文本框 36">
            <a:extLst>
              <a:ext uri="{FF2B5EF4-FFF2-40B4-BE49-F238E27FC236}">
                <a16:creationId xmlns:a16="http://schemas.microsoft.com/office/drawing/2014/main" id="{02F70CE4-AD4D-E433-494D-0C0A77ABC7A8}"/>
              </a:ext>
            </a:extLst>
          </p:cNvPr>
          <p:cNvSpPr txBox="1"/>
          <p:nvPr/>
        </p:nvSpPr>
        <p:spPr>
          <a:xfrm>
            <a:off x="5454365" y="3533496"/>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300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40" name="文本框 39">
            <a:extLst>
              <a:ext uri="{FF2B5EF4-FFF2-40B4-BE49-F238E27FC236}">
                <a16:creationId xmlns:a16="http://schemas.microsoft.com/office/drawing/2014/main" id="{E0B56C7E-B417-0D88-869A-1E1566ED982A}"/>
              </a:ext>
            </a:extLst>
          </p:cNvPr>
          <p:cNvSpPr txBox="1"/>
          <p:nvPr/>
        </p:nvSpPr>
        <p:spPr>
          <a:xfrm>
            <a:off x="350649" y="4097111"/>
            <a:ext cx="3799817" cy="707886"/>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Day 151-365: </a:t>
            </a:r>
            <a:r>
              <a:rPr lang="en-US" altLang="zh-CN" sz="1000" dirty="0">
                <a:latin typeface="Century Gothic" panose="020B0502020202020204" pitchFamily="34" charset="0"/>
              </a:rPr>
              <a:t>Sold the finished goods to customers at a total price of US$ 800. Paid total operating expenses of US$ 300, consisting of salary for sales and admin staff US$ 100, rent US$ 100, Utilities US$ 60, and other overheads US$ 40.   </a:t>
            </a:r>
          </a:p>
        </p:txBody>
      </p:sp>
      <p:sp>
        <p:nvSpPr>
          <p:cNvPr id="56" name="文本框 55">
            <a:extLst>
              <a:ext uri="{FF2B5EF4-FFF2-40B4-BE49-F238E27FC236}">
                <a16:creationId xmlns:a16="http://schemas.microsoft.com/office/drawing/2014/main" id="{24FE8DAC-1004-643C-A6EE-4558FE1E4FF9}"/>
              </a:ext>
            </a:extLst>
          </p:cNvPr>
          <p:cNvSpPr txBox="1"/>
          <p:nvPr/>
        </p:nvSpPr>
        <p:spPr>
          <a:xfrm>
            <a:off x="4032784" y="4210271"/>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57" name="文本框 56">
            <a:extLst>
              <a:ext uri="{FF2B5EF4-FFF2-40B4-BE49-F238E27FC236}">
                <a16:creationId xmlns:a16="http://schemas.microsoft.com/office/drawing/2014/main" id="{7526C81D-60EA-2580-B68B-4A6B6C2CEAB8}"/>
              </a:ext>
            </a:extLst>
          </p:cNvPr>
          <p:cNvSpPr txBox="1"/>
          <p:nvPr/>
        </p:nvSpPr>
        <p:spPr>
          <a:xfrm>
            <a:off x="4692506" y="4217783"/>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Inventory -FG</a:t>
            </a:r>
            <a:endParaRPr lang="zh-CN" altLang="en-US" sz="1000" dirty="0">
              <a:latin typeface="Century Gothic" panose="020B0502020202020204" pitchFamily="34" charset="0"/>
            </a:endParaRPr>
          </a:p>
        </p:txBody>
      </p:sp>
      <p:sp>
        <p:nvSpPr>
          <p:cNvPr id="58" name="文本框 57">
            <a:extLst>
              <a:ext uri="{FF2B5EF4-FFF2-40B4-BE49-F238E27FC236}">
                <a16:creationId xmlns:a16="http://schemas.microsoft.com/office/drawing/2014/main" id="{63F5FF7E-E633-6BD6-A1EE-E043A3073AE0}"/>
              </a:ext>
            </a:extLst>
          </p:cNvPr>
          <p:cNvSpPr txBox="1"/>
          <p:nvPr/>
        </p:nvSpPr>
        <p:spPr>
          <a:xfrm>
            <a:off x="6496089" y="4219714"/>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60" name="文本框 59">
            <a:extLst>
              <a:ext uri="{FF2B5EF4-FFF2-40B4-BE49-F238E27FC236}">
                <a16:creationId xmlns:a16="http://schemas.microsoft.com/office/drawing/2014/main" id="{FBA44A62-2A42-6855-F01E-921697BAA528}"/>
              </a:ext>
            </a:extLst>
          </p:cNvPr>
          <p:cNvSpPr txBox="1"/>
          <p:nvPr/>
        </p:nvSpPr>
        <p:spPr>
          <a:xfrm>
            <a:off x="5454365" y="4217783"/>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753</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4" name="文本框 3">
            <a:extLst>
              <a:ext uri="{FF2B5EF4-FFF2-40B4-BE49-F238E27FC236}">
                <a16:creationId xmlns:a16="http://schemas.microsoft.com/office/drawing/2014/main" id="{CD6D3F00-4716-DDE4-DD13-BCF99B778553}"/>
              </a:ext>
            </a:extLst>
          </p:cNvPr>
          <p:cNvSpPr txBox="1"/>
          <p:nvPr/>
        </p:nvSpPr>
        <p:spPr>
          <a:xfrm>
            <a:off x="315479" y="5125598"/>
            <a:ext cx="4795736" cy="261610"/>
          </a:xfrm>
          <a:prstGeom prst="rect">
            <a:avLst/>
          </a:prstGeom>
          <a:noFill/>
        </p:spPr>
        <p:txBody>
          <a:bodyPr wrap="square">
            <a:spAutoFit/>
          </a:bodyPr>
          <a:lstStyle/>
          <a:p>
            <a:pPr algn="just">
              <a:spcBef>
                <a:spcPts val="0"/>
              </a:spcBef>
            </a:pPr>
            <a:r>
              <a:rPr lang="en-US" altLang="zh-CN" sz="1100" b="0" dirty="0">
                <a:solidFill>
                  <a:srgbClr val="0000FF"/>
                </a:solidFill>
                <a:latin typeface="Century Gothic" panose="020B0502020202020204" pitchFamily="34" charset="0"/>
                <a:cs typeface="Times New Roman" panose="02020603050405020304" pitchFamily="18" charset="0"/>
              </a:rPr>
              <a:t>A bit more compilated…</a:t>
            </a:r>
          </a:p>
        </p:txBody>
      </p:sp>
      <p:sp>
        <p:nvSpPr>
          <p:cNvPr id="5" name="文本框 4">
            <a:extLst>
              <a:ext uri="{FF2B5EF4-FFF2-40B4-BE49-F238E27FC236}">
                <a16:creationId xmlns:a16="http://schemas.microsoft.com/office/drawing/2014/main" id="{5D9E1FE6-FF29-DCED-D13B-3F62A1986C92}"/>
              </a:ext>
            </a:extLst>
          </p:cNvPr>
          <p:cNvSpPr txBox="1"/>
          <p:nvPr/>
        </p:nvSpPr>
        <p:spPr>
          <a:xfrm>
            <a:off x="350649" y="5527497"/>
            <a:ext cx="3861434" cy="1015663"/>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 Day 151-365: </a:t>
            </a:r>
            <a:r>
              <a:rPr lang="en-US" altLang="zh-CN" sz="1000" dirty="0">
                <a:latin typeface="Century Gothic" panose="020B0502020202020204" pitchFamily="34" charset="0"/>
              </a:rPr>
              <a:t>Sold the finished goods to customers at a total price of US$ 800. Paid total operating expenses of US$ 300, consisting of salary for sales and admin staff US$ 100, rent US$ 100, Utilities US$ 60, and other overheads US$ 40. </a:t>
            </a:r>
            <a:r>
              <a:rPr lang="en-US" altLang="zh-CN" sz="1000" dirty="0">
                <a:solidFill>
                  <a:srgbClr val="0000FF"/>
                </a:solidFill>
                <a:latin typeface="Century Gothic" panose="020B0502020202020204" pitchFamily="34" charset="0"/>
              </a:rPr>
              <a:t>Large customers are given a 1-year credit term, and in the US$ 800 sales, US$ 300 are attributable to these customers.   </a:t>
            </a:r>
          </a:p>
        </p:txBody>
      </p:sp>
      <p:sp>
        <p:nvSpPr>
          <p:cNvPr id="7" name="文本框 6">
            <a:extLst>
              <a:ext uri="{FF2B5EF4-FFF2-40B4-BE49-F238E27FC236}">
                <a16:creationId xmlns:a16="http://schemas.microsoft.com/office/drawing/2014/main" id="{39C2F365-BF4C-2DA7-B186-849F35D75F42}"/>
              </a:ext>
            </a:extLst>
          </p:cNvPr>
          <p:cNvSpPr txBox="1"/>
          <p:nvPr/>
        </p:nvSpPr>
        <p:spPr>
          <a:xfrm>
            <a:off x="3906442" y="5806174"/>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14" name="文本框 13">
            <a:extLst>
              <a:ext uri="{FF2B5EF4-FFF2-40B4-BE49-F238E27FC236}">
                <a16:creationId xmlns:a16="http://schemas.microsoft.com/office/drawing/2014/main" id="{9A9424EA-6235-F0BD-5B4B-CCDFBE0FF87B}"/>
              </a:ext>
            </a:extLst>
          </p:cNvPr>
          <p:cNvSpPr txBox="1"/>
          <p:nvPr/>
        </p:nvSpPr>
        <p:spPr>
          <a:xfrm>
            <a:off x="4422607" y="5794243"/>
            <a:ext cx="1078431" cy="553998"/>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Inventory </a:t>
            </a:r>
          </a:p>
          <a:p>
            <a:pPr algn="ctr"/>
            <a:r>
              <a:rPr lang="en-US" altLang="zh-CN" sz="1000" dirty="0">
                <a:latin typeface="Century Gothic" panose="020B0502020202020204" pitchFamily="34" charset="0"/>
              </a:rPr>
              <a:t>-FG</a:t>
            </a:r>
            <a:endParaRPr lang="zh-CN" altLang="en-US" sz="1000" dirty="0">
              <a:latin typeface="Century Gothic" panose="020B0502020202020204" pitchFamily="34" charset="0"/>
            </a:endParaRPr>
          </a:p>
        </p:txBody>
      </p:sp>
      <p:sp>
        <p:nvSpPr>
          <p:cNvPr id="22" name="文本框 21">
            <a:extLst>
              <a:ext uri="{FF2B5EF4-FFF2-40B4-BE49-F238E27FC236}">
                <a16:creationId xmlns:a16="http://schemas.microsoft.com/office/drawing/2014/main" id="{FA128E0C-8E5F-2661-ECDB-78967E5CB366}"/>
              </a:ext>
            </a:extLst>
          </p:cNvPr>
          <p:cNvSpPr txBox="1"/>
          <p:nvPr/>
        </p:nvSpPr>
        <p:spPr>
          <a:xfrm>
            <a:off x="6569392" y="5793081"/>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27" name="文本框 26">
            <a:extLst>
              <a:ext uri="{FF2B5EF4-FFF2-40B4-BE49-F238E27FC236}">
                <a16:creationId xmlns:a16="http://schemas.microsoft.com/office/drawing/2014/main" id="{55E90784-064A-BC13-6975-73995B71A627}"/>
              </a:ext>
            </a:extLst>
          </p:cNvPr>
          <p:cNvSpPr txBox="1"/>
          <p:nvPr/>
        </p:nvSpPr>
        <p:spPr>
          <a:xfrm>
            <a:off x="5738877" y="5789627"/>
            <a:ext cx="1078431" cy="400110"/>
          </a:xfrm>
          <a:prstGeom prst="rect">
            <a:avLst/>
          </a:prstGeom>
          <a:noFill/>
          <a:ln>
            <a:noFill/>
          </a:ln>
        </p:spPr>
        <p:txBody>
          <a:bodyPr wrap="square" rtlCol="0">
            <a:spAutoFit/>
          </a:bodyPr>
          <a:lstStyle/>
          <a:p>
            <a:pPr algn="ctr"/>
            <a:r>
              <a:rPr lang="en-US" altLang="zh-CN" sz="1000" b="1" dirty="0">
                <a:solidFill>
                  <a:srgbClr val="FF0000"/>
                </a:solidFill>
                <a:latin typeface="Century Gothic" panose="020B0502020202020204" pitchFamily="34" charset="0"/>
              </a:rPr>
              <a:t>453</a:t>
            </a:r>
            <a:endParaRPr lang="en-US" altLang="zh-CN" sz="1000" dirty="0">
              <a:solidFill>
                <a:srgbClr val="FF0000"/>
              </a:solidFill>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30" name="文本框 29">
            <a:extLst>
              <a:ext uri="{FF2B5EF4-FFF2-40B4-BE49-F238E27FC236}">
                <a16:creationId xmlns:a16="http://schemas.microsoft.com/office/drawing/2014/main" id="{C4C8C48E-5779-4D63-0E83-CA58DF5D93F9}"/>
              </a:ext>
            </a:extLst>
          </p:cNvPr>
          <p:cNvSpPr txBox="1"/>
          <p:nvPr/>
        </p:nvSpPr>
        <p:spPr>
          <a:xfrm>
            <a:off x="5130251" y="5794243"/>
            <a:ext cx="1078431" cy="553998"/>
          </a:xfrm>
          <a:prstGeom prst="rect">
            <a:avLst/>
          </a:prstGeom>
          <a:noFill/>
          <a:ln>
            <a:noFill/>
          </a:ln>
        </p:spPr>
        <p:txBody>
          <a:bodyPr wrap="square" rtlCol="0">
            <a:spAutoFit/>
          </a:bodyPr>
          <a:lstStyle/>
          <a:p>
            <a:pPr algn="ctr"/>
            <a:r>
              <a:rPr lang="en-US" altLang="zh-CN" sz="1000" b="1" dirty="0">
                <a:solidFill>
                  <a:srgbClr val="FF0000"/>
                </a:solidFill>
                <a:latin typeface="Century Gothic" panose="020B0502020202020204" pitchFamily="34" charset="0"/>
              </a:rPr>
              <a:t>300</a:t>
            </a:r>
            <a:endParaRPr lang="en-US" altLang="zh-CN" sz="1000" dirty="0">
              <a:solidFill>
                <a:srgbClr val="FF0000"/>
              </a:solidFill>
              <a:latin typeface="Century Gothic" panose="020B0502020202020204" pitchFamily="34" charset="0"/>
            </a:endParaRPr>
          </a:p>
          <a:p>
            <a:pPr algn="ctr"/>
            <a:r>
              <a:rPr lang="en-US" altLang="zh-CN" sz="1000" dirty="0">
                <a:latin typeface="Century Gothic" panose="020B0502020202020204" pitchFamily="34" charset="0"/>
              </a:rPr>
              <a:t>Accounts Receivables</a:t>
            </a:r>
            <a:endParaRPr lang="zh-CN" altLang="en-US" sz="1000" dirty="0">
              <a:latin typeface="Century Gothic" panose="020B0502020202020204" pitchFamily="34" charset="0"/>
            </a:endParaRPr>
          </a:p>
        </p:txBody>
      </p:sp>
      <p:sp>
        <p:nvSpPr>
          <p:cNvPr id="32" name="文本框 31">
            <a:extLst>
              <a:ext uri="{FF2B5EF4-FFF2-40B4-BE49-F238E27FC236}">
                <a16:creationId xmlns:a16="http://schemas.microsoft.com/office/drawing/2014/main" id="{6D6EFEA3-51CD-AB38-7CCF-77C2CCF0CEC2}"/>
              </a:ext>
            </a:extLst>
          </p:cNvPr>
          <p:cNvSpPr txBox="1"/>
          <p:nvPr/>
        </p:nvSpPr>
        <p:spPr>
          <a:xfrm>
            <a:off x="5447718" y="6397086"/>
            <a:ext cx="3131868" cy="215444"/>
          </a:xfrm>
          <a:prstGeom prst="rect">
            <a:avLst/>
          </a:prstGeom>
          <a:noFill/>
          <a:ln>
            <a:noFill/>
          </a:ln>
        </p:spPr>
        <p:txBody>
          <a:bodyPr wrap="square" rtlCol="0">
            <a:spAutoFit/>
          </a:bodyPr>
          <a:lstStyle/>
          <a:p>
            <a:r>
              <a:rPr lang="en-US" altLang="zh-CN" sz="800" dirty="0">
                <a:solidFill>
                  <a:srgbClr val="FF0000"/>
                </a:solidFill>
                <a:latin typeface="Century Gothic" panose="020B0502020202020204" pitchFamily="34" charset="0"/>
              </a:rPr>
              <a:t>+300</a:t>
            </a:r>
          </a:p>
        </p:txBody>
      </p:sp>
      <p:sp>
        <p:nvSpPr>
          <p:cNvPr id="38" name="文本框 37">
            <a:extLst>
              <a:ext uri="{FF2B5EF4-FFF2-40B4-BE49-F238E27FC236}">
                <a16:creationId xmlns:a16="http://schemas.microsoft.com/office/drawing/2014/main" id="{4DC32C2C-27B9-B93E-E130-16F9D180E274}"/>
              </a:ext>
            </a:extLst>
          </p:cNvPr>
          <p:cNvSpPr txBox="1"/>
          <p:nvPr/>
        </p:nvSpPr>
        <p:spPr>
          <a:xfrm>
            <a:off x="6081889" y="6402236"/>
            <a:ext cx="3131868" cy="215444"/>
          </a:xfrm>
          <a:prstGeom prst="rect">
            <a:avLst/>
          </a:prstGeom>
          <a:noFill/>
          <a:ln>
            <a:noFill/>
          </a:ln>
        </p:spPr>
        <p:txBody>
          <a:bodyPr wrap="square" rtlCol="0">
            <a:spAutoFit/>
          </a:bodyPr>
          <a:lstStyle/>
          <a:p>
            <a:r>
              <a:rPr lang="en-US" altLang="zh-CN" sz="800" dirty="0">
                <a:solidFill>
                  <a:srgbClr val="FF0000"/>
                </a:solidFill>
                <a:latin typeface="Century Gothic" panose="020B0502020202020204" pitchFamily="34" charset="0"/>
              </a:rPr>
              <a:t>-300</a:t>
            </a:r>
          </a:p>
        </p:txBody>
      </p:sp>
      <p:sp>
        <p:nvSpPr>
          <p:cNvPr id="39" name="文本框 38">
            <a:extLst>
              <a:ext uri="{FF2B5EF4-FFF2-40B4-BE49-F238E27FC236}">
                <a16:creationId xmlns:a16="http://schemas.microsoft.com/office/drawing/2014/main" id="{08D1763F-0A18-2E52-37EA-9104E7805A47}"/>
              </a:ext>
            </a:extLst>
          </p:cNvPr>
          <p:cNvSpPr txBox="1"/>
          <p:nvPr/>
        </p:nvSpPr>
        <p:spPr>
          <a:xfrm>
            <a:off x="7312626" y="4218091"/>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43" name="文本框 42">
            <a:extLst>
              <a:ext uri="{FF2B5EF4-FFF2-40B4-BE49-F238E27FC236}">
                <a16:creationId xmlns:a16="http://schemas.microsoft.com/office/drawing/2014/main" id="{63865026-3062-72DB-5B90-4C247C58CA2D}"/>
              </a:ext>
            </a:extLst>
          </p:cNvPr>
          <p:cNvSpPr txBox="1"/>
          <p:nvPr/>
        </p:nvSpPr>
        <p:spPr>
          <a:xfrm>
            <a:off x="8060916" y="4210271"/>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153</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R/E</a:t>
            </a:r>
            <a:endParaRPr lang="zh-CN" altLang="en-US" sz="1000" dirty="0">
              <a:latin typeface="Century Gothic" panose="020B0502020202020204" pitchFamily="34" charset="0"/>
            </a:endParaRPr>
          </a:p>
        </p:txBody>
      </p:sp>
      <p:sp>
        <p:nvSpPr>
          <p:cNvPr id="46" name="文本框 45">
            <a:extLst>
              <a:ext uri="{FF2B5EF4-FFF2-40B4-BE49-F238E27FC236}">
                <a16:creationId xmlns:a16="http://schemas.microsoft.com/office/drawing/2014/main" id="{1A7A6B1F-7DCE-4774-100F-E0E2E7EC6A03}"/>
              </a:ext>
            </a:extLst>
          </p:cNvPr>
          <p:cNvSpPr txBox="1"/>
          <p:nvPr/>
        </p:nvSpPr>
        <p:spPr>
          <a:xfrm>
            <a:off x="7290684" y="5797447"/>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47" name="文本框 46">
            <a:extLst>
              <a:ext uri="{FF2B5EF4-FFF2-40B4-BE49-F238E27FC236}">
                <a16:creationId xmlns:a16="http://schemas.microsoft.com/office/drawing/2014/main" id="{2413A16E-081D-3C89-D569-68C935B68E79}"/>
              </a:ext>
            </a:extLst>
          </p:cNvPr>
          <p:cNvSpPr txBox="1"/>
          <p:nvPr/>
        </p:nvSpPr>
        <p:spPr>
          <a:xfrm>
            <a:off x="8038974" y="5789627"/>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153</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R/E</a:t>
            </a:r>
            <a:endParaRPr lang="zh-CN" altLang="en-US" sz="1000" dirty="0">
              <a:latin typeface="Century Gothic" panose="020B0502020202020204" pitchFamily="34" charset="0"/>
            </a:endParaRPr>
          </a:p>
        </p:txBody>
      </p:sp>
      <p:cxnSp>
        <p:nvCxnSpPr>
          <p:cNvPr id="48" name="直接连接符 47">
            <a:extLst>
              <a:ext uri="{FF2B5EF4-FFF2-40B4-BE49-F238E27FC236}">
                <a16:creationId xmlns:a16="http://schemas.microsoft.com/office/drawing/2014/main" id="{BAA47BE5-36F5-0E62-B66A-371884E15866}"/>
              </a:ext>
            </a:extLst>
          </p:cNvPr>
          <p:cNvCxnSpPr/>
          <p:nvPr/>
        </p:nvCxnSpPr>
        <p:spPr>
          <a:xfrm>
            <a:off x="6361889" y="1836547"/>
            <a:ext cx="0" cy="3131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317CE94D-1BF7-2D01-2F39-E9C3608DCCDC}"/>
              </a:ext>
            </a:extLst>
          </p:cNvPr>
          <p:cNvCxnSpPr/>
          <p:nvPr/>
        </p:nvCxnSpPr>
        <p:spPr>
          <a:xfrm>
            <a:off x="7642698" y="1863478"/>
            <a:ext cx="0" cy="3131044"/>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6456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17</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Balance Sheet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2" name="图示 1">
            <a:extLst>
              <a:ext uri="{FF2B5EF4-FFF2-40B4-BE49-F238E27FC236}">
                <a16:creationId xmlns:a16="http://schemas.microsoft.com/office/drawing/2014/main" id="{EC8E8C4C-E889-E1B9-5864-D7552230F99B}"/>
              </a:ext>
            </a:extLst>
          </p:cNvPr>
          <p:cNvGraphicFramePr/>
          <p:nvPr/>
        </p:nvGraphicFramePr>
        <p:xfrm>
          <a:off x="4416357" y="967150"/>
          <a:ext cx="4332562" cy="1515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文本框 9">
            <a:extLst>
              <a:ext uri="{FF2B5EF4-FFF2-40B4-BE49-F238E27FC236}">
                <a16:creationId xmlns:a16="http://schemas.microsoft.com/office/drawing/2014/main" id="{0186F260-385E-6C1F-C3DC-3FE82C650F02}"/>
              </a:ext>
            </a:extLst>
          </p:cNvPr>
          <p:cNvSpPr txBox="1"/>
          <p:nvPr/>
        </p:nvSpPr>
        <p:spPr>
          <a:xfrm>
            <a:off x="4768417" y="1828456"/>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1" name="文本框 10">
            <a:extLst>
              <a:ext uri="{FF2B5EF4-FFF2-40B4-BE49-F238E27FC236}">
                <a16:creationId xmlns:a16="http://schemas.microsoft.com/office/drawing/2014/main" id="{F3059B60-25F3-B8E5-155E-F0EC2BC2DBE4}"/>
              </a:ext>
            </a:extLst>
          </p:cNvPr>
          <p:cNvSpPr txBox="1"/>
          <p:nvPr/>
        </p:nvSpPr>
        <p:spPr>
          <a:xfrm>
            <a:off x="6519522" y="1836547"/>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12" name="文本框 11">
            <a:extLst>
              <a:ext uri="{FF2B5EF4-FFF2-40B4-BE49-F238E27FC236}">
                <a16:creationId xmlns:a16="http://schemas.microsoft.com/office/drawing/2014/main" id="{A17D7769-3449-64A7-E4CA-FDC8A1972379}"/>
              </a:ext>
            </a:extLst>
          </p:cNvPr>
          <p:cNvSpPr txBox="1"/>
          <p:nvPr/>
        </p:nvSpPr>
        <p:spPr>
          <a:xfrm>
            <a:off x="7788443" y="1838409"/>
            <a:ext cx="1033811" cy="261610"/>
          </a:xfrm>
          <a:prstGeom prst="rect">
            <a:avLst/>
          </a:prstGeom>
          <a:noFill/>
          <a:ln>
            <a:noFill/>
          </a:ln>
        </p:spPr>
        <p:txBody>
          <a:bodyPr wrap="square" rtlCol="0">
            <a:spAutoFit/>
          </a:bodyPr>
          <a:lstStyle/>
          <a:p>
            <a:pPr algn="ctr"/>
            <a:r>
              <a:rPr lang="en-US" altLang="zh-CN" sz="1050" dirty="0">
                <a:latin typeface="Century Gothic" panose="020B0502020202020204" pitchFamily="34" charset="0"/>
              </a:rPr>
              <a:t>US$</a:t>
            </a:r>
            <a:endParaRPr lang="zh-CN" altLang="en-US" sz="1050" dirty="0">
              <a:latin typeface="Century Gothic" panose="020B0502020202020204" pitchFamily="34" charset="0"/>
            </a:endParaRPr>
          </a:p>
        </p:txBody>
      </p:sp>
      <p:sp>
        <p:nvSpPr>
          <p:cNvPr id="40" name="文本框 39">
            <a:extLst>
              <a:ext uri="{FF2B5EF4-FFF2-40B4-BE49-F238E27FC236}">
                <a16:creationId xmlns:a16="http://schemas.microsoft.com/office/drawing/2014/main" id="{E0B56C7E-B417-0D88-869A-1E1566ED982A}"/>
              </a:ext>
            </a:extLst>
          </p:cNvPr>
          <p:cNvSpPr txBox="1"/>
          <p:nvPr/>
        </p:nvSpPr>
        <p:spPr>
          <a:xfrm>
            <a:off x="321746" y="1959157"/>
            <a:ext cx="3799817" cy="707886"/>
          </a:xfrm>
          <a:prstGeom prst="rect">
            <a:avLst/>
          </a:prstGeom>
          <a:noFill/>
          <a:ln>
            <a:solidFill>
              <a:schemeClr val="tx1"/>
            </a:solidFill>
          </a:ln>
        </p:spPr>
        <p:txBody>
          <a:bodyPr wrap="square" rtlCol="0">
            <a:spAutoFit/>
          </a:bodyPr>
          <a:lstStyle/>
          <a:p>
            <a:r>
              <a:rPr lang="en-US" altLang="zh-CN" sz="1000" b="1" dirty="0">
                <a:latin typeface="Century Gothic" panose="020B0502020202020204" pitchFamily="34" charset="0"/>
              </a:rPr>
              <a:t>Day 151-365: </a:t>
            </a:r>
            <a:r>
              <a:rPr lang="en-US" altLang="zh-CN" sz="1000" dirty="0">
                <a:latin typeface="Century Gothic" panose="020B0502020202020204" pitchFamily="34" charset="0"/>
              </a:rPr>
              <a:t>Sold the finished goods to customers at a total price of US$ 800. Paid total operating expenses of US$ 300, consisting of salary for sales and admin staff US$ 100, rent US$ 100, Utilities US$ 60, and other overheads US$ 40.   </a:t>
            </a:r>
          </a:p>
        </p:txBody>
      </p:sp>
      <p:graphicFrame>
        <p:nvGraphicFramePr>
          <p:cNvPr id="41" name="表格 40">
            <a:extLst>
              <a:ext uri="{FF2B5EF4-FFF2-40B4-BE49-F238E27FC236}">
                <a16:creationId xmlns:a16="http://schemas.microsoft.com/office/drawing/2014/main" id="{D4889E43-75AC-C440-A311-B3B1520CC793}"/>
              </a:ext>
            </a:extLst>
          </p:cNvPr>
          <p:cNvGraphicFramePr>
            <a:graphicFrameLocks noGrp="1"/>
          </p:cNvGraphicFramePr>
          <p:nvPr>
            <p:extLst>
              <p:ext uri="{D42A27DB-BD31-4B8C-83A1-F6EECF244321}">
                <p14:modId xmlns:p14="http://schemas.microsoft.com/office/powerpoint/2010/main" val="3104342264"/>
              </p:ext>
            </p:extLst>
          </p:nvPr>
        </p:nvGraphicFramePr>
        <p:xfrm>
          <a:off x="77391" y="2782111"/>
          <a:ext cx="3137505" cy="1835731"/>
        </p:xfrm>
        <a:graphic>
          <a:graphicData uri="http://schemas.openxmlformats.org/drawingml/2006/table">
            <a:tbl>
              <a:tblPr firstRow="1" bandRow="1">
                <a:tableStyleId>{5C22544A-7EE6-4342-B048-85BDC9FD1C3A}</a:tableStyleId>
              </a:tblPr>
              <a:tblGrid>
                <a:gridCol w="574410">
                  <a:extLst>
                    <a:ext uri="{9D8B030D-6E8A-4147-A177-3AD203B41FA5}">
                      <a16:colId xmlns:a16="http://schemas.microsoft.com/office/drawing/2014/main" val="1990906089"/>
                    </a:ext>
                  </a:extLst>
                </a:gridCol>
                <a:gridCol w="1330278">
                  <a:extLst>
                    <a:ext uri="{9D8B030D-6E8A-4147-A177-3AD203B41FA5}">
                      <a16:colId xmlns:a16="http://schemas.microsoft.com/office/drawing/2014/main" val="2086050410"/>
                    </a:ext>
                  </a:extLst>
                </a:gridCol>
                <a:gridCol w="1232817">
                  <a:extLst>
                    <a:ext uri="{9D8B030D-6E8A-4147-A177-3AD203B41FA5}">
                      <a16:colId xmlns:a16="http://schemas.microsoft.com/office/drawing/2014/main" val="933338528"/>
                    </a:ext>
                  </a:extLst>
                </a:gridCol>
              </a:tblGrid>
              <a:tr h="120700">
                <a:tc>
                  <a:txBody>
                    <a:bodyPr/>
                    <a:lstStyle/>
                    <a:p>
                      <a:pPr algn="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Revenue</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US$               800</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1751483"/>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Century Gothic" panose="020B0502020202020204" pitchFamily="34" charset="0"/>
                        </a:rPr>
                        <a:t>-</a:t>
                      </a:r>
                      <a:r>
                        <a:rPr lang="en-US" altLang="zh-CN" sz="1050" dirty="0">
                          <a:solidFill>
                            <a:schemeClr val="tx1"/>
                          </a:solidFill>
                          <a:latin typeface="Century Gothic" panose="020B0502020202020204" pitchFamily="34" charset="0"/>
                        </a:rPr>
                        <a:t> </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Century Gothic" panose="020B0502020202020204" pitchFamily="34" charset="0"/>
                        </a:rPr>
                        <a:t>COGS </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Century Gothic" panose="020B0502020202020204" pitchFamily="34" charset="0"/>
                        </a:rPr>
                        <a:t>-                    300</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245068"/>
                  </a:ext>
                </a:extLst>
              </a:tr>
              <a:tr h="21538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zh-CN" altLang="en-US" sz="1100" kern="1200" dirty="0">
                        <a:solidFill>
                          <a:schemeClr val="tx1"/>
                        </a:solidFill>
                        <a:latin typeface="Century Gothic" panose="020B0502020202020204" pitchFamily="34" charset="0"/>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tx1"/>
                          </a:solidFill>
                          <a:latin typeface="Century Gothic" panose="020B0502020202020204" pitchFamily="34" charset="0"/>
                          <a:ea typeface="+mn-ea"/>
                          <a:cs typeface="+mn-cs"/>
                        </a:rPr>
                        <a:t>Gross Profit</a:t>
                      </a:r>
                      <a:endParaRPr lang="zh-CN" altLang="en-US" sz="1100" b="0" kern="1200" dirty="0">
                        <a:solidFill>
                          <a:schemeClr val="tx1"/>
                        </a:solidFill>
                        <a:latin typeface="Century Gothic" panose="020B0502020202020204" pitchFamily="34" charset="0"/>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tx1"/>
                          </a:solidFill>
                          <a:latin typeface="Century Gothic" panose="020B0502020202020204" pitchFamily="34" charset="0"/>
                          <a:ea typeface="+mn-ea"/>
                          <a:cs typeface="+mn-cs"/>
                        </a:rPr>
                        <a:t> 500</a:t>
                      </a:r>
                      <a:endParaRPr lang="zh-CN" altLang="en-US" sz="1100" b="0" kern="1200" dirty="0">
                        <a:solidFill>
                          <a:schemeClr val="tx1"/>
                        </a:solidFill>
                        <a:latin typeface="Century Gothic" panose="020B0502020202020204" pitchFamily="34" charset="0"/>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115423"/>
                  </a:ext>
                </a:extLst>
              </a:tr>
              <a:tr h="217621">
                <a:tc>
                  <a:txBody>
                    <a:bodyPr/>
                    <a:lstStyle/>
                    <a:p>
                      <a:pPr algn="r"/>
                      <a:r>
                        <a:rPr lang="en-US" altLang="zh-CN" sz="1100" dirty="0">
                          <a:solidFill>
                            <a:schemeClr val="tx1"/>
                          </a:solidFill>
                          <a:latin typeface="Century Gothic" panose="020B0502020202020204" pitchFamily="34" charset="0"/>
                        </a:rPr>
                        <a: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Operating Exp.</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                    300</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327837"/>
                  </a:ext>
                </a:extLst>
              </a:tr>
              <a:tr h="188069">
                <a:tc>
                  <a:txBody>
                    <a:bodyPr/>
                    <a:lstStyle/>
                    <a:p>
                      <a:pPr algn="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EBIT</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100" b="0" dirty="0">
                          <a:solidFill>
                            <a:schemeClr val="tx1"/>
                          </a:solidFill>
                          <a:latin typeface="Century Gothic" panose="020B0502020202020204" pitchFamily="34" charset="0"/>
                        </a:rPr>
                        <a:t>200</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9985"/>
                  </a:ext>
                </a:extLst>
              </a:tr>
              <a:tr h="188068">
                <a:tc>
                  <a:txBody>
                    <a:bodyPr/>
                    <a:lstStyle/>
                    <a:p>
                      <a:pPr algn="r"/>
                      <a:r>
                        <a:rPr lang="en-US" altLang="zh-CN" sz="1100" dirty="0">
                          <a:solidFill>
                            <a:schemeClr val="tx1"/>
                          </a:solidFill>
                          <a:latin typeface="Century Gothic" panose="020B0502020202020204" pitchFamily="34" charset="0"/>
                        </a:rPr>
                        <a: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Interest Exp. (6%)</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                      30</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4728864"/>
                  </a:ext>
                </a:extLst>
              </a:tr>
              <a:tr h="188068">
                <a:tc>
                  <a:txBody>
                    <a:bodyPr/>
                    <a:lstStyle/>
                    <a:p>
                      <a:pPr algn="r"/>
                      <a:r>
                        <a:rPr lang="en-US" altLang="zh-CN" sz="1100" dirty="0">
                          <a:solidFill>
                            <a:schemeClr val="tx1"/>
                          </a:solidFill>
                          <a:latin typeface="Century Gothic" panose="020B0502020202020204" pitchFamily="34" charset="0"/>
                        </a:rPr>
                        <a: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EBT</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100" b="0" dirty="0">
                          <a:solidFill>
                            <a:schemeClr val="tx1"/>
                          </a:solidFill>
                          <a:latin typeface="Century Gothic" panose="020B0502020202020204" pitchFamily="34" charset="0"/>
                        </a:rPr>
                        <a:t>170</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4405924"/>
                  </a:ext>
                </a:extLst>
              </a:tr>
              <a:tr h="181583">
                <a:tc>
                  <a:txBody>
                    <a:bodyPr/>
                    <a:lstStyle/>
                    <a:p>
                      <a:pPr algn="r"/>
                      <a:r>
                        <a:rPr lang="en-US" altLang="zh-CN" sz="1100" dirty="0">
                          <a:solidFill>
                            <a:schemeClr val="tx1"/>
                          </a:solidFill>
                          <a:latin typeface="Century Gothic" panose="020B0502020202020204" pitchFamily="34" charset="0"/>
                        </a:rPr>
                        <a: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Taxes (10%)</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Tx/>
                        <a:buChar char="-"/>
                      </a:pPr>
                      <a:r>
                        <a:rPr lang="en-US" altLang="zh-CN" sz="1100" b="0" dirty="0">
                          <a:solidFill>
                            <a:schemeClr val="tx1"/>
                          </a:solidFill>
                          <a:latin typeface="Century Gothic" panose="020B0502020202020204" pitchFamily="34" charset="0"/>
                        </a:rPr>
                        <a:t>                  17</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791459"/>
                  </a:ext>
                </a:extLst>
              </a:tr>
              <a:tr h="321661">
                <a:tc>
                  <a:txBody>
                    <a:bodyPr/>
                    <a:lstStyle/>
                    <a:p>
                      <a:pPr algn="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Net Income</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100" b="0" dirty="0">
                          <a:solidFill>
                            <a:schemeClr val="tx1"/>
                          </a:solidFill>
                          <a:latin typeface="Century Gothic" panose="020B0502020202020204" pitchFamily="34" charset="0"/>
                        </a:rPr>
                        <a:t>153</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722477"/>
                  </a:ext>
                </a:extLst>
              </a:tr>
            </a:tbl>
          </a:graphicData>
        </a:graphic>
      </p:graphicFrame>
      <p:cxnSp>
        <p:nvCxnSpPr>
          <p:cNvPr id="42" name="直接连接符 41">
            <a:extLst>
              <a:ext uri="{FF2B5EF4-FFF2-40B4-BE49-F238E27FC236}">
                <a16:creationId xmlns:a16="http://schemas.microsoft.com/office/drawing/2014/main" id="{85B43D79-FFEA-CEB6-C2E0-76A7AFDB447E}"/>
              </a:ext>
            </a:extLst>
          </p:cNvPr>
          <p:cNvCxnSpPr>
            <a:cxnSpLocks/>
          </p:cNvCxnSpPr>
          <p:nvPr/>
        </p:nvCxnSpPr>
        <p:spPr>
          <a:xfrm>
            <a:off x="749078" y="3127286"/>
            <a:ext cx="239300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092317B-5873-FA55-7806-284C912B4068}"/>
              </a:ext>
            </a:extLst>
          </p:cNvPr>
          <p:cNvCxnSpPr>
            <a:cxnSpLocks/>
          </p:cNvCxnSpPr>
          <p:nvPr/>
        </p:nvCxnSpPr>
        <p:spPr>
          <a:xfrm>
            <a:off x="749078" y="3513150"/>
            <a:ext cx="239300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4E1DD493-5FD4-D7B5-6CB8-E289466140A8}"/>
              </a:ext>
            </a:extLst>
          </p:cNvPr>
          <p:cNvCxnSpPr>
            <a:cxnSpLocks/>
          </p:cNvCxnSpPr>
          <p:nvPr/>
        </p:nvCxnSpPr>
        <p:spPr>
          <a:xfrm>
            <a:off x="749078" y="3918472"/>
            <a:ext cx="239300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E7652838-751A-422E-1E82-8ACA063EA688}"/>
              </a:ext>
            </a:extLst>
          </p:cNvPr>
          <p:cNvCxnSpPr>
            <a:cxnSpLocks/>
          </p:cNvCxnSpPr>
          <p:nvPr/>
        </p:nvCxnSpPr>
        <p:spPr>
          <a:xfrm>
            <a:off x="729623" y="4276690"/>
            <a:ext cx="239300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24FE8DAC-1004-643C-A6EE-4558FE1E4FF9}"/>
              </a:ext>
            </a:extLst>
          </p:cNvPr>
          <p:cNvSpPr txBox="1"/>
          <p:nvPr/>
        </p:nvSpPr>
        <p:spPr>
          <a:xfrm>
            <a:off x="4003881" y="2072317"/>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57" name="文本框 56">
            <a:extLst>
              <a:ext uri="{FF2B5EF4-FFF2-40B4-BE49-F238E27FC236}">
                <a16:creationId xmlns:a16="http://schemas.microsoft.com/office/drawing/2014/main" id="{7526C81D-60EA-2580-B68B-4A6B6C2CEAB8}"/>
              </a:ext>
            </a:extLst>
          </p:cNvPr>
          <p:cNvSpPr txBox="1"/>
          <p:nvPr/>
        </p:nvSpPr>
        <p:spPr>
          <a:xfrm>
            <a:off x="4663603" y="2079829"/>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Inventory -FG</a:t>
            </a:r>
            <a:endParaRPr lang="zh-CN" altLang="en-US" sz="1000" dirty="0">
              <a:latin typeface="Century Gothic" panose="020B0502020202020204" pitchFamily="34" charset="0"/>
            </a:endParaRPr>
          </a:p>
        </p:txBody>
      </p:sp>
      <p:sp>
        <p:nvSpPr>
          <p:cNvPr id="58" name="文本框 57">
            <a:extLst>
              <a:ext uri="{FF2B5EF4-FFF2-40B4-BE49-F238E27FC236}">
                <a16:creationId xmlns:a16="http://schemas.microsoft.com/office/drawing/2014/main" id="{63F5FF7E-E633-6BD6-A1EE-E043A3073AE0}"/>
              </a:ext>
            </a:extLst>
          </p:cNvPr>
          <p:cNvSpPr txBox="1"/>
          <p:nvPr/>
        </p:nvSpPr>
        <p:spPr>
          <a:xfrm>
            <a:off x="6497833" y="2066265"/>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Loan</a:t>
            </a:r>
            <a:endParaRPr lang="zh-CN" altLang="en-US" sz="1000" dirty="0">
              <a:latin typeface="Century Gothic" panose="020B0502020202020204" pitchFamily="34" charset="0"/>
            </a:endParaRPr>
          </a:p>
        </p:txBody>
      </p:sp>
      <p:sp>
        <p:nvSpPr>
          <p:cNvPr id="59" name="文本框 58">
            <a:extLst>
              <a:ext uri="{FF2B5EF4-FFF2-40B4-BE49-F238E27FC236}">
                <a16:creationId xmlns:a16="http://schemas.microsoft.com/office/drawing/2014/main" id="{43A31C2F-D479-C023-9EAC-55892B86A9C8}"/>
              </a:ext>
            </a:extLst>
          </p:cNvPr>
          <p:cNvSpPr txBox="1"/>
          <p:nvPr/>
        </p:nvSpPr>
        <p:spPr>
          <a:xfrm>
            <a:off x="7327613" y="2083605"/>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60" name="文本框 59">
            <a:extLst>
              <a:ext uri="{FF2B5EF4-FFF2-40B4-BE49-F238E27FC236}">
                <a16:creationId xmlns:a16="http://schemas.microsoft.com/office/drawing/2014/main" id="{FBA44A62-2A42-6855-F01E-921697BAA528}"/>
              </a:ext>
            </a:extLst>
          </p:cNvPr>
          <p:cNvSpPr txBox="1"/>
          <p:nvPr/>
        </p:nvSpPr>
        <p:spPr>
          <a:xfrm>
            <a:off x="5425462" y="2079829"/>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753</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cxnSp>
        <p:nvCxnSpPr>
          <p:cNvPr id="62" name="连接符: 肘形 61">
            <a:extLst>
              <a:ext uri="{FF2B5EF4-FFF2-40B4-BE49-F238E27FC236}">
                <a16:creationId xmlns:a16="http://schemas.microsoft.com/office/drawing/2014/main" id="{FA8E85BE-CD86-4922-4146-2D9CC46BE93D}"/>
              </a:ext>
            </a:extLst>
          </p:cNvPr>
          <p:cNvCxnSpPr>
            <a:cxnSpLocks/>
            <a:endCxn id="4" idx="2"/>
          </p:cNvCxnSpPr>
          <p:nvPr/>
        </p:nvCxnSpPr>
        <p:spPr>
          <a:xfrm flipV="1">
            <a:off x="3247553" y="2472427"/>
            <a:ext cx="5575358" cy="18765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F378A08D-07E2-2E59-1995-9D9D18AD6CC9}"/>
              </a:ext>
            </a:extLst>
          </p:cNvPr>
          <p:cNvSpPr txBox="1"/>
          <p:nvPr/>
        </p:nvSpPr>
        <p:spPr>
          <a:xfrm>
            <a:off x="4338630" y="6113097"/>
            <a:ext cx="4358362" cy="524695"/>
          </a:xfrm>
          <a:prstGeom prst="rect">
            <a:avLst/>
          </a:prstGeom>
          <a:noFill/>
          <a:ln>
            <a:noFill/>
          </a:ln>
        </p:spPr>
        <p:txBody>
          <a:bodyPr wrap="square" rtlCol="0">
            <a:spAutoFit/>
          </a:bodyPr>
          <a:lstStyle/>
          <a:p>
            <a:pPr>
              <a:lnSpc>
                <a:spcPct val="150000"/>
              </a:lnSpc>
            </a:pPr>
            <a:r>
              <a:rPr lang="en-US" altLang="zh-CN" sz="1000" dirty="0">
                <a:solidFill>
                  <a:srgbClr val="0000FF"/>
                </a:solidFill>
                <a:latin typeface="Century Gothic" panose="020B0502020202020204" pitchFamily="34" charset="0"/>
              </a:rPr>
              <a:t>50% of net profit of the year booked as dividend payable</a:t>
            </a:r>
          </a:p>
          <a:p>
            <a:pPr>
              <a:lnSpc>
                <a:spcPct val="150000"/>
              </a:lnSpc>
            </a:pPr>
            <a:r>
              <a:rPr lang="en-US" altLang="zh-CN" sz="1000" dirty="0">
                <a:solidFill>
                  <a:srgbClr val="0000FF"/>
                </a:solidFill>
                <a:latin typeface="Century Gothic" panose="020B0502020202020204" pitchFamily="34" charset="0"/>
              </a:rPr>
              <a:t>The remaining 50% goes into R/E</a:t>
            </a:r>
            <a:endParaRPr lang="zh-CN" altLang="en-US" sz="1000" dirty="0">
              <a:solidFill>
                <a:srgbClr val="0000FF"/>
              </a:solidFill>
              <a:latin typeface="Century Gothic" panose="020B0502020202020204" pitchFamily="34" charset="0"/>
            </a:endParaRPr>
          </a:p>
        </p:txBody>
      </p:sp>
      <p:sp>
        <p:nvSpPr>
          <p:cNvPr id="4" name="文本框 3">
            <a:extLst>
              <a:ext uri="{FF2B5EF4-FFF2-40B4-BE49-F238E27FC236}">
                <a16:creationId xmlns:a16="http://schemas.microsoft.com/office/drawing/2014/main" id="{3F9B7B51-A010-3223-2557-EC130C79CA0D}"/>
              </a:ext>
            </a:extLst>
          </p:cNvPr>
          <p:cNvSpPr txBox="1"/>
          <p:nvPr/>
        </p:nvSpPr>
        <p:spPr>
          <a:xfrm>
            <a:off x="8032013" y="2072317"/>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153</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R/E</a:t>
            </a:r>
            <a:endParaRPr lang="zh-CN" altLang="en-US" sz="1000" dirty="0">
              <a:latin typeface="Century Gothic" panose="020B0502020202020204" pitchFamily="34" charset="0"/>
            </a:endParaRPr>
          </a:p>
        </p:txBody>
      </p:sp>
      <p:cxnSp>
        <p:nvCxnSpPr>
          <p:cNvPr id="7" name="直接连接符 6">
            <a:extLst>
              <a:ext uri="{FF2B5EF4-FFF2-40B4-BE49-F238E27FC236}">
                <a16:creationId xmlns:a16="http://schemas.microsoft.com/office/drawing/2014/main" id="{016820DC-E0FA-4780-9391-4D8F44740E00}"/>
              </a:ext>
            </a:extLst>
          </p:cNvPr>
          <p:cNvCxnSpPr>
            <a:cxnSpLocks/>
          </p:cNvCxnSpPr>
          <p:nvPr/>
        </p:nvCxnSpPr>
        <p:spPr>
          <a:xfrm>
            <a:off x="6361889" y="1836547"/>
            <a:ext cx="0" cy="945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6AB8ABD6-D181-BF47-E87D-0866657279AA}"/>
              </a:ext>
            </a:extLst>
          </p:cNvPr>
          <p:cNvCxnSpPr>
            <a:cxnSpLocks/>
          </p:cNvCxnSpPr>
          <p:nvPr/>
        </p:nvCxnSpPr>
        <p:spPr>
          <a:xfrm>
            <a:off x="7681608" y="1863478"/>
            <a:ext cx="0" cy="918633"/>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763E9D13-B59A-F2C0-1A88-22B92C8B63B9}"/>
              </a:ext>
            </a:extLst>
          </p:cNvPr>
          <p:cNvSpPr txBox="1"/>
          <p:nvPr/>
        </p:nvSpPr>
        <p:spPr>
          <a:xfrm>
            <a:off x="187505" y="5144597"/>
            <a:ext cx="3710044" cy="861774"/>
          </a:xfrm>
          <a:prstGeom prst="rect">
            <a:avLst/>
          </a:prstGeom>
          <a:noFill/>
          <a:ln>
            <a:noFill/>
          </a:ln>
        </p:spPr>
        <p:txBody>
          <a:bodyPr wrap="square" rtlCol="0">
            <a:spAutoFit/>
          </a:bodyPr>
          <a:lstStyle/>
          <a:p>
            <a:r>
              <a:rPr lang="en-US" altLang="zh-CN" sz="1000" b="1" dirty="0">
                <a:solidFill>
                  <a:srgbClr val="0000FF"/>
                </a:solidFill>
                <a:latin typeface="Century Gothic" panose="020B0502020202020204" pitchFamily="34" charset="0"/>
              </a:rPr>
              <a:t>Dividend Declaration at Day 400, after finalizing the financial results</a:t>
            </a:r>
          </a:p>
          <a:p>
            <a:pPr marL="171450" indent="-171450">
              <a:buFontTx/>
              <a:buChar char="-"/>
            </a:pPr>
            <a:r>
              <a:rPr lang="en-US" altLang="zh-CN" sz="1000" dirty="0">
                <a:solidFill>
                  <a:srgbClr val="0000FF"/>
                </a:solidFill>
                <a:latin typeface="Century Gothic" panose="020B0502020202020204" pitchFamily="34" charset="0"/>
              </a:rPr>
              <a:t>50% dividend payout ratio, i.e. to distribute 50% of net profit of the year as dividends to shareholders</a:t>
            </a:r>
          </a:p>
          <a:p>
            <a:pPr marL="171450" indent="-171450">
              <a:buFontTx/>
              <a:buChar char="-"/>
            </a:pPr>
            <a:r>
              <a:rPr lang="en-US" altLang="zh-CN" sz="1000" dirty="0">
                <a:solidFill>
                  <a:srgbClr val="0000FF"/>
                </a:solidFill>
                <a:latin typeface="Century Gothic" panose="020B0502020202020204" pitchFamily="34" charset="0"/>
              </a:rPr>
              <a:t>Dividends reduce R/E balance</a:t>
            </a:r>
          </a:p>
        </p:txBody>
      </p:sp>
      <p:sp>
        <p:nvSpPr>
          <p:cNvPr id="30" name="文本框 29">
            <a:extLst>
              <a:ext uri="{FF2B5EF4-FFF2-40B4-BE49-F238E27FC236}">
                <a16:creationId xmlns:a16="http://schemas.microsoft.com/office/drawing/2014/main" id="{6B8CA0E2-9B64-BCE3-B462-6534DE1B63AB}"/>
              </a:ext>
            </a:extLst>
          </p:cNvPr>
          <p:cNvSpPr txBox="1"/>
          <p:nvPr/>
        </p:nvSpPr>
        <p:spPr>
          <a:xfrm rot="10800000">
            <a:off x="115213" y="2920511"/>
            <a:ext cx="353943" cy="1349087"/>
          </a:xfrm>
          <a:prstGeom prst="rect">
            <a:avLst/>
          </a:prstGeom>
          <a:noFill/>
        </p:spPr>
        <p:txBody>
          <a:bodyPr vert="eaVert" wrap="none" rtlCol="0">
            <a:spAutoFit/>
          </a:bodyPr>
          <a:lstStyle/>
          <a:p>
            <a:r>
              <a:rPr lang="en-US" altLang="zh-CN" sz="1100" b="1" dirty="0">
                <a:latin typeface="Century Gothic" panose="020B0502020202020204" pitchFamily="34" charset="0"/>
              </a:rPr>
              <a:t>Income Statement</a:t>
            </a:r>
            <a:endParaRPr lang="zh-CN" altLang="en-US" sz="1100" b="1" dirty="0">
              <a:latin typeface="Century Gothic" panose="020B0502020202020204" pitchFamily="34" charset="0"/>
            </a:endParaRPr>
          </a:p>
        </p:txBody>
      </p:sp>
      <p:graphicFrame>
        <p:nvGraphicFramePr>
          <p:cNvPr id="31" name="表格 30">
            <a:extLst>
              <a:ext uri="{FF2B5EF4-FFF2-40B4-BE49-F238E27FC236}">
                <a16:creationId xmlns:a16="http://schemas.microsoft.com/office/drawing/2014/main" id="{F8EF1486-319B-B362-E025-A73D29A72857}"/>
              </a:ext>
            </a:extLst>
          </p:cNvPr>
          <p:cNvGraphicFramePr>
            <a:graphicFrameLocks noGrp="1"/>
          </p:cNvGraphicFramePr>
          <p:nvPr>
            <p:extLst>
              <p:ext uri="{D42A27DB-BD31-4B8C-83A1-F6EECF244321}">
                <p14:modId xmlns:p14="http://schemas.microsoft.com/office/powerpoint/2010/main" val="1672563687"/>
              </p:ext>
            </p:extLst>
          </p:nvPr>
        </p:nvGraphicFramePr>
        <p:xfrm>
          <a:off x="651801" y="6304583"/>
          <a:ext cx="2563095" cy="321661"/>
        </p:xfrm>
        <a:graphic>
          <a:graphicData uri="http://schemas.openxmlformats.org/drawingml/2006/table">
            <a:tbl>
              <a:tblPr firstRow="1" bandRow="1">
                <a:tableStyleId>{5C22544A-7EE6-4342-B048-85BDC9FD1C3A}</a:tableStyleId>
              </a:tblPr>
              <a:tblGrid>
                <a:gridCol w="1330278">
                  <a:extLst>
                    <a:ext uri="{9D8B030D-6E8A-4147-A177-3AD203B41FA5}">
                      <a16:colId xmlns:a16="http://schemas.microsoft.com/office/drawing/2014/main" val="2051381115"/>
                    </a:ext>
                  </a:extLst>
                </a:gridCol>
                <a:gridCol w="1232817">
                  <a:extLst>
                    <a:ext uri="{9D8B030D-6E8A-4147-A177-3AD203B41FA5}">
                      <a16:colId xmlns:a16="http://schemas.microsoft.com/office/drawing/2014/main" val="713136054"/>
                    </a:ext>
                  </a:extLst>
                </a:gridCol>
              </a:tblGrid>
              <a:tr h="321661">
                <a:tc>
                  <a:txBody>
                    <a:bodyPr/>
                    <a:lstStyle/>
                    <a:p>
                      <a:pPr algn="l"/>
                      <a:r>
                        <a:rPr lang="en-US" altLang="zh-CN" sz="1100" b="0" dirty="0">
                          <a:solidFill>
                            <a:schemeClr val="tx1"/>
                          </a:solidFill>
                          <a:latin typeface="Century Gothic" panose="020B0502020202020204" pitchFamily="34" charset="0"/>
                        </a:rPr>
                        <a:t>Net Income</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100" b="0" dirty="0">
                          <a:solidFill>
                            <a:schemeClr val="tx1"/>
                          </a:solidFill>
                          <a:latin typeface="Century Gothic" panose="020B0502020202020204" pitchFamily="34" charset="0"/>
                        </a:rPr>
                        <a:t>153</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454719"/>
                  </a:ext>
                </a:extLst>
              </a:tr>
            </a:tbl>
          </a:graphicData>
        </a:graphic>
      </p:graphicFrame>
      <p:sp>
        <p:nvSpPr>
          <p:cNvPr id="32" name="文本框 31">
            <a:extLst>
              <a:ext uri="{FF2B5EF4-FFF2-40B4-BE49-F238E27FC236}">
                <a16:creationId xmlns:a16="http://schemas.microsoft.com/office/drawing/2014/main" id="{3675B0A9-0428-CD15-2563-64342ECCB9ED}"/>
              </a:ext>
            </a:extLst>
          </p:cNvPr>
          <p:cNvSpPr txBox="1"/>
          <p:nvPr/>
        </p:nvSpPr>
        <p:spPr>
          <a:xfrm>
            <a:off x="4194004" y="4033783"/>
            <a:ext cx="4142292" cy="246221"/>
          </a:xfrm>
          <a:prstGeom prst="rect">
            <a:avLst/>
          </a:prstGeom>
          <a:noFill/>
          <a:ln>
            <a:noFill/>
          </a:ln>
        </p:spPr>
        <p:txBody>
          <a:bodyPr wrap="square" rtlCol="0">
            <a:spAutoFit/>
          </a:bodyPr>
          <a:lstStyle/>
          <a:p>
            <a:pPr algn="ctr"/>
            <a:r>
              <a:rPr lang="en-US" altLang="zh-CN" sz="1000" dirty="0">
                <a:latin typeface="Century Gothic" panose="020B0502020202020204" pitchFamily="34" charset="0"/>
              </a:rPr>
              <a:t>Net profit of the year goes book into returned earnings (R/E)</a:t>
            </a:r>
            <a:endParaRPr lang="zh-CN" altLang="en-US" sz="1000" dirty="0">
              <a:latin typeface="Century Gothic" panose="020B0502020202020204" pitchFamily="34" charset="0"/>
            </a:endParaRPr>
          </a:p>
        </p:txBody>
      </p:sp>
      <p:graphicFrame>
        <p:nvGraphicFramePr>
          <p:cNvPr id="38" name="图示 37">
            <a:extLst>
              <a:ext uri="{FF2B5EF4-FFF2-40B4-BE49-F238E27FC236}">
                <a16:creationId xmlns:a16="http://schemas.microsoft.com/office/drawing/2014/main" id="{70AFE58A-C4EF-AAFA-6C1E-B283BD3AE783}"/>
              </a:ext>
            </a:extLst>
          </p:cNvPr>
          <p:cNvGraphicFramePr/>
          <p:nvPr>
            <p:extLst>
              <p:ext uri="{D42A27DB-BD31-4B8C-83A1-F6EECF244321}">
                <p14:modId xmlns:p14="http://schemas.microsoft.com/office/powerpoint/2010/main" val="2506740033"/>
              </p:ext>
            </p:extLst>
          </p:nvPr>
        </p:nvGraphicFramePr>
        <p:xfrm>
          <a:off x="4416357" y="4088965"/>
          <a:ext cx="4332562" cy="15150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39" name="连接符: 肘形 38">
            <a:extLst>
              <a:ext uri="{FF2B5EF4-FFF2-40B4-BE49-F238E27FC236}">
                <a16:creationId xmlns:a16="http://schemas.microsoft.com/office/drawing/2014/main" id="{7939D273-46D4-50C3-440B-965E801371FE}"/>
              </a:ext>
            </a:extLst>
          </p:cNvPr>
          <p:cNvCxnSpPr>
            <a:cxnSpLocks/>
          </p:cNvCxnSpPr>
          <p:nvPr/>
        </p:nvCxnSpPr>
        <p:spPr>
          <a:xfrm flipV="1">
            <a:off x="3330351" y="5579080"/>
            <a:ext cx="5491903" cy="815590"/>
          </a:xfrm>
          <a:prstGeom prst="bentConnector3">
            <a:avLst>
              <a:gd name="adj1" fmla="val 99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3614FCF2-52A2-DBC0-0243-E4D8740A8D18}"/>
              </a:ext>
            </a:extLst>
          </p:cNvPr>
          <p:cNvCxnSpPr>
            <a:cxnSpLocks/>
          </p:cNvCxnSpPr>
          <p:nvPr/>
        </p:nvCxnSpPr>
        <p:spPr>
          <a:xfrm>
            <a:off x="6355403" y="5012292"/>
            <a:ext cx="0" cy="945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3F62C91C-FE7A-52E1-1D9D-FD03E15047DF}"/>
              </a:ext>
            </a:extLst>
          </p:cNvPr>
          <p:cNvCxnSpPr>
            <a:cxnSpLocks/>
          </p:cNvCxnSpPr>
          <p:nvPr/>
        </p:nvCxnSpPr>
        <p:spPr>
          <a:xfrm>
            <a:off x="7675122" y="5039223"/>
            <a:ext cx="0" cy="918633"/>
          </a:xfrm>
          <a:prstGeom prst="line">
            <a:avLst/>
          </a:prstGeom>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5CD26AD4-F94B-A29D-4A0D-40231B6E0B9A}"/>
              </a:ext>
            </a:extLst>
          </p:cNvPr>
          <p:cNvSpPr txBox="1"/>
          <p:nvPr/>
        </p:nvSpPr>
        <p:spPr>
          <a:xfrm>
            <a:off x="4017799" y="5200193"/>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400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PPE</a:t>
            </a:r>
            <a:endParaRPr lang="zh-CN" altLang="en-US" sz="1000" dirty="0">
              <a:latin typeface="Century Gothic" panose="020B0502020202020204" pitchFamily="34" charset="0"/>
            </a:endParaRPr>
          </a:p>
        </p:txBody>
      </p:sp>
      <p:sp>
        <p:nvSpPr>
          <p:cNvPr id="53" name="文本框 52">
            <a:extLst>
              <a:ext uri="{FF2B5EF4-FFF2-40B4-BE49-F238E27FC236}">
                <a16:creationId xmlns:a16="http://schemas.microsoft.com/office/drawing/2014/main" id="{A9E4B2DF-A4A4-1B7D-51EF-60794BF30052}"/>
              </a:ext>
            </a:extLst>
          </p:cNvPr>
          <p:cNvSpPr txBox="1"/>
          <p:nvPr/>
        </p:nvSpPr>
        <p:spPr>
          <a:xfrm>
            <a:off x="4677521" y="5207705"/>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0</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Inventory -FG</a:t>
            </a:r>
            <a:endParaRPr lang="zh-CN" altLang="en-US" sz="1000" dirty="0">
              <a:latin typeface="Century Gothic" panose="020B0502020202020204" pitchFamily="34" charset="0"/>
            </a:endParaRPr>
          </a:p>
        </p:txBody>
      </p:sp>
      <p:sp>
        <p:nvSpPr>
          <p:cNvPr id="54" name="文本框 53">
            <a:extLst>
              <a:ext uri="{FF2B5EF4-FFF2-40B4-BE49-F238E27FC236}">
                <a16:creationId xmlns:a16="http://schemas.microsoft.com/office/drawing/2014/main" id="{7A37A56B-8095-2448-C963-2623D92AFE33}"/>
              </a:ext>
            </a:extLst>
          </p:cNvPr>
          <p:cNvSpPr txBox="1"/>
          <p:nvPr/>
        </p:nvSpPr>
        <p:spPr>
          <a:xfrm>
            <a:off x="6147645" y="5200193"/>
            <a:ext cx="1078431" cy="553998"/>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Bank </a:t>
            </a:r>
          </a:p>
          <a:p>
            <a:pPr algn="ctr"/>
            <a:r>
              <a:rPr lang="en-US" altLang="zh-CN" sz="1000" dirty="0">
                <a:latin typeface="Century Gothic" panose="020B0502020202020204" pitchFamily="34" charset="0"/>
              </a:rPr>
              <a:t>Loan</a:t>
            </a:r>
            <a:endParaRPr lang="zh-CN" altLang="en-US" sz="1000" dirty="0">
              <a:latin typeface="Century Gothic" panose="020B0502020202020204" pitchFamily="34" charset="0"/>
            </a:endParaRPr>
          </a:p>
        </p:txBody>
      </p:sp>
      <p:sp>
        <p:nvSpPr>
          <p:cNvPr id="55" name="文本框 54">
            <a:extLst>
              <a:ext uri="{FF2B5EF4-FFF2-40B4-BE49-F238E27FC236}">
                <a16:creationId xmlns:a16="http://schemas.microsoft.com/office/drawing/2014/main" id="{3C39DA7C-818B-9F89-4E4E-65C10D544A83}"/>
              </a:ext>
            </a:extLst>
          </p:cNvPr>
          <p:cNvSpPr txBox="1"/>
          <p:nvPr/>
        </p:nvSpPr>
        <p:spPr>
          <a:xfrm>
            <a:off x="7341531" y="5211481"/>
            <a:ext cx="1581795"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500</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Share Capital</a:t>
            </a:r>
            <a:endParaRPr lang="zh-CN" altLang="en-US" sz="1000" dirty="0">
              <a:latin typeface="Century Gothic" panose="020B0502020202020204" pitchFamily="34" charset="0"/>
            </a:endParaRPr>
          </a:p>
        </p:txBody>
      </p:sp>
      <p:sp>
        <p:nvSpPr>
          <p:cNvPr id="61" name="文本框 60">
            <a:extLst>
              <a:ext uri="{FF2B5EF4-FFF2-40B4-BE49-F238E27FC236}">
                <a16:creationId xmlns:a16="http://schemas.microsoft.com/office/drawing/2014/main" id="{95EE0253-B7B1-8E4C-0716-173E029E5EF0}"/>
              </a:ext>
            </a:extLst>
          </p:cNvPr>
          <p:cNvSpPr txBox="1"/>
          <p:nvPr/>
        </p:nvSpPr>
        <p:spPr>
          <a:xfrm>
            <a:off x="5439380" y="5207705"/>
            <a:ext cx="1078431" cy="400110"/>
          </a:xfrm>
          <a:prstGeom prst="rect">
            <a:avLst/>
          </a:prstGeom>
          <a:noFill/>
          <a:ln>
            <a:noFill/>
          </a:ln>
        </p:spPr>
        <p:txBody>
          <a:bodyPr wrap="square" rtlCol="0">
            <a:spAutoFit/>
          </a:bodyPr>
          <a:lstStyle/>
          <a:p>
            <a:pPr algn="ctr"/>
            <a:r>
              <a:rPr lang="en-US" altLang="zh-CN" sz="1000" b="1" dirty="0">
                <a:latin typeface="Century Gothic" panose="020B0502020202020204" pitchFamily="34" charset="0"/>
              </a:rPr>
              <a:t>753</a:t>
            </a:r>
            <a:endParaRPr lang="en-US" altLang="zh-CN" sz="1000" dirty="0">
              <a:latin typeface="Century Gothic" panose="020B0502020202020204" pitchFamily="34" charset="0"/>
            </a:endParaRPr>
          </a:p>
          <a:p>
            <a:pPr algn="ctr"/>
            <a:r>
              <a:rPr lang="en-US" altLang="zh-CN" sz="1000" dirty="0">
                <a:latin typeface="Century Gothic" panose="020B0502020202020204" pitchFamily="34" charset="0"/>
              </a:rPr>
              <a:t>Cash</a:t>
            </a:r>
            <a:endParaRPr lang="zh-CN" altLang="en-US" sz="1000" dirty="0">
              <a:latin typeface="Century Gothic" panose="020B0502020202020204" pitchFamily="34" charset="0"/>
            </a:endParaRPr>
          </a:p>
        </p:txBody>
      </p:sp>
      <p:sp>
        <p:nvSpPr>
          <p:cNvPr id="63" name="文本框 62">
            <a:extLst>
              <a:ext uri="{FF2B5EF4-FFF2-40B4-BE49-F238E27FC236}">
                <a16:creationId xmlns:a16="http://schemas.microsoft.com/office/drawing/2014/main" id="{D03026EF-9FCA-BA5D-7F52-37F9BF01C91B}"/>
              </a:ext>
            </a:extLst>
          </p:cNvPr>
          <p:cNvSpPr txBox="1"/>
          <p:nvPr/>
        </p:nvSpPr>
        <p:spPr>
          <a:xfrm>
            <a:off x="8045931" y="5200193"/>
            <a:ext cx="1581795" cy="400110"/>
          </a:xfrm>
          <a:prstGeom prst="rect">
            <a:avLst/>
          </a:prstGeom>
          <a:noFill/>
          <a:ln>
            <a:noFill/>
          </a:ln>
        </p:spPr>
        <p:txBody>
          <a:bodyPr wrap="square" rtlCol="0">
            <a:spAutoFit/>
          </a:bodyPr>
          <a:lstStyle/>
          <a:p>
            <a:pPr algn="ctr"/>
            <a:r>
              <a:rPr lang="en-US" altLang="zh-CN" sz="1000" b="1" dirty="0">
                <a:solidFill>
                  <a:srgbClr val="FF0000"/>
                </a:solidFill>
                <a:latin typeface="Century Gothic" panose="020B0502020202020204" pitchFamily="34" charset="0"/>
              </a:rPr>
              <a:t>76.5</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R/E</a:t>
            </a:r>
            <a:endParaRPr lang="zh-CN" altLang="en-US" sz="1000" dirty="0">
              <a:latin typeface="Century Gothic" panose="020B0502020202020204" pitchFamily="34" charset="0"/>
            </a:endParaRPr>
          </a:p>
        </p:txBody>
      </p:sp>
      <p:sp>
        <p:nvSpPr>
          <p:cNvPr id="67" name="文本框 66">
            <a:extLst>
              <a:ext uri="{FF2B5EF4-FFF2-40B4-BE49-F238E27FC236}">
                <a16:creationId xmlns:a16="http://schemas.microsoft.com/office/drawing/2014/main" id="{6768B0BB-101C-6E0D-DA63-6976F860B50E}"/>
              </a:ext>
            </a:extLst>
          </p:cNvPr>
          <p:cNvSpPr txBox="1"/>
          <p:nvPr/>
        </p:nvSpPr>
        <p:spPr>
          <a:xfrm>
            <a:off x="6841518" y="5196405"/>
            <a:ext cx="1078431" cy="553998"/>
          </a:xfrm>
          <a:prstGeom prst="rect">
            <a:avLst/>
          </a:prstGeom>
          <a:noFill/>
          <a:ln>
            <a:noFill/>
          </a:ln>
        </p:spPr>
        <p:txBody>
          <a:bodyPr wrap="square" rtlCol="0">
            <a:spAutoFit/>
          </a:bodyPr>
          <a:lstStyle/>
          <a:p>
            <a:pPr algn="ctr"/>
            <a:r>
              <a:rPr lang="en-US" altLang="zh-CN" sz="1000" b="1" dirty="0">
                <a:solidFill>
                  <a:srgbClr val="FF0000"/>
                </a:solidFill>
                <a:latin typeface="Century Gothic" panose="020B0502020202020204" pitchFamily="34" charset="0"/>
              </a:rPr>
              <a:t>76.5</a:t>
            </a:r>
            <a:r>
              <a:rPr lang="en-US" altLang="zh-CN" sz="1000" dirty="0">
                <a:latin typeface="Century Gothic" panose="020B0502020202020204" pitchFamily="34" charset="0"/>
              </a:rPr>
              <a:t> </a:t>
            </a:r>
          </a:p>
          <a:p>
            <a:pPr algn="ctr"/>
            <a:r>
              <a:rPr lang="en-US" altLang="zh-CN" sz="1000" dirty="0">
                <a:latin typeface="Century Gothic" panose="020B0502020202020204" pitchFamily="34" charset="0"/>
              </a:rPr>
              <a:t>Dividend </a:t>
            </a:r>
          </a:p>
          <a:p>
            <a:pPr algn="ctr"/>
            <a:r>
              <a:rPr lang="en-US" altLang="zh-CN" sz="1000" dirty="0">
                <a:latin typeface="Century Gothic" panose="020B0502020202020204" pitchFamily="34" charset="0"/>
              </a:rPr>
              <a:t>Payable</a:t>
            </a:r>
            <a:endParaRPr lang="zh-CN" altLang="en-US" sz="10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260523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18</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14969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Cash Flow Statement</a:t>
            </a:r>
          </a:p>
          <a:p>
            <a:pPr algn="just">
              <a:spcBef>
                <a:spcPts val="0"/>
              </a:spcBef>
            </a:pPr>
            <a:endParaRPr lang="en-US" altLang="zh-CN" sz="1200" b="0" i="0" dirty="0">
              <a:solidFill>
                <a:srgbClr val="0C0A09"/>
              </a:solidFill>
              <a:effectLst/>
              <a:highlight>
                <a:srgbClr val="FFFFFF"/>
              </a:highlight>
              <a:latin typeface="Century Gothic" panose="020B0502020202020204" pitchFamily="34" charset="0"/>
            </a:endParaRPr>
          </a:p>
          <a:p>
            <a:pPr marL="171450" indent="-171450" algn="just">
              <a:spcBef>
                <a:spcPts val="0"/>
              </a:spcBef>
              <a:buFont typeface="Arial" panose="020B0604020202020204" pitchFamily="34" charset="0"/>
              <a:buChar char="•"/>
            </a:pPr>
            <a:r>
              <a:rPr lang="en-US" altLang="zh-CN" sz="1200" b="0" i="0" dirty="0">
                <a:solidFill>
                  <a:srgbClr val="0C0A09"/>
                </a:solidFill>
                <a:effectLst/>
                <a:highlight>
                  <a:srgbClr val="FFFFFF"/>
                </a:highlight>
                <a:latin typeface="Century Gothic" panose="020B0502020202020204" pitchFamily="34" charset="0"/>
              </a:rPr>
              <a:t>A cash flow statement is a financial report that shows the movement of cash and cash equivalents into and out of a company over a specific period of time.</a:t>
            </a:r>
          </a:p>
          <a:p>
            <a:pPr marL="171450" indent="-171450" algn="just">
              <a:spcBef>
                <a:spcPts val="0"/>
              </a:spcBef>
              <a:buFont typeface="Arial" panose="020B0604020202020204" pitchFamily="34" charset="0"/>
              <a:buChar char="•"/>
            </a:pPr>
            <a:r>
              <a:rPr lang="en-US" altLang="zh-CN" sz="1200" b="0" dirty="0">
                <a:solidFill>
                  <a:srgbClr val="0C0A09"/>
                </a:solidFill>
                <a:highlight>
                  <a:srgbClr val="FFFFFF"/>
                </a:highlight>
                <a:latin typeface="Century Gothic" panose="020B0502020202020204" pitchFamily="34" charset="0"/>
              </a:rPr>
              <a:t>The income statement and cash flow statement are two interconnected financial statements that provide complementary information. The income statement shows a company's profitability, and the cash flow statement shows the actual inflows and outflows of cash.</a:t>
            </a:r>
            <a:endParaRPr lang="en-US" sz="1200" b="0" dirty="0">
              <a:solidFill>
                <a:srgbClr val="0C0A09"/>
              </a:solidFill>
              <a:highlight>
                <a:srgbClr val="FFFFFF"/>
              </a:highlight>
              <a:latin typeface="Century Gothic" panose="020B0502020202020204" pitchFamily="34"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2" name="图示 1">
            <a:extLst>
              <a:ext uri="{FF2B5EF4-FFF2-40B4-BE49-F238E27FC236}">
                <a16:creationId xmlns:a16="http://schemas.microsoft.com/office/drawing/2014/main" id="{6D2DF00C-1D00-01B8-272C-CADAB29613E9}"/>
              </a:ext>
            </a:extLst>
          </p:cNvPr>
          <p:cNvGraphicFramePr/>
          <p:nvPr>
            <p:extLst>
              <p:ext uri="{D42A27DB-BD31-4B8C-83A1-F6EECF244321}">
                <p14:modId xmlns:p14="http://schemas.microsoft.com/office/powerpoint/2010/main" val="2561325743"/>
              </p:ext>
            </p:extLst>
          </p:nvPr>
        </p:nvGraphicFramePr>
        <p:xfrm>
          <a:off x="416707" y="2560471"/>
          <a:ext cx="8256810" cy="4166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1582064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90BC756-B49D-A9CA-0112-E8DD8A9BB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7" y="1755300"/>
            <a:ext cx="2787727" cy="329961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19</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7"/>
            <a:ext cx="8149696" cy="530540"/>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Cash Flow Statement</a:t>
            </a:r>
          </a:p>
          <a:p>
            <a:pPr algn="just">
              <a:spcBef>
                <a:spcPts val="0"/>
              </a:spcBef>
            </a:pPr>
            <a:endParaRPr lang="en-US" altLang="zh-CN" sz="1200" b="0" i="0" dirty="0">
              <a:solidFill>
                <a:srgbClr val="0C0A09"/>
              </a:solidFill>
              <a:effectLst/>
              <a:highlight>
                <a:srgbClr val="FFFFFF"/>
              </a:highlight>
              <a:latin typeface="Century Gothic" panose="020B0502020202020204" pitchFamily="34"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sp>
        <p:nvSpPr>
          <p:cNvPr id="8" name="文本框 7">
            <a:extLst>
              <a:ext uri="{FF2B5EF4-FFF2-40B4-BE49-F238E27FC236}">
                <a16:creationId xmlns:a16="http://schemas.microsoft.com/office/drawing/2014/main" id="{4413FA9E-1420-2DA5-1A3C-8657775EFE94}"/>
              </a:ext>
            </a:extLst>
          </p:cNvPr>
          <p:cNvSpPr txBox="1"/>
          <p:nvPr/>
        </p:nvSpPr>
        <p:spPr>
          <a:xfrm>
            <a:off x="231839" y="1454064"/>
            <a:ext cx="2608638" cy="246221"/>
          </a:xfrm>
          <a:prstGeom prst="rect">
            <a:avLst/>
          </a:prstGeom>
          <a:noFill/>
          <a:ln>
            <a:noFill/>
          </a:ln>
        </p:spPr>
        <p:txBody>
          <a:bodyPr wrap="square" rtlCol="0">
            <a:spAutoFit/>
          </a:bodyPr>
          <a:lstStyle/>
          <a:p>
            <a:pPr algn="ctr"/>
            <a:r>
              <a:rPr lang="en-US" altLang="zh-CN" sz="1000" b="1" dirty="0" err="1">
                <a:latin typeface="Century Gothic" panose="020B0502020202020204" pitchFamily="34" charset="0"/>
              </a:rPr>
              <a:t>Odontoprev’s</a:t>
            </a:r>
            <a:r>
              <a:rPr lang="en-US" altLang="zh-CN" sz="1000" b="1" dirty="0">
                <a:latin typeface="Century Gothic" panose="020B0502020202020204" pitchFamily="34" charset="0"/>
              </a:rPr>
              <a:t> Cash Flow Statement</a:t>
            </a:r>
            <a:endParaRPr lang="zh-CN" altLang="en-US" sz="1000" dirty="0">
              <a:latin typeface="Century Gothic" panose="020B0502020202020204" pitchFamily="34" charset="0"/>
            </a:endParaRPr>
          </a:p>
        </p:txBody>
      </p:sp>
      <p:sp>
        <p:nvSpPr>
          <p:cNvPr id="12" name="文本框 11">
            <a:extLst>
              <a:ext uri="{FF2B5EF4-FFF2-40B4-BE49-F238E27FC236}">
                <a16:creationId xmlns:a16="http://schemas.microsoft.com/office/drawing/2014/main" id="{A1A6093F-308B-106C-FFDC-8D6AB2849671}"/>
              </a:ext>
            </a:extLst>
          </p:cNvPr>
          <p:cNvSpPr txBox="1"/>
          <p:nvPr/>
        </p:nvSpPr>
        <p:spPr>
          <a:xfrm>
            <a:off x="3752350" y="1317097"/>
            <a:ext cx="5052064" cy="1300356"/>
          </a:xfrm>
          <a:prstGeom prst="rect">
            <a:avLst/>
          </a:prstGeom>
          <a:noFill/>
          <a:ln>
            <a:noFill/>
          </a:ln>
        </p:spPr>
        <p:txBody>
          <a:bodyPr wrap="square" rtlCol="0">
            <a:spAutoFit/>
          </a:bodyPr>
          <a:lstStyle/>
          <a:p>
            <a:r>
              <a:rPr lang="en-US" altLang="zh-CN" sz="1050" b="1" dirty="0">
                <a:latin typeface="Century Gothic" panose="020B0502020202020204" pitchFamily="34" charset="0"/>
              </a:rPr>
              <a:t>Cash from Operations (CFO)</a:t>
            </a:r>
          </a:p>
          <a:p>
            <a:pPr marL="171450" indent="-171450">
              <a:spcBef>
                <a:spcPts val="300"/>
              </a:spcBef>
              <a:spcAft>
                <a:spcPts val="300"/>
              </a:spcAft>
              <a:buFontTx/>
              <a:buChar char="-"/>
            </a:pPr>
            <a:r>
              <a:rPr lang="en-US" altLang="zh-CN" sz="1050" dirty="0">
                <a:latin typeface="Century Gothic" panose="020B0502020202020204" pitchFamily="34" charset="0"/>
              </a:rPr>
              <a:t>the most important session in the cash flow statement that reconciliates a company’s net income with CFO. The statement starts with net income.</a:t>
            </a:r>
          </a:p>
          <a:p>
            <a:pPr marL="171450" indent="-171450">
              <a:buFontTx/>
              <a:buChar char="-"/>
            </a:pPr>
            <a:r>
              <a:rPr lang="en-US" altLang="zh-CN" sz="1050" dirty="0">
                <a:latin typeface="Century Gothic" panose="020B0502020202020204" pitchFamily="34" charset="0"/>
              </a:rPr>
              <a:t>The reconciliation items between net income and CFO are </a:t>
            </a:r>
            <a:r>
              <a:rPr lang="en-US" altLang="zh-CN" sz="1050" b="1" dirty="0">
                <a:latin typeface="Century Gothic" panose="020B0502020202020204" pitchFamily="34" charset="0"/>
              </a:rPr>
              <a:t>non-cash</a:t>
            </a:r>
            <a:r>
              <a:rPr lang="en-US" altLang="zh-CN" sz="1050" dirty="0">
                <a:latin typeface="Century Gothic" panose="020B0502020202020204" pitchFamily="34" charset="0"/>
              </a:rPr>
              <a:t> revenues and expenses, that are categorized into: 1) Depreciation &amp; Amortization, 2) Non-cash Adjustments, and 3) Changes in Net Working Capital</a:t>
            </a:r>
          </a:p>
        </p:txBody>
      </p:sp>
      <p:sp>
        <p:nvSpPr>
          <p:cNvPr id="13" name="文本框 12">
            <a:extLst>
              <a:ext uri="{FF2B5EF4-FFF2-40B4-BE49-F238E27FC236}">
                <a16:creationId xmlns:a16="http://schemas.microsoft.com/office/drawing/2014/main" id="{D6485F43-9446-E0D9-5DCB-6460E9CE9892}"/>
              </a:ext>
            </a:extLst>
          </p:cNvPr>
          <p:cNvSpPr txBox="1"/>
          <p:nvPr/>
        </p:nvSpPr>
        <p:spPr>
          <a:xfrm>
            <a:off x="3769830" y="3160933"/>
            <a:ext cx="5017104" cy="3516347"/>
          </a:xfrm>
          <a:prstGeom prst="rect">
            <a:avLst/>
          </a:prstGeom>
          <a:noFill/>
          <a:ln>
            <a:noFill/>
          </a:ln>
        </p:spPr>
        <p:txBody>
          <a:bodyPr wrap="square" rtlCol="0">
            <a:spAutoFit/>
          </a:bodyPr>
          <a:lstStyle/>
          <a:p>
            <a:r>
              <a:rPr lang="en-US" altLang="zh-CN" sz="1050" b="1" dirty="0">
                <a:latin typeface="Century Gothic" panose="020B0502020202020204" pitchFamily="34" charset="0"/>
              </a:rPr>
              <a:t>2) Non-cash Adjustments</a:t>
            </a:r>
          </a:p>
          <a:p>
            <a:pPr marL="171450" indent="-171450">
              <a:buFontTx/>
              <a:buChar char="-"/>
            </a:pPr>
            <a:r>
              <a:rPr lang="en-US" altLang="zh-CN" sz="1050" dirty="0">
                <a:latin typeface="Century Gothic" panose="020B0502020202020204" pitchFamily="34" charset="0"/>
              </a:rPr>
              <a:t>Adjustments needed for </a:t>
            </a:r>
            <a:r>
              <a:rPr lang="en-US" altLang="zh-CN" sz="1050" b="1" dirty="0">
                <a:latin typeface="Century Gothic" panose="020B0502020202020204" pitchFamily="34" charset="0"/>
              </a:rPr>
              <a:t>non-cash</a:t>
            </a:r>
            <a:r>
              <a:rPr lang="en-US" altLang="zh-CN" sz="1050" dirty="0">
                <a:latin typeface="Century Gothic" panose="020B0502020202020204" pitchFamily="34" charset="0"/>
              </a:rPr>
              <a:t> revenues and expenses, such as stock-based compensation and inventory impairment loss. </a:t>
            </a:r>
          </a:p>
          <a:p>
            <a:pPr lvl="1"/>
            <a:endParaRPr lang="en-US" altLang="zh-CN" sz="800" dirty="0">
              <a:latin typeface="Century Gothic" panose="020B0502020202020204" pitchFamily="34" charset="0"/>
            </a:endParaRPr>
          </a:p>
          <a:p>
            <a:pPr lvl="1"/>
            <a:r>
              <a:rPr lang="en-US" altLang="zh-CN" sz="1050" u="sng" dirty="0">
                <a:latin typeface="Century Gothic" panose="020B0502020202020204" pitchFamily="34" charset="0"/>
              </a:rPr>
              <a:t>Stock-based compensation (SBC):</a:t>
            </a:r>
          </a:p>
          <a:p>
            <a:pPr marL="687388" lvl="1" indent="-230188">
              <a:spcAft>
                <a:spcPts val="300"/>
              </a:spcAft>
              <a:buFontTx/>
              <a:buChar char="-"/>
            </a:pPr>
            <a:r>
              <a:rPr lang="en-US" altLang="zh-CN" sz="1050" dirty="0">
                <a:latin typeface="Century Gothic" panose="020B0502020202020204" pitchFamily="34" charset="0"/>
              </a:rPr>
              <a:t>a company issues shares to employees as performance  incentives</a:t>
            </a:r>
          </a:p>
          <a:p>
            <a:pPr marL="687388" lvl="1" indent="-230188">
              <a:spcAft>
                <a:spcPts val="300"/>
              </a:spcAft>
              <a:buFontTx/>
              <a:buChar char="-"/>
            </a:pPr>
            <a:r>
              <a:rPr lang="en-US" altLang="zh-CN" sz="1050" dirty="0">
                <a:latin typeface="Century Gothic" panose="020B0502020202020204" pitchFamily="34" charset="0"/>
              </a:rPr>
              <a:t>Fair value of the shares granted is recognized as operating expense in the income statement, lowering net income</a:t>
            </a:r>
          </a:p>
          <a:p>
            <a:pPr marL="687388" lvl="1" indent="-230188">
              <a:spcAft>
                <a:spcPts val="300"/>
              </a:spcAft>
              <a:buFontTx/>
              <a:buChar char="-"/>
            </a:pPr>
            <a:r>
              <a:rPr lang="en-US" altLang="zh-CN" sz="1050" dirty="0">
                <a:latin typeface="Century Gothic" panose="020B0502020202020204" pitchFamily="34" charset="0"/>
              </a:rPr>
              <a:t>However, SBC is a non-cash expense that requires no cash outflows. </a:t>
            </a:r>
          </a:p>
          <a:p>
            <a:pPr marL="687388" lvl="1" indent="-230188">
              <a:spcAft>
                <a:spcPts val="300"/>
              </a:spcAft>
              <a:buFontTx/>
              <a:buChar char="-"/>
            </a:pPr>
            <a:r>
              <a:rPr lang="en-US" altLang="zh-CN" sz="1050" dirty="0">
                <a:latin typeface="Century Gothic" panose="020B0502020202020204" pitchFamily="34" charset="0"/>
              </a:rPr>
              <a:t>In the reconciliation, we add back SBC to net income</a:t>
            </a:r>
          </a:p>
          <a:p>
            <a:pPr lvl="1"/>
            <a:endParaRPr lang="en-US" altLang="zh-CN" sz="600" u="sng" dirty="0">
              <a:latin typeface="Century Gothic" panose="020B0502020202020204" pitchFamily="34" charset="0"/>
            </a:endParaRPr>
          </a:p>
          <a:p>
            <a:pPr lvl="1"/>
            <a:r>
              <a:rPr lang="en-US" altLang="zh-CN" sz="1050" u="sng" dirty="0">
                <a:latin typeface="Century Gothic" panose="020B0502020202020204" pitchFamily="34" charset="0"/>
              </a:rPr>
              <a:t>Inventory impairment loss:</a:t>
            </a:r>
          </a:p>
          <a:p>
            <a:pPr marL="687388" lvl="1" indent="-230188">
              <a:spcAft>
                <a:spcPts val="300"/>
              </a:spcAft>
              <a:buFontTx/>
              <a:buChar char="-"/>
            </a:pPr>
            <a:r>
              <a:rPr lang="en-US" altLang="zh-CN" sz="1050" dirty="0">
                <a:latin typeface="Century Gothic" panose="020B0502020202020204" pitchFamily="34" charset="0"/>
              </a:rPr>
              <a:t>A non-cash expense that represents the decrease in value of inventory due to factors such as obsolescence, damage, or changes in market conditions. </a:t>
            </a:r>
          </a:p>
          <a:p>
            <a:pPr marL="687388" lvl="1" indent="-230188">
              <a:spcAft>
                <a:spcPts val="300"/>
              </a:spcAft>
              <a:buFontTx/>
              <a:buChar char="-"/>
            </a:pPr>
            <a:r>
              <a:rPr lang="en-US" altLang="zh-CN" sz="1050" dirty="0">
                <a:latin typeface="Century Gothic" panose="020B0502020202020204" pitchFamily="34" charset="0"/>
              </a:rPr>
              <a:t>Recognized as operating expense in the income statement, lowering net income.</a:t>
            </a:r>
          </a:p>
          <a:p>
            <a:pPr marL="687388" lvl="1" indent="-230188">
              <a:spcAft>
                <a:spcPts val="300"/>
              </a:spcAft>
              <a:buFontTx/>
              <a:buChar char="-"/>
            </a:pPr>
            <a:r>
              <a:rPr lang="en-US" altLang="zh-CN" sz="1050" dirty="0">
                <a:latin typeface="Century Gothic" panose="020B0502020202020204" pitchFamily="34" charset="0"/>
              </a:rPr>
              <a:t>In the reconciliation, we adjust back inventory impairment loss</a:t>
            </a:r>
          </a:p>
        </p:txBody>
      </p:sp>
      <p:sp>
        <p:nvSpPr>
          <p:cNvPr id="14" name="文本框 13">
            <a:extLst>
              <a:ext uri="{FF2B5EF4-FFF2-40B4-BE49-F238E27FC236}">
                <a16:creationId xmlns:a16="http://schemas.microsoft.com/office/drawing/2014/main" id="{3E867AE4-A01C-F66F-82B5-58D841E3C605}"/>
              </a:ext>
            </a:extLst>
          </p:cNvPr>
          <p:cNvSpPr txBox="1"/>
          <p:nvPr/>
        </p:nvSpPr>
        <p:spPr>
          <a:xfrm>
            <a:off x="3752350" y="2657778"/>
            <a:ext cx="5017104" cy="430887"/>
          </a:xfrm>
          <a:prstGeom prst="rect">
            <a:avLst/>
          </a:prstGeom>
          <a:noFill/>
          <a:ln>
            <a:noFill/>
          </a:ln>
        </p:spPr>
        <p:txBody>
          <a:bodyPr wrap="square" rtlCol="0">
            <a:spAutoFit/>
          </a:bodyPr>
          <a:lstStyle/>
          <a:p>
            <a:r>
              <a:rPr lang="en-US" altLang="zh-CN" sz="1050" b="1" dirty="0">
                <a:latin typeface="Century Gothic" panose="020B0502020202020204" pitchFamily="34" charset="0"/>
              </a:rPr>
              <a:t>1) Depreciation &amp; Amortization </a:t>
            </a:r>
          </a:p>
          <a:p>
            <a:pPr marL="171450" indent="-171450">
              <a:buFontTx/>
              <a:buChar char="-"/>
            </a:pPr>
            <a:r>
              <a:rPr lang="en-US" altLang="zh-CN" sz="1050" dirty="0">
                <a:latin typeface="Century Gothic" panose="020B0502020202020204" pitchFamily="34" charset="0"/>
              </a:rPr>
              <a:t>To be discussed later with Capital Expenditure</a:t>
            </a:r>
          </a:p>
        </p:txBody>
      </p:sp>
      <p:sp>
        <p:nvSpPr>
          <p:cNvPr id="2" name="矩形 1">
            <a:extLst>
              <a:ext uri="{FF2B5EF4-FFF2-40B4-BE49-F238E27FC236}">
                <a16:creationId xmlns:a16="http://schemas.microsoft.com/office/drawing/2014/main" id="{A55D50CE-2CE5-C3C0-C8F6-3DB726C4C648}"/>
              </a:ext>
            </a:extLst>
          </p:cNvPr>
          <p:cNvSpPr/>
          <p:nvPr/>
        </p:nvSpPr>
        <p:spPr>
          <a:xfrm>
            <a:off x="356705" y="2075234"/>
            <a:ext cx="2957184" cy="732817"/>
          </a:xfrm>
          <a:prstGeom prst="rect">
            <a:avLst/>
          </a:prstGeom>
          <a:noFill/>
          <a:ln w="127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61972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2</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Income Statement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4" name="表格 3">
            <a:extLst>
              <a:ext uri="{FF2B5EF4-FFF2-40B4-BE49-F238E27FC236}">
                <a16:creationId xmlns:a16="http://schemas.microsoft.com/office/drawing/2014/main" id="{8B1FD022-0AE0-35C9-2DBB-60E7579D43AB}"/>
              </a:ext>
            </a:extLst>
          </p:cNvPr>
          <p:cNvGraphicFramePr>
            <a:graphicFrameLocks noGrp="1"/>
          </p:cNvGraphicFramePr>
          <p:nvPr/>
        </p:nvGraphicFramePr>
        <p:xfrm>
          <a:off x="454818" y="1337392"/>
          <a:ext cx="8335436" cy="5339349"/>
        </p:xfrm>
        <a:graphic>
          <a:graphicData uri="http://schemas.openxmlformats.org/drawingml/2006/table">
            <a:tbl>
              <a:tblPr firstRow="1" bandRow="1">
                <a:tableStyleId>{5C22544A-7EE6-4342-B048-85BDC9FD1C3A}</a:tableStyleId>
              </a:tblPr>
              <a:tblGrid>
                <a:gridCol w="1348043">
                  <a:extLst>
                    <a:ext uri="{9D8B030D-6E8A-4147-A177-3AD203B41FA5}">
                      <a16:colId xmlns:a16="http://schemas.microsoft.com/office/drawing/2014/main" val="3085060888"/>
                    </a:ext>
                  </a:extLst>
                </a:gridCol>
                <a:gridCol w="3456561">
                  <a:extLst>
                    <a:ext uri="{9D8B030D-6E8A-4147-A177-3AD203B41FA5}">
                      <a16:colId xmlns:a16="http://schemas.microsoft.com/office/drawing/2014/main" val="275527181"/>
                    </a:ext>
                  </a:extLst>
                </a:gridCol>
                <a:gridCol w="3530832">
                  <a:extLst>
                    <a:ext uri="{9D8B030D-6E8A-4147-A177-3AD203B41FA5}">
                      <a16:colId xmlns:a16="http://schemas.microsoft.com/office/drawing/2014/main" val="729575581"/>
                    </a:ext>
                  </a:extLst>
                </a:gridCol>
              </a:tblGrid>
              <a:tr h="26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tx1"/>
                          </a:solidFill>
                          <a:latin typeface="Century Gothic" panose="020B0502020202020204" pitchFamily="34" charset="0"/>
                          <a:ea typeface="+mn-ea"/>
                          <a:cs typeface="+mn-cs"/>
                        </a:rPr>
                        <a:t>Key Line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b="1" kern="1200" dirty="0">
                          <a:solidFill>
                            <a:schemeClr val="tx1"/>
                          </a:solidFill>
                          <a:latin typeface="Century Gothic" panose="020B0502020202020204" pitchFamily="34" charset="0"/>
                          <a:ea typeface="+mn-ea"/>
                          <a:cs typeface="+mn-cs"/>
                        </a:rPr>
                        <a:t>Definition</a:t>
                      </a:r>
                      <a:endParaRPr lang="zh-CN" altLang="en-US" sz="1100" b="1" kern="120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b="1" kern="1200" dirty="0">
                          <a:solidFill>
                            <a:schemeClr val="tx1"/>
                          </a:solidFill>
                          <a:latin typeface="Century Gothic" panose="020B0502020202020204" pitchFamily="34" charset="0"/>
                          <a:ea typeface="+mn-ea"/>
                          <a:cs typeface="+mn-cs"/>
                        </a:rPr>
                        <a:t>Importance</a:t>
                      </a:r>
                      <a:endParaRPr lang="zh-CN" altLang="en-US" sz="1100" b="1" kern="120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2859757"/>
                  </a:ext>
                </a:extLst>
              </a:tr>
              <a:tr h="370840">
                <a:tc>
                  <a:txBody>
                    <a:bodyPr/>
                    <a:lstStyle/>
                    <a:p>
                      <a:r>
                        <a:rPr lang="en-US" altLang="zh-CN" sz="1100" b="1" kern="1200" dirty="0">
                          <a:solidFill>
                            <a:schemeClr val="dk1"/>
                          </a:solidFill>
                          <a:latin typeface="Century Gothic" panose="020B0502020202020204" pitchFamily="34" charset="0"/>
                          <a:ea typeface="+mn-ea"/>
                          <a:cs typeface="+mn-cs"/>
                        </a:rPr>
                        <a:t>Revenue</a:t>
                      </a:r>
                      <a:r>
                        <a:rPr lang="en-US" altLang="zh-CN" sz="1100" kern="1200" dirty="0">
                          <a:solidFill>
                            <a:schemeClr val="dk1"/>
                          </a:solidFill>
                          <a:latin typeface="Century Gothic" panose="020B0502020202020204" pitchFamily="34" charset="0"/>
                          <a:ea typeface="+mn-ea"/>
                          <a:cs typeface="+mn-cs"/>
                        </a:rPr>
                        <a:t> (Sales)</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the total amount of money generated from the sale of goods or services. It is the top line of the income statement and indicates how well the company is performing in terms of sales. Often referred to as the top line.</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Revenue growth is often a key indicator of business expansion and market demand. Investors look for consistent or accelerating revenue growth as a positive sign of a company’s health and market position.</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197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latin typeface="Century Gothic" panose="020B0502020202020204" pitchFamily="34" charset="0"/>
                          <a:ea typeface="+mn-ea"/>
                          <a:cs typeface="+mn-cs"/>
                        </a:rPr>
                        <a:t>Cost of Goods Sold </a:t>
                      </a:r>
                      <a:r>
                        <a:rPr lang="en-US" altLang="zh-CN" sz="1100" kern="1200" dirty="0">
                          <a:solidFill>
                            <a:schemeClr val="dk1"/>
                          </a:solidFill>
                          <a:latin typeface="Century Gothic" panose="020B0502020202020204" pitchFamily="34" charset="0"/>
                          <a:ea typeface="+mn-ea"/>
                          <a:cs typeface="+mn-cs"/>
                        </a:rPr>
                        <a:t>(COGS)</a:t>
                      </a:r>
                    </a:p>
                    <a:p>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COGS represents the direct costs attributable to the production of the goods sold by a company. This includes the cost of materials and labor directly used to create the product.</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Understanding COGS helps investors determine a company’s gross margin and efficiency in managing production costs. Lowering COGS is a major source of margin improvement.</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6496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latin typeface="Century Gothic" panose="020B0502020202020204" pitchFamily="34" charset="0"/>
                          <a:ea typeface="+mn-ea"/>
                          <a:cs typeface="+mn-cs"/>
                        </a:rPr>
                        <a:t>Gross Profit</a:t>
                      </a:r>
                    </a:p>
                    <a:p>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Gross profit is calculated by subtracting COGS from revenue. It represents the profit a company makes after deducting the costs associated with making and selling its products. </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Gross Profit Margin (GPM) = GP / Revenue. A higher GPM suggests a greater value add of the product or services provided,  as well as a better efficiency and profitability potential.</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1095851"/>
                  </a:ext>
                </a:extLst>
              </a:tr>
              <a:tr h="370840">
                <a:tc>
                  <a:txBody>
                    <a:bodyPr/>
                    <a:lstStyle/>
                    <a:p>
                      <a:r>
                        <a:rPr lang="en-US" altLang="zh-CN" sz="1100" b="1" kern="1200" dirty="0">
                          <a:solidFill>
                            <a:schemeClr val="dk1"/>
                          </a:solidFill>
                          <a:latin typeface="Century Gothic" panose="020B0502020202020204" pitchFamily="34" charset="0"/>
                          <a:ea typeface="+mn-ea"/>
                          <a:cs typeface="+mn-cs"/>
                        </a:rPr>
                        <a:t>Operating Expenses</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Operating expenses include all costs not directly tied to production, such as selling, general, and administrative expenses (SG&amp;A), and R&amp;D.</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Investors assess operating expenses to understand how well a company controls its overhead. Excessive operating expenses can reduce profitability even if GPM is high.</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7569868"/>
                  </a:ext>
                </a:extLst>
              </a:tr>
              <a:tr h="370840">
                <a:tc>
                  <a:txBody>
                    <a:bodyPr/>
                    <a:lstStyle/>
                    <a:p>
                      <a:r>
                        <a:rPr lang="en-US" altLang="zh-CN" sz="1100" kern="1200" dirty="0">
                          <a:solidFill>
                            <a:schemeClr val="dk1"/>
                          </a:solidFill>
                          <a:latin typeface="Century Gothic" panose="020B0502020202020204" pitchFamily="34" charset="0"/>
                          <a:ea typeface="+mn-ea"/>
                          <a:cs typeface="+mn-cs"/>
                        </a:rPr>
                        <a:t>Earnings Before Interest and Taxes (</a:t>
                      </a:r>
                      <a:r>
                        <a:rPr lang="en-US" altLang="zh-CN" sz="1100" b="1" kern="1200" dirty="0">
                          <a:solidFill>
                            <a:schemeClr val="dk1"/>
                          </a:solidFill>
                          <a:latin typeface="Century Gothic" panose="020B0502020202020204" pitchFamily="34" charset="0"/>
                          <a:ea typeface="+mn-ea"/>
                          <a:cs typeface="+mn-cs"/>
                        </a:rPr>
                        <a:t>EBIT</a:t>
                      </a:r>
                      <a:r>
                        <a:rPr lang="en-US" altLang="zh-CN" sz="1100" kern="1200" dirty="0">
                          <a:solidFill>
                            <a:schemeClr val="dk1"/>
                          </a:solidFill>
                          <a:latin typeface="Century Gothic" panose="020B0502020202020204" pitchFamily="34" charset="0"/>
                          <a:ea typeface="+mn-ea"/>
                          <a:cs typeface="+mn-cs"/>
                        </a:rPr>
                        <a:t>)</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EBIT or Operating Income is calculated by subtracting operating expenses from gross profit. It reflects the profit a company makes from its core operations.</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EBIT provides insight into the company’s operational efficiency and profitability without the influence of tax and interest expenses. It helps investors compare profitability between companies and industries.</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1873011"/>
                  </a:ext>
                </a:extLst>
              </a:tr>
              <a:tr h="370840">
                <a:tc>
                  <a:txBody>
                    <a:bodyPr/>
                    <a:lstStyle/>
                    <a:p>
                      <a:r>
                        <a:rPr lang="en-US" altLang="zh-CN" sz="1100" b="1" kern="1200" dirty="0">
                          <a:solidFill>
                            <a:schemeClr val="dk1"/>
                          </a:solidFill>
                          <a:latin typeface="Century Gothic" panose="020B0502020202020204" pitchFamily="34" charset="0"/>
                          <a:ea typeface="+mn-ea"/>
                          <a:cs typeface="+mn-cs"/>
                        </a:rPr>
                        <a:t>Net Income</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Net income, or net profit is the total profit of a company after all expenses, taxes, and interest have been deducted from revenue. It is often referred to as the bottom line or earnings.</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Net income is a crucial measure of a company’s profitability and financial health. Investors analyze net income trends to assess company performance and potential for dividends or reinvestment.</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3265344"/>
                  </a:ext>
                </a:extLst>
              </a:tr>
            </a:tbl>
          </a:graphicData>
        </a:graphic>
      </p:graphicFrame>
    </p:spTree>
    <p:custDataLst>
      <p:tags r:id="rId1"/>
    </p:custDataLst>
    <p:extLst>
      <p:ext uri="{BB962C8B-B14F-4D97-AF65-F5344CB8AC3E}">
        <p14:creationId xmlns:p14="http://schemas.microsoft.com/office/powerpoint/2010/main" val="4085623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90BC756-B49D-A9CA-0112-E8DD8A9BB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7" y="1755300"/>
            <a:ext cx="2787727" cy="329961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20</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7"/>
            <a:ext cx="8149696" cy="530540"/>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Cash Flow Statement</a:t>
            </a:r>
          </a:p>
          <a:p>
            <a:pPr algn="just">
              <a:spcBef>
                <a:spcPts val="0"/>
              </a:spcBef>
            </a:pPr>
            <a:endParaRPr lang="en-US" altLang="zh-CN" sz="1200" b="0" i="0" dirty="0">
              <a:solidFill>
                <a:srgbClr val="0C0A09"/>
              </a:solidFill>
              <a:effectLst/>
              <a:highlight>
                <a:srgbClr val="FFFFFF"/>
              </a:highlight>
              <a:latin typeface="Century Gothic" panose="020B0502020202020204" pitchFamily="34"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sp>
        <p:nvSpPr>
          <p:cNvPr id="8" name="文本框 7">
            <a:extLst>
              <a:ext uri="{FF2B5EF4-FFF2-40B4-BE49-F238E27FC236}">
                <a16:creationId xmlns:a16="http://schemas.microsoft.com/office/drawing/2014/main" id="{4413FA9E-1420-2DA5-1A3C-8657775EFE94}"/>
              </a:ext>
            </a:extLst>
          </p:cNvPr>
          <p:cNvSpPr txBox="1"/>
          <p:nvPr/>
        </p:nvSpPr>
        <p:spPr>
          <a:xfrm>
            <a:off x="231839" y="1454064"/>
            <a:ext cx="2608638" cy="246221"/>
          </a:xfrm>
          <a:prstGeom prst="rect">
            <a:avLst/>
          </a:prstGeom>
          <a:noFill/>
          <a:ln>
            <a:noFill/>
          </a:ln>
        </p:spPr>
        <p:txBody>
          <a:bodyPr wrap="square" rtlCol="0">
            <a:spAutoFit/>
          </a:bodyPr>
          <a:lstStyle/>
          <a:p>
            <a:pPr algn="ctr"/>
            <a:r>
              <a:rPr lang="en-US" altLang="zh-CN" sz="1000" b="1" dirty="0" err="1">
                <a:latin typeface="Century Gothic" panose="020B0502020202020204" pitchFamily="34" charset="0"/>
              </a:rPr>
              <a:t>Odontoprev’s</a:t>
            </a:r>
            <a:r>
              <a:rPr lang="en-US" altLang="zh-CN" sz="1000" b="1" dirty="0">
                <a:latin typeface="Century Gothic" panose="020B0502020202020204" pitchFamily="34" charset="0"/>
              </a:rPr>
              <a:t> Cash Flow Statement</a:t>
            </a:r>
            <a:endParaRPr lang="zh-CN" altLang="en-US" sz="1000" dirty="0">
              <a:latin typeface="Century Gothic" panose="020B0502020202020204" pitchFamily="34" charset="0"/>
            </a:endParaRPr>
          </a:p>
        </p:txBody>
      </p:sp>
      <p:sp>
        <p:nvSpPr>
          <p:cNvPr id="10" name="矩形 9">
            <a:extLst>
              <a:ext uri="{FF2B5EF4-FFF2-40B4-BE49-F238E27FC236}">
                <a16:creationId xmlns:a16="http://schemas.microsoft.com/office/drawing/2014/main" id="{F0CA66F3-7249-1FC5-C94E-E4C255699C45}"/>
              </a:ext>
            </a:extLst>
          </p:cNvPr>
          <p:cNvSpPr/>
          <p:nvPr/>
        </p:nvSpPr>
        <p:spPr>
          <a:xfrm>
            <a:off x="356705" y="2075234"/>
            <a:ext cx="2957184" cy="732817"/>
          </a:xfrm>
          <a:prstGeom prst="rect">
            <a:avLst/>
          </a:prstGeom>
          <a:noFill/>
          <a:ln w="127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A1A6093F-308B-106C-FFDC-8D6AB2849671}"/>
              </a:ext>
            </a:extLst>
          </p:cNvPr>
          <p:cNvSpPr txBox="1"/>
          <p:nvPr/>
        </p:nvSpPr>
        <p:spPr>
          <a:xfrm>
            <a:off x="3752350" y="1317097"/>
            <a:ext cx="5052064" cy="253916"/>
          </a:xfrm>
          <a:prstGeom prst="rect">
            <a:avLst/>
          </a:prstGeom>
          <a:noFill/>
          <a:ln>
            <a:noFill/>
          </a:ln>
        </p:spPr>
        <p:txBody>
          <a:bodyPr wrap="square" rtlCol="0">
            <a:spAutoFit/>
          </a:bodyPr>
          <a:lstStyle/>
          <a:p>
            <a:r>
              <a:rPr lang="en-US" altLang="zh-CN" sz="1050" b="1" dirty="0">
                <a:latin typeface="Century Gothic" panose="020B0502020202020204" pitchFamily="34" charset="0"/>
              </a:rPr>
              <a:t>Cash from Operations (CFO)</a:t>
            </a:r>
          </a:p>
        </p:txBody>
      </p:sp>
      <p:sp>
        <p:nvSpPr>
          <p:cNvPr id="13" name="文本框 12">
            <a:extLst>
              <a:ext uri="{FF2B5EF4-FFF2-40B4-BE49-F238E27FC236}">
                <a16:creationId xmlns:a16="http://schemas.microsoft.com/office/drawing/2014/main" id="{D6485F43-9446-E0D9-5DCB-6460E9CE9892}"/>
              </a:ext>
            </a:extLst>
          </p:cNvPr>
          <p:cNvSpPr txBox="1"/>
          <p:nvPr/>
        </p:nvSpPr>
        <p:spPr>
          <a:xfrm>
            <a:off x="3752350" y="1672041"/>
            <a:ext cx="5475956" cy="1384995"/>
          </a:xfrm>
          <a:prstGeom prst="rect">
            <a:avLst/>
          </a:prstGeom>
          <a:noFill/>
          <a:ln>
            <a:noFill/>
          </a:ln>
        </p:spPr>
        <p:txBody>
          <a:bodyPr wrap="square" rtlCol="0">
            <a:spAutoFit/>
          </a:bodyPr>
          <a:lstStyle/>
          <a:p>
            <a:r>
              <a:rPr lang="en-US" altLang="zh-CN" sz="1050" b="1" dirty="0">
                <a:latin typeface="Century Gothic" panose="020B0502020202020204" pitchFamily="34" charset="0"/>
              </a:rPr>
              <a:t>3) Change in Net Working Capital (NWC)</a:t>
            </a:r>
          </a:p>
          <a:p>
            <a:pPr marL="171450" indent="-171450">
              <a:buFontTx/>
              <a:buChar char="-"/>
            </a:pPr>
            <a:r>
              <a:rPr lang="en-US" altLang="zh-CN" sz="1050" dirty="0">
                <a:latin typeface="Century Gothic" panose="020B0502020202020204" pitchFamily="34" charset="0"/>
              </a:rPr>
              <a:t>By definition, </a:t>
            </a:r>
          </a:p>
          <a:p>
            <a:pPr marL="171450" indent="-171450">
              <a:buFontTx/>
              <a:buChar char="-"/>
            </a:pPr>
            <a:endParaRPr lang="en-US" altLang="zh-CN" sz="700" dirty="0">
              <a:latin typeface="Century Gothic" panose="020B0502020202020204" pitchFamily="34" charset="0"/>
            </a:endParaRPr>
          </a:p>
          <a:p>
            <a:pPr marL="168275"/>
            <a:r>
              <a:rPr lang="en-US" altLang="zh-CN" sz="1050" i="0" dirty="0">
                <a:effectLst/>
                <a:highlight>
                  <a:srgbClr val="FFFFFF"/>
                </a:highlight>
                <a:latin typeface="Century Gothic" panose="020B0502020202020204" pitchFamily="34" charset="0"/>
              </a:rPr>
              <a:t>Net Working Capital = Current Assets (less cash) – Current Liabilities (less debt)</a:t>
            </a:r>
          </a:p>
          <a:p>
            <a:pPr marL="168275"/>
            <a:endParaRPr lang="en-US" altLang="zh-CN" sz="700" dirty="0">
              <a:highlight>
                <a:srgbClr val="FFFFFF"/>
              </a:highlight>
              <a:latin typeface="Century Gothic" panose="020B0502020202020204" pitchFamily="34" charset="0"/>
            </a:endParaRPr>
          </a:p>
          <a:p>
            <a:pPr marL="168275"/>
            <a:r>
              <a:rPr lang="en-US" altLang="zh-CN" sz="1050" dirty="0">
                <a:highlight>
                  <a:srgbClr val="FFFFFF"/>
                </a:highlight>
                <a:latin typeface="Century Gothic" panose="020B0502020202020204" pitchFamily="34" charset="0"/>
              </a:rPr>
              <a:t>or more practically, </a:t>
            </a:r>
          </a:p>
          <a:p>
            <a:pPr marL="168275"/>
            <a:endParaRPr lang="en-US" altLang="zh-CN" sz="700" dirty="0">
              <a:highlight>
                <a:srgbClr val="FFFFFF"/>
              </a:highlight>
              <a:latin typeface="Century Gothic" panose="020B0502020202020204" pitchFamily="34" charset="0"/>
            </a:endParaRPr>
          </a:p>
          <a:p>
            <a:pPr marL="168275"/>
            <a:r>
              <a:rPr lang="en-US" altLang="zh-CN" sz="1050" b="1" u="sng" dirty="0">
                <a:highlight>
                  <a:srgbClr val="FFFFFF"/>
                </a:highlight>
                <a:latin typeface="Century Gothic" panose="020B0502020202020204" pitchFamily="34" charset="0"/>
              </a:rPr>
              <a:t>NWC = Accounts Receivable (A/R) + Inventory (Inv) – Accounts Payable (A/P)</a:t>
            </a:r>
          </a:p>
          <a:p>
            <a:pPr marL="168275"/>
            <a:endParaRPr lang="en-US" altLang="zh-CN" sz="1050" b="1" u="sng" dirty="0">
              <a:highlight>
                <a:srgbClr val="FFFFFF"/>
              </a:highlight>
              <a:latin typeface="Century Gothic" panose="020B0502020202020204" pitchFamily="34" charset="0"/>
            </a:endParaRPr>
          </a:p>
        </p:txBody>
      </p:sp>
      <p:sp>
        <p:nvSpPr>
          <p:cNvPr id="5" name="文本框 4">
            <a:extLst>
              <a:ext uri="{FF2B5EF4-FFF2-40B4-BE49-F238E27FC236}">
                <a16:creationId xmlns:a16="http://schemas.microsoft.com/office/drawing/2014/main" id="{D250CE17-7816-CBCC-8E46-CD8880B5AFA1}"/>
              </a:ext>
            </a:extLst>
          </p:cNvPr>
          <p:cNvSpPr txBox="1"/>
          <p:nvPr/>
        </p:nvSpPr>
        <p:spPr>
          <a:xfrm>
            <a:off x="3769830" y="3385056"/>
            <a:ext cx="5034584" cy="1223412"/>
          </a:xfrm>
          <a:prstGeom prst="rect">
            <a:avLst/>
          </a:prstGeom>
          <a:noFill/>
          <a:ln>
            <a:noFill/>
          </a:ln>
        </p:spPr>
        <p:txBody>
          <a:bodyPr wrap="square" rtlCol="0">
            <a:spAutoFit/>
          </a:bodyPr>
          <a:lstStyle/>
          <a:p>
            <a:r>
              <a:rPr lang="en-US" altLang="zh-CN" sz="1050" b="1" dirty="0">
                <a:latin typeface="Century Gothic" panose="020B0502020202020204" pitchFamily="34" charset="0"/>
              </a:rPr>
              <a:t>1) Accounts Receivable</a:t>
            </a:r>
          </a:p>
          <a:p>
            <a:pPr marL="171450" indent="-171450">
              <a:buFontTx/>
              <a:buChar char="-"/>
            </a:pPr>
            <a:r>
              <a:rPr lang="en-US" altLang="zh-CN" sz="1050" dirty="0">
                <a:latin typeface="Century Gothic" panose="020B0502020202020204" pitchFamily="34" charset="0"/>
              </a:rPr>
              <a:t>Use the example from Slide 23, the goods are sold for US$ 800, where $500 is collected in cash and $300 is to be collected next year.</a:t>
            </a:r>
          </a:p>
          <a:p>
            <a:pPr marL="171450" indent="-171450">
              <a:buFontTx/>
              <a:buChar char="-"/>
            </a:pPr>
            <a:r>
              <a:rPr lang="en-US" altLang="zh-CN" sz="1050" dirty="0">
                <a:latin typeface="Century Gothic" panose="020B0502020202020204" pitchFamily="34" charset="0"/>
              </a:rPr>
              <a:t>In this case, A/R increases by $300, reducing cash receipts by the same amount.</a:t>
            </a:r>
          </a:p>
          <a:p>
            <a:pPr marL="171450" indent="-171450">
              <a:buFontTx/>
              <a:buChar char="-"/>
            </a:pPr>
            <a:r>
              <a:rPr lang="en-US" altLang="zh-CN" sz="1050" dirty="0">
                <a:latin typeface="Century Gothic" panose="020B0502020202020204" pitchFamily="34" charset="0"/>
              </a:rPr>
              <a:t>When it comes to reconciliation, increase/(decrease) in A/R represents deduction/add to net income, to get actual cash flows.</a:t>
            </a:r>
          </a:p>
        </p:txBody>
      </p:sp>
      <p:sp>
        <p:nvSpPr>
          <p:cNvPr id="15" name="文本框 14">
            <a:extLst>
              <a:ext uri="{FF2B5EF4-FFF2-40B4-BE49-F238E27FC236}">
                <a16:creationId xmlns:a16="http://schemas.microsoft.com/office/drawing/2014/main" id="{5B7A109D-6F4C-2012-499C-4499C52237B3}"/>
              </a:ext>
            </a:extLst>
          </p:cNvPr>
          <p:cNvSpPr txBox="1"/>
          <p:nvPr/>
        </p:nvSpPr>
        <p:spPr>
          <a:xfrm>
            <a:off x="4092460" y="3043934"/>
            <a:ext cx="4795736" cy="253916"/>
          </a:xfrm>
          <a:prstGeom prst="rect">
            <a:avLst/>
          </a:prstGeom>
          <a:noFill/>
        </p:spPr>
        <p:txBody>
          <a:bodyPr wrap="square">
            <a:spAutoFit/>
          </a:bodyPr>
          <a:lstStyle/>
          <a:p>
            <a:pPr marL="168275"/>
            <a:r>
              <a:rPr lang="en-US" altLang="zh-CN" sz="1050" b="1" dirty="0">
                <a:highlight>
                  <a:srgbClr val="FFFFFF"/>
                </a:highlight>
                <a:latin typeface="Century Gothic" panose="020B0502020202020204" pitchFamily="34" charset="0"/>
              </a:rPr>
              <a:t>Change in NWC = Change in A/R + Change in Inv – Change in A/P </a:t>
            </a:r>
          </a:p>
        </p:txBody>
      </p:sp>
      <p:sp>
        <p:nvSpPr>
          <p:cNvPr id="16" name="箭头: 右 15">
            <a:extLst>
              <a:ext uri="{FF2B5EF4-FFF2-40B4-BE49-F238E27FC236}">
                <a16:creationId xmlns:a16="http://schemas.microsoft.com/office/drawing/2014/main" id="{62F8D075-5927-0A26-4FA2-138D0627610B}"/>
              </a:ext>
            </a:extLst>
          </p:cNvPr>
          <p:cNvSpPr/>
          <p:nvPr/>
        </p:nvSpPr>
        <p:spPr>
          <a:xfrm>
            <a:off x="4092460" y="3120770"/>
            <a:ext cx="201037" cy="89360"/>
          </a:xfrm>
          <a:prstGeom prst="rightArrow">
            <a:avLst/>
          </a:prstGeom>
          <a:solidFill>
            <a:srgbClr val="008C82"/>
          </a:solidFill>
          <a:ln>
            <a:solidFill>
              <a:srgbClr val="008C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F5CDE94F-6057-C7C9-4F82-327FB90B7B82}"/>
              </a:ext>
            </a:extLst>
          </p:cNvPr>
          <p:cNvSpPr txBox="1"/>
          <p:nvPr/>
        </p:nvSpPr>
        <p:spPr>
          <a:xfrm>
            <a:off x="3769830" y="4606024"/>
            <a:ext cx="5034584" cy="1223412"/>
          </a:xfrm>
          <a:prstGeom prst="rect">
            <a:avLst/>
          </a:prstGeom>
          <a:noFill/>
          <a:ln>
            <a:noFill/>
          </a:ln>
        </p:spPr>
        <p:txBody>
          <a:bodyPr wrap="square" rtlCol="0">
            <a:spAutoFit/>
          </a:bodyPr>
          <a:lstStyle/>
          <a:p>
            <a:r>
              <a:rPr lang="en-US" altLang="zh-CN" sz="1050" b="1" dirty="0">
                <a:latin typeface="Century Gothic" panose="020B0502020202020204" pitchFamily="34" charset="0"/>
              </a:rPr>
              <a:t>2) Accounts Payable</a:t>
            </a:r>
          </a:p>
          <a:p>
            <a:pPr marL="171450" indent="-171450">
              <a:buFontTx/>
              <a:buChar char="-"/>
            </a:pPr>
            <a:r>
              <a:rPr lang="en-US" altLang="zh-CN" sz="1050" dirty="0">
                <a:latin typeface="Century Gothic" panose="020B0502020202020204" pitchFamily="34" charset="0"/>
              </a:rPr>
              <a:t>Use the example from Slide 22, equipment is bought at $400, where $120 is to be settled next year.</a:t>
            </a:r>
          </a:p>
          <a:p>
            <a:pPr marL="171450" indent="-171450">
              <a:buFontTx/>
              <a:buChar char="-"/>
            </a:pPr>
            <a:r>
              <a:rPr lang="en-US" altLang="zh-CN" sz="1050" dirty="0">
                <a:latin typeface="Century Gothic" panose="020B0502020202020204" pitchFamily="34" charset="0"/>
              </a:rPr>
              <a:t>In this case, A/P increases by $120, reducing cash outflows by the same amount.</a:t>
            </a:r>
          </a:p>
          <a:p>
            <a:pPr marL="171450" indent="-171450">
              <a:buFontTx/>
              <a:buChar char="-"/>
            </a:pPr>
            <a:r>
              <a:rPr lang="en-US" altLang="zh-CN" sz="1050" dirty="0">
                <a:latin typeface="Century Gothic" panose="020B0502020202020204" pitchFamily="34" charset="0"/>
              </a:rPr>
              <a:t>When it comes to reconciliation, increase/(decrease) in A/P represents add/ deduction to net income, to get actual cash flows.</a:t>
            </a:r>
          </a:p>
        </p:txBody>
      </p:sp>
      <p:sp>
        <p:nvSpPr>
          <p:cNvPr id="19" name="文本框 18">
            <a:extLst>
              <a:ext uri="{FF2B5EF4-FFF2-40B4-BE49-F238E27FC236}">
                <a16:creationId xmlns:a16="http://schemas.microsoft.com/office/drawing/2014/main" id="{F8DD31FD-5DAB-5208-3967-B8981D953A0B}"/>
              </a:ext>
            </a:extLst>
          </p:cNvPr>
          <p:cNvSpPr txBox="1"/>
          <p:nvPr/>
        </p:nvSpPr>
        <p:spPr>
          <a:xfrm>
            <a:off x="3752350" y="5822644"/>
            <a:ext cx="5034584" cy="738664"/>
          </a:xfrm>
          <a:prstGeom prst="rect">
            <a:avLst/>
          </a:prstGeom>
          <a:noFill/>
          <a:ln>
            <a:noFill/>
          </a:ln>
        </p:spPr>
        <p:txBody>
          <a:bodyPr wrap="square" rtlCol="0">
            <a:spAutoFit/>
          </a:bodyPr>
          <a:lstStyle/>
          <a:p>
            <a:r>
              <a:rPr lang="en-US" altLang="zh-CN" sz="1050" b="1" dirty="0">
                <a:latin typeface="Century Gothic" panose="020B0502020202020204" pitchFamily="34" charset="0"/>
              </a:rPr>
              <a:t>3) Inventory</a:t>
            </a:r>
          </a:p>
          <a:p>
            <a:pPr marL="171450" indent="-171450">
              <a:buFontTx/>
              <a:buChar char="-"/>
            </a:pPr>
            <a:r>
              <a:rPr lang="en-US" altLang="zh-CN" sz="1050" dirty="0">
                <a:latin typeface="Century Gothic" panose="020B0502020202020204" pitchFamily="34" charset="0"/>
              </a:rPr>
              <a:t>A bit more complicated</a:t>
            </a:r>
          </a:p>
          <a:p>
            <a:pPr marL="171450" indent="-171450">
              <a:buFontTx/>
              <a:buChar char="-"/>
            </a:pPr>
            <a:r>
              <a:rPr lang="en-US" altLang="zh-CN" sz="1050" dirty="0">
                <a:latin typeface="Century Gothic" panose="020B0502020202020204" pitchFamily="34" charset="0"/>
              </a:rPr>
              <a:t>Increase/(decrease) in Inventory represents deduction/add to net income, to get actual cash flows.</a:t>
            </a:r>
          </a:p>
        </p:txBody>
      </p:sp>
    </p:spTree>
    <p:custDataLst>
      <p:tags r:id="rId1"/>
    </p:custDataLst>
    <p:extLst>
      <p:ext uri="{BB962C8B-B14F-4D97-AF65-F5344CB8AC3E}">
        <p14:creationId xmlns:p14="http://schemas.microsoft.com/office/powerpoint/2010/main" val="248383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90BC756-B49D-A9CA-0112-E8DD8A9BB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7" y="1755300"/>
            <a:ext cx="2787727" cy="329961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21</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7"/>
            <a:ext cx="8149696" cy="530540"/>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Cash Flow Statement</a:t>
            </a:r>
          </a:p>
          <a:p>
            <a:pPr algn="just">
              <a:spcBef>
                <a:spcPts val="0"/>
              </a:spcBef>
            </a:pPr>
            <a:endParaRPr lang="en-US" altLang="zh-CN" sz="1200" b="0" i="0" dirty="0">
              <a:solidFill>
                <a:srgbClr val="0C0A09"/>
              </a:solidFill>
              <a:effectLst/>
              <a:highlight>
                <a:srgbClr val="FFFFFF"/>
              </a:highlight>
              <a:latin typeface="Century Gothic" panose="020B0502020202020204" pitchFamily="34"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sp>
        <p:nvSpPr>
          <p:cNvPr id="8" name="文本框 7">
            <a:extLst>
              <a:ext uri="{FF2B5EF4-FFF2-40B4-BE49-F238E27FC236}">
                <a16:creationId xmlns:a16="http://schemas.microsoft.com/office/drawing/2014/main" id="{4413FA9E-1420-2DA5-1A3C-8657775EFE94}"/>
              </a:ext>
            </a:extLst>
          </p:cNvPr>
          <p:cNvSpPr txBox="1"/>
          <p:nvPr/>
        </p:nvSpPr>
        <p:spPr>
          <a:xfrm>
            <a:off x="231839" y="1454064"/>
            <a:ext cx="2608638" cy="246221"/>
          </a:xfrm>
          <a:prstGeom prst="rect">
            <a:avLst/>
          </a:prstGeom>
          <a:noFill/>
          <a:ln>
            <a:noFill/>
          </a:ln>
        </p:spPr>
        <p:txBody>
          <a:bodyPr wrap="square" rtlCol="0">
            <a:spAutoFit/>
          </a:bodyPr>
          <a:lstStyle/>
          <a:p>
            <a:pPr algn="ctr"/>
            <a:r>
              <a:rPr lang="en-US" altLang="zh-CN" sz="1000" b="1" dirty="0" err="1">
                <a:latin typeface="Century Gothic" panose="020B0502020202020204" pitchFamily="34" charset="0"/>
              </a:rPr>
              <a:t>Odontoprev’s</a:t>
            </a:r>
            <a:r>
              <a:rPr lang="en-US" altLang="zh-CN" sz="1000" b="1" dirty="0">
                <a:latin typeface="Century Gothic" panose="020B0502020202020204" pitchFamily="34" charset="0"/>
              </a:rPr>
              <a:t> Cash Flow Statement</a:t>
            </a:r>
            <a:endParaRPr lang="zh-CN" altLang="en-US" sz="1000" dirty="0">
              <a:latin typeface="Century Gothic" panose="020B0502020202020204" pitchFamily="34" charset="0"/>
            </a:endParaRPr>
          </a:p>
        </p:txBody>
      </p:sp>
      <p:sp>
        <p:nvSpPr>
          <p:cNvPr id="10" name="矩形 9">
            <a:extLst>
              <a:ext uri="{FF2B5EF4-FFF2-40B4-BE49-F238E27FC236}">
                <a16:creationId xmlns:a16="http://schemas.microsoft.com/office/drawing/2014/main" id="{F0CA66F3-7249-1FC5-C94E-E4C255699C45}"/>
              </a:ext>
            </a:extLst>
          </p:cNvPr>
          <p:cNvSpPr/>
          <p:nvPr/>
        </p:nvSpPr>
        <p:spPr>
          <a:xfrm>
            <a:off x="356705" y="2808476"/>
            <a:ext cx="2957184" cy="894520"/>
          </a:xfrm>
          <a:prstGeom prst="rect">
            <a:avLst/>
          </a:prstGeom>
          <a:noFill/>
          <a:ln w="127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A1A6093F-308B-106C-FFDC-8D6AB2849671}"/>
              </a:ext>
            </a:extLst>
          </p:cNvPr>
          <p:cNvSpPr txBox="1"/>
          <p:nvPr/>
        </p:nvSpPr>
        <p:spPr>
          <a:xfrm>
            <a:off x="3752350" y="1200367"/>
            <a:ext cx="5052064" cy="1015663"/>
          </a:xfrm>
          <a:prstGeom prst="rect">
            <a:avLst/>
          </a:prstGeom>
          <a:noFill/>
          <a:ln>
            <a:noFill/>
          </a:ln>
        </p:spPr>
        <p:txBody>
          <a:bodyPr wrap="square" rtlCol="0">
            <a:spAutoFit/>
          </a:bodyPr>
          <a:lstStyle/>
          <a:p>
            <a:r>
              <a:rPr lang="en-US" altLang="zh-CN" sz="1050" b="1" dirty="0">
                <a:latin typeface="Century Gothic" panose="020B0502020202020204" pitchFamily="34" charset="0"/>
              </a:rPr>
              <a:t>Cash from Investing (CFO)</a:t>
            </a:r>
          </a:p>
          <a:p>
            <a:pPr marL="171450" indent="-171450">
              <a:spcBef>
                <a:spcPts val="300"/>
              </a:spcBef>
              <a:spcAft>
                <a:spcPts val="300"/>
              </a:spcAft>
              <a:buFontTx/>
              <a:buChar char="-"/>
            </a:pPr>
            <a:r>
              <a:rPr lang="en-US" altLang="zh-CN" sz="1050" dirty="0">
                <a:latin typeface="Century Gothic" panose="020B0502020202020204" pitchFamily="34" charset="0"/>
              </a:rPr>
              <a:t>This section shows the cash used to acquire or dispose of long-term assets, such as property, equipment, or investments. </a:t>
            </a:r>
          </a:p>
          <a:p>
            <a:pPr marL="171450" indent="-171450">
              <a:spcBef>
                <a:spcPts val="300"/>
              </a:spcBef>
              <a:spcAft>
                <a:spcPts val="300"/>
              </a:spcAft>
              <a:buFontTx/>
              <a:buChar char="-"/>
            </a:pPr>
            <a:r>
              <a:rPr lang="en-US" altLang="zh-CN" sz="1050" dirty="0">
                <a:latin typeface="Century Gothic" panose="020B0502020202020204" pitchFamily="34" charset="0"/>
              </a:rPr>
              <a:t>It includes items like capital expenditures (capex), which is the amount spent on new equipment or buildings.</a:t>
            </a:r>
          </a:p>
        </p:txBody>
      </p:sp>
      <p:sp>
        <p:nvSpPr>
          <p:cNvPr id="14" name="文本框 13">
            <a:extLst>
              <a:ext uri="{FF2B5EF4-FFF2-40B4-BE49-F238E27FC236}">
                <a16:creationId xmlns:a16="http://schemas.microsoft.com/office/drawing/2014/main" id="{3E867AE4-A01C-F66F-82B5-58D841E3C605}"/>
              </a:ext>
            </a:extLst>
          </p:cNvPr>
          <p:cNvSpPr txBox="1"/>
          <p:nvPr/>
        </p:nvSpPr>
        <p:spPr>
          <a:xfrm>
            <a:off x="3752350" y="2323282"/>
            <a:ext cx="5017104" cy="1810752"/>
          </a:xfrm>
          <a:prstGeom prst="rect">
            <a:avLst/>
          </a:prstGeom>
          <a:noFill/>
          <a:ln>
            <a:noFill/>
          </a:ln>
        </p:spPr>
        <p:txBody>
          <a:bodyPr wrap="square" rtlCol="0">
            <a:spAutoFit/>
          </a:bodyPr>
          <a:lstStyle/>
          <a:p>
            <a:r>
              <a:rPr lang="en-US" altLang="zh-CN" sz="1050" b="1" dirty="0">
                <a:latin typeface="Century Gothic" panose="020B0502020202020204" pitchFamily="34" charset="0"/>
              </a:rPr>
              <a:t>Capital Expenditure (CAPEX)</a:t>
            </a:r>
          </a:p>
          <a:p>
            <a:pPr marL="171450" indent="-171450">
              <a:spcAft>
                <a:spcPts val="400"/>
              </a:spcAft>
              <a:buFontTx/>
              <a:buChar char="-"/>
            </a:pPr>
            <a:r>
              <a:rPr lang="en-US" altLang="zh-CN" sz="1050" dirty="0">
                <a:latin typeface="Century Gothic" panose="020B0502020202020204" pitchFamily="34" charset="0"/>
              </a:rPr>
              <a:t>Capital expenditure refers to the funds a company spends to acquire, maintain, or improve its fixed assets, which are physical and </a:t>
            </a:r>
            <a:r>
              <a:rPr lang="en-US" altLang="zh-CN" sz="1050" b="1" dirty="0">
                <a:latin typeface="Century Gothic" panose="020B0502020202020204" pitchFamily="34" charset="0"/>
              </a:rPr>
              <a:t>long-term</a:t>
            </a:r>
            <a:r>
              <a:rPr lang="en-US" altLang="zh-CN" sz="1050" dirty="0">
                <a:latin typeface="Century Gothic" panose="020B0502020202020204" pitchFamily="34" charset="0"/>
              </a:rPr>
              <a:t> property, plant, equipment (PPE), and intangible assets like patents and trademarks.</a:t>
            </a:r>
          </a:p>
          <a:p>
            <a:pPr marL="171450" indent="-171450">
              <a:spcAft>
                <a:spcPts val="400"/>
              </a:spcAft>
              <a:buFontTx/>
              <a:buChar char="-"/>
            </a:pPr>
            <a:r>
              <a:rPr lang="en-US" altLang="zh-CN" sz="1050" dirty="0">
                <a:latin typeface="Century Gothic" panose="020B0502020202020204" pitchFamily="34" charset="0"/>
              </a:rPr>
              <a:t>Use the example from Slide 19, the purchase a production equipment at $400 is a $400 Capex.</a:t>
            </a:r>
          </a:p>
          <a:p>
            <a:pPr marL="171450" indent="-171450">
              <a:spcAft>
                <a:spcPts val="400"/>
              </a:spcAft>
              <a:buFontTx/>
              <a:buChar char="-"/>
            </a:pPr>
            <a:r>
              <a:rPr lang="en-US" altLang="zh-CN" sz="1050" dirty="0">
                <a:latin typeface="Century Gothic" panose="020B0502020202020204" pitchFamily="34" charset="0"/>
              </a:rPr>
              <a:t>Note that purchase of inventory is not a Capex, as inventory belongs to net working capital, which is current, liquid asset. By definition, Capex refers to investments in long-term fixed assets.</a:t>
            </a:r>
          </a:p>
        </p:txBody>
      </p:sp>
      <p:sp>
        <p:nvSpPr>
          <p:cNvPr id="15" name="文本框 14">
            <a:extLst>
              <a:ext uri="{FF2B5EF4-FFF2-40B4-BE49-F238E27FC236}">
                <a16:creationId xmlns:a16="http://schemas.microsoft.com/office/drawing/2014/main" id="{2627DBBB-9179-95DA-6E74-C2F890546D14}"/>
              </a:ext>
            </a:extLst>
          </p:cNvPr>
          <p:cNvSpPr txBox="1"/>
          <p:nvPr/>
        </p:nvSpPr>
        <p:spPr>
          <a:xfrm>
            <a:off x="3752350" y="4168607"/>
            <a:ext cx="5017104" cy="2662267"/>
          </a:xfrm>
          <a:prstGeom prst="rect">
            <a:avLst/>
          </a:prstGeom>
          <a:noFill/>
          <a:ln>
            <a:noFill/>
          </a:ln>
        </p:spPr>
        <p:txBody>
          <a:bodyPr wrap="square" rtlCol="0">
            <a:spAutoFit/>
          </a:bodyPr>
          <a:lstStyle/>
          <a:p>
            <a:r>
              <a:rPr lang="en-US" altLang="zh-CN" sz="1050" b="1" dirty="0">
                <a:latin typeface="Century Gothic" panose="020B0502020202020204" pitchFamily="34" charset="0"/>
              </a:rPr>
              <a:t>Depreciation &amp; Amortization</a:t>
            </a:r>
          </a:p>
          <a:p>
            <a:pPr marL="171450" indent="-171450">
              <a:spcAft>
                <a:spcPts val="400"/>
              </a:spcAft>
              <a:buFontTx/>
              <a:buChar char="-"/>
            </a:pPr>
            <a:r>
              <a:rPr lang="en-US" altLang="zh-CN" sz="1050" dirty="0">
                <a:latin typeface="Century Gothic" panose="020B0502020202020204" pitchFamily="34" charset="0"/>
              </a:rPr>
              <a:t>Depreciation is used to spread the cost of an asset across the periods in which it generates revenue, rather than expensing the entire cost in the year of purchase.</a:t>
            </a:r>
          </a:p>
          <a:p>
            <a:pPr marL="171450" indent="-171450">
              <a:spcAft>
                <a:spcPts val="400"/>
              </a:spcAft>
              <a:buFontTx/>
              <a:buChar char="-"/>
            </a:pPr>
            <a:r>
              <a:rPr lang="en-US" altLang="zh-CN" sz="1050" dirty="0">
                <a:latin typeface="Century Gothic" panose="020B0502020202020204" pitchFamily="34" charset="0"/>
              </a:rPr>
              <a:t>It reflects the wear and tear or obsolescence of assets, and matches the expense with the revenue generated by the asset over its useful life.</a:t>
            </a:r>
          </a:p>
          <a:p>
            <a:pPr marL="171450" indent="-171450">
              <a:spcAft>
                <a:spcPts val="400"/>
              </a:spcAft>
              <a:buFontTx/>
              <a:buChar char="-"/>
            </a:pPr>
            <a:endParaRPr lang="en-US" altLang="zh-CN" sz="1050" dirty="0">
              <a:latin typeface="Century Gothic" panose="020B0502020202020204" pitchFamily="34" charset="0"/>
            </a:endParaRPr>
          </a:p>
          <a:p>
            <a:pPr marL="171450" indent="-171450">
              <a:spcAft>
                <a:spcPts val="400"/>
              </a:spcAft>
              <a:buFontTx/>
              <a:buChar char="-"/>
            </a:pPr>
            <a:endParaRPr lang="en-US" altLang="zh-CN" sz="1050" dirty="0">
              <a:latin typeface="Century Gothic" panose="020B0502020202020204" pitchFamily="34" charset="0"/>
            </a:endParaRPr>
          </a:p>
          <a:p>
            <a:pPr marL="171450" indent="-171450">
              <a:spcAft>
                <a:spcPts val="400"/>
              </a:spcAft>
              <a:buFontTx/>
              <a:buChar char="-"/>
            </a:pPr>
            <a:r>
              <a:rPr lang="en-US" altLang="zh-CN" sz="1050" dirty="0">
                <a:latin typeface="Century Gothic" panose="020B0502020202020204" pitchFamily="34" charset="0"/>
              </a:rPr>
              <a:t>Assuming a zero residual value and a useful life of 10 years, the annual depreciation expense associated with this production equipment is calculated as ($400 – 0)/10 = $40.</a:t>
            </a:r>
          </a:p>
          <a:p>
            <a:pPr marL="171450" indent="-171450">
              <a:spcAft>
                <a:spcPts val="400"/>
              </a:spcAft>
              <a:buFontTx/>
              <a:buChar char="-"/>
            </a:pPr>
            <a:r>
              <a:rPr lang="en-US" altLang="zh-CN" sz="1050" dirty="0">
                <a:latin typeface="Century Gothic" panose="020B0502020202020204" pitchFamily="34" charset="0"/>
              </a:rPr>
              <a:t>$40 depreciation expense to be recognized as operating expense in income statement, and should be adjusted back to get actual CFO.</a:t>
            </a:r>
          </a:p>
          <a:p>
            <a:pPr marL="171450" indent="-171450">
              <a:spcAft>
                <a:spcPts val="400"/>
              </a:spcAft>
              <a:buFontTx/>
              <a:buChar char="-"/>
            </a:pPr>
            <a:endParaRPr lang="en-US" altLang="zh-CN" sz="1050" dirty="0">
              <a:latin typeface="Century Gothic" panose="020B0502020202020204" pitchFamily="34" charset="0"/>
            </a:endParaRPr>
          </a:p>
        </p:txBody>
      </p:sp>
      <p:pic>
        <p:nvPicPr>
          <p:cNvPr id="20" name="图片 19">
            <a:extLst>
              <a:ext uri="{FF2B5EF4-FFF2-40B4-BE49-F238E27FC236}">
                <a16:creationId xmlns:a16="http://schemas.microsoft.com/office/drawing/2014/main" id="{7891D31F-7D49-936B-88BA-00D87AAA16B6}"/>
              </a:ext>
            </a:extLst>
          </p:cNvPr>
          <p:cNvPicPr>
            <a:picLocks noChangeAspect="1"/>
          </p:cNvPicPr>
          <p:nvPr/>
        </p:nvPicPr>
        <p:blipFill>
          <a:blip r:embed="rId8"/>
          <a:stretch>
            <a:fillRect/>
          </a:stretch>
        </p:blipFill>
        <p:spPr>
          <a:xfrm>
            <a:off x="4776872" y="5286476"/>
            <a:ext cx="2745852" cy="377924"/>
          </a:xfrm>
          <a:prstGeom prst="rect">
            <a:avLst/>
          </a:prstGeom>
        </p:spPr>
      </p:pic>
      <p:sp>
        <p:nvSpPr>
          <p:cNvPr id="31" name="箭头: 左弧形 30">
            <a:extLst>
              <a:ext uri="{FF2B5EF4-FFF2-40B4-BE49-F238E27FC236}">
                <a16:creationId xmlns:a16="http://schemas.microsoft.com/office/drawing/2014/main" id="{34557C0B-BB39-7309-6BF8-E8A9775CBF6B}"/>
              </a:ext>
            </a:extLst>
          </p:cNvPr>
          <p:cNvSpPr/>
          <p:nvPr/>
        </p:nvSpPr>
        <p:spPr>
          <a:xfrm>
            <a:off x="3570552" y="3283467"/>
            <a:ext cx="220905" cy="2522706"/>
          </a:xfrm>
          <a:prstGeom prst="curvedRightArrow">
            <a:avLst/>
          </a:prstGeom>
          <a:solidFill>
            <a:srgbClr val="008C82"/>
          </a:solidFill>
          <a:ln>
            <a:solidFill>
              <a:srgbClr val="008C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371657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90BC756-B49D-A9CA-0112-E8DD8A9BB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7" y="1755300"/>
            <a:ext cx="2787727" cy="329961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22</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7"/>
            <a:ext cx="8149696" cy="530540"/>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Cash Flow Statement</a:t>
            </a:r>
          </a:p>
          <a:p>
            <a:pPr algn="just">
              <a:spcBef>
                <a:spcPts val="0"/>
              </a:spcBef>
            </a:pPr>
            <a:endParaRPr lang="en-US" altLang="zh-CN" sz="1200" b="0" i="0" dirty="0">
              <a:solidFill>
                <a:srgbClr val="0C0A09"/>
              </a:solidFill>
              <a:effectLst/>
              <a:highlight>
                <a:srgbClr val="FFFFFF"/>
              </a:highlight>
              <a:latin typeface="Century Gothic" panose="020B0502020202020204" pitchFamily="34"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sp>
        <p:nvSpPr>
          <p:cNvPr id="8" name="文本框 7">
            <a:extLst>
              <a:ext uri="{FF2B5EF4-FFF2-40B4-BE49-F238E27FC236}">
                <a16:creationId xmlns:a16="http://schemas.microsoft.com/office/drawing/2014/main" id="{4413FA9E-1420-2DA5-1A3C-8657775EFE94}"/>
              </a:ext>
            </a:extLst>
          </p:cNvPr>
          <p:cNvSpPr txBox="1"/>
          <p:nvPr/>
        </p:nvSpPr>
        <p:spPr>
          <a:xfrm>
            <a:off x="231839" y="1454064"/>
            <a:ext cx="2608638" cy="246221"/>
          </a:xfrm>
          <a:prstGeom prst="rect">
            <a:avLst/>
          </a:prstGeom>
          <a:noFill/>
          <a:ln>
            <a:noFill/>
          </a:ln>
        </p:spPr>
        <p:txBody>
          <a:bodyPr wrap="square" rtlCol="0">
            <a:spAutoFit/>
          </a:bodyPr>
          <a:lstStyle/>
          <a:p>
            <a:pPr algn="ctr"/>
            <a:r>
              <a:rPr lang="en-US" altLang="zh-CN" sz="1000" b="1" dirty="0" err="1">
                <a:latin typeface="Century Gothic" panose="020B0502020202020204" pitchFamily="34" charset="0"/>
              </a:rPr>
              <a:t>Odontoprev’s</a:t>
            </a:r>
            <a:r>
              <a:rPr lang="en-US" altLang="zh-CN" sz="1000" b="1" dirty="0">
                <a:latin typeface="Century Gothic" panose="020B0502020202020204" pitchFamily="34" charset="0"/>
              </a:rPr>
              <a:t> Cash Flow Statement</a:t>
            </a:r>
            <a:endParaRPr lang="zh-CN" altLang="en-US" sz="1000" dirty="0">
              <a:latin typeface="Century Gothic" panose="020B0502020202020204" pitchFamily="34" charset="0"/>
            </a:endParaRPr>
          </a:p>
        </p:txBody>
      </p:sp>
      <p:sp>
        <p:nvSpPr>
          <p:cNvPr id="10" name="矩形 9">
            <a:extLst>
              <a:ext uri="{FF2B5EF4-FFF2-40B4-BE49-F238E27FC236}">
                <a16:creationId xmlns:a16="http://schemas.microsoft.com/office/drawing/2014/main" id="{F0CA66F3-7249-1FC5-C94E-E4C255699C45}"/>
              </a:ext>
            </a:extLst>
          </p:cNvPr>
          <p:cNvSpPr/>
          <p:nvPr/>
        </p:nvSpPr>
        <p:spPr>
          <a:xfrm>
            <a:off x="356705" y="3703421"/>
            <a:ext cx="2957184" cy="1063132"/>
          </a:xfrm>
          <a:prstGeom prst="rect">
            <a:avLst/>
          </a:prstGeom>
          <a:noFill/>
          <a:ln w="127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A1A6093F-308B-106C-FFDC-8D6AB2849671}"/>
              </a:ext>
            </a:extLst>
          </p:cNvPr>
          <p:cNvSpPr txBox="1"/>
          <p:nvPr/>
        </p:nvSpPr>
        <p:spPr>
          <a:xfrm>
            <a:off x="3637119" y="3645252"/>
            <a:ext cx="5052064" cy="1015663"/>
          </a:xfrm>
          <a:prstGeom prst="rect">
            <a:avLst/>
          </a:prstGeom>
          <a:noFill/>
          <a:ln>
            <a:noFill/>
          </a:ln>
        </p:spPr>
        <p:txBody>
          <a:bodyPr wrap="square" rtlCol="0">
            <a:spAutoFit/>
          </a:bodyPr>
          <a:lstStyle/>
          <a:p>
            <a:r>
              <a:rPr lang="en-US" altLang="zh-CN" sz="1050" b="1" dirty="0">
                <a:latin typeface="Century Gothic" panose="020B0502020202020204" pitchFamily="34" charset="0"/>
              </a:rPr>
              <a:t>Cash from Financing (CFF)</a:t>
            </a:r>
          </a:p>
          <a:p>
            <a:pPr marL="171450" indent="-171450">
              <a:spcBef>
                <a:spcPts val="300"/>
              </a:spcBef>
              <a:spcAft>
                <a:spcPts val="300"/>
              </a:spcAft>
              <a:buFontTx/>
              <a:buChar char="-"/>
            </a:pPr>
            <a:r>
              <a:rPr lang="en-US" altLang="zh-CN" sz="1050" dirty="0">
                <a:latin typeface="Century Gothic" panose="020B0502020202020204" pitchFamily="34" charset="0"/>
              </a:rPr>
              <a:t>This section shows the cash raised or used to finance a company's operations, such as borrowing money or issuing stock. </a:t>
            </a:r>
          </a:p>
          <a:p>
            <a:pPr marL="171450" indent="-171450">
              <a:spcBef>
                <a:spcPts val="300"/>
              </a:spcBef>
              <a:spcAft>
                <a:spcPts val="300"/>
              </a:spcAft>
              <a:buFontTx/>
              <a:buChar char="-"/>
            </a:pPr>
            <a:r>
              <a:rPr lang="en-US" altLang="zh-CN" sz="1050" dirty="0">
                <a:latin typeface="Century Gothic" panose="020B0502020202020204" pitchFamily="34" charset="0"/>
              </a:rPr>
              <a:t>It includes items like cash from loans or stock sales, and cash used to pay dividends or repurchase shares.</a:t>
            </a:r>
          </a:p>
        </p:txBody>
      </p:sp>
    </p:spTree>
    <p:custDataLst>
      <p:tags r:id="rId1"/>
    </p:custDataLst>
    <p:extLst>
      <p:ext uri="{BB962C8B-B14F-4D97-AF65-F5344CB8AC3E}">
        <p14:creationId xmlns:p14="http://schemas.microsoft.com/office/powerpoint/2010/main" val="2985294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23</a:t>
            </a:fld>
            <a:endParaRPr lang="en-GB"/>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2" name="图示 1">
            <a:extLst>
              <a:ext uri="{FF2B5EF4-FFF2-40B4-BE49-F238E27FC236}">
                <a16:creationId xmlns:a16="http://schemas.microsoft.com/office/drawing/2014/main" id="{6D2DF00C-1D00-01B8-272C-CADAB29613E9}"/>
              </a:ext>
            </a:extLst>
          </p:cNvPr>
          <p:cNvGraphicFramePr/>
          <p:nvPr>
            <p:extLst>
              <p:ext uri="{D42A27DB-BD31-4B8C-83A1-F6EECF244321}">
                <p14:modId xmlns:p14="http://schemas.microsoft.com/office/powerpoint/2010/main" val="1773072411"/>
              </p:ext>
            </p:extLst>
          </p:nvPr>
        </p:nvGraphicFramePr>
        <p:xfrm>
          <a:off x="-1595312" y="1474948"/>
          <a:ext cx="6167312" cy="29897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文本框 4">
            <a:extLst>
              <a:ext uri="{FF2B5EF4-FFF2-40B4-BE49-F238E27FC236}">
                <a16:creationId xmlns:a16="http://schemas.microsoft.com/office/drawing/2014/main" id="{0E520697-882B-3C74-9300-8ADA356E2879}"/>
              </a:ext>
            </a:extLst>
          </p:cNvPr>
          <p:cNvSpPr txBox="1"/>
          <p:nvPr/>
        </p:nvSpPr>
        <p:spPr>
          <a:xfrm>
            <a:off x="563555" y="5769709"/>
            <a:ext cx="8016890" cy="600164"/>
          </a:xfrm>
          <a:prstGeom prst="rect">
            <a:avLst/>
          </a:prstGeom>
          <a:noFill/>
        </p:spPr>
        <p:txBody>
          <a:bodyPr wrap="square">
            <a:spAutoFit/>
          </a:bodyPr>
          <a:lstStyle/>
          <a:p>
            <a:r>
              <a:rPr lang="en-US" altLang="zh-CN" sz="1100" b="0" i="0" dirty="0">
                <a:solidFill>
                  <a:srgbClr val="060607"/>
                </a:solidFill>
                <a:effectLst/>
                <a:highlight>
                  <a:srgbClr val="FFFFFF"/>
                </a:highlight>
                <a:latin typeface="Century Gothic" panose="020B0502020202020204" pitchFamily="34" charset="0"/>
              </a:rPr>
              <a:t>In essence, the income statement shows how profitable a company is, the balance sheet shows its financial position, and the cash flow statement shows its liquidity. Together, they provide a comprehensive view of a company's financial performance and health.</a:t>
            </a:r>
            <a:endParaRPr lang="zh-CN" altLang="en-US" sz="1100" dirty="0">
              <a:latin typeface="Century Gothic" panose="020B0502020202020204" pitchFamily="34" charset="0"/>
            </a:endParaRPr>
          </a:p>
        </p:txBody>
      </p:sp>
      <p:sp>
        <p:nvSpPr>
          <p:cNvPr id="7" name="文本框 6">
            <a:extLst>
              <a:ext uri="{FF2B5EF4-FFF2-40B4-BE49-F238E27FC236}">
                <a16:creationId xmlns:a16="http://schemas.microsoft.com/office/drawing/2014/main" id="{5D79DAEA-5460-A6FF-3D15-474A8C5C2232}"/>
              </a:ext>
            </a:extLst>
          </p:cNvPr>
          <p:cNvSpPr txBox="1"/>
          <p:nvPr/>
        </p:nvSpPr>
        <p:spPr>
          <a:xfrm>
            <a:off x="2796702" y="1155190"/>
            <a:ext cx="5593404" cy="4370427"/>
          </a:xfrm>
          <a:prstGeom prst="rect">
            <a:avLst/>
          </a:prstGeom>
          <a:noFill/>
        </p:spPr>
        <p:txBody>
          <a:bodyPr wrap="square">
            <a:spAutoFit/>
          </a:bodyPr>
          <a:lstStyle/>
          <a:p>
            <a:pPr algn="l">
              <a:buSzPct val="77000"/>
            </a:pPr>
            <a:r>
              <a:rPr lang="en-US" altLang="zh-CN" sz="1400" b="1" i="0" dirty="0">
                <a:solidFill>
                  <a:srgbClr val="060607"/>
                </a:solidFill>
                <a:effectLst/>
                <a:highlight>
                  <a:srgbClr val="FFFFFF"/>
                </a:highlight>
                <a:latin typeface="Century Gothic" panose="020B0502020202020204" pitchFamily="34" charset="0"/>
              </a:rPr>
              <a:t>Interconnection</a:t>
            </a:r>
            <a:r>
              <a:rPr lang="en-US" altLang="zh-CN" sz="1100" b="1" i="0" dirty="0">
                <a:solidFill>
                  <a:srgbClr val="060607"/>
                </a:solidFill>
                <a:effectLst/>
                <a:highlight>
                  <a:srgbClr val="FFFFFF"/>
                </a:highlight>
                <a:latin typeface="Century Gothic" panose="020B0502020202020204" pitchFamily="34" charset="0"/>
              </a:rPr>
              <a:t>:</a:t>
            </a:r>
          </a:p>
          <a:p>
            <a:pPr marL="171450" indent="-171450" algn="l">
              <a:buSzPct val="77000"/>
              <a:buFont typeface="Wingdings" panose="05000000000000000000" pitchFamily="2" charset="2"/>
              <a:buChar char="p"/>
            </a:pPr>
            <a:endParaRPr lang="en-US" altLang="zh-CN" sz="1100" b="0" i="0" dirty="0">
              <a:solidFill>
                <a:srgbClr val="060607"/>
              </a:solidFill>
              <a:effectLst/>
              <a:highlight>
                <a:srgbClr val="FFFFFF"/>
              </a:highlight>
              <a:latin typeface="Century Gothic" panose="020B0502020202020204" pitchFamily="34" charset="0"/>
            </a:endParaRPr>
          </a:p>
          <a:p>
            <a:pPr marL="171450" indent="-171450" algn="l">
              <a:buSzPct val="77000"/>
              <a:buFont typeface="Wingdings" panose="05000000000000000000" pitchFamily="2" charset="2"/>
              <a:buChar char="p"/>
            </a:pPr>
            <a:r>
              <a:rPr lang="en-US" altLang="zh-CN" sz="1100" b="1" i="0" dirty="0">
                <a:solidFill>
                  <a:srgbClr val="060607"/>
                </a:solidFill>
                <a:effectLst/>
                <a:highlight>
                  <a:srgbClr val="FFFFFF"/>
                </a:highlight>
                <a:latin typeface="Century Gothic" panose="020B0502020202020204" pitchFamily="34" charset="0"/>
              </a:rPr>
              <a:t>Operating Activities:</a:t>
            </a:r>
            <a:r>
              <a:rPr lang="en-US" altLang="zh-CN" sz="1100" b="0" i="0" dirty="0">
                <a:solidFill>
                  <a:srgbClr val="060607"/>
                </a:solidFill>
                <a:effectLst/>
                <a:highlight>
                  <a:srgbClr val="FFFFFF"/>
                </a:highlight>
                <a:latin typeface="Century Gothic" panose="020B0502020202020204" pitchFamily="34" charset="0"/>
              </a:rPr>
              <a:t> The cash flow from operating activities is derived from the income statement, specifically from net income, adjusted for non-cash items and changes in working capital.</a:t>
            </a:r>
          </a:p>
          <a:p>
            <a:pPr marL="171450" indent="-171450" algn="l">
              <a:buSzPct val="77000"/>
              <a:buFont typeface="Wingdings" panose="05000000000000000000" pitchFamily="2" charset="2"/>
              <a:buChar char="p"/>
            </a:pPr>
            <a:endParaRPr lang="en-US" altLang="zh-CN" sz="1100" b="0" i="0" dirty="0">
              <a:solidFill>
                <a:srgbClr val="060607"/>
              </a:solidFill>
              <a:effectLst/>
              <a:highlight>
                <a:srgbClr val="FFFFFF"/>
              </a:highlight>
              <a:latin typeface="Century Gothic" panose="020B0502020202020204" pitchFamily="34" charset="0"/>
            </a:endParaRPr>
          </a:p>
          <a:p>
            <a:pPr marL="171450" indent="-171450" algn="l">
              <a:buSzPct val="77000"/>
              <a:buFont typeface="Wingdings" panose="05000000000000000000" pitchFamily="2" charset="2"/>
              <a:buChar char="p"/>
            </a:pPr>
            <a:r>
              <a:rPr lang="en-US" altLang="zh-CN" sz="1100" b="1" i="0" dirty="0">
                <a:solidFill>
                  <a:srgbClr val="060607"/>
                </a:solidFill>
                <a:effectLst/>
                <a:highlight>
                  <a:srgbClr val="FFFFFF"/>
                </a:highlight>
                <a:latin typeface="Century Gothic" panose="020B0502020202020204" pitchFamily="34" charset="0"/>
              </a:rPr>
              <a:t>Investing Activities:</a:t>
            </a:r>
            <a:r>
              <a:rPr lang="en-US" altLang="zh-CN" sz="1100" b="0" i="0" dirty="0">
                <a:solidFill>
                  <a:srgbClr val="060607"/>
                </a:solidFill>
                <a:effectLst/>
                <a:highlight>
                  <a:srgbClr val="FFFFFF"/>
                </a:highlight>
                <a:latin typeface="Century Gothic" panose="020B0502020202020204" pitchFamily="34" charset="0"/>
              </a:rPr>
              <a:t> These are linked to the balance sheet, reflecting the purchase or sale of</a:t>
            </a:r>
            <a:r>
              <a:rPr lang="zh-CN" altLang="en-US" sz="1100" b="0" i="0" dirty="0">
                <a:solidFill>
                  <a:srgbClr val="060607"/>
                </a:solidFill>
                <a:effectLst/>
                <a:highlight>
                  <a:srgbClr val="FFFFFF"/>
                </a:highlight>
                <a:latin typeface="Century Gothic" panose="020B0502020202020204" pitchFamily="34" charset="0"/>
              </a:rPr>
              <a:t> </a:t>
            </a:r>
            <a:r>
              <a:rPr lang="en-US" altLang="zh-CN" sz="1100" b="0" i="0" dirty="0">
                <a:solidFill>
                  <a:srgbClr val="060607"/>
                </a:solidFill>
                <a:effectLst/>
                <a:highlight>
                  <a:srgbClr val="FFFFFF"/>
                </a:highlight>
                <a:latin typeface="Century Gothic" panose="020B0502020202020204" pitchFamily="34" charset="0"/>
              </a:rPr>
              <a:t>PPE and investments, which affect long-term asset accounts.</a:t>
            </a:r>
          </a:p>
          <a:p>
            <a:pPr marL="171450" indent="-171450" algn="l">
              <a:buSzPct val="77000"/>
              <a:buFont typeface="Wingdings" panose="05000000000000000000" pitchFamily="2" charset="2"/>
              <a:buChar char="p"/>
            </a:pPr>
            <a:endParaRPr lang="en-US" altLang="zh-CN" sz="1100" b="0" i="0" dirty="0">
              <a:solidFill>
                <a:srgbClr val="060607"/>
              </a:solidFill>
              <a:effectLst/>
              <a:highlight>
                <a:srgbClr val="FFFFFF"/>
              </a:highlight>
              <a:latin typeface="Century Gothic" panose="020B0502020202020204" pitchFamily="34" charset="0"/>
            </a:endParaRPr>
          </a:p>
          <a:p>
            <a:pPr marL="171450" indent="-171450" algn="l">
              <a:buSzPct val="77000"/>
              <a:buFont typeface="Wingdings" panose="05000000000000000000" pitchFamily="2" charset="2"/>
              <a:buChar char="p"/>
            </a:pPr>
            <a:r>
              <a:rPr lang="en-US" altLang="zh-CN" sz="1100" b="1" i="0" dirty="0">
                <a:solidFill>
                  <a:srgbClr val="060607"/>
                </a:solidFill>
                <a:effectLst/>
                <a:highlight>
                  <a:srgbClr val="FFFFFF"/>
                </a:highlight>
                <a:latin typeface="Century Gothic" panose="020B0502020202020204" pitchFamily="34" charset="0"/>
              </a:rPr>
              <a:t>Financing Activities:</a:t>
            </a:r>
            <a:r>
              <a:rPr lang="en-US" altLang="zh-CN" sz="1100" b="0" i="0" dirty="0">
                <a:solidFill>
                  <a:srgbClr val="060607"/>
                </a:solidFill>
                <a:effectLst/>
                <a:highlight>
                  <a:srgbClr val="FFFFFF"/>
                </a:highlight>
                <a:latin typeface="Century Gothic" panose="020B0502020202020204" pitchFamily="34" charset="0"/>
              </a:rPr>
              <a:t> They relate to changes in the company's capital structure shown on the balance sheet, such as issuing or repaying debt and issuing or buying back shares.</a:t>
            </a:r>
          </a:p>
          <a:p>
            <a:pPr marL="171450" indent="-171450" algn="l">
              <a:buSzPct val="77000"/>
              <a:buFont typeface="Wingdings" panose="05000000000000000000" pitchFamily="2" charset="2"/>
              <a:buChar char="p"/>
            </a:pPr>
            <a:endParaRPr lang="en-US" altLang="zh-CN" sz="1100" b="0" i="0" dirty="0">
              <a:solidFill>
                <a:srgbClr val="060607"/>
              </a:solidFill>
              <a:effectLst/>
              <a:highlight>
                <a:srgbClr val="FFFFFF"/>
              </a:highlight>
              <a:latin typeface="Century Gothic" panose="020B0502020202020204" pitchFamily="34" charset="0"/>
            </a:endParaRPr>
          </a:p>
          <a:p>
            <a:pPr marL="171450" indent="-171450" algn="l">
              <a:buSzPct val="77000"/>
              <a:buFont typeface="Wingdings" panose="05000000000000000000" pitchFamily="2" charset="2"/>
              <a:buChar char="p"/>
            </a:pPr>
            <a:r>
              <a:rPr lang="en-US" altLang="zh-CN" sz="1100" b="1" i="0" dirty="0">
                <a:solidFill>
                  <a:srgbClr val="060607"/>
                </a:solidFill>
                <a:effectLst/>
                <a:highlight>
                  <a:srgbClr val="FFFFFF"/>
                </a:highlight>
                <a:latin typeface="Century Gothic" panose="020B0502020202020204" pitchFamily="34" charset="0"/>
              </a:rPr>
              <a:t>Working Capital:</a:t>
            </a:r>
            <a:r>
              <a:rPr lang="en-US" altLang="zh-CN" sz="1100" b="0" i="0" dirty="0">
                <a:solidFill>
                  <a:srgbClr val="060607"/>
                </a:solidFill>
                <a:effectLst/>
                <a:highlight>
                  <a:srgbClr val="FFFFFF"/>
                </a:highlight>
                <a:latin typeface="Century Gothic" panose="020B0502020202020204" pitchFamily="34" charset="0"/>
              </a:rPr>
              <a:t> Changes in current assets and liabilities (from the balance sheet) directly impact the operating activities section of the cash flow statement.</a:t>
            </a:r>
          </a:p>
          <a:p>
            <a:pPr marL="171450" indent="-171450" algn="l">
              <a:buSzPct val="77000"/>
              <a:buFont typeface="Wingdings" panose="05000000000000000000" pitchFamily="2" charset="2"/>
              <a:buChar char="p"/>
            </a:pPr>
            <a:endParaRPr lang="en-US" altLang="zh-CN" sz="1100" b="0" i="0" dirty="0">
              <a:solidFill>
                <a:srgbClr val="060607"/>
              </a:solidFill>
              <a:effectLst/>
              <a:highlight>
                <a:srgbClr val="FFFFFF"/>
              </a:highlight>
              <a:latin typeface="Century Gothic" panose="020B0502020202020204" pitchFamily="34" charset="0"/>
            </a:endParaRPr>
          </a:p>
          <a:p>
            <a:pPr marL="171450" indent="-171450" algn="l">
              <a:buSzPct val="77000"/>
              <a:buFont typeface="Wingdings" panose="05000000000000000000" pitchFamily="2" charset="2"/>
              <a:buChar char="p"/>
            </a:pPr>
            <a:r>
              <a:rPr lang="en-US" altLang="zh-CN" sz="1100" b="1" i="0" dirty="0">
                <a:solidFill>
                  <a:srgbClr val="060607"/>
                </a:solidFill>
                <a:effectLst/>
                <a:highlight>
                  <a:srgbClr val="FFFFFF"/>
                </a:highlight>
                <a:latin typeface="Century Gothic" panose="020B0502020202020204" pitchFamily="34" charset="0"/>
              </a:rPr>
              <a:t>Retained Earnings:</a:t>
            </a:r>
            <a:r>
              <a:rPr lang="en-US" altLang="zh-CN" sz="1100" b="0" i="0" dirty="0">
                <a:solidFill>
                  <a:srgbClr val="060607"/>
                </a:solidFill>
                <a:effectLst/>
                <a:highlight>
                  <a:srgbClr val="FFFFFF"/>
                </a:highlight>
                <a:latin typeface="Century Gothic" panose="020B0502020202020204" pitchFamily="34" charset="0"/>
              </a:rPr>
              <a:t> The net income from the income statement is added to retained earnings on the balance sheet, reflecting the company's earnings kept for reinvestment or future use.</a:t>
            </a:r>
          </a:p>
          <a:p>
            <a:pPr marL="171450" indent="-171450" algn="l">
              <a:buSzPct val="77000"/>
              <a:buFont typeface="Wingdings" panose="05000000000000000000" pitchFamily="2" charset="2"/>
              <a:buChar char="p"/>
            </a:pPr>
            <a:endParaRPr lang="en-US" altLang="zh-CN" sz="1100" b="0" i="0" dirty="0">
              <a:solidFill>
                <a:srgbClr val="060607"/>
              </a:solidFill>
              <a:effectLst/>
              <a:highlight>
                <a:srgbClr val="FFFFFF"/>
              </a:highlight>
              <a:latin typeface="Century Gothic" panose="020B0502020202020204" pitchFamily="34" charset="0"/>
            </a:endParaRPr>
          </a:p>
          <a:p>
            <a:pPr marL="171450" indent="-171450" algn="l">
              <a:buSzPct val="77000"/>
              <a:buFont typeface="Wingdings" panose="05000000000000000000" pitchFamily="2" charset="2"/>
              <a:buChar char="p"/>
            </a:pPr>
            <a:r>
              <a:rPr lang="en-US" altLang="zh-CN" sz="1100" b="1" i="0" dirty="0">
                <a:solidFill>
                  <a:srgbClr val="060607"/>
                </a:solidFill>
                <a:effectLst/>
                <a:highlight>
                  <a:srgbClr val="FFFFFF"/>
                </a:highlight>
                <a:latin typeface="Century Gothic" panose="020B0502020202020204" pitchFamily="34" charset="0"/>
              </a:rPr>
              <a:t>Accrual vs. Cash Basis:</a:t>
            </a:r>
            <a:r>
              <a:rPr lang="en-US" altLang="zh-CN" sz="1100" b="0" i="0" dirty="0">
                <a:solidFill>
                  <a:srgbClr val="060607"/>
                </a:solidFill>
                <a:effectLst/>
                <a:highlight>
                  <a:srgbClr val="FFFFFF"/>
                </a:highlight>
                <a:latin typeface="Century Gothic" panose="020B0502020202020204" pitchFamily="34" charset="0"/>
              </a:rPr>
              <a:t> While the income statement is prepared on an accrual basis, the cash flow statement converts it to a cash basis, showing actual cash inflows and outflows.</a:t>
            </a:r>
          </a:p>
        </p:txBody>
      </p:sp>
    </p:spTree>
    <p:custDataLst>
      <p:tags r:id="rId1"/>
    </p:custDataLst>
    <p:extLst>
      <p:ext uri="{BB962C8B-B14F-4D97-AF65-F5344CB8AC3E}">
        <p14:creationId xmlns:p14="http://schemas.microsoft.com/office/powerpoint/2010/main" val="4255367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Finding information </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24</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Exercises</a:t>
            </a:r>
          </a:p>
          <a:p>
            <a:pPr algn="just">
              <a:spcBef>
                <a:spcPts val="0"/>
              </a:spcBef>
            </a:pPr>
            <a:endParaRPr lang="en-US" altLang="zh-CN" sz="1300" dirty="0">
              <a:solidFill>
                <a:srgbClr val="008C82"/>
              </a:solidFill>
              <a:latin typeface="Century Gothic" panose="020B0502020202020204" pitchFamily="34" charset="0"/>
              <a:cs typeface="Times New Roman" panose="02020603050405020304" pitchFamily="18" charset="0"/>
            </a:endParaRPr>
          </a:p>
          <a:p>
            <a:pPr marL="342900" indent="-342900" algn="just">
              <a:spcBef>
                <a:spcPts val="0"/>
              </a:spcBef>
              <a:buAutoNum type="arabicPeriod"/>
            </a:pPr>
            <a:r>
              <a:rPr lang="en-US" altLang="zh-CN" sz="1300" b="0" dirty="0">
                <a:solidFill>
                  <a:schemeClr val="tx1"/>
                </a:solidFill>
                <a:latin typeface="Century Gothic" panose="020B0502020202020204" pitchFamily="34" charset="0"/>
                <a:cs typeface="Times New Roman" panose="02020603050405020304" pitchFamily="18" charset="0"/>
              </a:rPr>
              <a:t>Refer to Slide 14, think about how the $40 annual depreciation should reflected in the income statement and balance sheet. </a:t>
            </a:r>
          </a:p>
          <a:p>
            <a:pPr marL="342900" indent="-342900" algn="just">
              <a:spcBef>
                <a:spcPts val="0"/>
              </a:spcBef>
              <a:buAutoNum type="arabicPeriod"/>
            </a:pPr>
            <a:endParaRPr lang="en-US" altLang="zh-CN" sz="1300" b="0" dirty="0">
              <a:solidFill>
                <a:schemeClr val="tx1"/>
              </a:solidFill>
              <a:latin typeface="Century Gothic" panose="020B0502020202020204" pitchFamily="34" charset="0"/>
              <a:cs typeface="Times New Roman" panose="02020603050405020304" pitchFamily="18" charset="0"/>
            </a:endParaRPr>
          </a:p>
          <a:p>
            <a:pPr marL="342900" indent="-342900" algn="just">
              <a:spcBef>
                <a:spcPts val="0"/>
              </a:spcBef>
              <a:buAutoNum type="arabicPeriod"/>
            </a:pPr>
            <a:r>
              <a:rPr lang="en-US" altLang="zh-CN" sz="1300" b="0" dirty="0">
                <a:solidFill>
                  <a:schemeClr val="tx1"/>
                </a:solidFill>
                <a:latin typeface="Century Gothic" panose="020B0502020202020204" pitchFamily="34" charset="0"/>
                <a:cs typeface="Times New Roman" panose="02020603050405020304" pitchFamily="18" charset="0"/>
              </a:rPr>
              <a:t>Find the definition, formula, and importance of free cash flow (FCF). You may ask ChatGPT or Google.</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spTree>
    <p:custDataLst>
      <p:tags r:id="rId1"/>
    </p:custDataLst>
    <p:extLst>
      <p:ext uri="{BB962C8B-B14F-4D97-AF65-F5344CB8AC3E}">
        <p14:creationId xmlns:p14="http://schemas.microsoft.com/office/powerpoint/2010/main" val="351265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3</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Income Statement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5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r>
              <a:rPr lang="en-US" sz="12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How does </a:t>
            </a:r>
            <a:r>
              <a:rPr lang="en-US" sz="1200" dirty="0" err="1">
                <a:solidFill>
                  <a:srgbClr val="000000"/>
                </a:solidFill>
                <a:latin typeface="Century Gothic" panose="020B0502020202020204" pitchFamily="34" charset="0"/>
                <a:ea typeface="Calibri" panose="020F0502020204030204" pitchFamily="34" charset="0"/>
                <a:cs typeface="Times New Roman" panose="02020603050405020304" pitchFamily="18" charset="0"/>
              </a:rPr>
              <a:t>Odontoprev</a:t>
            </a:r>
            <a:r>
              <a:rPr lang="en-US" sz="12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generate revenue?</a:t>
            </a:r>
          </a:p>
          <a:p>
            <a:pPr marL="171450" marR="0" indent="-171450" algn="just">
              <a:lnSpc>
                <a:spcPct val="150000"/>
              </a:lnSpc>
              <a:spcBef>
                <a:spcPts val="0"/>
              </a:spcBef>
              <a:spcAft>
                <a:spcPts val="0"/>
              </a:spcAft>
              <a:buFont typeface="Arial" panose="020B0604020202020204" pitchFamily="34" charset="0"/>
              <a:buChar char="•"/>
            </a:pPr>
            <a:r>
              <a:rPr lang="en-US" altLang="zh-CN" sz="1200" b="0" dirty="0" err="1">
                <a:solidFill>
                  <a:schemeClr val="tx1"/>
                </a:solidFill>
                <a:latin typeface="Century Gothic" panose="020B0502020202020204" pitchFamily="34" charset="0"/>
              </a:rPr>
              <a:t>Odontoprev</a:t>
            </a:r>
            <a:r>
              <a:rPr lang="en-US" altLang="zh-CN" sz="1200" b="0" dirty="0">
                <a:solidFill>
                  <a:schemeClr val="tx1"/>
                </a:solidFill>
                <a:latin typeface="Century Gothic" panose="020B0502020202020204" pitchFamily="34" charset="0"/>
              </a:rPr>
              <a:t> generates revenue by collecting premiums from policyholders. </a:t>
            </a:r>
          </a:p>
          <a:p>
            <a:pPr marL="171450" marR="0" indent="-171450" algn="just">
              <a:lnSpc>
                <a:spcPct val="150000"/>
              </a:lnSpc>
              <a:spcBef>
                <a:spcPts val="0"/>
              </a:spcBef>
              <a:spcAft>
                <a:spcPts val="0"/>
              </a:spcAft>
              <a:buFont typeface="Arial" panose="020B0604020202020204" pitchFamily="34" charset="0"/>
              <a:buChar char="•"/>
            </a:pPr>
            <a:r>
              <a:rPr lang="en-US" altLang="zh-CN" sz="1200" b="0" dirty="0">
                <a:solidFill>
                  <a:schemeClr val="tx1"/>
                </a:solidFill>
                <a:latin typeface="Century Gothic" panose="020B0502020202020204" pitchFamily="34" charset="0"/>
              </a:rPr>
              <a:t>These premiums are regular payments made by individuals or companies in exchange for dental coverage. </a:t>
            </a:r>
          </a:p>
          <a:p>
            <a:pPr marL="171450" marR="0" indent="-171450" algn="just">
              <a:lnSpc>
                <a:spcPct val="150000"/>
              </a:lnSpc>
              <a:spcBef>
                <a:spcPts val="0"/>
              </a:spcBef>
              <a:spcAft>
                <a:spcPts val="0"/>
              </a:spcAft>
              <a:buFont typeface="Arial" panose="020B0604020202020204" pitchFamily="34" charset="0"/>
              <a:buChar char="•"/>
            </a:pPr>
            <a:r>
              <a:rPr lang="en-US" altLang="zh-CN" sz="1200" b="0" dirty="0">
                <a:solidFill>
                  <a:schemeClr val="tx1"/>
                </a:solidFill>
                <a:latin typeface="Century Gothic" panose="020B0502020202020204" pitchFamily="34" charset="0"/>
              </a:rPr>
              <a:t>The amount and frequency of premiums depend on the type of plan and coverage options selected.</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4" name="表格 3">
            <a:extLst>
              <a:ext uri="{FF2B5EF4-FFF2-40B4-BE49-F238E27FC236}">
                <a16:creationId xmlns:a16="http://schemas.microsoft.com/office/drawing/2014/main" id="{8B1FD022-0AE0-35C9-2DBB-60E7579D43AB}"/>
              </a:ext>
            </a:extLst>
          </p:cNvPr>
          <p:cNvGraphicFramePr>
            <a:graphicFrameLocks noGrp="1"/>
          </p:cNvGraphicFramePr>
          <p:nvPr>
            <p:extLst>
              <p:ext uri="{D42A27DB-BD31-4B8C-83A1-F6EECF244321}">
                <p14:modId xmlns:p14="http://schemas.microsoft.com/office/powerpoint/2010/main" val="3406805439"/>
              </p:ext>
            </p:extLst>
          </p:nvPr>
        </p:nvGraphicFramePr>
        <p:xfrm>
          <a:off x="372671" y="1331997"/>
          <a:ext cx="8485624" cy="1194069"/>
        </p:xfrm>
        <a:graphic>
          <a:graphicData uri="http://schemas.openxmlformats.org/drawingml/2006/table">
            <a:tbl>
              <a:tblPr firstRow="1" bandRow="1">
                <a:tableStyleId>{5C22544A-7EE6-4342-B048-85BDC9FD1C3A}</a:tableStyleId>
              </a:tblPr>
              <a:tblGrid>
                <a:gridCol w="1682623">
                  <a:extLst>
                    <a:ext uri="{9D8B030D-6E8A-4147-A177-3AD203B41FA5}">
                      <a16:colId xmlns:a16="http://schemas.microsoft.com/office/drawing/2014/main" val="3085060888"/>
                    </a:ext>
                  </a:extLst>
                </a:gridCol>
                <a:gridCol w="3470017">
                  <a:extLst>
                    <a:ext uri="{9D8B030D-6E8A-4147-A177-3AD203B41FA5}">
                      <a16:colId xmlns:a16="http://schemas.microsoft.com/office/drawing/2014/main" val="275527181"/>
                    </a:ext>
                  </a:extLst>
                </a:gridCol>
                <a:gridCol w="3332984">
                  <a:extLst>
                    <a:ext uri="{9D8B030D-6E8A-4147-A177-3AD203B41FA5}">
                      <a16:colId xmlns:a16="http://schemas.microsoft.com/office/drawing/2014/main" val="729575581"/>
                    </a:ext>
                  </a:extLst>
                </a:gridCol>
              </a:tblGrid>
              <a:tr h="26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u="sng" kern="1200" dirty="0">
                          <a:solidFill>
                            <a:schemeClr val="tx1"/>
                          </a:solidFill>
                          <a:latin typeface="Century Gothic" panose="020B0502020202020204" pitchFamily="34" charset="0"/>
                          <a:ea typeface="+mn-ea"/>
                          <a:cs typeface="+mn-cs"/>
                        </a:rPr>
                        <a:t>Key Line Items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1" u="sng" kern="1200" dirty="0">
                          <a:solidFill>
                            <a:schemeClr val="tx1"/>
                          </a:solidFill>
                          <a:latin typeface="Century Gothic" panose="020B0502020202020204" pitchFamily="34" charset="0"/>
                          <a:ea typeface="+mn-ea"/>
                          <a:cs typeface="+mn-cs"/>
                        </a:rPr>
                        <a:t>Definition</a:t>
                      </a:r>
                      <a:endParaRPr lang="zh-CN" altLang="en-US" sz="1100" b="1" u="sng" kern="1200" dirty="0">
                        <a:solidFill>
                          <a:schemeClr val="tx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1" u="sng" kern="1200" dirty="0">
                          <a:solidFill>
                            <a:schemeClr val="tx1"/>
                          </a:solidFill>
                          <a:latin typeface="Century Gothic" panose="020B0502020202020204" pitchFamily="34" charset="0"/>
                          <a:ea typeface="+mn-ea"/>
                          <a:cs typeface="+mn-cs"/>
                        </a:rPr>
                        <a:t>Importance</a:t>
                      </a:r>
                      <a:endParaRPr lang="zh-CN" altLang="en-US" sz="1100" b="1" u="sng" kern="1200" dirty="0">
                        <a:solidFill>
                          <a:schemeClr val="tx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2859757"/>
                  </a:ext>
                </a:extLst>
              </a:tr>
              <a:tr h="370840">
                <a:tc>
                  <a:txBody>
                    <a:bodyPr/>
                    <a:lstStyle/>
                    <a:p>
                      <a:pPr marL="0" indent="0" algn="l"/>
                      <a:r>
                        <a:rPr lang="en-US" altLang="zh-CN" sz="1100" b="1" kern="1200" dirty="0">
                          <a:solidFill>
                            <a:schemeClr val="dk1"/>
                          </a:solidFill>
                          <a:latin typeface="Century Gothic" panose="020B0502020202020204" pitchFamily="34" charset="0"/>
                          <a:ea typeface="+mn-ea"/>
                          <a:cs typeface="+mn-cs"/>
                        </a:rPr>
                        <a:t>Revenue</a:t>
                      </a:r>
                      <a:r>
                        <a:rPr lang="en-US" altLang="zh-CN" sz="1100" kern="1200" dirty="0">
                          <a:solidFill>
                            <a:schemeClr val="dk1"/>
                          </a:solidFill>
                          <a:latin typeface="Century Gothic" panose="020B0502020202020204" pitchFamily="34" charset="0"/>
                          <a:ea typeface="+mn-ea"/>
                          <a:cs typeface="+mn-cs"/>
                        </a:rPr>
                        <a:t> </a:t>
                      </a:r>
                    </a:p>
                    <a:p>
                      <a:pPr algn="l"/>
                      <a:r>
                        <a:rPr lang="en-US" altLang="zh-CN" sz="1100" kern="1200" dirty="0">
                          <a:solidFill>
                            <a:schemeClr val="dk1"/>
                          </a:solidFill>
                          <a:latin typeface="Century Gothic" panose="020B0502020202020204" pitchFamily="34" charset="0"/>
                          <a:ea typeface="+mn-ea"/>
                          <a:cs typeface="+mn-cs"/>
                        </a:rPr>
                        <a:t>(Sales)</a:t>
                      </a:r>
                      <a:endParaRPr lang="zh-CN" altLang="en-US" sz="1100" kern="1200" dirty="0">
                        <a:solidFill>
                          <a:schemeClr val="dk1"/>
                        </a:solidFill>
                        <a:latin typeface="Century Gothic" panose="020B0502020202020204" pitchFamily="34" charset="0"/>
                        <a:ea typeface="+mn-ea"/>
                        <a:cs typeface="+mn-cs"/>
                      </a:endParaRPr>
                    </a:p>
                  </a:txBody>
                  <a:tcPr marR="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kern="1200" dirty="0">
                          <a:solidFill>
                            <a:schemeClr val="dk1"/>
                          </a:solidFill>
                          <a:latin typeface="Century Gothic" panose="020B0502020202020204" pitchFamily="34" charset="0"/>
                          <a:ea typeface="+mn-ea"/>
                          <a:cs typeface="+mn-cs"/>
                        </a:rPr>
                        <a:t>the total amount of money generated from the sale of goods or services. It is the top line of the income statement and indicates how well the company is performing in terms of sales. Often referred to as the top line.</a:t>
                      </a:r>
                      <a:endParaRPr lang="zh-CN" altLang="en-US" sz="1100" kern="1200" dirty="0">
                        <a:solidFill>
                          <a:schemeClr val="dk1"/>
                        </a:solidFill>
                        <a:latin typeface="Century Gothic" panose="020B0502020202020204" pitchFamily="34" charset="0"/>
                        <a:ea typeface="+mn-ea"/>
                        <a:cs typeface="+mn-cs"/>
                      </a:endParaRPr>
                    </a:p>
                  </a:txBody>
                  <a:tcPr marL="137160" marR="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kern="1200" dirty="0">
                          <a:solidFill>
                            <a:schemeClr val="dk1"/>
                          </a:solidFill>
                          <a:latin typeface="Century Gothic" panose="020B0502020202020204" pitchFamily="34" charset="0"/>
                          <a:ea typeface="+mn-ea"/>
                          <a:cs typeface="+mn-cs"/>
                        </a:rPr>
                        <a:t>Revenue growth is often a key indicator of business expansion and market demand. Investors look for consistent or accelerating revenue growth as a positive sign of a company’s health and market position.</a:t>
                      </a:r>
                      <a:endParaRPr lang="zh-CN" altLang="en-US" sz="1100" kern="1200" dirty="0">
                        <a:solidFill>
                          <a:schemeClr val="dk1"/>
                        </a:solidFill>
                        <a:latin typeface="Century Gothic" panose="020B0502020202020204" pitchFamily="34" charset="0"/>
                        <a:ea typeface="+mn-ea"/>
                        <a:cs typeface="+mn-cs"/>
                      </a:endParaRPr>
                    </a:p>
                  </a:txBody>
                  <a:tcPr marL="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8197941"/>
                  </a:ext>
                </a:extLst>
              </a:tr>
            </a:tbl>
          </a:graphicData>
        </a:graphic>
      </p:graphicFrame>
      <p:graphicFrame>
        <p:nvGraphicFramePr>
          <p:cNvPr id="5" name="图示 4">
            <a:extLst>
              <a:ext uri="{FF2B5EF4-FFF2-40B4-BE49-F238E27FC236}">
                <a16:creationId xmlns:a16="http://schemas.microsoft.com/office/drawing/2014/main" id="{F2D49A32-5F81-01A1-4657-856E73FE3673}"/>
              </a:ext>
            </a:extLst>
          </p:cNvPr>
          <p:cNvGraphicFramePr/>
          <p:nvPr>
            <p:extLst>
              <p:ext uri="{D42A27DB-BD31-4B8C-83A1-F6EECF244321}">
                <p14:modId xmlns:p14="http://schemas.microsoft.com/office/powerpoint/2010/main" val="2981659432"/>
              </p:ext>
            </p:extLst>
          </p:nvPr>
        </p:nvGraphicFramePr>
        <p:xfrm>
          <a:off x="-196508" y="4369000"/>
          <a:ext cx="4113512" cy="24733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文本框 11">
            <a:extLst>
              <a:ext uri="{FF2B5EF4-FFF2-40B4-BE49-F238E27FC236}">
                <a16:creationId xmlns:a16="http://schemas.microsoft.com/office/drawing/2014/main" id="{1D851C4A-C277-1D4A-32F4-BCC75B4E1E2B}"/>
              </a:ext>
            </a:extLst>
          </p:cNvPr>
          <p:cNvSpPr txBox="1"/>
          <p:nvPr/>
        </p:nvSpPr>
        <p:spPr>
          <a:xfrm>
            <a:off x="1743516" y="4397461"/>
            <a:ext cx="845103" cy="276999"/>
          </a:xfrm>
          <a:prstGeom prst="rect">
            <a:avLst/>
          </a:prstGeom>
          <a:noFill/>
        </p:spPr>
        <p:txBody>
          <a:bodyPr wrap="none" rtlCol="0">
            <a:spAutoFit/>
          </a:bodyPr>
          <a:lstStyle/>
          <a:p>
            <a:r>
              <a:rPr lang="en-US" altLang="zh-CN" sz="1200" b="1" dirty="0">
                <a:latin typeface="Century Gothic" panose="020B0502020202020204" pitchFamily="34" charset="0"/>
              </a:rPr>
              <a:t>Segment</a:t>
            </a:r>
            <a:endParaRPr lang="zh-CN" altLang="en-US" sz="1200" b="1" dirty="0">
              <a:latin typeface="Century Gothic" panose="020B0502020202020204" pitchFamily="34" charset="0"/>
            </a:endParaRPr>
          </a:p>
        </p:txBody>
      </p:sp>
      <p:sp>
        <p:nvSpPr>
          <p:cNvPr id="14" name="文本框 13">
            <a:extLst>
              <a:ext uri="{FF2B5EF4-FFF2-40B4-BE49-F238E27FC236}">
                <a16:creationId xmlns:a16="http://schemas.microsoft.com/office/drawing/2014/main" id="{3C9DAFBF-9DB7-2034-8DAC-2948CE723009}"/>
              </a:ext>
            </a:extLst>
          </p:cNvPr>
          <p:cNvSpPr txBox="1"/>
          <p:nvPr/>
        </p:nvSpPr>
        <p:spPr>
          <a:xfrm>
            <a:off x="5085974" y="4397461"/>
            <a:ext cx="1354858" cy="276999"/>
          </a:xfrm>
          <a:prstGeom prst="rect">
            <a:avLst/>
          </a:prstGeom>
          <a:noFill/>
        </p:spPr>
        <p:txBody>
          <a:bodyPr wrap="none" rtlCol="0">
            <a:spAutoFit/>
          </a:bodyPr>
          <a:lstStyle/>
          <a:p>
            <a:r>
              <a:rPr lang="en-US" altLang="zh-CN" sz="1200" b="1" dirty="0">
                <a:latin typeface="Century Gothic" panose="020B0502020202020204" pitchFamily="34" charset="0"/>
              </a:rPr>
              <a:t>Revenue Model</a:t>
            </a:r>
            <a:endParaRPr lang="zh-CN" altLang="en-US" sz="1200" b="1" dirty="0">
              <a:latin typeface="Century Gothic" panose="020B0502020202020204" pitchFamily="34" charset="0"/>
            </a:endParaRPr>
          </a:p>
        </p:txBody>
      </p:sp>
      <p:sp>
        <p:nvSpPr>
          <p:cNvPr id="15" name="文本框 14">
            <a:extLst>
              <a:ext uri="{FF2B5EF4-FFF2-40B4-BE49-F238E27FC236}">
                <a16:creationId xmlns:a16="http://schemas.microsoft.com/office/drawing/2014/main" id="{48203A5B-2D89-4905-4A39-C23CBEBC3BD0}"/>
              </a:ext>
            </a:extLst>
          </p:cNvPr>
          <p:cNvSpPr txBox="1"/>
          <p:nvPr/>
        </p:nvSpPr>
        <p:spPr>
          <a:xfrm>
            <a:off x="3636550" y="5295939"/>
            <a:ext cx="5052631" cy="338554"/>
          </a:xfrm>
          <a:prstGeom prst="rect">
            <a:avLst/>
          </a:prstGeom>
          <a:noFill/>
        </p:spPr>
        <p:txBody>
          <a:bodyPr wrap="square" rtlCol="0">
            <a:spAutoFit/>
          </a:bodyPr>
          <a:lstStyle/>
          <a:p>
            <a:r>
              <a:rPr lang="en-US" altLang="zh-CN" sz="1600" dirty="0">
                <a:latin typeface="Century Gothic" panose="020B0502020202020204" pitchFamily="34" charset="0"/>
              </a:rPr>
              <a:t>Revenue   =   No. of policyholders   x   Avg. Ticket</a:t>
            </a:r>
            <a:endParaRPr lang="zh-CN" altLang="en-US" sz="1600" dirty="0">
              <a:latin typeface="Century Gothic" panose="020B0502020202020204" pitchFamily="34" charset="0"/>
            </a:endParaRPr>
          </a:p>
        </p:txBody>
      </p:sp>
      <p:sp>
        <p:nvSpPr>
          <p:cNvPr id="2" name="矩形 1">
            <a:extLst>
              <a:ext uri="{FF2B5EF4-FFF2-40B4-BE49-F238E27FC236}">
                <a16:creationId xmlns:a16="http://schemas.microsoft.com/office/drawing/2014/main" id="{99DC0ED5-FBA6-CFA1-646D-265E38F070E0}"/>
              </a:ext>
            </a:extLst>
          </p:cNvPr>
          <p:cNvSpPr/>
          <p:nvPr/>
        </p:nvSpPr>
        <p:spPr>
          <a:xfrm>
            <a:off x="3541950" y="4779523"/>
            <a:ext cx="5147231" cy="164588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10202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4</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Income Statement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4" name="表格 3">
            <a:extLst>
              <a:ext uri="{FF2B5EF4-FFF2-40B4-BE49-F238E27FC236}">
                <a16:creationId xmlns:a16="http://schemas.microsoft.com/office/drawing/2014/main" id="{8B1FD022-0AE0-35C9-2DBB-60E7579D43AB}"/>
              </a:ext>
            </a:extLst>
          </p:cNvPr>
          <p:cNvGraphicFramePr>
            <a:graphicFrameLocks noGrp="1"/>
          </p:cNvGraphicFramePr>
          <p:nvPr>
            <p:extLst>
              <p:ext uri="{D42A27DB-BD31-4B8C-83A1-F6EECF244321}">
                <p14:modId xmlns:p14="http://schemas.microsoft.com/office/powerpoint/2010/main" val="2839993786"/>
              </p:ext>
            </p:extLst>
          </p:nvPr>
        </p:nvGraphicFramePr>
        <p:xfrm>
          <a:off x="372671" y="1331997"/>
          <a:ext cx="8485624" cy="2047509"/>
        </p:xfrm>
        <a:graphic>
          <a:graphicData uri="http://schemas.openxmlformats.org/drawingml/2006/table">
            <a:tbl>
              <a:tblPr firstRow="1" bandRow="1">
                <a:tableStyleId>{5C22544A-7EE6-4342-B048-85BDC9FD1C3A}</a:tableStyleId>
              </a:tblPr>
              <a:tblGrid>
                <a:gridCol w="1682623">
                  <a:extLst>
                    <a:ext uri="{9D8B030D-6E8A-4147-A177-3AD203B41FA5}">
                      <a16:colId xmlns:a16="http://schemas.microsoft.com/office/drawing/2014/main" val="3085060888"/>
                    </a:ext>
                  </a:extLst>
                </a:gridCol>
                <a:gridCol w="3457046">
                  <a:extLst>
                    <a:ext uri="{9D8B030D-6E8A-4147-A177-3AD203B41FA5}">
                      <a16:colId xmlns:a16="http://schemas.microsoft.com/office/drawing/2014/main" val="275527181"/>
                    </a:ext>
                  </a:extLst>
                </a:gridCol>
                <a:gridCol w="3345955">
                  <a:extLst>
                    <a:ext uri="{9D8B030D-6E8A-4147-A177-3AD203B41FA5}">
                      <a16:colId xmlns:a16="http://schemas.microsoft.com/office/drawing/2014/main" val="729575581"/>
                    </a:ext>
                  </a:extLst>
                </a:gridCol>
              </a:tblGrid>
              <a:tr h="26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u="sng" kern="1200" dirty="0">
                          <a:solidFill>
                            <a:schemeClr val="tx1"/>
                          </a:solidFill>
                          <a:latin typeface="Century Gothic" panose="020B0502020202020204" pitchFamily="34" charset="0"/>
                          <a:ea typeface="+mn-ea"/>
                          <a:cs typeface="+mn-cs"/>
                        </a:rPr>
                        <a:t>Key Line Items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1" u="sng" kern="1200" dirty="0">
                          <a:solidFill>
                            <a:schemeClr val="tx1"/>
                          </a:solidFill>
                          <a:latin typeface="Century Gothic" panose="020B0502020202020204" pitchFamily="34" charset="0"/>
                          <a:ea typeface="+mn-ea"/>
                          <a:cs typeface="+mn-cs"/>
                        </a:rPr>
                        <a:t>Definition</a:t>
                      </a:r>
                      <a:endParaRPr lang="zh-CN" altLang="en-US" sz="1100" b="1" u="sng" kern="1200" dirty="0">
                        <a:solidFill>
                          <a:schemeClr val="tx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1" u="sng" kern="1200" dirty="0">
                          <a:solidFill>
                            <a:schemeClr val="tx1"/>
                          </a:solidFill>
                          <a:latin typeface="Century Gothic" panose="020B0502020202020204" pitchFamily="34" charset="0"/>
                          <a:ea typeface="+mn-ea"/>
                          <a:cs typeface="+mn-cs"/>
                        </a:rPr>
                        <a:t>Importance</a:t>
                      </a:r>
                      <a:endParaRPr lang="zh-CN" altLang="en-US" sz="1100" b="1" u="sng" kern="1200" dirty="0">
                        <a:solidFill>
                          <a:schemeClr val="tx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28597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latin typeface="Century Gothic" panose="020B0502020202020204" pitchFamily="34" charset="0"/>
                          <a:ea typeface="+mn-ea"/>
                          <a:cs typeface="+mn-cs"/>
                        </a:rPr>
                        <a:t>Cost of Goods Sold </a:t>
                      </a:r>
                      <a:r>
                        <a:rPr lang="en-US" altLang="zh-CN" sz="1100" kern="1200" dirty="0">
                          <a:solidFill>
                            <a:schemeClr val="dk1"/>
                          </a:solidFill>
                          <a:latin typeface="Century Gothic" panose="020B0502020202020204" pitchFamily="34" charset="0"/>
                          <a:ea typeface="+mn-ea"/>
                          <a:cs typeface="+mn-cs"/>
                        </a:rPr>
                        <a:t>(COGS)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100" kern="1200" dirty="0">
                          <a:solidFill>
                            <a:schemeClr val="dk1"/>
                          </a:solidFill>
                          <a:latin typeface="Century Gothic" panose="020B0502020202020204" pitchFamily="34" charset="0"/>
                          <a:ea typeface="+mn-ea"/>
                          <a:cs typeface="+mn-cs"/>
                        </a:rPr>
                        <a:t>COGS represents the direct costs attributable to the production of the goods sold by a company. This includes the cost of materials and labor directly used to create the product.</a:t>
                      </a:r>
                      <a:endParaRPr lang="zh-CN" altLang="en-US" sz="1100" kern="1200" dirty="0">
                        <a:solidFill>
                          <a:schemeClr val="dk1"/>
                        </a:solidFill>
                        <a:latin typeface="Century Gothic" panose="020B0502020202020204" pitchFamily="34" charset="0"/>
                        <a:ea typeface="+mn-ea"/>
                        <a:cs typeface="+mn-cs"/>
                      </a:endParaRPr>
                    </a:p>
                  </a:txBody>
                  <a:tcPr marL="137160" marR="13716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kern="1200" dirty="0">
                          <a:solidFill>
                            <a:schemeClr val="dk1"/>
                          </a:solidFill>
                          <a:latin typeface="Century Gothic" panose="020B0502020202020204" pitchFamily="34" charset="0"/>
                          <a:ea typeface="+mn-ea"/>
                          <a:cs typeface="+mn-cs"/>
                        </a:rPr>
                        <a:t>Understanding COGS helps investors determine a company’s gross margin and efficiency in managing production costs. Lowering COGS is a major source of margin improvement.</a:t>
                      </a:r>
                      <a:endParaRPr lang="zh-CN" altLang="en-US" sz="1100" kern="1200" dirty="0">
                        <a:solidFill>
                          <a:schemeClr val="dk1"/>
                        </a:solidFill>
                        <a:latin typeface="Century Gothic" panose="020B0502020202020204" pitchFamily="34" charset="0"/>
                        <a:ea typeface="+mn-ea"/>
                        <a:cs typeface="+mn-cs"/>
                      </a:endParaRPr>
                    </a:p>
                  </a:txBody>
                  <a:tcPr marL="137160" marR="13716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8197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latin typeface="Century Gothic" panose="020B0502020202020204" pitchFamily="34" charset="0"/>
                          <a:ea typeface="+mn-ea"/>
                          <a:cs typeface="+mn-cs"/>
                        </a:rPr>
                        <a:t>Gross Profit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100" kern="1200" dirty="0">
                          <a:solidFill>
                            <a:schemeClr val="dk1"/>
                          </a:solidFill>
                          <a:latin typeface="Century Gothic" panose="020B0502020202020204" pitchFamily="34" charset="0"/>
                          <a:ea typeface="+mn-ea"/>
                          <a:cs typeface="+mn-cs"/>
                        </a:rPr>
                        <a:t>Gross profit is calculated by subtracting COGS from revenue. It represents the profit a company makes after deducting the costs associated with making and selling its products. </a:t>
                      </a:r>
                      <a:endParaRPr lang="zh-CN" altLang="en-US" sz="1100" kern="1200" dirty="0">
                        <a:solidFill>
                          <a:schemeClr val="dk1"/>
                        </a:solidFill>
                        <a:latin typeface="Century Gothic" panose="020B0502020202020204" pitchFamily="34" charset="0"/>
                        <a:ea typeface="+mn-ea"/>
                        <a:cs typeface="+mn-cs"/>
                      </a:endParaRPr>
                    </a:p>
                  </a:txBody>
                  <a:tcPr marL="137160" marR="13716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kern="1200" dirty="0">
                          <a:solidFill>
                            <a:schemeClr val="dk1"/>
                          </a:solidFill>
                          <a:latin typeface="Century Gothic" panose="020B0502020202020204" pitchFamily="34" charset="0"/>
                          <a:ea typeface="+mn-ea"/>
                          <a:cs typeface="+mn-cs"/>
                        </a:rPr>
                        <a:t>Gross Profit Margin (GPM) = GP / Revenue. A higher GPM suggests a greater value add of the product or services provided,  as well as a better efficiency and profitability potential.</a:t>
                      </a:r>
                      <a:endParaRPr lang="zh-CN" altLang="en-US" sz="1100" kern="1200" dirty="0">
                        <a:solidFill>
                          <a:schemeClr val="dk1"/>
                        </a:solidFill>
                        <a:latin typeface="Century Gothic" panose="020B0502020202020204" pitchFamily="34" charset="0"/>
                        <a:ea typeface="+mn-ea"/>
                        <a:cs typeface="+mn-cs"/>
                      </a:endParaRPr>
                    </a:p>
                  </a:txBody>
                  <a:tcPr marL="137160" marR="13716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9640780"/>
                  </a:ext>
                </a:extLst>
              </a:tr>
            </a:tbl>
          </a:graphicData>
        </a:graphic>
      </p:graphicFrame>
      <p:graphicFrame>
        <p:nvGraphicFramePr>
          <p:cNvPr id="8" name="表格 7">
            <a:extLst>
              <a:ext uri="{FF2B5EF4-FFF2-40B4-BE49-F238E27FC236}">
                <a16:creationId xmlns:a16="http://schemas.microsoft.com/office/drawing/2014/main" id="{4D82DC97-DFFD-4725-6913-E67407C7FFAA}"/>
              </a:ext>
            </a:extLst>
          </p:cNvPr>
          <p:cNvGraphicFramePr>
            <a:graphicFrameLocks noGrp="1"/>
          </p:cNvGraphicFramePr>
          <p:nvPr>
            <p:extLst>
              <p:ext uri="{D42A27DB-BD31-4B8C-83A1-F6EECF244321}">
                <p14:modId xmlns:p14="http://schemas.microsoft.com/office/powerpoint/2010/main" val="746756941"/>
              </p:ext>
            </p:extLst>
          </p:nvPr>
        </p:nvGraphicFramePr>
        <p:xfrm>
          <a:off x="7182955" y="3730289"/>
          <a:ext cx="1552483" cy="457200"/>
        </p:xfrm>
        <a:graphic>
          <a:graphicData uri="http://schemas.openxmlformats.org/drawingml/2006/table">
            <a:tbl>
              <a:tblPr firstRow="1" bandRow="1">
                <a:tableStyleId>{5C22544A-7EE6-4342-B048-85BDC9FD1C3A}</a:tableStyleId>
              </a:tblPr>
              <a:tblGrid>
                <a:gridCol w="1552483">
                  <a:extLst>
                    <a:ext uri="{9D8B030D-6E8A-4147-A177-3AD203B41FA5}">
                      <a16:colId xmlns:a16="http://schemas.microsoft.com/office/drawing/2014/main" val="3541259061"/>
                    </a:ext>
                  </a:extLst>
                </a:gridCol>
              </a:tblGrid>
              <a:tr h="321661">
                <a:tc>
                  <a:txBody>
                    <a:bodyPr/>
                    <a:lstStyle/>
                    <a:p>
                      <a:pPr algn="ctr"/>
                      <a:r>
                        <a:rPr lang="en-US" altLang="zh-CN" sz="1200" b="1" kern="1200" spc="-11" baseline="0" dirty="0">
                          <a:solidFill>
                            <a:srgbClr val="008C82"/>
                          </a:solidFill>
                          <a:latin typeface="Century Gothic" panose="020B0502020202020204" pitchFamily="34" charset="0"/>
                          <a:ea typeface="+mn-ea"/>
                          <a:cs typeface="Times New Roman" panose="02020603050405020304" pitchFamily="18" charset="0"/>
                        </a:rPr>
                        <a:t>Income Statement Flow Chart</a:t>
                      </a:r>
                      <a:endParaRPr lang="zh-CN" altLang="en-US" sz="1200" b="1" kern="1200" spc="-11" baseline="0" dirty="0">
                        <a:solidFill>
                          <a:srgbClr val="008C82"/>
                        </a:solidFill>
                        <a:latin typeface="Century Gothic" panose="020B0502020202020204" pitchFamily="34" charset="0"/>
                        <a:ea typeface="+mn-ea"/>
                        <a:cs typeface="Times New Roman" panose="02020603050405020304" pitchFamily="18" charset="0"/>
                      </a:endParaRPr>
                    </a:p>
                  </a:txBody>
                  <a:tcPr>
                    <a:noFill/>
                  </a:tcPr>
                </a:tc>
                <a:extLst>
                  <a:ext uri="{0D108BD9-81ED-4DB2-BD59-A6C34878D82A}">
                    <a16:rowId xmlns:a16="http://schemas.microsoft.com/office/drawing/2014/main" val="1631751483"/>
                  </a:ext>
                </a:extLst>
              </a:tr>
            </a:tbl>
          </a:graphicData>
        </a:graphic>
      </p:graphicFrame>
      <p:graphicFrame>
        <p:nvGraphicFramePr>
          <p:cNvPr id="10" name="表格 9">
            <a:extLst>
              <a:ext uri="{FF2B5EF4-FFF2-40B4-BE49-F238E27FC236}">
                <a16:creationId xmlns:a16="http://schemas.microsoft.com/office/drawing/2014/main" id="{6B3E8906-A980-C63F-E389-6056D73CF110}"/>
              </a:ext>
            </a:extLst>
          </p:cNvPr>
          <p:cNvGraphicFramePr>
            <a:graphicFrameLocks noGrp="1"/>
          </p:cNvGraphicFramePr>
          <p:nvPr>
            <p:extLst>
              <p:ext uri="{D42A27DB-BD31-4B8C-83A1-F6EECF244321}">
                <p14:modId xmlns:p14="http://schemas.microsoft.com/office/powerpoint/2010/main" val="1208903406"/>
              </p:ext>
            </p:extLst>
          </p:nvPr>
        </p:nvGraphicFramePr>
        <p:xfrm>
          <a:off x="7099288" y="4257675"/>
          <a:ext cx="1938186" cy="872322"/>
        </p:xfrm>
        <a:graphic>
          <a:graphicData uri="http://schemas.openxmlformats.org/drawingml/2006/table">
            <a:tbl>
              <a:tblPr firstRow="1" bandRow="1">
                <a:tableStyleId>{5C22544A-7EE6-4342-B048-85BDC9FD1C3A}</a:tableStyleId>
              </a:tblPr>
              <a:tblGrid>
                <a:gridCol w="415047">
                  <a:extLst>
                    <a:ext uri="{9D8B030D-6E8A-4147-A177-3AD203B41FA5}">
                      <a16:colId xmlns:a16="http://schemas.microsoft.com/office/drawing/2014/main" val="1990906089"/>
                    </a:ext>
                  </a:extLst>
                </a:gridCol>
                <a:gridCol w="1523139">
                  <a:extLst>
                    <a:ext uri="{9D8B030D-6E8A-4147-A177-3AD203B41FA5}">
                      <a16:colId xmlns:a16="http://schemas.microsoft.com/office/drawing/2014/main" val="2086050410"/>
                    </a:ext>
                  </a:extLst>
                </a:gridCol>
              </a:tblGrid>
              <a:tr h="120700">
                <a:tc>
                  <a:txBody>
                    <a:bodyPr/>
                    <a:lstStyle/>
                    <a:p>
                      <a:pPr algn="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1" dirty="0">
                          <a:solidFill>
                            <a:schemeClr val="tx1"/>
                          </a:solidFill>
                          <a:latin typeface="Century Gothic" panose="020B0502020202020204" pitchFamily="34" charset="0"/>
                        </a:rPr>
                        <a:t>Revenue</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1751483"/>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Century Gothic" panose="020B0502020202020204" pitchFamily="34" charset="0"/>
                        </a:rPr>
                        <a:t>-</a:t>
                      </a:r>
                      <a:r>
                        <a:rPr lang="en-US" altLang="zh-CN" sz="1050" dirty="0">
                          <a:solidFill>
                            <a:schemeClr val="tx1"/>
                          </a:solidFill>
                          <a:latin typeface="Century Gothic" panose="020B0502020202020204" pitchFamily="34" charset="0"/>
                        </a:rPr>
                        <a:t> </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Century Gothic" panose="020B0502020202020204" pitchFamily="34" charset="0"/>
                        </a:rPr>
                        <a:t>COGS </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245068"/>
                  </a:ext>
                </a:extLst>
              </a:tr>
              <a:tr h="21538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Century Gothic" panose="020B0502020202020204" pitchFamily="34" charset="0"/>
                          <a:ea typeface="+mn-ea"/>
                          <a:cs typeface="+mn-cs"/>
                        </a:rPr>
                        <a:t>=</a:t>
                      </a:r>
                      <a:endParaRPr lang="zh-CN" altLang="en-US" sz="1100" kern="1200" dirty="0">
                        <a:solidFill>
                          <a:schemeClr val="tx1"/>
                        </a:solidFill>
                        <a:latin typeface="Century Gothic" panose="020B0502020202020204" pitchFamily="34" charset="0"/>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Century Gothic" panose="020B0502020202020204" pitchFamily="34" charset="0"/>
                          <a:ea typeface="+mn-ea"/>
                          <a:cs typeface="+mn-cs"/>
                        </a:rPr>
                        <a:t>Gross Profit</a:t>
                      </a:r>
                      <a:endParaRPr lang="zh-CN" altLang="en-US" sz="1100" kern="1200" dirty="0">
                        <a:solidFill>
                          <a:schemeClr val="tx1"/>
                        </a:solidFill>
                        <a:latin typeface="Century Gothic" panose="020B0502020202020204" pitchFamily="34" charset="0"/>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115423"/>
                  </a:ext>
                </a:extLst>
              </a:tr>
              <a:tr h="321661">
                <a:tc>
                  <a:txBody>
                    <a:bodyPr/>
                    <a:lstStyle/>
                    <a:p>
                      <a:pPr algn="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327837"/>
                  </a:ext>
                </a:extLst>
              </a:tr>
            </a:tbl>
          </a:graphicData>
        </a:graphic>
      </p:graphicFrame>
      <p:sp>
        <p:nvSpPr>
          <p:cNvPr id="14" name="文本框 13">
            <a:extLst>
              <a:ext uri="{FF2B5EF4-FFF2-40B4-BE49-F238E27FC236}">
                <a16:creationId xmlns:a16="http://schemas.microsoft.com/office/drawing/2014/main" id="{564C9DB1-7BC0-E2AD-E08E-63A4E3DEF8AB}"/>
              </a:ext>
            </a:extLst>
          </p:cNvPr>
          <p:cNvSpPr txBox="1"/>
          <p:nvPr/>
        </p:nvSpPr>
        <p:spPr>
          <a:xfrm>
            <a:off x="408562" y="3740036"/>
            <a:ext cx="5914417" cy="1762021"/>
          </a:xfrm>
          <a:prstGeom prst="rect">
            <a:avLst/>
          </a:prstGeom>
          <a:noFill/>
        </p:spPr>
        <p:txBody>
          <a:bodyPr wrap="square">
            <a:spAutoFit/>
          </a:bodyPr>
          <a:lstStyle/>
          <a:p>
            <a:pPr marR="0" algn="just">
              <a:spcBef>
                <a:spcPts val="0"/>
              </a:spcBef>
              <a:spcAft>
                <a:spcPts val="0"/>
              </a:spcAft>
            </a:pPr>
            <a:r>
              <a:rPr lang="en-US" altLang="zh-CN" sz="12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Direct costs incurred to generate revenue?</a:t>
            </a:r>
          </a:p>
          <a:p>
            <a:pPr marL="171450" marR="0" indent="-171450" algn="just">
              <a:spcBef>
                <a:spcPts val="300"/>
              </a:spcBef>
              <a:spcAft>
                <a:spcPts val="300"/>
              </a:spcAft>
              <a:buFont typeface="Arial" panose="020B0604020202020204" pitchFamily="34" charset="0"/>
              <a:buChar char="•"/>
            </a:pPr>
            <a:r>
              <a:rPr lang="en-US" altLang="zh-CN" sz="1200" dirty="0" err="1">
                <a:latin typeface="Century Gothic" panose="020B0502020202020204" pitchFamily="34" charset="0"/>
              </a:rPr>
              <a:t>Odontoprev</a:t>
            </a:r>
            <a:r>
              <a:rPr lang="en-US" altLang="zh-CN" sz="1200" dirty="0">
                <a:latin typeface="Century Gothic" panose="020B0502020202020204" pitchFamily="34" charset="0"/>
              </a:rPr>
              <a:t> has an extensive network of contracted dentists and dental clinics. .</a:t>
            </a:r>
          </a:p>
          <a:p>
            <a:pPr marL="171450" marR="0" indent="-171450" algn="just">
              <a:spcBef>
                <a:spcPts val="300"/>
              </a:spcBef>
              <a:spcAft>
                <a:spcPts val="300"/>
              </a:spcAft>
              <a:buFont typeface="Arial" panose="020B0604020202020204" pitchFamily="34" charset="0"/>
              <a:buChar char="•"/>
            </a:pPr>
            <a:r>
              <a:rPr lang="en-US" altLang="zh-CN" sz="1200" dirty="0">
                <a:latin typeface="Century Gothic" panose="020B0502020202020204" pitchFamily="34" charset="0"/>
              </a:rPr>
              <a:t>The company pays these providers for services rendered to policyholders, which can include routine check-ups, cleanings, fillings, orthodontics, and more advanced dental procedures.</a:t>
            </a:r>
          </a:p>
          <a:p>
            <a:pPr marL="171450" marR="0" indent="-171450" algn="just">
              <a:spcBef>
                <a:spcPts val="300"/>
              </a:spcBef>
              <a:spcAft>
                <a:spcPts val="300"/>
              </a:spcAft>
              <a:buFont typeface="Arial" panose="020B0604020202020204" pitchFamily="34" charset="0"/>
              <a:buChar char="•"/>
            </a:pPr>
            <a:r>
              <a:rPr lang="en-US" altLang="zh-CN" sz="1200" dirty="0">
                <a:latin typeface="Century Gothic" panose="020B0502020202020204" pitchFamily="34" charset="0"/>
              </a:rPr>
              <a:t>The company negotiates rates with these providers to manage costs effectively while ensuring a broad range of services for members.</a:t>
            </a:r>
          </a:p>
        </p:txBody>
      </p:sp>
      <p:sp>
        <p:nvSpPr>
          <p:cNvPr id="15" name="文本框 14">
            <a:extLst>
              <a:ext uri="{FF2B5EF4-FFF2-40B4-BE49-F238E27FC236}">
                <a16:creationId xmlns:a16="http://schemas.microsoft.com/office/drawing/2014/main" id="{242B9A59-915A-61DC-FCEE-B44819FA8AC5}"/>
              </a:ext>
            </a:extLst>
          </p:cNvPr>
          <p:cNvSpPr txBox="1"/>
          <p:nvPr/>
        </p:nvSpPr>
        <p:spPr>
          <a:xfrm>
            <a:off x="454818" y="5713111"/>
            <a:ext cx="7035480" cy="461665"/>
          </a:xfrm>
          <a:prstGeom prst="rect">
            <a:avLst/>
          </a:prstGeom>
          <a:noFill/>
        </p:spPr>
        <p:txBody>
          <a:bodyPr wrap="square" rtlCol="0">
            <a:spAutoFit/>
          </a:bodyPr>
          <a:lstStyle/>
          <a:p>
            <a:r>
              <a:rPr lang="en-US" altLang="zh-CN" sz="1200" dirty="0">
                <a:latin typeface="Century Gothic" panose="020B0502020202020204" pitchFamily="34" charset="0"/>
              </a:rPr>
              <a:t>Greater dentist network           Better rates from providers (i.e. lower costs)	          Higher GPM	  </a:t>
            </a:r>
            <a:endParaRPr lang="zh-CN" altLang="en-US" sz="1200" dirty="0">
              <a:latin typeface="Century Gothic" panose="020B0502020202020204" pitchFamily="34" charset="0"/>
            </a:endParaRPr>
          </a:p>
        </p:txBody>
      </p:sp>
      <p:sp>
        <p:nvSpPr>
          <p:cNvPr id="16" name="箭头: 下 15">
            <a:extLst>
              <a:ext uri="{FF2B5EF4-FFF2-40B4-BE49-F238E27FC236}">
                <a16:creationId xmlns:a16="http://schemas.microsoft.com/office/drawing/2014/main" id="{12B511BD-0BAE-987A-999B-EEC9D54BEC74}"/>
              </a:ext>
            </a:extLst>
          </p:cNvPr>
          <p:cNvSpPr/>
          <p:nvPr/>
        </p:nvSpPr>
        <p:spPr>
          <a:xfrm rot="16200000">
            <a:off x="2478173" y="5751090"/>
            <a:ext cx="110247" cy="201038"/>
          </a:xfrm>
          <a:prstGeom prst="downArrow">
            <a:avLst/>
          </a:prstGeom>
          <a:solidFill>
            <a:srgbClr val="008C82"/>
          </a:solidFill>
          <a:ln>
            <a:solidFill>
              <a:srgbClr val="008C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下 17">
            <a:extLst>
              <a:ext uri="{FF2B5EF4-FFF2-40B4-BE49-F238E27FC236}">
                <a16:creationId xmlns:a16="http://schemas.microsoft.com/office/drawing/2014/main" id="{290986A2-B035-6C77-054C-FB1B8513CDB1}"/>
              </a:ext>
            </a:extLst>
          </p:cNvPr>
          <p:cNvSpPr/>
          <p:nvPr/>
        </p:nvSpPr>
        <p:spPr>
          <a:xfrm rot="16200000">
            <a:off x="6110911" y="5755443"/>
            <a:ext cx="110247" cy="201038"/>
          </a:xfrm>
          <a:prstGeom prst="downArrow">
            <a:avLst/>
          </a:prstGeom>
          <a:solidFill>
            <a:srgbClr val="008C82"/>
          </a:solidFill>
          <a:ln>
            <a:solidFill>
              <a:srgbClr val="008C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7726F95F-F733-DF7A-EF94-76CB91C054CF}"/>
              </a:ext>
            </a:extLst>
          </p:cNvPr>
          <p:cNvSpPr/>
          <p:nvPr/>
        </p:nvSpPr>
        <p:spPr>
          <a:xfrm>
            <a:off x="7182955" y="3664085"/>
            <a:ext cx="1675340" cy="1368358"/>
          </a:xfrm>
          <a:prstGeom prst="rect">
            <a:avLst/>
          </a:prstGeom>
          <a:noFill/>
          <a:ln>
            <a:solidFill>
              <a:srgbClr val="008C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12225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5</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Income Statement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4" name="表格 3">
            <a:extLst>
              <a:ext uri="{FF2B5EF4-FFF2-40B4-BE49-F238E27FC236}">
                <a16:creationId xmlns:a16="http://schemas.microsoft.com/office/drawing/2014/main" id="{8B1FD022-0AE0-35C9-2DBB-60E7579D43AB}"/>
              </a:ext>
            </a:extLst>
          </p:cNvPr>
          <p:cNvGraphicFramePr>
            <a:graphicFrameLocks noGrp="1"/>
          </p:cNvGraphicFramePr>
          <p:nvPr>
            <p:extLst>
              <p:ext uri="{D42A27DB-BD31-4B8C-83A1-F6EECF244321}">
                <p14:modId xmlns:p14="http://schemas.microsoft.com/office/powerpoint/2010/main" val="3294659230"/>
              </p:ext>
            </p:extLst>
          </p:nvPr>
        </p:nvGraphicFramePr>
        <p:xfrm>
          <a:off x="372671" y="1280117"/>
          <a:ext cx="8485624" cy="2215149"/>
        </p:xfrm>
        <a:graphic>
          <a:graphicData uri="http://schemas.openxmlformats.org/drawingml/2006/table">
            <a:tbl>
              <a:tblPr firstRow="1" bandRow="1">
                <a:tableStyleId>{5C22544A-7EE6-4342-B048-85BDC9FD1C3A}</a:tableStyleId>
              </a:tblPr>
              <a:tblGrid>
                <a:gridCol w="1682623">
                  <a:extLst>
                    <a:ext uri="{9D8B030D-6E8A-4147-A177-3AD203B41FA5}">
                      <a16:colId xmlns:a16="http://schemas.microsoft.com/office/drawing/2014/main" val="3085060888"/>
                    </a:ext>
                  </a:extLst>
                </a:gridCol>
                <a:gridCol w="3495957">
                  <a:extLst>
                    <a:ext uri="{9D8B030D-6E8A-4147-A177-3AD203B41FA5}">
                      <a16:colId xmlns:a16="http://schemas.microsoft.com/office/drawing/2014/main" val="275527181"/>
                    </a:ext>
                  </a:extLst>
                </a:gridCol>
                <a:gridCol w="3307044">
                  <a:extLst>
                    <a:ext uri="{9D8B030D-6E8A-4147-A177-3AD203B41FA5}">
                      <a16:colId xmlns:a16="http://schemas.microsoft.com/office/drawing/2014/main" val="729575581"/>
                    </a:ext>
                  </a:extLst>
                </a:gridCol>
              </a:tblGrid>
              <a:tr h="26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u="sng" kern="1200" dirty="0">
                          <a:solidFill>
                            <a:schemeClr val="tx1"/>
                          </a:solidFill>
                          <a:latin typeface="Century Gothic" panose="020B0502020202020204" pitchFamily="34" charset="0"/>
                          <a:ea typeface="+mn-ea"/>
                          <a:cs typeface="+mn-cs"/>
                        </a:rPr>
                        <a:t>Key Line Items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1" u="sng" kern="1200" dirty="0">
                          <a:solidFill>
                            <a:schemeClr val="tx1"/>
                          </a:solidFill>
                          <a:latin typeface="Century Gothic" panose="020B0502020202020204" pitchFamily="34" charset="0"/>
                          <a:ea typeface="+mn-ea"/>
                          <a:cs typeface="+mn-cs"/>
                        </a:rPr>
                        <a:t>Definition</a:t>
                      </a:r>
                      <a:endParaRPr lang="zh-CN" altLang="en-US" sz="1100" b="1" u="sng" kern="1200" dirty="0">
                        <a:solidFill>
                          <a:schemeClr val="tx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1" u="sng" kern="1200" dirty="0">
                          <a:solidFill>
                            <a:schemeClr val="tx1"/>
                          </a:solidFill>
                          <a:latin typeface="Century Gothic" panose="020B0502020202020204" pitchFamily="34" charset="0"/>
                          <a:ea typeface="+mn-ea"/>
                          <a:cs typeface="+mn-cs"/>
                        </a:rPr>
                        <a:t>Importance</a:t>
                      </a:r>
                      <a:endParaRPr lang="zh-CN" altLang="en-US" sz="1100" b="1" u="sng" kern="1200" dirty="0">
                        <a:solidFill>
                          <a:schemeClr val="tx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2859757"/>
                  </a:ext>
                </a:extLst>
              </a:tr>
              <a:tr h="370840">
                <a:tc>
                  <a:txBody>
                    <a:bodyPr/>
                    <a:lstStyle/>
                    <a:p>
                      <a:r>
                        <a:rPr lang="en-US" altLang="zh-CN" sz="1100" b="1" kern="1200" dirty="0">
                          <a:solidFill>
                            <a:schemeClr val="dk1"/>
                          </a:solidFill>
                          <a:latin typeface="Century Gothic" panose="020B0502020202020204" pitchFamily="34" charset="0"/>
                          <a:ea typeface="+mn-ea"/>
                          <a:cs typeface="+mn-cs"/>
                        </a:rPr>
                        <a:t>Operating Expenses</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100" kern="1200" dirty="0">
                          <a:solidFill>
                            <a:schemeClr val="dk1"/>
                          </a:solidFill>
                          <a:latin typeface="Century Gothic" panose="020B0502020202020204" pitchFamily="34" charset="0"/>
                          <a:ea typeface="+mn-ea"/>
                          <a:cs typeface="+mn-cs"/>
                        </a:rPr>
                        <a:t>Operating expenses include all costs not directly tied to production, such as selling, general, and administrative expenses (SG&amp;A), and R&amp;D.</a:t>
                      </a:r>
                      <a:endParaRPr lang="zh-CN" altLang="en-US" sz="1100" kern="1200" dirty="0">
                        <a:solidFill>
                          <a:schemeClr val="dk1"/>
                        </a:solidFill>
                        <a:latin typeface="Century Gothic" panose="020B0502020202020204" pitchFamily="34" charset="0"/>
                        <a:ea typeface="+mn-ea"/>
                        <a:cs typeface="+mn-cs"/>
                      </a:endParaRPr>
                    </a:p>
                  </a:txBody>
                  <a:tcPr marL="137160" marR="13716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100" kern="1200" dirty="0">
                          <a:solidFill>
                            <a:schemeClr val="dk1"/>
                          </a:solidFill>
                          <a:latin typeface="Century Gothic" panose="020B0502020202020204" pitchFamily="34" charset="0"/>
                          <a:ea typeface="+mn-ea"/>
                          <a:cs typeface="+mn-cs"/>
                        </a:rPr>
                        <a:t>Investors assess operating expenses to understand how well a company controls its overhead. Excessive operating expenses can reduce profitability even if GPM is high.</a:t>
                      </a:r>
                      <a:endParaRPr lang="zh-CN" altLang="en-US" sz="1100" kern="1200" dirty="0">
                        <a:solidFill>
                          <a:schemeClr val="dk1"/>
                        </a:solidFill>
                        <a:latin typeface="Century Gothic" panose="020B0502020202020204" pitchFamily="34" charset="0"/>
                        <a:ea typeface="+mn-ea"/>
                        <a:cs typeface="+mn-cs"/>
                      </a:endParaRPr>
                    </a:p>
                  </a:txBody>
                  <a:tcPr marL="137160" marR="13716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8197941"/>
                  </a:ext>
                </a:extLst>
              </a:tr>
              <a:tr h="370840">
                <a:tc>
                  <a:txBody>
                    <a:bodyPr/>
                    <a:lstStyle/>
                    <a:p>
                      <a:r>
                        <a:rPr lang="en-US" altLang="zh-CN" sz="1100" b="1" kern="1200" dirty="0">
                          <a:solidFill>
                            <a:schemeClr val="dk1"/>
                          </a:solidFill>
                          <a:latin typeface="Century Gothic" panose="020B0502020202020204" pitchFamily="34" charset="0"/>
                          <a:ea typeface="+mn-ea"/>
                          <a:cs typeface="+mn-cs"/>
                        </a:rPr>
                        <a:t>Earnings Before Interest and Taxes (EBIT)</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100" kern="1200" dirty="0">
                          <a:solidFill>
                            <a:schemeClr val="dk1"/>
                          </a:solidFill>
                          <a:latin typeface="Century Gothic" panose="020B0502020202020204" pitchFamily="34" charset="0"/>
                          <a:ea typeface="+mn-ea"/>
                          <a:cs typeface="+mn-cs"/>
                        </a:rPr>
                        <a:t>EBIT or Operating Income is calculated by subtracting operating expenses from gross profit. It reflects the profit a company makes from its core operations.</a:t>
                      </a:r>
                      <a:endParaRPr lang="zh-CN" altLang="en-US" sz="1100" kern="1200" dirty="0">
                        <a:solidFill>
                          <a:schemeClr val="dk1"/>
                        </a:solidFill>
                        <a:latin typeface="Century Gothic" panose="020B0502020202020204" pitchFamily="34" charset="0"/>
                        <a:ea typeface="+mn-ea"/>
                        <a:cs typeface="+mn-cs"/>
                      </a:endParaRPr>
                    </a:p>
                  </a:txBody>
                  <a:tcPr marL="137160" marR="13716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100" kern="1200" dirty="0">
                          <a:solidFill>
                            <a:schemeClr val="dk1"/>
                          </a:solidFill>
                          <a:latin typeface="Century Gothic" panose="020B0502020202020204" pitchFamily="34" charset="0"/>
                          <a:ea typeface="+mn-ea"/>
                          <a:cs typeface="+mn-cs"/>
                        </a:rPr>
                        <a:t>EBIT provides insight into the company’s operational efficiency and profitability without the influence of tax and interest expenses. It helps investors compare profitability between companies and industries.</a:t>
                      </a:r>
                      <a:endParaRPr lang="zh-CN" altLang="en-US" sz="1100" kern="1200" dirty="0">
                        <a:solidFill>
                          <a:schemeClr val="dk1"/>
                        </a:solidFill>
                        <a:latin typeface="Century Gothic" panose="020B0502020202020204" pitchFamily="34" charset="0"/>
                        <a:ea typeface="+mn-ea"/>
                        <a:cs typeface="+mn-cs"/>
                      </a:endParaRPr>
                    </a:p>
                  </a:txBody>
                  <a:tcPr marL="137160" marR="13716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9640780"/>
                  </a:ext>
                </a:extLst>
              </a:tr>
            </a:tbl>
          </a:graphicData>
        </a:graphic>
      </p:graphicFrame>
      <p:graphicFrame>
        <p:nvGraphicFramePr>
          <p:cNvPr id="8" name="表格 7">
            <a:extLst>
              <a:ext uri="{FF2B5EF4-FFF2-40B4-BE49-F238E27FC236}">
                <a16:creationId xmlns:a16="http://schemas.microsoft.com/office/drawing/2014/main" id="{4D82DC97-DFFD-4725-6913-E67407C7FFAA}"/>
              </a:ext>
            </a:extLst>
          </p:cNvPr>
          <p:cNvGraphicFramePr>
            <a:graphicFrameLocks noGrp="1"/>
          </p:cNvGraphicFramePr>
          <p:nvPr/>
        </p:nvGraphicFramePr>
        <p:xfrm>
          <a:off x="7182955" y="3730289"/>
          <a:ext cx="1552483" cy="457200"/>
        </p:xfrm>
        <a:graphic>
          <a:graphicData uri="http://schemas.openxmlformats.org/drawingml/2006/table">
            <a:tbl>
              <a:tblPr firstRow="1" bandRow="1">
                <a:tableStyleId>{5C22544A-7EE6-4342-B048-85BDC9FD1C3A}</a:tableStyleId>
              </a:tblPr>
              <a:tblGrid>
                <a:gridCol w="1552483">
                  <a:extLst>
                    <a:ext uri="{9D8B030D-6E8A-4147-A177-3AD203B41FA5}">
                      <a16:colId xmlns:a16="http://schemas.microsoft.com/office/drawing/2014/main" val="3541259061"/>
                    </a:ext>
                  </a:extLst>
                </a:gridCol>
              </a:tblGrid>
              <a:tr h="321661">
                <a:tc>
                  <a:txBody>
                    <a:bodyPr/>
                    <a:lstStyle/>
                    <a:p>
                      <a:pPr algn="ctr"/>
                      <a:r>
                        <a:rPr lang="en-US" altLang="zh-CN" sz="1200" b="1" kern="1200" spc="-11" baseline="0" dirty="0">
                          <a:solidFill>
                            <a:srgbClr val="008C82"/>
                          </a:solidFill>
                          <a:latin typeface="Century Gothic" panose="020B0502020202020204" pitchFamily="34" charset="0"/>
                          <a:ea typeface="+mn-ea"/>
                          <a:cs typeface="Times New Roman" panose="02020603050405020304" pitchFamily="18" charset="0"/>
                        </a:rPr>
                        <a:t>Income Statement Flow Chart</a:t>
                      </a:r>
                      <a:endParaRPr lang="zh-CN" altLang="en-US" sz="1200" b="1" kern="1200" spc="-11" baseline="0" dirty="0">
                        <a:solidFill>
                          <a:srgbClr val="008C82"/>
                        </a:solidFill>
                        <a:latin typeface="Century Gothic" panose="020B0502020202020204" pitchFamily="34" charset="0"/>
                        <a:ea typeface="+mn-ea"/>
                        <a:cs typeface="Times New Roman" panose="02020603050405020304" pitchFamily="18" charset="0"/>
                      </a:endParaRPr>
                    </a:p>
                  </a:txBody>
                  <a:tcPr>
                    <a:noFill/>
                  </a:tcPr>
                </a:tc>
                <a:extLst>
                  <a:ext uri="{0D108BD9-81ED-4DB2-BD59-A6C34878D82A}">
                    <a16:rowId xmlns:a16="http://schemas.microsoft.com/office/drawing/2014/main" val="1631751483"/>
                  </a:ext>
                </a:extLst>
              </a:tr>
            </a:tbl>
          </a:graphicData>
        </a:graphic>
      </p:graphicFrame>
      <p:graphicFrame>
        <p:nvGraphicFramePr>
          <p:cNvPr id="10" name="表格 9">
            <a:extLst>
              <a:ext uri="{FF2B5EF4-FFF2-40B4-BE49-F238E27FC236}">
                <a16:creationId xmlns:a16="http://schemas.microsoft.com/office/drawing/2014/main" id="{6B3E8906-A980-C63F-E389-6056D73CF110}"/>
              </a:ext>
            </a:extLst>
          </p:cNvPr>
          <p:cNvGraphicFramePr>
            <a:graphicFrameLocks noGrp="1"/>
          </p:cNvGraphicFramePr>
          <p:nvPr>
            <p:extLst>
              <p:ext uri="{D42A27DB-BD31-4B8C-83A1-F6EECF244321}">
                <p14:modId xmlns:p14="http://schemas.microsoft.com/office/powerpoint/2010/main" val="2632190215"/>
              </p:ext>
            </p:extLst>
          </p:nvPr>
        </p:nvGraphicFramePr>
        <p:xfrm>
          <a:off x="7099288" y="4257675"/>
          <a:ext cx="1938186" cy="1089943"/>
        </p:xfrm>
        <a:graphic>
          <a:graphicData uri="http://schemas.openxmlformats.org/drawingml/2006/table">
            <a:tbl>
              <a:tblPr firstRow="1" bandRow="1">
                <a:tableStyleId>{5C22544A-7EE6-4342-B048-85BDC9FD1C3A}</a:tableStyleId>
              </a:tblPr>
              <a:tblGrid>
                <a:gridCol w="415047">
                  <a:extLst>
                    <a:ext uri="{9D8B030D-6E8A-4147-A177-3AD203B41FA5}">
                      <a16:colId xmlns:a16="http://schemas.microsoft.com/office/drawing/2014/main" val="1990906089"/>
                    </a:ext>
                  </a:extLst>
                </a:gridCol>
                <a:gridCol w="1523139">
                  <a:extLst>
                    <a:ext uri="{9D8B030D-6E8A-4147-A177-3AD203B41FA5}">
                      <a16:colId xmlns:a16="http://schemas.microsoft.com/office/drawing/2014/main" val="2086050410"/>
                    </a:ext>
                  </a:extLst>
                </a:gridCol>
              </a:tblGrid>
              <a:tr h="120700">
                <a:tc>
                  <a:txBody>
                    <a:bodyPr/>
                    <a:lstStyle/>
                    <a:p>
                      <a:pPr algn="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1" dirty="0">
                          <a:solidFill>
                            <a:schemeClr val="tx1"/>
                          </a:solidFill>
                          <a:latin typeface="Century Gothic" panose="020B0502020202020204" pitchFamily="34" charset="0"/>
                        </a:rPr>
                        <a:t>Revenue</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1751483"/>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Century Gothic" panose="020B0502020202020204" pitchFamily="34" charset="0"/>
                        </a:rPr>
                        <a:t>-</a:t>
                      </a:r>
                      <a:r>
                        <a:rPr lang="en-US" altLang="zh-CN" sz="1050" dirty="0">
                          <a:solidFill>
                            <a:schemeClr val="tx1"/>
                          </a:solidFill>
                          <a:latin typeface="Century Gothic" panose="020B0502020202020204" pitchFamily="34" charset="0"/>
                        </a:rPr>
                        <a:t> </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Century Gothic" panose="020B0502020202020204" pitchFamily="34" charset="0"/>
                        </a:rPr>
                        <a:t>COGS </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245068"/>
                  </a:ext>
                </a:extLst>
              </a:tr>
              <a:tr h="21538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zh-CN" altLang="en-US" sz="1100" kern="1200" dirty="0">
                        <a:solidFill>
                          <a:schemeClr val="tx1"/>
                        </a:solidFill>
                        <a:latin typeface="Century Gothic" panose="020B0502020202020204" pitchFamily="34" charset="0"/>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Century Gothic" panose="020B0502020202020204" pitchFamily="34" charset="0"/>
                          <a:ea typeface="+mn-ea"/>
                          <a:cs typeface="+mn-cs"/>
                        </a:rPr>
                        <a:t>Gross Profit</a:t>
                      </a:r>
                      <a:endParaRPr lang="zh-CN" altLang="en-US" sz="1100" kern="1200" dirty="0">
                        <a:solidFill>
                          <a:schemeClr val="tx1"/>
                        </a:solidFill>
                        <a:latin typeface="Century Gothic" panose="020B0502020202020204" pitchFamily="34" charset="0"/>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115423"/>
                  </a:ext>
                </a:extLst>
              </a:tr>
              <a:tr h="217621">
                <a:tc>
                  <a:txBody>
                    <a:bodyPr/>
                    <a:lstStyle/>
                    <a:p>
                      <a:pPr algn="r"/>
                      <a:r>
                        <a:rPr lang="en-US" altLang="zh-CN" sz="1100" dirty="0">
                          <a:solidFill>
                            <a:schemeClr val="tx1"/>
                          </a:solidFill>
                          <a:latin typeface="Century Gothic" panose="020B0502020202020204" pitchFamily="34" charset="0"/>
                        </a:rPr>
                        <a: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dirty="0">
                          <a:solidFill>
                            <a:schemeClr val="tx1"/>
                          </a:solidFill>
                          <a:latin typeface="Century Gothic" panose="020B0502020202020204" pitchFamily="34" charset="0"/>
                        </a:rPr>
                        <a:t>Operating Exp.</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327837"/>
                  </a:ext>
                </a:extLst>
              </a:tr>
              <a:tr h="321661">
                <a:tc>
                  <a:txBody>
                    <a:bodyPr/>
                    <a:lstStyle/>
                    <a:p>
                      <a:pPr algn="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dirty="0">
                          <a:solidFill>
                            <a:schemeClr val="tx1"/>
                          </a:solidFill>
                          <a:latin typeface="Century Gothic" panose="020B0502020202020204" pitchFamily="34" charset="0"/>
                        </a:rPr>
                        <a:t>EBIT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9985"/>
                  </a:ext>
                </a:extLst>
              </a:tr>
            </a:tbl>
          </a:graphicData>
        </a:graphic>
      </p:graphicFrame>
      <p:cxnSp>
        <p:nvCxnSpPr>
          <p:cNvPr id="11" name="直接连接符 10">
            <a:extLst>
              <a:ext uri="{FF2B5EF4-FFF2-40B4-BE49-F238E27FC236}">
                <a16:creationId xmlns:a16="http://schemas.microsoft.com/office/drawing/2014/main" id="{A1ACB591-261D-E67D-F158-240BDADFF646}"/>
              </a:ext>
            </a:extLst>
          </p:cNvPr>
          <p:cNvCxnSpPr>
            <a:cxnSpLocks/>
          </p:cNvCxnSpPr>
          <p:nvPr/>
        </p:nvCxnSpPr>
        <p:spPr>
          <a:xfrm>
            <a:off x="7587574" y="4591458"/>
            <a:ext cx="109079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7EB02F83-DAED-C1E9-5ECE-C5DB91064FB9}"/>
              </a:ext>
            </a:extLst>
          </p:cNvPr>
          <p:cNvCxnSpPr>
            <a:cxnSpLocks/>
          </p:cNvCxnSpPr>
          <p:nvPr/>
        </p:nvCxnSpPr>
        <p:spPr>
          <a:xfrm>
            <a:off x="7587574" y="4983807"/>
            <a:ext cx="109079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图示 14">
            <a:extLst>
              <a:ext uri="{FF2B5EF4-FFF2-40B4-BE49-F238E27FC236}">
                <a16:creationId xmlns:a16="http://schemas.microsoft.com/office/drawing/2014/main" id="{BD004FBF-0E4E-90D8-AC0E-C42BEC13B628}"/>
              </a:ext>
            </a:extLst>
          </p:cNvPr>
          <p:cNvGraphicFramePr/>
          <p:nvPr>
            <p:extLst>
              <p:ext uri="{D42A27DB-BD31-4B8C-83A1-F6EECF244321}">
                <p14:modId xmlns:p14="http://schemas.microsoft.com/office/powerpoint/2010/main" val="3548954550"/>
              </p:ext>
            </p:extLst>
          </p:nvPr>
        </p:nvGraphicFramePr>
        <p:xfrm>
          <a:off x="-325524" y="3691132"/>
          <a:ext cx="7665878" cy="37316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矩形 18">
            <a:extLst>
              <a:ext uri="{FF2B5EF4-FFF2-40B4-BE49-F238E27FC236}">
                <a16:creationId xmlns:a16="http://schemas.microsoft.com/office/drawing/2014/main" id="{8CE583E4-4F96-35A9-5294-9D635BDE9F53}"/>
              </a:ext>
            </a:extLst>
          </p:cNvPr>
          <p:cNvSpPr/>
          <p:nvPr/>
        </p:nvSpPr>
        <p:spPr>
          <a:xfrm>
            <a:off x="7182955" y="3664084"/>
            <a:ext cx="1675340" cy="1683533"/>
          </a:xfrm>
          <a:prstGeom prst="rect">
            <a:avLst/>
          </a:prstGeom>
          <a:noFill/>
          <a:ln>
            <a:solidFill>
              <a:srgbClr val="008C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060DCEA0-D204-40A2-C9ED-33B6D91B2944}"/>
              </a:ext>
            </a:extLst>
          </p:cNvPr>
          <p:cNvSpPr txBox="1"/>
          <p:nvPr/>
        </p:nvSpPr>
        <p:spPr>
          <a:xfrm>
            <a:off x="2190988" y="3455604"/>
            <a:ext cx="1362874" cy="276999"/>
          </a:xfrm>
          <a:prstGeom prst="rect">
            <a:avLst/>
          </a:prstGeom>
          <a:noFill/>
        </p:spPr>
        <p:txBody>
          <a:bodyPr wrap="none" rtlCol="0">
            <a:spAutoFit/>
          </a:bodyPr>
          <a:lstStyle/>
          <a:p>
            <a:r>
              <a:rPr lang="en-US" altLang="zh-CN" sz="1200" b="1" dirty="0">
                <a:latin typeface="Century Gothic" panose="020B0502020202020204" pitchFamily="34" charset="0"/>
              </a:rPr>
              <a:t>Some Examples</a:t>
            </a:r>
            <a:endParaRPr lang="zh-CN" altLang="en-US" sz="1200" b="1" dirty="0">
              <a:latin typeface="Century Gothic" panose="020B0502020202020204" pitchFamily="34" charset="0"/>
            </a:endParaRPr>
          </a:p>
        </p:txBody>
      </p:sp>
      <p:sp>
        <p:nvSpPr>
          <p:cNvPr id="21" name="文本框 20">
            <a:extLst>
              <a:ext uri="{FF2B5EF4-FFF2-40B4-BE49-F238E27FC236}">
                <a16:creationId xmlns:a16="http://schemas.microsoft.com/office/drawing/2014/main" id="{6F7AD990-0E76-169E-953E-D36070E4A553}"/>
              </a:ext>
            </a:extLst>
          </p:cNvPr>
          <p:cNvSpPr txBox="1"/>
          <p:nvPr/>
        </p:nvSpPr>
        <p:spPr>
          <a:xfrm>
            <a:off x="7182955" y="5681400"/>
            <a:ext cx="1826141" cy="276999"/>
          </a:xfrm>
          <a:prstGeom prst="rect">
            <a:avLst/>
          </a:prstGeom>
          <a:noFill/>
        </p:spPr>
        <p:txBody>
          <a:bodyPr wrap="none" rtlCol="0">
            <a:spAutoFit/>
          </a:bodyPr>
          <a:lstStyle/>
          <a:p>
            <a:r>
              <a:rPr lang="en-US" altLang="zh-CN" sz="1200" dirty="0">
                <a:latin typeface="Century Gothic" panose="020B0502020202020204" pitchFamily="34" charset="0"/>
              </a:rPr>
              <a:t>EBIT Margin = EBIT/Rev</a:t>
            </a:r>
            <a:endParaRPr lang="zh-CN" altLang="en-US" sz="12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184640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6</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Income Statement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4" name="表格 3">
            <a:extLst>
              <a:ext uri="{FF2B5EF4-FFF2-40B4-BE49-F238E27FC236}">
                <a16:creationId xmlns:a16="http://schemas.microsoft.com/office/drawing/2014/main" id="{8B1FD022-0AE0-35C9-2DBB-60E7579D43AB}"/>
              </a:ext>
            </a:extLst>
          </p:cNvPr>
          <p:cNvGraphicFramePr>
            <a:graphicFrameLocks noGrp="1"/>
          </p:cNvGraphicFramePr>
          <p:nvPr>
            <p:extLst>
              <p:ext uri="{D42A27DB-BD31-4B8C-83A1-F6EECF244321}">
                <p14:modId xmlns:p14="http://schemas.microsoft.com/office/powerpoint/2010/main" val="2666810588"/>
              </p:ext>
            </p:extLst>
          </p:nvPr>
        </p:nvGraphicFramePr>
        <p:xfrm>
          <a:off x="372671" y="1331997"/>
          <a:ext cx="8485624" cy="1564909"/>
        </p:xfrm>
        <a:graphic>
          <a:graphicData uri="http://schemas.openxmlformats.org/drawingml/2006/table">
            <a:tbl>
              <a:tblPr firstRow="1" bandRow="1">
                <a:tableStyleId>{5C22544A-7EE6-4342-B048-85BDC9FD1C3A}</a:tableStyleId>
              </a:tblPr>
              <a:tblGrid>
                <a:gridCol w="1682623">
                  <a:extLst>
                    <a:ext uri="{9D8B030D-6E8A-4147-A177-3AD203B41FA5}">
                      <a16:colId xmlns:a16="http://schemas.microsoft.com/office/drawing/2014/main" val="3085060888"/>
                    </a:ext>
                  </a:extLst>
                </a:gridCol>
                <a:gridCol w="3660657">
                  <a:extLst>
                    <a:ext uri="{9D8B030D-6E8A-4147-A177-3AD203B41FA5}">
                      <a16:colId xmlns:a16="http://schemas.microsoft.com/office/drawing/2014/main" val="275527181"/>
                    </a:ext>
                  </a:extLst>
                </a:gridCol>
                <a:gridCol w="3142344">
                  <a:extLst>
                    <a:ext uri="{9D8B030D-6E8A-4147-A177-3AD203B41FA5}">
                      <a16:colId xmlns:a16="http://schemas.microsoft.com/office/drawing/2014/main" val="729575581"/>
                    </a:ext>
                  </a:extLst>
                </a:gridCol>
              </a:tblGrid>
              <a:tr h="26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tx1"/>
                          </a:solidFill>
                          <a:latin typeface="Century Gothic" panose="020B0502020202020204" pitchFamily="34" charset="0"/>
                          <a:ea typeface="+mn-ea"/>
                          <a:cs typeface="+mn-cs"/>
                        </a:rPr>
                        <a:t>Key Line Items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1" kern="1200" dirty="0">
                          <a:solidFill>
                            <a:schemeClr val="tx1"/>
                          </a:solidFill>
                          <a:latin typeface="Century Gothic" panose="020B0502020202020204" pitchFamily="34" charset="0"/>
                          <a:ea typeface="+mn-ea"/>
                          <a:cs typeface="+mn-cs"/>
                        </a:rPr>
                        <a:t>Definition</a:t>
                      </a:r>
                      <a:endParaRPr lang="zh-CN" altLang="en-US" sz="1100" b="1" kern="1200" dirty="0">
                        <a:solidFill>
                          <a:schemeClr val="tx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1" kern="1200" dirty="0">
                          <a:solidFill>
                            <a:schemeClr val="tx1"/>
                          </a:solidFill>
                          <a:latin typeface="Century Gothic" panose="020B0502020202020204" pitchFamily="34" charset="0"/>
                          <a:ea typeface="+mn-ea"/>
                          <a:cs typeface="+mn-cs"/>
                        </a:rPr>
                        <a:t>Importance</a:t>
                      </a:r>
                      <a:endParaRPr lang="zh-CN" altLang="en-US" sz="1100" b="1" kern="1200" dirty="0">
                        <a:solidFill>
                          <a:schemeClr val="tx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2859757"/>
                  </a:ext>
                </a:extLst>
              </a:tr>
              <a:tr h="370840">
                <a:tc>
                  <a:txBody>
                    <a:bodyPr/>
                    <a:lstStyle/>
                    <a:p>
                      <a:r>
                        <a:rPr lang="en-US" altLang="zh-CN" sz="1100" b="1" kern="1200" dirty="0">
                          <a:solidFill>
                            <a:schemeClr val="dk1"/>
                          </a:solidFill>
                          <a:latin typeface="Century Gothic" panose="020B0502020202020204" pitchFamily="34" charset="0"/>
                          <a:ea typeface="+mn-ea"/>
                          <a:cs typeface="+mn-cs"/>
                        </a:rPr>
                        <a:t>Net Income</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100" kern="1200" dirty="0">
                          <a:solidFill>
                            <a:schemeClr val="dk1"/>
                          </a:solidFill>
                          <a:latin typeface="Century Gothic" panose="020B0502020202020204" pitchFamily="34" charset="0"/>
                          <a:ea typeface="+mn-ea"/>
                          <a:cs typeface="+mn-cs"/>
                        </a:rPr>
                        <a:t>Net income, or net profit is the total profit of a company after all expenses, taxes, and interest have been deducted from revenue. It is often referred to as the bottom line or earnings.</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100" kern="1200" dirty="0">
                          <a:solidFill>
                            <a:schemeClr val="dk1"/>
                          </a:solidFill>
                          <a:latin typeface="Century Gothic" panose="020B0502020202020204" pitchFamily="34" charset="0"/>
                          <a:ea typeface="+mn-ea"/>
                          <a:cs typeface="+mn-cs"/>
                        </a:rPr>
                        <a:t>Net income is a crucial measure of a company’s profitability and financial health. Investors analyze net income trends to assess company performance and potential for dividends or reinvestment.</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8197941"/>
                  </a:ext>
                </a:extLst>
              </a:tr>
              <a:tr h="370840">
                <a:tc>
                  <a:txBody>
                    <a:bodyPr/>
                    <a:lstStyle/>
                    <a:p>
                      <a:endParaRPr lang="zh-CN" altLang="en-US" sz="1100" kern="1200" dirty="0">
                        <a:solidFill>
                          <a:schemeClr val="dk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100" kern="1200" dirty="0">
                        <a:solidFill>
                          <a:schemeClr val="dk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100" kern="1200" dirty="0">
                        <a:solidFill>
                          <a:schemeClr val="dk1"/>
                        </a:solidFill>
                        <a:latin typeface="Century Gothic" panose="020B050202020202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9640780"/>
                  </a:ext>
                </a:extLst>
              </a:tr>
            </a:tbl>
          </a:graphicData>
        </a:graphic>
      </p:graphicFrame>
      <p:graphicFrame>
        <p:nvGraphicFramePr>
          <p:cNvPr id="8" name="表格 7">
            <a:extLst>
              <a:ext uri="{FF2B5EF4-FFF2-40B4-BE49-F238E27FC236}">
                <a16:creationId xmlns:a16="http://schemas.microsoft.com/office/drawing/2014/main" id="{4D82DC97-DFFD-4725-6913-E67407C7FFAA}"/>
              </a:ext>
            </a:extLst>
          </p:cNvPr>
          <p:cNvGraphicFramePr>
            <a:graphicFrameLocks noGrp="1"/>
          </p:cNvGraphicFramePr>
          <p:nvPr/>
        </p:nvGraphicFramePr>
        <p:xfrm>
          <a:off x="7182955" y="3730289"/>
          <a:ext cx="1552483" cy="457200"/>
        </p:xfrm>
        <a:graphic>
          <a:graphicData uri="http://schemas.openxmlformats.org/drawingml/2006/table">
            <a:tbl>
              <a:tblPr firstRow="1" bandRow="1">
                <a:tableStyleId>{5C22544A-7EE6-4342-B048-85BDC9FD1C3A}</a:tableStyleId>
              </a:tblPr>
              <a:tblGrid>
                <a:gridCol w="1552483">
                  <a:extLst>
                    <a:ext uri="{9D8B030D-6E8A-4147-A177-3AD203B41FA5}">
                      <a16:colId xmlns:a16="http://schemas.microsoft.com/office/drawing/2014/main" val="3541259061"/>
                    </a:ext>
                  </a:extLst>
                </a:gridCol>
              </a:tblGrid>
              <a:tr h="321661">
                <a:tc>
                  <a:txBody>
                    <a:bodyPr/>
                    <a:lstStyle/>
                    <a:p>
                      <a:pPr algn="ctr"/>
                      <a:r>
                        <a:rPr lang="en-US" altLang="zh-CN" sz="1200" b="1" kern="1200" spc="-11" baseline="0" dirty="0">
                          <a:solidFill>
                            <a:srgbClr val="008C82"/>
                          </a:solidFill>
                          <a:latin typeface="Century Gothic" panose="020B0502020202020204" pitchFamily="34" charset="0"/>
                          <a:ea typeface="+mn-ea"/>
                          <a:cs typeface="Times New Roman" panose="02020603050405020304" pitchFamily="18" charset="0"/>
                        </a:rPr>
                        <a:t>Income Statement Flow Chart</a:t>
                      </a:r>
                      <a:endParaRPr lang="zh-CN" altLang="en-US" sz="1200" b="1" kern="1200" spc="-11" baseline="0" dirty="0">
                        <a:solidFill>
                          <a:srgbClr val="008C82"/>
                        </a:solidFill>
                        <a:latin typeface="Century Gothic" panose="020B0502020202020204" pitchFamily="34" charset="0"/>
                        <a:ea typeface="+mn-ea"/>
                        <a:cs typeface="Times New Roman" panose="02020603050405020304" pitchFamily="18" charset="0"/>
                      </a:endParaRPr>
                    </a:p>
                  </a:txBody>
                  <a:tcPr>
                    <a:noFill/>
                  </a:tcPr>
                </a:tc>
                <a:extLst>
                  <a:ext uri="{0D108BD9-81ED-4DB2-BD59-A6C34878D82A}">
                    <a16:rowId xmlns:a16="http://schemas.microsoft.com/office/drawing/2014/main" val="1631751483"/>
                  </a:ext>
                </a:extLst>
              </a:tr>
            </a:tbl>
          </a:graphicData>
        </a:graphic>
      </p:graphicFrame>
      <p:graphicFrame>
        <p:nvGraphicFramePr>
          <p:cNvPr id="10" name="表格 9">
            <a:extLst>
              <a:ext uri="{FF2B5EF4-FFF2-40B4-BE49-F238E27FC236}">
                <a16:creationId xmlns:a16="http://schemas.microsoft.com/office/drawing/2014/main" id="{6B3E8906-A980-C63F-E389-6056D73CF110}"/>
              </a:ext>
            </a:extLst>
          </p:cNvPr>
          <p:cNvGraphicFramePr>
            <a:graphicFrameLocks noGrp="1"/>
          </p:cNvGraphicFramePr>
          <p:nvPr>
            <p:extLst>
              <p:ext uri="{D42A27DB-BD31-4B8C-83A1-F6EECF244321}">
                <p14:modId xmlns:p14="http://schemas.microsoft.com/office/powerpoint/2010/main" val="2712938176"/>
              </p:ext>
            </p:extLst>
          </p:nvPr>
        </p:nvGraphicFramePr>
        <p:xfrm>
          <a:off x="7099288" y="4257675"/>
          <a:ext cx="1938186" cy="1835731"/>
        </p:xfrm>
        <a:graphic>
          <a:graphicData uri="http://schemas.openxmlformats.org/drawingml/2006/table">
            <a:tbl>
              <a:tblPr firstRow="1" bandRow="1">
                <a:tableStyleId>{5C22544A-7EE6-4342-B048-85BDC9FD1C3A}</a:tableStyleId>
              </a:tblPr>
              <a:tblGrid>
                <a:gridCol w="415047">
                  <a:extLst>
                    <a:ext uri="{9D8B030D-6E8A-4147-A177-3AD203B41FA5}">
                      <a16:colId xmlns:a16="http://schemas.microsoft.com/office/drawing/2014/main" val="1990906089"/>
                    </a:ext>
                  </a:extLst>
                </a:gridCol>
                <a:gridCol w="1523139">
                  <a:extLst>
                    <a:ext uri="{9D8B030D-6E8A-4147-A177-3AD203B41FA5}">
                      <a16:colId xmlns:a16="http://schemas.microsoft.com/office/drawing/2014/main" val="2086050410"/>
                    </a:ext>
                  </a:extLst>
                </a:gridCol>
              </a:tblGrid>
              <a:tr h="120700">
                <a:tc>
                  <a:txBody>
                    <a:bodyPr/>
                    <a:lstStyle/>
                    <a:p>
                      <a:pPr algn="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1" dirty="0">
                          <a:solidFill>
                            <a:schemeClr val="tx1"/>
                          </a:solidFill>
                          <a:latin typeface="Century Gothic" panose="020B0502020202020204" pitchFamily="34" charset="0"/>
                        </a:rPr>
                        <a:t>Revenue</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1751483"/>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Century Gothic" panose="020B0502020202020204" pitchFamily="34" charset="0"/>
                        </a:rPr>
                        <a:t>-</a:t>
                      </a:r>
                      <a:r>
                        <a:rPr lang="en-US" altLang="zh-CN" sz="1050" dirty="0">
                          <a:solidFill>
                            <a:schemeClr val="tx1"/>
                          </a:solidFill>
                          <a:latin typeface="Century Gothic" panose="020B0502020202020204" pitchFamily="34" charset="0"/>
                        </a:rPr>
                        <a:t> </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Century Gothic" panose="020B0502020202020204" pitchFamily="34" charset="0"/>
                        </a:rPr>
                        <a:t>COGS </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245068"/>
                  </a:ext>
                </a:extLst>
              </a:tr>
              <a:tr h="21538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zh-CN" altLang="en-US" sz="1100" kern="1200" dirty="0">
                        <a:solidFill>
                          <a:schemeClr val="tx1"/>
                        </a:solidFill>
                        <a:latin typeface="Century Gothic" panose="020B0502020202020204" pitchFamily="34" charset="0"/>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tx1"/>
                          </a:solidFill>
                          <a:latin typeface="Century Gothic" panose="020B0502020202020204" pitchFamily="34" charset="0"/>
                          <a:ea typeface="+mn-ea"/>
                          <a:cs typeface="+mn-cs"/>
                        </a:rPr>
                        <a:t>Gross Profit</a:t>
                      </a:r>
                      <a:endParaRPr lang="zh-CN" altLang="en-US" sz="1100" b="0" kern="1200" dirty="0">
                        <a:solidFill>
                          <a:schemeClr val="tx1"/>
                        </a:solidFill>
                        <a:latin typeface="Century Gothic" panose="020B0502020202020204" pitchFamily="34" charset="0"/>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115423"/>
                  </a:ext>
                </a:extLst>
              </a:tr>
              <a:tr h="217621">
                <a:tc>
                  <a:txBody>
                    <a:bodyPr/>
                    <a:lstStyle/>
                    <a:p>
                      <a:pPr algn="r"/>
                      <a:r>
                        <a:rPr lang="en-US" altLang="zh-CN" sz="1100" dirty="0">
                          <a:solidFill>
                            <a:schemeClr val="tx1"/>
                          </a:solidFill>
                          <a:latin typeface="Century Gothic" panose="020B0502020202020204" pitchFamily="34" charset="0"/>
                        </a:rPr>
                        <a: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Operating Exp.</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327837"/>
                  </a:ext>
                </a:extLst>
              </a:tr>
              <a:tr h="188069">
                <a:tc>
                  <a:txBody>
                    <a:bodyPr/>
                    <a:lstStyle/>
                    <a:p>
                      <a:pPr algn="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EBIT</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9985"/>
                  </a:ext>
                </a:extLst>
              </a:tr>
              <a:tr h="188068">
                <a:tc>
                  <a:txBody>
                    <a:bodyPr/>
                    <a:lstStyle/>
                    <a:p>
                      <a:pPr algn="r"/>
                      <a:r>
                        <a:rPr lang="en-US" altLang="zh-CN" sz="1100" dirty="0">
                          <a:solidFill>
                            <a:schemeClr val="tx1"/>
                          </a:solidFill>
                          <a:latin typeface="Century Gothic" panose="020B0502020202020204" pitchFamily="34" charset="0"/>
                        </a:rPr>
                        <a: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Interest Exp.</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4728864"/>
                  </a:ext>
                </a:extLst>
              </a:tr>
              <a:tr h="188068">
                <a:tc>
                  <a:txBody>
                    <a:bodyPr/>
                    <a:lstStyle/>
                    <a:p>
                      <a:pPr algn="r"/>
                      <a:r>
                        <a:rPr lang="en-US" altLang="zh-CN" sz="1100" dirty="0">
                          <a:solidFill>
                            <a:schemeClr val="tx1"/>
                          </a:solidFill>
                          <a:latin typeface="Century Gothic" panose="020B0502020202020204" pitchFamily="34" charset="0"/>
                        </a:rPr>
                        <a: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EBT</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4405924"/>
                  </a:ext>
                </a:extLst>
              </a:tr>
              <a:tr h="181583">
                <a:tc>
                  <a:txBody>
                    <a:bodyPr/>
                    <a:lstStyle/>
                    <a:p>
                      <a:pPr algn="r"/>
                      <a:r>
                        <a:rPr lang="en-US" altLang="zh-CN" sz="1100" dirty="0">
                          <a:solidFill>
                            <a:schemeClr val="tx1"/>
                          </a:solidFill>
                          <a:latin typeface="Century Gothic" panose="020B0502020202020204" pitchFamily="34" charset="0"/>
                        </a:rPr>
                        <a:t>-</a:t>
                      </a: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Taxes</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791459"/>
                  </a:ext>
                </a:extLst>
              </a:tr>
              <a:tr h="321661">
                <a:tc>
                  <a:txBody>
                    <a:bodyPr/>
                    <a:lstStyle/>
                    <a:p>
                      <a:pPr algn="r"/>
                      <a:endParaRPr lang="zh-CN" altLang="en-US" sz="110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100" b="0" dirty="0">
                          <a:solidFill>
                            <a:schemeClr val="tx1"/>
                          </a:solidFill>
                          <a:latin typeface="Century Gothic" panose="020B0502020202020204" pitchFamily="34" charset="0"/>
                        </a:rPr>
                        <a:t>Net Income</a:t>
                      </a:r>
                      <a:endParaRPr lang="zh-CN" altLang="en-US" sz="1100" b="0" dirty="0">
                        <a:solidFill>
                          <a:schemeClr val="tx1"/>
                        </a:solidFill>
                        <a:latin typeface="Century Gothic" panose="020B0502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722477"/>
                  </a:ext>
                </a:extLst>
              </a:tr>
            </a:tbl>
          </a:graphicData>
        </a:graphic>
      </p:graphicFrame>
      <p:cxnSp>
        <p:nvCxnSpPr>
          <p:cNvPr id="11" name="直接连接符 10">
            <a:extLst>
              <a:ext uri="{FF2B5EF4-FFF2-40B4-BE49-F238E27FC236}">
                <a16:creationId xmlns:a16="http://schemas.microsoft.com/office/drawing/2014/main" id="{A1ACB591-261D-E67D-F158-240BDADFF646}"/>
              </a:ext>
            </a:extLst>
          </p:cNvPr>
          <p:cNvCxnSpPr>
            <a:cxnSpLocks/>
          </p:cNvCxnSpPr>
          <p:nvPr/>
        </p:nvCxnSpPr>
        <p:spPr>
          <a:xfrm>
            <a:off x="7587574" y="4591458"/>
            <a:ext cx="109079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7EB02F83-DAED-C1E9-5ECE-C5DB91064FB9}"/>
              </a:ext>
            </a:extLst>
          </p:cNvPr>
          <p:cNvCxnSpPr>
            <a:cxnSpLocks/>
          </p:cNvCxnSpPr>
          <p:nvPr/>
        </p:nvCxnSpPr>
        <p:spPr>
          <a:xfrm>
            <a:off x="7587574" y="4983807"/>
            <a:ext cx="109079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直接连接符 1">
            <a:extLst>
              <a:ext uri="{FF2B5EF4-FFF2-40B4-BE49-F238E27FC236}">
                <a16:creationId xmlns:a16="http://schemas.microsoft.com/office/drawing/2014/main" id="{5897C030-CE5E-A3B3-CD08-3708B545E4F5}"/>
              </a:ext>
            </a:extLst>
          </p:cNvPr>
          <p:cNvCxnSpPr>
            <a:cxnSpLocks/>
          </p:cNvCxnSpPr>
          <p:nvPr/>
        </p:nvCxnSpPr>
        <p:spPr>
          <a:xfrm>
            <a:off x="7584334" y="5395610"/>
            <a:ext cx="109079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0DD707BC-7858-0901-D28E-A0077C38D2C5}"/>
              </a:ext>
            </a:extLst>
          </p:cNvPr>
          <p:cNvCxnSpPr>
            <a:cxnSpLocks/>
          </p:cNvCxnSpPr>
          <p:nvPr/>
        </p:nvCxnSpPr>
        <p:spPr>
          <a:xfrm>
            <a:off x="7607034" y="5768500"/>
            <a:ext cx="109079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FDDCA85F-9710-2541-DE5A-417DDB937642}"/>
              </a:ext>
            </a:extLst>
          </p:cNvPr>
          <p:cNvSpPr/>
          <p:nvPr/>
        </p:nvSpPr>
        <p:spPr>
          <a:xfrm>
            <a:off x="7182955" y="3664084"/>
            <a:ext cx="1675340" cy="2429321"/>
          </a:xfrm>
          <a:prstGeom prst="rect">
            <a:avLst/>
          </a:prstGeom>
          <a:noFill/>
          <a:ln>
            <a:solidFill>
              <a:srgbClr val="008C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6" name="图示 15">
            <a:extLst>
              <a:ext uri="{FF2B5EF4-FFF2-40B4-BE49-F238E27FC236}">
                <a16:creationId xmlns:a16="http://schemas.microsoft.com/office/drawing/2014/main" id="{0BB41F0F-DA71-049A-4DDA-6C286D7367A5}"/>
              </a:ext>
            </a:extLst>
          </p:cNvPr>
          <p:cNvGraphicFramePr/>
          <p:nvPr>
            <p:extLst>
              <p:ext uri="{D42A27DB-BD31-4B8C-83A1-F6EECF244321}">
                <p14:modId xmlns:p14="http://schemas.microsoft.com/office/powerpoint/2010/main" val="1009503721"/>
              </p:ext>
            </p:extLst>
          </p:nvPr>
        </p:nvGraphicFramePr>
        <p:xfrm>
          <a:off x="427671" y="1897566"/>
          <a:ext cx="5738966" cy="24293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文本框 19">
            <a:extLst>
              <a:ext uri="{FF2B5EF4-FFF2-40B4-BE49-F238E27FC236}">
                <a16:creationId xmlns:a16="http://schemas.microsoft.com/office/drawing/2014/main" id="{45C199E9-D35B-F344-DE9D-20432535D684}"/>
              </a:ext>
            </a:extLst>
          </p:cNvPr>
          <p:cNvSpPr txBox="1"/>
          <p:nvPr/>
        </p:nvSpPr>
        <p:spPr>
          <a:xfrm rot="16200000">
            <a:off x="1012272" y="2991745"/>
            <a:ext cx="353943" cy="1212833"/>
          </a:xfrm>
          <a:prstGeom prst="rect">
            <a:avLst/>
          </a:prstGeom>
          <a:noFill/>
        </p:spPr>
        <p:txBody>
          <a:bodyPr vert="eaVert" wrap="none" rtlCol="0">
            <a:spAutoFit/>
          </a:bodyPr>
          <a:lstStyle/>
          <a:p>
            <a:r>
              <a:rPr lang="en-US" altLang="zh-CN" sz="1100" dirty="0">
                <a:latin typeface="Century Gothic" panose="020B0502020202020204" pitchFamily="34" charset="0"/>
              </a:rPr>
              <a:t>Bank borrowings</a:t>
            </a:r>
            <a:endParaRPr lang="zh-CN" altLang="en-US" sz="1100" dirty="0">
              <a:latin typeface="Century Gothic" panose="020B0502020202020204" pitchFamily="34" charset="0"/>
            </a:endParaRPr>
          </a:p>
        </p:txBody>
      </p:sp>
      <p:sp>
        <p:nvSpPr>
          <p:cNvPr id="21" name="文本框 20">
            <a:extLst>
              <a:ext uri="{FF2B5EF4-FFF2-40B4-BE49-F238E27FC236}">
                <a16:creationId xmlns:a16="http://schemas.microsoft.com/office/drawing/2014/main" id="{6715989B-2C1A-29F6-A923-31BCC7F79308}"/>
              </a:ext>
            </a:extLst>
          </p:cNvPr>
          <p:cNvSpPr txBox="1"/>
          <p:nvPr/>
        </p:nvSpPr>
        <p:spPr>
          <a:xfrm rot="16200000">
            <a:off x="1012272" y="3392170"/>
            <a:ext cx="353943" cy="1252907"/>
          </a:xfrm>
          <a:prstGeom prst="rect">
            <a:avLst/>
          </a:prstGeom>
          <a:noFill/>
        </p:spPr>
        <p:txBody>
          <a:bodyPr vert="eaVert" wrap="none" rtlCol="0">
            <a:spAutoFit/>
          </a:bodyPr>
          <a:lstStyle/>
          <a:p>
            <a:r>
              <a:rPr lang="en-US" altLang="zh-CN" sz="1100" dirty="0">
                <a:latin typeface="Century Gothic" panose="020B0502020202020204" pitchFamily="34" charset="0"/>
              </a:rPr>
              <a:t>Avg. interest rate</a:t>
            </a:r>
            <a:endParaRPr lang="zh-CN" altLang="en-US" sz="1100" dirty="0">
              <a:latin typeface="Century Gothic" panose="020B0502020202020204" pitchFamily="34" charset="0"/>
            </a:endParaRPr>
          </a:p>
        </p:txBody>
      </p:sp>
      <p:sp>
        <p:nvSpPr>
          <p:cNvPr id="23" name="文本框 22">
            <a:extLst>
              <a:ext uri="{FF2B5EF4-FFF2-40B4-BE49-F238E27FC236}">
                <a16:creationId xmlns:a16="http://schemas.microsoft.com/office/drawing/2014/main" id="{AD9FF48C-72D2-95D3-E18A-6197C106FA17}"/>
              </a:ext>
            </a:extLst>
          </p:cNvPr>
          <p:cNvSpPr txBox="1"/>
          <p:nvPr/>
        </p:nvSpPr>
        <p:spPr>
          <a:xfrm rot="16200000">
            <a:off x="1004578" y="3711643"/>
            <a:ext cx="369332" cy="166071"/>
          </a:xfrm>
          <a:prstGeom prst="rect">
            <a:avLst/>
          </a:prstGeom>
          <a:noFill/>
        </p:spPr>
        <p:txBody>
          <a:bodyPr vert="eaVert" wrap="none" rtlCol="0">
            <a:spAutoFit/>
          </a:bodyPr>
          <a:lstStyle/>
          <a:p>
            <a:r>
              <a:rPr lang="en-US" altLang="zh-CN" sz="1200" dirty="0">
                <a:latin typeface="Century Gothic" panose="020B0502020202020204" pitchFamily="34" charset="0"/>
              </a:rPr>
              <a:t>x</a:t>
            </a:r>
            <a:endParaRPr lang="zh-CN" altLang="en-US" sz="1200" dirty="0">
              <a:latin typeface="Century Gothic" panose="020B0502020202020204" pitchFamily="34" charset="0"/>
            </a:endParaRPr>
          </a:p>
        </p:txBody>
      </p:sp>
      <p:sp>
        <p:nvSpPr>
          <p:cNvPr id="25" name="文本框 24">
            <a:extLst>
              <a:ext uri="{FF2B5EF4-FFF2-40B4-BE49-F238E27FC236}">
                <a16:creationId xmlns:a16="http://schemas.microsoft.com/office/drawing/2014/main" id="{736264AC-72A9-76B8-8E75-CBB3D9F325F6}"/>
              </a:ext>
            </a:extLst>
          </p:cNvPr>
          <p:cNvSpPr txBox="1"/>
          <p:nvPr/>
        </p:nvSpPr>
        <p:spPr>
          <a:xfrm rot="16200000">
            <a:off x="3159689" y="3089752"/>
            <a:ext cx="353943" cy="1036502"/>
          </a:xfrm>
          <a:prstGeom prst="rect">
            <a:avLst/>
          </a:prstGeom>
          <a:noFill/>
        </p:spPr>
        <p:txBody>
          <a:bodyPr vert="eaVert" wrap="none" rtlCol="0">
            <a:spAutoFit/>
          </a:bodyPr>
          <a:lstStyle/>
          <a:p>
            <a:r>
              <a:rPr lang="en-US" altLang="zh-CN" sz="1100" dirty="0">
                <a:latin typeface="Century Gothic" panose="020B0502020202020204" pitchFamily="34" charset="0"/>
              </a:rPr>
              <a:t>Bank Deposits</a:t>
            </a:r>
            <a:endParaRPr lang="zh-CN" altLang="en-US" sz="1100" dirty="0">
              <a:latin typeface="Century Gothic" panose="020B0502020202020204" pitchFamily="34" charset="0"/>
            </a:endParaRPr>
          </a:p>
        </p:txBody>
      </p:sp>
      <p:sp>
        <p:nvSpPr>
          <p:cNvPr id="26" name="文本框 25">
            <a:extLst>
              <a:ext uri="{FF2B5EF4-FFF2-40B4-BE49-F238E27FC236}">
                <a16:creationId xmlns:a16="http://schemas.microsoft.com/office/drawing/2014/main" id="{60152C98-434B-FFF8-0571-D5407CA5095F}"/>
              </a:ext>
            </a:extLst>
          </p:cNvPr>
          <p:cNvSpPr txBox="1"/>
          <p:nvPr/>
        </p:nvSpPr>
        <p:spPr>
          <a:xfrm rot="16200000">
            <a:off x="3159689" y="3402011"/>
            <a:ext cx="353943" cy="1252907"/>
          </a:xfrm>
          <a:prstGeom prst="rect">
            <a:avLst/>
          </a:prstGeom>
          <a:noFill/>
        </p:spPr>
        <p:txBody>
          <a:bodyPr vert="eaVert" wrap="none" rtlCol="0">
            <a:spAutoFit/>
          </a:bodyPr>
          <a:lstStyle/>
          <a:p>
            <a:r>
              <a:rPr lang="en-US" altLang="zh-CN" sz="1100" dirty="0">
                <a:latin typeface="Century Gothic" panose="020B0502020202020204" pitchFamily="34" charset="0"/>
              </a:rPr>
              <a:t>Avg. interest rate</a:t>
            </a:r>
            <a:endParaRPr lang="zh-CN" altLang="en-US" sz="1100" dirty="0">
              <a:latin typeface="Century Gothic" panose="020B0502020202020204" pitchFamily="34" charset="0"/>
            </a:endParaRPr>
          </a:p>
        </p:txBody>
      </p:sp>
      <p:sp>
        <p:nvSpPr>
          <p:cNvPr id="27" name="文本框 26">
            <a:extLst>
              <a:ext uri="{FF2B5EF4-FFF2-40B4-BE49-F238E27FC236}">
                <a16:creationId xmlns:a16="http://schemas.microsoft.com/office/drawing/2014/main" id="{5F5AB25F-51F2-8340-A218-94370E688BD8}"/>
              </a:ext>
            </a:extLst>
          </p:cNvPr>
          <p:cNvSpPr txBox="1"/>
          <p:nvPr/>
        </p:nvSpPr>
        <p:spPr>
          <a:xfrm rot="16200000">
            <a:off x="3151995" y="3721484"/>
            <a:ext cx="369332" cy="166071"/>
          </a:xfrm>
          <a:prstGeom prst="rect">
            <a:avLst/>
          </a:prstGeom>
          <a:noFill/>
        </p:spPr>
        <p:txBody>
          <a:bodyPr vert="eaVert" wrap="none" rtlCol="0">
            <a:spAutoFit/>
          </a:bodyPr>
          <a:lstStyle/>
          <a:p>
            <a:r>
              <a:rPr lang="en-US" altLang="zh-CN" sz="1200" dirty="0">
                <a:latin typeface="Century Gothic" panose="020B0502020202020204" pitchFamily="34" charset="0"/>
              </a:rPr>
              <a:t>x</a:t>
            </a:r>
            <a:endParaRPr lang="zh-CN" altLang="en-US" sz="1200" dirty="0">
              <a:latin typeface="Century Gothic" panose="020B0502020202020204" pitchFamily="34" charset="0"/>
            </a:endParaRPr>
          </a:p>
        </p:txBody>
      </p:sp>
      <p:graphicFrame>
        <p:nvGraphicFramePr>
          <p:cNvPr id="28" name="图示 27">
            <a:extLst>
              <a:ext uri="{FF2B5EF4-FFF2-40B4-BE49-F238E27FC236}">
                <a16:creationId xmlns:a16="http://schemas.microsoft.com/office/drawing/2014/main" id="{021CCEF0-4529-3D46-506C-5F1362A4E4B6}"/>
              </a:ext>
            </a:extLst>
          </p:cNvPr>
          <p:cNvGraphicFramePr/>
          <p:nvPr>
            <p:extLst>
              <p:ext uri="{D42A27DB-BD31-4B8C-83A1-F6EECF244321}">
                <p14:modId xmlns:p14="http://schemas.microsoft.com/office/powerpoint/2010/main" val="1554818803"/>
              </p:ext>
            </p:extLst>
          </p:nvPr>
        </p:nvGraphicFramePr>
        <p:xfrm>
          <a:off x="427672" y="5254775"/>
          <a:ext cx="5895308" cy="198498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9" name="图示 28">
            <a:extLst>
              <a:ext uri="{FF2B5EF4-FFF2-40B4-BE49-F238E27FC236}">
                <a16:creationId xmlns:a16="http://schemas.microsoft.com/office/drawing/2014/main" id="{E408541B-39BE-4748-A80A-7963F87E3F3E}"/>
              </a:ext>
            </a:extLst>
          </p:cNvPr>
          <p:cNvGraphicFramePr/>
          <p:nvPr>
            <p:extLst>
              <p:ext uri="{D42A27DB-BD31-4B8C-83A1-F6EECF244321}">
                <p14:modId xmlns:p14="http://schemas.microsoft.com/office/powerpoint/2010/main" val="3492374731"/>
              </p:ext>
            </p:extLst>
          </p:nvPr>
        </p:nvGraphicFramePr>
        <p:xfrm>
          <a:off x="427671" y="3851493"/>
          <a:ext cx="5738966" cy="189790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ustDataLst>
      <p:tags r:id="rId1"/>
    </p:custDataLst>
    <p:extLst>
      <p:ext uri="{BB962C8B-B14F-4D97-AF65-F5344CB8AC3E}">
        <p14:creationId xmlns:p14="http://schemas.microsoft.com/office/powerpoint/2010/main" val="1938945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7</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Balance Sheet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4" name="表格 3">
            <a:extLst>
              <a:ext uri="{FF2B5EF4-FFF2-40B4-BE49-F238E27FC236}">
                <a16:creationId xmlns:a16="http://schemas.microsoft.com/office/drawing/2014/main" id="{8B1FD022-0AE0-35C9-2DBB-60E7579D43AB}"/>
              </a:ext>
            </a:extLst>
          </p:cNvPr>
          <p:cNvGraphicFramePr>
            <a:graphicFrameLocks noGrp="1"/>
          </p:cNvGraphicFramePr>
          <p:nvPr>
            <p:extLst>
              <p:ext uri="{D42A27DB-BD31-4B8C-83A1-F6EECF244321}">
                <p14:modId xmlns:p14="http://schemas.microsoft.com/office/powerpoint/2010/main" val="2072181871"/>
              </p:ext>
            </p:extLst>
          </p:nvPr>
        </p:nvGraphicFramePr>
        <p:xfrm>
          <a:off x="454818" y="1337392"/>
          <a:ext cx="8335076" cy="4744989"/>
        </p:xfrm>
        <a:graphic>
          <a:graphicData uri="http://schemas.openxmlformats.org/drawingml/2006/table">
            <a:tbl>
              <a:tblPr firstRow="1" bandRow="1">
                <a:tableStyleId>{5C22544A-7EE6-4342-B048-85BDC9FD1C3A}</a:tableStyleId>
              </a:tblPr>
              <a:tblGrid>
                <a:gridCol w="1425801">
                  <a:extLst>
                    <a:ext uri="{9D8B030D-6E8A-4147-A177-3AD203B41FA5}">
                      <a16:colId xmlns:a16="http://schemas.microsoft.com/office/drawing/2014/main" val="3085060888"/>
                    </a:ext>
                  </a:extLst>
                </a:gridCol>
                <a:gridCol w="3443442">
                  <a:extLst>
                    <a:ext uri="{9D8B030D-6E8A-4147-A177-3AD203B41FA5}">
                      <a16:colId xmlns:a16="http://schemas.microsoft.com/office/drawing/2014/main" val="275527181"/>
                    </a:ext>
                  </a:extLst>
                </a:gridCol>
                <a:gridCol w="3465833">
                  <a:extLst>
                    <a:ext uri="{9D8B030D-6E8A-4147-A177-3AD203B41FA5}">
                      <a16:colId xmlns:a16="http://schemas.microsoft.com/office/drawing/2014/main" val="729575581"/>
                    </a:ext>
                  </a:extLst>
                </a:gridCol>
              </a:tblGrid>
              <a:tr h="26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a:solidFill>
                            <a:schemeClr val="tx1"/>
                          </a:solidFill>
                          <a:latin typeface="Century Gothic" panose="020B0502020202020204" pitchFamily="34" charset="0"/>
                          <a:ea typeface="+mn-ea"/>
                          <a:cs typeface="+mn-cs"/>
                        </a:rPr>
                        <a:t>Key Line Items - A</a:t>
                      </a:r>
                      <a:endParaRPr lang="en-US" altLang="zh-CN" sz="1100" b="1" kern="120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b="1" kern="1200">
                          <a:solidFill>
                            <a:schemeClr val="tx1"/>
                          </a:solidFill>
                          <a:latin typeface="Century Gothic" panose="020B0502020202020204" pitchFamily="34" charset="0"/>
                          <a:ea typeface="+mn-ea"/>
                          <a:cs typeface="+mn-cs"/>
                        </a:rPr>
                        <a:t>Definition</a:t>
                      </a:r>
                      <a:endParaRPr lang="zh-CN" altLang="en-US" sz="1100" b="1" kern="120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b="1" kern="1200">
                          <a:solidFill>
                            <a:schemeClr val="tx1"/>
                          </a:solidFill>
                          <a:latin typeface="Century Gothic" panose="020B0502020202020204" pitchFamily="34" charset="0"/>
                          <a:ea typeface="+mn-ea"/>
                          <a:cs typeface="+mn-cs"/>
                        </a:rPr>
                        <a:t>Importance</a:t>
                      </a:r>
                      <a:endParaRPr lang="zh-CN" altLang="en-US" sz="1100" b="1" kern="120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2859757"/>
                  </a:ext>
                </a:extLst>
              </a:tr>
              <a:tr h="370840">
                <a:tc>
                  <a:txBody>
                    <a:bodyPr/>
                    <a:lstStyle/>
                    <a:p>
                      <a:r>
                        <a:rPr lang="en-US" altLang="zh-CN" sz="1100" b="1" kern="1200">
                          <a:solidFill>
                            <a:schemeClr val="dk1"/>
                          </a:solidFill>
                          <a:latin typeface="Century Gothic" panose="020B0502020202020204" pitchFamily="34" charset="0"/>
                          <a:ea typeface="+mn-ea"/>
                          <a:cs typeface="+mn-cs"/>
                        </a:rPr>
                        <a:t>Cash and Cash Equivalents:</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The amount of cash and other assets that can be quickly converted to cash, such as US treasury bonds and shares of Apple or Google.</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Reflects a company's liquidity and its abilities to meet short-term obligations, to invest in Capex, and to pay dividends.</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197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latin typeface="Century Gothic" panose="020B0502020202020204" pitchFamily="34" charset="0"/>
                          <a:ea typeface="+mn-ea"/>
                          <a:cs typeface="+mn-cs"/>
                        </a:rPr>
                        <a:t>Accounts Receivable</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Money owed to the company for goods or services provided on credit.</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Indicates the efficiency of a company in collecting payments from customers. An extreme example is that a superior business model allows a company to receive cash payments in advance, prior to the delivery of goods or the provision of services. </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6496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latin typeface="Century Gothic" panose="020B0502020202020204" pitchFamily="34" charset="0"/>
                          <a:ea typeface="+mn-ea"/>
                          <a:cs typeface="+mn-cs"/>
                        </a:rPr>
                        <a:t>Inventory</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 Goods produced or purchased for resale. Include raw materials (RM), work in progress (WIP), and finished goods (FG)</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Inventories need to be maintained at a reasonable level. High inventory balance, relative to annual sales, may pose several key risks including obsolescence, reduced flexibility to demand trends, overproduction/weak demand, etc.</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1095851"/>
                  </a:ext>
                </a:extLst>
              </a:tr>
              <a:tr h="370840">
                <a:tc>
                  <a:txBody>
                    <a:bodyPr/>
                    <a:lstStyle/>
                    <a:p>
                      <a:r>
                        <a:rPr lang="en-US" altLang="zh-CN" sz="1100" b="1" kern="1200" dirty="0">
                          <a:solidFill>
                            <a:schemeClr val="dk1"/>
                          </a:solidFill>
                          <a:latin typeface="Century Gothic" panose="020B0502020202020204" pitchFamily="34" charset="0"/>
                          <a:ea typeface="+mn-ea"/>
                          <a:cs typeface="+mn-cs"/>
                        </a:rPr>
                        <a:t>Property, Plant, and Equipment (PPE)</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Long-term tangible assets used in the company's operations. E.g. office buildings, computers, lab equipment, production facilities.</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Represents a significant portion of a company's investment in its core business.</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7569868"/>
                  </a:ext>
                </a:extLst>
              </a:tr>
              <a:tr h="370840">
                <a:tc>
                  <a:txBody>
                    <a:bodyPr/>
                    <a:lstStyle/>
                    <a:p>
                      <a:r>
                        <a:rPr lang="en-US" altLang="zh-CN" sz="1100" b="1" kern="1200" dirty="0">
                          <a:solidFill>
                            <a:schemeClr val="dk1"/>
                          </a:solidFill>
                          <a:latin typeface="Century Gothic" panose="020B0502020202020204" pitchFamily="34" charset="0"/>
                          <a:ea typeface="+mn-ea"/>
                          <a:cs typeface="+mn-cs"/>
                        </a:rPr>
                        <a:t>Investments</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All types of investments including investments in bonds, private/public equities, wealth management products, etc.</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It’s worth investigating into these investments, assessing their return on capital. Distributing excessive cash to shareholders through dividends or share buybacks is way better than investing in unperforming assets, from shareholders’ perspective. </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1873011"/>
                  </a:ext>
                </a:extLst>
              </a:tr>
            </a:tbl>
          </a:graphicData>
        </a:graphic>
      </p:graphicFrame>
      <p:sp>
        <p:nvSpPr>
          <p:cNvPr id="5" name="文本框 4">
            <a:extLst>
              <a:ext uri="{FF2B5EF4-FFF2-40B4-BE49-F238E27FC236}">
                <a16:creationId xmlns:a16="http://schemas.microsoft.com/office/drawing/2014/main" id="{218BECC4-DFD1-8A0A-528B-6348353D4A05}"/>
              </a:ext>
            </a:extLst>
          </p:cNvPr>
          <p:cNvSpPr txBox="1"/>
          <p:nvPr/>
        </p:nvSpPr>
        <p:spPr>
          <a:xfrm>
            <a:off x="2728609" y="930774"/>
            <a:ext cx="4795736" cy="369332"/>
          </a:xfrm>
          <a:prstGeom prst="rect">
            <a:avLst/>
          </a:prstGeom>
          <a:noFill/>
        </p:spPr>
        <p:txBody>
          <a:bodyPr wrap="square">
            <a:spAutoFit/>
          </a:bodyPr>
          <a:lstStyle/>
          <a:p>
            <a:r>
              <a:rPr lang="en-US" altLang="zh-CN" sz="1800" dirty="0">
                <a:solidFill>
                  <a:srgbClr val="008C82"/>
                </a:solidFill>
                <a:latin typeface="Century Gothic" panose="020B0502020202020204" pitchFamily="34" charset="0"/>
                <a:cs typeface="Times New Roman" panose="02020603050405020304" pitchFamily="18" charset="0"/>
              </a:rPr>
              <a:t>Assets (A)= Liabilities (L) + Equity (E)</a:t>
            </a:r>
            <a:endParaRPr lang="zh-CN" altLang="en-US" dirty="0"/>
          </a:p>
        </p:txBody>
      </p:sp>
    </p:spTree>
    <p:custDataLst>
      <p:tags r:id="rId1"/>
    </p:custDataLst>
    <p:extLst>
      <p:ext uri="{BB962C8B-B14F-4D97-AF65-F5344CB8AC3E}">
        <p14:creationId xmlns:p14="http://schemas.microsoft.com/office/powerpoint/2010/main" val="125687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8</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Balance Sheet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graphicFrame>
        <p:nvGraphicFramePr>
          <p:cNvPr id="4" name="表格 3">
            <a:extLst>
              <a:ext uri="{FF2B5EF4-FFF2-40B4-BE49-F238E27FC236}">
                <a16:creationId xmlns:a16="http://schemas.microsoft.com/office/drawing/2014/main" id="{8B1FD022-0AE0-35C9-2DBB-60E7579D43AB}"/>
              </a:ext>
            </a:extLst>
          </p:cNvPr>
          <p:cNvGraphicFramePr>
            <a:graphicFrameLocks noGrp="1"/>
          </p:cNvGraphicFramePr>
          <p:nvPr>
            <p:extLst>
              <p:ext uri="{D42A27DB-BD31-4B8C-83A1-F6EECF244321}">
                <p14:modId xmlns:p14="http://schemas.microsoft.com/office/powerpoint/2010/main" val="3187759773"/>
              </p:ext>
            </p:extLst>
          </p:nvPr>
        </p:nvGraphicFramePr>
        <p:xfrm>
          <a:off x="454818" y="1337392"/>
          <a:ext cx="8335076" cy="4988829"/>
        </p:xfrm>
        <a:graphic>
          <a:graphicData uri="http://schemas.openxmlformats.org/drawingml/2006/table">
            <a:tbl>
              <a:tblPr firstRow="1" bandRow="1">
                <a:tableStyleId>{5C22544A-7EE6-4342-B048-85BDC9FD1C3A}</a:tableStyleId>
              </a:tblPr>
              <a:tblGrid>
                <a:gridCol w="1425801">
                  <a:extLst>
                    <a:ext uri="{9D8B030D-6E8A-4147-A177-3AD203B41FA5}">
                      <a16:colId xmlns:a16="http://schemas.microsoft.com/office/drawing/2014/main" val="3085060888"/>
                    </a:ext>
                  </a:extLst>
                </a:gridCol>
                <a:gridCol w="3443442">
                  <a:extLst>
                    <a:ext uri="{9D8B030D-6E8A-4147-A177-3AD203B41FA5}">
                      <a16:colId xmlns:a16="http://schemas.microsoft.com/office/drawing/2014/main" val="275527181"/>
                    </a:ext>
                  </a:extLst>
                </a:gridCol>
                <a:gridCol w="3465833">
                  <a:extLst>
                    <a:ext uri="{9D8B030D-6E8A-4147-A177-3AD203B41FA5}">
                      <a16:colId xmlns:a16="http://schemas.microsoft.com/office/drawing/2014/main" val="729575581"/>
                    </a:ext>
                  </a:extLst>
                </a:gridCol>
              </a:tblGrid>
              <a:tr h="26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tx1"/>
                          </a:solidFill>
                          <a:latin typeface="Century Gothic" panose="020B0502020202020204" pitchFamily="34" charset="0"/>
                          <a:ea typeface="+mn-ea"/>
                          <a:cs typeface="+mn-cs"/>
                        </a:rPr>
                        <a:t>Key Line Items - 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b="1" kern="1200">
                          <a:solidFill>
                            <a:schemeClr val="tx1"/>
                          </a:solidFill>
                          <a:latin typeface="Century Gothic" panose="020B0502020202020204" pitchFamily="34" charset="0"/>
                          <a:ea typeface="+mn-ea"/>
                          <a:cs typeface="+mn-cs"/>
                        </a:rPr>
                        <a:t>Definition</a:t>
                      </a:r>
                      <a:endParaRPr lang="zh-CN" altLang="en-US" sz="1100" b="1" kern="120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b="1" kern="1200">
                          <a:solidFill>
                            <a:schemeClr val="tx1"/>
                          </a:solidFill>
                          <a:latin typeface="Century Gothic" panose="020B0502020202020204" pitchFamily="34" charset="0"/>
                          <a:ea typeface="+mn-ea"/>
                          <a:cs typeface="+mn-cs"/>
                        </a:rPr>
                        <a:t>Importance</a:t>
                      </a:r>
                      <a:endParaRPr lang="zh-CN" altLang="en-US" sz="1100" b="1" kern="120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2859757"/>
                  </a:ext>
                </a:extLst>
              </a:tr>
              <a:tr h="370840">
                <a:tc>
                  <a:txBody>
                    <a:bodyPr/>
                    <a:lstStyle/>
                    <a:p>
                      <a:r>
                        <a:rPr lang="en-US" altLang="zh-CN" sz="1100" b="1" kern="1200" dirty="0">
                          <a:solidFill>
                            <a:schemeClr val="dk1"/>
                          </a:solidFill>
                          <a:latin typeface="Century Gothic" panose="020B0502020202020204" pitchFamily="34" charset="0"/>
                          <a:ea typeface="+mn-ea"/>
                          <a:cs typeface="+mn-cs"/>
                        </a:rPr>
                        <a:t>Accounts Payable</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Money owed to suppliers for goods or services received on credit. </a:t>
                      </a:r>
                      <a:endParaRPr lang="en-US" altLang="zh-CN" sz="1050" kern="1200" dirty="0">
                        <a:solidFill>
                          <a:schemeClr val="dk1"/>
                        </a:solidFill>
                        <a:latin typeface="Century Gothic" panose="020B0502020202020204" pitchFamily="34" charset="0"/>
                        <a:ea typeface="+mn-ea"/>
                        <a:cs typeface="+mn-cs"/>
                      </a:endParaRPr>
                    </a:p>
                    <a:p>
                      <a:r>
                        <a:rPr lang="en-US" altLang="zh-CN" sz="1100" kern="1200" dirty="0">
                          <a:solidFill>
                            <a:schemeClr val="dk1"/>
                          </a:solidFill>
                          <a:latin typeface="Century Gothic" panose="020B0502020202020204" pitchFamily="34" charset="0"/>
                          <a:ea typeface="+mn-ea"/>
                          <a:cs typeface="+mn-cs"/>
                        </a:rPr>
                        <a:t>Accounts payable serves as an interest-free credit facility extended by suppliers, which can be leveraged by a company to manage its short-term liquidity. </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The ability to defer payment for goods and services is a testament to a company's strong bargaining power and negotiation skills with its suppliers. It can be employed to assess a company's influence in the supply chain and its capacity to optimize working capital.</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197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latin typeface="Century Gothic" panose="020B0502020202020204" pitchFamily="34" charset="0"/>
                          <a:ea typeface="+mn-ea"/>
                          <a:cs typeface="+mn-cs"/>
                        </a:rPr>
                        <a:t>Lease liabilities</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Lease liabilities arise when a company (lessee) enters into a lease agreement for an asset, such as real estate, vehicles, or equipment, and has the right to use that asset for a specified period. Recognized on the balance sheet as a liability, reflecting the company's obligation to pay rent over the lease term.</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The counterparts of lease liabilities are lease assets. Accounting adjustments may be needed when calculating operating cash flows.</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6496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latin typeface="Century Gothic" panose="020B0502020202020204" pitchFamily="34" charset="0"/>
                          <a:ea typeface="+mn-ea"/>
                          <a:cs typeface="+mn-cs"/>
                        </a:rPr>
                        <a:t>Debt (bank borrowings)</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The funds a company borrows from financial institutions, typically in the form of loans or credit facilities. These borrowings are used to finance various business activities such as capital expenditures, acquisitions, working capital, etc.</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The amount of debt can influence market perception of a company's financial stability, cash flow generation capability, and growth prospects, which can affect the company’s stock valuations.</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10958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latin typeface="Century Gothic" panose="020B0502020202020204" pitchFamily="34" charset="0"/>
                          <a:ea typeface="+mn-ea"/>
                          <a:cs typeface="+mn-cs"/>
                        </a:rPr>
                        <a:t>Deferred revenue</a:t>
                      </a:r>
                      <a:endParaRPr lang="zh-CN" altLang="en-US" sz="1100" b="1"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latin typeface="Century Gothic" panose="020B0502020202020204" pitchFamily="34" charset="0"/>
                          <a:ea typeface="+mn-ea"/>
                          <a:cs typeface="+mn-cs"/>
                        </a:rPr>
                        <a:t>Also known as unearned revenue or receipts in advance represents the portion of payment received from customers for goods or services that have been paid for in advance but have not yet been delivered or fully provided. This is essentially a liability account because the company has an obligation to fulfill the service or deliver the product in the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100" kern="1200" dirty="0">
                          <a:solidFill>
                            <a:schemeClr val="dk1"/>
                          </a:solidFill>
                          <a:latin typeface="Century Gothic" panose="020B0502020202020204" pitchFamily="34" charset="0"/>
                          <a:ea typeface="+mn-ea"/>
                          <a:cs typeface="+mn-cs"/>
                        </a:rPr>
                        <a:t>A growing deferred revenue balance can signal strong demand for a company's products or services, and a high customer retention. It indicates committed future sales. </a:t>
                      </a:r>
                    </a:p>
                    <a:p>
                      <a:r>
                        <a:rPr lang="en-US" altLang="zh-CN" sz="1100" kern="1200" dirty="0">
                          <a:solidFill>
                            <a:schemeClr val="dk1"/>
                          </a:solidFill>
                          <a:latin typeface="Century Gothic" panose="020B0502020202020204" pitchFamily="34" charset="0"/>
                          <a:ea typeface="+mn-ea"/>
                          <a:cs typeface="+mn-cs"/>
                        </a:rPr>
                        <a:t>Although deferred revenue is not immediately recognized as income, it does represent cash receipts that enhance working capital.</a:t>
                      </a:r>
                      <a:endParaRPr lang="zh-CN" altLang="en-US" sz="1100" kern="1200" dirty="0">
                        <a:solidFill>
                          <a:schemeClr val="dk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8359950"/>
                  </a:ext>
                </a:extLst>
              </a:tr>
            </a:tbl>
          </a:graphicData>
        </a:graphic>
      </p:graphicFrame>
      <p:sp>
        <p:nvSpPr>
          <p:cNvPr id="5" name="文本框 4">
            <a:extLst>
              <a:ext uri="{FF2B5EF4-FFF2-40B4-BE49-F238E27FC236}">
                <a16:creationId xmlns:a16="http://schemas.microsoft.com/office/drawing/2014/main" id="{218BECC4-DFD1-8A0A-528B-6348353D4A05}"/>
              </a:ext>
            </a:extLst>
          </p:cNvPr>
          <p:cNvSpPr txBox="1"/>
          <p:nvPr/>
        </p:nvSpPr>
        <p:spPr>
          <a:xfrm>
            <a:off x="2728609" y="930774"/>
            <a:ext cx="4795736" cy="369332"/>
          </a:xfrm>
          <a:prstGeom prst="rect">
            <a:avLst/>
          </a:prstGeom>
          <a:noFill/>
        </p:spPr>
        <p:txBody>
          <a:bodyPr wrap="square">
            <a:spAutoFit/>
          </a:bodyPr>
          <a:lstStyle/>
          <a:p>
            <a:r>
              <a:rPr lang="en-US" altLang="zh-CN" sz="1800" dirty="0">
                <a:solidFill>
                  <a:srgbClr val="008C82"/>
                </a:solidFill>
                <a:latin typeface="Century Gothic" panose="020B0502020202020204" pitchFamily="34" charset="0"/>
                <a:cs typeface="Times New Roman" panose="02020603050405020304" pitchFamily="18" charset="0"/>
              </a:rPr>
              <a:t>Assets (A)= Liabilities (L) + Equity (E)</a:t>
            </a:r>
            <a:endParaRPr lang="zh-CN" altLang="en-US" dirty="0"/>
          </a:p>
        </p:txBody>
      </p:sp>
    </p:spTree>
    <p:custDataLst>
      <p:tags r:id="rId1"/>
    </p:custDataLst>
    <p:extLst>
      <p:ext uri="{BB962C8B-B14F-4D97-AF65-F5344CB8AC3E}">
        <p14:creationId xmlns:p14="http://schemas.microsoft.com/office/powerpoint/2010/main" val="202205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FD11C-2530-C344-9F42-82F2C07A00D5}"/>
              </a:ext>
            </a:extLst>
          </p:cNvPr>
          <p:cNvSpPr>
            <a:spLocks noGrp="1"/>
          </p:cNvSpPr>
          <p:nvPr>
            <p:ph type="title"/>
          </p:nvPr>
        </p:nvSpPr>
        <p:spPr/>
        <p:txBody>
          <a:bodyPr/>
          <a:lstStyle/>
          <a:p>
            <a:r>
              <a:rPr lang="en-US" dirty="0"/>
              <a:t>Financial Modeling:</a:t>
            </a:r>
            <a:br>
              <a:rPr lang="en-US" dirty="0"/>
            </a:br>
            <a:r>
              <a:rPr lang="en-US" altLang="zh-CN" sz="1600" b="0" dirty="0">
                <a:solidFill>
                  <a:srgbClr val="008C82"/>
                </a:solidFill>
              </a:rPr>
              <a:t>Financial Statements</a:t>
            </a:r>
            <a:endParaRPr lang="en-US" sz="1600" b="0" dirty="0">
              <a:solidFill>
                <a:srgbClr val="008C82"/>
              </a:solidFill>
            </a:endParaRPr>
          </a:p>
        </p:txBody>
      </p:sp>
      <p:sp>
        <p:nvSpPr>
          <p:cNvPr id="6" name="Slide Number Placeholder 5">
            <a:extLst>
              <a:ext uri="{FF2B5EF4-FFF2-40B4-BE49-F238E27FC236}">
                <a16:creationId xmlns:a16="http://schemas.microsoft.com/office/drawing/2014/main" id="{BC2057BD-7AD3-C842-AB2D-0FF6594EEB22}"/>
              </a:ext>
            </a:extLst>
          </p:cNvPr>
          <p:cNvSpPr>
            <a:spLocks noGrp="1"/>
          </p:cNvSpPr>
          <p:nvPr>
            <p:ph type="sldNum" sz="quarter" idx="12"/>
          </p:nvPr>
        </p:nvSpPr>
        <p:spPr/>
        <p:txBody>
          <a:bodyPr/>
          <a:lstStyle/>
          <a:p>
            <a:fld id="{8EEC37C6-AC39-4A6B-A75F-F9CDDE8B5287}" type="slidenum">
              <a:rPr lang="en-GB" smtClean="0"/>
              <a:pPr/>
              <a:t>9</a:t>
            </a:fld>
            <a:endParaRPr lang="en-GB"/>
          </a:p>
        </p:txBody>
      </p:sp>
      <p:sp>
        <p:nvSpPr>
          <p:cNvPr id="9" name="Content Placeholder 8">
            <a:extLst>
              <a:ext uri="{FF2B5EF4-FFF2-40B4-BE49-F238E27FC236}">
                <a16:creationId xmlns:a16="http://schemas.microsoft.com/office/drawing/2014/main" id="{9209EA4F-95E3-4919-D51C-85BF0FD8D8B9}"/>
              </a:ext>
            </a:extLst>
          </p:cNvPr>
          <p:cNvSpPr txBox="1">
            <a:spLocks/>
          </p:cNvSpPr>
          <p:nvPr/>
        </p:nvSpPr>
        <p:spPr>
          <a:xfrm>
            <a:off x="454818" y="1051826"/>
            <a:ext cx="8335436" cy="5288903"/>
          </a:xfrm>
          <a:prstGeom prst="rect">
            <a:avLst/>
          </a:prstGeom>
        </p:spPr>
        <p:txBody>
          <a:bodyPr vert="horz" lIns="0" tIns="0" rIns="0" bIns="0" rtlCol="0" anchor="t" anchorCtr="0">
            <a:noAutofit/>
          </a:bodyPr>
          <a:lstStyle>
            <a:lvl1pPr marL="0" indent="0" algn="l" defTabSz="228597" rtl="0" eaLnBrk="1" latinLnBrk="0" hangingPunct="1">
              <a:spcBef>
                <a:spcPts val="600"/>
              </a:spcBef>
              <a:buFont typeface="Verdana" pitchFamily="34" charset="0"/>
              <a:buNone/>
              <a:defRPr sz="1800" b="1" kern="1200" spc="-11" baseline="0">
                <a:solidFill>
                  <a:schemeClr val="tx2"/>
                </a:solidFill>
                <a:latin typeface="+mn-lt"/>
                <a:ea typeface="+mn-ea"/>
                <a:cs typeface="+mn-cs"/>
              </a:defRPr>
            </a:lvl1pPr>
            <a:lvl2pPr marL="228597" indent="-228597" algn="l" defTabSz="228597" rtl="0" eaLnBrk="1" latinLnBrk="0" hangingPunct="1">
              <a:spcBef>
                <a:spcPts val="600"/>
              </a:spcBef>
              <a:buFont typeface="Wingdings" pitchFamily="2" charset="2"/>
              <a:buChar char="§"/>
              <a:defRPr sz="1800" kern="1200" spc="-11" baseline="0">
                <a:solidFill>
                  <a:schemeClr val="tx1"/>
                </a:solidFill>
                <a:latin typeface="+mn-lt"/>
                <a:ea typeface="+mn-ea"/>
                <a:cs typeface="+mn-cs"/>
              </a:defRPr>
            </a:lvl2pPr>
            <a:lvl3pPr marL="457195"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3pPr>
            <a:lvl4pPr marL="685791"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4pPr>
            <a:lvl5pPr marL="914388" indent="-228597" algn="l" defTabSz="228597" rtl="0" eaLnBrk="1" latinLnBrk="0" hangingPunct="1">
              <a:spcBef>
                <a:spcPts val="600"/>
              </a:spcBef>
              <a:buFont typeface="Verdana" pitchFamily="34" charset="0"/>
              <a:buChar char="–"/>
              <a:defRPr sz="1800" kern="1200" spc="-11" baseline="0">
                <a:solidFill>
                  <a:schemeClr val="tx1"/>
                </a:solidFill>
                <a:latin typeface="+mn-lt"/>
                <a:ea typeface="+mn-ea"/>
                <a:cs typeface="+mn-cs"/>
              </a:defRPr>
            </a:lvl5pPr>
            <a:lvl6pPr marL="2514569"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7"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altLang="zh-CN" sz="1300" dirty="0">
                <a:solidFill>
                  <a:srgbClr val="008C82"/>
                </a:solidFill>
                <a:latin typeface="Century Gothic" panose="020B0502020202020204" pitchFamily="34" charset="0"/>
                <a:cs typeface="Times New Roman" panose="02020603050405020304" pitchFamily="18" charset="0"/>
              </a:rPr>
              <a:t>Balance Sheet</a:t>
            </a: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algn="just">
              <a:spcBef>
                <a:spcPts val="0"/>
              </a:spcBef>
            </a:pPr>
            <a:endParaRPr lang="en-US" sz="1300" dirty="0">
              <a:solidFill>
                <a:srgbClr val="008C82"/>
              </a:solidFill>
              <a:latin typeface="Century Gothic" panose="020B050202020202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矩形 12">
            <a:extLst>
              <a:ext uri="{FF2B5EF4-FFF2-40B4-BE49-F238E27FC236}">
                <a16:creationId xmlns:a16="http://schemas.microsoft.com/office/drawing/2014/main" id="{49C9FBFF-403A-399B-577A-64B107D7F108}"/>
              </a:ext>
            </a:extLst>
          </p:cNvPr>
          <p:cNvSpPr/>
          <p:nvPr/>
        </p:nvSpPr>
        <p:spPr>
          <a:xfrm>
            <a:off x="4216400" y="1460500"/>
            <a:ext cx="7493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p14:bwMode="auto" r:id="rId4">
            <p14:nvContentPartPr>
              <p14:cNvPr id="17" name="墨迹 16">
                <a:extLst>
                  <a:ext uri="{FF2B5EF4-FFF2-40B4-BE49-F238E27FC236}">
                    <a16:creationId xmlns:a16="http://schemas.microsoft.com/office/drawing/2014/main" id="{C5A42CC2-B0B6-4DEC-C943-54349F829DC1}"/>
                  </a:ext>
                </a:extLst>
              </p14:cNvPr>
              <p14:cNvContentPartPr/>
              <p14:nvPr/>
            </p14:nvContentPartPr>
            <p14:xfrm>
              <a:off x="9556490" y="2012580"/>
              <a:ext cx="360" cy="360"/>
            </p14:xfrm>
          </p:contentPart>
        </mc:Choice>
        <mc:Fallback xmlns="">
          <p:pic>
            <p:nvPicPr>
              <p:cNvPr id="17" name="墨迹 16">
                <a:extLst>
                  <a:ext uri="{FF2B5EF4-FFF2-40B4-BE49-F238E27FC236}">
                    <a16:creationId xmlns:a16="http://schemas.microsoft.com/office/drawing/2014/main" id="{C5A42CC2-B0B6-4DEC-C943-54349F829DC1}"/>
                  </a:ext>
                </a:extLst>
              </p:cNvPr>
              <p:cNvPicPr/>
              <p:nvPr/>
            </p:nvPicPr>
            <p:blipFill>
              <a:blip r:embed="rId7"/>
              <a:stretch>
                <a:fillRect/>
              </a:stretch>
            </p:blipFill>
            <p:spPr>
              <a:xfrm>
                <a:off x="9552170" y="2008260"/>
                <a:ext cx="9000" cy="9000"/>
              </a:xfrm>
              <a:prstGeom prst="rect">
                <a:avLst/>
              </a:prstGeom>
            </p:spPr>
          </p:pic>
        </mc:Fallback>
      </mc:AlternateContent>
      <p:sp>
        <p:nvSpPr>
          <p:cNvPr id="5" name="文本框 4">
            <a:extLst>
              <a:ext uri="{FF2B5EF4-FFF2-40B4-BE49-F238E27FC236}">
                <a16:creationId xmlns:a16="http://schemas.microsoft.com/office/drawing/2014/main" id="{218BECC4-DFD1-8A0A-528B-6348353D4A05}"/>
              </a:ext>
            </a:extLst>
          </p:cNvPr>
          <p:cNvSpPr txBox="1"/>
          <p:nvPr/>
        </p:nvSpPr>
        <p:spPr>
          <a:xfrm>
            <a:off x="2728609" y="930774"/>
            <a:ext cx="4795736" cy="369332"/>
          </a:xfrm>
          <a:prstGeom prst="rect">
            <a:avLst/>
          </a:prstGeom>
          <a:noFill/>
        </p:spPr>
        <p:txBody>
          <a:bodyPr wrap="square">
            <a:spAutoFit/>
          </a:bodyPr>
          <a:lstStyle/>
          <a:p>
            <a:r>
              <a:rPr lang="en-US" altLang="zh-CN" sz="1800" dirty="0">
                <a:solidFill>
                  <a:srgbClr val="008C82"/>
                </a:solidFill>
                <a:latin typeface="Century Gothic" panose="020B0502020202020204" pitchFamily="34" charset="0"/>
                <a:cs typeface="Times New Roman" panose="02020603050405020304" pitchFamily="18" charset="0"/>
              </a:rPr>
              <a:t>Assets (A)= Liabilities (L) + Equity (E)</a:t>
            </a:r>
            <a:endParaRPr lang="zh-CN" altLang="en-US" dirty="0"/>
          </a:p>
        </p:txBody>
      </p:sp>
      <p:sp>
        <p:nvSpPr>
          <p:cNvPr id="2" name="文本框 1">
            <a:extLst>
              <a:ext uri="{FF2B5EF4-FFF2-40B4-BE49-F238E27FC236}">
                <a16:creationId xmlns:a16="http://schemas.microsoft.com/office/drawing/2014/main" id="{463E33B2-0796-106A-BEB1-539E598E6490}"/>
              </a:ext>
            </a:extLst>
          </p:cNvPr>
          <p:cNvSpPr txBox="1"/>
          <p:nvPr/>
        </p:nvSpPr>
        <p:spPr>
          <a:xfrm>
            <a:off x="386106" y="3234943"/>
            <a:ext cx="8436148" cy="961802"/>
          </a:xfrm>
          <a:prstGeom prst="rect">
            <a:avLst/>
          </a:prstGeom>
          <a:noFill/>
        </p:spPr>
        <p:txBody>
          <a:bodyPr wrap="square">
            <a:spAutoFit/>
          </a:bodyPr>
          <a:lstStyle/>
          <a:p>
            <a:pPr marR="0" algn="just">
              <a:spcBef>
                <a:spcPts val="0"/>
              </a:spcBef>
              <a:spcAft>
                <a:spcPts val="0"/>
              </a:spcAft>
            </a:pPr>
            <a:r>
              <a:rPr lang="en-US" altLang="zh-CN" sz="11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Current / Non-current liabilities</a:t>
            </a:r>
          </a:p>
          <a:p>
            <a:pPr marL="171450" indent="-171450" algn="just">
              <a:spcBef>
                <a:spcPts val="300"/>
              </a:spcBef>
              <a:spcAft>
                <a:spcPts val="300"/>
              </a:spcAft>
              <a:buFont typeface="Arial" panose="020B0604020202020204" pitchFamily="34" charset="0"/>
              <a:buChar char="•"/>
            </a:pPr>
            <a:r>
              <a:rPr lang="en-US" altLang="zh-CN" sz="1100" dirty="0">
                <a:solidFill>
                  <a:srgbClr val="060607"/>
                </a:solidFill>
                <a:highlight>
                  <a:srgbClr val="FFFFFF"/>
                </a:highlight>
                <a:latin typeface="Century Gothic" panose="020B0502020202020204" pitchFamily="34" charset="0"/>
              </a:rPr>
              <a:t>Differentiated by their time to maturity or the period until they are due to be settled.</a:t>
            </a:r>
          </a:p>
          <a:p>
            <a:pPr marL="171450" indent="-171450" algn="just">
              <a:spcBef>
                <a:spcPts val="300"/>
              </a:spcBef>
              <a:spcAft>
                <a:spcPts val="300"/>
              </a:spcAft>
              <a:buFont typeface="Arial" panose="020B0604020202020204" pitchFamily="34" charset="0"/>
              <a:buChar char="•"/>
            </a:pPr>
            <a:r>
              <a:rPr lang="en-US" altLang="zh-CN" sz="1100" dirty="0">
                <a:solidFill>
                  <a:srgbClr val="060607"/>
                </a:solidFill>
                <a:highlight>
                  <a:srgbClr val="FFFFFF"/>
                </a:highlight>
                <a:latin typeface="Century Gothic" panose="020B0502020202020204" pitchFamily="34" charset="0"/>
              </a:rPr>
              <a:t>Current Liabilities - short-term obligations that are expected to be settled within one year</a:t>
            </a:r>
          </a:p>
          <a:p>
            <a:pPr marL="171450" marR="0" indent="-171450" algn="just">
              <a:spcBef>
                <a:spcPts val="300"/>
              </a:spcBef>
              <a:spcAft>
                <a:spcPts val="300"/>
              </a:spcAft>
              <a:buFont typeface="Arial" panose="020B0604020202020204" pitchFamily="34" charset="0"/>
              <a:buChar char="•"/>
            </a:pPr>
            <a:r>
              <a:rPr lang="en-US" altLang="zh-CN" sz="1100" dirty="0">
                <a:solidFill>
                  <a:srgbClr val="060607"/>
                </a:solidFill>
                <a:highlight>
                  <a:srgbClr val="FFFFFF"/>
                </a:highlight>
                <a:latin typeface="Century Gothic" panose="020B0502020202020204" pitchFamily="34" charset="0"/>
              </a:rPr>
              <a:t>Non-Current Liabilities - long-term obligations that are not due for settlement within one year</a:t>
            </a:r>
          </a:p>
        </p:txBody>
      </p:sp>
      <p:sp>
        <p:nvSpPr>
          <p:cNvPr id="10" name="文本框 9">
            <a:extLst>
              <a:ext uri="{FF2B5EF4-FFF2-40B4-BE49-F238E27FC236}">
                <a16:creationId xmlns:a16="http://schemas.microsoft.com/office/drawing/2014/main" id="{F5B6292D-504F-FC7F-7D9B-FB20857482AE}"/>
              </a:ext>
            </a:extLst>
          </p:cNvPr>
          <p:cNvSpPr txBox="1"/>
          <p:nvPr/>
        </p:nvSpPr>
        <p:spPr>
          <a:xfrm>
            <a:off x="386106" y="1746636"/>
            <a:ext cx="8436148" cy="1300356"/>
          </a:xfrm>
          <a:prstGeom prst="rect">
            <a:avLst/>
          </a:prstGeom>
          <a:noFill/>
        </p:spPr>
        <p:txBody>
          <a:bodyPr wrap="square">
            <a:spAutoFit/>
          </a:bodyPr>
          <a:lstStyle/>
          <a:p>
            <a:pPr marR="0" algn="just">
              <a:spcBef>
                <a:spcPts val="0"/>
              </a:spcBef>
              <a:spcAft>
                <a:spcPts val="0"/>
              </a:spcAft>
            </a:pPr>
            <a:r>
              <a:rPr lang="en-US" altLang="zh-CN" sz="11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Current / Non-current assets</a:t>
            </a:r>
          </a:p>
          <a:p>
            <a:pPr marL="171450" indent="-171450" algn="just">
              <a:spcBef>
                <a:spcPts val="300"/>
              </a:spcBef>
              <a:spcAft>
                <a:spcPts val="300"/>
              </a:spcAft>
              <a:buFont typeface="Arial" panose="020B0604020202020204" pitchFamily="34" charset="0"/>
              <a:buChar char="•"/>
            </a:pPr>
            <a:r>
              <a:rPr lang="en-US" altLang="zh-CN" sz="1100" dirty="0">
                <a:solidFill>
                  <a:srgbClr val="060607"/>
                </a:solidFill>
                <a:highlight>
                  <a:srgbClr val="FFFFFF"/>
                </a:highlight>
                <a:latin typeface="Century Gothic" panose="020B0502020202020204" pitchFamily="34" charset="0"/>
              </a:rPr>
              <a:t>Categorized based on their expected conversion to cash or use in operations within a one-year period. </a:t>
            </a:r>
          </a:p>
          <a:p>
            <a:pPr marL="171450" indent="-171450" algn="just">
              <a:spcBef>
                <a:spcPts val="300"/>
              </a:spcBef>
              <a:spcAft>
                <a:spcPts val="300"/>
              </a:spcAft>
              <a:buFont typeface="Arial" panose="020B0604020202020204" pitchFamily="34" charset="0"/>
              <a:buChar char="•"/>
            </a:pPr>
            <a:r>
              <a:rPr lang="en-US" altLang="zh-CN" sz="1100" dirty="0">
                <a:solidFill>
                  <a:srgbClr val="060607"/>
                </a:solidFill>
                <a:highlight>
                  <a:srgbClr val="FFFFFF"/>
                </a:highlight>
                <a:latin typeface="Century Gothic" panose="020B0502020202020204" pitchFamily="34" charset="0"/>
              </a:rPr>
              <a:t>Current Assets - short-term resources that a company expects to convert to cash, sell, or use up within one year. Examples include cash, accounts receivable, inventory, prepayments</a:t>
            </a:r>
          </a:p>
          <a:p>
            <a:pPr marL="171450" marR="0" indent="-171450" algn="just">
              <a:spcBef>
                <a:spcPts val="300"/>
              </a:spcBef>
              <a:spcAft>
                <a:spcPts val="300"/>
              </a:spcAft>
              <a:buFont typeface="Arial" panose="020B0604020202020204" pitchFamily="34" charset="0"/>
              <a:buChar char="•"/>
            </a:pPr>
            <a:r>
              <a:rPr lang="en-US" altLang="zh-CN" sz="1100" dirty="0">
                <a:solidFill>
                  <a:srgbClr val="060607"/>
                </a:solidFill>
                <a:highlight>
                  <a:srgbClr val="FFFFFF"/>
                </a:highlight>
                <a:latin typeface="Century Gothic" panose="020B0502020202020204" pitchFamily="34" charset="0"/>
              </a:rPr>
              <a:t>Non-Current Assets - long-term resources that are not expected to be converted to cash or used up within one year. Examples include PPE, long-term investments.</a:t>
            </a:r>
          </a:p>
        </p:txBody>
      </p:sp>
    </p:spTree>
    <p:custDataLst>
      <p:tags r:id="rId1"/>
    </p:custDataLst>
    <p:extLst>
      <p:ext uri="{BB962C8B-B14F-4D97-AF65-F5344CB8AC3E}">
        <p14:creationId xmlns:p14="http://schemas.microsoft.com/office/powerpoint/2010/main" val="19565609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wr6nAaue"/>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43245f3-0957-4910-98e4-8be6505c2abe">
      <Terms xmlns="http://schemas.microsoft.com/office/infopath/2007/PartnerControls"/>
    </lcf76f155ced4ddcb4097134ff3c332f>
    <TaxCatchAll xmlns="1da6fa27-d3b8-4bd2-ace7-7f86806307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31F80B41F3BD49B68F63AB7CDD542D" ma:contentTypeVersion="18" ma:contentTypeDescription="Create a new document." ma:contentTypeScope="" ma:versionID="e7ab4e2b9a8d4a551b2847393dd82988">
  <xsd:schema xmlns:xsd="http://www.w3.org/2001/XMLSchema" xmlns:xs="http://www.w3.org/2001/XMLSchema" xmlns:p="http://schemas.microsoft.com/office/2006/metadata/properties" xmlns:ns2="443245f3-0957-4910-98e4-8be6505c2abe" xmlns:ns3="1da6fa27-d3b8-4bd2-ace7-7f86806307f6" targetNamespace="http://schemas.microsoft.com/office/2006/metadata/properties" ma:root="true" ma:fieldsID="0df78dd66dfa730b1239a1d64fa4ef6a" ns2:_="" ns3:_="">
    <xsd:import namespace="443245f3-0957-4910-98e4-8be6505c2abe"/>
    <xsd:import namespace="1da6fa27-d3b8-4bd2-ace7-7f86806307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3245f3-0957-4910-98e4-8be6505c2a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4a56e0a-51a7-4717-9e6a-dbf60e3d7630"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a6fa27-d3b8-4bd2-ace7-7f86806307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4d64b-1941-48ac-bd0a-e3965df5c97c}" ma:internalName="TaxCatchAll" ma:showField="CatchAllData" ma:web="1da6fa27-d3b8-4bd2-ace7-7f86806307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3F95B1-B07B-471A-8718-E572A9959045}">
  <ds:schemaRefs>
    <ds:schemaRef ds:uri="1da6fa27-d3b8-4bd2-ace7-7f86806307f6"/>
    <ds:schemaRef ds:uri="443245f3-0957-4910-98e4-8be6505c2a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2003F72-7E9F-4CF5-BEF5-27A38E10264D}">
  <ds:schemaRefs>
    <ds:schemaRef ds:uri="http://schemas.microsoft.com/sharepoint/v3/contenttype/forms"/>
  </ds:schemaRefs>
</ds:datastoreItem>
</file>

<file path=customXml/itemProps3.xml><?xml version="1.0" encoding="utf-8"?>
<ds:datastoreItem xmlns:ds="http://schemas.openxmlformats.org/officeDocument/2006/customXml" ds:itemID="{C6BC39C2-3642-4213-AADA-6DD4D0127DA4}"/>
</file>

<file path=docProps/app.xml><?xml version="1.0" encoding="utf-8"?>
<Properties xmlns="http://schemas.openxmlformats.org/officeDocument/2006/extended-properties" xmlns:vt="http://schemas.openxmlformats.org/officeDocument/2006/docPropsVTypes">
  <Template>Office Theme</Template>
  <TotalTime>8989</TotalTime>
  <Words>5169</Words>
  <Application>Microsoft Office PowerPoint</Application>
  <PresentationFormat>全屏显示(4:3)</PresentationFormat>
  <Paragraphs>858</Paragraphs>
  <Slides>24</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Arial</vt:lpstr>
      <vt:lpstr>Calibri</vt:lpstr>
      <vt:lpstr>Calibri Light</vt:lpstr>
      <vt:lpstr>Century Gothic</vt:lpstr>
      <vt:lpstr>Verdana</vt:lpstr>
      <vt:lpstr>Wingdings</vt:lpstr>
      <vt:lpstr>Office Theme</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Financial Statements</vt:lpstr>
      <vt:lpstr>Financial Modeling: Finding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ALEJANDRO COLORADO</dc:creator>
  <cp:lastModifiedBy>Tim Zhang</cp:lastModifiedBy>
  <cp:revision>89</cp:revision>
  <cp:lastPrinted>2021-11-30T21:51:30Z</cp:lastPrinted>
  <dcterms:created xsi:type="dcterms:W3CDTF">2019-11-23T23:40:54Z</dcterms:created>
  <dcterms:modified xsi:type="dcterms:W3CDTF">2024-08-09T02:43:44Z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AB6CDD68-A7EF-4659-B23A-7789841D3664</vt:lpwstr>
  </property>
  <property fmtid="{D5CDD505-2E9C-101B-9397-08002B2CF9AE}" pid="3" name="ArticulatePath">
    <vt:lpwstr>Presentation1</vt:lpwstr>
  </property>
  <property fmtid="{D5CDD505-2E9C-101B-9397-08002B2CF9AE}" pid="4" name="ContentTypeId">
    <vt:lpwstr>0x010100ED31F80B41F3BD49B68F63AB7CDD542D</vt:lpwstr>
  </property>
  <property fmtid="{D5CDD505-2E9C-101B-9397-08002B2CF9AE}" pid="5" name="Order">
    <vt:r8>7800</vt:r8>
  </property>
  <property fmtid="{D5CDD505-2E9C-101B-9397-08002B2CF9AE}" pid="6" name="MediaServiceImageTags">
    <vt:lpwstr/>
  </property>
  <property fmtid="{D5CDD505-2E9C-101B-9397-08002B2CF9AE}" pid="7" name="Teacher">
    <vt:lpwstr>18;#Tim Zhang</vt:lpwstr>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