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Montserrat"/>
      <p:regular r:id="rId22"/>
      <p:bold r:id="rId23"/>
      <p:italic r:id="rId24"/>
      <p:boldItalic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Montserrat-regular.fntdata"/><Relationship Id="rId21" Type="http://schemas.openxmlformats.org/officeDocument/2006/relationships/font" Target="fonts/Roboto-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regular.fntdata"/><Relationship Id="rId25" Type="http://schemas.openxmlformats.org/officeDocument/2006/relationships/font" Target="fonts/Montserrat-boldItalic.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35c7f0ed5f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g135c7f0ed5f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Brenda welcome </a:t>
            </a:r>
            <a:endParaRPr/>
          </a:p>
          <a:p>
            <a:pPr indent="0" lvl="0" marL="0" rtl="0" algn="l">
              <a:spcBef>
                <a:spcPts val="0"/>
              </a:spcBef>
              <a:spcAft>
                <a:spcPts val="0"/>
              </a:spcAft>
              <a:buNone/>
            </a:pPr>
            <a:r>
              <a:rPr lang="en"/>
              <a:t>Brenda’s intro</a:t>
            </a:r>
            <a:endParaRPr/>
          </a:p>
          <a:p>
            <a:pPr indent="0" lvl="0" marL="0" rtl="0" algn="l">
              <a:spcBef>
                <a:spcPts val="0"/>
              </a:spcBef>
              <a:spcAft>
                <a:spcPts val="0"/>
              </a:spcAft>
              <a:buNone/>
            </a:pPr>
            <a:r>
              <a:rPr lang="en"/>
              <a:t>Yanique’s intros</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5c7f0ed5f_0_3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35c7f0ed5f_0_3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5c7f0ed5f_0_6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135c7f0ed5f_0_6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050">
                <a:solidFill>
                  <a:srgbClr val="343434"/>
                </a:solidFill>
              </a:rPr>
              <a:t>Yanique steps 1-2</a:t>
            </a:r>
            <a:endParaRPr sz="1050">
              <a:solidFill>
                <a:srgbClr val="343434"/>
              </a:solidFill>
            </a:endParaRPr>
          </a:p>
          <a:p>
            <a:pPr indent="0" lvl="0" marL="0" rtl="0" algn="l">
              <a:lnSpc>
                <a:spcPct val="115000"/>
              </a:lnSpc>
              <a:spcBef>
                <a:spcPts val="1100"/>
              </a:spcBef>
              <a:spcAft>
                <a:spcPts val="0"/>
              </a:spcAft>
              <a:buClr>
                <a:schemeClr val="dk1"/>
              </a:buClr>
              <a:buSzPts val="1100"/>
              <a:buFont typeface="Arial"/>
              <a:buNone/>
            </a:pPr>
            <a:r>
              <a:rPr lang="en" sz="1050">
                <a:solidFill>
                  <a:srgbClr val="343434"/>
                </a:solidFill>
              </a:rPr>
              <a:t>Brenda steps 3-5</a:t>
            </a:r>
            <a:endParaRPr sz="1050">
              <a:solidFill>
                <a:srgbClr val="343434"/>
              </a:solidFill>
            </a:endParaRPr>
          </a:p>
          <a:p>
            <a:pPr indent="0" lvl="0" marL="0" rtl="0" algn="l">
              <a:lnSpc>
                <a:spcPct val="115000"/>
              </a:lnSpc>
              <a:spcBef>
                <a:spcPts val="1100"/>
              </a:spcBef>
              <a:spcAft>
                <a:spcPts val="1100"/>
              </a:spcAft>
              <a:buClr>
                <a:schemeClr val="dk1"/>
              </a:buClr>
              <a:buSzPts val="1100"/>
              <a:buFont typeface="Arial"/>
              <a:buNone/>
            </a:pPr>
            <a:r>
              <a:t/>
            </a:r>
            <a:endParaRPr sz="1050">
              <a:solidFill>
                <a:srgbClr val="343434"/>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5c7f0ed5f_0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35c7f0ed5f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Kylie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5c7f0ed5f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5c7f0ed5f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5c7f0ed5f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135c7f0ed5f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35c7f0ed5f_0_6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35c7f0ed5f_0_6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A091B"/>
              </a:buClr>
              <a:buSzPts val="1100"/>
              <a:buFont typeface="Arial"/>
              <a:buNone/>
            </a:pPr>
            <a:r>
              <a:rPr lang="en" sz="1200">
                <a:solidFill>
                  <a:srgbClr val="0A091B"/>
                </a:solidFill>
                <a:latin typeface="Calibri"/>
                <a:ea typeface="Calibri"/>
                <a:cs typeface="Calibri"/>
                <a:sym typeface="Calibri"/>
              </a:rPr>
              <a:t>Yanique </a:t>
            </a:r>
            <a:endParaRPr sz="1200">
              <a:solidFill>
                <a:srgbClr val="0A091B"/>
              </a:solidFill>
              <a:latin typeface="Calibri"/>
              <a:ea typeface="Calibri"/>
              <a:cs typeface="Calibri"/>
              <a:sym typeface="Calibri"/>
            </a:endParaRPr>
          </a:p>
          <a:p>
            <a:pPr indent="-298450" lvl="0" marL="457200" rtl="0" algn="l">
              <a:spcBef>
                <a:spcPts val="0"/>
              </a:spcBef>
              <a:spcAft>
                <a:spcPts val="0"/>
              </a:spcAft>
              <a:buClr>
                <a:srgbClr val="0A091B"/>
              </a:buClr>
              <a:buSzPts val="1100"/>
              <a:buAutoNum type="arabicPeriod"/>
            </a:pPr>
            <a:r>
              <a:rPr lang="en" sz="1200">
                <a:solidFill>
                  <a:srgbClr val="0A091B"/>
                </a:solidFill>
                <a:latin typeface="Calibri"/>
                <a:ea typeface="Calibri"/>
                <a:cs typeface="Calibri"/>
                <a:sym typeface="Calibri"/>
              </a:rPr>
              <a:t>All of our surveys are grounded in teacher retention research.</a:t>
            </a:r>
            <a:endParaRPr sz="1200">
              <a:solidFill>
                <a:srgbClr val="0A091B"/>
              </a:solidFill>
              <a:latin typeface="Calibri"/>
              <a:ea typeface="Calibri"/>
              <a:cs typeface="Calibri"/>
              <a:sym typeface="Calibri"/>
            </a:endParaRPr>
          </a:p>
          <a:p>
            <a:pPr indent="457200" lvl="0" marL="0" rtl="0" algn="l">
              <a:spcBef>
                <a:spcPts val="0"/>
              </a:spcBef>
              <a:spcAft>
                <a:spcPts val="0"/>
              </a:spcAft>
              <a:buClr>
                <a:srgbClr val="0A091B"/>
              </a:buClr>
              <a:buSzPts val="1100"/>
              <a:buFont typeface="Arial"/>
              <a:buNone/>
            </a:pPr>
            <a:r>
              <a:rPr lang="en" sz="1200">
                <a:solidFill>
                  <a:srgbClr val="0A091B"/>
                </a:solidFill>
                <a:latin typeface="Calibri"/>
                <a:ea typeface="Calibri"/>
                <a:cs typeface="Calibri"/>
                <a:sym typeface="Calibri"/>
              </a:rPr>
              <a:t>One of our priorities is providing clear actionable data thats anonymous.  </a:t>
            </a:r>
            <a:endParaRPr sz="1200">
              <a:solidFill>
                <a:srgbClr val="0A091B"/>
              </a:solidFill>
              <a:latin typeface="Calibri"/>
              <a:ea typeface="Calibri"/>
              <a:cs typeface="Calibri"/>
              <a:sym typeface="Calibri"/>
            </a:endParaRPr>
          </a:p>
          <a:p>
            <a:pPr indent="-298450" lvl="0" marL="457200" rtl="0" algn="l">
              <a:spcBef>
                <a:spcPts val="0"/>
              </a:spcBef>
              <a:spcAft>
                <a:spcPts val="0"/>
              </a:spcAft>
              <a:buClr>
                <a:srgbClr val="0A091B"/>
              </a:buClr>
              <a:buSzPts val="1100"/>
              <a:buAutoNum type="arabicPeriod"/>
            </a:pPr>
            <a:r>
              <a:rPr lang="en" sz="1200">
                <a:solidFill>
                  <a:srgbClr val="0A091B"/>
                </a:solidFill>
                <a:latin typeface="Calibri"/>
                <a:ea typeface="Calibri"/>
                <a:cs typeface="Calibri"/>
                <a:sym typeface="Calibri"/>
              </a:rPr>
              <a:t>After completing the engagement survey we pride ourselves on getting the data back to districts within two weeks of completion. They are then partnered with one of our leadership Coach who are former superintendent, former principals, and or Chief Human Resource Officers . We’ve seen this process improve teacher engagement and retention in suburban Atlanta, Texas, Chicago, New York, South Carolina and rural Virginia</a:t>
            </a:r>
            <a:endParaRPr>
              <a:solidFill>
                <a:srgbClr val="0A091B"/>
              </a:solidFill>
            </a:endParaRPr>
          </a:p>
        </p:txBody>
      </p:sp>
      <p:sp>
        <p:nvSpPr>
          <p:cNvPr id="113" name="Google Shape;113;g135c7f0ed5f_0_60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5c7f0ed5f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5c7f0ed5f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5c7f0ed5f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5c7f0ed5f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35c7f0ed5f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35c7f0ed5f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5c7f0ed5f_0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35c7f0ed5f_0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35c7f0ed5f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135c7f0ed5f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58750" lvl="0" marL="228600" rtl="0" algn="l">
              <a:spcBef>
                <a:spcPts val="0"/>
              </a:spcBef>
              <a:spcAft>
                <a:spcPts val="0"/>
              </a:spcAft>
              <a:buClr>
                <a:schemeClr val="dk1"/>
              </a:buClr>
              <a:buSzPts val="1100"/>
              <a:buFont typeface="Arial"/>
              <a:buNone/>
            </a:pPr>
            <a:r>
              <a:t/>
            </a: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0" name="Shape 50"/>
        <p:cNvGrpSpPr/>
        <p:nvPr/>
      </p:nvGrpSpPr>
      <p:grpSpPr>
        <a:xfrm>
          <a:off x="0" y="0"/>
          <a:ext cx="0" cy="0"/>
          <a:chOff x="0" y="0"/>
          <a:chExt cx="0" cy="0"/>
        </a:xfrm>
      </p:grpSpPr>
      <p:sp>
        <p:nvSpPr>
          <p:cNvPr id="51" name="Google Shape;51;p13"/>
          <p:cNvSpPr txBox="1"/>
          <p:nvPr>
            <p:ph idx="1" type="body"/>
          </p:nvPr>
        </p:nvSpPr>
        <p:spPr>
          <a:xfrm>
            <a:off x="278190" y="1009054"/>
            <a:ext cx="8587800" cy="3176700"/>
          </a:xfrm>
          <a:prstGeom prst="rect">
            <a:avLst/>
          </a:prstGeom>
          <a:noFill/>
          <a:ln>
            <a:noFill/>
          </a:ln>
        </p:spPr>
        <p:txBody>
          <a:bodyPr anchorCtr="0" anchor="t" bIns="86625" lIns="86625" spcFirstLastPara="1" rIns="86625" wrap="square" tIns="86625">
            <a:normAutofit/>
          </a:bodyPr>
          <a:lstStyle>
            <a:lvl1pPr indent="-317500" lvl="0" marL="457200" marR="0" rtl="0" algn="l">
              <a:lnSpc>
                <a:spcPct val="100000"/>
              </a:lnSpc>
              <a:spcBef>
                <a:spcPts val="600"/>
              </a:spcBef>
              <a:spcAft>
                <a:spcPts val="0"/>
              </a:spcAft>
              <a:buClr>
                <a:schemeClr val="accent1"/>
              </a:buClr>
              <a:buSzPts val="1400"/>
              <a:buFont typeface="Noto Sans Symbols"/>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700"/>
              </a:spcBef>
              <a:spcAft>
                <a:spcPts val="0"/>
              </a:spcAft>
              <a:buClr>
                <a:schemeClr val="accent1"/>
              </a:buClr>
              <a:buSzPts val="1400"/>
              <a:buFont typeface="Noto Sans Symbols"/>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600"/>
              </a:spcBef>
              <a:spcAft>
                <a:spcPts val="0"/>
              </a:spcAft>
              <a:buClr>
                <a:schemeClr val="accent1"/>
              </a:buClr>
              <a:buSzPts val="1400"/>
              <a:buFont typeface="Noto Sans Symbols"/>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500"/>
              </a:spcBef>
              <a:spcAft>
                <a:spcPts val="0"/>
              </a:spcAft>
              <a:buClr>
                <a:schemeClr val="accent1"/>
              </a:buClr>
              <a:buSzPts val="1400"/>
              <a:buFont typeface="Noto Sans Symbols"/>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500"/>
              </a:spcBef>
              <a:spcAft>
                <a:spcPts val="0"/>
              </a:spcAft>
              <a:buClr>
                <a:schemeClr val="accent1"/>
              </a:buClr>
              <a:buSzPts val="1400"/>
              <a:buFont typeface="Noto Sans Symbols"/>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500"/>
              </a:spcBef>
              <a:spcAft>
                <a:spcPts val="0"/>
              </a:spcAft>
              <a:buClr>
                <a:srgbClr val="113D75"/>
              </a:buClr>
              <a:buSzPts val="1400"/>
              <a:buFont typeface="Noto Sans Symbols"/>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rgbClr val="113D75"/>
              </a:buClr>
              <a:buSzPts val="1400"/>
              <a:buFont typeface="Noto Sans Symbols"/>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rgbClr val="113D75"/>
              </a:buClr>
              <a:buSzPts val="1400"/>
              <a:buFont typeface="Noto Sans Symbols"/>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400"/>
              </a:spcAft>
              <a:buClr>
                <a:srgbClr val="113D75"/>
              </a:buClr>
              <a:buSzPts val="1400"/>
              <a:buFont typeface="Noto Sans Symbols"/>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3" name="Shape 53"/>
        <p:cNvGrpSpPr/>
        <p:nvPr/>
      </p:nvGrpSpPr>
      <p:grpSpPr>
        <a:xfrm>
          <a:off x="0" y="0"/>
          <a:ext cx="0" cy="0"/>
          <a:chOff x="0" y="0"/>
          <a:chExt cx="0" cy="0"/>
        </a:xfrm>
      </p:grpSpPr>
      <p:grpSp>
        <p:nvGrpSpPr>
          <p:cNvPr id="54" name="Google Shape;54;p15"/>
          <p:cNvGrpSpPr/>
          <p:nvPr/>
        </p:nvGrpSpPr>
        <p:grpSpPr>
          <a:xfrm flipH="1" rot="10800000">
            <a:off x="-5165" y="151646"/>
            <a:ext cx="9189936" cy="528433"/>
            <a:chOff x="20862" y="5657449"/>
            <a:chExt cx="10640194" cy="603785"/>
          </a:xfrm>
        </p:grpSpPr>
        <p:grpSp>
          <p:nvGrpSpPr>
            <p:cNvPr id="55" name="Google Shape;55;p15"/>
            <p:cNvGrpSpPr/>
            <p:nvPr/>
          </p:nvGrpSpPr>
          <p:grpSpPr>
            <a:xfrm>
              <a:off x="20862" y="5657449"/>
              <a:ext cx="5325036" cy="603785"/>
              <a:chOff x="-427643" y="779428"/>
              <a:chExt cx="9662559" cy="1095600"/>
            </a:xfrm>
          </p:grpSpPr>
          <p:sp>
            <p:nvSpPr>
              <p:cNvPr id="56" name="Google Shape;56;p15"/>
              <p:cNvSpPr/>
              <p:nvPr/>
            </p:nvSpPr>
            <p:spPr>
              <a:xfrm rot="-2741417">
                <a:off x="6108714"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57" name="Google Shape;57;p15"/>
              <p:cNvSpPr/>
              <p:nvPr/>
            </p:nvSpPr>
            <p:spPr>
              <a:xfrm rot="-2741417">
                <a:off x="5013205"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58" name="Google Shape;58;p15"/>
              <p:cNvSpPr/>
              <p:nvPr/>
            </p:nvSpPr>
            <p:spPr>
              <a:xfrm rot="-2741417">
                <a:off x="7204224"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59" name="Google Shape;59;p15"/>
              <p:cNvSpPr/>
              <p:nvPr/>
            </p:nvSpPr>
            <p:spPr>
              <a:xfrm rot="-2741417">
                <a:off x="8299735"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60" name="Google Shape;60;p15"/>
              <p:cNvSpPr/>
              <p:nvPr/>
            </p:nvSpPr>
            <p:spPr>
              <a:xfrm rot="-2741417">
                <a:off x="4022605"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61" name="Google Shape;61;p15"/>
              <p:cNvSpPr/>
              <p:nvPr/>
            </p:nvSpPr>
            <p:spPr>
              <a:xfrm rot="-2741417">
                <a:off x="2927095"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62" name="Google Shape;62;p15"/>
              <p:cNvSpPr/>
              <p:nvPr/>
            </p:nvSpPr>
            <p:spPr>
              <a:xfrm rot="-2741417">
                <a:off x="1923795"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63" name="Google Shape;63;p15"/>
              <p:cNvSpPr/>
              <p:nvPr/>
            </p:nvSpPr>
            <p:spPr>
              <a:xfrm rot="-2741417">
                <a:off x="828286"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64" name="Google Shape;64;p15"/>
              <p:cNvSpPr/>
              <p:nvPr/>
            </p:nvSpPr>
            <p:spPr>
              <a:xfrm rot="-2741417">
                <a:off x="-267224"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grpSp>
        <p:grpSp>
          <p:nvGrpSpPr>
            <p:cNvPr id="65" name="Google Shape;65;p15"/>
            <p:cNvGrpSpPr/>
            <p:nvPr/>
          </p:nvGrpSpPr>
          <p:grpSpPr>
            <a:xfrm>
              <a:off x="5336020" y="5657449"/>
              <a:ext cx="5325036" cy="603785"/>
              <a:chOff x="-427643" y="779428"/>
              <a:chExt cx="9662559" cy="1095600"/>
            </a:xfrm>
          </p:grpSpPr>
          <p:sp>
            <p:nvSpPr>
              <p:cNvPr id="66" name="Google Shape;66;p15"/>
              <p:cNvSpPr/>
              <p:nvPr/>
            </p:nvSpPr>
            <p:spPr>
              <a:xfrm rot="-2741417">
                <a:off x="6108714"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67" name="Google Shape;67;p15"/>
              <p:cNvSpPr/>
              <p:nvPr/>
            </p:nvSpPr>
            <p:spPr>
              <a:xfrm rot="-2741417">
                <a:off x="5013205"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68" name="Google Shape;68;p15"/>
              <p:cNvSpPr/>
              <p:nvPr/>
            </p:nvSpPr>
            <p:spPr>
              <a:xfrm rot="-2741417">
                <a:off x="7204224"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69" name="Google Shape;69;p15"/>
              <p:cNvSpPr/>
              <p:nvPr/>
            </p:nvSpPr>
            <p:spPr>
              <a:xfrm rot="-2741417">
                <a:off x="8299735"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70" name="Google Shape;70;p15"/>
              <p:cNvSpPr/>
              <p:nvPr/>
            </p:nvSpPr>
            <p:spPr>
              <a:xfrm rot="-2741417">
                <a:off x="4022605"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71" name="Google Shape;71;p15"/>
              <p:cNvSpPr/>
              <p:nvPr/>
            </p:nvSpPr>
            <p:spPr>
              <a:xfrm rot="-2741417">
                <a:off x="2927095"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72" name="Google Shape;72;p15"/>
              <p:cNvSpPr/>
              <p:nvPr/>
            </p:nvSpPr>
            <p:spPr>
              <a:xfrm rot="-2741417">
                <a:off x="1923795"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73" name="Google Shape;73;p15"/>
              <p:cNvSpPr/>
              <p:nvPr/>
            </p:nvSpPr>
            <p:spPr>
              <a:xfrm rot="-2741417">
                <a:off x="828286"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
            <p:nvSpPr>
              <p:cNvPr id="74" name="Google Shape;74;p15"/>
              <p:cNvSpPr/>
              <p:nvPr/>
            </p:nvSpPr>
            <p:spPr>
              <a:xfrm rot="-2741417">
                <a:off x="-267224" y="939847"/>
                <a:ext cx="774762" cy="774762"/>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grpSp>
      </p:grpSp>
      <p:sp>
        <p:nvSpPr>
          <p:cNvPr id="75" name="Google Shape;75;p15"/>
          <p:cNvSpPr/>
          <p:nvPr/>
        </p:nvSpPr>
        <p:spPr>
          <a:xfrm>
            <a:off x="-6899" y="-152399"/>
            <a:ext cx="9193800" cy="592800"/>
          </a:xfrm>
          <a:prstGeom prst="rect">
            <a:avLst/>
          </a:prstGeom>
          <a:solidFill>
            <a:srgbClr val="0092D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2700" u="none" cap="none" strike="noStrike">
              <a:solidFill>
                <a:schemeClr val="lt1"/>
              </a:solidFill>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76" name="Shape 76"/>
        <p:cNvGrpSpPr/>
        <p:nvPr/>
      </p:nvGrpSpPr>
      <p:grpSpPr>
        <a:xfrm>
          <a:off x="0" y="0"/>
          <a:ext cx="0" cy="0"/>
          <a:chOff x="0" y="0"/>
          <a:chExt cx="0" cy="0"/>
        </a:xfrm>
      </p:grpSpPr>
      <p:sp>
        <p:nvSpPr>
          <p:cNvPr id="77" name="Google Shape;77;p16"/>
          <p:cNvSpPr/>
          <p:nvPr/>
        </p:nvSpPr>
        <p:spPr>
          <a:xfrm>
            <a:off x="0" y="0"/>
            <a:ext cx="9144000" cy="5143500"/>
          </a:xfrm>
          <a:prstGeom prst="rect">
            <a:avLst/>
          </a:prstGeom>
          <a:solidFill>
            <a:srgbClr val="0092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ph idx="1" type="body"/>
          </p:nvPr>
        </p:nvSpPr>
        <p:spPr>
          <a:xfrm>
            <a:off x="185350" y="632025"/>
            <a:ext cx="2683200" cy="3706500"/>
          </a:xfrm>
          <a:prstGeom prst="rect">
            <a:avLst/>
          </a:prstGeom>
          <a:noFill/>
        </p:spPr>
        <p:txBody>
          <a:bodyPr anchorCtr="0" anchor="t" bIns="91425" lIns="91425" spcFirstLastPara="1" rIns="91425" wrap="square" tIns="91425">
            <a:normAutofit/>
          </a:bodyPr>
          <a:lstStyle>
            <a:lvl1pPr indent="-330200" lvl="0" marL="457200" rtl="0" algn="l">
              <a:lnSpc>
                <a:spcPct val="115000"/>
              </a:lnSpc>
              <a:spcBef>
                <a:spcPts val="0"/>
              </a:spcBef>
              <a:spcAft>
                <a:spcPts val="0"/>
              </a:spcAft>
              <a:buClr>
                <a:srgbClr val="FFFFFF"/>
              </a:buClr>
              <a:buSzPts val="1600"/>
              <a:buChar char="●"/>
              <a:defRPr sz="1600">
                <a:solidFill>
                  <a:srgbClr val="FFFFFF"/>
                </a:solidFill>
              </a:defRPr>
            </a:lvl1pPr>
            <a:lvl2pPr indent="-317500" lvl="1" marL="914400" rtl="0" algn="l">
              <a:lnSpc>
                <a:spcPct val="115000"/>
              </a:lnSpc>
              <a:spcBef>
                <a:spcPts val="0"/>
              </a:spcBef>
              <a:spcAft>
                <a:spcPts val="0"/>
              </a:spcAft>
              <a:buClr>
                <a:srgbClr val="FFFFFF"/>
              </a:buClr>
              <a:buSzPts val="1400"/>
              <a:buChar char="○"/>
              <a:defRPr sz="1400">
                <a:solidFill>
                  <a:srgbClr val="FFFFFF"/>
                </a:solidFill>
              </a:defRPr>
            </a:lvl2pPr>
            <a:lvl3pPr indent="-317500" lvl="2" marL="1371600" rtl="0" algn="l">
              <a:lnSpc>
                <a:spcPct val="115000"/>
              </a:lnSpc>
              <a:spcBef>
                <a:spcPts val="0"/>
              </a:spcBef>
              <a:spcAft>
                <a:spcPts val="0"/>
              </a:spcAft>
              <a:buClr>
                <a:srgbClr val="FFFFFF"/>
              </a:buClr>
              <a:buSzPts val="1400"/>
              <a:buChar char="■"/>
              <a:defRPr sz="1400">
                <a:solidFill>
                  <a:srgbClr val="FFFFFF"/>
                </a:solidFill>
              </a:defRPr>
            </a:lvl3pPr>
            <a:lvl4pPr indent="-317500" lvl="3" marL="1828800" rtl="0" algn="l">
              <a:lnSpc>
                <a:spcPct val="115000"/>
              </a:lnSpc>
              <a:spcBef>
                <a:spcPts val="0"/>
              </a:spcBef>
              <a:spcAft>
                <a:spcPts val="0"/>
              </a:spcAft>
              <a:buClr>
                <a:srgbClr val="FFFFFF"/>
              </a:buClr>
              <a:buSzPts val="1400"/>
              <a:buChar char="●"/>
              <a:defRPr sz="1400">
                <a:solidFill>
                  <a:srgbClr val="FFFFFF"/>
                </a:solidFill>
              </a:defRPr>
            </a:lvl4pPr>
            <a:lvl5pPr indent="-317500" lvl="4" marL="2286000" rtl="0" algn="l">
              <a:lnSpc>
                <a:spcPct val="115000"/>
              </a:lnSpc>
              <a:spcBef>
                <a:spcPts val="0"/>
              </a:spcBef>
              <a:spcAft>
                <a:spcPts val="0"/>
              </a:spcAft>
              <a:buClr>
                <a:srgbClr val="FFFFFF"/>
              </a:buClr>
              <a:buSzPts val="1400"/>
              <a:buChar char="○"/>
              <a:defRPr sz="1400">
                <a:solidFill>
                  <a:srgbClr val="FFFFFF"/>
                </a:solidFill>
              </a:defRPr>
            </a:lvl5pPr>
            <a:lvl6pPr indent="-317500" lvl="5" marL="2743200" rtl="0" algn="l">
              <a:lnSpc>
                <a:spcPct val="115000"/>
              </a:lnSpc>
              <a:spcBef>
                <a:spcPts val="0"/>
              </a:spcBef>
              <a:spcAft>
                <a:spcPts val="0"/>
              </a:spcAft>
              <a:buClr>
                <a:srgbClr val="FFFFFF"/>
              </a:buClr>
              <a:buSzPts val="1400"/>
              <a:buChar char="■"/>
              <a:defRPr sz="1400">
                <a:solidFill>
                  <a:srgbClr val="FFFFFF"/>
                </a:solidFill>
              </a:defRPr>
            </a:lvl6pPr>
            <a:lvl7pPr indent="-317500" lvl="6" marL="3200400" rtl="0" algn="l">
              <a:lnSpc>
                <a:spcPct val="115000"/>
              </a:lnSpc>
              <a:spcBef>
                <a:spcPts val="0"/>
              </a:spcBef>
              <a:spcAft>
                <a:spcPts val="0"/>
              </a:spcAft>
              <a:buClr>
                <a:srgbClr val="FFFFFF"/>
              </a:buClr>
              <a:buSzPts val="1400"/>
              <a:buChar char="●"/>
              <a:defRPr sz="1400">
                <a:solidFill>
                  <a:srgbClr val="FFFFFF"/>
                </a:solidFill>
              </a:defRPr>
            </a:lvl7pPr>
            <a:lvl8pPr indent="-317500" lvl="7" marL="3657600" rtl="0" algn="l">
              <a:lnSpc>
                <a:spcPct val="115000"/>
              </a:lnSpc>
              <a:spcBef>
                <a:spcPts val="0"/>
              </a:spcBef>
              <a:spcAft>
                <a:spcPts val="0"/>
              </a:spcAft>
              <a:buClr>
                <a:srgbClr val="FFFFFF"/>
              </a:buClr>
              <a:buSzPts val="1400"/>
              <a:buChar char="○"/>
              <a:defRPr sz="1400">
                <a:solidFill>
                  <a:srgbClr val="FFFFFF"/>
                </a:solidFill>
              </a:defRPr>
            </a:lvl8pPr>
            <a:lvl9pPr indent="-317500" lvl="8" marL="4114800" rtl="0" algn="l">
              <a:lnSpc>
                <a:spcPct val="115000"/>
              </a:lnSpc>
              <a:spcBef>
                <a:spcPts val="0"/>
              </a:spcBef>
              <a:spcAft>
                <a:spcPts val="0"/>
              </a:spcAft>
              <a:buClr>
                <a:srgbClr val="FFFFFF"/>
              </a:buClr>
              <a:buSzPts val="1400"/>
              <a:buChar char="■"/>
              <a:defRPr sz="1400">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81" name="Shape 81"/>
        <p:cNvGrpSpPr/>
        <p:nvPr/>
      </p:nvGrpSpPr>
      <p:grpSpPr>
        <a:xfrm>
          <a:off x="0" y="0"/>
          <a:ext cx="0" cy="0"/>
          <a:chOff x="0" y="0"/>
          <a:chExt cx="0" cy="0"/>
        </a:xfrm>
      </p:grpSpPr>
      <p:sp>
        <p:nvSpPr>
          <p:cNvPr id="82" name="Google Shape;82;p17"/>
          <p:cNvSpPr/>
          <p:nvPr/>
        </p:nvSpPr>
        <p:spPr>
          <a:xfrm>
            <a:off x="0" y="1"/>
            <a:ext cx="9144000" cy="893700"/>
          </a:xfrm>
          <a:prstGeom prst="rect">
            <a:avLst/>
          </a:prstGeom>
          <a:solidFill>
            <a:srgbClr val="343434"/>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2700">
              <a:solidFill>
                <a:schemeClr val="dk1"/>
              </a:solidFill>
              <a:latin typeface="Roboto"/>
              <a:ea typeface="Roboto"/>
              <a:cs typeface="Roboto"/>
              <a:sym typeface="Roboto"/>
            </a:endParaRPr>
          </a:p>
        </p:txBody>
      </p:sp>
      <p:pic>
        <p:nvPicPr>
          <p:cNvPr descr="Upbeat Logo.png" id="83" name="Google Shape;83;p17"/>
          <p:cNvPicPr preferRelativeResize="0"/>
          <p:nvPr/>
        </p:nvPicPr>
        <p:blipFill rotWithShape="1">
          <a:blip r:embed="rId2">
            <a:alphaModFix/>
          </a:blip>
          <a:srcRect b="0" l="0" r="0" t="0"/>
          <a:stretch/>
        </p:blipFill>
        <p:spPr>
          <a:xfrm>
            <a:off x="8330650" y="88397"/>
            <a:ext cx="688762" cy="778339"/>
          </a:xfrm>
          <a:prstGeom prst="rect">
            <a:avLst/>
          </a:prstGeom>
          <a:noFill/>
          <a:ln>
            <a:noFill/>
          </a:ln>
        </p:spPr>
      </p:pic>
      <p:sp>
        <p:nvSpPr>
          <p:cNvPr id="84" name="Google Shape;84;p17"/>
          <p:cNvSpPr txBox="1"/>
          <p:nvPr>
            <p:ph idx="12" type="sldNum"/>
          </p:nvPr>
        </p:nvSpPr>
        <p:spPr>
          <a:xfrm>
            <a:off x="8556784" y="4749851"/>
            <a:ext cx="548700" cy="3939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hyperlink" Target="mailto:brenda@teachupbea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9.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pic>
        <p:nvPicPr>
          <p:cNvPr descr="Upbeat BG.png" id="89" name="Google Shape;89;p18"/>
          <p:cNvPicPr preferRelativeResize="0"/>
          <p:nvPr/>
        </p:nvPicPr>
        <p:blipFill rotWithShape="1">
          <a:blip r:embed="rId3">
            <a:alphaModFix/>
          </a:blip>
          <a:srcRect b="0" l="0" r="0" t="0"/>
          <a:stretch/>
        </p:blipFill>
        <p:spPr>
          <a:xfrm>
            <a:off x="-6899" y="-82259"/>
            <a:ext cx="9362312" cy="5264900"/>
          </a:xfrm>
          <a:prstGeom prst="rect">
            <a:avLst/>
          </a:prstGeom>
          <a:noFill/>
          <a:ln>
            <a:noFill/>
          </a:ln>
        </p:spPr>
      </p:pic>
      <p:pic>
        <p:nvPicPr>
          <p:cNvPr descr="Upbeat Logo.png" id="90" name="Google Shape;90;p18"/>
          <p:cNvPicPr preferRelativeResize="0"/>
          <p:nvPr/>
        </p:nvPicPr>
        <p:blipFill rotWithShape="1">
          <a:blip r:embed="rId4">
            <a:alphaModFix/>
          </a:blip>
          <a:srcRect b="0" l="0" r="0" t="0"/>
          <a:stretch/>
        </p:blipFill>
        <p:spPr>
          <a:xfrm>
            <a:off x="6432925" y="2571750"/>
            <a:ext cx="1866156" cy="2108875"/>
          </a:xfrm>
          <a:prstGeom prst="rect">
            <a:avLst/>
          </a:prstGeom>
          <a:noFill/>
          <a:ln>
            <a:noFill/>
          </a:ln>
        </p:spPr>
      </p:pic>
      <p:sp>
        <p:nvSpPr>
          <p:cNvPr id="91" name="Google Shape;91;p18"/>
          <p:cNvSpPr/>
          <p:nvPr/>
        </p:nvSpPr>
        <p:spPr>
          <a:xfrm>
            <a:off x="718206" y="3607886"/>
            <a:ext cx="7912200" cy="1385100"/>
          </a:xfrm>
          <a:prstGeom prst="rect">
            <a:avLst/>
          </a:prstGeom>
          <a:noFill/>
          <a:ln>
            <a:noFill/>
          </a:ln>
        </p:spPr>
        <p:txBody>
          <a:bodyPr anchorCtr="0" anchor="t" bIns="45700" lIns="91425" spcFirstLastPara="1" rIns="91425" wrap="square" tIns="45700">
            <a:noAutofit/>
          </a:bodyPr>
          <a:lstStyle/>
          <a:p>
            <a:pPr indent="0" lvl="0" marL="76198" marR="0" rtl="0" algn="ctr">
              <a:lnSpc>
                <a:spcPct val="100000"/>
              </a:lnSpc>
              <a:spcBef>
                <a:spcPts val="0"/>
              </a:spcBef>
              <a:spcAft>
                <a:spcPts val="0"/>
              </a:spcAft>
              <a:buClr>
                <a:srgbClr val="0092D2"/>
              </a:buClr>
              <a:buSzPts val="2800"/>
              <a:buFont typeface="Century Gothic"/>
              <a:buNone/>
            </a:pPr>
            <a:r>
              <a:t/>
            </a:r>
            <a:endParaRPr b="0" i="0" sz="2800" u="none" cap="none" strike="noStrike">
              <a:solidFill>
                <a:srgbClr val="000000"/>
              </a:solidFill>
              <a:latin typeface="Century Gothic"/>
              <a:ea typeface="Century Gothic"/>
              <a:cs typeface="Century Gothic"/>
              <a:sym typeface="Century Gothic"/>
            </a:endParaRPr>
          </a:p>
        </p:txBody>
      </p:sp>
      <p:sp>
        <p:nvSpPr>
          <p:cNvPr id="92" name="Google Shape;92;p18"/>
          <p:cNvSpPr txBox="1"/>
          <p:nvPr/>
        </p:nvSpPr>
        <p:spPr>
          <a:xfrm>
            <a:off x="718150" y="217275"/>
            <a:ext cx="7912200" cy="506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2600"/>
              <a:t>Time for R &amp; R</a:t>
            </a:r>
            <a:endParaRPr b="1" i="1" sz="2600"/>
          </a:p>
          <a:p>
            <a:pPr indent="0" lvl="0" marL="0" rtl="0" algn="ctr">
              <a:spcBef>
                <a:spcPts val="0"/>
              </a:spcBef>
              <a:spcAft>
                <a:spcPts val="0"/>
              </a:spcAft>
              <a:buNone/>
            </a:pPr>
            <a:r>
              <a:t/>
            </a:r>
            <a:endParaRPr sz="2400"/>
          </a:p>
          <a:p>
            <a:pPr indent="0" lvl="0" marL="0" rtl="0" algn="ctr">
              <a:spcBef>
                <a:spcPts val="0"/>
              </a:spcBef>
              <a:spcAft>
                <a:spcPts val="0"/>
              </a:spcAft>
              <a:buNone/>
            </a:pPr>
            <a:r>
              <a:rPr lang="en" sz="2400"/>
              <a:t>Teacher Recruitment and Retention</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rPr lang="en" sz="2200"/>
              <a:t>WVPEC Hot Topics Conference      </a:t>
            </a:r>
            <a:endParaRPr sz="2200"/>
          </a:p>
          <a:p>
            <a:pPr indent="0" lvl="0" marL="0" rtl="0" algn="ctr">
              <a:spcBef>
                <a:spcPts val="0"/>
              </a:spcBef>
              <a:spcAft>
                <a:spcPts val="0"/>
              </a:spcAft>
              <a:buNone/>
            </a:pPr>
            <a:r>
              <a:rPr lang="en" sz="1900"/>
              <a:t>June 21, 2022</a:t>
            </a:r>
            <a:endParaRPr sz="19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rPr lang="en" sz="2000"/>
              <a:t>Brenda Tanner, Ed.D</a:t>
            </a:r>
            <a:endParaRPr sz="2000"/>
          </a:p>
          <a:p>
            <a:pPr indent="0" lvl="0" marL="0" rtl="0" algn="ctr">
              <a:spcBef>
                <a:spcPts val="0"/>
              </a:spcBef>
              <a:spcAft>
                <a:spcPts val="0"/>
              </a:spcAft>
              <a:buNone/>
            </a:pPr>
            <a:r>
              <a:rPr lang="en" sz="2000"/>
              <a:t>Head of Leadership Coaching</a:t>
            </a:r>
            <a:endParaRPr sz="2000"/>
          </a:p>
          <a:p>
            <a:pPr indent="0" lvl="0" marL="0" rtl="0" algn="ctr">
              <a:spcBef>
                <a:spcPts val="0"/>
              </a:spcBef>
              <a:spcAft>
                <a:spcPts val="0"/>
              </a:spcAft>
              <a:buNone/>
            </a:pPr>
            <a:r>
              <a:rPr lang="en" sz="1800">
                <a:solidFill>
                  <a:srgbClr val="0092D2"/>
                </a:solidFill>
              </a:rPr>
              <a:t>brenda@teachupbeat.com</a:t>
            </a:r>
            <a:endParaRPr sz="1800">
              <a:solidFill>
                <a:srgbClr val="0092D2"/>
              </a:solidFill>
            </a:endParaRPr>
          </a:p>
          <a:p>
            <a:pPr indent="0" lvl="0" marL="0" rtl="0" algn="ctr">
              <a:spcBef>
                <a:spcPts val="0"/>
              </a:spcBef>
              <a:spcAft>
                <a:spcPts val="0"/>
              </a:spcAft>
              <a:buNone/>
            </a:pPr>
            <a:r>
              <a:t/>
            </a:r>
            <a:endParaRPr sz="2400"/>
          </a:p>
          <a:p>
            <a:pPr indent="0" lvl="0" marL="0" rtl="0" algn="l">
              <a:spcBef>
                <a:spcPts val="0"/>
              </a:spcBef>
              <a:spcAft>
                <a:spcPts val="0"/>
              </a:spcAft>
              <a:buNone/>
            </a:pPr>
            <a:r>
              <a:t/>
            </a:r>
            <a:endParaRPr sz="2400"/>
          </a:p>
        </p:txBody>
      </p:sp>
      <p:sp>
        <p:nvSpPr>
          <p:cNvPr id="93" name="Google Shape;93;p18"/>
          <p:cNvSpPr txBox="1"/>
          <p:nvPr/>
        </p:nvSpPr>
        <p:spPr>
          <a:xfrm>
            <a:off x="2144350" y="2966125"/>
            <a:ext cx="544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3000">
        <p:p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nvSpPr>
        <p:spPr>
          <a:xfrm>
            <a:off x="359834" y="308631"/>
            <a:ext cx="8670000" cy="1338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500"/>
              <a:buFont typeface="Arial"/>
              <a:buNone/>
            </a:pPr>
            <a:r>
              <a:t/>
            </a:r>
            <a:endParaRPr b="1" i="0" sz="3500" u="none" cap="none" strike="noStrike">
              <a:solidFill>
                <a:srgbClr val="7F7F7F"/>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92D2"/>
              </a:buClr>
              <a:buSzPts val="5400"/>
              <a:buFont typeface="Century Gothic"/>
              <a:buNone/>
            </a:pPr>
            <a:r>
              <a:rPr b="1" i="0" lang="en" sz="5400" u="none" cap="none" strike="noStrike">
                <a:solidFill>
                  <a:srgbClr val="0092D2"/>
                </a:solidFill>
                <a:latin typeface="Century Gothic"/>
                <a:ea typeface="Century Gothic"/>
                <a:cs typeface="Century Gothic"/>
                <a:sym typeface="Century Gothic"/>
              </a:rPr>
              <a:t>Upbeat</a:t>
            </a:r>
            <a:endParaRPr b="1" i="0" sz="5400" u="none" cap="none" strike="noStrike">
              <a:solidFill>
                <a:srgbClr val="0092D2"/>
              </a:solidFill>
              <a:latin typeface="Century Gothic"/>
              <a:ea typeface="Century Gothic"/>
              <a:cs typeface="Century Gothic"/>
              <a:sym typeface="Century Gothic"/>
            </a:endParaRPr>
          </a:p>
        </p:txBody>
      </p:sp>
      <p:sp>
        <p:nvSpPr>
          <p:cNvPr id="190" name="Google Shape;190;p27"/>
          <p:cNvSpPr txBox="1"/>
          <p:nvPr/>
        </p:nvSpPr>
        <p:spPr>
          <a:xfrm>
            <a:off x="4570100" y="614163"/>
            <a:ext cx="4374000" cy="3693300"/>
          </a:xfrm>
          <a:prstGeom prst="rect">
            <a:avLst/>
          </a:prstGeom>
          <a:noFill/>
          <a:ln>
            <a:noFill/>
          </a:ln>
        </p:spPr>
        <p:txBody>
          <a:bodyPr anchorCtr="0" anchor="t" bIns="45700" lIns="91425" spcFirstLastPara="1" rIns="91425" wrap="square" tIns="45700">
            <a:noAutofit/>
          </a:bodyPr>
          <a:lstStyle/>
          <a:p>
            <a:pPr indent="-228600" lvl="0" marL="41910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342900" lvl="0" marL="419100" marR="0" rtl="0" algn="l">
              <a:lnSpc>
                <a:spcPct val="100000"/>
              </a:lnSpc>
              <a:spcBef>
                <a:spcPts val="0"/>
              </a:spcBef>
              <a:spcAft>
                <a:spcPts val="0"/>
              </a:spcAft>
              <a:buClr>
                <a:srgbClr val="0092D2"/>
              </a:buClr>
              <a:buSzPts val="2400"/>
              <a:buFont typeface="Arial"/>
              <a:buChar char="•"/>
            </a:pPr>
            <a:r>
              <a:rPr b="1" i="0" lang="en" sz="2400" u="none" cap="none" strike="noStrike">
                <a:solidFill>
                  <a:srgbClr val="0092D2"/>
                </a:solidFill>
                <a:latin typeface="Century Gothic"/>
                <a:ea typeface="Century Gothic"/>
                <a:cs typeface="Century Gothic"/>
                <a:sym typeface="Century Gothic"/>
              </a:rPr>
              <a:t>Expert-designed survey</a:t>
            </a:r>
            <a:endParaRPr/>
          </a:p>
          <a:p>
            <a:pPr indent="0" lvl="0" marL="76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entury Gothic"/>
              <a:ea typeface="Century Gothic"/>
              <a:cs typeface="Century Gothic"/>
              <a:sym typeface="Century Gothic"/>
            </a:endParaRPr>
          </a:p>
          <a:p>
            <a:pPr indent="-342900" lvl="0" marL="419100" marR="0" rtl="0" algn="l">
              <a:lnSpc>
                <a:spcPct val="100000"/>
              </a:lnSpc>
              <a:spcBef>
                <a:spcPts val="0"/>
              </a:spcBef>
              <a:spcAft>
                <a:spcPts val="0"/>
              </a:spcAft>
              <a:buClr>
                <a:srgbClr val="0092D2"/>
              </a:buClr>
              <a:buSzPts val="2400"/>
              <a:buFont typeface="Arial"/>
              <a:buChar char="•"/>
            </a:pPr>
            <a:r>
              <a:rPr b="1" i="0" lang="en" sz="2400" u="none" cap="none" strike="noStrike">
                <a:solidFill>
                  <a:srgbClr val="0092D2"/>
                </a:solidFill>
                <a:latin typeface="Century Gothic"/>
                <a:ea typeface="Century Gothic"/>
                <a:cs typeface="Century Gothic"/>
                <a:sym typeface="Century Gothic"/>
              </a:rPr>
              <a:t>Research-based algorithm</a:t>
            </a:r>
            <a:endParaRPr/>
          </a:p>
          <a:p>
            <a:pPr indent="-190500" lvl="0" marL="4191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entury Gothic"/>
              <a:ea typeface="Century Gothic"/>
              <a:cs typeface="Century Gothic"/>
              <a:sym typeface="Century Gothic"/>
            </a:endParaRPr>
          </a:p>
          <a:p>
            <a:pPr indent="-342900" lvl="0" marL="419100" marR="0" rtl="0" algn="l">
              <a:lnSpc>
                <a:spcPct val="100000"/>
              </a:lnSpc>
              <a:spcBef>
                <a:spcPts val="0"/>
              </a:spcBef>
              <a:spcAft>
                <a:spcPts val="0"/>
              </a:spcAft>
              <a:buClr>
                <a:srgbClr val="0092D2"/>
              </a:buClr>
              <a:buSzPts val="2400"/>
              <a:buFont typeface="Arial"/>
              <a:buChar char="•"/>
            </a:pPr>
            <a:r>
              <a:rPr b="1" i="0" lang="en" sz="2400" u="none" cap="none" strike="noStrike">
                <a:solidFill>
                  <a:srgbClr val="0092D2"/>
                </a:solidFill>
                <a:latin typeface="Century Gothic"/>
                <a:ea typeface="Century Gothic"/>
                <a:cs typeface="Century Gothic"/>
                <a:sym typeface="Century Gothic"/>
              </a:rPr>
              <a:t>Clear, actionable data </a:t>
            </a:r>
            <a:endParaRPr b="0" i="0" sz="2400" u="none" cap="none" strike="noStrike">
              <a:solidFill>
                <a:srgbClr val="000000"/>
              </a:solidFill>
              <a:latin typeface="Century Gothic"/>
              <a:ea typeface="Century Gothic"/>
              <a:cs typeface="Century Gothic"/>
              <a:sym typeface="Century Gothic"/>
            </a:endParaRPr>
          </a:p>
          <a:p>
            <a:pPr indent="0" lvl="0" marL="76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entury Gothic"/>
              <a:ea typeface="Century Gothic"/>
              <a:cs typeface="Century Gothic"/>
              <a:sym typeface="Century Gothic"/>
            </a:endParaRPr>
          </a:p>
          <a:p>
            <a:pPr indent="-342900" lvl="0" marL="419100" marR="0" rtl="0" algn="l">
              <a:lnSpc>
                <a:spcPct val="100000"/>
              </a:lnSpc>
              <a:spcBef>
                <a:spcPts val="0"/>
              </a:spcBef>
              <a:spcAft>
                <a:spcPts val="0"/>
              </a:spcAft>
              <a:buClr>
                <a:srgbClr val="0092D2"/>
              </a:buClr>
              <a:buSzPts val="2400"/>
              <a:buFont typeface="Arial"/>
              <a:buChar char="•"/>
            </a:pPr>
            <a:r>
              <a:rPr b="1" i="0" lang="en" sz="2400" u="none" cap="none" strike="noStrike">
                <a:solidFill>
                  <a:srgbClr val="0092D2"/>
                </a:solidFill>
                <a:latin typeface="Century Gothic"/>
                <a:ea typeface="Century Gothic"/>
                <a:cs typeface="Century Gothic"/>
                <a:sym typeface="Century Gothic"/>
              </a:rPr>
              <a:t>Protects anonymity of teachers</a:t>
            </a:r>
            <a:endParaRPr b="0" i="0" sz="2400" u="none" cap="none" strike="noStrike">
              <a:solidFill>
                <a:srgbClr val="000000"/>
              </a:solidFill>
              <a:latin typeface="Century Gothic"/>
              <a:ea typeface="Century Gothic"/>
              <a:cs typeface="Century Gothic"/>
              <a:sym typeface="Century Gothic"/>
            </a:endParaRPr>
          </a:p>
        </p:txBody>
      </p:sp>
      <p:sp>
        <p:nvSpPr>
          <p:cNvPr id="191" name="Google Shape;191;p27"/>
          <p:cNvSpPr/>
          <p:nvPr/>
        </p:nvSpPr>
        <p:spPr>
          <a:xfrm>
            <a:off x="0" y="0"/>
            <a:ext cx="9144000" cy="370500"/>
          </a:xfrm>
          <a:prstGeom prst="rect">
            <a:avLst/>
          </a:prstGeom>
          <a:solidFill>
            <a:srgbClr val="1290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Logo White.png" id="192" name="Google Shape;192;p27"/>
          <p:cNvPicPr preferRelativeResize="0"/>
          <p:nvPr/>
        </p:nvPicPr>
        <p:blipFill rotWithShape="1">
          <a:blip r:embed="rId3">
            <a:alphaModFix/>
          </a:blip>
          <a:srcRect b="0" l="0" r="0" t="0"/>
          <a:stretch/>
        </p:blipFill>
        <p:spPr>
          <a:xfrm>
            <a:off x="8089900" y="86785"/>
            <a:ext cx="939801" cy="207902"/>
          </a:xfrm>
          <a:prstGeom prst="rect">
            <a:avLst/>
          </a:prstGeom>
          <a:noFill/>
          <a:ln>
            <a:noFill/>
          </a:ln>
        </p:spPr>
      </p:pic>
      <p:pic>
        <p:nvPicPr>
          <p:cNvPr id="193" name="Google Shape;193;p27"/>
          <p:cNvPicPr preferRelativeResize="0"/>
          <p:nvPr/>
        </p:nvPicPr>
        <p:blipFill rotWithShape="1">
          <a:blip r:embed="rId4">
            <a:alphaModFix/>
          </a:blip>
          <a:srcRect b="0" l="0" r="0" t="0"/>
          <a:stretch/>
        </p:blipFill>
        <p:spPr>
          <a:xfrm>
            <a:off x="407539" y="1684962"/>
            <a:ext cx="4032228" cy="3458539"/>
          </a:xfrm>
          <a:prstGeom prst="rect">
            <a:avLst/>
          </a:prstGeom>
          <a:noFill/>
          <a:ln>
            <a:noFill/>
          </a:ln>
        </p:spPr>
      </p:pic>
    </p:spTree>
  </p:cSld>
  <p:clrMapOvr>
    <a:masterClrMapping/>
  </p:clrMapOvr>
  <mc:AlternateContent>
    <mc:Choice Requires="p14">
      <p:transition spd="slow" p14:dur="3000">
        <p:pus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7" name="Shape 197"/>
        <p:cNvGrpSpPr/>
        <p:nvPr/>
      </p:nvGrpSpPr>
      <p:grpSpPr>
        <a:xfrm>
          <a:off x="0" y="0"/>
          <a:ext cx="0" cy="0"/>
          <a:chOff x="0" y="0"/>
          <a:chExt cx="0" cy="0"/>
        </a:xfrm>
      </p:grpSpPr>
      <p:sp>
        <p:nvSpPr>
          <p:cNvPr id="198" name="Google Shape;198;p28"/>
          <p:cNvSpPr/>
          <p:nvPr/>
        </p:nvSpPr>
        <p:spPr>
          <a:xfrm>
            <a:off x="0" y="0"/>
            <a:ext cx="9144000" cy="755700"/>
          </a:xfrm>
          <a:prstGeom prst="rect">
            <a:avLst/>
          </a:prstGeom>
          <a:solidFill>
            <a:srgbClr val="1290CE"/>
          </a:solidFill>
          <a:ln>
            <a:noFill/>
          </a:ln>
        </p:spPr>
        <p:txBody>
          <a:bodyPr anchorCtr="0" anchor="ctr" bIns="22850" lIns="45725" spcFirstLastPara="1" rIns="45725" wrap="square" tIns="22850">
            <a:noAutofit/>
          </a:bodyPr>
          <a:lstStyle/>
          <a:p>
            <a:pPr indent="0" lvl="0" marL="0" rtl="0" algn="l">
              <a:lnSpc>
                <a:spcPct val="115000"/>
              </a:lnSpc>
              <a:spcBef>
                <a:spcPts val="0"/>
              </a:spcBef>
              <a:spcAft>
                <a:spcPts val="0"/>
              </a:spcAft>
              <a:buNone/>
            </a:pPr>
            <a:r>
              <a:t/>
            </a:r>
            <a:endParaRPr b="1" sz="2300">
              <a:solidFill>
                <a:srgbClr val="FFFFFF"/>
              </a:solidFill>
            </a:endParaRPr>
          </a:p>
          <a:p>
            <a:pPr indent="0" lvl="0" marL="0" rtl="0" algn="l">
              <a:lnSpc>
                <a:spcPct val="115000"/>
              </a:lnSpc>
              <a:spcBef>
                <a:spcPts val="600"/>
              </a:spcBef>
              <a:spcAft>
                <a:spcPts val="0"/>
              </a:spcAft>
              <a:buNone/>
            </a:pPr>
            <a:r>
              <a:rPr b="1" lang="en" sz="2300">
                <a:solidFill>
                  <a:srgbClr val="FFFFFF"/>
                </a:solidFill>
              </a:rPr>
              <a:t> </a:t>
            </a:r>
            <a:endParaRPr b="1" sz="2300">
              <a:solidFill>
                <a:srgbClr val="FFFFFF"/>
              </a:solidFill>
            </a:endParaRPr>
          </a:p>
          <a:p>
            <a:pPr indent="0" lvl="0" marL="0" rtl="0" algn="ctr">
              <a:lnSpc>
                <a:spcPct val="115000"/>
              </a:lnSpc>
              <a:spcBef>
                <a:spcPts val="0"/>
              </a:spcBef>
              <a:spcAft>
                <a:spcPts val="0"/>
              </a:spcAft>
              <a:buNone/>
            </a:pPr>
            <a:r>
              <a:rPr b="1" lang="en" sz="2300">
                <a:solidFill>
                  <a:srgbClr val="FFFFFF"/>
                </a:solidFill>
              </a:rPr>
              <a:t>Upbeat Leadership Coaching Improvement Cycle</a:t>
            </a:r>
            <a:endParaRPr b="1" sz="23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b="1" sz="2300">
              <a:solidFill>
                <a:srgbClr val="FFFFFF"/>
              </a:solidFill>
            </a:endParaRPr>
          </a:p>
          <a:p>
            <a:pPr indent="0" lvl="0" marL="0" marR="0" rtl="0" algn="ctr">
              <a:spcBef>
                <a:spcPts val="0"/>
              </a:spcBef>
              <a:spcAft>
                <a:spcPts val="0"/>
              </a:spcAft>
              <a:buNone/>
            </a:pPr>
            <a:r>
              <a:t/>
            </a:r>
            <a:endParaRPr b="1" sz="2700">
              <a:solidFill>
                <a:srgbClr val="FFFFFF"/>
              </a:solidFill>
              <a:latin typeface="Roboto"/>
              <a:ea typeface="Roboto"/>
              <a:cs typeface="Roboto"/>
              <a:sym typeface="Roboto"/>
            </a:endParaRPr>
          </a:p>
        </p:txBody>
      </p:sp>
      <p:pic>
        <p:nvPicPr>
          <p:cNvPr id="199" name="Google Shape;199;p28"/>
          <p:cNvPicPr preferRelativeResize="0"/>
          <p:nvPr/>
        </p:nvPicPr>
        <p:blipFill rotWithShape="1">
          <a:blip r:embed="rId3">
            <a:alphaModFix/>
          </a:blip>
          <a:srcRect b="0" l="0" r="0" t="11551"/>
          <a:stretch/>
        </p:blipFill>
        <p:spPr>
          <a:xfrm>
            <a:off x="436975" y="810875"/>
            <a:ext cx="7202450" cy="4260976"/>
          </a:xfrm>
          <a:prstGeom prst="rect">
            <a:avLst/>
          </a:prstGeom>
          <a:noFill/>
          <a:ln>
            <a:noFill/>
          </a:ln>
        </p:spPr>
      </p:pic>
    </p:spTree>
  </p:cSld>
  <p:clrMapOvr>
    <a:masterClrMapping/>
  </p:clrMapOvr>
  <mc:AlternateContent>
    <mc:Choice Requires="p14">
      <p:transition spd="slow" p14:dur="3000">
        <p:pus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nvSpPr>
        <p:spPr>
          <a:xfrm>
            <a:off x="247775" y="171875"/>
            <a:ext cx="73371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chemeClr val="lt1"/>
                </a:solidFill>
              </a:rPr>
              <a:t>Next Steps</a:t>
            </a:r>
            <a:endParaRPr b="1" sz="3200">
              <a:solidFill>
                <a:schemeClr val="lt1"/>
              </a:solidFill>
            </a:endParaRPr>
          </a:p>
          <a:p>
            <a:pPr indent="0" lvl="0" marL="0" rtl="0" algn="l">
              <a:spcBef>
                <a:spcPts val="0"/>
              </a:spcBef>
              <a:spcAft>
                <a:spcPts val="0"/>
              </a:spcAft>
              <a:buNone/>
            </a:pPr>
            <a:r>
              <a:t/>
            </a:r>
            <a:endParaRPr sz="2600">
              <a:solidFill>
                <a:srgbClr val="FFFFFF"/>
              </a:solidFill>
            </a:endParaRPr>
          </a:p>
        </p:txBody>
      </p:sp>
      <p:sp>
        <p:nvSpPr>
          <p:cNvPr id="205" name="Google Shape;205;p29"/>
          <p:cNvSpPr txBox="1"/>
          <p:nvPr/>
        </p:nvSpPr>
        <p:spPr>
          <a:xfrm>
            <a:off x="320400" y="1015475"/>
            <a:ext cx="8503200" cy="27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100"/>
          </a:p>
          <a:p>
            <a:pPr indent="-361950" lvl="0" marL="457200" rtl="0" algn="l">
              <a:spcBef>
                <a:spcPts val="0"/>
              </a:spcBef>
              <a:spcAft>
                <a:spcPts val="0"/>
              </a:spcAft>
              <a:buSzPts val="2100"/>
              <a:buChar char="●"/>
            </a:pPr>
            <a:r>
              <a:rPr lang="en" sz="2100"/>
              <a:t>Contact Brenda for more information or to set up a meeting that will include a survey demo</a:t>
            </a:r>
            <a:endParaRPr sz="2100"/>
          </a:p>
          <a:p>
            <a:pPr indent="-361950" lvl="1" marL="914400" rtl="0" algn="l">
              <a:spcBef>
                <a:spcPts val="0"/>
              </a:spcBef>
              <a:spcAft>
                <a:spcPts val="0"/>
              </a:spcAft>
              <a:buSzPts val="2100"/>
              <a:buChar char="○"/>
            </a:pPr>
            <a:r>
              <a:rPr lang="en" sz="2100" u="sng">
                <a:solidFill>
                  <a:schemeClr val="accent5"/>
                </a:solidFill>
                <a:hlinkClick r:id="rId3">
                  <a:extLst>
                    <a:ext uri="{A12FA001-AC4F-418D-AE19-62706E023703}">
                      <ahyp:hlinkClr val="tx"/>
                    </a:ext>
                  </a:extLst>
                </a:hlinkClick>
              </a:rPr>
              <a:t>brenda@teachupbeat.com</a:t>
            </a:r>
            <a:endParaRPr sz="2100">
              <a:solidFill>
                <a:schemeClr val="dk1"/>
              </a:solidFill>
            </a:endParaRPr>
          </a:p>
          <a:p>
            <a:pPr indent="-361950" lvl="1" marL="914400" rtl="0" algn="l">
              <a:spcBef>
                <a:spcPts val="0"/>
              </a:spcBef>
              <a:spcAft>
                <a:spcPts val="0"/>
              </a:spcAft>
              <a:buSzPts val="2100"/>
              <a:buChar char="○"/>
            </a:pPr>
            <a:r>
              <a:rPr lang="en" sz="2100">
                <a:solidFill>
                  <a:schemeClr val="dk1"/>
                </a:solidFill>
              </a:rPr>
              <a:t>Cell: 540-718-2617</a:t>
            </a:r>
            <a:endParaRPr sz="2100"/>
          </a:p>
          <a:p>
            <a:pPr indent="-361950" lvl="0" marL="457200" rtl="0" algn="l">
              <a:spcBef>
                <a:spcPts val="0"/>
              </a:spcBef>
              <a:spcAft>
                <a:spcPts val="0"/>
              </a:spcAft>
              <a:buSzPts val="2100"/>
              <a:buChar char="●"/>
            </a:pPr>
            <a:r>
              <a:rPr lang="en" sz="2100"/>
              <a:t>Check on status of WVPEC partnership</a:t>
            </a:r>
            <a:endParaRPr sz="2100"/>
          </a:p>
          <a:p>
            <a:pPr indent="-361950" lvl="0" marL="457200" rtl="0" algn="l">
              <a:spcBef>
                <a:spcPts val="0"/>
              </a:spcBef>
              <a:spcAft>
                <a:spcPts val="0"/>
              </a:spcAft>
              <a:buSzPts val="2100"/>
              <a:buChar char="●"/>
            </a:pPr>
            <a:r>
              <a:rPr lang="en" sz="2100"/>
              <a:t>For more information about the survey and services Upbeat provides go to teachupbeat.com </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 sz="2100"/>
              <a:t>Questions?</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t/>
            </a:r>
            <a:endParaRPr sz="2100"/>
          </a:p>
          <a:p>
            <a:pPr indent="0" lvl="0" marL="457200" rtl="0" algn="l">
              <a:spcBef>
                <a:spcPts val="0"/>
              </a:spcBef>
              <a:spcAft>
                <a:spcPts val="0"/>
              </a:spcAft>
              <a:buNone/>
            </a:pPr>
            <a:r>
              <a:t/>
            </a:r>
            <a:endParaRPr sz="2100"/>
          </a:p>
          <a:p>
            <a:pPr indent="0" lvl="0" marL="457200" rtl="0" algn="l">
              <a:spcBef>
                <a:spcPts val="0"/>
              </a:spcBef>
              <a:spcAft>
                <a:spcPts val="0"/>
              </a:spcAft>
              <a:buNone/>
            </a:pPr>
            <a:r>
              <a:t/>
            </a:r>
            <a:endParaRPr sz="2100"/>
          </a:p>
          <a:p>
            <a:pPr indent="0" lvl="0" marL="0" rtl="0" algn="l">
              <a:spcBef>
                <a:spcPts val="0"/>
              </a:spcBef>
              <a:spcAft>
                <a:spcPts val="0"/>
              </a:spcAft>
              <a:buNone/>
            </a:pPr>
            <a:r>
              <a:t/>
            </a:r>
            <a:endParaRPr sz="2900"/>
          </a:p>
          <a:p>
            <a:pPr indent="0" lvl="0" marL="457200" rtl="0" algn="l">
              <a:spcBef>
                <a:spcPts val="0"/>
              </a:spcBef>
              <a:spcAft>
                <a:spcPts val="0"/>
              </a:spcAft>
              <a:buNone/>
            </a:pPr>
            <a:r>
              <a:t/>
            </a:r>
            <a:endParaRPr sz="3300"/>
          </a:p>
          <a:p>
            <a:pPr indent="0" lvl="0" marL="914400" rtl="0" algn="l">
              <a:spcBef>
                <a:spcPts val="0"/>
              </a:spcBef>
              <a:spcAft>
                <a:spcPts val="0"/>
              </a:spcAft>
              <a:buNone/>
            </a:pPr>
            <a:r>
              <a:rPr lang="en" sz="2800"/>
              <a:t>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nvSpPr>
        <p:spPr>
          <a:xfrm>
            <a:off x="529000" y="37800"/>
            <a:ext cx="3000000" cy="738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4000">
                <a:solidFill>
                  <a:srgbClr val="0092D2"/>
                </a:solidFill>
                <a:latin typeface="Century Gothic"/>
                <a:ea typeface="Century Gothic"/>
                <a:cs typeface="Century Gothic"/>
                <a:sym typeface="Century Gothic"/>
              </a:rPr>
              <a:t>Agenda</a:t>
            </a:r>
            <a:endParaRPr b="1" sz="4000">
              <a:solidFill>
                <a:srgbClr val="0092D2"/>
              </a:solidFill>
              <a:latin typeface="Century Gothic"/>
              <a:ea typeface="Century Gothic"/>
              <a:cs typeface="Century Gothic"/>
              <a:sym typeface="Century Gothic"/>
            </a:endParaRPr>
          </a:p>
        </p:txBody>
      </p:sp>
      <p:sp>
        <p:nvSpPr>
          <p:cNvPr id="99" name="Google Shape;99;p19"/>
          <p:cNvSpPr txBox="1"/>
          <p:nvPr/>
        </p:nvSpPr>
        <p:spPr>
          <a:xfrm>
            <a:off x="113350" y="1199675"/>
            <a:ext cx="4808100" cy="3170700"/>
          </a:xfrm>
          <a:prstGeom prst="rect">
            <a:avLst/>
          </a:prstGeom>
          <a:noFill/>
          <a:ln>
            <a:noFill/>
          </a:ln>
        </p:spPr>
        <p:txBody>
          <a:bodyPr anchorCtr="0" anchor="t" bIns="91425" lIns="91425" spcFirstLastPara="1" rIns="91425" wrap="square" tIns="91425">
            <a:spAutoFit/>
          </a:bodyPr>
          <a:lstStyle/>
          <a:p>
            <a:pPr indent="-342900" lvl="0" marL="342900" rtl="0" algn="l">
              <a:spcBef>
                <a:spcPts val="1000"/>
              </a:spcBef>
              <a:spcAft>
                <a:spcPts val="0"/>
              </a:spcAft>
              <a:buClr>
                <a:schemeClr val="dk1"/>
              </a:buClr>
              <a:buSzPts val="1800"/>
              <a:buFont typeface="Noto Sans Symbols"/>
              <a:buChar char="∙"/>
            </a:pPr>
            <a:r>
              <a:rPr lang="en" sz="1800">
                <a:solidFill>
                  <a:schemeClr val="dk1"/>
                </a:solidFill>
                <a:latin typeface="Century Gothic"/>
                <a:ea typeface="Century Gothic"/>
                <a:cs typeface="Century Gothic"/>
                <a:sym typeface="Century Gothic"/>
              </a:rPr>
              <a:t>Welcome and Introductions (Time to Build Your Network)</a:t>
            </a:r>
            <a:endParaRPr sz="700">
              <a:solidFill>
                <a:schemeClr val="dk1"/>
              </a:solidFill>
            </a:endParaRPr>
          </a:p>
          <a:p>
            <a:pPr indent="-342900" lvl="0" marL="342900" rtl="0" algn="l">
              <a:spcBef>
                <a:spcPts val="1000"/>
              </a:spcBef>
              <a:spcAft>
                <a:spcPts val="0"/>
              </a:spcAft>
              <a:buClr>
                <a:schemeClr val="dk1"/>
              </a:buClr>
              <a:buSzPts val="1800"/>
              <a:buFont typeface="Noto Sans Symbols"/>
              <a:buChar char="∙"/>
            </a:pPr>
            <a:r>
              <a:rPr lang="en" sz="1800">
                <a:solidFill>
                  <a:schemeClr val="dk1"/>
                </a:solidFill>
                <a:latin typeface="Century Gothic"/>
                <a:ea typeface="Century Gothic"/>
                <a:cs typeface="Century Gothic"/>
                <a:sym typeface="Century Gothic"/>
              </a:rPr>
              <a:t>Teacher Retention: A Challenge for All</a:t>
            </a:r>
            <a:endParaRPr sz="700">
              <a:solidFill>
                <a:schemeClr val="dk1"/>
              </a:solidFill>
            </a:endParaRPr>
          </a:p>
          <a:p>
            <a:pPr indent="-342900" lvl="0" marL="342900" rtl="0" algn="l">
              <a:spcBef>
                <a:spcPts val="1000"/>
              </a:spcBef>
              <a:spcAft>
                <a:spcPts val="0"/>
              </a:spcAft>
              <a:buClr>
                <a:schemeClr val="dk1"/>
              </a:buClr>
              <a:buSzPts val="1800"/>
              <a:buFont typeface="Noto Sans Symbols"/>
              <a:buChar char="∙"/>
            </a:pPr>
            <a:r>
              <a:rPr lang="en" sz="1800">
                <a:solidFill>
                  <a:schemeClr val="dk1"/>
                </a:solidFill>
                <a:latin typeface="Century Gothic"/>
                <a:ea typeface="Century Gothic"/>
                <a:cs typeface="Century Gothic"/>
                <a:sym typeface="Century Gothic"/>
              </a:rPr>
              <a:t>Research on Teacher Retention</a:t>
            </a:r>
            <a:endParaRPr sz="1800">
              <a:solidFill>
                <a:schemeClr val="dk1"/>
              </a:solidFill>
              <a:latin typeface="Century Gothic"/>
              <a:ea typeface="Century Gothic"/>
              <a:cs typeface="Century Gothic"/>
              <a:sym typeface="Century Gothic"/>
            </a:endParaRPr>
          </a:p>
          <a:p>
            <a:pPr indent="-342900" lvl="0" marL="342900" rtl="0" algn="l">
              <a:spcBef>
                <a:spcPts val="100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Upbeat and the Work We Do</a:t>
            </a:r>
            <a:endParaRPr sz="1800">
              <a:solidFill>
                <a:schemeClr val="dk1"/>
              </a:solidFill>
              <a:latin typeface="Century Gothic"/>
              <a:ea typeface="Century Gothic"/>
              <a:cs typeface="Century Gothic"/>
              <a:sym typeface="Century Gothic"/>
            </a:endParaRPr>
          </a:p>
          <a:p>
            <a:pPr indent="-342900" lvl="0" marL="342900" rtl="0" algn="l">
              <a:spcBef>
                <a:spcPts val="100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Opportunities for Partnerships</a:t>
            </a:r>
            <a:endParaRPr sz="1800">
              <a:solidFill>
                <a:schemeClr val="dk1"/>
              </a:solidFill>
              <a:latin typeface="Century Gothic"/>
              <a:ea typeface="Century Gothic"/>
              <a:cs typeface="Century Gothic"/>
              <a:sym typeface="Century Gothic"/>
            </a:endParaRPr>
          </a:p>
          <a:p>
            <a:pPr indent="-342900" lvl="0" marL="342900" rtl="0" algn="l">
              <a:spcBef>
                <a:spcPts val="100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Next Steps</a:t>
            </a:r>
            <a:endParaRPr sz="1800">
              <a:solidFill>
                <a:schemeClr val="dk1"/>
              </a:solidFill>
              <a:latin typeface="Century Gothic"/>
              <a:ea typeface="Century Gothic"/>
              <a:cs typeface="Century Gothic"/>
              <a:sym typeface="Century Gothic"/>
            </a:endParaRPr>
          </a:p>
          <a:p>
            <a:pPr indent="-342900" lvl="0" marL="342900" rtl="0" algn="l">
              <a:spcBef>
                <a:spcPts val="1000"/>
              </a:spcBef>
              <a:spcAft>
                <a:spcPts val="0"/>
              </a:spcAft>
              <a:buClr>
                <a:schemeClr val="dk1"/>
              </a:buClr>
              <a:buSzPts val="1800"/>
              <a:buFont typeface="Noto Sans Symbols"/>
              <a:buChar char="∙"/>
            </a:pPr>
            <a:r>
              <a:rPr lang="en" sz="1800">
                <a:solidFill>
                  <a:schemeClr val="dk1"/>
                </a:solidFill>
                <a:latin typeface="Century Gothic"/>
                <a:ea typeface="Century Gothic"/>
                <a:cs typeface="Century Gothic"/>
                <a:sym typeface="Century Gothic"/>
              </a:rPr>
              <a:t>Q&amp;A and Sharing</a:t>
            </a:r>
            <a:endParaRPr sz="700">
              <a:solidFill>
                <a:schemeClr val="dk1"/>
              </a:solidFill>
            </a:endParaRPr>
          </a:p>
        </p:txBody>
      </p:sp>
      <p:pic>
        <p:nvPicPr>
          <p:cNvPr id="100" name="Google Shape;100;p19"/>
          <p:cNvPicPr preferRelativeResize="0"/>
          <p:nvPr/>
        </p:nvPicPr>
        <p:blipFill>
          <a:blip r:embed="rId3">
            <a:alphaModFix/>
          </a:blip>
          <a:stretch>
            <a:fillRect/>
          </a:stretch>
        </p:blipFill>
        <p:spPr>
          <a:xfrm>
            <a:off x="4840750" y="1451351"/>
            <a:ext cx="3963173" cy="264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Upbeat BG.png" id="105" name="Google Shape;105;p20"/>
          <p:cNvPicPr preferRelativeResize="0"/>
          <p:nvPr/>
        </p:nvPicPr>
        <p:blipFill rotWithShape="1">
          <a:blip r:embed="rId3">
            <a:alphaModFix/>
          </a:blip>
          <a:srcRect b="0" l="0" r="0" t="0"/>
          <a:stretch/>
        </p:blipFill>
        <p:spPr>
          <a:xfrm>
            <a:off x="-109161" y="52841"/>
            <a:ext cx="9362312" cy="5264900"/>
          </a:xfrm>
          <a:prstGeom prst="rect">
            <a:avLst/>
          </a:prstGeom>
          <a:noFill/>
          <a:ln>
            <a:noFill/>
          </a:ln>
        </p:spPr>
      </p:pic>
      <p:pic>
        <p:nvPicPr>
          <p:cNvPr descr="Upbeat Logo.png" id="106" name="Google Shape;106;p20"/>
          <p:cNvPicPr preferRelativeResize="0"/>
          <p:nvPr/>
        </p:nvPicPr>
        <p:blipFill rotWithShape="1">
          <a:blip r:embed="rId4">
            <a:alphaModFix/>
          </a:blip>
          <a:srcRect b="0" l="0" r="0" t="0"/>
          <a:stretch/>
        </p:blipFill>
        <p:spPr>
          <a:xfrm>
            <a:off x="8023525" y="3876650"/>
            <a:ext cx="1065675" cy="1204300"/>
          </a:xfrm>
          <a:prstGeom prst="rect">
            <a:avLst/>
          </a:prstGeom>
          <a:noFill/>
          <a:ln>
            <a:noFill/>
          </a:ln>
        </p:spPr>
      </p:pic>
      <p:sp>
        <p:nvSpPr>
          <p:cNvPr id="107" name="Google Shape;107;p20"/>
          <p:cNvSpPr/>
          <p:nvPr/>
        </p:nvSpPr>
        <p:spPr>
          <a:xfrm>
            <a:off x="258175" y="4018001"/>
            <a:ext cx="7912200" cy="641100"/>
          </a:xfrm>
          <a:prstGeom prst="rect">
            <a:avLst/>
          </a:prstGeom>
          <a:noFill/>
          <a:ln>
            <a:noFill/>
          </a:ln>
        </p:spPr>
        <p:txBody>
          <a:bodyPr anchorCtr="0" anchor="t" bIns="45700" lIns="91425" spcFirstLastPara="1" rIns="91425" wrap="square" tIns="45700">
            <a:noAutofit/>
          </a:bodyPr>
          <a:lstStyle/>
          <a:p>
            <a:pPr indent="0" lvl="0" marL="76198" marR="0" rtl="0" algn="ctr">
              <a:lnSpc>
                <a:spcPct val="100000"/>
              </a:lnSpc>
              <a:spcBef>
                <a:spcPts val="0"/>
              </a:spcBef>
              <a:spcAft>
                <a:spcPts val="0"/>
              </a:spcAft>
              <a:buClr>
                <a:srgbClr val="0092D2"/>
              </a:buClr>
              <a:buSzPts val="2800"/>
              <a:buFont typeface="Century Gothic"/>
              <a:buNone/>
            </a:pPr>
            <a:r>
              <a:rPr b="1" i="1" lang="en" sz="1900" u="none" cap="none" strike="noStrike">
                <a:solidFill>
                  <a:srgbClr val="0092D2"/>
                </a:solidFill>
                <a:latin typeface="Century Gothic"/>
                <a:ea typeface="Century Gothic"/>
                <a:cs typeface="Century Gothic"/>
                <a:sym typeface="Century Gothic"/>
              </a:rPr>
              <a:t>Our mission is to elevate teacher engagement and retention by fostering strong school environments.</a:t>
            </a:r>
            <a:endParaRPr b="0" i="1" sz="1900" u="none" cap="none" strike="noStrike">
              <a:solidFill>
                <a:srgbClr val="000000"/>
              </a:solidFill>
              <a:latin typeface="Century Gothic"/>
              <a:ea typeface="Century Gothic"/>
              <a:cs typeface="Century Gothic"/>
              <a:sym typeface="Century Gothic"/>
            </a:endParaRPr>
          </a:p>
        </p:txBody>
      </p:sp>
      <p:sp>
        <p:nvSpPr>
          <p:cNvPr id="108" name="Google Shape;108;p20"/>
          <p:cNvSpPr txBox="1"/>
          <p:nvPr/>
        </p:nvSpPr>
        <p:spPr>
          <a:xfrm>
            <a:off x="1065700" y="536325"/>
            <a:ext cx="68610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rgbClr val="0092D2"/>
                </a:solidFill>
              </a:rPr>
              <a:t>Who We Are and What We Do</a:t>
            </a:r>
            <a:endParaRPr b="1" sz="2900">
              <a:solidFill>
                <a:srgbClr val="0092D2"/>
              </a:solidFill>
            </a:endParaRPr>
          </a:p>
        </p:txBody>
      </p:sp>
      <p:sp>
        <p:nvSpPr>
          <p:cNvPr id="109" name="Google Shape;109;p20"/>
          <p:cNvSpPr txBox="1"/>
          <p:nvPr/>
        </p:nvSpPr>
        <p:spPr>
          <a:xfrm>
            <a:off x="1629450" y="1814325"/>
            <a:ext cx="6182700" cy="13854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Char char="★"/>
            </a:pPr>
            <a:r>
              <a:rPr lang="en" sz="2600"/>
              <a:t>Your </a:t>
            </a:r>
            <a:r>
              <a:rPr lang="en" sz="2600"/>
              <a:t>Name</a:t>
            </a:r>
            <a:endParaRPr sz="2600"/>
          </a:p>
          <a:p>
            <a:pPr indent="-393700" lvl="0" marL="457200" rtl="0" algn="l">
              <a:spcBef>
                <a:spcPts val="0"/>
              </a:spcBef>
              <a:spcAft>
                <a:spcPts val="0"/>
              </a:spcAft>
              <a:buSzPts val="2600"/>
              <a:buChar char="★"/>
            </a:pPr>
            <a:r>
              <a:rPr lang="en" sz="2600"/>
              <a:t>Your Title</a:t>
            </a:r>
            <a:endParaRPr sz="2600"/>
          </a:p>
          <a:p>
            <a:pPr indent="-393700" lvl="0" marL="457200" rtl="0" algn="l">
              <a:spcBef>
                <a:spcPts val="0"/>
              </a:spcBef>
              <a:spcAft>
                <a:spcPts val="0"/>
              </a:spcAft>
              <a:buSzPts val="2600"/>
              <a:buChar char="★"/>
            </a:pPr>
            <a:r>
              <a:rPr lang="en" sz="2600"/>
              <a:t>One Word That Best Describes You</a:t>
            </a:r>
            <a:endParaRPr sz="2600"/>
          </a:p>
        </p:txBody>
      </p:sp>
    </p:spTree>
  </p:cSld>
  <p:clrMapOvr>
    <a:masterClrMapping/>
  </p:clrMapOvr>
  <mc:AlternateContent>
    <mc:Choice Requires="p14">
      <p:transition spd="slow" p14:dur="3000">
        <p:pus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p:nvPr/>
        </p:nvSpPr>
        <p:spPr>
          <a:xfrm>
            <a:off x="834725" y="1026905"/>
            <a:ext cx="2195400" cy="1734000"/>
          </a:xfrm>
          <a:prstGeom prst="round2DiagRect">
            <a:avLst>
              <a:gd fmla="val 0" name="adj1"/>
              <a:gd fmla="val 17764" name="adj2"/>
            </a:avLst>
          </a:prstGeom>
          <a:solidFill>
            <a:srgbClr val="00BF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txBox="1"/>
          <p:nvPr/>
        </p:nvSpPr>
        <p:spPr>
          <a:xfrm>
            <a:off x="904667" y="1169458"/>
            <a:ext cx="2055600" cy="50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400">
                <a:solidFill>
                  <a:srgbClr val="FFFFFF"/>
                </a:solidFill>
                <a:latin typeface="Roboto"/>
                <a:ea typeface="Roboto"/>
                <a:cs typeface="Roboto"/>
                <a:sym typeface="Roboto"/>
              </a:rPr>
              <a:t>Expert designed, research-based surveys</a:t>
            </a:r>
            <a:endParaRPr sz="1400">
              <a:solidFill>
                <a:srgbClr val="FFFFFF"/>
              </a:solidFill>
              <a:latin typeface="Roboto"/>
              <a:ea typeface="Roboto"/>
              <a:cs typeface="Roboto"/>
              <a:sym typeface="Roboto"/>
            </a:endParaRPr>
          </a:p>
        </p:txBody>
      </p:sp>
      <p:pic>
        <p:nvPicPr>
          <p:cNvPr id="117" name="Google Shape;117;p21"/>
          <p:cNvPicPr preferRelativeResize="0"/>
          <p:nvPr/>
        </p:nvPicPr>
        <p:blipFill>
          <a:blip r:embed="rId3">
            <a:alphaModFix/>
          </a:blip>
          <a:stretch>
            <a:fillRect/>
          </a:stretch>
        </p:blipFill>
        <p:spPr>
          <a:xfrm>
            <a:off x="1547929" y="1968390"/>
            <a:ext cx="786084" cy="683468"/>
          </a:xfrm>
          <a:prstGeom prst="rect">
            <a:avLst/>
          </a:prstGeom>
          <a:noFill/>
          <a:ln>
            <a:noFill/>
          </a:ln>
        </p:spPr>
      </p:pic>
      <p:grpSp>
        <p:nvGrpSpPr>
          <p:cNvPr id="118" name="Google Shape;118;p21"/>
          <p:cNvGrpSpPr/>
          <p:nvPr/>
        </p:nvGrpSpPr>
        <p:grpSpPr>
          <a:xfrm>
            <a:off x="5260207" y="1026962"/>
            <a:ext cx="3112219" cy="3915737"/>
            <a:chOff x="5260207" y="1217462"/>
            <a:chExt cx="3112219" cy="3915737"/>
          </a:xfrm>
        </p:grpSpPr>
        <p:grpSp>
          <p:nvGrpSpPr>
            <p:cNvPr id="119" name="Google Shape;119;p21"/>
            <p:cNvGrpSpPr/>
            <p:nvPr/>
          </p:nvGrpSpPr>
          <p:grpSpPr>
            <a:xfrm>
              <a:off x="5260207" y="1217462"/>
              <a:ext cx="3112219" cy="3915737"/>
              <a:chOff x="5260207" y="1217462"/>
              <a:chExt cx="3112219" cy="3915737"/>
            </a:xfrm>
          </p:grpSpPr>
          <p:grpSp>
            <p:nvGrpSpPr>
              <p:cNvPr id="120" name="Google Shape;120;p21"/>
              <p:cNvGrpSpPr/>
              <p:nvPr/>
            </p:nvGrpSpPr>
            <p:grpSpPr>
              <a:xfrm>
                <a:off x="5533253" y="1217462"/>
                <a:ext cx="2632353" cy="1734094"/>
                <a:chOff x="5015938" y="2013875"/>
                <a:chExt cx="3001200" cy="1569600"/>
              </a:xfrm>
            </p:grpSpPr>
            <p:sp>
              <p:nvSpPr>
                <p:cNvPr id="121" name="Google Shape;121;p21"/>
                <p:cNvSpPr/>
                <p:nvPr/>
              </p:nvSpPr>
              <p:spPr>
                <a:xfrm>
                  <a:off x="5015938" y="2013875"/>
                  <a:ext cx="3001200" cy="1569600"/>
                </a:xfrm>
                <a:prstGeom prst="round2DiagRect">
                  <a:avLst>
                    <a:gd fmla="val 0" name="adj1"/>
                    <a:gd fmla="val 17764" name="adj2"/>
                  </a:avLst>
                </a:prstGeom>
                <a:solidFill>
                  <a:srgbClr val="2D5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122" name="Google Shape;122;p21"/>
                <p:cNvSpPr txBox="1"/>
                <p:nvPr/>
              </p:nvSpPr>
              <p:spPr>
                <a:xfrm>
                  <a:off x="5075762" y="2062681"/>
                  <a:ext cx="2701500" cy="459900"/>
                </a:xfrm>
                <a:prstGeom prst="rect">
                  <a:avLst/>
                </a:prstGeom>
                <a:solidFill>
                  <a:srgbClr val="2D5CBA"/>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Roboto"/>
                      <a:ea typeface="Roboto"/>
                      <a:cs typeface="Roboto"/>
                      <a:sym typeface="Roboto"/>
                    </a:rPr>
                    <a:t>Improved teacher satisfaction and retention</a:t>
                  </a:r>
                  <a:endParaRPr sz="1500">
                    <a:solidFill>
                      <a:srgbClr val="FFFFFF"/>
                    </a:solidFill>
                    <a:latin typeface="Roboto"/>
                    <a:ea typeface="Roboto"/>
                    <a:cs typeface="Roboto"/>
                    <a:sym typeface="Roboto"/>
                  </a:endParaRPr>
                </a:p>
              </p:txBody>
            </p:sp>
          </p:grpSp>
          <p:grpSp>
            <p:nvGrpSpPr>
              <p:cNvPr id="123" name="Google Shape;123;p21"/>
              <p:cNvGrpSpPr/>
              <p:nvPr/>
            </p:nvGrpSpPr>
            <p:grpSpPr>
              <a:xfrm>
                <a:off x="5260207" y="1912262"/>
                <a:ext cx="385806" cy="344705"/>
                <a:chOff x="4858109" y="2631368"/>
                <a:chExt cx="316442" cy="315000"/>
              </a:xfrm>
            </p:grpSpPr>
            <p:sp>
              <p:nvSpPr>
                <p:cNvPr id="124" name="Google Shape;124;p21"/>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1"/>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 sz="1400"/>
                  </a:br>
                  <a:endParaRPr sz="1400"/>
                </a:p>
              </p:txBody>
            </p:sp>
          </p:grpSp>
          <p:pic>
            <p:nvPicPr>
              <p:cNvPr id="126" name="Google Shape;126;p21" title="Chart"/>
              <p:cNvPicPr preferRelativeResize="0"/>
              <p:nvPr/>
            </p:nvPicPr>
            <p:blipFill rotWithShape="1">
              <a:blip r:embed="rId4">
                <a:alphaModFix/>
              </a:blip>
              <a:srcRect b="0" l="0" r="4242" t="0"/>
              <a:stretch/>
            </p:blipFill>
            <p:spPr>
              <a:xfrm>
                <a:off x="5302375" y="2950725"/>
                <a:ext cx="3070050" cy="2182474"/>
              </a:xfrm>
              <a:prstGeom prst="rect">
                <a:avLst/>
              </a:prstGeom>
              <a:noFill/>
              <a:ln>
                <a:noFill/>
              </a:ln>
            </p:spPr>
          </p:pic>
          <p:sp>
            <p:nvSpPr>
              <p:cNvPr id="127" name="Google Shape;127;p21"/>
              <p:cNvSpPr txBox="1"/>
              <p:nvPr/>
            </p:nvSpPr>
            <p:spPr>
              <a:xfrm>
                <a:off x="5857475" y="3717150"/>
                <a:ext cx="5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00">
                    <a:solidFill>
                      <a:schemeClr val="lt1"/>
                    </a:solidFill>
                  </a:rPr>
                  <a:t>72%</a:t>
                </a:r>
                <a:endParaRPr b="1" sz="1400">
                  <a:solidFill>
                    <a:schemeClr val="lt1"/>
                  </a:solidFill>
                </a:endParaRPr>
              </a:p>
            </p:txBody>
          </p:sp>
          <p:sp>
            <p:nvSpPr>
              <p:cNvPr id="128" name="Google Shape;128;p21"/>
              <p:cNvSpPr txBox="1"/>
              <p:nvPr/>
            </p:nvSpPr>
            <p:spPr>
              <a:xfrm>
                <a:off x="6725750" y="3587100"/>
                <a:ext cx="5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00">
                    <a:solidFill>
                      <a:schemeClr val="lt1"/>
                    </a:solidFill>
                  </a:rPr>
                  <a:t>80</a:t>
                </a:r>
                <a:r>
                  <a:rPr b="1" lang="en" sz="1400">
                    <a:solidFill>
                      <a:schemeClr val="lt1"/>
                    </a:solidFill>
                    <a:latin typeface="Roboto"/>
                    <a:ea typeface="Roboto"/>
                    <a:cs typeface="Roboto"/>
                    <a:sym typeface="Roboto"/>
                  </a:rPr>
                  <a:t>%</a:t>
                </a:r>
                <a:endParaRPr b="1" sz="1400">
                  <a:solidFill>
                    <a:schemeClr val="lt1"/>
                  </a:solidFill>
                  <a:latin typeface="Roboto"/>
                  <a:ea typeface="Roboto"/>
                  <a:cs typeface="Roboto"/>
                  <a:sym typeface="Roboto"/>
                </a:endParaRPr>
              </a:p>
            </p:txBody>
          </p:sp>
          <p:sp>
            <p:nvSpPr>
              <p:cNvPr id="129" name="Google Shape;129;p21"/>
              <p:cNvSpPr txBox="1"/>
              <p:nvPr/>
            </p:nvSpPr>
            <p:spPr>
              <a:xfrm>
                <a:off x="7538350" y="3543075"/>
                <a:ext cx="747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lt1"/>
                    </a:solidFill>
                    <a:latin typeface="Roboto"/>
                    <a:ea typeface="Roboto"/>
                    <a:cs typeface="Roboto"/>
                    <a:sym typeface="Roboto"/>
                  </a:rPr>
                  <a:t>84.7%</a:t>
                </a:r>
                <a:endParaRPr b="1" sz="1300">
                  <a:solidFill>
                    <a:schemeClr val="lt1"/>
                  </a:solidFill>
                  <a:latin typeface="Roboto"/>
                  <a:ea typeface="Roboto"/>
                  <a:cs typeface="Roboto"/>
                  <a:sym typeface="Roboto"/>
                </a:endParaRPr>
              </a:p>
            </p:txBody>
          </p:sp>
        </p:grpSp>
        <p:pic>
          <p:nvPicPr>
            <p:cNvPr id="130" name="Google Shape;130;p21"/>
            <p:cNvPicPr preferRelativeResize="0"/>
            <p:nvPr/>
          </p:nvPicPr>
          <p:blipFill>
            <a:blip r:embed="rId5">
              <a:alphaModFix/>
            </a:blip>
            <a:stretch>
              <a:fillRect/>
            </a:stretch>
          </p:blipFill>
          <p:spPr>
            <a:xfrm>
              <a:off x="6434665" y="2183902"/>
              <a:ext cx="786084" cy="683439"/>
            </a:xfrm>
            <a:prstGeom prst="rect">
              <a:avLst/>
            </a:prstGeom>
            <a:noFill/>
            <a:ln>
              <a:noFill/>
            </a:ln>
          </p:spPr>
        </p:pic>
      </p:grpSp>
      <p:sp>
        <p:nvSpPr>
          <p:cNvPr id="131" name="Google Shape;131;p21"/>
          <p:cNvSpPr txBox="1"/>
          <p:nvPr>
            <p:ph idx="4294967295" type="title"/>
          </p:nvPr>
        </p:nvSpPr>
        <p:spPr>
          <a:xfrm>
            <a:off x="311700" y="202700"/>
            <a:ext cx="8520600" cy="623700"/>
          </a:xfrm>
          <a:prstGeom prst="rect">
            <a:avLst/>
          </a:prstGeom>
        </p:spPr>
        <p:txBody>
          <a:bodyPr anchorCtr="0" anchor="t" bIns="45725" lIns="45725" spcFirstLastPara="1" rIns="45725" wrap="square" tIns="45725">
            <a:normAutofit fontScale="90000"/>
          </a:bodyPr>
          <a:lstStyle/>
          <a:p>
            <a:pPr indent="0" lvl="0" marL="0" rtl="0" algn="l">
              <a:spcBef>
                <a:spcPts val="0"/>
              </a:spcBef>
              <a:spcAft>
                <a:spcPts val="0"/>
              </a:spcAft>
              <a:buNone/>
            </a:pPr>
            <a:r>
              <a:rPr b="1" lang="en" sz="2700">
                <a:solidFill>
                  <a:schemeClr val="lt1"/>
                </a:solidFill>
                <a:latin typeface="Montserrat"/>
                <a:ea typeface="Montserrat"/>
                <a:cs typeface="Montserrat"/>
                <a:sym typeface="Montserrat"/>
              </a:rPr>
              <a:t>Upbeat’s Teacher Retention Improvement Process</a:t>
            </a:r>
            <a:endParaRPr b="1" sz="2700">
              <a:solidFill>
                <a:schemeClr val="lt1"/>
              </a:solidFill>
              <a:latin typeface="Montserrat"/>
              <a:ea typeface="Montserrat"/>
              <a:cs typeface="Montserrat"/>
              <a:sym typeface="Montserrat"/>
            </a:endParaRPr>
          </a:p>
        </p:txBody>
      </p:sp>
      <p:pic>
        <p:nvPicPr>
          <p:cNvPr id="132" name="Google Shape;132;p21"/>
          <p:cNvPicPr preferRelativeResize="0"/>
          <p:nvPr/>
        </p:nvPicPr>
        <p:blipFill>
          <a:blip r:embed="rId6">
            <a:alphaModFix/>
          </a:blip>
          <a:stretch>
            <a:fillRect/>
          </a:stretch>
        </p:blipFill>
        <p:spPr>
          <a:xfrm>
            <a:off x="1187487" y="2874950"/>
            <a:ext cx="1354580" cy="1903675"/>
          </a:xfrm>
          <a:prstGeom prst="rect">
            <a:avLst/>
          </a:prstGeom>
          <a:noFill/>
          <a:ln>
            <a:noFill/>
          </a:ln>
        </p:spPr>
      </p:pic>
      <p:grpSp>
        <p:nvGrpSpPr>
          <p:cNvPr id="133" name="Google Shape;133;p21"/>
          <p:cNvGrpSpPr/>
          <p:nvPr/>
        </p:nvGrpSpPr>
        <p:grpSpPr>
          <a:xfrm>
            <a:off x="2851657" y="1026920"/>
            <a:ext cx="2514823" cy="3714055"/>
            <a:chOff x="2851657" y="1217420"/>
            <a:chExt cx="2514823" cy="3714055"/>
          </a:xfrm>
        </p:grpSpPr>
        <p:sp>
          <p:nvSpPr>
            <p:cNvPr id="134" name="Google Shape;134;p21"/>
            <p:cNvSpPr/>
            <p:nvPr/>
          </p:nvSpPr>
          <p:spPr>
            <a:xfrm flipH="1" rot="10800000">
              <a:off x="3235580" y="1217420"/>
              <a:ext cx="2130900" cy="1734000"/>
            </a:xfrm>
            <a:prstGeom prst="round2DiagRect">
              <a:avLst>
                <a:gd fmla="val 0" name="adj1"/>
                <a:gd fmla="val 17764" name="adj2"/>
              </a:avLst>
            </a:prstGeom>
            <a:solidFill>
              <a:srgbClr val="1290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txBox="1"/>
            <p:nvPr/>
          </p:nvSpPr>
          <p:spPr>
            <a:xfrm>
              <a:off x="3431770" y="1268268"/>
              <a:ext cx="1827300" cy="557100"/>
            </a:xfrm>
            <a:prstGeom prst="rect">
              <a:avLst/>
            </a:prstGeom>
            <a:solidFill>
              <a:srgbClr val="1290C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Roboto"/>
                  <a:ea typeface="Roboto"/>
                  <a:cs typeface="Roboto"/>
                  <a:sym typeface="Roboto"/>
                </a:rPr>
                <a:t>Coaching from industry leaders </a:t>
              </a:r>
              <a:endParaRPr sz="1500">
                <a:solidFill>
                  <a:srgbClr val="FFFFFF"/>
                </a:solidFill>
                <a:latin typeface="Roboto"/>
                <a:ea typeface="Roboto"/>
                <a:cs typeface="Roboto"/>
                <a:sym typeface="Roboto"/>
              </a:endParaRPr>
            </a:p>
          </p:txBody>
        </p:sp>
        <p:pic>
          <p:nvPicPr>
            <p:cNvPr id="136" name="Google Shape;136;p21"/>
            <p:cNvPicPr preferRelativeResize="0"/>
            <p:nvPr/>
          </p:nvPicPr>
          <p:blipFill>
            <a:blip r:embed="rId7">
              <a:alphaModFix/>
            </a:blip>
            <a:stretch>
              <a:fillRect/>
            </a:stretch>
          </p:blipFill>
          <p:spPr>
            <a:xfrm>
              <a:off x="3935862" y="2075388"/>
              <a:ext cx="786084" cy="683470"/>
            </a:xfrm>
            <a:prstGeom prst="rect">
              <a:avLst/>
            </a:prstGeom>
            <a:noFill/>
            <a:ln>
              <a:noFill/>
            </a:ln>
          </p:spPr>
        </p:pic>
        <p:grpSp>
          <p:nvGrpSpPr>
            <p:cNvPr id="137" name="Google Shape;137;p21"/>
            <p:cNvGrpSpPr/>
            <p:nvPr/>
          </p:nvGrpSpPr>
          <p:grpSpPr>
            <a:xfrm>
              <a:off x="2851657" y="1899546"/>
              <a:ext cx="452054" cy="369876"/>
              <a:chOff x="3157188" y="909150"/>
              <a:chExt cx="470400" cy="470400"/>
            </a:xfrm>
          </p:grpSpPr>
          <p:sp>
            <p:nvSpPr>
              <p:cNvPr id="138" name="Google Shape;138;p21"/>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 name="Google Shape;140;p21"/>
            <p:cNvGrpSpPr/>
            <p:nvPr/>
          </p:nvGrpSpPr>
          <p:grpSpPr>
            <a:xfrm>
              <a:off x="3372650" y="3026924"/>
              <a:ext cx="1738611" cy="1904551"/>
              <a:chOff x="3372650" y="3026924"/>
              <a:chExt cx="1738611" cy="1904551"/>
            </a:xfrm>
          </p:grpSpPr>
          <p:sp>
            <p:nvSpPr>
              <p:cNvPr id="141" name="Google Shape;141;p21"/>
              <p:cNvSpPr txBox="1"/>
              <p:nvPr/>
            </p:nvSpPr>
            <p:spPr>
              <a:xfrm>
                <a:off x="3372650" y="4054275"/>
                <a:ext cx="1737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Roboto"/>
                    <a:ea typeface="Roboto"/>
                    <a:cs typeface="Roboto"/>
                    <a:sym typeface="Roboto"/>
                  </a:rPr>
                  <a:t>of principals and district leaders said that meeting with an Upbeat leadership coach helped them accomplish their goals as leaders</a:t>
                </a:r>
                <a:endParaRPr b="1" sz="900">
                  <a:latin typeface="Roboto"/>
                  <a:ea typeface="Roboto"/>
                  <a:cs typeface="Roboto"/>
                  <a:sym typeface="Roboto"/>
                </a:endParaRPr>
              </a:p>
            </p:txBody>
          </p:sp>
          <p:grpSp>
            <p:nvGrpSpPr>
              <p:cNvPr id="142" name="Google Shape;142;p21"/>
              <p:cNvGrpSpPr/>
              <p:nvPr/>
            </p:nvGrpSpPr>
            <p:grpSpPr>
              <a:xfrm>
                <a:off x="3373660" y="3026924"/>
                <a:ext cx="1737600" cy="1075667"/>
                <a:chOff x="3373660" y="3026924"/>
                <a:chExt cx="1737600" cy="1075667"/>
              </a:xfrm>
            </p:grpSpPr>
            <p:sp>
              <p:nvSpPr>
                <p:cNvPr id="143" name="Google Shape;143;p21"/>
                <p:cNvSpPr txBox="1"/>
                <p:nvPr/>
              </p:nvSpPr>
              <p:spPr>
                <a:xfrm>
                  <a:off x="3853200" y="3356300"/>
                  <a:ext cx="747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400">
                      <a:latin typeface="Roboto"/>
                      <a:ea typeface="Roboto"/>
                      <a:cs typeface="Roboto"/>
                      <a:sym typeface="Roboto"/>
                    </a:rPr>
                    <a:t>94%</a:t>
                  </a:r>
                  <a:endParaRPr b="1" sz="1400">
                    <a:latin typeface="Roboto"/>
                    <a:ea typeface="Roboto"/>
                    <a:cs typeface="Roboto"/>
                    <a:sym typeface="Roboto"/>
                  </a:endParaRPr>
                </a:p>
              </p:txBody>
            </p:sp>
            <p:pic>
              <p:nvPicPr>
                <p:cNvPr id="144" name="Google Shape;144;p21" title="Chart"/>
                <p:cNvPicPr preferRelativeResize="0"/>
                <p:nvPr/>
              </p:nvPicPr>
              <p:blipFill>
                <a:blip r:embed="rId8">
                  <a:alphaModFix/>
                </a:blip>
                <a:stretch>
                  <a:fillRect/>
                </a:stretch>
              </p:blipFill>
              <p:spPr>
                <a:xfrm>
                  <a:off x="3373660" y="3026924"/>
                  <a:ext cx="1737600" cy="1075667"/>
                </a:xfrm>
                <a:prstGeom prst="rect">
                  <a:avLst/>
                </a:prstGeom>
                <a:noFill/>
                <a:ln>
                  <a:noFill/>
                </a:ln>
              </p:spPr>
            </p:pic>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2"/>
          <p:cNvPicPr preferRelativeResize="0"/>
          <p:nvPr/>
        </p:nvPicPr>
        <p:blipFill rotWithShape="1">
          <a:blip r:embed="rId3">
            <a:alphaModFix/>
          </a:blip>
          <a:srcRect b="0" l="8103" r="8095" t="0"/>
          <a:stretch/>
        </p:blipFill>
        <p:spPr>
          <a:xfrm>
            <a:off x="3047650" y="0"/>
            <a:ext cx="6096349" cy="5143500"/>
          </a:xfrm>
          <a:prstGeom prst="rect">
            <a:avLst/>
          </a:prstGeom>
          <a:noFill/>
          <a:ln>
            <a:noFill/>
          </a:ln>
        </p:spPr>
      </p:pic>
      <p:sp>
        <p:nvSpPr>
          <p:cNvPr id="150" name="Google Shape;150;p22"/>
          <p:cNvSpPr txBox="1"/>
          <p:nvPr>
            <p:ph idx="1" type="body"/>
          </p:nvPr>
        </p:nvSpPr>
        <p:spPr>
          <a:xfrm>
            <a:off x="185350" y="632025"/>
            <a:ext cx="2683200" cy="3706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sz="1800"/>
          </a:p>
          <a:p>
            <a:pPr indent="0" lvl="0" marL="0" rtl="0" algn="l">
              <a:spcBef>
                <a:spcPts val="1600"/>
              </a:spcBef>
              <a:spcAft>
                <a:spcPts val="0"/>
              </a:spcAft>
              <a:buNone/>
            </a:pPr>
            <a:r>
              <a:rPr b="1" lang="en" sz="1800"/>
              <a:t>Teacher Retention</a:t>
            </a:r>
            <a:endParaRPr b="1" sz="1800"/>
          </a:p>
          <a:p>
            <a:pPr indent="0" lvl="0" marL="0" rtl="0" algn="l">
              <a:spcBef>
                <a:spcPts val="1600"/>
              </a:spcBef>
              <a:spcAft>
                <a:spcPts val="0"/>
              </a:spcAft>
              <a:buNone/>
            </a:pPr>
            <a:r>
              <a:t/>
            </a:r>
            <a:endParaRPr/>
          </a:p>
          <a:p>
            <a:pPr indent="0" lvl="0" marL="0" rtl="0" algn="l">
              <a:spcBef>
                <a:spcPts val="1600"/>
              </a:spcBef>
              <a:spcAft>
                <a:spcPts val="0"/>
              </a:spcAft>
              <a:buNone/>
            </a:pPr>
            <a:r>
              <a:rPr lang="en"/>
              <a:t>Last year what were the top 3 reasons you believe teachers in your district left the district?</a:t>
            </a:r>
            <a:endParaRPr/>
          </a:p>
          <a:p>
            <a:pPr indent="0" lvl="0" marL="0" rtl="0" algn="l">
              <a:spcBef>
                <a:spcPts val="1600"/>
              </a:spcBef>
              <a:spcAft>
                <a:spcPts val="1600"/>
              </a:spcAft>
              <a:buNone/>
            </a:pPr>
            <a:r>
              <a:rPr lang="en"/>
              <a:t>Did this change from previous years?  If so, how?</a:t>
            </a:r>
            <a:endParaRPr/>
          </a:p>
        </p:txBody>
      </p:sp>
      <p:sp>
        <p:nvSpPr>
          <p:cNvPr id="151" name="Google Shape;151;p22"/>
          <p:cNvSpPr/>
          <p:nvPr/>
        </p:nvSpPr>
        <p:spPr>
          <a:xfrm rot="5400000">
            <a:off x="-150" y="150"/>
            <a:ext cx="715200" cy="714900"/>
          </a:xfrm>
          <a:prstGeom prst="rtTriangle">
            <a:avLst/>
          </a:prstGeom>
          <a:solidFill>
            <a:srgbClr val="FFFFFF">
              <a:alpha val="4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idx="2" type="body"/>
          </p:nvPr>
        </p:nvSpPr>
        <p:spPr>
          <a:xfrm>
            <a:off x="4987375" y="25175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157" name="Google Shape;157;p23"/>
          <p:cNvSpPr txBox="1"/>
          <p:nvPr>
            <p:ph idx="1" type="subTitle"/>
          </p:nvPr>
        </p:nvSpPr>
        <p:spPr>
          <a:xfrm>
            <a:off x="312725" y="1297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0092D2"/>
                </a:solidFill>
              </a:rPr>
              <a:t>What is Your Role in Recruitment and Retention</a:t>
            </a:r>
            <a:endParaRPr>
              <a:solidFill>
                <a:srgbClr val="0092D2"/>
              </a:solidFill>
            </a:endParaRPr>
          </a:p>
        </p:txBody>
      </p:sp>
      <p:sp>
        <p:nvSpPr>
          <p:cNvPr id="158" name="Google Shape;158;p23"/>
          <p:cNvSpPr txBox="1"/>
          <p:nvPr/>
        </p:nvSpPr>
        <p:spPr>
          <a:xfrm>
            <a:off x="528975" y="1105225"/>
            <a:ext cx="3702900" cy="348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rPr>
              <a:t>Discuss the following with a partner:</a:t>
            </a:r>
            <a:endParaRPr sz="1800">
              <a:solidFill>
                <a:schemeClr val="dk2"/>
              </a:solidFill>
            </a:endParaRPr>
          </a:p>
          <a:p>
            <a:pPr indent="-342900" lvl="0" marL="457200" rtl="0" algn="l">
              <a:lnSpc>
                <a:spcPct val="115000"/>
              </a:lnSpc>
              <a:spcBef>
                <a:spcPts val="1200"/>
              </a:spcBef>
              <a:spcAft>
                <a:spcPts val="0"/>
              </a:spcAft>
              <a:buClr>
                <a:schemeClr val="dk2"/>
              </a:buClr>
              <a:buSzPts val="1800"/>
              <a:buChar char="➢"/>
            </a:pPr>
            <a:r>
              <a:rPr lang="en" sz="1800">
                <a:solidFill>
                  <a:schemeClr val="dk2"/>
                </a:solidFill>
              </a:rPr>
              <a:t>What role do you play in recruiting and retaining teachers and other staff members?</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What are the greatest challenges you face/see in recruiting and retaining teachers?</a:t>
            </a:r>
            <a:endParaRPr sz="1800">
              <a:solidFill>
                <a:schemeClr val="dk2"/>
              </a:solidFill>
            </a:endParaRPr>
          </a:p>
        </p:txBody>
      </p:sp>
      <p:pic>
        <p:nvPicPr>
          <p:cNvPr id="159" name="Google Shape;159;p23"/>
          <p:cNvPicPr preferRelativeResize="0"/>
          <p:nvPr/>
        </p:nvPicPr>
        <p:blipFill>
          <a:blip r:embed="rId3">
            <a:alphaModFix/>
          </a:blip>
          <a:stretch>
            <a:fillRect/>
          </a:stretch>
        </p:blipFill>
        <p:spPr>
          <a:xfrm>
            <a:off x="4987375" y="317900"/>
            <a:ext cx="3932749" cy="3262249"/>
          </a:xfrm>
          <a:prstGeom prst="rect">
            <a:avLst/>
          </a:prstGeom>
          <a:noFill/>
          <a:ln>
            <a:noFill/>
          </a:ln>
        </p:spPr>
      </p:pic>
      <p:sp>
        <p:nvSpPr>
          <p:cNvPr id="160" name="Google Shape;160;p23"/>
          <p:cNvSpPr txBox="1"/>
          <p:nvPr/>
        </p:nvSpPr>
        <p:spPr>
          <a:xfrm>
            <a:off x="4931150" y="3758275"/>
            <a:ext cx="4045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092D2"/>
                </a:solidFill>
              </a:rPr>
              <a:t>WE WANT YOU TO JOIN OUR TEAM… AND TO STAY.</a:t>
            </a:r>
            <a:endParaRPr b="1" sz="2000">
              <a:solidFill>
                <a:srgbClr val="0092D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nvSpPr>
        <p:spPr>
          <a:xfrm>
            <a:off x="547875" y="103900"/>
            <a:ext cx="687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rgbClr val="0092D2"/>
              </a:solidFill>
            </a:endParaRPr>
          </a:p>
        </p:txBody>
      </p:sp>
      <p:sp>
        <p:nvSpPr>
          <p:cNvPr id="166" name="Google Shape;166;p24"/>
          <p:cNvSpPr txBox="1"/>
          <p:nvPr/>
        </p:nvSpPr>
        <p:spPr>
          <a:xfrm>
            <a:off x="472325" y="935200"/>
            <a:ext cx="84072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Do you kno</a:t>
            </a:r>
            <a:r>
              <a:rPr lang="en" sz="1900"/>
              <a:t>w the impact each of the these can have on teacher retention?</a:t>
            </a:r>
            <a:endParaRPr sz="1900"/>
          </a:p>
          <a:p>
            <a:pPr indent="0" lvl="0" marL="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Appreciation						</a:t>
            </a:r>
            <a:endParaRPr sz="1900"/>
          </a:p>
          <a:p>
            <a:pPr indent="-349250" lvl="0" marL="457200" rtl="0" algn="l">
              <a:spcBef>
                <a:spcPts val="0"/>
              </a:spcBef>
              <a:spcAft>
                <a:spcPts val="0"/>
              </a:spcAft>
              <a:buSzPts val="1900"/>
              <a:buChar char="➢"/>
            </a:pPr>
            <a:r>
              <a:rPr lang="en" sz="1900"/>
              <a:t>Autonomy</a:t>
            </a:r>
            <a:endParaRPr sz="1900"/>
          </a:p>
          <a:p>
            <a:pPr indent="-349250" lvl="0" marL="457200" rtl="0" algn="l">
              <a:spcBef>
                <a:spcPts val="0"/>
              </a:spcBef>
              <a:spcAft>
                <a:spcPts val="0"/>
              </a:spcAft>
              <a:buSzPts val="1900"/>
              <a:buChar char="➢"/>
            </a:pPr>
            <a:r>
              <a:rPr lang="en" sz="1900"/>
              <a:t>Principal/Teacher Trust</a:t>
            </a:r>
            <a:endParaRPr sz="1900"/>
          </a:p>
          <a:p>
            <a:pPr indent="-349250" lvl="0" marL="457200" rtl="0" algn="l">
              <a:spcBef>
                <a:spcPts val="0"/>
              </a:spcBef>
              <a:spcAft>
                <a:spcPts val="0"/>
              </a:spcAft>
              <a:buSzPts val="1900"/>
              <a:buChar char="➢"/>
            </a:pPr>
            <a:r>
              <a:rPr lang="en" sz="1900"/>
              <a:t>Instructional Leadership</a:t>
            </a:r>
            <a:endParaRPr sz="1900"/>
          </a:p>
          <a:p>
            <a:pPr indent="-349250" lvl="0" marL="457200" rtl="0" algn="l">
              <a:spcBef>
                <a:spcPts val="0"/>
              </a:spcBef>
              <a:spcAft>
                <a:spcPts val="0"/>
              </a:spcAft>
              <a:buSzPts val="1900"/>
              <a:buChar char="➢"/>
            </a:pPr>
            <a:r>
              <a:rPr lang="en" sz="1900"/>
              <a:t>Professional Development</a:t>
            </a:r>
            <a:endParaRPr sz="1900"/>
          </a:p>
          <a:p>
            <a:pPr indent="-349250" lvl="0" marL="457200" rtl="0" algn="l">
              <a:spcBef>
                <a:spcPts val="0"/>
              </a:spcBef>
              <a:spcAft>
                <a:spcPts val="0"/>
              </a:spcAft>
              <a:buSzPts val="1900"/>
              <a:buChar char="➢"/>
            </a:pPr>
            <a:r>
              <a:rPr lang="en" sz="1900"/>
              <a:t>Collaboration</a:t>
            </a:r>
            <a:endParaRPr sz="1900"/>
          </a:p>
          <a:p>
            <a:pPr indent="-349250" lvl="0" marL="457200" rtl="0" algn="l">
              <a:spcBef>
                <a:spcPts val="0"/>
              </a:spcBef>
              <a:spcAft>
                <a:spcPts val="0"/>
              </a:spcAft>
              <a:buSzPts val="1900"/>
              <a:buChar char="➢"/>
            </a:pPr>
            <a:r>
              <a:rPr lang="en" sz="1900"/>
              <a:t>Teacher Voice &amp; Leadership</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167" name="Google Shape;167;p24"/>
          <p:cNvSpPr txBox="1"/>
          <p:nvPr/>
        </p:nvSpPr>
        <p:spPr>
          <a:xfrm>
            <a:off x="845500" y="4243400"/>
            <a:ext cx="7919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For More Information on the Research on Teacher Retention go to teachupbeat.com and download the research document: </a:t>
            </a:r>
            <a:r>
              <a:rPr i="1" lang="en"/>
              <a:t>Teacher Retention in Public Schools</a:t>
            </a:r>
            <a:endParaRPr i="1"/>
          </a:p>
        </p:txBody>
      </p:sp>
      <p:sp>
        <p:nvSpPr>
          <p:cNvPr id="168" name="Google Shape;168;p24"/>
          <p:cNvSpPr txBox="1"/>
          <p:nvPr>
            <p:ph type="title"/>
          </p:nvPr>
        </p:nvSpPr>
        <p:spPr>
          <a:xfrm>
            <a:off x="311700" y="1253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92D2"/>
                </a:solidFill>
              </a:rPr>
              <a:t>Research on Retention – Did You Know?</a:t>
            </a:r>
            <a:endParaRPr b="1">
              <a:solidFill>
                <a:srgbClr val="0092D2"/>
              </a:solidFill>
            </a:endParaRPr>
          </a:p>
        </p:txBody>
      </p:sp>
      <p:sp>
        <p:nvSpPr>
          <p:cNvPr id="169" name="Google Shape;169;p24"/>
          <p:cNvSpPr txBox="1"/>
          <p:nvPr>
            <p:ph idx="2" type="body"/>
          </p:nvPr>
        </p:nvSpPr>
        <p:spPr>
          <a:xfrm>
            <a:off x="4832400" y="1152475"/>
            <a:ext cx="41952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sz="2000"/>
          </a:p>
          <a:p>
            <a:pPr indent="-349250" lvl="0" marL="457200" rtl="0" algn="l">
              <a:spcBef>
                <a:spcPts val="1200"/>
              </a:spcBef>
              <a:spcAft>
                <a:spcPts val="0"/>
              </a:spcAft>
              <a:buClr>
                <a:schemeClr val="dk1"/>
              </a:buClr>
              <a:buSzPts val="1900"/>
              <a:buChar char="➢"/>
            </a:pPr>
            <a:r>
              <a:rPr lang="en" sz="1900">
                <a:solidFill>
                  <a:schemeClr val="dk1"/>
                </a:solidFill>
              </a:rPr>
              <a:t>School Safety and Order</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Belonging and Wellbeing</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Parent/Teacher Communication</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Evaluation</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Other?</a:t>
            </a:r>
            <a:endParaRPr sz="1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5"/>
          <p:cNvPicPr preferRelativeResize="0"/>
          <p:nvPr/>
        </p:nvPicPr>
        <p:blipFill>
          <a:blip r:embed="rId3">
            <a:alphaModFix/>
          </a:blip>
          <a:stretch>
            <a:fillRect/>
          </a:stretch>
        </p:blipFill>
        <p:spPr>
          <a:xfrm>
            <a:off x="152400" y="267250"/>
            <a:ext cx="8839204" cy="660351"/>
          </a:xfrm>
          <a:prstGeom prst="rect">
            <a:avLst/>
          </a:prstGeom>
          <a:noFill/>
          <a:ln>
            <a:noFill/>
          </a:ln>
        </p:spPr>
      </p:pic>
      <p:pic>
        <p:nvPicPr>
          <p:cNvPr id="175" name="Google Shape;175;p25"/>
          <p:cNvPicPr preferRelativeResize="0"/>
          <p:nvPr/>
        </p:nvPicPr>
        <p:blipFill>
          <a:blip r:embed="rId4">
            <a:alphaModFix/>
          </a:blip>
          <a:stretch>
            <a:fillRect/>
          </a:stretch>
        </p:blipFill>
        <p:spPr>
          <a:xfrm>
            <a:off x="783526" y="1099650"/>
            <a:ext cx="7479024" cy="3916076"/>
          </a:xfrm>
          <a:prstGeom prst="rect">
            <a:avLst/>
          </a:prstGeom>
          <a:noFill/>
          <a:ln cap="flat" cmpd="sng" w="9525">
            <a:solidFill>
              <a:srgbClr val="0092D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nvSpPr>
        <p:spPr>
          <a:xfrm>
            <a:off x="370782" y="524538"/>
            <a:ext cx="8670000" cy="114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F7F7F"/>
              </a:buClr>
              <a:buSzPts val="3500"/>
              <a:buFont typeface="Century Gothic"/>
              <a:buNone/>
            </a:pPr>
            <a:r>
              <a:rPr b="1" i="0" lang="en" sz="3500" u="none" cap="none" strike="noStrike">
                <a:solidFill>
                  <a:srgbClr val="7F7F7F"/>
                </a:solidFill>
                <a:latin typeface="Century Gothic"/>
                <a:ea typeface="Century Gothic"/>
                <a:cs typeface="Century Gothic"/>
                <a:sym typeface="Century Gothic"/>
              </a:rPr>
              <a:t>The Challenge: </a:t>
            </a:r>
            <a:endParaRPr/>
          </a:p>
          <a:p>
            <a:pPr indent="0" lvl="0" marL="0" marR="0" rtl="0" algn="l">
              <a:lnSpc>
                <a:spcPct val="90000"/>
              </a:lnSpc>
              <a:spcBef>
                <a:spcPts val="0"/>
              </a:spcBef>
              <a:spcAft>
                <a:spcPts val="0"/>
              </a:spcAft>
              <a:buClr>
                <a:srgbClr val="FF0000"/>
              </a:buClr>
              <a:buSzPts val="4000"/>
              <a:buFont typeface="Century Gothic"/>
              <a:buNone/>
            </a:pPr>
            <a:r>
              <a:rPr b="1" i="0" lang="en" sz="4000" u="none" cap="none" strike="noStrike">
                <a:solidFill>
                  <a:srgbClr val="FF0000"/>
                </a:solidFill>
                <a:latin typeface="Century Gothic"/>
                <a:ea typeface="Century Gothic"/>
                <a:cs typeface="Century Gothic"/>
                <a:sym typeface="Century Gothic"/>
              </a:rPr>
              <a:t>Inadequate Data</a:t>
            </a:r>
            <a:endParaRPr b="1" i="0" sz="4000" u="none" cap="none" strike="noStrike">
              <a:solidFill>
                <a:srgbClr val="FF0000"/>
              </a:solidFill>
              <a:latin typeface="Century Gothic"/>
              <a:ea typeface="Century Gothic"/>
              <a:cs typeface="Century Gothic"/>
              <a:sym typeface="Century Gothic"/>
            </a:endParaRPr>
          </a:p>
        </p:txBody>
      </p:sp>
      <p:sp>
        <p:nvSpPr>
          <p:cNvPr id="181" name="Google Shape;181;p26"/>
          <p:cNvSpPr txBox="1"/>
          <p:nvPr/>
        </p:nvSpPr>
        <p:spPr>
          <a:xfrm>
            <a:off x="5091006" y="694340"/>
            <a:ext cx="3820200" cy="4155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1" i="0" lang="en" sz="2000" u="none" cap="none" strike="noStrike">
                <a:solidFill>
                  <a:srgbClr val="FF0000"/>
                </a:solidFill>
                <a:latin typeface="Century Gothic"/>
                <a:ea typeface="Century Gothic"/>
                <a:cs typeface="Century Gothic"/>
                <a:sym typeface="Century Gothic"/>
              </a:rPr>
              <a:t>Difficult for leaders to gauge significance </a:t>
            </a:r>
            <a:r>
              <a:rPr b="0" i="0" lang="en" sz="2000" u="none" cap="none" strike="noStrike">
                <a:solidFill>
                  <a:srgbClr val="000000"/>
                </a:solidFill>
                <a:latin typeface="Century Gothic"/>
                <a:ea typeface="Century Gothic"/>
                <a:cs typeface="Century Gothic"/>
                <a:sym typeface="Century Gothic"/>
              </a:rPr>
              <a:t>of feedback from individual teachers</a:t>
            </a:r>
            <a:endParaRPr/>
          </a:p>
          <a:p>
            <a:pPr indent="-273050" lvl="0" marL="3429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0000"/>
              </a:buClr>
              <a:buSzPts val="2000"/>
              <a:buFont typeface="Arial"/>
              <a:buChar char="•"/>
            </a:pPr>
            <a:r>
              <a:rPr b="1" i="0" lang="en" sz="2000" u="none" cap="none" strike="noStrike">
                <a:solidFill>
                  <a:srgbClr val="FF0000"/>
                </a:solidFill>
                <a:latin typeface="Century Gothic"/>
                <a:ea typeface="Century Gothic"/>
                <a:cs typeface="Century Gothic"/>
                <a:sym typeface="Century Gothic"/>
              </a:rPr>
              <a:t>Challenging to understand </a:t>
            </a:r>
            <a:r>
              <a:rPr b="0" i="0" lang="en" sz="2000" u="none" cap="none" strike="noStrike">
                <a:solidFill>
                  <a:srgbClr val="000000"/>
                </a:solidFill>
                <a:latin typeface="Century Gothic"/>
                <a:ea typeface="Century Gothic"/>
                <a:cs typeface="Century Gothic"/>
                <a:sym typeface="Century Gothic"/>
              </a:rPr>
              <a:t>the factors influencing turnover for different types of teachers</a:t>
            </a:r>
            <a:endParaRPr/>
          </a:p>
          <a:p>
            <a:pPr indent="-273050" lvl="0" marL="34290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0000"/>
              </a:buClr>
              <a:buSzPts val="2000"/>
              <a:buFont typeface="Arial"/>
              <a:buChar char="•"/>
            </a:pPr>
            <a:r>
              <a:rPr b="1" i="0" lang="en" sz="2000" u="none" cap="none" strike="noStrike">
                <a:solidFill>
                  <a:srgbClr val="FF0000"/>
                </a:solidFill>
                <a:latin typeface="Century Gothic"/>
                <a:ea typeface="Century Gothic"/>
                <a:cs typeface="Century Gothic"/>
                <a:sym typeface="Century Gothic"/>
              </a:rPr>
              <a:t>Teacher survey data is unreliable </a:t>
            </a:r>
            <a:r>
              <a:rPr b="0" i="0" lang="en" sz="2000" u="none" cap="none" strike="noStrike">
                <a:solidFill>
                  <a:srgbClr val="000000"/>
                </a:solidFill>
                <a:latin typeface="Century Gothic"/>
                <a:ea typeface="Century Gothic"/>
                <a:cs typeface="Century Gothic"/>
                <a:sym typeface="Century Gothic"/>
              </a:rPr>
              <a:t>if not anonymous </a:t>
            </a:r>
            <a:br>
              <a:rPr b="0" i="0" lang="en" sz="2000" u="none" cap="none" strike="noStrike">
                <a:solidFill>
                  <a:srgbClr val="000000"/>
                </a:solidFill>
                <a:latin typeface="Century Gothic"/>
                <a:ea typeface="Century Gothic"/>
                <a:cs typeface="Century Gothic"/>
                <a:sym typeface="Century Gothic"/>
              </a:rPr>
            </a:br>
            <a:r>
              <a:rPr b="0" i="0" lang="en" sz="1300" u="none" cap="none" strike="noStrike">
                <a:solidFill>
                  <a:srgbClr val="000000"/>
                </a:solidFill>
                <a:latin typeface="Century Gothic"/>
                <a:ea typeface="Century Gothic"/>
                <a:cs typeface="Century Gothic"/>
                <a:sym typeface="Century Gothic"/>
              </a:rPr>
              <a:t>(Murdoch, 2014) </a:t>
            </a:r>
            <a:endParaRPr/>
          </a:p>
        </p:txBody>
      </p:sp>
      <p:sp>
        <p:nvSpPr>
          <p:cNvPr id="182" name="Google Shape;182;p26"/>
          <p:cNvSpPr/>
          <p:nvPr/>
        </p:nvSpPr>
        <p:spPr>
          <a:xfrm>
            <a:off x="0" y="0"/>
            <a:ext cx="9144000" cy="370500"/>
          </a:xfrm>
          <a:prstGeom prst="rect">
            <a:avLst/>
          </a:prstGeom>
          <a:solidFill>
            <a:srgbClr val="1290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Logo White.png" id="183" name="Google Shape;183;p26"/>
          <p:cNvPicPr preferRelativeResize="0"/>
          <p:nvPr/>
        </p:nvPicPr>
        <p:blipFill rotWithShape="1">
          <a:blip r:embed="rId3">
            <a:alphaModFix/>
          </a:blip>
          <a:srcRect b="0" l="0" r="0" t="0"/>
          <a:stretch/>
        </p:blipFill>
        <p:spPr>
          <a:xfrm>
            <a:off x="8089900" y="86785"/>
            <a:ext cx="939801" cy="207902"/>
          </a:xfrm>
          <a:prstGeom prst="rect">
            <a:avLst/>
          </a:prstGeom>
          <a:noFill/>
          <a:ln>
            <a:noFill/>
          </a:ln>
        </p:spPr>
      </p:pic>
      <p:pic>
        <p:nvPicPr>
          <p:cNvPr id="184" name="Google Shape;184;p26"/>
          <p:cNvPicPr preferRelativeResize="0"/>
          <p:nvPr/>
        </p:nvPicPr>
        <p:blipFill rotWithShape="1">
          <a:blip r:embed="rId4">
            <a:alphaModFix/>
          </a:blip>
          <a:srcRect b="0" l="0" r="0" t="0"/>
          <a:stretch/>
        </p:blipFill>
        <p:spPr>
          <a:xfrm>
            <a:off x="1212349" y="2039420"/>
            <a:ext cx="2314897" cy="2314897"/>
          </a:xfrm>
          <a:prstGeom prst="rect">
            <a:avLst/>
          </a:prstGeom>
          <a:noFill/>
          <a:ln>
            <a:noFill/>
          </a:ln>
        </p:spPr>
      </p:pic>
    </p:spTree>
  </p:cSld>
  <p:clrMapOvr>
    <a:masterClrMapping/>
  </p:clrMapOvr>
  <mc:AlternateContent>
    <mc:Choice Requires="p14">
      <p:transition spd="slow" p14:dur="3000">
        <p:push dir="r"/>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