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9"/>
  </p:notesMasterIdLst>
  <p:sldIdLst>
    <p:sldId id="256" r:id="rId2"/>
    <p:sldId id="257" r:id="rId3"/>
    <p:sldId id="258" r:id="rId4"/>
    <p:sldId id="260" r:id="rId5"/>
    <p:sldId id="259" r:id="rId6"/>
    <p:sldId id="262" r:id="rId7"/>
    <p:sldId id="264" r:id="rId8"/>
    <p:sldId id="261" r:id="rId9"/>
    <p:sldId id="265" r:id="rId10"/>
    <p:sldId id="269" r:id="rId11"/>
    <p:sldId id="266" r:id="rId12"/>
    <p:sldId id="268" r:id="rId13"/>
    <p:sldId id="271" r:id="rId14"/>
    <p:sldId id="270" r:id="rId15"/>
    <p:sldId id="272" r:id="rId16"/>
    <p:sldId id="273" r:id="rId17"/>
    <p:sldId id="274" r:id="rId18"/>
    <p:sldId id="275" r:id="rId19"/>
    <p:sldId id="276" r:id="rId20"/>
    <p:sldId id="277" r:id="rId21"/>
    <p:sldId id="278" r:id="rId22"/>
    <p:sldId id="280" r:id="rId23"/>
    <p:sldId id="282" r:id="rId24"/>
    <p:sldId id="283" r:id="rId25"/>
    <p:sldId id="284" r:id="rId26"/>
    <p:sldId id="285"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p:scale>
          <a:sx n="66" d="100"/>
          <a:sy n="66" d="100"/>
        </p:scale>
        <p:origin x="544" y="4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92A14-938E-45B2-9D38-2CF1DB92E4C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4D26BDE-9FE5-4200-BCC2-DD03018CE249}">
      <dgm:prSet/>
      <dgm:spPr/>
      <dgm:t>
        <a:bodyPr/>
        <a:lstStyle/>
        <a:p>
          <a:r>
            <a:rPr lang="en-CA" dirty="0"/>
            <a:t>1) Introduction </a:t>
          </a:r>
          <a:endParaRPr lang="en-US" dirty="0"/>
        </a:p>
      </dgm:t>
    </dgm:pt>
    <dgm:pt modelId="{2E9990C0-DD7B-4EA0-BD21-D07A1C8E46AA}" type="parTrans" cxnId="{24A2E3A7-7F89-4697-85E6-CA0C8E2E6CD6}">
      <dgm:prSet/>
      <dgm:spPr/>
      <dgm:t>
        <a:bodyPr/>
        <a:lstStyle/>
        <a:p>
          <a:endParaRPr lang="en-US"/>
        </a:p>
      </dgm:t>
    </dgm:pt>
    <dgm:pt modelId="{4350FF0F-9AC5-41FD-974F-D86DDCD60454}" type="sibTrans" cxnId="{24A2E3A7-7F89-4697-85E6-CA0C8E2E6CD6}">
      <dgm:prSet/>
      <dgm:spPr/>
      <dgm:t>
        <a:bodyPr/>
        <a:lstStyle/>
        <a:p>
          <a:endParaRPr lang="en-US"/>
        </a:p>
      </dgm:t>
    </dgm:pt>
    <dgm:pt modelId="{DF7D06E4-4572-4ECB-83BD-1D1393391A69}">
      <dgm:prSet/>
      <dgm:spPr/>
      <dgm:t>
        <a:bodyPr/>
        <a:lstStyle/>
        <a:p>
          <a:r>
            <a:rPr lang="en-CA"/>
            <a:t>2) Research Question </a:t>
          </a:r>
          <a:endParaRPr lang="en-US"/>
        </a:p>
      </dgm:t>
    </dgm:pt>
    <dgm:pt modelId="{AE5093CB-E9D3-4E15-96A6-81381568A98D}" type="parTrans" cxnId="{D8BAB964-C16B-444B-AE52-0896B2BE9F29}">
      <dgm:prSet/>
      <dgm:spPr/>
      <dgm:t>
        <a:bodyPr/>
        <a:lstStyle/>
        <a:p>
          <a:endParaRPr lang="en-US"/>
        </a:p>
      </dgm:t>
    </dgm:pt>
    <dgm:pt modelId="{24A1333D-CA60-4CEA-8179-AC61742513BB}" type="sibTrans" cxnId="{D8BAB964-C16B-444B-AE52-0896B2BE9F29}">
      <dgm:prSet/>
      <dgm:spPr/>
      <dgm:t>
        <a:bodyPr/>
        <a:lstStyle/>
        <a:p>
          <a:endParaRPr lang="en-US"/>
        </a:p>
      </dgm:t>
    </dgm:pt>
    <dgm:pt modelId="{9D4719E2-14A4-43EA-8B33-B9341318BCCB}">
      <dgm:prSet/>
      <dgm:spPr/>
      <dgm:t>
        <a:bodyPr/>
        <a:lstStyle/>
        <a:p>
          <a:r>
            <a:rPr lang="en-CA"/>
            <a:t>3) Method</a:t>
          </a:r>
          <a:endParaRPr lang="en-US"/>
        </a:p>
      </dgm:t>
    </dgm:pt>
    <dgm:pt modelId="{9D27B4BF-801D-4711-8B53-C80B523D57FD}" type="parTrans" cxnId="{104AA8E8-71DB-4C40-BB1C-8439A94CA780}">
      <dgm:prSet/>
      <dgm:spPr/>
      <dgm:t>
        <a:bodyPr/>
        <a:lstStyle/>
        <a:p>
          <a:endParaRPr lang="en-US"/>
        </a:p>
      </dgm:t>
    </dgm:pt>
    <dgm:pt modelId="{A7F77C98-CBC3-4BE8-A2C5-7F495E75B43D}" type="sibTrans" cxnId="{104AA8E8-71DB-4C40-BB1C-8439A94CA780}">
      <dgm:prSet/>
      <dgm:spPr/>
      <dgm:t>
        <a:bodyPr/>
        <a:lstStyle/>
        <a:p>
          <a:endParaRPr lang="en-US"/>
        </a:p>
      </dgm:t>
    </dgm:pt>
    <dgm:pt modelId="{88A87E7A-FC7E-4CE8-B4F8-00751A5F6932}">
      <dgm:prSet/>
      <dgm:spPr/>
      <dgm:t>
        <a:bodyPr/>
        <a:lstStyle/>
        <a:p>
          <a:r>
            <a:rPr lang="en-CA"/>
            <a:t>4) Results </a:t>
          </a:r>
          <a:endParaRPr lang="en-US"/>
        </a:p>
      </dgm:t>
    </dgm:pt>
    <dgm:pt modelId="{9DE617BD-BA9D-4B52-96C3-0FB738F90F49}" type="parTrans" cxnId="{C0CAABA1-C374-427C-A08D-53D975376B0B}">
      <dgm:prSet/>
      <dgm:spPr/>
      <dgm:t>
        <a:bodyPr/>
        <a:lstStyle/>
        <a:p>
          <a:endParaRPr lang="en-US"/>
        </a:p>
      </dgm:t>
    </dgm:pt>
    <dgm:pt modelId="{813AB88F-E21F-432F-9DBD-6C2CCF39D49D}" type="sibTrans" cxnId="{C0CAABA1-C374-427C-A08D-53D975376B0B}">
      <dgm:prSet/>
      <dgm:spPr/>
      <dgm:t>
        <a:bodyPr/>
        <a:lstStyle/>
        <a:p>
          <a:endParaRPr lang="en-US"/>
        </a:p>
      </dgm:t>
    </dgm:pt>
    <dgm:pt modelId="{D2190446-36F7-4A0E-ADBF-110F96ADFE5F}">
      <dgm:prSet/>
      <dgm:spPr/>
      <dgm:t>
        <a:bodyPr/>
        <a:lstStyle/>
        <a:p>
          <a:r>
            <a:rPr lang="en-CA"/>
            <a:t>5) Conclusion</a:t>
          </a:r>
          <a:endParaRPr lang="en-US"/>
        </a:p>
      </dgm:t>
    </dgm:pt>
    <dgm:pt modelId="{15E53856-EDC3-47E0-B5CF-DF74B494D98B}" type="parTrans" cxnId="{AD68F46F-DE1B-4EC4-94D5-FB2D77607446}">
      <dgm:prSet/>
      <dgm:spPr/>
      <dgm:t>
        <a:bodyPr/>
        <a:lstStyle/>
        <a:p>
          <a:endParaRPr lang="en-US"/>
        </a:p>
      </dgm:t>
    </dgm:pt>
    <dgm:pt modelId="{8F51D351-8ABA-4B59-912A-179C9650F373}" type="sibTrans" cxnId="{AD68F46F-DE1B-4EC4-94D5-FB2D77607446}">
      <dgm:prSet/>
      <dgm:spPr/>
      <dgm:t>
        <a:bodyPr/>
        <a:lstStyle/>
        <a:p>
          <a:endParaRPr lang="en-US"/>
        </a:p>
      </dgm:t>
    </dgm:pt>
    <dgm:pt modelId="{017A805B-047F-4461-8344-426B97D6E17C}" type="pres">
      <dgm:prSet presAssocID="{52F92A14-938E-45B2-9D38-2CF1DB92E4CC}" presName="vert0" presStyleCnt="0">
        <dgm:presLayoutVars>
          <dgm:dir/>
          <dgm:animOne val="branch"/>
          <dgm:animLvl val="lvl"/>
        </dgm:presLayoutVars>
      </dgm:prSet>
      <dgm:spPr/>
    </dgm:pt>
    <dgm:pt modelId="{3314EE3D-319F-4AA0-B516-20E817DE6E07}" type="pres">
      <dgm:prSet presAssocID="{A4D26BDE-9FE5-4200-BCC2-DD03018CE249}" presName="thickLine" presStyleLbl="alignNode1" presStyleIdx="0" presStyleCnt="5"/>
      <dgm:spPr/>
    </dgm:pt>
    <dgm:pt modelId="{5D56B97E-A794-473D-949B-AC6B02C3A3AB}" type="pres">
      <dgm:prSet presAssocID="{A4D26BDE-9FE5-4200-BCC2-DD03018CE249}" presName="horz1" presStyleCnt="0"/>
      <dgm:spPr/>
    </dgm:pt>
    <dgm:pt modelId="{AE1122DB-50CE-448C-B010-04F9FEB56592}" type="pres">
      <dgm:prSet presAssocID="{A4D26BDE-9FE5-4200-BCC2-DD03018CE249}" presName="tx1" presStyleLbl="revTx" presStyleIdx="0" presStyleCnt="5"/>
      <dgm:spPr/>
    </dgm:pt>
    <dgm:pt modelId="{CE720B3B-0F44-4DCA-91D2-9E0C78E745B2}" type="pres">
      <dgm:prSet presAssocID="{A4D26BDE-9FE5-4200-BCC2-DD03018CE249}" presName="vert1" presStyleCnt="0"/>
      <dgm:spPr/>
    </dgm:pt>
    <dgm:pt modelId="{591962C4-7D05-425B-AF3F-944BF41297C9}" type="pres">
      <dgm:prSet presAssocID="{DF7D06E4-4572-4ECB-83BD-1D1393391A69}" presName="thickLine" presStyleLbl="alignNode1" presStyleIdx="1" presStyleCnt="5"/>
      <dgm:spPr/>
    </dgm:pt>
    <dgm:pt modelId="{42A072E6-2E42-45BE-BE49-8AF02652CD12}" type="pres">
      <dgm:prSet presAssocID="{DF7D06E4-4572-4ECB-83BD-1D1393391A69}" presName="horz1" presStyleCnt="0"/>
      <dgm:spPr/>
    </dgm:pt>
    <dgm:pt modelId="{52FD8CF6-3E62-4B98-AE18-8E6119539366}" type="pres">
      <dgm:prSet presAssocID="{DF7D06E4-4572-4ECB-83BD-1D1393391A69}" presName="tx1" presStyleLbl="revTx" presStyleIdx="1" presStyleCnt="5"/>
      <dgm:spPr/>
    </dgm:pt>
    <dgm:pt modelId="{24CA7476-30BE-4540-A74F-7AEB882E880A}" type="pres">
      <dgm:prSet presAssocID="{DF7D06E4-4572-4ECB-83BD-1D1393391A69}" presName="vert1" presStyleCnt="0"/>
      <dgm:spPr/>
    </dgm:pt>
    <dgm:pt modelId="{712DDE3A-1DBC-4F29-8FF6-A320516F529F}" type="pres">
      <dgm:prSet presAssocID="{9D4719E2-14A4-43EA-8B33-B9341318BCCB}" presName="thickLine" presStyleLbl="alignNode1" presStyleIdx="2" presStyleCnt="5"/>
      <dgm:spPr/>
    </dgm:pt>
    <dgm:pt modelId="{0F75C672-2844-45D2-94B8-0139D3697AE3}" type="pres">
      <dgm:prSet presAssocID="{9D4719E2-14A4-43EA-8B33-B9341318BCCB}" presName="horz1" presStyleCnt="0"/>
      <dgm:spPr/>
    </dgm:pt>
    <dgm:pt modelId="{BE7F5A2E-8806-4517-85B5-7F339FBF2FE5}" type="pres">
      <dgm:prSet presAssocID="{9D4719E2-14A4-43EA-8B33-B9341318BCCB}" presName="tx1" presStyleLbl="revTx" presStyleIdx="2" presStyleCnt="5"/>
      <dgm:spPr/>
    </dgm:pt>
    <dgm:pt modelId="{A6C6AD3A-78F8-4FBE-98E7-BCCB66C5B966}" type="pres">
      <dgm:prSet presAssocID="{9D4719E2-14A4-43EA-8B33-B9341318BCCB}" presName="vert1" presStyleCnt="0"/>
      <dgm:spPr/>
    </dgm:pt>
    <dgm:pt modelId="{1A737072-8F5A-4117-828E-7B58E9639617}" type="pres">
      <dgm:prSet presAssocID="{88A87E7A-FC7E-4CE8-B4F8-00751A5F6932}" presName="thickLine" presStyleLbl="alignNode1" presStyleIdx="3" presStyleCnt="5"/>
      <dgm:spPr/>
    </dgm:pt>
    <dgm:pt modelId="{E7F54255-1E40-473B-A651-0E9D1AB1E62E}" type="pres">
      <dgm:prSet presAssocID="{88A87E7A-FC7E-4CE8-B4F8-00751A5F6932}" presName="horz1" presStyleCnt="0"/>
      <dgm:spPr/>
    </dgm:pt>
    <dgm:pt modelId="{CB6F945B-E1F1-4E18-AA80-06711063D52E}" type="pres">
      <dgm:prSet presAssocID="{88A87E7A-FC7E-4CE8-B4F8-00751A5F6932}" presName="tx1" presStyleLbl="revTx" presStyleIdx="3" presStyleCnt="5"/>
      <dgm:spPr/>
    </dgm:pt>
    <dgm:pt modelId="{6D67900A-E463-4AC9-9ACA-DCB8FDD9B9CC}" type="pres">
      <dgm:prSet presAssocID="{88A87E7A-FC7E-4CE8-B4F8-00751A5F6932}" presName="vert1" presStyleCnt="0"/>
      <dgm:spPr/>
    </dgm:pt>
    <dgm:pt modelId="{3E80FCE3-CC53-4153-8C63-3AB953D8D2F0}" type="pres">
      <dgm:prSet presAssocID="{D2190446-36F7-4A0E-ADBF-110F96ADFE5F}" presName="thickLine" presStyleLbl="alignNode1" presStyleIdx="4" presStyleCnt="5"/>
      <dgm:spPr/>
    </dgm:pt>
    <dgm:pt modelId="{DBFB5527-2DCA-4087-B0FB-D6FB670A5093}" type="pres">
      <dgm:prSet presAssocID="{D2190446-36F7-4A0E-ADBF-110F96ADFE5F}" presName="horz1" presStyleCnt="0"/>
      <dgm:spPr/>
    </dgm:pt>
    <dgm:pt modelId="{F7F3FEF4-7D5D-4338-9B89-93B5D58CAF48}" type="pres">
      <dgm:prSet presAssocID="{D2190446-36F7-4A0E-ADBF-110F96ADFE5F}" presName="tx1" presStyleLbl="revTx" presStyleIdx="4" presStyleCnt="5"/>
      <dgm:spPr/>
    </dgm:pt>
    <dgm:pt modelId="{92EC7C77-B6EF-4D29-9C56-A80ADD8B5EEA}" type="pres">
      <dgm:prSet presAssocID="{D2190446-36F7-4A0E-ADBF-110F96ADFE5F}" presName="vert1" presStyleCnt="0"/>
      <dgm:spPr/>
    </dgm:pt>
  </dgm:ptLst>
  <dgm:cxnLst>
    <dgm:cxn modelId="{E308211D-D86F-4F0E-98AD-8E0407D49022}" type="presOf" srcId="{DF7D06E4-4572-4ECB-83BD-1D1393391A69}" destId="{52FD8CF6-3E62-4B98-AE18-8E6119539366}" srcOrd="0" destOrd="0" presId="urn:microsoft.com/office/officeart/2008/layout/LinedList"/>
    <dgm:cxn modelId="{D8BAB964-C16B-444B-AE52-0896B2BE9F29}" srcId="{52F92A14-938E-45B2-9D38-2CF1DB92E4CC}" destId="{DF7D06E4-4572-4ECB-83BD-1D1393391A69}" srcOrd="1" destOrd="0" parTransId="{AE5093CB-E9D3-4E15-96A6-81381568A98D}" sibTransId="{24A1333D-CA60-4CEA-8179-AC61742513BB}"/>
    <dgm:cxn modelId="{AD68F46F-DE1B-4EC4-94D5-FB2D77607446}" srcId="{52F92A14-938E-45B2-9D38-2CF1DB92E4CC}" destId="{D2190446-36F7-4A0E-ADBF-110F96ADFE5F}" srcOrd="4" destOrd="0" parTransId="{15E53856-EDC3-47E0-B5CF-DF74B494D98B}" sibTransId="{8F51D351-8ABA-4B59-912A-179C9650F373}"/>
    <dgm:cxn modelId="{A2982993-6F21-48AD-BE07-11CB83BEA863}" type="presOf" srcId="{A4D26BDE-9FE5-4200-BCC2-DD03018CE249}" destId="{AE1122DB-50CE-448C-B010-04F9FEB56592}" srcOrd="0" destOrd="0" presId="urn:microsoft.com/office/officeart/2008/layout/LinedList"/>
    <dgm:cxn modelId="{D2819198-F9F5-4497-9A6B-CCA60FC70603}" type="presOf" srcId="{9D4719E2-14A4-43EA-8B33-B9341318BCCB}" destId="{BE7F5A2E-8806-4517-85B5-7F339FBF2FE5}" srcOrd="0" destOrd="0" presId="urn:microsoft.com/office/officeart/2008/layout/LinedList"/>
    <dgm:cxn modelId="{C0CAABA1-C374-427C-A08D-53D975376B0B}" srcId="{52F92A14-938E-45B2-9D38-2CF1DB92E4CC}" destId="{88A87E7A-FC7E-4CE8-B4F8-00751A5F6932}" srcOrd="3" destOrd="0" parTransId="{9DE617BD-BA9D-4B52-96C3-0FB738F90F49}" sibTransId="{813AB88F-E21F-432F-9DBD-6C2CCF39D49D}"/>
    <dgm:cxn modelId="{24A2E3A7-7F89-4697-85E6-CA0C8E2E6CD6}" srcId="{52F92A14-938E-45B2-9D38-2CF1DB92E4CC}" destId="{A4D26BDE-9FE5-4200-BCC2-DD03018CE249}" srcOrd="0" destOrd="0" parTransId="{2E9990C0-DD7B-4EA0-BD21-D07A1C8E46AA}" sibTransId="{4350FF0F-9AC5-41FD-974F-D86DDCD60454}"/>
    <dgm:cxn modelId="{FF3883A9-A483-411F-9038-7D56913A4B78}" type="presOf" srcId="{88A87E7A-FC7E-4CE8-B4F8-00751A5F6932}" destId="{CB6F945B-E1F1-4E18-AA80-06711063D52E}" srcOrd="0" destOrd="0" presId="urn:microsoft.com/office/officeart/2008/layout/LinedList"/>
    <dgm:cxn modelId="{B4158FD0-DAEE-4458-8713-0B4C940A0E9C}" type="presOf" srcId="{D2190446-36F7-4A0E-ADBF-110F96ADFE5F}" destId="{F7F3FEF4-7D5D-4338-9B89-93B5D58CAF48}" srcOrd="0" destOrd="0" presId="urn:microsoft.com/office/officeart/2008/layout/LinedList"/>
    <dgm:cxn modelId="{104AA8E8-71DB-4C40-BB1C-8439A94CA780}" srcId="{52F92A14-938E-45B2-9D38-2CF1DB92E4CC}" destId="{9D4719E2-14A4-43EA-8B33-B9341318BCCB}" srcOrd="2" destOrd="0" parTransId="{9D27B4BF-801D-4711-8B53-C80B523D57FD}" sibTransId="{A7F77C98-CBC3-4BE8-A2C5-7F495E75B43D}"/>
    <dgm:cxn modelId="{7BEAC6EE-997D-4B24-A777-8A0971D123DE}" type="presOf" srcId="{52F92A14-938E-45B2-9D38-2CF1DB92E4CC}" destId="{017A805B-047F-4461-8344-426B97D6E17C}" srcOrd="0" destOrd="0" presId="urn:microsoft.com/office/officeart/2008/layout/LinedList"/>
    <dgm:cxn modelId="{2AF6919A-5D66-4985-8AAE-77D310FF09D2}" type="presParOf" srcId="{017A805B-047F-4461-8344-426B97D6E17C}" destId="{3314EE3D-319F-4AA0-B516-20E817DE6E07}" srcOrd="0" destOrd="0" presId="urn:microsoft.com/office/officeart/2008/layout/LinedList"/>
    <dgm:cxn modelId="{50346589-8800-4F0F-8B6B-D7437A754EB7}" type="presParOf" srcId="{017A805B-047F-4461-8344-426B97D6E17C}" destId="{5D56B97E-A794-473D-949B-AC6B02C3A3AB}" srcOrd="1" destOrd="0" presId="urn:microsoft.com/office/officeart/2008/layout/LinedList"/>
    <dgm:cxn modelId="{E3A15D59-1FBB-4315-85F6-F7C35C254E4A}" type="presParOf" srcId="{5D56B97E-A794-473D-949B-AC6B02C3A3AB}" destId="{AE1122DB-50CE-448C-B010-04F9FEB56592}" srcOrd="0" destOrd="0" presId="urn:microsoft.com/office/officeart/2008/layout/LinedList"/>
    <dgm:cxn modelId="{9EDF677A-93AA-477C-B0F7-07DA6C084167}" type="presParOf" srcId="{5D56B97E-A794-473D-949B-AC6B02C3A3AB}" destId="{CE720B3B-0F44-4DCA-91D2-9E0C78E745B2}" srcOrd="1" destOrd="0" presId="urn:microsoft.com/office/officeart/2008/layout/LinedList"/>
    <dgm:cxn modelId="{396AC491-0FA0-42A7-AD69-7920C7A2E16D}" type="presParOf" srcId="{017A805B-047F-4461-8344-426B97D6E17C}" destId="{591962C4-7D05-425B-AF3F-944BF41297C9}" srcOrd="2" destOrd="0" presId="urn:microsoft.com/office/officeart/2008/layout/LinedList"/>
    <dgm:cxn modelId="{73ACF5CD-5B10-4D2C-86B3-74777AF5EC8E}" type="presParOf" srcId="{017A805B-047F-4461-8344-426B97D6E17C}" destId="{42A072E6-2E42-45BE-BE49-8AF02652CD12}" srcOrd="3" destOrd="0" presId="urn:microsoft.com/office/officeart/2008/layout/LinedList"/>
    <dgm:cxn modelId="{A78F89DA-3597-4A31-84FD-9F582B4355B9}" type="presParOf" srcId="{42A072E6-2E42-45BE-BE49-8AF02652CD12}" destId="{52FD8CF6-3E62-4B98-AE18-8E6119539366}" srcOrd="0" destOrd="0" presId="urn:microsoft.com/office/officeart/2008/layout/LinedList"/>
    <dgm:cxn modelId="{7BBB214A-61A7-4ACF-BDBC-D937CA112557}" type="presParOf" srcId="{42A072E6-2E42-45BE-BE49-8AF02652CD12}" destId="{24CA7476-30BE-4540-A74F-7AEB882E880A}" srcOrd="1" destOrd="0" presId="urn:microsoft.com/office/officeart/2008/layout/LinedList"/>
    <dgm:cxn modelId="{31BE1576-27DE-49A8-B16F-354611A7880A}" type="presParOf" srcId="{017A805B-047F-4461-8344-426B97D6E17C}" destId="{712DDE3A-1DBC-4F29-8FF6-A320516F529F}" srcOrd="4" destOrd="0" presId="urn:microsoft.com/office/officeart/2008/layout/LinedList"/>
    <dgm:cxn modelId="{45D0596F-C073-4B1E-860B-D3A29671C3A1}" type="presParOf" srcId="{017A805B-047F-4461-8344-426B97D6E17C}" destId="{0F75C672-2844-45D2-94B8-0139D3697AE3}" srcOrd="5" destOrd="0" presId="urn:microsoft.com/office/officeart/2008/layout/LinedList"/>
    <dgm:cxn modelId="{7E602AD4-A322-4803-BB48-8C643C2F975E}" type="presParOf" srcId="{0F75C672-2844-45D2-94B8-0139D3697AE3}" destId="{BE7F5A2E-8806-4517-85B5-7F339FBF2FE5}" srcOrd="0" destOrd="0" presId="urn:microsoft.com/office/officeart/2008/layout/LinedList"/>
    <dgm:cxn modelId="{891BAE9E-7974-445D-830B-92E02E8307AD}" type="presParOf" srcId="{0F75C672-2844-45D2-94B8-0139D3697AE3}" destId="{A6C6AD3A-78F8-4FBE-98E7-BCCB66C5B966}" srcOrd="1" destOrd="0" presId="urn:microsoft.com/office/officeart/2008/layout/LinedList"/>
    <dgm:cxn modelId="{36AF1F29-86C4-4F6C-A375-F3ABA3773FDE}" type="presParOf" srcId="{017A805B-047F-4461-8344-426B97D6E17C}" destId="{1A737072-8F5A-4117-828E-7B58E9639617}" srcOrd="6" destOrd="0" presId="urn:microsoft.com/office/officeart/2008/layout/LinedList"/>
    <dgm:cxn modelId="{E4B08B42-54DE-4842-9436-32CFEDBAE00B}" type="presParOf" srcId="{017A805B-047F-4461-8344-426B97D6E17C}" destId="{E7F54255-1E40-473B-A651-0E9D1AB1E62E}" srcOrd="7" destOrd="0" presId="urn:microsoft.com/office/officeart/2008/layout/LinedList"/>
    <dgm:cxn modelId="{0AF5B189-F9B0-4717-A9AF-B4CF51FC05CD}" type="presParOf" srcId="{E7F54255-1E40-473B-A651-0E9D1AB1E62E}" destId="{CB6F945B-E1F1-4E18-AA80-06711063D52E}" srcOrd="0" destOrd="0" presId="urn:microsoft.com/office/officeart/2008/layout/LinedList"/>
    <dgm:cxn modelId="{975D668E-D6B7-4D13-B3F0-B0A4280936BE}" type="presParOf" srcId="{E7F54255-1E40-473B-A651-0E9D1AB1E62E}" destId="{6D67900A-E463-4AC9-9ACA-DCB8FDD9B9CC}" srcOrd="1" destOrd="0" presId="urn:microsoft.com/office/officeart/2008/layout/LinedList"/>
    <dgm:cxn modelId="{9109D5F5-743A-4AE7-8AB3-EAFF8750B310}" type="presParOf" srcId="{017A805B-047F-4461-8344-426B97D6E17C}" destId="{3E80FCE3-CC53-4153-8C63-3AB953D8D2F0}" srcOrd="8" destOrd="0" presId="urn:microsoft.com/office/officeart/2008/layout/LinedList"/>
    <dgm:cxn modelId="{FAE490DB-8A87-48D2-8F6D-EF854ABEE0F1}" type="presParOf" srcId="{017A805B-047F-4461-8344-426B97D6E17C}" destId="{DBFB5527-2DCA-4087-B0FB-D6FB670A5093}" srcOrd="9" destOrd="0" presId="urn:microsoft.com/office/officeart/2008/layout/LinedList"/>
    <dgm:cxn modelId="{FC15F324-EC59-431C-8849-12F011E3E9C5}" type="presParOf" srcId="{DBFB5527-2DCA-4087-B0FB-D6FB670A5093}" destId="{F7F3FEF4-7D5D-4338-9B89-93B5D58CAF48}" srcOrd="0" destOrd="0" presId="urn:microsoft.com/office/officeart/2008/layout/LinedList"/>
    <dgm:cxn modelId="{BFF87E6F-5490-4B55-8C9B-A8F3B3B9D486}" type="presParOf" srcId="{DBFB5527-2DCA-4087-B0FB-D6FB670A5093}" destId="{92EC7C77-B6EF-4D29-9C56-A80ADD8B5E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4EE3D-319F-4AA0-B516-20E817DE6E07}">
      <dsp:nvSpPr>
        <dsp:cNvPr id="0" name=""/>
        <dsp:cNvSpPr/>
      </dsp:nvSpPr>
      <dsp:spPr>
        <a:xfrm>
          <a:off x="0" y="461"/>
          <a:ext cx="11101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122DB-50CE-448C-B010-04F9FEB56592}">
      <dsp:nvSpPr>
        <dsp:cNvPr id="0" name=""/>
        <dsp:cNvSpPr/>
      </dsp:nvSpPr>
      <dsp:spPr>
        <a:xfrm>
          <a:off x="0" y="461"/>
          <a:ext cx="11101136" cy="75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dirty="0"/>
            <a:t>1) Introduction </a:t>
          </a:r>
          <a:endParaRPr lang="en-US" sz="3500" kern="1200" dirty="0"/>
        </a:p>
      </dsp:txBody>
      <dsp:txXfrm>
        <a:off x="0" y="461"/>
        <a:ext cx="11101136" cy="755782"/>
      </dsp:txXfrm>
    </dsp:sp>
    <dsp:sp modelId="{591962C4-7D05-425B-AF3F-944BF41297C9}">
      <dsp:nvSpPr>
        <dsp:cNvPr id="0" name=""/>
        <dsp:cNvSpPr/>
      </dsp:nvSpPr>
      <dsp:spPr>
        <a:xfrm>
          <a:off x="0" y="756244"/>
          <a:ext cx="11101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D8CF6-3E62-4B98-AE18-8E6119539366}">
      <dsp:nvSpPr>
        <dsp:cNvPr id="0" name=""/>
        <dsp:cNvSpPr/>
      </dsp:nvSpPr>
      <dsp:spPr>
        <a:xfrm>
          <a:off x="0" y="756244"/>
          <a:ext cx="11101136" cy="75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a:t>2) Research Question </a:t>
          </a:r>
          <a:endParaRPr lang="en-US" sz="3500" kern="1200"/>
        </a:p>
      </dsp:txBody>
      <dsp:txXfrm>
        <a:off x="0" y="756244"/>
        <a:ext cx="11101136" cy="755782"/>
      </dsp:txXfrm>
    </dsp:sp>
    <dsp:sp modelId="{712DDE3A-1DBC-4F29-8FF6-A320516F529F}">
      <dsp:nvSpPr>
        <dsp:cNvPr id="0" name=""/>
        <dsp:cNvSpPr/>
      </dsp:nvSpPr>
      <dsp:spPr>
        <a:xfrm>
          <a:off x="0" y="1512027"/>
          <a:ext cx="11101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F5A2E-8806-4517-85B5-7F339FBF2FE5}">
      <dsp:nvSpPr>
        <dsp:cNvPr id="0" name=""/>
        <dsp:cNvSpPr/>
      </dsp:nvSpPr>
      <dsp:spPr>
        <a:xfrm>
          <a:off x="0" y="1512027"/>
          <a:ext cx="11101136" cy="75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a:t>3) Method</a:t>
          </a:r>
          <a:endParaRPr lang="en-US" sz="3500" kern="1200"/>
        </a:p>
      </dsp:txBody>
      <dsp:txXfrm>
        <a:off x="0" y="1512027"/>
        <a:ext cx="11101136" cy="755782"/>
      </dsp:txXfrm>
    </dsp:sp>
    <dsp:sp modelId="{1A737072-8F5A-4117-828E-7B58E9639617}">
      <dsp:nvSpPr>
        <dsp:cNvPr id="0" name=""/>
        <dsp:cNvSpPr/>
      </dsp:nvSpPr>
      <dsp:spPr>
        <a:xfrm>
          <a:off x="0" y="2267809"/>
          <a:ext cx="11101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F945B-E1F1-4E18-AA80-06711063D52E}">
      <dsp:nvSpPr>
        <dsp:cNvPr id="0" name=""/>
        <dsp:cNvSpPr/>
      </dsp:nvSpPr>
      <dsp:spPr>
        <a:xfrm>
          <a:off x="0" y="2267809"/>
          <a:ext cx="11101136" cy="75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a:t>4) Results </a:t>
          </a:r>
          <a:endParaRPr lang="en-US" sz="3500" kern="1200"/>
        </a:p>
      </dsp:txBody>
      <dsp:txXfrm>
        <a:off x="0" y="2267809"/>
        <a:ext cx="11101136" cy="755782"/>
      </dsp:txXfrm>
    </dsp:sp>
    <dsp:sp modelId="{3E80FCE3-CC53-4153-8C63-3AB953D8D2F0}">
      <dsp:nvSpPr>
        <dsp:cNvPr id="0" name=""/>
        <dsp:cNvSpPr/>
      </dsp:nvSpPr>
      <dsp:spPr>
        <a:xfrm>
          <a:off x="0" y="3023592"/>
          <a:ext cx="11101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3FEF4-7D5D-4338-9B89-93B5D58CAF48}">
      <dsp:nvSpPr>
        <dsp:cNvPr id="0" name=""/>
        <dsp:cNvSpPr/>
      </dsp:nvSpPr>
      <dsp:spPr>
        <a:xfrm>
          <a:off x="0" y="3023592"/>
          <a:ext cx="11101136" cy="75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CA" sz="3500" kern="1200"/>
            <a:t>5) Conclusion</a:t>
          </a:r>
          <a:endParaRPr lang="en-US" sz="3500" kern="1200"/>
        </a:p>
      </dsp:txBody>
      <dsp:txXfrm>
        <a:off x="0" y="3023592"/>
        <a:ext cx="11101136" cy="7557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8D4A1-862C-48B9-9E28-6C0F36A4463A}" type="datetimeFigureOut">
              <a:rPr lang="en-CA" smtClean="0"/>
              <a:t>2024-05-29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1F11A-82FD-4F02-B92B-7E410AAC0CD3}" type="slidenum">
              <a:rPr lang="en-CA" smtClean="0"/>
              <a:t>‹#›</a:t>
            </a:fld>
            <a:endParaRPr lang="en-CA"/>
          </a:p>
        </p:txBody>
      </p:sp>
    </p:spTree>
    <p:extLst>
      <p:ext uri="{BB962C8B-B14F-4D97-AF65-F5344CB8AC3E}">
        <p14:creationId xmlns:p14="http://schemas.microsoft.com/office/powerpoint/2010/main" val="312994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1</a:t>
            </a:fld>
            <a:endParaRPr lang="en-CA"/>
          </a:p>
        </p:txBody>
      </p:sp>
    </p:spTree>
    <p:extLst>
      <p:ext uri="{BB962C8B-B14F-4D97-AF65-F5344CB8AC3E}">
        <p14:creationId xmlns:p14="http://schemas.microsoft.com/office/powerpoint/2010/main" val="291589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25</a:t>
            </a:fld>
            <a:endParaRPr lang="en-CA"/>
          </a:p>
        </p:txBody>
      </p:sp>
    </p:spTree>
    <p:extLst>
      <p:ext uri="{BB962C8B-B14F-4D97-AF65-F5344CB8AC3E}">
        <p14:creationId xmlns:p14="http://schemas.microsoft.com/office/powerpoint/2010/main" val="327004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26</a:t>
            </a:fld>
            <a:endParaRPr lang="en-CA"/>
          </a:p>
        </p:txBody>
      </p:sp>
    </p:spTree>
    <p:extLst>
      <p:ext uri="{BB962C8B-B14F-4D97-AF65-F5344CB8AC3E}">
        <p14:creationId xmlns:p14="http://schemas.microsoft.com/office/powerpoint/2010/main" val="376626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a:t>
            </a:fld>
            <a:endParaRPr lang="en-CA"/>
          </a:p>
        </p:txBody>
      </p:sp>
    </p:spTree>
    <p:extLst>
      <p:ext uri="{BB962C8B-B14F-4D97-AF65-F5344CB8AC3E}">
        <p14:creationId xmlns:p14="http://schemas.microsoft.com/office/powerpoint/2010/main" val="350094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4</a:t>
            </a:fld>
            <a:endParaRPr lang="en-CA"/>
          </a:p>
        </p:txBody>
      </p:sp>
    </p:spTree>
    <p:extLst>
      <p:ext uri="{BB962C8B-B14F-4D97-AF65-F5344CB8AC3E}">
        <p14:creationId xmlns:p14="http://schemas.microsoft.com/office/powerpoint/2010/main" val="31125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18</a:t>
            </a:fld>
            <a:endParaRPr lang="en-CA"/>
          </a:p>
        </p:txBody>
      </p:sp>
    </p:spTree>
    <p:extLst>
      <p:ext uri="{BB962C8B-B14F-4D97-AF65-F5344CB8AC3E}">
        <p14:creationId xmlns:p14="http://schemas.microsoft.com/office/powerpoint/2010/main" val="18296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20</a:t>
            </a:fld>
            <a:endParaRPr lang="en-CA"/>
          </a:p>
        </p:txBody>
      </p:sp>
    </p:spTree>
    <p:extLst>
      <p:ext uri="{BB962C8B-B14F-4D97-AF65-F5344CB8AC3E}">
        <p14:creationId xmlns:p14="http://schemas.microsoft.com/office/powerpoint/2010/main" val="317065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21</a:t>
            </a:fld>
            <a:endParaRPr lang="en-CA"/>
          </a:p>
        </p:txBody>
      </p:sp>
    </p:spTree>
    <p:extLst>
      <p:ext uri="{BB962C8B-B14F-4D97-AF65-F5344CB8AC3E}">
        <p14:creationId xmlns:p14="http://schemas.microsoft.com/office/powerpoint/2010/main" val="184082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22</a:t>
            </a:fld>
            <a:endParaRPr lang="en-CA"/>
          </a:p>
        </p:txBody>
      </p:sp>
    </p:spTree>
    <p:extLst>
      <p:ext uri="{BB962C8B-B14F-4D97-AF65-F5344CB8AC3E}">
        <p14:creationId xmlns:p14="http://schemas.microsoft.com/office/powerpoint/2010/main" val="5135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23</a:t>
            </a:fld>
            <a:endParaRPr lang="en-CA"/>
          </a:p>
        </p:txBody>
      </p:sp>
    </p:spTree>
    <p:extLst>
      <p:ext uri="{BB962C8B-B14F-4D97-AF65-F5344CB8AC3E}">
        <p14:creationId xmlns:p14="http://schemas.microsoft.com/office/powerpoint/2010/main" val="188088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1F11A-82FD-4F02-B92B-7E410AAC0CD3}" type="slidenum">
              <a:rPr lang="en-CA" smtClean="0"/>
              <a:t>24</a:t>
            </a:fld>
            <a:endParaRPr lang="en-CA"/>
          </a:p>
        </p:txBody>
      </p:sp>
    </p:spTree>
    <p:extLst>
      <p:ext uri="{BB962C8B-B14F-4D97-AF65-F5344CB8AC3E}">
        <p14:creationId xmlns:p14="http://schemas.microsoft.com/office/powerpoint/2010/main" val="42753230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D77608-3819-479B-BB98-C216BA724EFE}" type="slidenum">
              <a:rPr lang="en-US" smtClean="0"/>
              <a:t>‹#›</a:t>
            </a:fld>
            <a:endParaRPr lang="en-US"/>
          </a:p>
        </p:txBody>
      </p:sp>
    </p:spTree>
    <p:extLst>
      <p:ext uri="{BB962C8B-B14F-4D97-AF65-F5344CB8AC3E}">
        <p14:creationId xmlns:p14="http://schemas.microsoft.com/office/powerpoint/2010/main" val="4321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6307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314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567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CF0BCE0-945C-4FDF-95A1-2149B1FF5B83}" type="datetimeFigureOut">
              <a:rPr lang="en-US" smtClean="0"/>
              <a:t>5/29/2024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D77608-3819-479B-BB98-C216BA724EFE}" type="slidenum">
              <a:rPr lang="en-US" smtClean="0"/>
              <a:t>‹#›</a:t>
            </a:fld>
            <a:endParaRPr lang="en-US"/>
          </a:p>
        </p:txBody>
      </p:sp>
    </p:spTree>
    <p:extLst>
      <p:ext uri="{BB962C8B-B14F-4D97-AF65-F5344CB8AC3E}">
        <p14:creationId xmlns:p14="http://schemas.microsoft.com/office/powerpoint/2010/main" val="40212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2585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192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0972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376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1861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5/29/2024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577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algn="r"/>
            <a:fld id="{7CF0BCE0-945C-4FDF-95A1-2149B1FF5B83}" type="datetimeFigureOut">
              <a:rPr lang="en-US" smtClean="0"/>
              <a:pPr algn="r"/>
              <a:t>5/29/2024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sz="1000"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00778800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D689-EFE8-2BEF-E347-47BA8453D8F8}"/>
              </a:ext>
            </a:extLst>
          </p:cNvPr>
          <p:cNvSpPr>
            <a:spLocks noGrp="1"/>
          </p:cNvSpPr>
          <p:nvPr>
            <p:ph type="ctrTitle"/>
          </p:nvPr>
        </p:nvSpPr>
        <p:spPr>
          <a:xfrm>
            <a:off x="6585403" y="855686"/>
            <a:ext cx="4500561" cy="4259814"/>
          </a:xfrm>
        </p:spPr>
        <p:txBody>
          <a:bodyPr>
            <a:normAutofit/>
          </a:bodyPr>
          <a:lstStyle/>
          <a:p>
            <a:r>
              <a:rPr lang="en-CA" sz="5500" dirty="0"/>
              <a:t>Intuitive Judgements of Awareness in AI Systems</a:t>
            </a:r>
          </a:p>
        </p:txBody>
      </p:sp>
      <p:sp>
        <p:nvSpPr>
          <p:cNvPr id="3" name="Subtitle 2">
            <a:extLst>
              <a:ext uri="{FF2B5EF4-FFF2-40B4-BE49-F238E27FC236}">
                <a16:creationId xmlns:a16="http://schemas.microsoft.com/office/drawing/2014/main" id="{F1DECEE3-9AA5-DA53-FD2A-A68B823B24BB}"/>
              </a:ext>
            </a:extLst>
          </p:cNvPr>
          <p:cNvSpPr>
            <a:spLocks noGrp="1"/>
          </p:cNvSpPr>
          <p:nvPr>
            <p:ph type="subTitle" idx="1"/>
          </p:nvPr>
        </p:nvSpPr>
        <p:spPr>
          <a:xfrm>
            <a:off x="6465660" y="4346219"/>
            <a:ext cx="4500561" cy="1320249"/>
          </a:xfrm>
        </p:spPr>
        <p:txBody>
          <a:bodyPr>
            <a:normAutofit/>
          </a:bodyPr>
          <a:lstStyle/>
          <a:p>
            <a:r>
              <a:rPr lang="en-CA" dirty="0"/>
              <a:t>A Vignette Survey Study </a:t>
            </a:r>
          </a:p>
        </p:txBody>
      </p:sp>
      <p:pic>
        <p:nvPicPr>
          <p:cNvPr id="1026" name="Picture 2" descr="KIT - KIT - Media - Press Releases - Archive Press Releases - PI 2019 - On  the Way towards Self-aware AI?">
            <a:extLst>
              <a:ext uri="{FF2B5EF4-FFF2-40B4-BE49-F238E27FC236}">
                <a16:creationId xmlns:a16="http://schemas.microsoft.com/office/drawing/2014/main" id="{8705F218-5C5F-04F1-8936-3E06613296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29" r="17620" b="-2"/>
          <a:stretch/>
        </p:blipFill>
        <p:spPr bwMode="auto">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1016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038E-B504-A138-7B45-87D3338E7317}"/>
              </a:ext>
            </a:extLst>
          </p:cNvPr>
          <p:cNvSpPr>
            <a:spLocks noGrp="1"/>
          </p:cNvSpPr>
          <p:nvPr>
            <p:ph type="title"/>
          </p:nvPr>
        </p:nvSpPr>
        <p:spPr>
          <a:xfrm>
            <a:off x="670629" y="740448"/>
            <a:ext cx="11101135" cy="1241503"/>
          </a:xfrm>
        </p:spPr>
        <p:txBody>
          <a:bodyPr/>
          <a:lstStyle/>
          <a:p>
            <a:r>
              <a:rPr lang="en-CA" dirty="0"/>
              <a:t>Disclaimer</a:t>
            </a:r>
          </a:p>
        </p:txBody>
      </p:sp>
      <p:sp>
        <p:nvSpPr>
          <p:cNvPr id="3" name="Content Placeholder 2">
            <a:extLst>
              <a:ext uri="{FF2B5EF4-FFF2-40B4-BE49-F238E27FC236}">
                <a16:creationId xmlns:a16="http://schemas.microsoft.com/office/drawing/2014/main" id="{1BF9D22C-664D-4083-A778-D80F5394B9C7}"/>
              </a:ext>
            </a:extLst>
          </p:cNvPr>
          <p:cNvSpPr>
            <a:spLocks noGrp="1"/>
          </p:cNvSpPr>
          <p:nvPr>
            <p:ph idx="1"/>
          </p:nvPr>
        </p:nvSpPr>
        <p:spPr>
          <a:xfrm>
            <a:off x="545432" y="1782277"/>
            <a:ext cx="11101136" cy="4335275"/>
          </a:xfrm>
        </p:spPr>
        <p:txBody>
          <a:bodyPr>
            <a:normAutofit fontScale="92500" lnSpcReduction="10000"/>
          </a:bodyPr>
          <a:lstStyle/>
          <a:p>
            <a:r>
              <a:rPr lang="en-CA" sz="3200" dirty="0"/>
              <a:t> This project was conducted as part of the requirements for Tilburg University’s Philosophy Master’s program. </a:t>
            </a:r>
          </a:p>
          <a:p>
            <a:r>
              <a:rPr lang="en-CA" sz="3200" dirty="0"/>
              <a:t> It was done as a project for the AI course taught by Dr. Michael Cohen. </a:t>
            </a:r>
          </a:p>
          <a:p>
            <a:r>
              <a:rPr lang="en-CA" sz="3200" dirty="0"/>
              <a:t> Accordingly, we didn’t pre-register the study nor had it approved by an ethics board before.</a:t>
            </a:r>
          </a:p>
          <a:p>
            <a:r>
              <a:rPr lang="en-CA" sz="3200" dirty="0"/>
              <a:t> We made sure to include all ethical parameters in the actual survey on the front page, collecting responses of consent to record the data, and the option for them to stop taking the survey at any time. </a:t>
            </a:r>
            <a:endParaRPr lang="en-CA" sz="4000" dirty="0"/>
          </a:p>
        </p:txBody>
      </p:sp>
    </p:spTree>
    <p:extLst>
      <p:ext uri="{BB962C8B-B14F-4D97-AF65-F5344CB8AC3E}">
        <p14:creationId xmlns:p14="http://schemas.microsoft.com/office/powerpoint/2010/main" val="12310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038E-B504-A138-7B45-87D3338E7317}"/>
              </a:ext>
            </a:extLst>
          </p:cNvPr>
          <p:cNvSpPr>
            <a:spLocks noGrp="1"/>
          </p:cNvSpPr>
          <p:nvPr>
            <p:ph type="title"/>
          </p:nvPr>
        </p:nvSpPr>
        <p:spPr>
          <a:xfrm>
            <a:off x="670629" y="740448"/>
            <a:ext cx="11101135" cy="1241503"/>
          </a:xfrm>
        </p:spPr>
        <p:txBody>
          <a:bodyPr/>
          <a:lstStyle/>
          <a:p>
            <a:r>
              <a:rPr lang="en-CA" dirty="0"/>
              <a:t>Method (I) </a:t>
            </a:r>
          </a:p>
        </p:txBody>
      </p:sp>
      <p:sp>
        <p:nvSpPr>
          <p:cNvPr id="3" name="Content Placeholder 2">
            <a:extLst>
              <a:ext uri="{FF2B5EF4-FFF2-40B4-BE49-F238E27FC236}">
                <a16:creationId xmlns:a16="http://schemas.microsoft.com/office/drawing/2014/main" id="{1BF9D22C-664D-4083-A778-D80F5394B9C7}"/>
              </a:ext>
            </a:extLst>
          </p:cNvPr>
          <p:cNvSpPr>
            <a:spLocks noGrp="1"/>
          </p:cNvSpPr>
          <p:nvPr>
            <p:ph idx="1"/>
          </p:nvPr>
        </p:nvSpPr>
        <p:spPr>
          <a:xfrm>
            <a:off x="545432" y="1814934"/>
            <a:ext cx="11101136" cy="4400589"/>
          </a:xfrm>
        </p:spPr>
        <p:txBody>
          <a:bodyPr>
            <a:normAutofit lnSpcReduction="10000"/>
          </a:bodyPr>
          <a:lstStyle/>
          <a:p>
            <a:r>
              <a:rPr lang="en-CA" sz="2800" kern="100" dirty="0">
                <a:effectLst/>
                <a:ea typeface="Aptos" panose="020B0004020202020204" pitchFamily="34" charset="0"/>
                <a:cs typeface="Times New Roman" panose="02020603050405020304" pitchFamily="18" charset="0"/>
              </a:rPr>
              <a:t>An initial G-Power test (informs about the required sample size to get a result) informed 128. Our sample at the end was less than this: N = 116. </a:t>
            </a:r>
          </a:p>
          <a:p>
            <a:r>
              <a:rPr lang="en-CA" sz="2800" kern="100" dirty="0">
                <a:effectLst/>
                <a:ea typeface="Aptos" panose="020B0004020202020204" pitchFamily="34" charset="0"/>
                <a:cs typeface="Times New Roman" panose="02020603050405020304" pitchFamily="18" charset="0"/>
              </a:rPr>
              <a:t>Participants were asked to </a:t>
            </a:r>
            <a:r>
              <a:rPr lang="en-CA" sz="2800" kern="100" dirty="0">
                <a:solidFill>
                  <a:schemeClr val="accent1"/>
                </a:solidFill>
                <a:effectLst/>
                <a:ea typeface="Aptos" panose="020B0004020202020204" pitchFamily="34" charset="0"/>
                <a:cs typeface="Times New Roman" panose="02020603050405020304" pitchFamily="18" charset="0"/>
              </a:rPr>
              <a:t>read four vignettes </a:t>
            </a:r>
            <a:r>
              <a:rPr lang="en-CA" sz="2800" kern="100" dirty="0">
                <a:effectLst/>
                <a:ea typeface="Aptos" panose="020B0004020202020204" pitchFamily="34" charset="0"/>
                <a:cs typeface="Times New Roman" panose="02020603050405020304" pitchFamily="18" charset="0"/>
              </a:rPr>
              <a:t>which displayed four cases:</a:t>
            </a:r>
            <a:r>
              <a:rPr lang="en-CA" sz="2800" kern="100" dirty="0">
                <a:solidFill>
                  <a:schemeClr val="accent1"/>
                </a:solidFill>
                <a:effectLst/>
                <a:ea typeface="Aptos" panose="020B0004020202020204" pitchFamily="34" charset="0"/>
                <a:cs typeface="Times New Roman" panose="02020603050405020304" pitchFamily="18" charset="0"/>
              </a:rPr>
              <a:t> A) looks human, acts human, B) looks human but doesn’t act human, C) acts human but doesn’t look human, D) purely mechanical AI systems. </a:t>
            </a:r>
          </a:p>
          <a:p>
            <a:r>
              <a:rPr lang="en-CA" sz="2800" kern="100" dirty="0">
                <a:effectLst/>
                <a:ea typeface="Aptos" panose="020B0004020202020204" pitchFamily="34" charset="0"/>
                <a:cs typeface="Times New Roman" panose="02020603050405020304" pitchFamily="18" charset="0"/>
              </a:rPr>
              <a:t>The null hypothesis was that no correlation between moral responsibility and conscious ratings exist between conditions. </a:t>
            </a:r>
          </a:p>
          <a:p>
            <a:r>
              <a:rPr lang="en-CA" sz="2800" kern="100" dirty="0">
                <a:effectLst/>
                <a:ea typeface="Aptos" panose="020B0004020202020204" pitchFamily="34" charset="0"/>
                <a:cs typeface="Times New Roman" panose="02020603050405020304" pitchFamily="18" charset="0"/>
              </a:rPr>
              <a:t>The alternative hypothesis was that a correlation does exist between the groups of moral responsibility and conscious ratings. </a:t>
            </a:r>
            <a:endParaRPr lang="en-CA" sz="3600" dirty="0"/>
          </a:p>
        </p:txBody>
      </p:sp>
    </p:spTree>
    <p:extLst>
      <p:ext uri="{BB962C8B-B14F-4D97-AF65-F5344CB8AC3E}">
        <p14:creationId xmlns:p14="http://schemas.microsoft.com/office/powerpoint/2010/main" val="18610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038E-B504-A138-7B45-87D3338E7317}"/>
              </a:ext>
            </a:extLst>
          </p:cNvPr>
          <p:cNvSpPr>
            <a:spLocks noGrp="1"/>
          </p:cNvSpPr>
          <p:nvPr>
            <p:ph type="title"/>
          </p:nvPr>
        </p:nvSpPr>
        <p:spPr>
          <a:xfrm>
            <a:off x="670629" y="740448"/>
            <a:ext cx="11101135" cy="1241503"/>
          </a:xfrm>
        </p:spPr>
        <p:txBody>
          <a:bodyPr/>
          <a:lstStyle/>
          <a:p>
            <a:r>
              <a:rPr lang="en-CA" dirty="0"/>
              <a:t>Method (II) </a:t>
            </a:r>
          </a:p>
        </p:txBody>
      </p:sp>
      <p:sp>
        <p:nvSpPr>
          <p:cNvPr id="3" name="Content Placeholder 2">
            <a:extLst>
              <a:ext uri="{FF2B5EF4-FFF2-40B4-BE49-F238E27FC236}">
                <a16:creationId xmlns:a16="http://schemas.microsoft.com/office/drawing/2014/main" id="{1BF9D22C-664D-4083-A778-D80F5394B9C7}"/>
              </a:ext>
            </a:extLst>
          </p:cNvPr>
          <p:cNvSpPr>
            <a:spLocks noGrp="1"/>
          </p:cNvSpPr>
          <p:nvPr>
            <p:ph idx="1"/>
          </p:nvPr>
        </p:nvSpPr>
        <p:spPr>
          <a:xfrm>
            <a:off x="545432" y="1836706"/>
            <a:ext cx="11101136" cy="4400589"/>
          </a:xfrm>
        </p:spPr>
        <p:txBody>
          <a:bodyPr>
            <a:normAutofit/>
          </a:bodyPr>
          <a:lstStyle/>
          <a:p>
            <a:r>
              <a:rPr lang="en-CA" sz="2800" kern="100" dirty="0">
                <a:effectLst/>
                <a:ea typeface="Aptos" panose="020B0004020202020204" pitchFamily="34" charset="0"/>
                <a:cs typeface="Times New Roman" panose="02020603050405020304" pitchFamily="18" charset="0"/>
              </a:rPr>
              <a:t>The first </a:t>
            </a:r>
            <a:r>
              <a:rPr lang="en-CA" sz="2800" kern="100" dirty="0">
                <a:solidFill>
                  <a:schemeClr val="accent1"/>
                </a:solidFill>
                <a:effectLst/>
                <a:ea typeface="Aptos" panose="020B0004020202020204" pitchFamily="34" charset="0"/>
                <a:cs typeface="Times New Roman" panose="02020603050405020304" pitchFamily="18" charset="0"/>
              </a:rPr>
              <a:t>two conditions had negative outcomes </a:t>
            </a:r>
            <a:r>
              <a:rPr lang="en-CA" sz="2800" kern="100" dirty="0">
                <a:effectLst/>
                <a:ea typeface="Aptos" panose="020B0004020202020204" pitchFamily="34" charset="0"/>
                <a:cs typeface="Times New Roman" panose="02020603050405020304" pitchFamily="18" charset="0"/>
              </a:rPr>
              <a:t>like the AI resulting in job lose and failing students</a:t>
            </a:r>
            <a:r>
              <a:rPr lang="en-CA" sz="2800" kern="100" dirty="0">
                <a:ea typeface="Aptos" panose="020B0004020202020204" pitchFamily="34" charset="0"/>
                <a:cs typeface="Times New Roman" panose="02020603050405020304" pitchFamily="18" charset="0"/>
              </a:rPr>
              <a:t>. The </a:t>
            </a:r>
            <a:r>
              <a:rPr lang="en-CA" sz="2800" kern="100" dirty="0">
                <a:effectLst/>
                <a:ea typeface="Aptos" panose="020B0004020202020204" pitchFamily="34" charset="0"/>
                <a:cs typeface="Times New Roman" panose="02020603050405020304" pitchFamily="18" charset="0"/>
              </a:rPr>
              <a:t>second </a:t>
            </a:r>
            <a:r>
              <a:rPr lang="en-CA" sz="2800" kern="100" dirty="0">
                <a:solidFill>
                  <a:schemeClr val="accent1"/>
                </a:solidFill>
                <a:effectLst/>
                <a:ea typeface="Aptos" panose="020B0004020202020204" pitchFamily="34" charset="0"/>
                <a:cs typeface="Times New Roman" panose="02020603050405020304" pitchFamily="18" charset="0"/>
              </a:rPr>
              <a:t>two conditions had positive outcomes </a:t>
            </a:r>
            <a:r>
              <a:rPr lang="en-CA" sz="2800" kern="100" dirty="0">
                <a:effectLst/>
                <a:ea typeface="Aptos" panose="020B0004020202020204" pitchFamily="34" charset="0"/>
                <a:cs typeface="Times New Roman" panose="02020603050405020304" pitchFamily="18" charset="0"/>
              </a:rPr>
              <a:t>like teams winning games and wood mills completing orders on time. </a:t>
            </a:r>
          </a:p>
          <a:p>
            <a:r>
              <a:rPr lang="en-CA" sz="2800" kern="100" dirty="0">
                <a:effectLst/>
                <a:ea typeface="Aptos" panose="020B0004020202020204" pitchFamily="34" charset="0"/>
                <a:cs typeface="Times New Roman" panose="02020603050405020304" pitchFamily="18" charset="0"/>
              </a:rPr>
              <a:t>Responses were collected on a </a:t>
            </a:r>
            <a:r>
              <a:rPr lang="en-CA" sz="2800" kern="100" dirty="0">
                <a:solidFill>
                  <a:schemeClr val="accent1"/>
                </a:solidFill>
                <a:effectLst/>
                <a:ea typeface="Aptos" panose="020B0004020202020204" pitchFamily="34" charset="0"/>
                <a:cs typeface="Times New Roman" panose="02020603050405020304" pitchFamily="18" charset="0"/>
              </a:rPr>
              <a:t>7-point Likert scale</a:t>
            </a:r>
            <a:r>
              <a:rPr lang="en-CA" sz="2800" kern="100" dirty="0">
                <a:effectLst/>
                <a:ea typeface="Aptos" panose="020B0004020202020204" pitchFamily="34" charset="0"/>
                <a:cs typeface="Times New Roman" panose="02020603050405020304" pitchFamily="18" charset="0"/>
              </a:rPr>
              <a:t>. </a:t>
            </a:r>
          </a:p>
          <a:p>
            <a:r>
              <a:rPr lang="en-CA" sz="2800" kern="100" dirty="0">
                <a:effectLst/>
                <a:ea typeface="Aptos" panose="020B0004020202020204" pitchFamily="34" charset="0"/>
                <a:cs typeface="Times New Roman" panose="02020603050405020304" pitchFamily="18" charset="0"/>
              </a:rPr>
              <a:t>Collected results underwent a paired sample t-tests to compare the scores of responsibility and consciousness between each of the two groups of the independent variable. </a:t>
            </a:r>
          </a:p>
          <a:p>
            <a:r>
              <a:rPr lang="en-CA" sz="2800" dirty="0"/>
              <a:t>Four vignettes were made available in English and Dutch. </a:t>
            </a:r>
          </a:p>
          <a:p>
            <a:endParaRPr lang="en-CA" sz="2800" kern="100" dirty="0">
              <a:effectLst/>
              <a:ea typeface="Aptos" panose="020B0004020202020204" pitchFamily="34" charset="0"/>
              <a:cs typeface="Times New Roman" panose="02020603050405020304" pitchFamily="18" charset="0"/>
            </a:endParaRPr>
          </a:p>
          <a:p>
            <a:endParaRPr lang="en-CA" sz="28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2367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7AFD-5710-47FC-9354-007D941DE217}"/>
              </a:ext>
            </a:extLst>
          </p:cNvPr>
          <p:cNvSpPr>
            <a:spLocks noGrp="1"/>
          </p:cNvSpPr>
          <p:nvPr>
            <p:ph type="title"/>
          </p:nvPr>
        </p:nvSpPr>
        <p:spPr/>
        <p:txBody>
          <a:bodyPr>
            <a:normAutofit/>
          </a:bodyPr>
          <a:lstStyle/>
          <a:p>
            <a:r>
              <a:rPr lang="en-CA" sz="4800" dirty="0"/>
              <a:t>Vignette I: Looks Human, Acts Human (-)</a:t>
            </a:r>
          </a:p>
        </p:txBody>
      </p:sp>
      <p:pic>
        <p:nvPicPr>
          <p:cNvPr id="7" name="Picture 6" descr="A screenshot of a computer&#10;&#10;Description automatically generated">
            <a:extLst>
              <a:ext uri="{FF2B5EF4-FFF2-40B4-BE49-F238E27FC236}">
                <a16:creationId xmlns:a16="http://schemas.microsoft.com/office/drawing/2014/main" id="{ACED5725-2399-7C0B-A77D-A9FAE8539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713" y="1760735"/>
            <a:ext cx="7365360" cy="4269167"/>
          </a:xfrm>
          <a:prstGeom prst="rect">
            <a:avLst/>
          </a:prstGeom>
        </p:spPr>
      </p:pic>
    </p:spTree>
    <p:extLst>
      <p:ext uri="{BB962C8B-B14F-4D97-AF65-F5344CB8AC3E}">
        <p14:creationId xmlns:p14="http://schemas.microsoft.com/office/powerpoint/2010/main" val="330981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7AFD-5710-47FC-9354-007D941DE217}"/>
              </a:ext>
            </a:extLst>
          </p:cNvPr>
          <p:cNvSpPr>
            <a:spLocks noGrp="1"/>
          </p:cNvSpPr>
          <p:nvPr>
            <p:ph type="title"/>
          </p:nvPr>
        </p:nvSpPr>
        <p:spPr>
          <a:xfrm>
            <a:off x="935841" y="630621"/>
            <a:ext cx="10058400" cy="1609344"/>
          </a:xfrm>
        </p:spPr>
        <p:txBody>
          <a:bodyPr>
            <a:normAutofit/>
          </a:bodyPr>
          <a:lstStyle/>
          <a:p>
            <a:r>
              <a:rPr lang="en-CA" sz="4800" dirty="0"/>
              <a:t>Vignette I: Looks Human, Acts Human (-)</a:t>
            </a:r>
          </a:p>
        </p:txBody>
      </p:sp>
      <p:sp>
        <p:nvSpPr>
          <p:cNvPr id="3" name="Content Placeholder 2">
            <a:extLst>
              <a:ext uri="{FF2B5EF4-FFF2-40B4-BE49-F238E27FC236}">
                <a16:creationId xmlns:a16="http://schemas.microsoft.com/office/drawing/2014/main" id="{1903FC6B-388A-1AED-BE10-74EBEBACF4C5}"/>
              </a:ext>
            </a:extLst>
          </p:cNvPr>
          <p:cNvSpPr>
            <a:spLocks noGrp="1"/>
          </p:cNvSpPr>
          <p:nvPr>
            <p:ph idx="1"/>
          </p:nvPr>
        </p:nvSpPr>
        <p:spPr>
          <a:xfrm>
            <a:off x="935841" y="1973571"/>
            <a:ext cx="10058400" cy="4253808"/>
          </a:xfrm>
        </p:spPr>
        <p:txBody>
          <a:bodyPr>
            <a:normAutofit fontScale="92500" lnSpcReduction="10000"/>
          </a:bodyPr>
          <a:lstStyle/>
          <a:p>
            <a:pPr marL="0" indent="0">
              <a:buNone/>
            </a:pPr>
            <a:r>
              <a:rPr lang="en-US" sz="2400" b="0" i="0" dirty="0">
                <a:effectLst/>
                <a:highlight>
                  <a:srgbClr val="FFFFFF"/>
                </a:highlight>
              </a:rPr>
              <a:t>The Chief AI officer of a technology company went to their CEO and said:</a:t>
            </a:r>
            <a:br>
              <a:rPr lang="en-US" sz="2400" dirty="0"/>
            </a:br>
            <a:br>
              <a:rPr lang="en-US" sz="2400" dirty="0"/>
            </a:br>
            <a:r>
              <a:rPr lang="en-US" sz="2400" b="0" i="0" dirty="0">
                <a:effectLst/>
                <a:highlight>
                  <a:srgbClr val="FFFFFF"/>
                </a:highlight>
              </a:rPr>
              <a:t>‘We are thinking of implementing a new AI system to automate our customer service. It will improve efficiency because it looks and acts just like a human’.</a:t>
            </a:r>
            <a:br>
              <a:rPr lang="en-US" sz="2400" dirty="0"/>
            </a:br>
            <a:br>
              <a:rPr lang="en-US" sz="2400" dirty="0"/>
            </a:br>
            <a:r>
              <a:rPr lang="en-US" sz="2400" b="0" i="0" dirty="0">
                <a:effectLst/>
                <a:highlight>
                  <a:srgbClr val="FFFFFF"/>
                </a:highlight>
              </a:rPr>
              <a:t>The CEO answered,</a:t>
            </a:r>
            <a:br>
              <a:rPr lang="en-US" sz="2400" dirty="0"/>
            </a:br>
            <a:br>
              <a:rPr lang="en-US" sz="2400" dirty="0"/>
            </a:br>
            <a:r>
              <a:rPr lang="en-US" sz="2400" b="0" i="0" dirty="0">
                <a:effectLst/>
                <a:highlight>
                  <a:srgbClr val="FFFFFF"/>
                </a:highlight>
              </a:rPr>
              <a:t>‘I understand that this AI looks and acts like a human, but I also want to ensure that our employees are treated fairly. Let’s explore alternative solutions that minimize job losses.’</a:t>
            </a:r>
            <a:br>
              <a:rPr lang="en-US" sz="2400" dirty="0"/>
            </a:br>
            <a:br>
              <a:rPr lang="en-US" sz="2400" dirty="0"/>
            </a:br>
            <a:r>
              <a:rPr lang="en-US" sz="2400" b="0" i="0" dirty="0">
                <a:effectLst/>
                <a:highlight>
                  <a:srgbClr val="FFFFFF"/>
                </a:highlight>
              </a:rPr>
              <a:t>Despite their efforts, the implementation of the AI system led to significant job losses in the customer service department, but the customer service ratings increased in satisfaction ten-fold.</a:t>
            </a:r>
            <a:endParaRPr lang="en-CA" sz="2400" dirty="0"/>
          </a:p>
        </p:txBody>
      </p:sp>
    </p:spTree>
    <p:extLst>
      <p:ext uri="{BB962C8B-B14F-4D97-AF65-F5344CB8AC3E}">
        <p14:creationId xmlns:p14="http://schemas.microsoft.com/office/powerpoint/2010/main" val="9515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7AFD-5710-47FC-9354-007D941DE217}"/>
              </a:ext>
            </a:extLst>
          </p:cNvPr>
          <p:cNvSpPr>
            <a:spLocks noGrp="1"/>
          </p:cNvSpPr>
          <p:nvPr>
            <p:ph type="title"/>
          </p:nvPr>
        </p:nvSpPr>
        <p:spPr>
          <a:xfrm>
            <a:off x="967371" y="685801"/>
            <a:ext cx="9556111" cy="1609344"/>
          </a:xfrm>
        </p:spPr>
        <p:txBody>
          <a:bodyPr>
            <a:normAutofit/>
          </a:bodyPr>
          <a:lstStyle/>
          <a:p>
            <a:r>
              <a:rPr lang="en-CA" sz="4800" dirty="0"/>
              <a:t>Vignette II: Looks Human, DOES not act HUMAN (-)</a:t>
            </a:r>
          </a:p>
        </p:txBody>
      </p:sp>
      <p:sp>
        <p:nvSpPr>
          <p:cNvPr id="3" name="Content Placeholder 2">
            <a:extLst>
              <a:ext uri="{FF2B5EF4-FFF2-40B4-BE49-F238E27FC236}">
                <a16:creationId xmlns:a16="http://schemas.microsoft.com/office/drawing/2014/main" id="{1903FC6B-388A-1AED-BE10-74EBEBACF4C5}"/>
              </a:ext>
            </a:extLst>
          </p:cNvPr>
          <p:cNvSpPr>
            <a:spLocks noGrp="1"/>
          </p:cNvSpPr>
          <p:nvPr>
            <p:ph idx="1"/>
          </p:nvPr>
        </p:nvSpPr>
        <p:spPr>
          <a:xfrm>
            <a:off x="967371" y="2329557"/>
            <a:ext cx="10058400" cy="4031829"/>
          </a:xfrm>
        </p:spPr>
        <p:txBody>
          <a:bodyPr>
            <a:normAutofit fontScale="92500" lnSpcReduction="20000"/>
          </a:bodyPr>
          <a:lstStyle/>
          <a:p>
            <a:pPr marL="0" indent="0">
              <a:buNone/>
            </a:pPr>
            <a:r>
              <a:rPr lang="en-US" sz="2400" b="0" i="0" dirty="0">
                <a:solidFill>
                  <a:srgbClr val="32363A"/>
                </a:solidFill>
                <a:effectLst/>
                <a:highlight>
                  <a:srgbClr val="FFFFFF"/>
                </a:highlight>
              </a:rPr>
              <a:t>A high school teacher went to the school principal and said:</a:t>
            </a:r>
            <a:br>
              <a:rPr lang="en-US" sz="2400" dirty="0"/>
            </a:br>
            <a:br>
              <a:rPr lang="en-US" sz="2400" dirty="0"/>
            </a:br>
            <a:r>
              <a:rPr lang="en-US" sz="2400" b="0" i="0" dirty="0">
                <a:solidFill>
                  <a:srgbClr val="32363A"/>
                </a:solidFill>
                <a:effectLst/>
                <a:highlight>
                  <a:srgbClr val="FFFFFF"/>
                </a:highlight>
              </a:rPr>
              <a:t>‘I am thinking about adding a tutor AI bot that looks human but does not act human. It will help the students learn because it looks human, helps them build connections, but does not act human.'</a:t>
            </a:r>
            <a:br>
              <a:rPr lang="en-US" sz="2400" dirty="0"/>
            </a:br>
            <a:br>
              <a:rPr lang="en-US" sz="2400" dirty="0"/>
            </a:br>
            <a:r>
              <a:rPr lang="en-US" sz="2400" b="0" i="0" dirty="0">
                <a:solidFill>
                  <a:srgbClr val="32363A"/>
                </a:solidFill>
                <a:effectLst/>
                <a:highlight>
                  <a:srgbClr val="FFFFFF"/>
                </a:highlight>
              </a:rPr>
              <a:t>The principal responded,</a:t>
            </a:r>
            <a:br>
              <a:rPr lang="en-US" sz="2400" dirty="0"/>
            </a:br>
            <a:br>
              <a:rPr lang="en-US" sz="2400" dirty="0"/>
            </a:br>
            <a:r>
              <a:rPr lang="en-US" sz="2400" b="0" i="0" dirty="0">
                <a:solidFill>
                  <a:srgbClr val="32363A"/>
                </a:solidFill>
                <a:effectLst/>
                <a:highlight>
                  <a:srgbClr val="FFFFFF"/>
                </a:highlight>
              </a:rPr>
              <a:t>'I understand that this AI looks human but does not act human, but I want to ensure that students have a chance to talk to someone that is real. Let’s explore alternative solutions that minimize student risk.’</a:t>
            </a:r>
            <a:br>
              <a:rPr lang="en-US" sz="2400" dirty="0"/>
            </a:br>
            <a:br>
              <a:rPr lang="en-US" sz="2400" dirty="0"/>
            </a:br>
            <a:r>
              <a:rPr lang="en-US" sz="2400" b="0" i="0" dirty="0">
                <a:solidFill>
                  <a:srgbClr val="32363A"/>
                </a:solidFill>
                <a:effectLst/>
                <a:highlight>
                  <a:srgbClr val="FFFFFF"/>
                </a:highlight>
              </a:rPr>
              <a:t>Despite their efforts, the school board decided to implement the AI system which led to the students relying on it so much that the majority of them failed.</a:t>
            </a:r>
            <a:endParaRPr lang="en-CA" sz="2800" dirty="0"/>
          </a:p>
        </p:txBody>
      </p:sp>
    </p:spTree>
    <p:extLst>
      <p:ext uri="{BB962C8B-B14F-4D97-AF65-F5344CB8AC3E}">
        <p14:creationId xmlns:p14="http://schemas.microsoft.com/office/powerpoint/2010/main" val="35513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7AFD-5710-47FC-9354-007D941DE217}"/>
              </a:ext>
            </a:extLst>
          </p:cNvPr>
          <p:cNvSpPr>
            <a:spLocks noGrp="1"/>
          </p:cNvSpPr>
          <p:nvPr>
            <p:ph type="title"/>
          </p:nvPr>
        </p:nvSpPr>
        <p:spPr/>
        <p:txBody>
          <a:bodyPr>
            <a:normAutofit/>
          </a:bodyPr>
          <a:lstStyle/>
          <a:p>
            <a:r>
              <a:rPr lang="en-CA" sz="4800" dirty="0"/>
              <a:t>Vignette III: Acts human but doesn’t look human (+)</a:t>
            </a:r>
          </a:p>
        </p:txBody>
      </p:sp>
      <p:sp>
        <p:nvSpPr>
          <p:cNvPr id="3" name="Content Placeholder 2">
            <a:extLst>
              <a:ext uri="{FF2B5EF4-FFF2-40B4-BE49-F238E27FC236}">
                <a16:creationId xmlns:a16="http://schemas.microsoft.com/office/drawing/2014/main" id="{1903FC6B-388A-1AED-BE10-74EBEBACF4C5}"/>
              </a:ext>
            </a:extLst>
          </p:cNvPr>
          <p:cNvSpPr>
            <a:spLocks noGrp="1"/>
          </p:cNvSpPr>
          <p:nvPr>
            <p:ph idx="1"/>
          </p:nvPr>
        </p:nvSpPr>
        <p:spPr>
          <a:xfrm>
            <a:off x="1066800" y="2241585"/>
            <a:ext cx="10058400" cy="3851787"/>
          </a:xfrm>
        </p:spPr>
        <p:txBody>
          <a:bodyPr>
            <a:normAutofit fontScale="92500" lnSpcReduction="10000"/>
          </a:bodyPr>
          <a:lstStyle/>
          <a:p>
            <a:pPr marL="0" indent="0">
              <a:buNone/>
            </a:pPr>
            <a:r>
              <a:rPr lang="en-US" sz="2400" b="0" i="0" dirty="0">
                <a:solidFill>
                  <a:srgbClr val="32363A"/>
                </a:solidFill>
                <a:effectLst/>
                <a:highlight>
                  <a:srgbClr val="FFFFFF"/>
                </a:highlight>
              </a:rPr>
              <a:t>A sports manager went to the hockey coach and said,</a:t>
            </a:r>
            <a:br>
              <a:rPr lang="en-US" sz="2400" dirty="0"/>
            </a:br>
            <a:br>
              <a:rPr lang="en-US" sz="2400" dirty="0"/>
            </a:br>
            <a:r>
              <a:rPr lang="en-US" sz="2400" b="0" i="0" dirty="0">
                <a:solidFill>
                  <a:srgbClr val="32363A"/>
                </a:solidFill>
                <a:effectLst/>
                <a:highlight>
                  <a:srgbClr val="FFFFFF"/>
                </a:highlight>
              </a:rPr>
              <a:t>‘There’s a new AI that acts human but does not look like a human. Its purely robotic, and our players can play against it, train, and do better overall.’</a:t>
            </a:r>
            <a:br>
              <a:rPr lang="en-US" sz="2400" dirty="0"/>
            </a:br>
            <a:br>
              <a:rPr lang="en-US" sz="2400" dirty="0"/>
            </a:br>
            <a:r>
              <a:rPr lang="en-US" sz="2400" b="0" i="0" dirty="0">
                <a:solidFill>
                  <a:srgbClr val="32363A"/>
                </a:solidFill>
                <a:effectLst/>
                <a:highlight>
                  <a:srgbClr val="FFFFFF"/>
                </a:highlight>
              </a:rPr>
              <a:t>The hockey coach responded,</a:t>
            </a:r>
            <a:br>
              <a:rPr lang="en-US" sz="2400" dirty="0"/>
            </a:br>
            <a:br>
              <a:rPr lang="en-US" sz="2400" dirty="0"/>
            </a:br>
            <a:r>
              <a:rPr lang="en-US" sz="2400" b="0" i="0" dirty="0">
                <a:solidFill>
                  <a:srgbClr val="32363A"/>
                </a:solidFill>
                <a:effectLst/>
                <a:highlight>
                  <a:srgbClr val="FFFFFF"/>
                </a:highlight>
              </a:rPr>
              <a:t>‘I understand that this AI acts human-like but does not look human, but I want to ensure that our players have a good understanding of how humans look like because this relates to how they play. Let’s explore alternative solution that minimize players getting the wrong impression.’</a:t>
            </a:r>
            <a:br>
              <a:rPr lang="en-US" sz="2400" dirty="0"/>
            </a:br>
            <a:br>
              <a:rPr lang="en-US" sz="2400" dirty="0"/>
            </a:br>
            <a:r>
              <a:rPr lang="en-US" sz="2400" b="0" i="0" dirty="0">
                <a:solidFill>
                  <a:srgbClr val="32363A"/>
                </a:solidFill>
                <a:effectLst/>
                <a:highlight>
                  <a:srgbClr val="FFFFFF"/>
                </a:highlight>
              </a:rPr>
              <a:t>Despite their efforts, the hockey board decided to implement the AI system which led to the players training with it, and winning every single game.</a:t>
            </a:r>
            <a:endParaRPr lang="en-CA" sz="3200" dirty="0"/>
          </a:p>
        </p:txBody>
      </p:sp>
    </p:spTree>
    <p:extLst>
      <p:ext uri="{BB962C8B-B14F-4D97-AF65-F5344CB8AC3E}">
        <p14:creationId xmlns:p14="http://schemas.microsoft.com/office/powerpoint/2010/main" val="416665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7AFD-5710-47FC-9354-007D941DE217}"/>
              </a:ext>
            </a:extLst>
          </p:cNvPr>
          <p:cNvSpPr>
            <a:spLocks noGrp="1"/>
          </p:cNvSpPr>
          <p:nvPr>
            <p:ph type="title"/>
          </p:nvPr>
        </p:nvSpPr>
        <p:spPr/>
        <p:txBody>
          <a:bodyPr>
            <a:normAutofit/>
          </a:bodyPr>
          <a:lstStyle/>
          <a:p>
            <a:r>
              <a:rPr lang="en-CA" sz="4800" dirty="0"/>
              <a:t>Vignette IV: Acts purely Mechanical (+)</a:t>
            </a:r>
          </a:p>
        </p:txBody>
      </p:sp>
      <p:sp>
        <p:nvSpPr>
          <p:cNvPr id="3" name="Content Placeholder 2">
            <a:extLst>
              <a:ext uri="{FF2B5EF4-FFF2-40B4-BE49-F238E27FC236}">
                <a16:creationId xmlns:a16="http://schemas.microsoft.com/office/drawing/2014/main" id="{1903FC6B-388A-1AED-BE10-74EBEBACF4C5}"/>
              </a:ext>
            </a:extLst>
          </p:cNvPr>
          <p:cNvSpPr>
            <a:spLocks noGrp="1"/>
          </p:cNvSpPr>
          <p:nvPr>
            <p:ph idx="1"/>
          </p:nvPr>
        </p:nvSpPr>
        <p:spPr>
          <a:xfrm>
            <a:off x="1063752" y="1894744"/>
            <a:ext cx="10058400" cy="4222278"/>
          </a:xfrm>
        </p:spPr>
        <p:txBody>
          <a:bodyPr>
            <a:normAutofit lnSpcReduction="10000"/>
          </a:bodyPr>
          <a:lstStyle/>
          <a:p>
            <a:pPr marL="0" indent="0">
              <a:buNone/>
            </a:pPr>
            <a:r>
              <a:rPr lang="en-US" sz="2400" b="0" i="0" dirty="0">
                <a:solidFill>
                  <a:srgbClr val="32363A"/>
                </a:solidFill>
                <a:effectLst/>
                <a:highlight>
                  <a:srgbClr val="FFFFFF"/>
                </a:highlight>
              </a:rPr>
              <a:t>A worker at the wood mill went to the operator and said,</a:t>
            </a:r>
          </a:p>
          <a:p>
            <a:pPr marL="0" indent="0">
              <a:buNone/>
            </a:pPr>
            <a:r>
              <a:rPr lang="en-US" sz="2400" b="0" i="0" dirty="0">
                <a:solidFill>
                  <a:srgbClr val="32363A"/>
                </a:solidFill>
                <a:effectLst/>
                <a:highlight>
                  <a:srgbClr val="FFFFFF"/>
                </a:highlight>
              </a:rPr>
              <a:t> ‘There’s a new machine on the market that they say is AI because it can tell which logs it cuts. It looks and acts in a purely mechanical way, and it will help us fill the hundreds of orders we have to do.’</a:t>
            </a:r>
          </a:p>
          <a:p>
            <a:pPr marL="0" indent="0">
              <a:buNone/>
            </a:pPr>
            <a:r>
              <a:rPr lang="en-US" sz="2400" b="0" i="0" dirty="0">
                <a:solidFill>
                  <a:srgbClr val="32363A"/>
                </a:solidFill>
                <a:effectLst/>
                <a:highlight>
                  <a:srgbClr val="FFFFFF"/>
                </a:highlight>
              </a:rPr>
              <a:t>The operator said, ‘I get this AI machine can tell which logs it cuts and how to cut them, but we must do this process manually because the human-eye is better at knowing which logs to cut and how. </a:t>
            </a:r>
          </a:p>
          <a:p>
            <a:pPr marL="0" indent="0">
              <a:buNone/>
            </a:pPr>
            <a:r>
              <a:rPr lang="en-US" sz="2400" b="0" i="0" dirty="0">
                <a:solidFill>
                  <a:srgbClr val="32363A"/>
                </a:solidFill>
                <a:effectLst/>
                <a:highlight>
                  <a:srgbClr val="FFFFFF"/>
                </a:highlight>
              </a:rPr>
              <a:t>Let’s explore alternative solution that minimize the risk of getting all our orders wrong.’ </a:t>
            </a:r>
          </a:p>
          <a:p>
            <a:pPr marL="0" indent="0">
              <a:buNone/>
            </a:pPr>
            <a:r>
              <a:rPr lang="en-US" sz="2400" b="0" i="0" dirty="0">
                <a:solidFill>
                  <a:srgbClr val="32363A"/>
                </a:solidFill>
                <a:effectLst/>
                <a:highlight>
                  <a:srgbClr val="FFFFFF"/>
                </a:highlight>
              </a:rPr>
              <a:t>Despite their efforts, the owner of the mill decided to buy this new AI machine which led to the hundreds of orders being processed and complete on time.</a:t>
            </a:r>
            <a:endParaRPr lang="en-CA" sz="3600" dirty="0"/>
          </a:p>
        </p:txBody>
      </p:sp>
    </p:spTree>
    <p:extLst>
      <p:ext uri="{BB962C8B-B14F-4D97-AF65-F5344CB8AC3E}">
        <p14:creationId xmlns:p14="http://schemas.microsoft.com/office/powerpoint/2010/main" val="351567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A5BD-8FCA-BC4E-79B3-B5E884D34196}"/>
              </a:ext>
            </a:extLst>
          </p:cNvPr>
          <p:cNvSpPr>
            <a:spLocks noGrp="1"/>
          </p:cNvSpPr>
          <p:nvPr>
            <p:ph type="title"/>
          </p:nvPr>
        </p:nvSpPr>
        <p:spPr>
          <a:xfrm>
            <a:off x="802615" y="191849"/>
            <a:ext cx="10058400" cy="1609344"/>
          </a:xfrm>
        </p:spPr>
        <p:txBody>
          <a:bodyPr>
            <a:normAutofit/>
          </a:bodyPr>
          <a:lstStyle/>
          <a:p>
            <a:r>
              <a:rPr lang="en-CA" sz="4400" dirty="0"/>
              <a:t>Means and Standard Deviation </a:t>
            </a:r>
          </a:p>
        </p:txBody>
      </p:sp>
      <p:pic>
        <p:nvPicPr>
          <p:cNvPr id="5" name="Content Placeholder 4" descr="A table of text on a white background&#10;&#10;Description automatically generated">
            <a:extLst>
              <a:ext uri="{FF2B5EF4-FFF2-40B4-BE49-F238E27FC236}">
                <a16:creationId xmlns:a16="http://schemas.microsoft.com/office/drawing/2014/main" id="{5A69B8AC-5C45-FB8F-FF8A-F64967DEB8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8132" y="1240104"/>
            <a:ext cx="8159253" cy="5122195"/>
          </a:xfrm>
        </p:spPr>
      </p:pic>
      <p:sp>
        <p:nvSpPr>
          <p:cNvPr id="7" name="TextBox 6">
            <a:extLst>
              <a:ext uri="{FF2B5EF4-FFF2-40B4-BE49-F238E27FC236}">
                <a16:creationId xmlns:a16="http://schemas.microsoft.com/office/drawing/2014/main" id="{56E74946-2FE4-296F-9D78-2BD4395D8976}"/>
              </a:ext>
            </a:extLst>
          </p:cNvPr>
          <p:cNvSpPr txBox="1"/>
          <p:nvPr/>
        </p:nvSpPr>
        <p:spPr>
          <a:xfrm>
            <a:off x="756146" y="2587243"/>
            <a:ext cx="2786743" cy="646331"/>
          </a:xfrm>
          <a:prstGeom prst="rect">
            <a:avLst/>
          </a:prstGeom>
          <a:noFill/>
        </p:spPr>
        <p:txBody>
          <a:bodyPr wrap="square" rtlCol="0">
            <a:spAutoFit/>
          </a:bodyPr>
          <a:lstStyle/>
          <a:p>
            <a:r>
              <a:rPr lang="en-CA" dirty="0"/>
              <a:t>AI at Tech Company resulting in job loss</a:t>
            </a:r>
          </a:p>
        </p:txBody>
      </p:sp>
      <p:sp>
        <p:nvSpPr>
          <p:cNvPr id="8" name="TextBox 7">
            <a:extLst>
              <a:ext uri="{FF2B5EF4-FFF2-40B4-BE49-F238E27FC236}">
                <a16:creationId xmlns:a16="http://schemas.microsoft.com/office/drawing/2014/main" id="{BEC7C676-2B75-0051-448B-B96F976491E9}"/>
              </a:ext>
            </a:extLst>
          </p:cNvPr>
          <p:cNvSpPr txBox="1"/>
          <p:nvPr/>
        </p:nvSpPr>
        <p:spPr>
          <a:xfrm>
            <a:off x="756146" y="3624427"/>
            <a:ext cx="2427321" cy="646331"/>
          </a:xfrm>
          <a:prstGeom prst="rect">
            <a:avLst/>
          </a:prstGeom>
          <a:noFill/>
        </p:spPr>
        <p:txBody>
          <a:bodyPr wrap="square" rtlCol="0">
            <a:spAutoFit/>
          </a:bodyPr>
          <a:lstStyle/>
          <a:p>
            <a:r>
              <a:rPr lang="en-CA" dirty="0"/>
              <a:t>AI Tutor Bot resulting in students failing </a:t>
            </a:r>
          </a:p>
        </p:txBody>
      </p:sp>
      <p:sp>
        <p:nvSpPr>
          <p:cNvPr id="9" name="TextBox 8">
            <a:extLst>
              <a:ext uri="{FF2B5EF4-FFF2-40B4-BE49-F238E27FC236}">
                <a16:creationId xmlns:a16="http://schemas.microsoft.com/office/drawing/2014/main" id="{C1F94387-C3D1-23ED-6B16-68F389EC8AFD}"/>
              </a:ext>
            </a:extLst>
          </p:cNvPr>
          <p:cNvSpPr txBox="1"/>
          <p:nvPr/>
        </p:nvSpPr>
        <p:spPr>
          <a:xfrm>
            <a:off x="756147" y="4661611"/>
            <a:ext cx="2307772" cy="646331"/>
          </a:xfrm>
          <a:prstGeom prst="rect">
            <a:avLst/>
          </a:prstGeom>
          <a:noFill/>
        </p:spPr>
        <p:txBody>
          <a:bodyPr wrap="square" rtlCol="0">
            <a:spAutoFit/>
          </a:bodyPr>
          <a:lstStyle/>
          <a:p>
            <a:r>
              <a:rPr lang="en-CA" dirty="0"/>
              <a:t>AI Coach resulting in winning.</a:t>
            </a:r>
          </a:p>
        </p:txBody>
      </p:sp>
      <p:sp>
        <p:nvSpPr>
          <p:cNvPr id="10" name="TextBox 9">
            <a:extLst>
              <a:ext uri="{FF2B5EF4-FFF2-40B4-BE49-F238E27FC236}">
                <a16:creationId xmlns:a16="http://schemas.microsoft.com/office/drawing/2014/main" id="{609CA5D2-AC76-F8FB-278E-E5039F461153}"/>
              </a:ext>
            </a:extLst>
          </p:cNvPr>
          <p:cNvSpPr txBox="1"/>
          <p:nvPr/>
        </p:nvSpPr>
        <p:spPr>
          <a:xfrm>
            <a:off x="696177" y="5535779"/>
            <a:ext cx="2547258" cy="923330"/>
          </a:xfrm>
          <a:prstGeom prst="rect">
            <a:avLst/>
          </a:prstGeom>
          <a:noFill/>
        </p:spPr>
        <p:txBody>
          <a:bodyPr wrap="square" rtlCol="0">
            <a:spAutoFit/>
          </a:bodyPr>
          <a:lstStyle/>
          <a:p>
            <a:r>
              <a:rPr lang="en-CA" dirty="0"/>
              <a:t>AI wood mill machine resulting on-time orders</a:t>
            </a:r>
          </a:p>
        </p:txBody>
      </p:sp>
      <p:sp>
        <p:nvSpPr>
          <p:cNvPr id="12" name="TextBox 11">
            <a:extLst>
              <a:ext uri="{FF2B5EF4-FFF2-40B4-BE49-F238E27FC236}">
                <a16:creationId xmlns:a16="http://schemas.microsoft.com/office/drawing/2014/main" id="{8C4B19E0-F70F-1338-3E69-D23FE9D42D6D}"/>
              </a:ext>
            </a:extLst>
          </p:cNvPr>
          <p:cNvSpPr txBox="1"/>
          <p:nvPr/>
        </p:nvSpPr>
        <p:spPr>
          <a:xfrm>
            <a:off x="8505851" y="811855"/>
            <a:ext cx="2095089" cy="369332"/>
          </a:xfrm>
          <a:prstGeom prst="rect">
            <a:avLst/>
          </a:prstGeom>
          <a:noFill/>
        </p:spPr>
        <p:txBody>
          <a:bodyPr wrap="square" rtlCol="0">
            <a:spAutoFit/>
          </a:bodyPr>
          <a:lstStyle/>
          <a:p>
            <a:r>
              <a:rPr lang="en-CA" dirty="0"/>
              <a:t>1 = Low, 7 = High</a:t>
            </a:r>
          </a:p>
        </p:txBody>
      </p:sp>
      <p:sp>
        <p:nvSpPr>
          <p:cNvPr id="3" name="TextBox 2">
            <a:extLst>
              <a:ext uri="{FF2B5EF4-FFF2-40B4-BE49-F238E27FC236}">
                <a16:creationId xmlns:a16="http://schemas.microsoft.com/office/drawing/2014/main" id="{55EC7761-2E15-1082-F249-3C496295B947}"/>
              </a:ext>
            </a:extLst>
          </p:cNvPr>
          <p:cNvSpPr txBox="1"/>
          <p:nvPr/>
        </p:nvSpPr>
        <p:spPr>
          <a:xfrm>
            <a:off x="3063919" y="6225281"/>
            <a:ext cx="7808584" cy="923330"/>
          </a:xfrm>
          <a:prstGeom prst="rect">
            <a:avLst/>
          </a:prstGeom>
          <a:noFill/>
        </p:spPr>
        <p:txBody>
          <a:bodyPr wrap="square" rtlCol="0">
            <a:spAutoFit/>
          </a:bodyPr>
          <a:lstStyle/>
          <a:p>
            <a:r>
              <a:rPr lang="en-CA" dirty="0"/>
              <a:t>Leaves one to question: Does one’s perception itself qualify as a sufficient rating of consciousness? </a:t>
            </a:r>
          </a:p>
          <a:p>
            <a:endParaRPr lang="en-CA" dirty="0"/>
          </a:p>
        </p:txBody>
      </p:sp>
    </p:spTree>
    <p:extLst>
      <p:ext uri="{BB962C8B-B14F-4D97-AF65-F5344CB8AC3E}">
        <p14:creationId xmlns:p14="http://schemas.microsoft.com/office/powerpoint/2010/main" val="11567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6-paired sample t-tests</a:t>
            </a:r>
          </a:p>
        </p:txBody>
      </p:sp>
      <p:sp>
        <p:nvSpPr>
          <p:cNvPr id="3" name="Content Placeholder 2">
            <a:extLst>
              <a:ext uri="{FF2B5EF4-FFF2-40B4-BE49-F238E27FC236}">
                <a16:creationId xmlns:a16="http://schemas.microsoft.com/office/drawing/2014/main" id="{A5283A39-CF32-EAB3-1456-82418B3F9CD7}"/>
              </a:ext>
            </a:extLst>
          </p:cNvPr>
          <p:cNvSpPr>
            <a:spLocks noGrp="1"/>
          </p:cNvSpPr>
          <p:nvPr>
            <p:ph idx="1"/>
          </p:nvPr>
        </p:nvSpPr>
        <p:spPr>
          <a:xfrm>
            <a:off x="1066800" y="1762180"/>
            <a:ext cx="10058400" cy="4050792"/>
          </a:xfrm>
        </p:spPr>
        <p:txBody>
          <a:bodyPr>
            <a:normAutofit/>
          </a:bodyPr>
          <a:lstStyle/>
          <a:p>
            <a:r>
              <a:rPr lang="en-CA" sz="2800" dirty="0"/>
              <a:t>Once the results were collected, 6-paired sample t-tests compared the scores of moral responsibility (MR) and consciousness (C) between each two groups of the independent variable. </a:t>
            </a:r>
          </a:p>
          <a:p>
            <a:r>
              <a:rPr lang="en-CA" sz="2800" dirty="0"/>
              <a:t>A paired t-test is used to determine whether the mean difference between two related groups is statistically significant or not. </a:t>
            </a:r>
          </a:p>
          <a:p>
            <a:r>
              <a:rPr lang="en-CA" sz="2800" dirty="0"/>
              <a:t>6-tests were performed comparing conditions: case 1 with 2, 1 with 3, 1 with 4, and so on, for both MR and C. </a:t>
            </a:r>
          </a:p>
        </p:txBody>
      </p:sp>
    </p:spTree>
    <p:extLst>
      <p:ext uri="{BB962C8B-B14F-4D97-AF65-F5344CB8AC3E}">
        <p14:creationId xmlns:p14="http://schemas.microsoft.com/office/powerpoint/2010/main" val="12965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6AE4-1492-BD2F-B169-8AE2C4192775}"/>
              </a:ext>
            </a:extLst>
          </p:cNvPr>
          <p:cNvSpPr>
            <a:spLocks noGrp="1"/>
          </p:cNvSpPr>
          <p:nvPr>
            <p:ph type="title"/>
          </p:nvPr>
        </p:nvSpPr>
        <p:spPr>
          <a:xfrm>
            <a:off x="627086" y="924401"/>
            <a:ext cx="11101135" cy="984001"/>
          </a:xfrm>
        </p:spPr>
        <p:txBody>
          <a:bodyPr/>
          <a:lstStyle/>
          <a:p>
            <a:r>
              <a:rPr lang="en-CA" dirty="0"/>
              <a:t>Contents </a:t>
            </a:r>
          </a:p>
        </p:txBody>
      </p:sp>
      <p:graphicFrame>
        <p:nvGraphicFramePr>
          <p:cNvPr id="5" name="Content Placeholder 2">
            <a:extLst>
              <a:ext uri="{FF2B5EF4-FFF2-40B4-BE49-F238E27FC236}">
                <a16:creationId xmlns:a16="http://schemas.microsoft.com/office/drawing/2014/main" id="{236E9953-FD93-486D-4697-40778F19166E}"/>
              </a:ext>
            </a:extLst>
          </p:cNvPr>
          <p:cNvGraphicFramePr>
            <a:graphicFrameLocks noGrp="1"/>
          </p:cNvGraphicFramePr>
          <p:nvPr>
            <p:ph idx="1"/>
          </p:nvPr>
        </p:nvGraphicFramePr>
        <p:xfrm>
          <a:off x="540000" y="2028145"/>
          <a:ext cx="11101136" cy="377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22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Comparing means of mR</a:t>
            </a:r>
          </a:p>
        </p:txBody>
      </p:sp>
      <p:pic>
        <p:nvPicPr>
          <p:cNvPr id="7" name="Picture 6" descr="A close-up of a white page&#10;&#10;Description automatically generated">
            <a:extLst>
              <a:ext uri="{FF2B5EF4-FFF2-40B4-BE49-F238E27FC236}">
                <a16:creationId xmlns:a16="http://schemas.microsoft.com/office/drawing/2014/main" id="{FA74FE09-6011-057E-9911-519ACE01A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90" y="1816691"/>
            <a:ext cx="11294620" cy="4556677"/>
          </a:xfrm>
          <a:prstGeom prst="rect">
            <a:avLst/>
          </a:prstGeom>
        </p:spPr>
      </p:pic>
    </p:spTree>
    <p:extLst>
      <p:ext uri="{BB962C8B-B14F-4D97-AF65-F5344CB8AC3E}">
        <p14:creationId xmlns:p14="http://schemas.microsoft.com/office/powerpoint/2010/main" val="10889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Results: Comparing means of mR</a:t>
            </a:r>
          </a:p>
        </p:txBody>
      </p:sp>
      <p:sp>
        <p:nvSpPr>
          <p:cNvPr id="3" name="Content Placeholder 2">
            <a:extLst>
              <a:ext uri="{FF2B5EF4-FFF2-40B4-BE49-F238E27FC236}">
                <a16:creationId xmlns:a16="http://schemas.microsoft.com/office/drawing/2014/main" id="{A5283A39-CF32-EAB3-1456-82418B3F9CD7}"/>
              </a:ext>
            </a:extLst>
          </p:cNvPr>
          <p:cNvSpPr>
            <a:spLocks noGrp="1"/>
          </p:cNvSpPr>
          <p:nvPr>
            <p:ph idx="1"/>
          </p:nvPr>
        </p:nvSpPr>
        <p:spPr>
          <a:xfrm>
            <a:off x="1066800" y="1762180"/>
            <a:ext cx="10058400" cy="4050792"/>
          </a:xfrm>
        </p:spPr>
        <p:txBody>
          <a:bodyPr>
            <a:normAutofit fontScale="92500" lnSpcReduction="10000"/>
          </a:bodyPr>
          <a:lstStyle/>
          <a:p>
            <a:r>
              <a:rPr lang="en-CA" sz="3200" dirty="0"/>
              <a:t>Results show that an AI system is perceived as </a:t>
            </a:r>
            <a:r>
              <a:rPr lang="en-CA" sz="3200" dirty="0">
                <a:solidFill>
                  <a:schemeClr val="accent1"/>
                </a:solidFill>
              </a:rPr>
              <a:t>the most </a:t>
            </a:r>
            <a:r>
              <a:rPr lang="en-CA" sz="3200" dirty="0"/>
              <a:t>morally responsible when it </a:t>
            </a:r>
            <a:r>
              <a:rPr lang="en-CA" sz="3200" dirty="0">
                <a:solidFill>
                  <a:schemeClr val="accent1"/>
                </a:solidFill>
              </a:rPr>
              <a:t>doesn’t look human but acts human (i.e., hockey training bot winning games). </a:t>
            </a:r>
            <a:endParaRPr lang="en-CA" sz="3200" dirty="0"/>
          </a:p>
          <a:p>
            <a:r>
              <a:rPr lang="en-CA" sz="3200" dirty="0"/>
              <a:t> And perceived as </a:t>
            </a:r>
            <a:r>
              <a:rPr lang="en-CA" sz="3200" dirty="0">
                <a:solidFill>
                  <a:schemeClr val="accent1"/>
                </a:solidFill>
              </a:rPr>
              <a:t>the least </a:t>
            </a:r>
            <a:r>
              <a:rPr lang="en-CA" sz="3200" dirty="0"/>
              <a:t>morally responsible when it </a:t>
            </a:r>
            <a:r>
              <a:rPr lang="en-CA" sz="3200" dirty="0">
                <a:solidFill>
                  <a:schemeClr val="accent1"/>
                </a:solidFill>
              </a:rPr>
              <a:t>looks human but does not act human (tutor bot failing students). </a:t>
            </a:r>
          </a:p>
          <a:p>
            <a:r>
              <a:rPr lang="en-CA" sz="3200" dirty="0"/>
              <a:t> AI systems are therefore judged to be more morally responsible not as a function of how they look, but how they act.</a:t>
            </a:r>
          </a:p>
          <a:p>
            <a:endParaRPr lang="en-CA" sz="3200" dirty="0">
              <a:solidFill>
                <a:schemeClr val="accent1"/>
              </a:solidFill>
            </a:endParaRPr>
          </a:p>
          <a:p>
            <a:endParaRPr lang="en-CA" sz="3200" dirty="0">
              <a:solidFill>
                <a:schemeClr val="accent1"/>
              </a:solidFill>
            </a:endParaRPr>
          </a:p>
        </p:txBody>
      </p:sp>
    </p:spTree>
    <p:extLst>
      <p:ext uri="{BB962C8B-B14F-4D97-AF65-F5344CB8AC3E}">
        <p14:creationId xmlns:p14="http://schemas.microsoft.com/office/powerpoint/2010/main" val="269252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Comparing means of Consciousness</a:t>
            </a:r>
          </a:p>
        </p:txBody>
      </p:sp>
      <p:pic>
        <p:nvPicPr>
          <p:cNvPr id="4" name="Picture 3" descr="A close up of text&#10;&#10;Description automatically generated">
            <a:extLst>
              <a:ext uri="{FF2B5EF4-FFF2-40B4-BE49-F238E27FC236}">
                <a16:creationId xmlns:a16="http://schemas.microsoft.com/office/drawing/2014/main" id="{E8495410-E872-FFBF-A0C0-9807B61F3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89" y="1841726"/>
            <a:ext cx="11338964" cy="3840617"/>
          </a:xfrm>
          <a:prstGeom prst="rect">
            <a:avLst/>
          </a:prstGeom>
        </p:spPr>
      </p:pic>
    </p:spTree>
    <p:extLst>
      <p:ext uri="{BB962C8B-B14F-4D97-AF65-F5344CB8AC3E}">
        <p14:creationId xmlns:p14="http://schemas.microsoft.com/office/powerpoint/2010/main" val="28073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35" name="Rectangle 10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37" name="Rectangle 10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a:xfrm>
            <a:off x="1069848" y="484632"/>
            <a:ext cx="10058400" cy="1609344"/>
          </a:xfrm>
        </p:spPr>
        <p:txBody>
          <a:bodyPr>
            <a:normAutofit/>
          </a:bodyPr>
          <a:lstStyle/>
          <a:p>
            <a:r>
              <a:rPr lang="en-CA" dirty="0"/>
              <a:t>Results: Comparing means of C</a:t>
            </a:r>
          </a:p>
        </p:txBody>
      </p:sp>
      <p:sp>
        <p:nvSpPr>
          <p:cNvPr id="3" name="Content Placeholder 2">
            <a:extLst>
              <a:ext uri="{FF2B5EF4-FFF2-40B4-BE49-F238E27FC236}">
                <a16:creationId xmlns:a16="http://schemas.microsoft.com/office/drawing/2014/main" id="{A5283A39-CF32-EAB3-1456-82418B3F9CD7}"/>
              </a:ext>
            </a:extLst>
          </p:cNvPr>
          <p:cNvSpPr>
            <a:spLocks noGrp="1"/>
          </p:cNvSpPr>
          <p:nvPr>
            <p:ph idx="1"/>
          </p:nvPr>
        </p:nvSpPr>
        <p:spPr>
          <a:xfrm>
            <a:off x="984504" y="2159089"/>
            <a:ext cx="8266515" cy="3235062"/>
          </a:xfrm>
        </p:spPr>
        <p:txBody>
          <a:bodyPr anchor="ctr">
            <a:normAutofit/>
          </a:bodyPr>
          <a:lstStyle/>
          <a:p>
            <a:endParaRPr lang="en-CA" dirty="0"/>
          </a:p>
          <a:p>
            <a:r>
              <a:rPr lang="en-CA" sz="2400" dirty="0"/>
              <a:t> </a:t>
            </a:r>
            <a:r>
              <a:rPr lang="en-CA" sz="3200" dirty="0"/>
              <a:t>Although the first paired t-test comparison showed significantly higher perception of consciousness between case 1 and case 2, the results show that overall, </a:t>
            </a:r>
            <a:r>
              <a:rPr lang="en-CA" sz="3200" dirty="0">
                <a:solidFill>
                  <a:schemeClr val="accent1"/>
                </a:solidFill>
              </a:rPr>
              <a:t>AI systems are not perceived/judged to be conscious. </a:t>
            </a:r>
            <a:endParaRPr lang="en-CA" sz="2400" dirty="0">
              <a:solidFill>
                <a:schemeClr val="accent1"/>
              </a:solidFill>
            </a:endParaRPr>
          </a:p>
        </p:txBody>
      </p:sp>
      <p:sp>
        <p:nvSpPr>
          <p:cNvPr id="1039" name="Oval 10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Results: Conclusion </a:t>
            </a:r>
          </a:p>
        </p:txBody>
      </p:sp>
      <p:sp>
        <p:nvSpPr>
          <p:cNvPr id="3" name="Content Placeholder 2">
            <a:extLst>
              <a:ext uri="{FF2B5EF4-FFF2-40B4-BE49-F238E27FC236}">
                <a16:creationId xmlns:a16="http://schemas.microsoft.com/office/drawing/2014/main" id="{A5283A39-CF32-EAB3-1456-82418B3F9CD7}"/>
              </a:ext>
            </a:extLst>
          </p:cNvPr>
          <p:cNvSpPr>
            <a:spLocks noGrp="1"/>
          </p:cNvSpPr>
          <p:nvPr>
            <p:ph idx="1"/>
          </p:nvPr>
        </p:nvSpPr>
        <p:spPr>
          <a:xfrm>
            <a:off x="949452" y="1289304"/>
            <a:ext cx="10058400" cy="4050792"/>
          </a:xfrm>
        </p:spPr>
        <p:txBody>
          <a:bodyPr>
            <a:normAutofit lnSpcReduction="10000"/>
          </a:bodyPr>
          <a:lstStyle/>
          <a:p>
            <a:endParaRPr lang="en-CA" sz="3200" dirty="0"/>
          </a:p>
          <a:p>
            <a:r>
              <a:rPr lang="en-CA" sz="2800" dirty="0"/>
              <a:t> We were able to successfully reject the null hypothesis for the moral responsibly condition.</a:t>
            </a:r>
          </a:p>
          <a:p>
            <a:r>
              <a:rPr lang="en-CA" sz="2800" dirty="0"/>
              <a:t> We were unable to successfully reject the null hypothesis for the consciousness condition. </a:t>
            </a:r>
          </a:p>
          <a:p>
            <a:r>
              <a:rPr lang="en-CA" sz="2800" dirty="0"/>
              <a:t> </a:t>
            </a:r>
            <a:r>
              <a:rPr lang="en-US" sz="2800" dirty="0"/>
              <a:t>Results show that an AI system is perceived as </a:t>
            </a:r>
            <a:r>
              <a:rPr lang="en-US" sz="2800" dirty="0">
                <a:solidFill>
                  <a:schemeClr val="accent1"/>
                </a:solidFill>
              </a:rPr>
              <a:t>the most </a:t>
            </a:r>
            <a:r>
              <a:rPr lang="en-US" sz="2800" dirty="0"/>
              <a:t>responsible </a:t>
            </a:r>
            <a:r>
              <a:rPr lang="en-US" sz="2800" dirty="0">
                <a:solidFill>
                  <a:schemeClr val="accent1"/>
                </a:solidFill>
              </a:rPr>
              <a:t>when it doesn’t look human but acts human </a:t>
            </a:r>
            <a:r>
              <a:rPr lang="en-US" sz="2800" dirty="0"/>
              <a:t>(i.e, AI hockey coach </a:t>
            </a:r>
            <a:r>
              <a:rPr lang="en-US" sz="2800" i="1" dirty="0"/>
              <a:t>winning</a:t>
            </a:r>
            <a:r>
              <a:rPr lang="en-US" sz="2800" dirty="0"/>
              <a:t>), and is perceived as </a:t>
            </a:r>
            <a:r>
              <a:rPr lang="en-US" sz="2800" dirty="0">
                <a:solidFill>
                  <a:schemeClr val="accent1"/>
                </a:solidFill>
              </a:rPr>
              <a:t>the least </a:t>
            </a:r>
            <a:r>
              <a:rPr lang="en-US" sz="2800" dirty="0"/>
              <a:t>morally responsible </a:t>
            </a:r>
            <a:r>
              <a:rPr lang="en-US" sz="2800" dirty="0">
                <a:solidFill>
                  <a:schemeClr val="accent1"/>
                </a:solidFill>
              </a:rPr>
              <a:t>when it looks human but does not act human</a:t>
            </a:r>
            <a:r>
              <a:rPr lang="en-US" sz="2800" dirty="0"/>
              <a:t> (i.e, tutor AI Bot </a:t>
            </a:r>
            <a:r>
              <a:rPr lang="en-US" sz="2800" i="1" dirty="0"/>
              <a:t>failing students).</a:t>
            </a:r>
            <a:endParaRPr lang="en-CA" sz="2800" dirty="0"/>
          </a:p>
        </p:txBody>
      </p:sp>
    </p:spTree>
    <p:extLst>
      <p:ext uri="{BB962C8B-B14F-4D97-AF65-F5344CB8AC3E}">
        <p14:creationId xmlns:p14="http://schemas.microsoft.com/office/powerpoint/2010/main" val="127167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Results: Limitations</a:t>
            </a:r>
          </a:p>
        </p:txBody>
      </p:sp>
      <p:sp>
        <p:nvSpPr>
          <p:cNvPr id="3" name="Content Placeholder 2">
            <a:extLst>
              <a:ext uri="{FF2B5EF4-FFF2-40B4-BE49-F238E27FC236}">
                <a16:creationId xmlns:a16="http://schemas.microsoft.com/office/drawing/2014/main" id="{A5283A39-CF32-EAB3-1456-82418B3F9CD7}"/>
              </a:ext>
            </a:extLst>
          </p:cNvPr>
          <p:cNvSpPr>
            <a:spLocks noGrp="1"/>
          </p:cNvSpPr>
          <p:nvPr>
            <p:ph idx="1"/>
          </p:nvPr>
        </p:nvSpPr>
        <p:spPr>
          <a:xfrm>
            <a:off x="949452" y="1289304"/>
            <a:ext cx="10058400" cy="4050792"/>
          </a:xfrm>
        </p:spPr>
        <p:txBody>
          <a:bodyPr>
            <a:normAutofit lnSpcReduction="10000"/>
          </a:bodyPr>
          <a:lstStyle/>
          <a:p>
            <a:endParaRPr lang="en-CA" sz="3200" dirty="0"/>
          </a:p>
          <a:p>
            <a:r>
              <a:rPr lang="en-CA" sz="2800" dirty="0"/>
              <a:t> The sample size was educated. As this was a school assignment for an AI class, a portion of the sample was from this class. </a:t>
            </a:r>
          </a:p>
          <a:p>
            <a:r>
              <a:rPr lang="en-CA" sz="2800" dirty="0"/>
              <a:t>Some students completed the survey on time pressures before class. </a:t>
            </a:r>
          </a:p>
          <a:p>
            <a:r>
              <a:rPr lang="en-US" sz="2800" dirty="0"/>
              <a:t>The degrees of freedom are different for every pair wise analysis meaning that the survey didn’t count responses of 0 on the Likert as a response. </a:t>
            </a:r>
            <a:endParaRPr lang="en-CA" sz="2800" dirty="0"/>
          </a:p>
        </p:txBody>
      </p:sp>
    </p:spTree>
    <p:extLst>
      <p:ext uri="{BB962C8B-B14F-4D97-AF65-F5344CB8AC3E}">
        <p14:creationId xmlns:p14="http://schemas.microsoft.com/office/powerpoint/2010/main" val="173135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24A7-C754-5EBF-11AD-F1A31BAF353D}"/>
              </a:ext>
            </a:extLst>
          </p:cNvPr>
          <p:cNvSpPr>
            <a:spLocks noGrp="1"/>
          </p:cNvSpPr>
          <p:nvPr>
            <p:ph type="title"/>
          </p:nvPr>
        </p:nvSpPr>
        <p:spPr/>
        <p:txBody>
          <a:bodyPr/>
          <a:lstStyle/>
          <a:p>
            <a:r>
              <a:rPr lang="en-CA" dirty="0"/>
              <a:t>Importance and Future Research</a:t>
            </a:r>
          </a:p>
        </p:txBody>
      </p:sp>
      <p:sp>
        <p:nvSpPr>
          <p:cNvPr id="3" name="Content Placeholder 2">
            <a:extLst>
              <a:ext uri="{FF2B5EF4-FFF2-40B4-BE49-F238E27FC236}">
                <a16:creationId xmlns:a16="http://schemas.microsoft.com/office/drawing/2014/main" id="{A5283A39-CF32-EAB3-1456-82418B3F9CD7}"/>
              </a:ext>
            </a:extLst>
          </p:cNvPr>
          <p:cNvSpPr>
            <a:spLocks noGrp="1"/>
          </p:cNvSpPr>
          <p:nvPr>
            <p:ph idx="1"/>
          </p:nvPr>
        </p:nvSpPr>
        <p:spPr>
          <a:xfrm>
            <a:off x="900968" y="1529936"/>
            <a:ext cx="10058400" cy="4356625"/>
          </a:xfrm>
        </p:spPr>
        <p:txBody>
          <a:bodyPr>
            <a:normAutofit fontScale="92500" lnSpcReduction="10000"/>
          </a:bodyPr>
          <a:lstStyle/>
          <a:p>
            <a:endParaRPr lang="en-CA" sz="2800" dirty="0"/>
          </a:p>
          <a:p>
            <a:r>
              <a:rPr lang="en-CA" sz="2800" dirty="0"/>
              <a:t> Informs AI creators of the public’s perception of AI systems. </a:t>
            </a:r>
          </a:p>
          <a:p>
            <a:r>
              <a:rPr lang="en-CA" sz="2800" dirty="0"/>
              <a:t> Informs educators that people despite the media outlets and scholarly arguments, do not perceive AI as conscious.</a:t>
            </a:r>
          </a:p>
          <a:p>
            <a:r>
              <a:rPr lang="en-CA" sz="2800" dirty="0"/>
              <a:t> Informs both creators, researchers, and the public that moral responsibility is judged in AI systems differently as a function of how it looks and acts.</a:t>
            </a:r>
          </a:p>
          <a:p>
            <a:r>
              <a:rPr lang="en-CA" sz="2800" dirty="0"/>
              <a:t>Future research can seek to replicate this study with a more random and larger sample size using the same conditions (perhaps with pictured aided vignettes) with a more robust statistical analysis. </a:t>
            </a:r>
          </a:p>
        </p:txBody>
      </p:sp>
    </p:spTree>
    <p:extLst>
      <p:ext uri="{BB962C8B-B14F-4D97-AF65-F5344CB8AC3E}">
        <p14:creationId xmlns:p14="http://schemas.microsoft.com/office/powerpoint/2010/main" val="397784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886D-40CE-3F36-5006-03AA974D6BB4}"/>
              </a:ext>
            </a:extLst>
          </p:cNvPr>
          <p:cNvSpPr>
            <a:spLocks noGrp="1"/>
          </p:cNvSpPr>
          <p:nvPr>
            <p:ph type="title"/>
          </p:nvPr>
        </p:nvSpPr>
        <p:spPr>
          <a:xfrm>
            <a:off x="2761052" y="2226347"/>
            <a:ext cx="6669895" cy="1609344"/>
          </a:xfrm>
        </p:spPr>
        <p:txBody>
          <a:bodyPr/>
          <a:lstStyle/>
          <a:p>
            <a:r>
              <a:rPr lang="en-CA" dirty="0"/>
              <a:t>Thank you for listening</a:t>
            </a:r>
          </a:p>
        </p:txBody>
      </p:sp>
    </p:spTree>
    <p:extLst>
      <p:ext uri="{BB962C8B-B14F-4D97-AF65-F5344CB8AC3E}">
        <p14:creationId xmlns:p14="http://schemas.microsoft.com/office/powerpoint/2010/main" val="14040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4048-905C-661C-7233-815269A30CAE}"/>
              </a:ext>
            </a:extLst>
          </p:cNvPr>
          <p:cNvSpPr>
            <a:spLocks noGrp="1"/>
          </p:cNvSpPr>
          <p:nvPr>
            <p:ph type="title"/>
          </p:nvPr>
        </p:nvSpPr>
        <p:spPr>
          <a:xfrm>
            <a:off x="540000" y="540000"/>
            <a:ext cx="4500561" cy="2181946"/>
          </a:xfrm>
        </p:spPr>
        <p:txBody>
          <a:bodyPr anchor="t">
            <a:normAutofit/>
          </a:bodyPr>
          <a:lstStyle/>
          <a:p>
            <a:r>
              <a:rPr lang="en-CA" dirty="0"/>
              <a:t>Introduction</a:t>
            </a:r>
          </a:p>
        </p:txBody>
      </p:sp>
      <p:sp>
        <p:nvSpPr>
          <p:cNvPr id="3" name="Content Placeholder 2">
            <a:extLst>
              <a:ext uri="{FF2B5EF4-FFF2-40B4-BE49-F238E27FC236}">
                <a16:creationId xmlns:a16="http://schemas.microsoft.com/office/drawing/2014/main" id="{F1DE4A1C-B5D0-14DA-7E11-680F8E01C88E}"/>
              </a:ext>
            </a:extLst>
          </p:cNvPr>
          <p:cNvSpPr>
            <a:spLocks noGrp="1"/>
          </p:cNvSpPr>
          <p:nvPr>
            <p:ph idx="1"/>
          </p:nvPr>
        </p:nvSpPr>
        <p:spPr>
          <a:xfrm>
            <a:off x="497190" y="1762203"/>
            <a:ext cx="4500562" cy="3361604"/>
          </a:xfrm>
        </p:spPr>
        <p:txBody>
          <a:bodyPr anchor="t">
            <a:normAutofit/>
          </a:bodyPr>
          <a:lstStyle/>
          <a:p>
            <a:r>
              <a:rPr lang="en-CA" sz="2400" dirty="0"/>
              <a:t>Recent headlines in popular media suggest AI is conscious. &gt;&gt;</a:t>
            </a:r>
          </a:p>
          <a:p>
            <a:r>
              <a:rPr lang="en-CA" sz="2400" dirty="0"/>
              <a:t>But is this true? Should we be skeptical of these headlines? </a:t>
            </a:r>
          </a:p>
        </p:txBody>
      </p:sp>
      <p:pic>
        <p:nvPicPr>
          <p:cNvPr id="5" name="Picture 4" descr="A white background with black text&#10;&#10;Description automatically generated">
            <a:extLst>
              <a:ext uri="{FF2B5EF4-FFF2-40B4-BE49-F238E27FC236}">
                <a16:creationId xmlns:a16="http://schemas.microsoft.com/office/drawing/2014/main" id="{C5C98C85-4B48-1697-0FB0-27A56E70D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371" y="945363"/>
            <a:ext cx="5286015" cy="2497642"/>
          </a:xfrm>
          <a:prstGeom prst="rect">
            <a:avLst/>
          </a:prstGeom>
        </p:spPr>
      </p:pic>
      <p:pic>
        <p:nvPicPr>
          <p:cNvPr id="7" name="Picture 6" descr="A close-up of a website&#10;&#10;Description automatically generated">
            <a:extLst>
              <a:ext uri="{FF2B5EF4-FFF2-40B4-BE49-F238E27FC236}">
                <a16:creationId xmlns:a16="http://schemas.microsoft.com/office/drawing/2014/main" id="{DCAA0860-2FB4-01CD-AC6D-201ABDB8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91" y="3919790"/>
            <a:ext cx="5765508" cy="1124272"/>
          </a:xfrm>
          <a:prstGeom prst="rect">
            <a:avLst/>
          </a:prstGeom>
        </p:spPr>
      </p:pic>
      <p:pic>
        <p:nvPicPr>
          <p:cNvPr id="11" name="Picture 10" descr="A close up of a sign&#10;&#10;Description automatically generated">
            <a:extLst>
              <a:ext uri="{FF2B5EF4-FFF2-40B4-BE49-F238E27FC236}">
                <a16:creationId xmlns:a16="http://schemas.microsoft.com/office/drawing/2014/main" id="{ADCE2BD1-2531-1CD4-66B7-4776E1405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562" y="3569085"/>
            <a:ext cx="5694859" cy="1651509"/>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BDDBBC73-1467-1972-AC84-CE6B77B776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8374" y="4677844"/>
            <a:ext cx="5197104" cy="1909933"/>
          </a:xfrm>
          <a:prstGeom prst="rect">
            <a:avLst/>
          </a:prstGeom>
        </p:spPr>
      </p:pic>
    </p:spTree>
    <p:extLst>
      <p:ext uri="{BB962C8B-B14F-4D97-AF65-F5344CB8AC3E}">
        <p14:creationId xmlns:p14="http://schemas.microsoft.com/office/powerpoint/2010/main" val="171436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8100-0852-27FC-1424-DC093523A579}"/>
              </a:ext>
            </a:extLst>
          </p:cNvPr>
          <p:cNvSpPr>
            <a:spLocks noGrp="1"/>
          </p:cNvSpPr>
          <p:nvPr>
            <p:ph type="title"/>
          </p:nvPr>
        </p:nvSpPr>
        <p:spPr>
          <a:xfrm>
            <a:off x="1487487" y="4005293"/>
            <a:ext cx="9217026" cy="1769459"/>
          </a:xfrm>
        </p:spPr>
        <p:txBody>
          <a:bodyPr vert="horz" lIns="91440" tIns="45720" rIns="91440" bIns="45720" rtlCol="0" anchor="b">
            <a:normAutofit/>
          </a:bodyPr>
          <a:lstStyle/>
          <a:p>
            <a:pPr algn="ctr"/>
            <a:r>
              <a:rPr lang="en-US" sz="5600" dirty="0"/>
              <a:t>Fears Associated to AI Often draw to film</a:t>
            </a:r>
          </a:p>
        </p:txBody>
      </p:sp>
      <p:pic>
        <p:nvPicPr>
          <p:cNvPr id="5" name="Picture 4" descr="A screenshot of a movie&#10;&#10;Description automatically generated">
            <a:extLst>
              <a:ext uri="{FF2B5EF4-FFF2-40B4-BE49-F238E27FC236}">
                <a16:creationId xmlns:a16="http://schemas.microsoft.com/office/drawing/2014/main" id="{8F2CCA67-5314-1D28-0895-F05DEC94C4F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685451" y="506704"/>
            <a:ext cx="8759185" cy="3306591"/>
          </a:xfrm>
          <a:prstGeom prst="rect">
            <a:avLst/>
          </a:prstGeom>
        </p:spPr>
      </p:pic>
    </p:spTree>
    <p:extLst>
      <p:ext uri="{BB962C8B-B14F-4D97-AF65-F5344CB8AC3E}">
        <p14:creationId xmlns:p14="http://schemas.microsoft.com/office/powerpoint/2010/main" val="245839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lake Lemoine (Google AI Engineer) Wiki, Age, Wife, Family, Education ...">
            <a:extLst>
              <a:ext uri="{FF2B5EF4-FFF2-40B4-BE49-F238E27FC236}">
                <a16:creationId xmlns:a16="http://schemas.microsoft.com/office/drawing/2014/main" id="{BCD40838-1EFA-6679-C941-7B741B0727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1434" y="804377"/>
            <a:ext cx="5045233" cy="3619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text&#10;&#10;Description automatically generated">
            <a:extLst>
              <a:ext uri="{FF2B5EF4-FFF2-40B4-BE49-F238E27FC236}">
                <a16:creationId xmlns:a16="http://schemas.microsoft.com/office/drawing/2014/main" id="{58ECAD2E-F417-03EB-D69C-519212A4E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10" y="4588057"/>
            <a:ext cx="6049715" cy="952830"/>
          </a:xfrm>
          <a:prstGeom prst="rect">
            <a:avLst/>
          </a:prstGeom>
        </p:spPr>
      </p:pic>
      <p:sp>
        <p:nvSpPr>
          <p:cNvPr id="3" name="Content Placeholder 2">
            <a:extLst>
              <a:ext uri="{FF2B5EF4-FFF2-40B4-BE49-F238E27FC236}">
                <a16:creationId xmlns:a16="http://schemas.microsoft.com/office/drawing/2014/main" id="{5A811E99-A602-303E-E513-ED7DDCCF0DAA}"/>
              </a:ext>
            </a:extLst>
          </p:cNvPr>
          <p:cNvSpPr>
            <a:spLocks noGrp="1"/>
          </p:cNvSpPr>
          <p:nvPr>
            <p:ph idx="1"/>
          </p:nvPr>
        </p:nvSpPr>
        <p:spPr>
          <a:xfrm>
            <a:off x="6855172" y="1226453"/>
            <a:ext cx="4537073" cy="3361604"/>
          </a:xfrm>
        </p:spPr>
        <p:txBody>
          <a:bodyPr anchor="t">
            <a:normAutofit/>
          </a:bodyPr>
          <a:lstStyle/>
          <a:p>
            <a:r>
              <a:rPr lang="en-CA" sz="3200" dirty="0"/>
              <a:t>The case of Blake Lemoine who in 2022 argued Google’s chat was conscious, although many disagreed with him.</a:t>
            </a:r>
          </a:p>
        </p:txBody>
      </p:sp>
    </p:spTree>
    <p:extLst>
      <p:ext uri="{BB962C8B-B14F-4D97-AF65-F5344CB8AC3E}">
        <p14:creationId xmlns:p14="http://schemas.microsoft.com/office/powerpoint/2010/main" val="15286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93EA-DCCC-9C21-9AFC-2572916172FC}"/>
              </a:ext>
            </a:extLst>
          </p:cNvPr>
          <p:cNvSpPr>
            <a:spLocks noGrp="1"/>
          </p:cNvSpPr>
          <p:nvPr>
            <p:ph type="title"/>
          </p:nvPr>
        </p:nvSpPr>
        <p:spPr>
          <a:xfrm>
            <a:off x="6916344" y="725985"/>
            <a:ext cx="4554821" cy="2186096"/>
          </a:xfrm>
        </p:spPr>
        <p:txBody>
          <a:bodyPr anchor="t">
            <a:normAutofit/>
          </a:bodyPr>
          <a:lstStyle/>
          <a:p>
            <a:r>
              <a:rPr lang="en-CA" dirty="0"/>
              <a:t>David Chalmers</a:t>
            </a:r>
          </a:p>
        </p:txBody>
      </p:sp>
      <p:sp>
        <p:nvSpPr>
          <p:cNvPr id="3" name="Content Placeholder 2">
            <a:extLst>
              <a:ext uri="{FF2B5EF4-FFF2-40B4-BE49-F238E27FC236}">
                <a16:creationId xmlns:a16="http://schemas.microsoft.com/office/drawing/2014/main" id="{84753879-25BC-6689-0A6E-17AF64FD5C75}"/>
              </a:ext>
            </a:extLst>
          </p:cNvPr>
          <p:cNvSpPr>
            <a:spLocks noGrp="1"/>
          </p:cNvSpPr>
          <p:nvPr>
            <p:ph idx="1"/>
          </p:nvPr>
        </p:nvSpPr>
        <p:spPr>
          <a:xfrm>
            <a:off x="6916344" y="1607951"/>
            <a:ext cx="4537073" cy="4683992"/>
          </a:xfrm>
        </p:spPr>
        <p:txBody>
          <a:bodyPr anchor="t">
            <a:normAutofit lnSpcReduction="10000"/>
          </a:bodyPr>
          <a:lstStyle/>
          <a:p>
            <a:pPr>
              <a:lnSpc>
                <a:spcPct val="115000"/>
              </a:lnSpc>
            </a:pPr>
            <a:r>
              <a:rPr lang="en-CA" sz="2200" dirty="0"/>
              <a:t>Chalmers concludes in his talk at New York University (2022) titled “Are Large Language Models Sentient?” three main points that can be summarized as follows: </a:t>
            </a:r>
          </a:p>
          <a:p>
            <a:pPr lvl="1">
              <a:lnSpc>
                <a:spcPct val="115000"/>
              </a:lnSpc>
            </a:pPr>
            <a:r>
              <a:rPr lang="en-CA" sz="1900" dirty="0"/>
              <a:t>We need a better understanding of AI and sentience because questions about AI sentience aren’t going away so much so that within the next ten years or so we’ll have systems close to artificial general intelligence. </a:t>
            </a:r>
          </a:p>
          <a:p>
            <a:pPr>
              <a:lnSpc>
                <a:spcPct val="115000"/>
              </a:lnSpc>
            </a:pPr>
            <a:endParaRPr lang="en-CA" dirty="0"/>
          </a:p>
          <a:p>
            <a:pPr>
              <a:lnSpc>
                <a:spcPct val="115000"/>
              </a:lnSpc>
            </a:pPr>
            <a:endParaRPr lang="en-CA" dirty="0"/>
          </a:p>
          <a:p>
            <a:pPr>
              <a:lnSpc>
                <a:spcPct val="115000"/>
              </a:lnSpc>
            </a:pPr>
            <a:endParaRPr lang="en-CA" dirty="0"/>
          </a:p>
        </p:txBody>
      </p:sp>
      <p:pic>
        <p:nvPicPr>
          <p:cNvPr id="1026" name="Picture 2" descr="David Chalmers - Wikipedia">
            <a:extLst>
              <a:ext uri="{FF2B5EF4-FFF2-40B4-BE49-F238E27FC236}">
                <a16:creationId xmlns:a16="http://schemas.microsoft.com/office/drawing/2014/main" id="{1DD13D22-5AE9-3164-DE9E-060E1DAD7E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000" y="936418"/>
            <a:ext cx="6049714" cy="497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3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0486-00C5-FA50-5525-45679A6A8B55}"/>
              </a:ext>
            </a:extLst>
          </p:cNvPr>
          <p:cNvSpPr>
            <a:spLocks noGrp="1"/>
          </p:cNvSpPr>
          <p:nvPr>
            <p:ph type="title"/>
          </p:nvPr>
        </p:nvSpPr>
        <p:spPr>
          <a:xfrm>
            <a:off x="7142980" y="363042"/>
            <a:ext cx="4554821" cy="1516121"/>
          </a:xfrm>
        </p:spPr>
        <p:txBody>
          <a:bodyPr anchor="b">
            <a:normAutofit/>
          </a:bodyPr>
          <a:lstStyle/>
          <a:p>
            <a:r>
              <a:rPr lang="en-CA" sz="4700" dirty="0"/>
              <a:t>Recent Scholarly Research (1)</a:t>
            </a:r>
          </a:p>
        </p:txBody>
      </p:sp>
      <p:sp>
        <p:nvSpPr>
          <p:cNvPr id="3" name="Content Placeholder 2">
            <a:extLst>
              <a:ext uri="{FF2B5EF4-FFF2-40B4-BE49-F238E27FC236}">
                <a16:creationId xmlns:a16="http://schemas.microsoft.com/office/drawing/2014/main" id="{DBDC7CE0-9465-52FB-6370-DA5A32291C02}"/>
              </a:ext>
            </a:extLst>
          </p:cNvPr>
          <p:cNvSpPr>
            <a:spLocks noGrp="1"/>
          </p:cNvSpPr>
          <p:nvPr>
            <p:ph idx="1"/>
          </p:nvPr>
        </p:nvSpPr>
        <p:spPr>
          <a:xfrm>
            <a:off x="7045204" y="1918552"/>
            <a:ext cx="4829287" cy="4945999"/>
          </a:xfrm>
        </p:spPr>
        <p:txBody>
          <a:bodyPr anchor="t">
            <a:normAutofit/>
          </a:bodyPr>
          <a:lstStyle/>
          <a:p>
            <a:pPr>
              <a:lnSpc>
                <a:spcPct val="100000"/>
              </a:lnSpc>
            </a:pPr>
            <a:r>
              <a:rPr lang="en-CA" sz="2400" baseline="0" dirty="0"/>
              <a:t>Meissner’s paper (2019) </a:t>
            </a:r>
            <a:r>
              <a:rPr lang="en-CA" sz="2400" i="1" baseline="0" dirty="0"/>
              <a:t>Artificial intelligence: consciousness and conscience, </a:t>
            </a:r>
            <a:r>
              <a:rPr lang="en-CA" sz="2400" baseline="0" dirty="0"/>
              <a:t>argues that:</a:t>
            </a:r>
          </a:p>
          <a:p>
            <a:pPr marL="0" indent="0">
              <a:lnSpc>
                <a:spcPct val="100000"/>
              </a:lnSpc>
              <a:buNone/>
            </a:pPr>
            <a:r>
              <a:rPr lang="en-US" sz="2800" baseline="0" dirty="0"/>
              <a:t>Our society is experiencing the AI revolution</a:t>
            </a:r>
            <a:r>
              <a:rPr lang="en-US" sz="2800" dirty="0"/>
              <a:t>… </a:t>
            </a:r>
            <a:r>
              <a:rPr lang="en-US" sz="2800" baseline="0" dirty="0"/>
              <a:t>while also </a:t>
            </a:r>
            <a:r>
              <a:rPr lang="en-US" sz="2800" b="1" baseline="0" dirty="0"/>
              <a:t>debating the implications of imbuing AI robots with virtual consciousness and conscience.</a:t>
            </a:r>
            <a:r>
              <a:rPr lang="en-CA" sz="2800" b="1" baseline="0" dirty="0"/>
              <a:t> </a:t>
            </a:r>
            <a:endParaRPr lang="en-US" sz="2800" dirty="0"/>
          </a:p>
          <a:p>
            <a:pPr lvl="0">
              <a:lnSpc>
                <a:spcPct val="100000"/>
              </a:lnSpc>
            </a:pPr>
            <a:endParaRPr lang="en-CA" sz="1800" baseline="0" dirty="0"/>
          </a:p>
          <a:p>
            <a:pPr lvl="0">
              <a:lnSpc>
                <a:spcPct val="100000"/>
              </a:lnSpc>
            </a:pPr>
            <a:endParaRPr lang="en-US" sz="1800" dirty="0"/>
          </a:p>
        </p:txBody>
      </p:sp>
      <p:pic>
        <p:nvPicPr>
          <p:cNvPr id="5" name="Picture 4" descr="Layers of backlit paper">
            <a:extLst>
              <a:ext uri="{FF2B5EF4-FFF2-40B4-BE49-F238E27FC236}">
                <a16:creationId xmlns:a16="http://schemas.microsoft.com/office/drawing/2014/main" id="{37C36EB2-7F3F-9D74-9084-CD6F608DC8DF}"/>
              </a:ext>
            </a:extLst>
          </p:cNvPr>
          <p:cNvPicPr>
            <a:picLocks noChangeAspect="1"/>
          </p:cNvPicPr>
          <p:nvPr/>
        </p:nvPicPr>
        <p:blipFill rotWithShape="1">
          <a:blip r:embed="rId2"/>
          <a:srcRect l="23414" r="13859" b="-1"/>
          <a:stretch/>
        </p:blipFill>
        <p:spPr>
          <a:xfrm>
            <a:off x="20" y="10"/>
            <a:ext cx="6444556" cy="6857990"/>
          </a:xfrm>
          <a:prstGeom prst="rect">
            <a:avLst/>
          </a:prstGeom>
        </p:spPr>
      </p:pic>
    </p:spTree>
    <p:extLst>
      <p:ext uri="{BB962C8B-B14F-4D97-AF65-F5344CB8AC3E}">
        <p14:creationId xmlns:p14="http://schemas.microsoft.com/office/powerpoint/2010/main" val="19835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0486-00C5-FA50-5525-45679A6A8B55}"/>
              </a:ext>
            </a:extLst>
          </p:cNvPr>
          <p:cNvSpPr>
            <a:spLocks noGrp="1"/>
          </p:cNvSpPr>
          <p:nvPr>
            <p:ph type="title"/>
          </p:nvPr>
        </p:nvSpPr>
        <p:spPr>
          <a:xfrm>
            <a:off x="7042822" y="322224"/>
            <a:ext cx="4554821" cy="1516121"/>
          </a:xfrm>
        </p:spPr>
        <p:txBody>
          <a:bodyPr anchor="b">
            <a:normAutofit/>
          </a:bodyPr>
          <a:lstStyle/>
          <a:p>
            <a:r>
              <a:rPr lang="en-CA" sz="4700" dirty="0"/>
              <a:t>Recent Scholarly Research (2)</a:t>
            </a:r>
          </a:p>
        </p:txBody>
      </p:sp>
      <p:sp>
        <p:nvSpPr>
          <p:cNvPr id="3" name="Content Placeholder 2">
            <a:extLst>
              <a:ext uri="{FF2B5EF4-FFF2-40B4-BE49-F238E27FC236}">
                <a16:creationId xmlns:a16="http://schemas.microsoft.com/office/drawing/2014/main" id="{DBDC7CE0-9465-52FB-6370-DA5A32291C02}"/>
              </a:ext>
            </a:extLst>
          </p:cNvPr>
          <p:cNvSpPr>
            <a:spLocks noGrp="1"/>
          </p:cNvSpPr>
          <p:nvPr>
            <p:ph idx="1"/>
          </p:nvPr>
        </p:nvSpPr>
        <p:spPr>
          <a:xfrm>
            <a:off x="7011758" y="1830855"/>
            <a:ext cx="4829287" cy="4945999"/>
          </a:xfrm>
        </p:spPr>
        <p:txBody>
          <a:bodyPr anchor="t">
            <a:normAutofit/>
          </a:bodyPr>
          <a:lstStyle/>
          <a:p>
            <a:pPr marL="0" indent="0">
              <a:lnSpc>
                <a:spcPct val="115000"/>
              </a:lnSpc>
              <a:buNone/>
            </a:pPr>
            <a:r>
              <a:rPr lang="en-CA" sz="2400" dirty="0"/>
              <a:t>Li, He, and Guo’s paper </a:t>
            </a:r>
            <a:r>
              <a:rPr lang="en-CA" sz="2400" i="1" dirty="0"/>
              <a:t>Why AI still doesn’t have consciousness </a:t>
            </a:r>
            <a:r>
              <a:rPr lang="en-CA" sz="2400" dirty="0"/>
              <a:t>argues</a:t>
            </a:r>
            <a:r>
              <a:rPr lang="en-CA" sz="2400" i="1" dirty="0"/>
              <a:t> </a:t>
            </a:r>
            <a:r>
              <a:rPr lang="en-CA" sz="2400" dirty="0"/>
              <a:t>(2021)</a:t>
            </a:r>
          </a:p>
          <a:p>
            <a:pPr marL="0" indent="0">
              <a:lnSpc>
                <a:spcPct val="115000"/>
              </a:lnSpc>
              <a:buNone/>
            </a:pPr>
            <a:r>
              <a:rPr lang="en-CA" sz="2400" dirty="0"/>
              <a:t>“</a:t>
            </a:r>
            <a:r>
              <a:rPr lang="en-US" sz="2400" dirty="0"/>
              <a:t>The development of AI shows that intelligence can exist without consciousness. When human beings enter into the era of life intelligence from AI, it is not the AI  becomes conscious, </a:t>
            </a:r>
            <a:r>
              <a:rPr lang="en-US" sz="2400" b="1" dirty="0"/>
              <a:t>but that conscious lives will have strong AI.”</a:t>
            </a:r>
            <a:endParaRPr lang="en-CA" sz="2400" b="1" dirty="0"/>
          </a:p>
        </p:txBody>
      </p:sp>
      <p:pic>
        <p:nvPicPr>
          <p:cNvPr id="5" name="Picture 4" descr="Layers of backlit paper">
            <a:extLst>
              <a:ext uri="{FF2B5EF4-FFF2-40B4-BE49-F238E27FC236}">
                <a16:creationId xmlns:a16="http://schemas.microsoft.com/office/drawing/2014/main" id="{37C36EB2-7F3F-9D74-9084-CD6F608DC8DF}"/>
              </a:ext>
            </a:extLst>
          </p:cNvPr>
          <p:cNvPicPr>
            <a:picLocks noChangeAspect="1"/>
          </p:cNvPicPr>
          <p:nvPr/>
        </p:nvPicPr>
        <p:blipFill rotWithShape="1">
          <a:blip r:embed="rId2"/>
          <a:srcRect l="23414" r="13859" b="-1"/>
          <a:stretch/>
        </p:blipFill>
        <p:spPr>
          <a:xfrm>
            <a:off x="20" y="10"/>
            <a:ext cx="6444556" cy="6857990"/>
          </a:xfrm>
          <a:prstGeom prst="rect">
            <a:avLst/>
          </a:prstGeom>
        </p:spPr>
      </p:pic>
    </p:spTree>
    <p:extLst>
      <p:ext uri="{BB962C8B-B14F-4D97-AF65-F5344CB8AC3E}">
        <p14:creationId xmlns:p14="http://schemas.microsoft.com/office/powerpoint/2010/main" val="3073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038E-B504-A138-7B45-87D3338E7317}"/>
              </a:ext>
            </a:extLst>
          </p:cNvPr>
          <p:cNvSpPr>
            <a:spLocks noGrp="1"/>
          </p:cNvSpPr>
          <p:nvPr>
            <p:ph type="title"/>
          </p:nvPr>
        </p:nvSpPr>
        <p:spPr>
          <a:xfrm>
            <a:off x="670629" y="740448"/>
            <a:ext cx="11101135" cy="1241503"/>
          </a:xfrm>
        </p:spPr>
        <p:txBody>
          <a:bodyPr/>
          <a:lstStyle/>
          <a:p>
            <a:r>
              <a:rPr lang="en-CA" dirty="0"/>
              <a:t>(2) Research Question</a:t>
            </a:r>
          </a:p>
        </p:txBody>
      </p:sp>
      <p:sp>
        <p:nvSpPr>
          <p:cNvPr id="3" name="Content Placeholder 2">
            <a:extLst>
              <a:ext uri="{FF2B5EF4-FFF2-40B4-BE49-F238E27FC236}">
                <a16:creationId xmlns:a16="http://schemas.microsoft.com/office/drawing/2014/main" id="{1BF9D22C-664D-4083-A778-D80F5394B9C7}"/>
              </a:ext>
            </a:extLst>
          </p:cNvPr>
          <p:cNvSpPr>
            <a:spLocks noGrp="1"/>
          </p:cNvSpPr>
          <p:nvPr>
            <p:ph idx="1"/>
          </p:nvPr>
        </p:nvSpPr>
        <p:spPr>
          <a:xfrm>
            <a:off x="545432" y="1782277"/>
            <a:ext cx="11101136" cy="3779837"/>
          </a:xfrm>
        </p:spPr>
        <p:txBody>
          <a:bodyPr>
            <a:normAutofit fontScale="92500" lnSpcReduction="10000"/>
          </a:bodyPr>
          <a:lstStyle/>
          <a:p>
            <a:pPr>
              <a:lnSpc>
                <a:spcPct val="120000"/>
              </a:lnSpc>
            </a:pPr>
            <a:r>
              <a:rPr lang="en-CA" sz="2800" dirty="0"/>
              <a:t>How do students reading short vignettes of various AI conditions judge such AI based on moral responsibility and consciousness? </a:t>
            </a:r>
          </a:p>
          <a:p>
            <a:pPr>
              <a:lnSpc>
                <a:spcPct val="120000"/>
              </a:lnSpc>
            </a:pPr>
            <a:r>
              <a:rPr lang="en-CA" sz="2800" dirty="0"/>
              <a:t>We defined “intuitive judgements of awareness” as one factor being moral responsibility and the other factor consciousness. </a:t>
            </a:r>
          </a:p>
          <a:p>
            <a:pPr>
              <a:lnSpc>
                <a:spcPct val="120000"/>
              </a:lnSpc>
            </a:pPr>
            <a:r>
              <a:rPr lang="en-CA" sz="2800" dirty="0">
                <a:solidFill>
                  <a:schemeClr val="accent1"/>
                </a:solidFill>
                <a:effectLst/>
                <a:ea typeface="Aptos" panose="020B0004020202020204" pitchFamily="34" charset="0"/>
              </a:rPr>
              <a:t>The independent variables</a:t>
            </a:r>
            <a:r>
              <a:rPr lang="en-CA" sz="2800" dirty="0">
                <a:effectLst/>
                <a:ea typeface="Aptos" panose="020B0004020202020204" pitchFamily="34" charset="0"/>
              </a:rPr>
              <a:t> were how the AI looks and acts. </a:t>
            </a:r>
          </a:p>
          <a:p>
            <a:pPr>
              <a:lnSpc>
                <a:spcPct val="120000"/>
              </a:lnSpc>
            </a:pPr>
            <a:r>
              <a:rPr lang="en-CA" sz="2800" dirty="0">
                <a:solidFill>
                  <a:schemeClr val="accent1"/>
                </a:solidFill>
                <a:effectLst/>
                <a:ea typeface="Aptos" panose="020B0004020202020204" pitchFamily="34" charset="0"/>
              </a:rPr>
              <a:t>The dependent variables </a:t>
            </a:r>
            <a:r>
              <a:rPr lang="en-CA" sz="2800" dirty="0">
                <a:effectLst/>
                <a:ea typeface="Aptos" panose="020B0004020202020204" pitchFamily="34" charset="0"/>
              </a:rPr>
              <a:t>were measures of moral responsibility and consciousness. </a:t>
            </a:r>
            <a:endParaRPr lang="en-CA" sz="3200" dirty="0"/>
          </a:p>
        </p:txBody>
      </p:sp>
    </p:spTree>
    <p:extLst>
      <p:ext uri="{BB962C8B-B14F-4D97-AF65-F5344CB8AC3E}">
        <p14:creationId xmlns:p14="http://schemas.microsoft.com/office/powerpoint/2010/main" val="375572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592</TotalTime>
  <Words>1771</Words>
  <Application>Microsoft Office PowerPoint</Application>
  <PresentationFormat>Widescreen</PresentationFormat>
  <Paragraphs>104</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Calibri</vt:lpstr>
      <vt:lpstr>Rockwell</vt:lpstr>
      <vt:lpstr>Rockwell Condensed</vt:lpstr>
      <vt:lpstr>Rockwell Extra Bold</vt:lpstr>
      <vt:lpstr>Wingdings</vt:lpstr>
      <vt:lpstr>Wood Type</vt:lpstr>
      <vt:lpstr>Intuitive Judgements of Awareness in AI Systems</vt:lpstr>
      <vt:lpstr>Contents </vt:lpstr>
      <vt:lpstr>Introduction</vt:lpstr>
      <vt:lpstr>Fears Associated to AI Often draw to film</vt:lpstr>
      <vt:lpstr>PowerPoint Presentation</vt:lpstr>
      <vt:lpstr>David Chalmers</vt:lpstr>
      <vt:lpstr>Recent Scholarly Research (1)</vt:lpstr>
      <vt:lpstr>Recent Scholarly Research (2)</vt:lpstr>
      <vt:lpstr>(2) Research Question</vt:lpstr>
      <vt:lpstr>Disclaimer</vt:lpstr>
      <vt:lpstr>Method (I) </vt:lpstr>
      <vt:lpstr>Method (II) </vt:lpstr>
      <vt:lpstr>Vignette I: Looks Human, Acts Human (-)</vt:lpstr>
      <vt:lpstr>Vignette I: Looks Human, Acts Human (-)</vt:lpstr>
      <vt:lpstr>Vignette II: Looks Human, DOES not act HUMAN (-)</vt:lpstr>
      <vt:lpstr>Vignette III: Acts human but doesn’t look human (+)</vt:lpstr>
      <vt:lpstr>Vignette IV: Acts purely Mechanical (+)</vt:lpstr>
      <vt:lpstr>Means and Standard Deviation </vt:lpstr>
      <vt:lpstr>6-paired sample t-tests</vt:lpstr>
      <vt:lpstr>Comparing means of mR</vt:lpstr>
      <vt:lpstr>Results: Comparing means of mR</vt:lpstr>
      <vt:lpstr>Comparing means of Consciousness</vt:lpstr>
      <vt:lpstr>Results: Comparing means of C</vt:lpstr>
      <vt:lpstr>Results: Conclusion </vt:lpstr>
      <vt:lpstr>Results: Limitations</vt:lpstr>
      <vt:lpstr>Importance and Future Research</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Intuitive Judgements of Awareness in AI Systems</dc:title>
  <dc:creator>Mike P</dc:creator>
  <cp:lastModifiedBy>Mike P</cp:lastModifiedBy>
  <cp:revision>73</cp:revision>
  <dcterms:created xsi:type="dcterms:W3CDTF">2024-04-22T12:36:58Z</dcterms:created>
  <dcterms:modified xsi:type="dcterms:W3CDTF">2024-05-29T07:49:43Z</dcterms:modified>
</cp:coreProperties>
</file>