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93" r:id="rId5"/>
    <p:sldId id="269" r:id="rId6"/>
    <p:sldId id="270" r:id="rId7"/>
    <p:sldId id="271" r:id="rId8"/>
    <p:sldId id="273" r:id="rId9"/>
    <p:sldId id="275" r:id="rId10"/>
    <p:sldId id="276" r:id="rId11"/>
    <p:sldId id="277" r:id="rId12"/>
    <p:sldId id="278" r:id="rId13"/>
    <p:sldId id="279" r:id="rId14"/>
    <p:sldId id="280" r:id="rId15"/>
    <p:sldId id="284" r:id="rId16"/>
    <p:sldId id="286" r:id="rId17"/>
    <p:sldId id="304" r:id="rId18"/>
    <p:sldId id="290" r:id="rId19"/>
    <p:sldId id="289" r:id="rId20"/>
    <p:sldId id="288" r:id="rId21"/>
    <p:sldId id="292" r:id="rId22"/>
    <p:sldId id="291" r:id="rId23"/>
    <p:sldId id="294" r:id="rId24"/>
    <p:sldId id="295" r:id="rId25"/>
    <p:sldId id="296" r:id="rId26"/>
    <p:sldId id="297" r:id="rId27"/>
    <p:sldId id="298" r:id="rId28"/>
    <p:sldId id="302" r:id="rId29"/>
    <p:sldId id="303" r:id="rId30"/>
    <p:sldId id="301"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DD880-4FFF-4632-BA07-4C95E1805E27}" type="datetimeFigureOut">
              <a:rPr lang="en-CA" smtClean="0"/>
              <a:t>2025-11-06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11715-A085-4B94-BF82-B9BED113FF07}" type="slidenum">
              <a:rPr lang="en-CA" smtClean="0"/>
              <a:t>‹#›</a:t>
            </a:fld>
            <a:endParaRPr lang="en-CA"/>
          </a:p>
        </p:txBody>
      </p:sp>
    </p:spTree>
    <p:extLst>
      <p:ext uri="{BB962C8B-B14F-4D97-AF65-F5344CB8AC3E}">
        <p14:creationId xmlns:p14="http://schemas.microsoft.com/office/powerpoint/2010/main" val="420857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AD19-B4AF-2DA0-F5DE-0925527AE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7B1E3-83E8-6B32-6958-8AE56DA48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01D5F-76C9-254D-5011-8DA88DEB680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D5BCA0B-E468-B5B6-F0EA-11915DDAF287}"/>
              </a:ext>
            </a:extLst>
          </p:cNvPr>
          <p:cNvSpPr>
            <a:spLocks noGrp="1"/>
          </p:cNvSpPr>
          <p:nvPr>
            <p:ph type="sldNum" sz="quarter" idx="5"/>
          </p:nvPr>
        </p:nvSpPr>
        <p:spPr/>
        <p:txBody>
          <a:bodyPr/>
          <a:lstStyle/>
          <a:p>
            <a:fld id="{498D5F80-D2A2-4818-9F8F-6DD917EC9DED}" type="slidenum">
              <a:rPr lang="en-CA" smtClean="0"/>
              <a:t>4</a:t>
            </a:fld>
            <a:endParaRPr lang="en-CA"/>
          </a:p>
        </p:txBody>
      </p:sp>
    </p:spTree>
    <p:extLst>
      <p:ext uri="{BB962C8B-B14F-4D97-AF65-F5344CB8AC3E}">
        <p14:creationId xmlns:p14="http://schemas.microsoft.com/office/powerpoint/2010/main" val="304736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13</a:t>
            </a:fld>
            <a:endParaRPr lang="en-CA"/>
          </a:p>
        </p:txBody>
      </p:sp>
    </p:spTree>
    <p:extLst>
      <p:ext uri="{BB962C8B-B14F-4D97-AF65-F5344CB8AC3E}">
        <p14:creationId xmlns:p14="http://schemas.microsoft.com/office/powerpoint/2010/main" val="11740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14</a:t>
            </a:fld>
            <a:endParaRPr lang="en-CA"/>
          </a:p>
        </p:txBody>
      </p:sp>
    </p:spTree>
    <p:extLst>
      <p:ext uri="{BB962C8B-B14F-4D97-AF65-F5344CB8AC3E}">
        <p14:creationId xmlns:p14="http://schemas.microsoft.com/office/powerpoint/2010/main" val="230343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15</a:t>
            </a:fld>
            <a:endParaRPr lang="en-CA"/>
          </a:p>
        </p:txBody>
      </p:sp>
    </p:spTree>
    <p:extLst>
      <p:ext uri="{BB962C8B-B14F-4D97-AF65-F5344CB8AC3E}">
        <p14:creationId xmlns:p14="http://schemas.microsoft.com/office/powerpoint/2010/main" val="397186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E4E38-6522-AF43-5764-3B5D6A627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E27F5-62BE-AA4A-85C5-C5B6B83A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B8712-80F0-4634-603D-F36DB6CF5B9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CAD057D-D2B2-0D17-827B-35DF10C75E72}"/>
              </a:ext>
            </a:extLst>
          </p:cNvPr>
          <p:cNvSpPr>
            <a:spLocks noGrp="1"/>
          </p:cNvSpPr>
          <p:nvPr>
            <p:ph type="sldNum" sz="quarter" idx="5"/>
          </p:nvPr>
        </p:nvSpPr>
        <p:spPr/>
        <p:txBody>
          <a:bodyPr/>
          <a:lstStyle/>
          <a:p>
            <a:fld id="{498D5F80-D2A2-4818-9F8F-6DD917EC9DED}" type="slidenum">
              <a:rPr lang="en-CA" smtClean="0"/>
              <a:t>16</a:t>
            </a:fld>
            <a:endParaRPr lang="en-CA"/>
          </a:p>
        </p:txBody>
      </p:sp>
    </p:spTree>
    <p:extLst>
      <p:ext uri="{BB962C8B-B14F-4D97-AF65-F5344CB8AC3E}">
        <p14:creationId xmlns:p14="http://schemas.microsoft.com/office/powerpoint/2010/main" val="182468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354F-7C2F-4795-3320-B3C68B520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A374D-8E15-BB02-DF66-B92F90015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9C1B8-BCBE-E6DC-9B11-35297DC3E84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628ADBA-C32E-AD49-1CC4-FA6F0EFC6819}"/>
              </a:ext>
            </a:extLst>
          </p:cNvPr>
          <p:cNvSpPr>
            <a:spLocks noGrp="1"/>
          </p:cNvSpPr>
          <p:nvPr>
            <p:ph type="sldNum" sz="quarter" idx="5"/>
          </p:nvPr>
        </p:nvSpPr>
        <p:spPr/>
        <p:txBody>
          <a:bodyPr/>
          <a:lstStyle/>
          <a:p>
            <a:fld id="{498D5F80-D2A2-4818-9F8F-6DD917EC9DED}" type="slidenum">
              <a:rPr lang="en-CA" smtClean="0"/>
              <a:t>17</a:t>
            </a:fld>
            <a:endParaRPr lang="en-CA"/>
          </a:p>
        </p:txBody>
      </p:sp>
    </p:spTree>
    <p:extLst>
      <p:ext uri="{BB962C8B-B14F-4D97-AF65-F5344CB8AC3E}">
        <p14:creationId xmlns:p14="http://schemas.microsoft.com/office/powerpoint/2010/main" val="336020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DAB09-EA6D-4331-0F0B-A8E39927E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F34E0-4D96-576E-ED5A-FFC800573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C59A9-9464-9EB9-E87F-5A80C1BF46D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7068FA3-7591-E764-C5F7-6F7EDA9A30EB}"/>
              </a:ext>
            </a:extLst>
          </p:cNvPr>
          <p:cNvSpPr>
            <a:spLocks noGrp="1"/>
          </p:cNvSpPr>
          <p:nvPr>
            <p:ph type="sldNum" sz="quarter" idx="5"/>
          </p:nvPr>
        </p:nvSpPr>
        <p:spPr/>
        <p:txBody>
          <a:bodyPr/>
          <a:lstStyle/>
          <a:p>
            <a:fld id="{498D5F80-D2A2-4818-9F8F-6DD917EC9DED}" type="slidenum">
              <a:rPr lang="en-CA" smtClean="0"/>
              <a:t>18</a:t>
            </a:fld>
            <a:endParaRPr lang="en-CA"/>
          </a:p>
        </p:txBody>
      </p:sp>
    </p:spTree>
    <p:extLst>
      <p:ext uri="{BB962C8B-B14F-4D97-AF65-F5344CB8AC3E}">
        <p14:creationId xmlns:p14="http://schemas.microsoft.com/office/powerpoint/2010/main" val="402086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BCB4-40D0-359E-3D49-A58AC0BEE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AC14C-C79D-EA48-03F3-7B92F5DC7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AB2BB-76DB-9B25-08D8-C8CA9CB9E5C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982BF75-B5BA-17EF-C37C-A2703845F775}"/>
              </a:ext>
            </a:extLst>
          </p:cNvPr>
          <p:cNvSpPr>
            <a:spLocks noGrp="1"/>
          </p:cNvSpPr>
          <p:nvPr>
            <p:ph type="sldNum" sz="quarter" idx="5"/>
          </p:nvPr>
        </p:nvSpPr>
        <p:spPr/>
        <p:txBody>
          <a:bodyPr/>
          <a:lstStyle/>
          <a:p>
            <a:fld id="{498D5F80-D2A2-4818-9F8F-6DD917EC9DED}" type="slidenum">
              <a:rPr lang="en-CA" smtClean="0"/>
              <a:t>19</a:t>
            </a:fld>
            <a:endParaRPr lang="en-CA"/>
          </a:p>
        </p:txBody>
      </p:sp>
    </p:spTree>
    <p:extLst>
      <p:ext uri="{BB962C8B-B14F-4D97-AF65-F5344CB8AC3E}">
        <p14:creationId xmlns:p14="http://schemas.microsoft.com/office/powerpoint/2010/main" val="3751078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C948E-F5E1-69EB-94DF-D118D37E3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697E6-F708-D2AB-2E84-03EB768BC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9EB50-E470-3404-7A65-4F31CA8301C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2DE12AF-910A-BA83-E604-1F5652B2B9D1}"/>
              </a:ext>
            </a:extLst>
          </p:cNvPr>
          <p:cNvSpPr>
            <a:spLocks noGrp="1"/>
          </p:cNvSpPr>
          <p:nvPr>
            <p:ph type="sldNum" sz="quarter" idx="5"/>
          </p:nvPr>
        </p:nvSpPr>
        <p:spPr/>
        <p:txBody>
          <a:bodyPr/>
          <a:lstStyle/>
          <a:p>
            <a:fld id="{498D5F80-D2A2-4818-9F8F-6DD917EC9DED}" type="slidenum">
              <a:rPr lang="en-CA" smtClean="0"/>
              <a:t>20</a:t>
            </a:fld>
            <a:endParaRPr lang="en-CA"/>
          </a:p>
        </p:txBody>
      </p:sp>
    </p:spTree>
    <p:extLst>
      <p:ext uri="{BB962C8B-B14F-4D97-AF65-F5344CB8AC3E}">
        <p14:creationId xmlns:p14="http://schemas.microsoft.com/office/powerpoint/2010/main" val="36663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9DEC-2288-EA49-9886-666107930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E759B-5D4F-0EB7-052A-E44B342EF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BA015-A7A6-5BA7-6D4B-00A8E7B824A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26DB5A4-7342-AE61-FEA6-30C58946906D}"/>
              </a:ext>
            </a:extLst>
          </p:cNvPr>
          <p:cNvSpPr>
            <a:spLocks noGrp="1"/>
          </p:cNvSpPr>
          <p:nvPr>
            <p:ph type="sldNum" sz="quarter" idx="5"/>
          </p:nvPr>
        </p:nvSpPr>
        <p:spPr/>
        <p:txBody>
          <a:bodyPr/>
          <a:lstStyle/>
          <a:p>
            <a:fld id="{498D5F80-D2A2-4818-9F8F-6DD917EC9DED}" type="slidenum">
              <a:rPr lang="en-CA" smtClean="0"/>
              <a:t>21</a:t>
            </a:fld>
            <a:endParaRPr lang="en-CA"/>
          </a:p>
        </p:txBody>
      </p:sp>
    </p:spTree>
    <p:extLst>
      <p:ext uri="{BB962C8B-B14F-4D97-AF65-F5344CB8AC3E}">
        <p14:creationId xmlns:p14="http://schemas.microsoft.com/office/powerpoint/2010/main" val="2085156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AC6FB-1F38-18AD-A50D-3DB054243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DE763-C3E7-7B72-4DE0-D337D8482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363D7-62D2-250D-2ACC-EE50DBE723D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2CCAF2F-E9B5-7FEC-CD21-AE191DE1C4F7}"/>
              </a:ext>
            </a:extLst>
          </p:cNvPr>
          <p:cNvSpPr>
            <a:spLocks noGrp="1"/>
          </p:cNvSpPr>
          <p:nvPr>
            <p:ph type="sldNum" sz="quarter" idx="5"/>
          </p:nvPr>
        </p:nvSpPr>
        <p:spPr/>
        <p:txBody>
          <a:bodyPr/>
          <a:lstStyle/>
          <a:p>
            <a:fld id="{498D5F80-D2A2-4818-9F8F-6DD917EC9DED}" type="slidenum">
              <a:rPr lang="en-CA" smtClean="0"/>
              <a:t>22</a:t>
            </a:fld>
            <a:endParaRPr lang="en-CA"/>
          </a:p>
        </p:txBody>
      </p:sp>
    </p:spTree>
    <p:extLst>
      <p:ext uri="{BB962C8B-B14F-4D97-AF65-F5344CB8AC3E}">
        <p14:creationId xmlns:p14="http://schemas.microsoft.com/office/powerpoint/2010/main" val="77583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5</a:t>
            </a:fld>
            <a:endParaRPr lang="en-CA"/>
          </a:p>
        </p:txBody>
      </p:sp>
    </p:spTree>
    <p:extLst>
      <p:ext uri="{BB962C8B-B14F-4D97-AF65-F5344CB8AC3E}">
        <p14:creationId xmlns:p14="http://schemas.microsoft.com/office/powerpoint/2010/main" val="39952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E98B-4F8F-F5DA-235B-7F8EEDB77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E6DC6-28F2-2F3A-BFC4-7152082F8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4AD61-5A8D-5369-D63B-3A51ACA78F8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69CF873-81E2-2585-C7B0-E8FD163258F8}"/>
              </a:ext>
            </a:extLst>
          </p:cNvPr>
          <p:cNvSpPr>
            <a:spLocks noGrp="1"/>
          </p:cNvSpPr>
          <p:nvPr>
            <p:ph type="sldNum" sz="quarter" idx="5"/>
          </p:nvPr>
        </p:nvSpPr>
        <p:spPr/>
        <p:txBody>
          <a:bodyPr/>
          <a:lstStyle/>
          <a:p>
            <a:fld id="{498D5F80-D2A2-4818-9F8F-6DD917EC9DED}" type="slidenum">
              <a:rPr lang="en-CA" smtClean="0"/>
              <a:t>23</a:t>
            </a:fld>
            <a:endParaRPr lang="en-CA"/>
          </a:p>
        </p:txBody>
      </p:sp>
    </p:spTree>
    <p:extLst>
      <p:ext uri="{BB962C8B-B14F-4D97-AF65-F5344CB8AC3E}">
        <p14:creationId xmlns:p14="http://schemas.microsoft.com/office/powerpoint/2010/main" val="283606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316EE-05A5-C574-B4D2-CF891501C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D1D57-5AD5-CCA0-D2A0-61E71B4C9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202C2-A62D-B058-246B-41F2C8C9C06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FA3CE1C-ADBB-1C42-D990-815AD91B190D}"/>
              </a:ext>
            </a:extLst>
          </p:cNvPr>
          <p:cNvSpPr>
            <a:spLocks noGrp="1"/>
          </p:cNvSpPr>
          <p:nvPr>
            <p:ph type="sldNum" sz="quarter" idx="5"/>
          </p:nvPr>
        </p:nvSpPr>
        <p:spPr/>
        <p:txBody>
          <a:bodyPr/>
          <a:lstStyle/>
          <a:p>
            <a:fld id="{498D5F80-D2A2-4818-9F8F-6DD917EC9DED}" type="slidenum">
              <a:rPr lang="en-CA" smtClean="0"/>
              <a:t>24</a:t>
            </a:fld>
            <a:endParaRPr lang="en-CA"/>
          </a:p>
        </p:txBody>
      </p:sp>
    </p:spTree>
    <p:extLst>
      <p:ext uri="{BB962C8B-B14F-4D97-AF65-F5344CB8AC3E}">
        <p14:creationId xmlns:p14="http://schemas.microsoft.com/office/powerpoint/2010/main" val="429386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52B51-1F1C-DF51-9FF7-BB4CF8BE7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8383A-B2B3-CE84-7275-DF426E107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E4006-277B-8A83-2D1D-9467AF3E0A0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BE588DF-EAC9-C2DD-21EE-C139516CAEEF}"/>
              </a:ext>
            </a:extLst>
          </p:cNvPr>
          <p:cNvSpPr>
            <a:spLocks noGrp="1"/>
          </p:cNvSpPr>
          <p:nvPr>
            <p:ph type="sldNum" sz="quarter" idx="5"/>
          </p:nvPr>
        </p:nvSpPr>
        <p:spPr/>
        <p:txBody>
          <a:bodyPr/>
          <a:lstStyle/>
          <a:p>
            <a:fld id="{498D5F80-D2A2-4818-9F8F-6DD917EC9DED}" type="slidenum">
              <a:rPr lang="en-CA" smtClean="0"/>
              <a:t>25</a:t>
            </a:fld>
            <a:endParaRPr lang="en-CA"/>
          </a:p>
        </p:txBody>
      </p:sp>
    </p:spTree>
    <p:extLst>
      <p:ext uri="{BB962C8B-B14F-4D97-AF65-F5344CB8AC3E}">
        <p14:creationId xmlns:p14="http://schemas.microsoft.com/office/powerpoint/2010/main" val="349428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6635A-7E33-73CD-8E78-E279115FF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2FE1C-ED67-F347-B3F3-3536F3296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D301D-7863-FB32-FE53-35233D64811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6AA7D22-843A-53E7-D49B-FDE896117414}"/>
              </a:ext>
            </a:extLst>
          </p:cNvPr>
          <p:cNvSpPr>
            <a:spLocks noGrp="1"/>
          </p:cNvSpPr>
          <p:nvPr>
            <p:ph type="sldNum" sz="quarter" idx="5"/>
          </p:nvPr>
        </p:nvSpPr>
        <p:spPr/>
        <p:txBody>
          <a:bodyPr/>
          <a:lstStyle/>
          <a:p>
            <a:fld id="{498D5F80-D2A2-4818-9F8F-6DD917EC9DED}" type="slidenum">
              <a:rPr lang="en-CA" smtClean="0"/>
              <a:t>26</a:t>
            </a:fld>
            <a:endParaRPr lang="en-CA"/>
          </a:p>
        </p:txBody>
      </p:sp>
    </p:spTree>
    <p:extLst>
      <p:ext uri="{BB962C8B-B14F-4D97-AF65-F5344CB8AC3E}">
        <p14:creationId xmlns:p14="http://schemas.microsoft.com/office/powerpoint/2010/main" val="217412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5F4B-468F-268B-E82B-AAD48AE2D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9A2AF-36A9-8710-478F-8F06C388B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6ADCA-714F-3E2F-5D6D-A0263B307BA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7F74498-1D6D-C050-316E-65807B638FB6}"/>
              </a:ext>
            </a:extLst>
          </p:cNvPr>
          <p:cNvSpPr>
            <a:spLocks noGrp="1"/>
          </p:cNvSpPr>
          <p:nvPr>
            <p:ph type="sldNum" sz="quarter" idx="5"/>
          </p:nvPr>
        </p:nvSpPr>
        <p:spPr/>
        <p:txBody>
          <a:bodyPr/>
          <a:lstStyle/>
          <a:p>
            <a:fld id="{498D5F80-D2A2-4818-9F8F-6DD917EC9DED}" type="slidenum">
              <a:rPr lang="en-CA" smtClean="0"/>
              <a:t>27</a:t>
            </a:fld>
            <a:endParaRPr lang="en-CA"/>
          </a:p>
        </p:txBody>
      </p:sp>
    </p:spTree>
    <p:extLst>
      <p:ext uri="{BB962C8B-B14F-4D97-AF65-F5344CB8AC3E}">
        <p14:creationId xmlns:p14="http://schemas.microsoft.com/office/powerpoint/2010/main" val="1778619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7F75-E784-2190-A2E1-00BD31E17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B2784-8E83-457D-25FF-6F2D61960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C1BEC-F555-1877-EC46-BF72C4056AE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3165814-D1D7-2E8A-92EA-7A6B2989D56B}"/>
              </a:ext>
            </a:extLst>
          </p:cNvPr>
          <p:cNvSpPr>
            <a:spLocks noGrp="1"/>
          </p:cNvSpPr>
          <p:nvPr>
            <p:ph type="sldNum" sz="quarter" idx="5"/>
          </p:nvPr>
        </p:nvSpPr>
        <p:spPr/>
        <p:txBody>
          <a:bodyPr/>
          <a:lstStyle/>
          <a:p>
            <a:fld id="{498D5F80-D2A2-4818-9F8F-6DD917EC9DED}" type="slidenum">
              <a:rPr lang="en-CA" smtClean="0"/>
              <a:t>28</a:t>
            </a:fld>
            <a:endParaRPr lang="en-CA"/>
          </a:p>
        </p:txBody>
      </p:sp>
    </p:spTree>
    <p:extLst>
      <p:ext uri="{BB962C8B-B14F-4D97-AF65-F5344CB8AC3E}">
        <p14:creationId xmlns:p14="http://schemas.microsoft.com/office/powerpoint/2010/main" val="148516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EACF4-6EBE-066C-7689-E9E5E6F07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82710-832B-7575-D2EC-2B538324E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604D6-6396-75F0-C2DE-345F4D70C5E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DFE0DF9-564C-8847-0B1E-12A4D19F7A9A}"/>
              </a:ext>
            </a:extLst>
          </p:cNvPr>
          <p:cNvSpPr>
            <a:spLocks noGrp="1"/>
          </p:cNvSpPr>
          <p:nvPr>
            <p:ph type="sldNum" sz="quarter" idx="5"/>
          </p:nvPr>
        </p:nvSpPr>
        <p:spPr/>
        <p:txBody>
          <a:bodyPr/>
          <a:lstStyle/>
          <a:p>
            <a:fld id="{498D5F80-D2A2-4818-9F8F-6DD917EC9DED}" type="slidenum">
              <a:rPr lang="en-CA" smtClean="0"/>
              <a:t>29</a:t>
            </a:fld>
            <a:endParaRPr lang="en-CA"/>
          </a:p>
        </p:txBody>
      </p:sp>
    </p:spTree>
    <p:extLst>
      <p:ext uri="{BB962C8B-B14F-4D97-AF65-F5344CB8AC3E}">
        <p14:creationId xmlns:p14="http://schemas.microsoft.com/office/powerpoint/2010/main" val="720137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9E197-E46B-9CE4-B16B-24EBCF90B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8BB13-D566-415C-05EE-EC6375AE7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1B340-5E6A-EE34-74B8-AB486F2FECE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A0E612E-B365-EEE3-913A-1378B7EA1272}"/>
              </a:ext>
            </a:extLst>
          </p:cNvPr>
          <p:cNvSpPr>
            <a:spLocks noGrp="1"/>
          </p:cNvSpPr>
          <p:nvPr>
            <p:ph type="sldNum" sz="quarter" idx="5"/>
          </p:nvPr>
        </p:nvSpPr>
        <p:spPr/>
        <p:txBody>
          <a:bodyPr/>
          <a:lstStyle/>
          <a:p>
            <a:fld id="{498D5F80-D2A2-4818-9F8F-6DD917EC9DED}" type="slidenum">
              <a:rPr lang="en-CA" smtClean="0"/>
              <a:t>30</a:t>
            </a:fld>
            <a:endParaRPr lang="en-CA"/>
          </a:p>
        </p:txBody>
      </p:sp>
    </p:spTree>
    <p:extLst>
      <p:ext uri="{BB962C8B-B14F-4D97-AF65-F5344CB8AC3E}">
        <p14:creationId xmlns:p14="http://schemas.microsoft.com/office/powerpoint/2010/main" val="1584807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9D78A-1A03-B1C2-5747-D7C57FADB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FA2AB-FCDD-5488-F1B7-D133E06E6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0A073-CF4A-6F93-51F2-241110F9CC7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E74E991-A821-243A-D916-C750035AB584}"/>
              </a:ext>
            </a:extLst>
          </p:cNvPr>
          <p:cNvSpPr>
            <a:spLocks noGrp="1"/>
          </p:cNvSpPr>
          <p:nvPr>
            <p:ph type="sldNum" sz="quarter" idx="5"/>
          </p:nvPr>
        </p:nvSpPr>
        <p:spPr/>
        <p:txBody>
          <a:bodyPr/>
          <a:lstStyle/>
          <a:p>
            <a:fld id="{498D5F80-D2A2-4818-9F8F-6DD917EC9DED}" type="slidenum">
              <a:rPr lang="en-CA" smtClean="0"/>
              <a:t>31</a:t>
            </a:fld>
            <a:endParaRPr lang="en-CA"/>
          </a:p>
        </p:txBody>
      </p:sp>
    </p:spTree>
    <p:extLst>
      <p:ext uri="{BB962C8B-B14F-4D97-AF65-F5344CB8AC3E}">
        <p14:creationId xmlns:p14="http://schemas.microsoft.com/office/powerpoint/2010/main" val="86934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6</a:t>
            </a:fld>
            <a:endParaRPr lang="en-CA"/>
          </a:p>
        </p:txBody>
      </p:sp>
    </p:spTree>
    <p:extLst>
      <p:ext uri="{BB962C8B-B14F-4D97-AF65-F5344CB8AC3E}">
        <p14:creationId xmlns:p14="http://schemas.microsoft.com/office/powerpoint/2010/main" val="42514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7</a:t>
            </a:fld>
            <a:endParaRPr lang="en-CA"/>
          </a:p>
        </p:txBody>
      </p:sp>
    </p:spTree>
    <p:extLst>
      <p:ext uri="{BB962C8B-B14F-4D97-AF65-F5344CB8AC3E}">
        <p14:creationId xmlns:p14="http://schemas.microsoft.com/office/powerpoint/2010/main" val="137135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8</a:t>
            </a:fld>
            <a:endParaRPr lang="en-CA"/>
          </a:p>
        </p:txBody>
      </p:sp>
    </p:spTree>
    <p:extLst>
      <p:ext uri="{BB962C8B-B14F-4D97-AF65-F5344CB8AC3E}">
        <p14:creationId xmlns:p14="http://schemas.microsoft.com/office/powerpoint/2010/main" val="91191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9</a:t>
            </a:fld>
            <a:endParaRPr lang="en-CA"/>
          </a:p>
        </p:txBody>
      </p:sp>
    </p:spTree>
    <p:extLst>
      <p:ext uri="{BB962C8B-B14F-4D97-AF65-F5344CB8AC3E}">
        <p14:creationId xmlns:p14="http://schemas.microsoft.com/office/powerpoint/2010/main" val="181726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10</a:t>
            </a:fld>
            <a:endParaRPr lang="en-CA"/>
          </a:p>
        </p:txBody>
      </p:sp>
    </p:spTree>
    <p:extLst>
      <p:ext uri="{BB962C8B-B14F-4D97-AF65-F5344CB8AC3E}">
        <p14:creationId xmlns:p14="http://schemas.microsoft.com/office/powerpoint/2010/main" val="416141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11</a:t>
            </a:fld>
            <a:endParaRPr lang="en-CA"/>
          </a:p>
        </p:txBody>
      </p:sp>
    </p:spTree>
    <p:extLst>
      <p:ext uri="{BB962C8B-B14F-4D97-AF65-F5344CB8AC3E}">
        <p14:creationId xmlns:p14="http://schemas.microsoft.com/office/powerpoint/2010/main" val="414030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12</a:t>
            </a:fld>
            <a:endParaRPr lang="en-CA"/>
          </a:p>
        </p:txBody>
      </p:sp>
    </p:spTree>
    <p:extLst>
      <p:ext uri="{BB962C8B-B14F-4D97-AF65-F5344CB8AC3E}">
        <p14:creationId xmlns:p14="http://schemas.microsoft.com/office/powerpoint/2010/main" val="424232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6E7B-2594-5344-3570-8505AA82069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D4AA50F8-81D1-AD6E-4748-A0DEB70BE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FA8B68F-4494-EDEA-0C9D-3EAC540F5F6D}"/>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5" name="Footer Placeholder 4">
            <a:extLst>
              <a:ext uri="{FF2B5EF4-FFF2-40B4-BE49-F238E27FC236}">
                <a16:creationId xmlns:a16="http://schemas.microsoft.com/office/drawing/2014/main" id="{7423AC10-68CA-39E4-86C6-DC8DCC9DBF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33C38D-58C6-3747-4A92-E19B7FDFE55D}"/>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115408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4E14-682F-D6B3-393B-A9996381786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1B218B-E657-77E7-B5F9-36D7B50543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05CF4D-E2A5-1EF3-0348-2044FEC8D392}"/>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5" name="Footer Placeholder 4">
            <a:extLst>
              <a:ext uri="{FF2B5EF4-FFF2-40B4-BE49-F238E27FC236}">
                <a16:creationId xmlns:a16="http://schemas.microsoft.com/office/drawing/2014/main" id="{E1858B0B-445C-25C8-EFDA-CF00332E5A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A6FF46-9CB7-684B-C455-F1109B546626}"/>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282608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F8477-FB8C-AC8F-2C08-6ED106E537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A163B7-E15A-5EC0-B553-6794670B8E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80D64F-36FE-105B-68A7-ABEBB1256C5E}"/>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5" name="Footer Placeholder 4">
            <a:extLst>
              <a:ext uri="{FF2B5EF4-FFF2-40B4-BE49-F238E27FC236}">
                <a16:creationId xmlns:a16="http://schemas.microsoft.com/office/drawing/2014/main" id="{BC300351-AD3E-A8D3-0E09-D816781632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8BAAB0-3035-BBF7-F094-9A0B8E8CDF00}"/>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127716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95DE-719B-8928-F56E-9E2963E225C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555DB55-E0DC-7AFD-C0BF-555E10C7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4F3199-776E-191D-BA57-FE63A9472878}"/>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5" name="Footer Placeholder 4">
            <a:extLst>
              <a:ext uri="{FF2B5EF4-FFF2-40B4-BE49-F238E27FC236}">
                <a16:creationId xmlns:a16="http://schemas.microsoft.com/office/drawing/2014/main" id="{27CC4244-EB15-D530-77E4-C30F9B4481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7996ED-134A-2074-BC85-3CE0B21669B3}"/>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70132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1B6C-0E33-C2D6-57D7-4D97FB081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E6B1F4F-74FA-868D-F6AB-54EED02288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BD430-AEE3-2414-BD92-1DBE93C69F34}"/>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5" name="Footer Placeholder 4">
            <a:extLst>
              <a:ext uri="{FF2B5EF4-FFF2-40B4-BE49-F238E27FC236}">
                <a16:creationId xmlns:a16="http://schemas.microsoft.com/office/drawing/2014/main" id="{AE6058E4-BC8B-CBFE-D9E8-6B5360430B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36734C-A1E5-99D4-9879-DF44ABAF92AB}"/>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112978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6966-26E6-17DC-4052-10274DE3D2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0B1F6F-C675-C6F6-EDD9-7F0C26528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8EC0E74-5176-FDEA-E3C8-385600867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8CDF025-BF2E-E718-15B7-5B76392CCD11}"/>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6" name="Footer Placeholder 5">
            <a:extLst>
              <a:ext uri="{FF2B5EF4-FFF2-40B4-BE49-F238E27FC236}">
                <a16:creationId xmlns:a16="http://schemas.microsoft.com/office/drawing/2014/main" id="{7E80E4D1-9985-51D3-DDA0-E6277CD18B7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812534-3C07-A27D-D664-329359869337}"/>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373537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97CA-9CBD-EBC3-B6EB-5531BFBC06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AF240BD-1898-C695-4CAA-9657320E5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19A1-823D-CE00-E9A8-732163BF47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0E03460-631D-5396-B798-AAC45B9C7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805B0A-2D71-325D-34E0-09BE34BEA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ECDD61-6540-B868-78A8-6D6E2CF28466}"/>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8" name="Footer Placeholder 7">
            <a:extLst>
              <a:ext uri="{FF2B5EF4-FFF2-40B4-BE49-F238E27FC236}">
                <a16:creationId xmlns:a16="http://schemas.microsoft.com/office/drawing/2014/main" id="{E6D8717C-AA31-5EC0-93DE-FE3D9331A5F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F04087D-E651-362C-2B1A-FA4648989EFD}"/>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225640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E3D2-1C0F-A667-9225-C003646D67C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EFA8E46-4742-5D4F-282E-83EFF92A38AC}"/>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4" name="Footer Placeholder 3">
            <a:extLst>
              <a:ext uri="{FF2B5EF4-FFF2-40B4-BE49-F238E27FC236}">
                <a16:creationId xmlns:a16="http://schemas.microsoft.com/office/drawing/2014/main" id="{20E79BE9-DB32-6933-B18A-28DA8F6B99D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2534F6F-72AF-E389-9992-A2ADC754D394}"/>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175256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2678B-28FC-B7E7-4508-BA8B6F5F594C}"/>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3" name="Footer Placeholder 2">
            <a:extLst>
              <a:ext uri="{FF2B5EF4-FFF2-40B4-BE49-F238E27FC236}">
                <a16:creationId xmlns:a16="http://schemas.microsoft.com/office/drawing/2014/main" id="{872FA787-B712-0E04-0696-4E286FED3BD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581831D-47B9-AB4D-36A9-6738C9568341}"/>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81324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366F-D620-7DFC-D011-74F1A9235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677B201-68FF-58EF-B298-4AB8B5696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D6C873D-7995-C855-F4FF-C55C54BB0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53D3B-1158-E0E0-266C-3C6D4A0A6011}"/>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6" name="Footer Placeholder 5">
            <a:extLst>
              <a:ext uri="{FF2B5EF4-FFF2-40B4-BE49-F238E27FC236}">
                <a16:creationId xmlns:a16="http://schemas.microsoft.com/office/drawing/2014/main" id="{B3806863-9B22-B495-F0AA-F334D95A7E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6F34BC-9555-CE74-C3D3-6A7EFDE497A2}"/>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73603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4200-71B3-EBBA-03C7-62A62C7BC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F190250-9507-5784-E8C6-89F0CB57D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EABD973-8106-4CFC-FF28-267CEB4F0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D8E12-4961-1DF5-8DD5-EDA8229554D1}"/>
              </a:ext>
            </a:extLst>
          </p:cNvPr>
          <p:cNvSpPr>
            <a:spLocks noGrp="1"/>
          </p:cNvSpPr>
          <p:nvPr>
            <p:ph type="dt" sz="half" idx="10"/>
          </p:nvPr>
        </p:nvSpPr>
        <p:spPr/>
        <p:txBody>
          <a:bodyPr/>
          <a:lstStyle/>
          <a:p>
            <a:fld id="{0CC059E5-2A7E-4FB1-9555-6A32E228097E}" type="datetimeFigureOut">
              <a:rPr lang="en-CA" smtClean="0"/>
              <a:t>2025-11-06</a:t>
            </a:fld>
            <a:endParaRPr lang="en-CA"/>
          </a:p>
        </p:txBody>
      </p:sp>
      <p:sp>
        <p:nvSpPr>
          <p:cNvPr id="6" name="Footer Placeholder 5">
            <a:extLst>
              <a:ext uri="{FF2B5EF4-FFF2-40B4-BE49-F238E27FC236}">
                <a16:creationId xmlns:a16="http://schemas.microsoft.com/office/drawing/2014/main" id="{FEFB5B22-DAFE-D2E6-BF9C-9B643A66CE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8D6A430-FECA-F742-4B19-62DA781288B0}"/>
              </a:ext>
            </a:extLst>
          </p:cNvPr>
          <p:cNvSpPr>
            <a:spLocks noGrp="1"/>
          </p:cNvSpPr>
          <p:nvPr>
            <p:ph type="sldNum" sz="quarter" idx="12"/>
          </p:nvPr>
        </p:nvSpPr>
        <p:spPr/>
        <p:txBody>
          <a:bodyPr/>
          <a:lstStyle/>
          <a:p>
            <a:fld id="{7CC57336-84B2-43AE-80DF-EF5F1F9B5B0E}" type="slidenum">
              <a:rPr lang="en-CA" smtClean="0"/>
              <a:t>‹#›</a:t>
            </a:fld>
            <a:endParaRPr lang="en-CA"/>
          </a:p>
        </p:txBody>
      </p:sp>
    </p:spTree>
    <p:extLst>
      <p:ext uri="{BB962C8B-B14F-4D97-AF65-F5344CB8AC3E}">
        <p14:creationId xmlns:p14="http://schemas.microsoft.com/office/powerpoint/2010/main" val="189108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285E5-1E70-B2A4-0739-09A0D5519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78D550-DEAA-D459-5204-17CF8077E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59C178-6235-5A52-748E-99C93857B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C059E5-2A7E-4FB1-9555-6A32E228097E}" type="datetimeFigureOut">
              <a:rPr lang="en-CA" smtClean="0"/>
              <a:t>2025-11-06</a:t>
            </a:fld>
            <a:endParaRPr lang="en-CA"/>
          </a:p>
        </p:txBody>
      </p:sp>
      <p:sp>
        <p:nvSpPr>
          <p:cNvPr id="5" name="Footer Placeholder 4">
            <a:extLst>
              <a:ext uri="{FF2B5EF4-FFF2-40B4-BE49-F238E27FC236}">
                <a16:creationId xmlns:a16="http://schemas.microsoft.com/office/drawing/2014/main" id="{EDA6D6B9-E39D-AF34-5331-2036EB0E5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2CCB999B-FA2A-6DD9-9E4C-518F7CA328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C57336-84B2-43AE-80DF-EF5F1F9B5B0E}" type="slidenum">
              <a:rPr lang="en-CA" smtClean="0"/>
              <a:t>‹#›</a:t>
            </a:fld>
            <a:endParaRPr lang="en-CA"/>
          </a:p>
        </p:txBody>
      </p:sp>
    </p:spTree>
    <p:extLst>
      <p:ext uri="{BB962C8B-B14F-4D97-AF65-F5344CB8AC3E}">
        <p14:creationId xmlns:p14="http://schemas.microsoft.com/office/powerpoint/2010/main" val="19159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05DA-03D4-30B4-A66C-EB79BBF54C1D}"/>
              </a:ext>
            </a:extLst>
          </p:cNvPr>
          <p:cNvSpPr>
            <a:spLocks noGrp="1"/>
          </p:cNvSpPr>
          <p:nvPr>
            <p:ph type="ctrTitle"/>
          </p:nvPr>
        </p:nvSpPr>
        <p:spPr>
          <a:xfrm>
            <a:off x="1524000" y="1565125"/>
            <a:ext cx="9144000" cy="2387600"/>
          </a:xfrm>
        </p:spPr>
        <p:txBody>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The Detail in Cognitive Architecture</a:t>
            </a:r>
          </a:p>
        </p:txBody>
      </p:sp>
      <p:sp>
        <p:nvSpPr>
          <p:cNvPr id="3" name="Subtitle 2">
            <a:extLst>
              <a:ext uri="{FF2B5EF4-FFF2-40B4-BE49-F238E27FC236}">
                <a16:creationId xmlns:a16="http://schemas.microsoft.com/office/drawing/2014/main" id="{4D3A92E5-1622-C631-2565-69EAF17652D5}"/>
              </a:ext>
            </a:extLst>
          </p:cNvPr>
          <p:cNvSpPr>
            <a:spLocks noGrp="1"/>
          </p:cNvSpPr>
          <p:nvPr>
            <p:ph type="subTitle" idx="1"/>
          </p:nvPr>
        </p:nvSpPr>
        <p:spPr>
          <a:xfrm>
            <a:off x="1524000" y="4028491"/>
            <a:ext cx="9144000" cy="1655762"/>
          </a:xfrm>
        </p:spPr>
        <p:txBody>
          <a:bodyPr/>
          <a:lstStyle/>
          <a:p>
            <a:r>
              <a:rPr lang="en-US" b="0" i="0" dirty="0">
                <a:solidFill>
                  <a:srgbClr val="000000"/>
                </a:solidFill>
                <a:effectLst/>
                <a:highlight>
                  <a:srgbClr val="FFFF00"/>
                </a:highlight>
                <a:latin typeface="ADLaM Display" panose="02010000000000000000" pitchFamily="2" charset="0"/>
                <a:ea typeface="ADLaM Display" panose="02010000000000000000" pitchFamily="2" charset="0"/>
                <a:cs typeface="ADLaM Display" panose="02010000000000000000" pitchFamily="2" charset="0"/>
              </a:rPr>
              <a:t>5th International Conference on Philosophy of Mind</a:t>
            </a:r>
          </a:p>
          <a:p>
            <a:endParaRPr lang="en-US" dirty="0">
              <a:solidFill>
                <a:srgbClr val="00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r>
              <a:rPr lang="en-US" dirty="0">
                <a:solidFill>
                  <a:srgbClr val="00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Michael Paskaru</a:t>
            </a: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92669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3180806" y="558747"/>
            <a:ext cx="6627223" cy="1193854"/>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copies of Earth </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Now, imagine 4 billion copies of this Earth…</a:t>
            </a:r>
          </a:p>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Akin to around 1% of every star in the Milky Way galaxy which has around 100-400 billion stars. </a:t>
            </a:r>
          </a:p>
          <a:p>
            <a:pPr marL="0" indent="0">
              <a:buNone/>
            </a:pPr>
            <a:endParaRPr lang="en-CA" sz="3200" dirty="0">
              <a:latin typeface="Times New Roman" panose="02020603050405020304" pitchFamily="18" charset="0"/>
            </a:endParaRPr>
          </a:p>
          <a:p>
            <a:pPr marL="0" indent="0">
              <a:buNone/>
            </a:pPr>
            <a:endParaRPr lang="en-CA" sz="3200" dirty="0">
              <a:latin typeface="Times New Roman" panose="02020603050405020304" pitchFamily="18"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583131" y="1869717"/>
            <a:ext cx="11608869"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a:t>
            </a:r>
          </a:p>
        </p:txBody>
      </p:sp>
    </p:spTree>
    <p:extLst>
      <p:ext uri="{BB962C8B-B14F-4D97-AF65-F5344CB8AC3E}">
        <p14:creationId xmlns:p14="http://schemas.microsoft.com/office/powerpoint/2010/main" val="30044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649471" y="467306"/>
            <a:ext cx="9424851" cy="1270054"/>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copies of  the Milky Way</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Now, try and imagine 4 billion copies of the Milky Way.</a:t>
            </a:r>
          </a:p>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Sanderson calls this our ‘Giga-Galactic Supercomputer” running about 2^160 hashes/sec. </a:t>
            </a:r>
          </a:p>
          <a:p>
            <a:pPr marL="0" indent="0">
              <a:buNone/>
            </a:pP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451585" y="1737360"/>
            <a:ext cx="11820625"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a:t>
            </a:r>
          </a:p>
        </p:txBody>
      </p:sp>
    </p:spTree>
    <p:extLst>
      <p:ext uri="{BB962C8B-B14F-4D97-AF65-F5344CB8AC3E}">
        <p14:creationId xmlns:p14="http://schemas.microsoft.com/office/powerpoint/2010/main" val="30669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3953692" y="474414"/>
            <a:ext cx="5135880" cy="123739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seconds </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4 billions seconds is about 126.8 years.</a:t>
            </a:r>
          </a:p>
          <a:p>
            <a:pPr marL="0" indent="0">
              <a:buNone/>
            </a:pP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528586" y="1740191"/>
            <a:ext cx="11483741"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a:t>
            </a:r>
          </a:p>
        </p:txBody>
      </p:sp>
    </p:spTree>
    <p:extLst>
      <p:ext uri="{BB962C8B-B14F-4D97-AF65-F5344CB8AC3E}">
        <p14:creationId xmlns:p14="http://schemas.microsoft.com/office/powerpoint/2010/main" val="16478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4149635" y="394094"/>
            <a:ext cx="4156166" cy="146599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years</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710667" y="2778053"/>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4 billion of those seconds is 507 billion years, about 37x the age of the universe. </a:t>
            </a:r>
          </a:p>
          <a:p>
            <a:pPr marL="0" indent="0">
              <a:buNone/>
            </a:pP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451585" y="1860091"/>
            <a:ext cx="12994907"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(4 Billion) (4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a:t>
            </a:r>
          </a:p>
        </p:txBody>
      </p:sp>
    </p:spTree>
    <p:extLst>
      <p:ext uri="{BB962C8B-B14F-4D97-AF65-F5344CB8AC3E}">
        <p14:creationId xmlns:p14="http://schemas.microsoft.com/office/powerpoint/2010/main" val="1723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3180806" y="504295"/>
            <a:ext cx="6115594" cy="1259168"/>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1 in 4 billion chance…</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06116" y="2775765"/>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“So even if you were to have your GPU-packed kilo-Google-per-person multiplanetary GigaGalactic computer guessing numbers for 37 times the age of the universe, it would still only have a 1 in 4 billion chance of finding the correct guess” (Sanderson, 2017). </a:t>
            </a:r>
          </a:p>
          <a:p>
            <a:pPr marL="0" indent="0">
              <a:buNone/>
            </a:pP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451986" y="1862379"/>
            <a:ext cx="11288027"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(4 Billion) (4 Billion) (4 Billion)</a:t>
            </a:r>
          </a:p>
        </p:txBody>
      </p:sp>
    </p:spTree>
    <p:extLst>
      <p:ext uri="{BB962C8B-B14F-4D97-AF65-F5344CB8AC3E}">
        <p14:creationId xmlns:p14="http://schemas.microsoft.com/office/powerpoint/2010/main" val="197438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102895" y="1266707"/>
            <a:ext cx="10976008" cy="1450757"/>
          </a:xfrm>
        </p:spPr>
        <p:txBody>
          <a:bodyPr>
            <a:normAutofit fontScale="90000"/>
          </a:bodyPr>
          <a:lstStyle/>
          <a:p>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Now… this is </a:t>
            </a:r>
            <a:r>
              <a:rPr lang="en-CA" b="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 lot </a:t>
            </a: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of guesses, what I claim can be thought of as representations.</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102895" y="2549238"/>
            <a:ext cx="10384053" cy="1450757"/>
          </a:xfrm>
        </p:spPr>
        <p:txBody>
          <a:bodyPr>
            <a:normAutofit fontScale="92500" lnSpcReduction="10000"/>
          </a:bodyPr>
          <a:lstStyle/>
          <a:p>
            <a:pPr marL="0" indent="0">
              <a:buNone/>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It is my guess that when thinking about cognitive architecture and the role of detail in computation, and creating minds so that they are virtually indistinguishable from our own… we would have to account for </a:t>
            </a:r>
            <a:r>
              <a:rPr lang="en-CA" sz="2400" dirty="0">
                <a:solidFill>
                  <a:srgbClr val="FF0000"/>
                </a:solidFill>
                <a:highlight>
                  <a:srgbClr val="C0C0C0"/>
                </a:highlight>
                <a:latin typeface="ADLaM Display" panose="02010000000000000000" pitchFamily="2" charset="0"/>
                <a:ea typeface="ADLaM Display" panose="02010000000000000000" pitchFamily="2" charset="0"/>
                <a:cs typeface="ADLaM Display" panose="02010000000000000000" pitchFamily="2" charset="0"/>
              </a:rPr>
              <a:t>so much stuff </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that it would be close to a number like this. Which itself isn’t so far from reality.</a:t>
            </a:r>
            <a:endParaRPr lang="en-CA" sz="20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432335" y="5699544"/>
            <a:ext cx="11570368" cy="430887"/>
          </a:xfrm>
          <a:prstGeom prst="rect">
            <a:avLst/>
          </a:prstGeom>
          <a:noFill/>
        </p:spPr>
        <p:txBody>
          <a:bodyPr wrap="square">
            <a:spAutoFit/>
          </a:bodyPr>
          <a:lstStyle/>
          <a:p>
            <a:pPr marL="0" indent="0">
              <a:buNone/>
            </a:pPr>
            <a:r>
              <a:rPr lang="en-CA" sz="2200" dirty="0">
                <a:solidFill>
                  <a:schemeClr val="accent5"/>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(4 Billion) (4 Billion) (4 Billion)</a:t>
            </a:r>
          </a:p>
        </p:txBody>
      </p:sp>
      <p:sp>
        <p:nvSpPr>
          <p:cNvPr id="4" name="Content Placeholder 2">
            <a:extLst>
              <a:ext uri="{FF2B5EF4-FFF2-40B4-BE49-F238E27FC236}">
                <a16:creationId xmlns:a16="http://schemas.microsoft.com/office/drawing/2014/main" id="{125CB617-BEC5-2A75-1987-0FAEA7589B1C}"/>
              </a:ext>
            </a:extLst>
          </p:cNvPr>
          <p:cNvSpPr txBox="1">
            <a:spLocks/>
          </p:cNvSpPr>
          <p:nvPr/>
        </p:nvSpPr>
        <p:spPr>
          <a:xfrm>
            <a:off x="903973" y="4417013"/>
            <a:ext cx="10384053" cy="1450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Neurons: Around 86 billion in the brain with hundreds of billions of signals sent to other neurons in the brain and body every second. </a:t>
            </a:r>
          </a:p>
          <a:p>
            <a:pPr marL="0" indent="0">
              <a:buFont typeface="Arial" panose="020B0604020202020204" pitchFamily="34" charset="0"/>
              <a:buNone/>
            </a:pPr>
            <a:endParaRPr lang="en-CA" sz="20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8307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463D-86C2-0A99-7ADB-CDC2FFD62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6D14C-91B6-3F15-126B-EE9D89AF7F92}"/>
              </a:ext>
            </a:extLst>
          </p:cNvPr>
          <p:cNvSpPr>
            <a:spLocks noGrp="1"/>
          </p:cNvSpPr>
          <p:nvPr>
            <p:ph type="title"/>
          </p:nvPr>
        </p:nvSpPr>
        <p:spPr>
          <a:xfrm>
            <a:off x="918079" y="286603"/>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2. Amount of Representations</a:t>
            </a:r>
          </a:p>
        </p:txBody>
      </p:sp>
      <p:sp>
        <p:nvSpPr>
          <p:cNvPr id="3" name="Content Placeholder 2">
            <a:extLst>
              <a:ext uri="{FF2B5EF4-FFF2-40B4-BE49-F238E27FC236}">
                <a16:creationId xmlns:a16="http://schemas.microsoft.com/office/drawing/2014/main" id="{0524AD00-7DDE-1773-2D84-4AB3BC189789}"/>
              </a:ext>
            </a:extLst>
          </p:cNvPr>
          <p:cNvSpPr>
            <a:spLocks noGrp="1"/>
          </p:cNvSpPr>
          <p:nvPr>
            <p:ph idx="1"/>
          </p:nvPr>
        </p:nvSpPr>
        <p:spPr>
          <a:xfrm>
            <a:off x="656925" y="1829740"/>
            <a:ext cx="10878150" cy="4511590"/>
          </a:xfrm>
        </p:spPr>
        <p:txBody>
          <a:bodyPr>
            <a:normAutofit/>
          </a:bodyPr>
          <a:lstStyle/>
          <a:p>
            <a:pPr>
              <a:lnSpc>
                <a:spcPct val="10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Current paradigms in cognitive science do not account for </a:t>
            </a:r>
            <a:r>
              <a:rPr lang="en-CA" sz="2400" b="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both </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the number of representations and their specific qualities in the way I am discussing here. </a:t>
            </a:r>
          </a:p>
          <a:p>
            <a:pPr>
              <a:lnSpc>
                <a:spcPct val="10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What I mean by amount is simply the number of possible representations that do and could exist. </a:t>
            </a:r>
          </a:p>
          <a:p>
            <a:pPr>
              <a:lnSpc>
                <a:spcPct val="10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What I mean by specific quality is the direct link between one representation (e.g., yellow) the neurons responsible for its activation.</a:t>
            </a:r>
          </a:p>
          <a:p>
            <a:pPr>
              <a:lnSpc>
                <a:spcPct val="10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To create a computational philosophy of mind, my claim is that both paradigms should focus on these two: the amount &amp; specific quality.</a:t>
            </a:r>
          </a:p>
          <a:p>
            <a:pPr>
              <a:lnSpc>
                <a:spcPct val="10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Let’s explore this in more detail…</a:t>
            </a:r>
          </a:p>
        </p:txBody>
      </p:sp>
    </p:spTree>
    <p:extLst>
      <p:ext uri="{BB962C8B-B14F-4D97-AF65-F5344CB8AC3E}">
        <p14:creationId xmlns:p14="http://schemas.microsoft.com/office/powerpoint/2010/main" val="63117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525C-7408-5169-10A8-A8E0F2351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21A4F-0AF3-EEEA-21EA-F9BBA128953E}"/>
              </a:ext>
            </a:extLst>
          </p:cNvPr>
          <p:cNvSpPr>
            <a:spLocks noGrp="1"/>
          </p:cNvSpPr>
          <p:nvPr>
            <p:ph type="title"/>
          </p:nvPr>
        </p:nvSpPr>
        <p:spPr>
          <a:xfrm>
            <a:off x="918079" y="286603"/>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Updated RTM</a:t>
            </a:r>
          </a:p>
        </p:txBody>
      </p:sp>
      <p:sp>
        <p:nvSpPr>
          <p:cNvPr id="3" name="Content Placeholder 2">
            <a:extLst>
              <a:ext uri="{FF2B5EF4-FFF2-40B4-BE49-F238E27FC236}">
                <a16:creationId xmlns:a16="http://schemas.microsoft.com/office/drawing/2014/main" id="{A938D8CE-BCAD-F86A-6F99-DCD76D875CEE}"/>
              </a:ext>
            </a:extLst>
          </p:cNvPr>
          <p:cNvSpPr>
            <a:spLocks noGrp="1"/>
          </p:cNvSpPr>
          <p:nvPr>
            <p:ph idx="1"/>
          </p:nvPr>
        </p:nvSpPr>
        <p:spPr>
          <a:xfrm>
            <a:off x="656925" y="1737360"/>
            <a:ext cx="10878150" cy="451159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Updated RTM focuses on both the amount and the specific qualities of representations. It requires a new metaphysics to organize the amount.</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How could an updated RTM handle criticism about mind-uploading? </a:t>
            </a:r>
          </a:p>
        </p:txBody>
      </p:sp>
    </p:spTree>
    <p:extLst>
      <p:ext uri="{BB962C8B-B14F-4D97-AF65-F5344CB8AC3E}">
        <p14:creationId xmlns:p14="http://schemas.microsoft.com/office/powerpoint/2010/main" val="372218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0968-6B59-E588-E17C-E29B1C1E8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B276E-6F64-6CFF-5F56-0071B31C5902}"/>
              </a:ext>
            </a:extLst>
          </p:cNvPr>
          <p:cNvSpPr>
            <a:spLocks noGrp="1"/>
          </p:cNvSpPr>
          <p:nvPr>
            <p:ph type="title"/>
          </p:nvPr>
        </p:nvSpPr>
        <p:spPr>
          <a:xfrm>
            <a:off x="918079" y="286603"/>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3. Criticisms against mind-uploading</a:t>
            </a:r>
          </a:p>
        </p:txBody>
      </p:sp>
      <p:sp>
        <p:nvSpPr>
          <p:cNvPr id="3" name="Content Placeholder 2">
            <a:extLst>
              <a:ext uri="{FF2B5EF4-FFF2-40B4-BE49-F238E27FC236}">
                <a16:creationId xmlns:a16="http://schemas.microsoft.com/office/drawing/2014/main" id="{A2109198-ED21-07A2-4426-22F9EF5FFBE4}"/>
              </a:ext>
            </a:extLst>
          </p:cNvPr>
          <p:cNvSpPr>
            <a:spLocks noGrp="1"/>
          </p:cNvSpPr>
          <p:nvPr>
            <p:ph idx="1"/>
          </p:nvPr>
        </p:nvSpPr>
        <p:spPr>
          <a:xfrm>
            <a:off x="656925" y="1737360"/>
            <a:ext cx="10878150" cy="4511590"/>
          </a:xfrm>
        </p:spPr>
        <p:txBody>
          <a:bodyPr>
            <a:normAutofit/>
          </a:bodyPr>
          <a:lstStyle/>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Mind-uploading is a common topic within the last decade or so, and it concerns the idea that the mind can be uploaded to a computer. </a:t>
            </a:r>
          </a:p>
          <a:p>
            <a:pPr>
              <a:buFont typeface="Arial" panose="020B0604020202020204" pitchFamily="34" charset="0"/>
              <a:buChar char="•"/>
            </a:pPr>
            <a:endPar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8776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C100E-895E-C479-C919-8A17F13BA00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8C3D496-A7D1-B611-B4EE-7B682C56C2DE}"/>
              </a:ext>
            </a:extLst>
          </p:cNvPr>
          <p:cNvPicPr>
            <a:picLocks noChangeAspect="1"/>
          </p:cNvPicPr>
          <p:nvPr/>
        </p:nvPicPr>
        <p:blipFill>
          <a:blip r:embed="rId3"/>
          <a:stretch>
            <a:fillRect/>
          </a:stretch>
        </p:blipFill>
        <p:spPr>
          <a:xfrm>
            <a:off x="1769410" y="0"/>
            <a:ext cx="9197463" cy="6858000"/>
          </a:xfrm>
          <a:prstGeom prst="rect">
            <a:avLst/>
          </a:prstGeom>
        </p:spPr>
      </p:pic>
    </p:spTree>
    <p:extLst>
      <p:ext uri="{BB962C8B-B14F-4D97-AF65-F5344CB8AC3E}">
        <p14:creationId xmlns:p14="http://schemas.microsoft.com/office/powerpoint/2010/main" val="31337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01F1-B600-2D86-F1AB-8F90157E02D6}"/>
              </a:ext>
            </a:extLst>
          </p:cNvPr>
          <p:cNvSpPr>
            <a:spLocks noGrp="1"/>
          </p:cNvSpPr>
          <p:nvPr>
            <p:ph type="title"/>
          </p:nvPr>
        </p:nvSpPr>
        <p:spPr/>
        <p:txBody>
          <a:bodyPr/>
          <a:lstStyle/>
          <a:p>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Contents</a:t>
            </a:r>
          </a:p>
        </p:txBody>
      </p:sp>
      <p:sp>
        <p:nvSpPr>
          <p:cNvPr id="4" name="TextBox 3">
            <a:extLst>
              <a:ext uri="{FF2B5EF4-FFF2-40B4-BE49-F238E27FC236}">
                <a16:creationId xmlns:a16="http://schemas.microsoft.com/office/drawing/2014/main" id="{8111D4AF-D5B7-1012-89C1-81617C72B8BD}"/>
              </a:ext>
            </a:extLst>
          </p:cNvPr>
          <p:cNvSpPr txBox="1"/>
          <p:nvPr/>
        </p:nvSpPr>
        <p:spPr>
          <a:xfrm>
            <a:off x="723242" y="1440244"/>
            <a:ext cx="10630557" cy="2643352"/>
          </a:xfrm>
          <a:prstGeom prst="rect">
            <a:avLst/>
          </a:prstGeom>
          <a:noFill/>
        </p:spPr>
        <p:txBody>
          <a:bodyPr wrap="square">
            <a:spAutoFit/>
          </a:bodyPr>
          <a:lstStyle/>
          <a:p>
            <a:pPr marL="342900" indent="-342900">
              <a:lnSpc>
                <a:spcPct val="107000"/>
              </a:lnSpc>
              <a:spcAft>
                <a:spcPts val="800"/>
              </a:spcAft>
              <a:buAutoNum type="arabicPeriod"/>
            </a:pPr>
            <a:r>
              <a:rPr lang="en-CA" sz="2400" kern="100" dirty="0">
                <a:effectLst/>
                <a:highlight>
                  <a:srgbClr val="C0C0C0"/>
                </a:highlight>
                <a:latin typeface="ADLaM Display" panose="02010000000000000000" pitchFamily="2" charset="0"/>
                <a:ea typeface="ADLaM Display" panose="02010000000000000000" pitchFamily="2" charset="0"/>
                <a:cs typeface="ADLaM Display" panose="02010000000000000000" pitchFamily="2" charset="0"/>
              </a:rPr>
              <a:t>Theoretically</a:t>
            </a:r>
            <a:r>
              <a:rPr lang="en-CA" sz="2400"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picture the detail in cognitive architecture via a virtual reality analogy. </a:t>
            </a:r>
          </a:p>
          <a:p>
            <a:pPr marL="342900" indent="-342900">
              <a:lnSpc>
                <a:spcPct val="107000"/>
              </a:lnSpc>
              <a:spcAft>
                <a:spcPts val="800"/>
              </a:spcAft>
              <a:buAutoNum type="arabicPeriod"/>
            </a:pPr>
            <a:r>
              <a:rPr lang="en-CA" sz="2400"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How paradigms in cognitive science do not consider both the </a:t>
            </a:r>
            <a:r>
              <a:rPr lang="en-CA" sz="2400" i="1"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amount </a:t>
            </a:r>
            <a:r>
              <a:rPr lang="en-CA" sz="2400"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and the </a:t>
            </a:r>
            <a:r>
              <a:rPr lang="en-CA" sz="2400" i="1"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specific qualities </a:t>
            </a:r>
            <a:r>
              <a:rPr lang="en-CA" sz="2400"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of representations.</a:t>
            </a:r>
          </a:p>
          <a:p>
            <a:pPr marL="342900" indent="-342900">
              <a:lnSpc>
                <a:spcPct val="107000"/>
              </a:lnSpc>
              <a:spcAft>
                <a:spcPts val="800"/>
              </a:spcAft>
              <a:buAutoNum type="arabicPeriod"/>
            </a:pPr>
            <a:r>
              <a:rPr lang="en-CA" sz="2400" kern="1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Criticisms about mind-uploading and whether an updated RTM could help overcome concerns. </a:t>
            </a:r>
            <a:endParaRPr lang="en-CA" sz="2400" kern="100" dirty="0">
              <a:effectLst/>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340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06E97-C5AB-3952-CDAB-25F473590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3B340-81B1-F1B7-F86E-EF5D254AB605}"/>
              </a:ext>
            </a:extLst>
          </p:cNvPr>
          <p:cNvSpPr>
            <a:spLocks noGrp="1"/>
          </p:cNvSpPr>
          <p:nvPr>
            <p:ph type="title"/>
          </p:nvPr>
        </p:nvSpPr>
        <p:spPr>
          <a:xfrm>
            <a:off x="918079" y="286603"/>
            <a:ext cx="10058400" cy="1450757"/>
          </a:xfrm>
        </p:spPr>
        <p:txBody>
          <a:bodyPr>
            <a:normAutofit/>
          </a:bodyPr>
          <a:lstStyle/>
          <a:p>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3. Criticisms against mind-uploading</a:t>
            </a:r>
          </a:p>
        </p:txBody>
      </p:sp>
      <p:sp>
        <p:nvSpPr>
          <p:cNvPr id="3" name="Content Placeholder 2">
            <a:extLst>
              <a:ext uri="{FF2B5EF4-FFF2-40B4-BE49-F238E27FC236}">
                <a16:creationId xmlns:a16="http://schemas.microsoft.com/office/drawing/2014/main" id="{9984A339-DE25-51B8-344B-F016601CC9F3}"/>
              </a:ext>
            </a:extLst>
          </p:cNvPr>
          <p:cNvSpPr>
            <a:spLocks noGrp="1"/>
          </p:cNvSpPr>
          <p:nvPr>
            <p:ph idx="1"/>
          </p:nvPr>
        </p:nvSpPr>
        <p:spPr>
          <a:xfrm>
            <a:off x="656925" y="1515979"/>
            <a:ext cx="10878150" cy="4511590"/>
          </a:xfrm>
        </p:spPr>
        <p:txBody>
          <a:bodyPr>
            <a:normAutofit lnSpcReduction="10000"/>
          </a:bodyPr>
          <a:lstStyle/>
          <a:p>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One counter-proponent is Gualtiero Piccinini who in 2021 argued that are several limitations to mind-uploading.  </a:t>
            </a:r>
            <a:endParaRPr lang="en-CA" sz="1800" dirty="0">
              <a:highlight>
                <a:srgbClr val="C0C0C0"/>
              </a:highlight>
              <a:latin typeface="Cambria" panose="02040503050406030204" pitchFamily="18" charset="0"/>
              <a:ea typeface="MS Mincho" panose="02020609040205080304" pitchFamily="49" charset="-128"/>
              <a:cs typeface="Times New Roman" panose="02020603050405020304" pitchFamily="18" charset="0"/>
            </a:endParaRPr>
          </a:p>
          <a:p>
            <a:pPr>
              <a:buFont typeface="Arial" panose="020B0604020202020204" pitchFamily="34" charset="0"/>
              <a:buChar char="•"/>
            </a:pPr>
            <a:endPar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1) Loss of information about dynamical systems.</a:t>
            </a: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2) Measurement errors.</a:t>
            </a: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3) Ignorance against complex systems.</a:t>
            </a: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Ignorance about human brains.</a:t>
            </a: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5) Idealization and specification.</a:t>
            </a: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6) Numerical approximation. </a:t>
            </a:r>
          </a:p>
          <a:p>
            <a:pPr>
              <a:buFont typeface="Arial" panose="020B0604020202020204" pitchFamily="34" charset="0"/>
              <a:buChar char="•"/>
            </a:pP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7) Unpredictability of nonlinear dynamical systems</a:t>
            </a:r>
            <a:r>
              <a:rPr lang="en-CA" sz="2400" strike="sngStrike"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	</a:t>
            </a:r>
          </a:p>
          <a:p>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8) Finiteness of computational resources. </a:t>
            </a:r>
          </a:p>
          <a:p>
            <a:pPr>
              <a:buFont typeface="Arial" panose="020B0604020202020204" pitchFamily="34" charset="0"/>
              <a:buChar char="•"/>
            </a:pPr>
            <a:endPar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030" name="Picture 6" descr="Gualtiero Piccinini | Philosophy">
            <a:extLst>
              <a:ext uri="{FF2B5EF4-FFF2-40B4-BE49-F238E27FC236}">
                <a16:creationId xmlns:a16="http://schemas.microsoft.com/office/drawing/2014/main" id="{C18B053C-2A93-12FB-DFC2-D3C740DB0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764" y="2429898"/>
            <a:ext cx="3679372" cy="367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1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10DB7-FB4F-DFA8-7139-F741CF6A3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D39B4-4AD8-EA58-8A7F-B40E6754F275}"/>
              </a:ext>
            </a:extLst>
          </p:cNvPr>
          <p:cNvSpPr>
            <a:spLocks noGrp="1"/>
          </p:cNvSpPr>
          <p:nvPr>
            <p:ph type="title"/>
          </p:nvPr>
        </p:nvSpPr>
        <p:spPr>
          <a:xfrm>
            <a:off x="1212097" y="2492049"/>
            <a:ext cx="10014857" cy="1270054"/>
          </a:xfrm>
        </p:spPr>
        <p:txBody>
          <a:bodyPr>
            <a:normAutofit fontScale="90000"/>
          </a:bodyPr>
          <a:lstStyle/>
          <a:p>
            <a:pPr algn="ctr"/>
            <a:r>
              <a:rPr lang="en-CA" sz="32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How can picturing the amount and specific qualities of representations (or the detail in cognitive architecture), mitigate these concerns?</a:t>
            </a:r>
          </a:p>
        </p:txBody>
      </p:sp>
    </p:spTree>
    <p:extLst>
      <p:ext uri="{BB962C8B-B14F-4D97-AF65-F5344CB8AC3E}">
        <p14:creationId xmlns:p14="http://schemas.microsoft.com/office/powerpoint/2010/main" val="103330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090FE-53D0-3C29-2D7D-4C0A7B471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3A4C4-1E75-2F14-DA57-F61F97C19F3C}"/>
              </a:ext>
            </a:extLst>
          </p:cNvPr>
          <p:cNvSpPr>
            <a:spLocks noGrp="1"/>
          </p:cNvSpPr>
          <p:nvPr>
            <p:ph type="title"/>
          </p:nvPr>
        </p:nvSpPr>
        <p:spPr>
          <a:xfrm>
            <a:off x="839805" y="149673"/>
            <a:ext cx="10014857" cy="1270054"/>
          </a:xfrm>
        </p:spPr>
        <p:txBody>
          <a:bodyPr>
            <a:normAutofit/>
          </a:bodyPr>
          <a:lstStyle/>
          <a:p>
            <a:pPr>
              <a:buFont typeface="Arial" panose="020B0604020202020204" pitchFamily="34" charset="0"/>
              <a:buChar char="•"/>
            </a:pPr>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1) Loss of information about dynamical systems.</a:t>
            </a:r>
          </a:p>
        </p:txBody>
      </p:sp>
      <p:sp>
        <p:nvSpPr>
          <p:cNvPr id="3" name="Content Placeholder 2">
            <a:extLst>
              <a:ext uri="{FF2B5EF4-FFF2-40B4-BE49-F238E27FC236}">
                <a16:creationId xmlns:a16="http://schemas.microsoft.com/office/drawing/2014/main" id="{1CBC1692-250A-D232-DB0B-3B14B8E19DF9}"/>
              </a:ext>
            </a:extLst>
          </p:cNvPr>
          <p:cNvSpPr>
            <a:spLocks noGrp="1"/>
          </p:cNvSpPr>
          <p:nvPr>
            <p:ph idx="1"/>
          </p:nvPr>
        </p:nvSpPr>
        <p:spPr>
          <a:xfrm>
            <a:off x="589548" y="1304222"/>
            <a:ext cx="7561789" cy="4846207"/>
          </a:xfrm>
        </p:spPr>
        <p:txBody>
          <a:bodyPr>
            <a:normAutofit fontScale="92500" lnSpcReduction="10000"/>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claim is that the same neurobiological structures differ widely  in terms of performed function, which isn’t really a </a:t>
            </a:r>
            <a:r>
              <a:rPr lang="en-CA" sz="2400"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loss</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of information.</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discusses this from the perspective of </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the stomatogastric ganglion (STG) which is a much-studied ganglion (collection of neurons) found in arthropods and studied extensively in decapod crustaceans.</a:t>
            </a:r>
          </a:p>
          <a:p>
            <a:pPr>
              <a:buFont typeface="Arial" panose="020B0604020202020204" pitchFamily="34" charset="0"/>
              <a:buChar char="•"/>
            </a:pP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He then assumes that this lack of correspondence between structure and function is also the case with humans and their hundreds of billions of neurons. </a:t>
            </a:r>
          </a:p>
          <a:p>
            <a:pPr>
              <a:buFont typeface="Arial" panose="020B0604020202020204" pitchFamily="34" charset="0"/>
              <a:buChar char="•"/>
            </a:pP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But, while the </a:t>
            </a:r>
            <a:r>
              <a:rPr lang="en-US" sz="2400"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amount</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of human neurons in the brain can be large, their </a:t>
            </a:r>
            <a:r>
              <a:rPr lang="en-US" sz="2400"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specific qualities</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can still, nonetheless, be the same (e.g., brain function localization).</a:t>
            </a:r>
          </a:p>
          <a:p>
            <a:pPr>
              <a:buFont typeface="Arial" panose="020B0604020202020204" pitchFamily="34" charset="0"/>
              <a:buChar char="•"/>
            </a:pPr>
            <a:endPar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2054" name="Picture 6" descr="Arthropod - Wikipedia">
            <a:extLst>
              <a:ext uri="{FF2B5EF4-FFF2-40B4-BE49-F238E27FC236}">
                <a16:creationId xmlns:a16="http://schemas.microsoft.com/office/drawing/2014/main" id="{85FA29E1-63B1-3BC4-8A0F-3DFC5ADBA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594" y="1304222"/>
            <a:ext cx="3383282" cy="338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7BBA-99B7-02C6-137E-4CB1322A5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9790F-EB32-9430-2779-F95BEBD25557}"/>
              </a:ext>
            </a:extLst>
          </p:cNvPr>
          <p:cNvSpPr>
            <a:spLocks noGrp="1"/>
          </p:cNvSpPr>
          <p:nvPr>
            <p:ph type="title"/>
          </p:nvPr>
        </p:nvSpPr>
        <p:spPr>
          <a:xfrm>
            <a:off x="656925" y="467306"/>
            <a:ext cx="10014857" cy="1270054"/>
          </a:xfrm>
        </p:spPr>
        <p:txBody>
          <a:bodyPr>
            <a:normAutofit/>
          </a:bodyPr>
          <a:lstStyle/>
          <a:p>
            <a:pPr>
              <a:buFont typeface="Arial" panose="020B0604020202020204" pitchFamily="34" charset="0"/>
              <a:buChar char="•"/>
            </a:pPr>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2) Measurement errors</a:t>
            </a:r>
          </a:p>
        </p:txBody>
      </p:sp>
      <p:sp>
        <p:nvSpPr>
          <p:cNvPr id="3" name="Content Placeholder 2">
            <a:extLst>
              <a:ext uri="{FF2B5EF4-FFF2-40B4-BE49-F238E27FC236}">
                <a16:creationId xmlns:a16="http://schemas.microsoft.com/office/drawing/2014/main" id="{A7367C67-8045-1CDE-F74C-35CCF9B2E636}"/>
              </a:ext>
            </a:extLst>
          </p:cNvPr>
          <p:cNvSpPr>
            <a:spLocks noGrp="1"/>
          </p:cNvSpPr>
          <p:nvPr>
            <p:ph idx="1"/>
          </p:nvPr>
        </p:nvSpPr>
        <p:spPr>
          <a:xfrm>
            <a:off x="656925" y="1737359"/>
            <a:ext cx="7561789"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claim is that we can’t get exact measurements of specific neurons, and if we were to zoom in for this data, we’d inevitably alter the system and have measurement errors, thus leaving behind critical data.  </a:t>
            </a:r>
            <a:endPar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Although, while the specific qualities are hard to obtain in terms of </a:t>
            </a:r>
            <a:r>
              <a:rPr lang="en-CA" sz="2400" u="sng"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clusters</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of neurons, we should be able to isolate the amount of them (e.g., the first 4 billion). </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Doing this can be used via an EEG to see how these two ‘yellows’ differ in terms of neurological pathways:</a:t>
            </a:r>
            <a:endPar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082" name="Picture 10" descr="Sun Cartoon PNG, Vector, PSD, and Clipart With Transparent Background for  Free Download | Pngtree">
            <a:extLst>
              <a:ext uri="{FF2B5EF4-FFF2-40B4-BE49-F238E27FC236}">
                <a16:creationId xmlns:a16="http://schemas.microsoft.com/office/drawing/2014/main" id="{F2086B55-50F1-4E02-11D1-4FFCD53F5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372" y="544286"/>
            <a:ext cx="2688771" cy="268877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ree: Banana Animation Fruit , banana transparent background PNG clipart -  nohat.cc">
            <a:extLst>
              <a:ext uri="{FF2B5EF4-FFF2-40B4-BE49-F238E27FC236}">
                <a16:creationId xmlns:a16="http://schemas.microsoft.com/office/drawing/2014/main" id="{CFFA9F31-FF19-E5A4-00B8-F98B52E14B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55" b="94922" l="4688" r="91602">
                        <a14:foregroundMark x1="67188" y1="6055" x2="70313" y2="11133"/>
                        <a14:foregroundMark x1="91016" y1="30273" x2="91602" y2="42773"/>
                        <a14:foregroundMark x1="7813" y1="85938" x2="16797" y2="96484"/>
                        <a14:foregroundMark x1="16797" y1="96484" x2="28320" y2="94922"/>
                        <a14:foregroundMark x1="28320" y1="94922" x2="32617" y2="91211"/>
                        <a14:foregroundMark x1="4688" y1="85742" x2="4883" y2="90039"/>
                      </a14:backgroundRemoval>
                    </a14:imgEffect>
                  </a14:imgLayer>
                </a14:imgProps>
              </a:ext>
              <a:ext uri="{28A0092B-C50C-407E-A947-70E740481C1C}">
                <a14:useLocalDpi xmlns:a14="http://schemas.microsoft.com/office/drawing/2010/main" val="0"/>
              </a:ext>
            </a:extLst>
          </a:blip>
          <a:srcRect/>
          <a:stretch>
            <a:fillRect/>
          </a:stretch>
        </p:blipFill>
        <p:spPr bwMode="auto">
          <a:xfrm>
            <a:off x="8915401" y="3429000"/>
            <a:ext cx="1621970" cy="162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5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500"/>
                                        <p:tgtEl>
                                          <p:spTgt spid="30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6"/>
                                        </p:tgtEl>
                                        <p:attrNameLst>
                                          <p:attrName>style.visibility</p:attrName>
                                        </p:attrNameLst>
                                      </p:cBhvr>
                                      <p:to>
                                        <p:strVal val="visible"/>
                                      </p:to>
                                    </p:set>
                                    <p:animEffect transition="in" filter="fade">
                                      <p:cBhvr>
                                        <p:cTn id="22"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6DF9-EFB7-479B-FF90-6F5B3520D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DA115-43D1-DBC7-B13E-3DC27F159563}"/>
              </a:ext>
            </a:extLst>
          </p:cNvPr>
          <p:cNvSpPr>
            <a:spLocks noGrp="1"/>
          </p:cNvSpPr>
          <p:nvPr>
            <p:ph type="title"/>
          </p:nvPr>
        </p:nvSpPr>
        <p:spPr>
          <a:xfrm>
            <a:off x="656925" y="467306"/>
            <a:ext cx="10014857" cy="1270054"/>
          </a:xfrm>
        </p:spPr>
        <p:txBody>
          <a:bodyPr>
            <a:normAutofit/>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3) Ignorance against complex systems</a:t>
            </a:r>
          </a:p>
        </p:txBody>
      </p:sp>
      <p:sp>
        <p:nvSpPr>
          <p:cNvPr id="3" name="Content Placeholder 2">
            <a:extLst>
              <a:ext uri="{FF2B5EF4-FFF2-40B4-BE49-F238E27FC236}">
                <a16:creationId xmlns:a16="http://schemas.microsoft.com/office/drawing/2014/main" id="{F405D3E7-9A39-0CA6-F494-9572A7023E5E}"/>
              </a:ext>
            </a:extLst>
          </p:cNvPr>
          <p:cNvSpPr>
            <a:spLocks noGrp="1"/>
          </p:cNvSpPr>
          <p:nvPr>
            <p:ph idx="1"/>
          </p:nvPr>
        </p:nvSpPr>
        <p:spPr>
          <a:xfrm>
            <a:off x="656925" y="1737359"/>
            <a:ext cx="9873113"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claim is that the brain is too complex and intricate to fully understand.</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A potential solution could be to form an aggregated metaphysics that divides and organizes our representations into specific kinds. </a:t>
            </a:r>
          </a:p>
        </p:txBody>
      </p:sp>
    </p:spTree>
    <p:extLst>
      <p:ext uri="{BB962C8B-B14F-4D97-AF65-F5344CB8AC3E}">
        <p14:creationId xmlns:p14="http://schemas.microsoft.com/office/powerpoint/2010/main" val="31698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F9DE-71AF-FFFB-26F9-25F0EFF41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FAC77-67F3-C388-EF0F-E38491E14DAD}"/>
              </a:ext>
            </a:extLst>
          </p:cNvPr>
          <p:cNvSpPr>
            <a:spLocks noGrp="1"/>
          </p:cNvSpPr>
          <p:nvPr>
            <p:ph type="title"/>
          </p:nvPr>
        </p:nvSpPr>
        <p:spPr>
          <a:xfrm>
            <a:off x="656925" y="467306"/>
            <a:ext cx="10014857" cy="1270054"/>
          </a:xfrm>
        </p:spPr>
        <p:txBody>
          <a:bodyPr>
            <a:normAutofit/>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Ignorance about human brains</a:t>
            </a:r>
          </a:p>
        </p:txBody>
      </p:sp>
      <p:sp>
        <p:nvSpPr>
          <p:cNvPr id="3" name="Content Placeholder 2">
            <a:extLst>
              <a:ext uri="{FF2B5EF4-FFF2-40B4-BE49-F238E27FC236}">
                <a16:creationId xmlns:a16="http://schemas.microsoft.com/office/drawing/2014/main" id="{37810DA0-7B0F-FE1F-D8F0-D6C80F652DDB}"/>
              </a:ext>
            </a:extLst>
          </p:cNvPr>
          <p:cNvSpPr>
            <a:spLocks noGrp="1"/>
          </p:cNvSpPr>
          <p:nvPr>
            <p:ph idx="1"/>
          </p:nvPr>
        </p:nvSpPr>
        <p:spPr>
          <a:xfrm>
            <a:off x="656925" y="1737359"/>
            <a:ext cx="9873113" cy="3955870"/>
          </a:xfrm>
        </p:spPr>
        <p:txBody>
          <a:bodyPr>
            <a:normAutofit lnSpcReduction="10000"/>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claim is that the mind and cognition are also too complex, and that ethical parameters prevent its direct study through various means of intervention in contrast to studies done to rats and monkeys.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The potential way around this is to see to what extent paradigms in neuroscience can help explain each cluster of organization differently: (e.g., the complex cluster to do with decision making can use Bayesian probability, while the input systems cluster can be a mix of embodied and representational cognition).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In other words, playing around with the paradigms to see which combinations of them best describes what. </a:t>
            </a:r>
          </a:p>
        </p:txBody>
      </p:sp>
    </p:spTree>
    <p:extLst>
      <p:ext uri="{BB962C8B-B14F-4D97-AF65-F5344CB8AC3E}">
        <p14:creationId xmlns:p14="http://schemas.microsoft.com/office/powerpoint/2010/main" val="2281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0195-690B-32C5-6D74-1E81BEB68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84067-C853-E16B-7272-2832A8BE45FF}"/>
              </a:ext>
            </a:extLst>
          </p:cNvPr>
          <p:cNvSpPr>
            <a:spLocks noGrp="1"/>
          </p:cNvSpPr>
          <p:nvPr>
            <p:ph type="title"/>
          </p:nvPr>
        </p:nvSpPr>
        <p:spPr>
          <a:xfrm>
            <a:off x="656925" y="736813"/>
            <a:ext cx="10014857" cy="1270054"/>
          </a:xfrm>
        </p:spPr>
        <p:txBody>
          <a:bodyPr>
            <a:normAutofit/>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5) Idealization and specification.</a:t>
            </a:r>
            <a:b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b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0BAA7FAE-FCED-FCD5-FAAA-AA59C9B4D463}"/>
              </a:ext>
            </a:extLst>
          </p:cNvPr>
          <p:cNvSpPr>
            <a:spLocks noGrp="1"/>
          </p:cNvSpPr>
          <p:nvPr>
            <p:ph idx="1"/>
          </p:nvPr>
        </p:nvSpPr>
        <p:spPr>
          <a:xfrm>
            <a:off x="656925" y="1737359"/>
            <a:ext cx="9873113"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claim is that mathematical and computational models will be unable to capture the nuances of specificity.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 potential way around this is instead of using X (math) to describe Y (possible computations), to let Y (possible computations) define X (what specific kind of math). In other words, letting specification set the limits opposed to imposing the limitations from the get-go (e.g., theoretical physics for the specific and engineering for the structural).</a:t>
            </a:r>
          </a:p>
        </p:txBody>
      </p:sp>
    </p:spTree>
    <p:extLst>
      <p:ext uri="{BB962C8B-B14F-4D97-AF65-F5344CB8AC3E}">
        <p14:creationId xmlns:p14="http://schemas.microsoft.com/office/powerpoint/2010/main" val="42368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555D9-3F97-7C14-9A77-42955C677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5ED7B-E616-9653-18DD-02DFF08B5289}"/>
              </a:ext>
            </a:extLst>
          </p:cNvPr>
          <p:cNvSpPr>
            <a:spLocks noGrp="1"/>
          </p:cNvSpPr>
          <p:nvPr>
            <p:ph type="title"/>
          </p:nvPr>
        </p:nvSpPr>
        <p:spPr>
          <a:xfrm>
            <a:off x="656925" y="736813"/>
            <a:ext cx="10014857" cy="1270054"/>
          </a:xfrm>
        </p:spPr>
        <p:txBody>
          <a:bodyPr>
            <a:normAutofit/>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6) Numerical approximations</a:t>
            </a:r>
            <a:b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b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D1022368-9868-0337-308C-495D70C91BA4}"/>
              </a:ext>
            </a:extLst>
          </p:cNvPr>
          <p:cNvSpPr>
            <a:spLocks noGrp="1"/>
          </p:cNvSpPr>
          <p:nvPr>
            <p:ph idx="1"/>
          </p:nvPr>
        </p:nvSpPr>
        <p:spPr>
          <a:xfrm>
            <a:off x="656925" y="1737359"/>
            <a:ext cx="9873113"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claim is that “</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Scientists build computational simulations because the underlying mathematical models are analytically unsolvable”</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In other words, we want to build supercomputers (X) to solve complex math problems (Y), and the same idea may apply to cognition, but how can we go backwards?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Possible way around this is to let the amount and specific qualities of representations each be defined differently by relying not on just mathematics, but on the different principles of it: (e.g., engineering vs. physics). </a:t>
            </a:r>
          </a:p>
        </p:txBody>
      </p:sp>
      <p:pic>
        <p:nvPicPr>
          <p:cNvPr id="5" name="Picture 4">
            <a:extLst>
              <a:ext uri="{FF2B5EF4-FFF2-40B4-BE49-F238E27FC236}">
                <a16:creationId xmlns:a16="http://schemas.microsoft.com/office/drawing/2014/main" id="{CB46A437-CE40-B7A8-9564-FA829FEF50C6}"/>
              </a:ext>
            </a:extLst>
          </p:cNvPr>
          <p:cNvPicPr>
            <a:picLocks noChangeAspect="1"/>
          </p:cNvPicPr>
          <p:nvPr/>
        </p:nvPicPr>
        <p:blipFill>
          <a:blip r:embed="rId3"/>
          <a:stretch>
            <a:fillRect/>
          </a:stretch>
        </p:blipFill>
        <p:spPr>
          <a:xfrm>
            <a:off x="6473384" y="5125716"/>
            <a:ext cx="3077004" cy="1352739"/>
          </a:xfrm>
          <a:prstGeom prst="rect">
            <a:avLst/>
          </a:prstGeom>
        </p:spPr>
      </p:pic>
    </p:spTree>
    <p:extLst>
      <p:ext uri="{BB962C8B-B14F-4D97-AF65-F5344CB8AC3E}">
        <p14:creationId xmlns:p14="http://schemas.microsoft.com/office/powerpoint/2010/main" val="32544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4507A-90A4-D1A2-469A-B18D736AA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967B5-CEB8-D854-7085-B760E5053EEF}"/>
              </a:ext>
            </a:extLst>
          </p:cNvPr>
          <p:cNvSpPr>
            <a:spLocks noGrp="1"/>
          </p:cNvSpPr>
          <p:nvPr>
            <p:ph type="title"/>
          </p:nvPr>
        </p:nvSpPr>
        <p:spPr>
          <a:xfrm>
            <a:off x="656925" y="736813"/>
            <a:ext cx="10014857" cy="1270054"/>
          </a:xfrm>
        </p:spPr>
        <p:txBody>
          <a:bodyPr>
            <a:normAutofit fontScale="90000"/>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7) Unpredictability of nonlinear dynamical systems</a:t>
            </a:r>
            <a:b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b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F5872F23-4B91-5C8E-E09D-B907DC710EC6}"/>
              </a:ext>
            </a:extLst>
          </p:cNvPr>
          <p:cNvSpPr>
            <a:spLocks noGrp="1"/>
          </p:cNvSpPr>
          <p:nvPr>
            <p:ph idx="1"/>
          </p:nvPr>
        </p:nvSpPr>
        <p:spPr>
          <a:xfrm>
            <a:off x="656925" y="1737359"/>
            <a:ext cx="9873113"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assumes a non-linear dynamical system, but it isn’t clear exactly what its unpredictability will constitute. </a:t>
            </a:r>
          </a:p>
          <a:p>
            <a:pPr>
              <a:buFont typeface="Arial" panose="020B0604020202020204" pitchFamily="34" charset="0"/>
              <a:buChar char="•"/>
            </a:pP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Does nonlinear imply that cognitive penetration is true? If not, then what’s so unpredictable about it, and to what extent can Bayesian theories overcome this? </a:t>
            </a:r>
          </a:p>
        </p:txBody>
      </p:sp>
    </p:spTree>
    <p:extLst>
      <p:ext uri="{BB962C8B-B14F-4D97-AF65-F5344CB8AC3E}">
        <p14:creationId xmlns:p14="http://schemas.microsoft.com/office/powerpoint/2010/main" val="84596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FF9A-8F3C-BF07-FC5D-2C4EFD158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976F7-A54F-11FF-CD48-55B9C5E4F3DF}"/>
              </a:ext>
            </a:extLst>
          </p:cNvPr>
          <p:cNvSpPr>
            <a:spLocks noGrp="1"/>
          </p:cNvSpPr>
          <p:nvPr>
            <p:ph type="title"/>
          </p:nvPr>
        </p:nvSpPr>
        <p:spPr>
          <a:xfrm>
            <a:off x="656925" y="736813"/>
            <a:ext cx="10014857" cy="1270054"/>
          </a:xfrm>
        </p:spPr>
        <p:txBody>
          <a:bodyPr>
            <a:normAutofit/>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8) Finiteness of computational resources</a:t>
            </a:r>
            <a:b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b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9FCFE5A9-9D8B-AAA9-EC85-C7E101D423A0}"/>
              </a:ext>
            </a:extLst>
          </p:cNvPr>
          <p:cNvSpPr>
            <a:spLocks noGrp="1"/>
          </p:cNvSpPr>
          <p:nvPr>
            <p:ph idx="1"/>
          </p:nvPr>
        </p:nvSpPr>
        <p:spPr>
          <a:xfrm>
            <a:off x="656925" y="1737359"/>
            <a:ext cx="9873113"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Piccinini </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claim is that there’s not enough computational resources: “transistors cannot shrink forever”.</a:t>
            </a:r>
          </a:p>
          <a:p>
            <a:pPr>
              <a:buFont typeface="Arial" panose="020B0604020202020204" pitchFamily="34" charset="0"/>
              <a:buChar char="•"/>
            </a:pP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I do agree with Piccinini on this claim but am inclined to believe that there could be an interesting way around this.</a:t>
            </a:r>
          </a:p>
          <a:p>
            <a:pPr>
              <a:buFont typeface="Arial" panose="020B0604020202020204" pitchFamily="34" charset="0"/>
              <a:buChar char="•"/>
            </a:pP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240p, 480p, 720p, 1080p. </a:t>
            </a:r>
          </a:p>
        </p:txBody>
      </p:sp>
    </p:spTree>
    <p:extLst>
      <p:ext uri="{BB962C8B-B14F-4D97-AF65-F5344CB8AC3E}">
        <p14:creationId xmlns:p14="http://schemas.microsoft.com/office/powerpoint/2010/main" val="313084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04382-A981-D16C-B1C8-8BD26CA51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63CC3-08F7-286D-233F-91895C94DD2C}"/>
              </a:ext>
            </a:extLst>
          </p:cNvPr>
          <p:cNvSpPr>
            <a:spLocks noGrp="1"/>
          </p:cNvSpPr>
          <p:nvPr>
            <p:ph type="title"/>
          </p:nvPr>
        </p:nvSpPr>
        <p:spPr/>
        <p:txBody>
          <a:bodyPr/>
          <a:lstStyle/>
          <a:p>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Operating Paradigms</a:t>
            </a:r>
          </a:p>
        </p:txBody>
      </p:sp>
      <p:sp>
        <p:nvSpPr>
          <p:cNvPr id="4" name="TextBox 3">
            <a:extLst>
              <a:ext uri="{FF2B5EF4-FFF2-40B4-BE49-F238E27FC236}">
                <a16:creationId xmlns:a16="http://schemas.microsoft.com/office/drawing/2014/main" id="{E4139590-1F13-0C90-A07A-76F5326A53BE}"/>
              </a:ext>
            </a:extLst>
          </p:cNvPr>
          <p:cNvSpPr txBox="1"/>
          <p:nvPr/>
        </p:nvSpPr>
        <p:spPr>
          <a:xfrm>
            <a:off x="780721" y="1674922"/>
            <a:ext cx="10630557" cy="2164375"/>
          </a:xfrm>
          <a:prstGeom prst="rect">
            <a:avLst/>
          </a:prstGeom>
          <a:noFill/>
        </p:spPr>
        <p:txBody>
          <a:bodyPr wrap="square">
            <a:spAutoFit/>
          </a:bodyPr>
          <a:lstStyle/>
          <a:p>
            <a:pPr marL="342900" indent="-342900">
              <a:lnSpc>
                <a:spcPct val="107000"/>
              </a:lnSpc>
              <a:spcAft>
                <a:spcPts val="800"/>
              </a:spcAft>
              <a:buAutoNum type="arabicPeriod"/>
            </a:pPr>
            <a:r>
              <a:rPr lang="en-CA" sz="2400" kern="100" dirty="0">
                <a:effectLst/>
                <a:highlight>
                  <a:srgbClr val="C0C0C0"/>
                </a:highlight>
                <a:latin typeface="ADLaM Display" panose="02010000000000000000" pitchFamily="2" charset="0"/>
                <a:ea typeface="ADLaM Display" panose="02010000000000000000" pitchFamily="2" charset="0"/>
                <a:cs typeface="ADLaM Display" panose="02010000000000000000" pitchFamily="2" charset="0"/>
              </a:rPr>
              <a:t>That the mind is an information-processor. </a:t>
            </a:r>
          </a:p>
          <a:p>
            <a:pPr marL="342900" indent="-342900">
              <a:lnSpc>
                <a:spcPct val="107000"/>
              </a:lnSpc>
              <a:spcAft>
                <a:spcPts val="800"/>
              </a:spcAft>
              <a:buAutoNum type="arabicPeriod"/>
            </a:pPr>
            <a:r>
              <a:rPr lang="en-CA" sz="2400" kern="100" dirty="0">
                <a:effectLst/>
                <a:highlight>
                  <a:srgbClr val="C0C0C0"/>
                </a:highlight>
                <a:latin typeface="ADLaM Display" panose="02010000000000000000" pitchFamily="2" charset="0"/>
                <a:ea typeface="ADLaM Display" panose="02010000000000000000" pitchFamily="2" charset="0"/>
                <a:cs typeface="ADLaM Display" panose="02010000000000000000" pitchFamily="2" charset="0"/>
              </a:rPr>
              <a:t>Within the representational theory of mind, the </a:t>
            </a: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view that thinking occurs through the manipulation of mental representations—structured symbols in a "language of thought"—that correspond to real-world entities and states. </a:t>
            </a:r>
            <a:endParaRPr lang="en-CA" sz="2400" kern="100" dirty="0">
              <a:effectLst/>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026" name="Picture 2" descr="Jerry Fodor (1935-2017) (updated) - Daily Nous">
            <a:extLst>
              <a:ext uri="{FF2B5EF4-FFF2-40B4-BE49-F238E27FC236}">
                <a16:creationId xmlns:a16="http://schemas.microsoft.com/office/drawing/2014/main" id="{408AC1F6-5032-428C-C853-C96FF8EB6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188" y="3821057"/>
            <a:ext cx="2024246" cy="2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7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DD99-1B33-A217-2C93-F47A3BA50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0779F-2F5A-D7C4-5CE5-027CF8968664}"/>
              </a:ext>
            </a:extLst>
          </p:cNvPr>
          <p:cNvSpPr>
            <a:spLocks noGrp="1"/>
          </p:cNvSpPr>
          <p:nvPr>
            <p:ph type="title"/>
          </p:nvPr>
        </p:nvSpPr>
        <p:spPr>
          <a:xfrm>
            <a:off x="656925" y="736813"/>
            <a:ext cx="10014857" cy="1270054"/>
          </a:xfrm>
        </p:spPr>
        <p:txBody>
          <a:bodyPr>
            <a:normAutofit/>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Summary</a:t>
            </a:r>
            <a:b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b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609D86E4-9BB6-0518-7135-BD7FF4D1957E}"/>
              </a:ext>
            </a:extLst>
          </p:cNvPr>
          <p:cNvSpPr>
            <a:spLocks noGrp="1"/>
          </p:cNvSpPr>
          <p:nvPr>
            <p:ph idx="1"/>
          </p:nvPr>
        </p:nvSpPr>
        <p:spPr>
          <a:xfrm>
            <a:off x="656925" y="1737359"/>
            <a:ext cx="9873113" cy="395587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Discussed the amount of representations needed to understand the detail in cognitive architecture through the cryptographic hash function analogy. This was meant to fill in RTM’s gap on the amount of representations.</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Talked about paradigms in cognitive science not focusing on both the amount and specific quality, thus needing either a combination of these or an entirely new metaphysics.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Discussed how this can help mitigate some the concerns regarding mind-uploading and the limits of it imposed by Piccinini (2021). </a:t>
            </a:r>
          </a:p>
          <a:p>
            <a:pPr>
              <a:buFont typeface="Arial" panose="020B0604020202020204" pitchFamily="34" charset="0"/>
              <a:buChar char="•"/>
            </a:pPr>
            <a:endPar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56852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0162-3056-4B34-583A-BC05E5D19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17143-31E3-0D80-F830-E23A8392622B}"/>
              </a:ext>
            </a:extLst>
          </p:cNvPr>
          <p:cNvSpPr>
            <a:spLocks noGrp="1"/>
          </p:cNvSpPr>
          <p:nvPr>
            <p:ph type="title"/>
          </p:nvPr>
        </p:nvSpPr>
        <p:spPr>
          <a:xfrm>
            <a:off x="3748468" y="2793973"/>
            <a:ext cx="4655303" cy="776541"/>
          </a:xfrm>
        </p:spPr>
        <p:txBody>
          <a:bodyPr>
            <a:normAutofit fontScale="90000"/>
          </a:bodyPr>
          <a:lstStyle/>
          <a:p>
            <a: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Thank you for listening </a:t>
            </a:r>
            <a:br>
              <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b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40045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C6DE7-7CD6-689F-6136-F131C5766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5A4C0-5883-6DBD-BC1B-E6390387103D}"/>
              </a:ext>
            </a:extLst>
          </p:cNvPr>
          <p:cNvSpPr>
            <a:spLocks noGrp="1"/>
          </p:cNvSpPr>
          <p:nvPr>
            <p:ph type="title"/>
          </p:nvPr>
        </p:nvSpPr>
        <p:spPr>
          <a:xfrm>
            <a:off x="1926771" y="2311348"/>
            <a:ext cx="8120743" cy="1302710"/>
          </a:xfrm>
        </p:spPr>
        <p:txBody>
          <a:bodyPr>
            <a:normAutofit fontScale="90000"/>
          </a:bodyPr>
          <a:lstStyle/>
          <a:p>
            <a:pPr algn="ctr"/>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What do we think about when it comes to </a:t>
            </a:r>
            <a:r>
              <a:rPr lang="en-CA">
                <a:highlight>
                  <a:srgbClr val="FFFF00"/>
                </a:highlight>
                <a:latin typeface="ADLaM Display" panose="02010000000000000000" pitchFamily="2" charset="0"/>
                <a:ea typeface="ADLaM Display" panose="02010000000000000000" pitchFamily="2" charset="0"/>
                <a:cs typeface="ADLaM Display" panose="02010000000000000000" pitchFamily="2" charset="0"/>
              </a:rPr>
              <a:t>virtual reality?</a:t>
            </a:r>
            <a:endPar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76464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918079" y="286603"/>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1. Analogy from Cryptography </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656925" y="1840626"/>
            <a:ext cx="10878150" cy="451159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Grant Sanderson of </a:t>
            </a:r>
            <a:r>
              <a:rPr lang="en-CA" sz="2400"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3Blue1Brown</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posted a video in 2017.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His main claim was that solving a cryptographic hash function, called SHA-256, while being </a:t>
            </a:r>
            <a:r>
              <a:rPr lang="en-CA" sz="2400"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very</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difficult, is nonetheless possible to visualize regarding how many guesses it would take. </a:t>
            </a:r>
            <a:r>
              <a:rPr lang="en-CA"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(I claim we can use this analogy to think about how many representations we should account for when thinking about the detail in cognitive architecture). </a:t>
            </a:r>
          </a:p>
          <a:p>
            <a:pPr>
              <a:buFont typeface="Arial" panose="020B0604020202020204" pitchFamily="34" charset="0"/>
              <a:buChar char="•"/>
            </a:pPr>
            <a:r>
              <a:rPr lang="en-US"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A SHA-256 hash function is a cryptographic algorithm that generates a fixed-length unique string of characters, known as a hash, from input data, providing a secure and irreversible way to represent the original data. It is used most often to secure digital transactions. </a:t>
            </a:r>
            <a:endPar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9468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Analogy from Cryptography </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6320" y="2023964"/>
            <a:ext cx="10801894" cy="3577940"/>
          </a:xfrm>
        </p:spPr>
        <p:txBody>
          <a:bodyPr>
            <a:normAutofit/>
          </a:bodyPr>
          <a:lstStyle/>
          <a:p>
            <a:pPr>
              <a:lnSpc>
                <a:spcPct val="15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To solve a SHA-256 hash function, would take 2^256 guesses.</a:t>
            </a:r>
          </a:p>
          <a:p>
            <a:pPr>
              <a:lnSpc>
                <a:spcPct val="150000"/>
              </a:lnSpc>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To visualize a number as big as this one, Sanderson breaks it down into multiplying 4 billion (2^23) times itself </a:t>
            </a:r>
            <a:r>
              <a:rPr lang="en-CA" sz="2400" b="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eight times. </a:t>
            </a: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a:p>
            <a:pPr>
              <a:buFont typeface="Arial" panose="020B0604020202020204" pitchFamily="34" charset="0"/>
              <a:buChar char="•"/>
            </a:pPr>
            <a:endParaRPr lang="en-CA" sz="24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7663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712094" y="483764"/>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Graphic processing units (GPU’s) </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710667" y="2703623"/>
            <a:ext cx="10384053" cy="3577940"/>
          </a:xfrm>
        </p:spPr>
        <p:txBody>
          <a:bodyPr>
            <a:normAutofit/>
          </a:bodyPr>
          <a:lstStyle/>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If one programmed a GPU to run a cryptographic hash function over and over, a </a:t>
            </a:r>
            <a:r>
              <a:rPr lang="en-CA" sz="2400"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really </a:t>
            </a: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good one can likely achieve around less than a billion hashes per second. </a:t>
            </a:r>
          </a:p>
          <a:p>
            <a:pPr>
              <a:buFont typeface="Arial" panose="020B0604020202020204" pitchFamily="34" charset="0"/>
              <a:buChar char="•"/>
            </a:pPr>
            <a:r>
              <a:rPr lang="en-CA" sz="2400"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Then, if we take 4 of these GPU’s, our first 4 billion here is going to represent “the number of hashes per second per computer”.</a:t>
            </a:r>
          </a:p>
        </p:txBody>
      </p:sp>
      <p:sp>
        <p:nvSpPr>
          <p:cNvPr id="5" name="TextBox 4">
            <a:extLst>
              <a:ext uri="{FF2B5EF4-FFF2-40B4-BE49-F238E27FC236}">
                <a16:creationId xmlns:a16="http://schemas.microsoft.com/office/drawing/2014/main" id="{FF19129C-466E-AE70-657F-DBFFFD530AE8}"/>
              </a:ext>
            </a:extLst>
          </p:cNvPr>
          <p:cNvSpPr txBox="1"/>
          <p:nvPr/>
        </p:nvSpPr>
        <p:spPr>
          <a:xfrm>
            <a:off x="421506" y="1934521"/>
            <a:ext cx="11288027"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(4 Billion) (4 Billion)</a:t>
            </a:r>
          </a:p>
        </p:txBody>
      </p:sp>
    </p:spTree>
    <p:extLst>
      <p:ext uri="{BB962C8B-B14F-4D97-AF65-F5344CB8AC3E}">
        <p14:creationId xmlns:p14="http://schemas.microsoft.com/office/powerpoint/2010/main" val="419732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3126377" y="262540"/>
            <a:ext cx="627888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GPU packed computer</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Now, picture 4 billion of these GPU packed computers.</a:t>
            </a:r>
          </a:p>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a:t>
            </a:r>
            <a:r>
              <a:rPr lang="en-CA" i="1"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Google’s </a:t>
            </a: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servers are around in the single digit millions.</a:t>
            </a:r>
          </a:p>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a:t>
            </a:r>
            <a:r>
              <a:rPr lang="en-CA" u="sng"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4 billion machines</a:t>
            </a: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of these can be called one kilo-Google worth of computing power. </a:t>
            </a:r>
          </a:p>
          <a:p>
            <a:pPr>
              <a:buFont typeface="Arial" panose="020B0604020202020204" pitchFamily="34" charset="0"/>
              <a:buChar char="•"/>
            </a:pPr>
            <a:endParaRPr lang="en-CA" sz="3200" dirty="0">
              <a:highlight>
                <a:srgbClr val="FFFF00"/>
              </a:highlight>
              <a:latin typeface="Times New Roman" panose="02020603050405020304" pitchFamily="18" charset="0"/>
            </a:endParaRPr>
          </a:p>
          <a:p>
            <a:pPr marL="0" indent="0">
              <a:buNone/>
            </a:pPr>
            <a:endParaRPr lang="en-CA" sz="3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557463" y="1713297"/>
            <a:ext cx="11214233"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 (4 Billion)</a:t>
            </a:r>
          </a:p>
        </p:txBody>
      </p:sp>
    </p:spTree>
    <p:extLst>
      <p:ext uri="{BB962C8B-B14F-4D97-AF65-F5344CB8AC3E}">
        <p14:creationId xmlns:p14="http://schemas.microsoft.com/office/powerpoint/2010/main" val="15670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½ Earth’s pop. having 1 kilo-Google</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Next, imagine giving a little over half of every person on Earth their own personal kilo-Google.</a:t>
            </a:r>
          </a:p>
          <a:p>
            <a:pPr>
              <a:buFont typeface="Arial" panose="020B0604020202020204" pitchFamily="34" charset="0"/>
              <a:buChar char="•"/>
            </a:pPr>
            <a:r>
              <a:rPr lang="en-CA" dirty="0">
                <a:highlight>
                  <a:srgbClr val="C0C0C0"/>
                </a:highlight>
                <a:latin typeface="ADLaM Display" panose="02010000000000000000" pitchFamily="2" charset="0"/>
                <a:ea typeface="ADLaM Display" panose="02010000000000000000" pitchFamily="2" charset="0"/>
                <a:cs typeface="ADLaM Display" panose="02010000000000000000" pitchFamily="2" charset="0"/>
              </a:rPr>
              <a:t> This means that around 4 billion people on Earth have this kilo-Google computer. </a:t>
            </a:r>
          </a:p>
          <a:p>
            <a:pPr marL="0" indent="0">
              <a:buNone/>
            </a:pPr>
            <a:endParaRPr lang="en-CA" sz="3200" dirty="0">
              <a:highlight>
                <a:srgbClr val="FFFF00"/>
              </a:highlight>
              <a:latin typeface="Times New Roman" panose="02020603050405020304" pitchFamily="18" charset="0"/>
            </a:endParaRPr>
          </a:p>
        </p:txBody>
      </p:sp>
      <p:sp>
        <p:nvSpPr>
          <p:cNvPr id="5" name="TextBox 4">
            <a:extLst>
              <a:ext uri="{FF2B5EF4-FFF2-40B4-BE49-F238E27FC236}">
                <a16:creationId xmlns:a16="http://schemas.microsoft.com/office/drawing/2014/main" id="{FF19129C-466E-AE70-657F-DBFFFD530AE8}"/>
              </a:ext>
            </a:extLst>
          </p:cNvPr>
          <p:cNvSpPr txBox="1"/>
          <p:nvPr/>
        </p:nvSpPr>
        <p:spPr>
          <a:xfrm>
            <a:off x="338086" y="1879342"/>
            <a:ext cx="11454865" cy="430887"/>
          </a:xfrm>
          <a:prstGeom prst="rect">
            <a:avLst/>
          </a:prstGeom>
          <a:noFill/>
        </p:spPr>
        <p:txBody>
          <a:bodyPr wrap="square">
            <a:spAutoFit/>
          </a:bodyPr>
          <a:lstStyle/>
          <a:p>
            <a:pPr marL="0" indent="0">
              <a:buNone/>
            </a:pPr>
            <a:r>
              <a:rPr lang="en-CA" sz="2200" dirty="0">
                <a:solidFill>
                  <a:srgbClr val="FF0000"/>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a:t>
            </a:r>
            <a:r>
              <a:rPr lang="en-CA" sz="22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rPr>
              <a:t>(4 Billion) (4 Billion) (4 Billion) (4 Billion) (4 Billion)</a:t>
            </a:r>
          </a:p>
        </p:txBody>
      </p:sp>
    </p:spTree>
    <p:extLst>
      <p:ext uri="{BB962C8B-B14F-4D97-AF65-F5344CB8AC3E}">
        <p14:creationId xmlns:p14="http://schemas.microsoft.com/office/powerpoint/2010/main" val="155205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1718</TotalTime>
  <Words>2078</Words>
  <Application>Microsoft Office PowerPoint</Application>
  <PresentationFormat>Widescreen</PresentationFormat>
  <Paragraphs>144</Paragraphs>
  <Slides>31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ADLaM Display</vt:lpstr>
      <vt:lpstr>Aptos</vt:lpstr>
      <vt:lpstr>Aptos Display</vt:lpstr>
      <vt:lpstr>Arial</vt:lpstr>
      <vt:lpstr>Cambria</vt:lpstr>
      <vt:lpstr>Times New Roman</vt:lpstr>
      <vt:lpstr>Office Theme</vt:lpstr>
      <vt:lpstr>The Detail in Cognitive Architecture</vt:lpstr>
      <vt:lpstr>Contents</vt:lpstr>
      <vt:lpstr>Operating Paradigms</vt:lpstr>
      <vt:lpstr>What do we think about when it comes to virtual reality?</vt:lpstr>
      <vt:lpstr>1. Analogy from Cryptography </vt:lpstr>
      <vt:lpstr>Analogy from Cryptography </vt:lpstr>
      <vt:lpstr>Graphic processing units (GPU’s) </vt:lpstr>
      <vt:lpstr>GPU packed computer</vt:lpstr>
      <vt:lpstr>½ Earth’s pop. having 1 kilo-Google</vt:lpstr>
      <vt:lpstr>4 billion copies of Earth </vt:lpstr>
      <vt:lpstr>4 billion copies of  the Milky Way</vt:lpstr>
      <vt:lpstr>4 billion seconds </vt:lpstr>
      <vt:lpstr>4 billion years</vt:lpstr>
      <vt:lpstr>1 in 4 billion chance…</vt:lpstr>
      <vt:lpstr>Now… this is a lot of guesses, what I claim can be thought of as representations.</vt:lpstr>
      <vt:lpstr>2. Amount of Representations</vt:lpstr>
      <vt:lpstr>Updated RTM</vt:lpstr>
      <vt:lpstr>3. Criticisms against mind-uploading</vt:lpstr>
      <vt:lpstr>PowerPoint Presentation</vt:lpstr>
      <vt:lpstr>3. Criticisms against mind-uploading</vt:lpstr>
      <vt:lpstr>How can picturing the amount and specific qualities of representations (or the detail in cognitive architecture), mitigate these concerns?</vt:lpstr>
      <vt:lpstr>1) Loss of information about dynamical systems.</vt:lpstr>
      <vt:lpstr>2) Measurement errors</vt:lpstr>
      <vt:lpstr>3) Ignorance against complex systems</vt:lpstr>
      <vt:lpstr>4) Ignorance about human brains</vt:lpstr>
      <vt:lpstr>5) Idealization and specification. </vt:lpstr>
      <vt:lpstr>6) Numerical approximations </vt:lpstr>
      <vt:lpstr>7) Unpredictability of nonlinear dynamical systems </vt:lpstr>
      <vt:lpstr>8) Finiteness of computational resources </vt:lpstr>
      <vt:lpstr>Summary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Paskaru</dc:creator>
  <cp:lastModifiedBy>Michael Paskaru</cp:lastModifiedBy>
  <cp:revision>139</cp:revision>
  <dcterms:created xsi:type="dcterms:W3CDTF">2025-05-08T15:42:47Z</dcterms:created>
  <dcterms:modified xsi:type="dcterms:W3CDTF">2025-11-07T04:09:09Z</dcterms:modified>
</cp:coreProperties>
</file>