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56" r:id="rId2"/>
    <p:sldId id="257" r:id="rId3"/>
    <p:sldId id="259" r:id="rId4"/>
    <p:sldId id="274" r:id="rId5"/>
    <p:sldId id="260" r:id="rId6"/>
    <p:sldId id="261" r:id="rId7"/>
    <p:sldId id="264" r:id="rId8"/>
    <p:sldId id="263" r:id="rId9"/>
    <p:sldId id="265" r:id="rId10"/>
    <p:sldId id="266" r:id="rId11"/>
    <p:sldId id="267" r:id="rId12"/>
    <p:sldId id="268" r:id="rId13"/>
    <p:sldId id="269" r:id="rId14"/>
    <p:sldId id="270" r:id="rId15"/>
    <p:sldId id="271" r:id="rId16"/>
    <p:sldId id="273" r:id="rId17"/>
    <p:sldId id="275" r:id="rId18"/>
    <p:sldId id="276" r:id="rId19"/>
    <p:sldId id="277" r:id="rId20"/>
    <p:sldId id="278" r:id="rId21"/>
    <p:sldId id="279" r:id="rId22"/>
    <p:sldId id="280" r:id="rId23"/>
    <p:sldId id="284"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3" autoAdjust="0"/>
  </p:normalViewPr>
  <p:slideViewPr>
    <p:cSldViewPr snapToGrid="0">
      <p:cViewPr>
        <p:scale>
          <a:sx n="66" d="100"/>
          <a:sy n="66" d="100"/>
        </p:scale>
        <p:origin x="644"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5FF40-3251-498A-B0ED-AEEF1F77B2BF}" type="datetimeFigureOut">
              <a:rPr lang="en-CA" smtClean="0"/>
              <a:t>2025-05-09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D5F80-D2A2-4818-9F8F-6DD917EC9DED}" type="slidenum">
              <a:rPr lang="en-CA" smtClean="0"/>
              <a:t>‹#›</a:t>
            </a:fld>
            <a:endParaRPr lang="en-CA"/>
          </a:p>
        </p:txBody>
      </p:sp>
    </p:spTree>
    <p:extLst>
      <p:ext uri="{BB962C8B-B14F-4D97-AF65-F5344CB8AC3E}">
        <p14:creationId xmlns:p14="http://schemas.microsoft.com/office/powerpoint/2010/main" val="314723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7</a:t>
            </a:fld>
            <a:endParaRPr lang="en-CA"/>
          </a:p>
        </p:txBody>
      </p:sp>
    </p:spTree>
    <p:extLst>
      <p:ext uri="{BB962C8B-B14F-4D97-AF65-F5344CB8AC3E}">
        <p14:creationId xmlns:p14="http://schemas.microsoft.com/office/powerpoint/2010/main" val="113937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16</a:t>
            </a:fld>
            <a:endParaRPr lang="en-CA"/>
          </a:p>
        </p:txBody>
      </p:sp>
    </p:spTree>
    <p:extLst>
      <p:ext uri="{BB962C8B-B14F-4D97-AF65-F5344CB8AC3E}">
        <p14:creationId xmlns:p14="http://schemas.microsoft.com/office/powerpoint/2010/main" val="91191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17</a:t>
            </a:fld>
            <a:endParaRPr lang="en-CA"/>
          </a:p>
        </p:txBody>
      </p:sp>
    </p:spTree>
    <p:extLst>
      <p:ext uri="{BB962C8B-B14F-4D97-AF65-F5344CB8AC3E}">
        <p14:creationId xmlns:p14="http://schemas.microsoft.com/office/powerpoint/2010/main" val="181726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18</a:t>
            </a:fld>
            <a:endParaRPr lang="en-CA"/>
          </a:p>
        </p:txBody>
      </p:sp>
    </p:spTree>
    <p:extLst>
      <p:ext uri="{BB962C8B-B14F-4D97-AF65-F5344CB8AC3E}">
        <p14:creationId xmlns:p14="http://schemas.microsoft.com/office/powerpoint/2010/main" val="416141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19</a:t>
            </a:fld>
            <a:endParaRPr lang="en-CA"/>
          </a:p>
        </p:txBody>
      </p:sp>
    </p:spTree>
    <p:extLst>
      <p:ext uri="{BB962C8B-B14F-4D97-AF65-F5344CB8AC3E}">
        <p14:creationId xmlns:p14="http://schemas.microsoft.com/office/powerpoint/2010/main" val="414030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20</a:t>
            </a:fld>
            <a:endParaRPr lang="en-CA"/>
          </a:p>
        </p:txBody>
      </p:sp>
    </p:spTree>
    <p:extLst>
      <p:ext uri="{BB962C8B-B14F-4D97-AF65-F5344CB8AC3E}">
        <p14:creationId xmlns:p14="http://schemas.microsoft.com/office/powerpoint/2010/main" val="424232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21</a:t>
            </a:fld>
            <a:endParaRPr lang="en-CA"/>
          </a:p>
        </p:txBody>
      </p:sp>
    </p:spTree>
    <p:extLst>
      <p:ext uri="{BB962C8B-B14F-4D97-AF65-F5344CB8AC3E}">
        <p14:creationId xmlns:p14="http://schemas.microsoft.com/office/powerpoint/2010/main" val="11740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22</a:t>
            </a:fld>
            <a:endParaRPr lang="en-CA"/>
          </a:p>
        </p:txBody>
      </p:sp>
    </p:spTree>
    <p:extLst>
      <p:ext uri="{BB962C8B-B14F-4D97-AF65-F5344CB8AC3E}">
        <p14:creationId xmlns:p14="http://schemas.microsoft.com/office/powerpoint/2010/main" val="230343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23</a:t>
            </a:fld>
            <a:endParaRPr lang="en-CA"/>
          </a:p>
        </p:txBody>
      </p:sp>
    </p:spTree>
    <p:extLst>
      <p:ext uri="{BB962C8B-B14F-4D97-AF65-F5344CB8AC3E}">
        <p14:creationId xmlns:p14="http://schemas.microsoft.com/office/powerpoint/2010/main" val="397186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24</a:t>
            </a:fld>
            <a:endParaRPr lang="en-CA"/>
          </a:p>
        </p:txBody>
      </p:sp>
    </p:spTree>
    <p:extLst>
      <p:ext uri="{BB962C8B-B14F-4D97-AF65-F5344CB8AC3E}">
        <p14:creationId xmlns:p14="http://schemas.microsoft.com/office/powerpoint/2010/main" val="337993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25</a:t>
            </a:fld>
            <a:endParaRPr lang="en-CA"/>
          </a:p>
        </p:txBody>
      </p:sp>
    </p:spTree>
    <p:extLst>
      <p:ext uri="{BB962C8B-B14F-4D97-AF65-F5344CB8AC3E}">
        <p14:creationId xmlns:p14="http://schemas.microsoft.com/office/powerpoint/2010/main" val="239041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8</a:t>
            </a:fld>
            <a:endParaRPr lang="en-CA"/>
          </a:p>
        </p:txBody>
      </p:sp>
    </p:spTree>
    <p:extLst>
      <p:ext uri="{BB962C8B-B14F-4D97-AF65-F5344CB8AC3E}">
        <p14:creationId xmlns:p14="http://schemas.microsoft.com/office/powerpoint/2010/main" val="275328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26</a:t>
            </a:fld>
            <a:endParaRPr lang="en-CA"/>
          </a:p>
        </p:txBody>
      </p:sp>
    </p:spTree>
    <p:extLst>
      <p:ext uri="{BB962C8B-B14F-4D97-AF65-F5344CB8AC3E}">
        <p14:creationId xmlns:p14="http://schemas.microsoft.com/office/powerpoint/2010/main" val="112262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9</a:t>
            </a:fld>
            <a:endParaRPr lang="en-CA"/>
          </a:p>
        </p:txBody>
      </p:sp>
    </p:spTree>
    <p:extLst>
      <p:ext uri="{BB962C8B-B14F-4D97-AF65-F5344CB8AC3E}">
        <p14:creationId xmlns:p14="http://schemas.microsoft.com/office/powerpoint/2010/main" val="250872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10</a:t>
            </a:fld>
            <a:endParaRPr lang="en-CA"/>
          </a:p>
        </p:txBody>
      </p:sp>
    </p:spTree>
    <p:extLst>
      <p:ext uri="{BB962C8B-B14F-4D97-AF65-F5344CB8AC3E}">
        <p14:creationId xmlns:p14="http://schemas.microsoft.com/office/powerpoint/2010/main" val="7215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11</a:t>
            </a:fld>
            <a:endParaRPr lang="en-CA"/>
          </a:p>
        </p:txBody>
      </p:sp>
    </p:spTree>
    <p:extLst>
      <p:ext uri="{BB962C8B-B14F-4D97-AF65-F5344CB8AC3E}">
        <p14:creationId xmlns:p14="http://schemas.microsoft.com/office/powerpoint/2010/main" val="136723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12</a:t>
            </a:fld>
            <a:endParaRPr lang="en-CA"/>
          </a:p>
        </p:txBody>
      </p:sp>
    </p:spTree>
    <p:extLst>
      <p:ext uri="{BB962C8B-B14F-4D97-AF65-F5344CB8AC3E}">
        <p14:creationId xmlns:p14="http://schemas.microsoft.com/office/powerpoint/2010/main" val="348865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13</a:t>
            </a:fld>
            <a:endParaRPr lang="en-CA"/>
          </a:p>
        </p:txBody>
      </p:sp>
    </p:spTree>
    <p:extLst>
      <p:ext uri="{BB962C8B-B14F-4D97-AF65-F5344CB8AC3E}">
        <p14:creationId xmlns:p14="http://schemas.microsoft.com/office/powerpoint/2010/main" val="39952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14</a:t>
            </a:fld>
            <a:endParaRPr lang="en-CA"/>
          </a:p>
        </p:txBody>
      </p:sp>
    </p:spTree>
    <p:extLst>
      <p:ext uri="{BB962C8B-B14F-4D97-AF65-F5344CB8AC3E}">
        <p14:creationId xmlns:p14="http://schemas.microsoft.com/office/powerpoint/2010/main" val="425141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8D5F80-D2A2-4818-9F8F-6DD917EC9DED}" type="slidenum">
              <a:rPr lang="en-CA" smtClean="0"/>
              <a:t>15</a:t>
            </a:fld>
            <a:endParaRPr lang="en-CA"/>
          </a:p>
        </p:txBody>
      </p:sp>
    </p:spTree>
    <p:extLst>
      <p:ext uri="{BB962C8B-B14F-4D97-AF65-F5344CB8AC3E}">
        <p14:creationId xmlns:p14="http://schemas.microsoft.com/office/powerpoint/2010/main" val="137135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5/9/2025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607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5/9/2025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255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5/9/2025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70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5/9/2025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805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5/9/2025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45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5/9/2025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875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5/9/2025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306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5/9/2025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34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5/9/2025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426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5/9/2025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5311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5/9/2025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243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5/9/2025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3301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719B7-E501-A074-8FE0-5C76F85EEFE3}"/>
              </a:ext>
            </a:extLst>
          </p:cNvPr>
          <p:cNvSpPr>
            <a:spLocks noGrp="1"/>
          </p:cNvSpPr>
          <p:nvPr>
            <p:ph type="ctrTitle"/>
          </p:nvPr>
        </p:nvSpPr>
        <p:spPr>
          <a:xfrm>
            <a:off x="8141110" y="639098"/>
            <a:ext cx="3401961" cy="3494790"/>
          </a:xfrm>
        </p:spPr>
        <p:txBody>
          <a:bodyPr>
            <a:normAutofit/>
          </a:bodyPr>
          <a:lstStyle/>
          <a:p>
            <a:r>
              <a:rPr lang="en-CA" sz="5400" dirty="0"/>
              <a:t>Picturing Virtual Reality</a:t>
            </a:r>
          </a:p>
        </p:txBody>
      </p:sp>
      <p:sp>
        <p:nvSpPr>
          <p:cNvPr id="3" name="Subtitle 2">
            <a:extLst>
              <a:ext uri="{FF2B5EF4-FFF2-40B4-BE49-F238E27FC236}">
                <a16:creationId xmlns:a16="http://schemas.microsoft.com/office/drawing/2014/main" id="{2E6DC211-74C8-0653-7F8C-656AE58E04F4}"/>
              </a:ext>
            </a:extLst>
          </p:cNvPr>
          <p:cNvSpPr>
            <a:spLocks noGrp="1"/>
          </p:cNvSpPr>
          <p:nvPr>
            <p:ph type="subTitle" idx="1"/>
          </p:nvPr>
        </p:nvSpPr>
        <p:spPr>
          <a:xfrm>
            <a:off x="8141110" y="4455621"/>
            <a:ext cx="3417990" cy="1238616"/>
          </a:xfrm>
        </p:spPr>
        <p:txBody>
          <a:bodyPr>
            <a:normAutofit/>
          </a:bodyPr>
          <a:lstStyle/>
          <a:p>
            <a:r>
              <a:rPr lang="en-CA" sz="2000" dirty="0">
                <a:solidFill>
                  <a:schemeClr val="tx1">
                    <a:lumMod val="85000"/>
                    <a:lumOff val="15000"/>
                  </a:schemeClr>
                </a:solidFill>
              </a:rPr>
              <a:t>Social cognition in Virtual Reality</a:t>
            </a:r>
          </a:p>
        </p:txBody>
      </p:sp>
      <p:pic>
        <p:nvPicPr>
          <p:cNvPr id="1026" name="Picture 2" descr="Virtual Reality Wallpapers - Top Free Virtual Reality Backgrounds ...">
            <a:extLst>
              <a:ext uri="{FF2B5EF4-FFF2-40B4-BE49-F238E27FC236}">
                <a16:creationId xmlns:a16="http://schemas.microsoft.com/office/drawing/2014/main" id="{509E998D-3B97-6882-CEB1-E58197547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03" r="2915"/>
          <a:stretch/>
        </p:blipFill>
        <p:spPr bwMode="auto">
          <a:xfrm>
            <a:off x="1305515" y="640081"/>
            <a:ext cx="5569185"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045" name="Straight Connector 104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03539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The Concept of Representation</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1509" y="2023964"/>
            <a:ext cx="10384053" cy="3577940"/>
          </a:xfrm>
        </p:spPr>
        <p:txBody>
          <a:bodyPr>
            <a:normAutofit/>
          </a:bodyPr>
          <a:lstStyle/>
          <a:p>
            <a:pPr>
              <a:buFont typeface="Arial" panose="020B0604020202020204" pitchFamily="34" charset="0"/>
              <a:buChar char="•"/>
            </a:pPr>
            <a:r>
              <a:rPr lang="en-CA" sz="2400" dirty="0">
                <a:latin typeface="Times New Roman" panose="02020603050405020304" pitchFamily="18" charset="0"/>
              </a:rPr>
              <a:t> For this presentation, let’s define one representation as one of </a:t>
            </a:r>
            <a:r>
              <a:rPr lang="en-CA" sz="2400" i="1" dirty="0">
                <a:latin typeface="Times New Roman" panose="02020603050405020304" pitchFamily="18" charset="0"/>
              </a:rPr>
              <a:t>anything. </a:t>
            </a:r>
          </a:p>
          <a:p>
            <a:pPr>
              <a:buFont typeface="Arial" panose="020B0604020202020204" pitchFamily="34" charset="0"/>
              <a:buChar char="•"/>
            </a:pPr>
            <a:r>
              <a:rPr lang="en-CA" sz="2400" dirty="0">
                <a:latin typeface="Times New Roman" panose="02020603050405020304" pitchFamily="18" charset="0"/>
              </a:rPr>
              <a:t> This anything could be a letter, a number, a decimal point.</a:t>
            </a:r>
          </a:p>
          <a:p>
            <a:pPr>
              <a:buFont typeface="Arial" panose="020B0604020202020204" pitchFamily="34" charset="0"/>
              <a:buChar char="•"/>
            </a:pPr>
            <a:r>
              <a:rPr lang="en-CA" sz="2400" dirty="0">
                <a:latin typeface="Times New Roman" panose="02020603050405020304" pitchFamily="18" charset="0"/>
              </a:rPr>
              <a:t> It can be a certain emotion, personality, thought, or mood. </a:t>
            </a:r>
          </a:p>
          <a:p>
            <a:pPr>
              <a:buFont typeface="Arial" panose="020B0604020202020204" pitchFamily="34" charset="0"/>
              <a:buChar char="•"/>
            </a:pPr>
            <a:r>
              <a:rPr lang="en-CA" sz="2400" dirty="0">
                <a:latin typeface="Times New Roman" panose="02020603050405020304" pitchFamily="18" charset="0"/>
              </a:rPr>
              <a:t> A representation therefore can be anything and everything except for nothing. </a:t>
            </a:r>
            <a:endParaRPr lang="en-CA" sz="2400" dirty="0"/>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5982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What is indistinguishable VR? </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1509" y="2023964"/>
            <a:ext cx="10384053" cy="3577940"/>
          </a:xfrm>
        </p:spPr>
        <p:txBody>
          <a:bodyPr>
            <a:normAutofit/>
          </a:bodyPr>
          <a:lstStyle/>
          <a:p>
            <a:pPr>
              <a:buFont typeface="Arial" panose="020B0604020202020204" pitchFamily="34" charset="0"/>
              <a:buChar char="•"/>
            </a:pPr>
            <a:r>
              <a:rPr lang="en-CA" sz="2400" dirty="0">
                <a:latin typeface="Times New Roman" panose="02020603050405020304" pitchFamily="18" charset="0"/>
              </a:rPr>
              <a:t> Who is familiar with </a:t>
            </a:r>
            <a:r>
              <a:rPr lang="en-CA" sz="2400" i="1" dirty="0">
                <a:latin typeface="Times New Roman" panose="02020603050405020304" pitchFamily="18" charset="0"/>
              </a:rPr>
              <a:t>Black Mirror’s </a:t>
            </a:r>
            <a:r>
              <a:rPr lang="en-CA" sz="2400" dirty="0">
                <a:latin typeface="Times New Roman" panose="02020603050405020304" pitchFamily="18" charset="0"/>
              </a:rPr>
              <a:t>episode called </a:t>
            </a:r>
            <a:r>
              <a:rPr lang="en-CA" sz="2400" i="1" dirty="0">
                <a:latin typeface="Times New Roman" panose="02020603050405020304" pitchFamily="18" charset="0"/>
              </a:rPr>
              <a:t>San Junipero? </a:t>
            </a:r>
            <a:endParaRPr lang="en-CA" sz="2400" dirty="0">
              <a:latin typeface="Times New Roman" panose="02020603050405020304" pitchFamily="18" charset="0"/>
            </a:endParaRPr>
          </a:p>
          <a:p>
            <a:pPr>
              <a:buFont typeface="Arial" panose="020B0604020202020204" pitchFamily="34" charset="0"/>
              <a:buChar char="•"/>
            </a:pPr>
            <a:r>
              <a:rPr lang="en-CA" sz="2400" dirty="0">
                <a:latin typeface="Times New Roman" panose="02020603050405020304" pitchFamily="18" charset="0"/>
              </a:rPr>
              <a:t> Written by Charlie Brooker, this episode consists of two woman who fall in love in a makeshift hospice. </a:t>
            </a:r>
          </a:p>
          <a:p>
            <a:pPr>
              <a:buFont typeface="Arial" panose="020B0604020202020204" pitchFamily="34" charset="0"/>
              <a:buChar char="•"/>
            </a:pPr>
            <a:r>
              <a:rPr lang="en-CA" sz="2400" dirty="0">
                <a:latin typeface="Times New Roman" panose="02020603050405020304" pitchFamily="18" charset="0"/>
              </a:rPr>
              <a:t> For those who don’t know, a spoiler alert.. It takes place in VR. </a:t>
            </a:r>
          </a:p>
          <a:p>
            <a:pPr>
              <a:buFont typeface="Arial" panose="020B0604020202020204" pitchFamily="34" charset="0"/>
              <a:buChar char="•"/>
            </a:pPr>
            <a:r>
              <a:rPr lang="en-CA" sz="2400" dirty="0">
                <a:latin typeface="Times New Roman" panose="02020603050405020304" pitchFamily="18" charset="0"/>
              </a:rPr>
              <a:t> Therefore, indistinguishable VR is one where ourself and the world around us is</a:t>
            </a:r>
            <a:r>
              <a:rPr lang="en-CA" sz="2400" b="1" dirty="0">
                <a:latin typeface="Times New Roman" panose="02020603050405020304" pitchFamily="18" charset="0"/>
              </a:rPr>
              <a:t> exactly </a:t>
            </a:r>
            <a:r>
              <a:rPr lang="en-CA" sz="2400" dirty="0">
                <a:latin typeface="Times New Roman" panose="02020603050405020304" pitchFamily="18" charset="0"/>
              </a:rPr>
              <a:t>as it is now. Sits at the same dinner table with the simulation hypothesis. </a:t>
            </a:r>
            <a:endParaRPr lang="en-CA" sz="2400" dirty="0"/>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44672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Quick Review</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1509" y="2023964"/>
            <a:ext cx="10384053" cy="3577940"/>
          </a:xfrm>
        </p:spPr>
        <p:txBody>
          <a:bodyPr>
            <a:normAutofit lnSpcReduction="10000"/>
          </a:bodyPr>
          <a:lstStyle/>
          <a:p>
            <a:pPr>
              <a:buFont typeface="Arial" panose="020B0604020202020204" pitchFamily="34" charset="0"/>
              <a:buChar char="•"/>
            </a:pPr>
            <a:r>
              <a:rPr lang="en-CA" sz="2400" dirty="0">
                <a:latin typeface="Times New Roman" panose="02020603050405020304" pitchFamily="18" charset="0"/>
              </a:rPr>
              <a:t> So far, we’ve answered the one question on the Strawpoll which we’ll get back to.</a:t>
            </a:r>
          </a:p>
          <a:p>
            <a:pPr>
              <a:buFont typeface="Arial" panose="020B0604020202020204" pitchFamily="34" charset="0"/>
              <a:buChar char="•"/>
            </a:pPr>
            <a:r>
              <a:rPr lang="en-CA" sz="2400" dirty="0">
                <a:latin typeface="Times New Roman" panose="02020603050405020304" pitchFamily="18" charset="0"/>
              </a:rPr>
              <a:t> Second, the concept of representation was defined as a concept of central currency in the world of cognitive science. </a:t>
            </a:r>
          </a:p>
          <a:p>
            <a:pPr>
              <a:buFont typeface="Arial" panose="020B0604020202020204" pitchFamily="34" charset="0"/>
              <a:buChar char="•"/>
            </a:pPr>
            <a:r>
              <a:rPr lang="en-CA" sz="2400" dirty="0">
                <a:latin typeface="Times New Roman" panose="02020603050405020304" pitchFamily="18" charset="0"/>
              </a:rPr>
              <a:t> Third, we briefly discussed what counts as one representation opposed to many, and how it is difficult to determine whether it’s an epistemic problem or a metaphysical one (i.e., set theory).</a:t>
            </a:r>
          </a:p>
          <a:p>
            <a:pPr>
              <a:buFont typeface="Arial" panose="020B0604020202020204" pitchFamily="34" charset="0"/>
              <a:buChar char="•"/>
            </a:pPr>
            <a:r>
              <a:rPr lang="en-CA" sz="2400" dirty="0">
                <a:latin typeface="Times New Roman" panose="02020603050405020304" pitchFamily="18" charset="0"/>
              </a:rPr>
              <a:t> Forth: Main claim – we can think </a:t>
            </a: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93833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Analogy from Cryptography </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1509" y="2023964"/>
            <a:ext cx="10384053" cy="3577940"/>
          </a:xfrm>
        </p:spPr>
        <p:txBody>
          <a:bodyPr>
            <a:normAutofit fontScale="92500" lnSpcReduction="10000"/>
          </a:bodyPr>
          <a:lstStyle/>
          <a:p>
            <a:pPr>
              <a:buFont typeface="Arial" panose="020B0604020202020204" pitchFamily="34" charset="0"/>
              <a:buChar char="•"/>
            </a:pPr>
            <a:r>
              <a:rPr lang="en-CA" sz="2400" dirty="0">
                <a:latin typeface="Times New Roman" panose="02020603050405020304" pitchFamily="18" charset="0"/>
              </a:rPr>
              <a:t> Grant Sanderson of the YouTube channel </a:t>
            </a:r>
            <a:r>
              <a:rPr lang="en-CA" sz="2400" i="1" dirty="0">
                <a:latin typeface="Times New Roman" panose="02020603050405020304" pitchFamily="18" charset="0"/>
              </a:rPr>
              <a:t>3Blue1Brown</a:t>
            </a:r>
            <a:r>
              <a:rPr lang="en-CA" sz="2400" dirty="0">
                <a:latin typeface="Times New Roman" panose="02020603050405020304" pitchFamily="18" charset="0"/>
              </a:rPr>
              <a:t> posted a video in 2017. </a:t>
            </a:r>
          </a:p>
          <a:p>
            <a:pPr>
              <a:buFont typeface="Arial" panose="020B0604020202020204" pitchFamily="34" charset="0"/>
              <a:buChar char="•"/>
            </a:pPr>
            <a:r>
              <a:rPr lang="en-CA" sz="2400" dirty="0">
                <a:latin typeface="Times New Roman" panose="02020603050405020304" pitchFamily="18" charset="0"/>
              </a:rPr>
              <a:t> His main claim was that solving a cryptographic hash function, called SHA-256, while being </a:t>
            </a:r>
            <a:r>
              <a:rPr lang="en-CA" sz="2400" i="1" dirty="0">
                <a:latin typeface="Times New Roman" panose="02020603050405020304" pitchFamily="18" charset="0"/>
              </a:rPr>
              <a:t>very</a:t>
            </a:r>
            <a:r>
              <a:rPr lang="en-CA" sz="2400" dirty="0">
                <a:latin typeface="Times New Roman" panose="02020603050405020304" pitchFamily="18" charset="0"/>
              </a:rPr>
              <a:t> difficult, is nonetheless possible to visualize regarding how many guesses it would take. </a:t>
            </a:r>
            <a:r>
              <a:rPr lang="en-CA" sz="2400" i="1" dirty="0">
                <a:latin typeface="Times New Roman" panose="02020603050405020304" pitchFamily="18" charset="0"/>
              </a:rPr>
              <a:t>(I claim we can use this analogy to think about how many representations we should account for when creating VR). </a:t>
            </a:r>
          </a:p>
          <a:p>
            <a:pPr>
              <a:buFont typeface="Arial" panose="020B0604020202020204" pitchFamily="34" charset="0"/>
              <a:buChar char="•"/>
            </a:pPr>
            <a:r>
              <a:rPr lang="en-US" sz="2400" dirty="0">
                <a:latin typeface="Times New Roman" panose="02020603050405020304" pitchFamily="18" charset="0"/>
              </a:rPr>
              <a:t>A SHA-256 hash function is a cryptographic algorithm that generates a fixed-length unique string of characters, known as a hash, from input data, providing a secure and irreversible way to represent the original data. It is used most often to secure digital transactions. </a:t>
            </a:r>
            <a:endParaRPr lang="en-CA" sz="24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9468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Analogy from Cryptography </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1509" y="2023964"/>
            <a:ext cx="10806705" cy="3577940"/>
          </a:xfrm>
        </p:spPr>
        <p:txBody>
          <a:bodyPr>
            <a:normAutofit/>
          </a:bodyPr>
          <a:lstStyle/>
          <a:p>
            <a:pPr>
              <a:buFont typeface="Arial" panose="020B0604020202020204" pitchFamily="34" charset="0"/>
              <a:buChar char="•"/>
            </a:pPr>
            <a:r>
              <a:rPr lang="en-CA" sz="2400" dirty="0">
                <a:latin typeface="Times New Roman" panose="02020603050405020304" pitchFamily="18" charset="0"/>
              </a:rPr>
              <a:t> To solve a SHA-256 hash function, it would take 2^256 guesses.</a:t>
            </a:r>
          </a:p>
          <a:p>
            <a:pPr>
              <a:buFont typeface="Arial" panose="020B0604020202020204" pitchFamily="34" charset="0"/>
              <a:buChar char="•"/>
            </a:pPr>
            <a:r>
              <a:rPr lang="en-CA" sz="2400" dirty="0">
                <a:latin typeface="Times New Roman" panose="02020603050405020304" pitchFamily="18" charset="0"/>
              </a:rPr>
              <a:t> To visualize this immense number, Sanderson breaks it down into multiplying 4 billion (2^23) multiplied by itself eight times. </a:t>
            </a:r>
          </a:p>
          <a:p>
            <a:pPr marL="0" indent="0">
              <a:buNone/>
            </a:pPr>
            <a:r>
              <a:rPr lang="en-CA" sz="2400" dirty="0">
                <a:latin typeface="Times New Roman" panose="02020603050405020304" pitchFamily="18" charset="0"/>
              </a:rPr>
              <a:t>(4 Billion) (4 Billion) (4 Billion) (4 Billion) (4 Billion) (4 Billion) (4 Billion) (4 Billion)</a:t>
            </a: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a:p>
            <a:pPr>
              <a:buFont typeface="Arial" panose="020B0604020202020204" pitchFamily="34" charset="0"/>
              <a:buChar char="•"/>
            </a:pPr>
            <a:endParaRPr lang="en-CA" sz="24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7663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Graphic processing units (GPU’s) </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2800" dirty="0">
                <a:latin typeface="Times New Roman" panose="02020603050405020304" pitchFamily="18" charset="0"/>
              </a:rPr>
              <a:t> If one programmed a GPU to run a cryptographic hash function over and over, a </a:t>
            </a:r>
            <a:r>
              <a:rPr lang="en-CA" sz="2800" i="1" dirty="0">
                <a:latin typeface="Times New Roman" panose="02020603050405020304" pitchFamily="18" charset="0"/>
              </a:rPr>
              <a:t>really </a:t>
            </a:r>
            <a:r>
              <a:rPr lang="en-CA" sz="2800" dirty="0">
                <a:latin typeface="Times New Roman" panose="02020603050405020304" pitchFamily="18" charset="0"/>
              </a:rPr>
              <a:t>good one can likely achieve around less than a billion hashes per second. </a:t>
            </a:r>
          </a:p>
          <a:p>
            <a:pPr>
              <a:buFont typeface="Arial" panose="020B0604020202020204" pitchFamily="34" charset="0"/>
              <a:buChar char="•"/>
            </a:pPr>
            <a:r>
              <a:rPr lang="en-CA" sz="2800" dirty="0">
                <a:latin typeface="Times New Roman" panose="02020603050405020304" pitchFamily="18" charset="0"/>
              </a:rPr>
              <a:t> If we then take 4 of these GPU’s, our first 4 billion here is going to represent “the number of hashes per second per computer”.</a:t>
            </a: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a:t>
            </a:r>
            <a:r>
              <a:rPr lang="en-CA" sz="2200" dirty="0">
                <a:latin typeface="Times New Roman" panose="02020603050405020304" pitchFamily="18" charset="0"/>
              </a:rPr>
              <a:t>(4 Billion) (4 Billion) (4 Billion) (4 Billion) (4 Billion) (4 Billion) (4 Billion)</a:t>
            </a:r>
          </a:p>
        </p:txBody>
      </p:sp>
    </p:spTree>
    <p:extLst>
      <p:ext uri="{BB962C8B-B14F-4D97-AF65-F5344CB8AC3E}">
        <p14:creationId xmlns:p14="http://schemas.microsoft.com/office/powerpoint/2010/main" val="419732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GPU packed computer</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Now, picture 4 billion of these GPU packed computers.</a:t>
            </a:r>
          </a:p>
          <a:p>
            <a:pPr>
              <a:buFont typeface="Arial" panose="020B0604020202020204" pitchFamily="34" charset="0"/>
              <a:buChar char="•"/>
            </a:pPr>
            <a:r>
              <a:rPr lang="en-CA" sz="3200" dirty="0">
                <a:latin typeface="Times New Roman" panose="02020603050405020304" pitchFamily="18" charset="0"/>
              </a:rPr>
              <a:t> </a:t>
            </a:r>
            <a:r>
              <a:rPr lang="en-CA" sz="3200" i="1" dirty="0">
                <a:latin typeface="Times New Roman" panose="02020603050405020304" pitchFamily="18" charset="0"/>
              </a:rPr>
              <a:t>Google’s </a:t>
            </a:r>
            <a:r>
              <a:rPr lang="en-CA" sz="3200" dirty="0">
                <a:latin typeface="Times New Roman" panose="02020603050405020304" pitchFamily="18" charset="0"/>
              </a:rPr>
              <a:t>servers are around in the single digit millions.</a:t>
            </a:r>
          </a:p>
          <a:p>
            <a:pPr>
              <a:buFont typeface="Arial" panose="020B0604020202020204" pitchFamily="34" charset="0"/>
              <a:buChar char="•"/>
            </a:pPr>
            <a:r>
              <a:rPr lang="en-CA" sz="3200" dirty="0">
                <a:latin typeface="Times New Roman" panose="02020603050405020304" pitchFamily="18" charset="0"/>
              </a:rPr>
              <a:t> 4 billion machines of these can be called one kilo-Google worth of computing power. </a:t>
            </a:r>
          </a:p>
          <a:p>
            <a:pPr>
              <a:buFont typeface="Arial" panose="020B0604020202020204" pitchFamily="34" charset="0"/>
              <a:buChar char="•"/>
            </a:pPr>
            <a:endParaRPr lang="en-CA" sz="3200" dirty="0">
              <a:latin typeface="Times New Roman" panose="02020603050405020304" pitchFamily="18" charset="0"/>
            </a:endParaRP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a:t>
            </a:r>
            <a:r>
              <a:rPr lang="en-CA" sz="2200" dirty="0">
                <a:latin typeface="Times New Roman" panose="02020603050405020304" pitchFamily="18" charset="0"/>
              </a:rPr>
              <a:t>(4 Billion) (4 Billion) (4 Billion) (4 Billion) (4 Billion) (4 Billion)</a:t>
            </a:r>
          </a:p>
        </p:txBody>
      </p:sp>
    </p:spTree>
    <p:extLst>
      <p:ext uri="{BB962C8B-B14F-4D97-AF65-F5344CB8AC3E}">
        <p14:creationId xmlns:p14="http://schemas.microsoft.com/office/powerpoint/2010/main" val="15670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½ Earth’s pop. having 1 kilo-Google</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Next, imagine giving a little over half of every person on earth their own personal kilo-Google.</a:t>
            </a:r>
          </a:p>
          <a:p>
            <a:pPr>
              <a:buFont typeface="Arial" panose="020B0604020202020204" pitchFamily="34" charset="0"/>
              <a:buChar char="•"/>
            </a:pPr>
            <a:r>
              <a:rPr lang="en-CA" sz="3200" dirty="0">
                <a:latin typeface="Times New Roman" panose="02020603050405020304" pitchFamily="18" charset="0"/>
              </a:rPr>
              <a:t> This means that around 4 billion people on Earth have this kilo-Google computer. </a:t>
            </a: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a:t>
            </a:r>
            <a:r>
              <a:rPr lang="en-CA" sz="2200" dirty="0">
                <a:latin typeface="Times New Roman" panose="02020603050405020304" pitchFamily="18" charset="0"/>
              </a:rPr>
              <a:t>(4 Billion) (4 Billion) (4 Billion) (4 Billion) (4 Billion)</a:t>
            </a:r>
          </a:p>
        </p:txBody>
      </p:sp>
    </p:spTree>
    <p:extLst>
      <p:ext uri="{BB962C8B-B14F-4D97-AF65-F5344CB8AC3E}">
        <p14:creationId xmlns:p14="http://schemas.microsoft.com/office/powerpoint/2010/main" val="155205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4 billion copies of Earth </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Now, imagine 4 billion copies of this Earth…</a:t>
            </a:r>
          </a:p>
          <a:p>
            <a:pPr>
              <a:buFont typeface="Arial" panose="020B0604020202020204" pitchFamily="34" charset="0"/>
              <a:buChar char="•"/>
            </a:pPr>
            <a:r>
              <a:rPr lang="en-CA" sz="3200">
                <a:latin typeface="Times New Roman" panose="02020603050405020304" pitchFamily="18" charset="0"/>
              </a:rPr>
              <a:t> Akin to </a:t>
            </a:r>
            <a:r>
              <a:rPr lang="en-CA" sz="3200" dirty="0">
                <a:latin typeface="Times New Roman" panose="02020603050405020304" pitchFamily="18" charset="0"/>
              </a:rPr>
              <a:t>around 1% of every star in the Milky Way galaxy which has around 100-400 billion stars. </a:t>
            </a:r>
          </a:p>
          <a:p>
            <a:pPr marL="0" indent="0">
              <a:buNone/>
            </a:pPr>
            <a:endParaRPr lang="en-CA" sz="3200" dirty="0">
              <a:latin typeface="Times New Roman" panose="02020603050405020304" pitchFamily="18" charset="0"/>
            </a:endParaRP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a:t>
            </a:r>
            <a:r>
              <a:rPr lang="en-CA" sz="2200" dirty="0">
                <a:latin typeface="Times New Roman" panose="02020603050405020304" pitchFamily="18" charset="0"/>
              </a:rPr>
              <a:t>(4 Billion) (4 Billion) (4 Billion) (4 Billion)</a:t>
            </a:r>
          </a:p>
        </p:txBody>
      </p:sp>
    </p:spTree>
    <p:extLst>
      <p:ext uri="{BB962C8B-B14F-4D97-AF65-F5344CB8AC3E}">
        <p14:creationId xmlns:p14="http://schemas.microsoft.com/office/powerpoint/2010/main" val="30044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4 billion copies of  the Milky Way</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Now, try and imagine 4 billion copies of the Milky Way.</a:t>
            </a:r>
          </a:p>
          <a:p>
            <a:pPr>
              <a:buFont typeface="Arial" panose="020B0604020202020204" pitchFamily="34" charset="0"/>
              <a:buChar char="•"/>
            </a:pPr>
            <a:r>
              <a:rPr lang="en-CA" sz="3200" dirty="0">
                <a:latin typeface="Times New Roman" panose="02020603050405020304" pitchFamily="18" charset="0"/>
              </a:rPr>
              <a:t> Sanderson calls this our ‘Giga-Galactic Supercomputer” running about 2^160 hashes/sec. </a:t>
            </a:r>
          </a:p>
          <a:p>
            <a:pPr marL="0" indent="0">
              <a:buNone/>
            </a:pPr>
            <a:endParaRPr lang="en-CA" sz="3200" dirty="0">
              <a:latin typeface="Times New Roman" panose="02020603050405020304" pitchFamily="18" charset="0"/>
            </a:endParaRP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(4 Billion) </a:t>
            </a:r>
            <a:r>
              <a:rPr lang="en-CA" sz="2200" dirty="0">
                <a:latin typeface="Times New Roman" panose="02020603050405020304" pitchFamily="18" charset="0"/>
              </a:rPr>
              <a:t>(4 Billion) (4 Billion) (4 Billion)</a:t>
            </a:r>
          </a:p>
        </p:txBody>
      </p:sp>
    </p:spTree>
    <p:extLst>
      <p:ext uri="{BB962C8B-B14F-4D97-AF65-F5344CB8AC3E}">
        <p14:creationId xmlns:p14="http://schemas.microsoft.com/office/powerpoint/2010/main" val="30669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p:txBody>
          <a:bodyPr>
            <a:normAutofit fontScale="90000"/>
          </a:bodyPr>
          <a:lstStyle/>
          <a:p>
            <a:r>
              <a:rPr lang="en-CA" dirty="0"/>
              <a:t>How many particles are in the universe?</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97280" y="2122715"/>
            <a:ext cx="5401491" cy="3746378"/>
          </a:xfrm>
        </p:spPr>
        <p:txBody>
          <a:bodyPr>
            <a:normAutofit/>
          </a:bodyPr>
          <a:lstStyle/>
          <a:p>
            <a:r>
              <a:rPr lang="en-CA" sz="2800" dirty="0"/>
              <a:t>A) 550 billion	</a:t>
            </a:r>
          </a:p>
          <a:p>
            <a:r>
              <a:rPr lang="en-CA" sz="2800" dirty="0"/>
              <a:t>B) 10^80</a:t>
            </a:r>
          </a:p>
          <a:p>
            <a:r>
              <a:rPr lang="en-CA" sz="2800" dirty="0"/>
              <a:t>C) 2^256</a:t>
            </a:r>
          </a:p>
          <a:p>
            <a:r>
              <a:rPr lang="en-CA" sz="2800" dirty="0"/>
              <a:t>D) Unknown</a:t>
            </a:r>
          </a:p>
        </p:txBody>
      </p:sp>
      <p:pic>
        <p:nvPicPr>
          <p:cNvPr id="7" name="Picture 6">
            <a:extLst>
              <a:ext uri="{FF2B5EF4-FFF2-40B4-BE49-F238E27FC236}">
                <a16:creationId xmlns:a16="http://schemas.microsoft.com/office/drawing/2014/main" id="{6D8C49ED-CF9C-E085-BD6E-FC42AC3137F5}"/>
              </a:ext>
            </a:extLst>
          </p:cNvPr>
          <p:cNvPicPr>
            <a:picLocks noChangeAspect="1"/>
          </p:cNvPicPr>
          <p:nvPr/>
        </p:nvPicPr>
        <p:blipFill>
          <a:blip r:embed="rId2"/>
          <a:stretch>
            <a:fillRect/>
          </a:stretch>
        </p:blipFill>
        <p:spPr>
          <a:xfrm>
            <a:off x="7354541" y="2465819"/>
            <a:ext cx="3150174" cy="3060169"/>
          </a:xfrm>
          <a:prstGeom prst="rect">
            <a:avLst/>
          </a:prstGeom>
        </p:spPr>
      </p:pic>
    </p:spTree>
    <p:extLst>
      <p:ext uri="{BB962C8B-B14F-4D97-AF65-F5344CB8AC3E}">
        <p14:creationId xmlns:p14="http://schemas.microsoft.com/office/powerpoint/2010/main" val="31918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4 billion seconds </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4 billions seconds is about 126.8 years.</a:t>
            </a: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(4 Billion) (4 Billion) </a:t>
            </a:r>
            <a:r>
              <a:rPr lang="en-CA" sz="2200" dirty="0">
                <a:latin typeface="Times New Roman" panose="02020603050405020304" pitchFamily="18" charset="0"/>
              </a:rPr>
              <a:t>(4 Billion) (4 Billion)</a:t>
            </a:r>
          </a:p>
        </p:txBody>
      </p:sp>
    </p:spTree>
    <p:extLst>
      <p:ext uri="{BB962C8B-B14F-4D97-AF65-F5344CB8AC3E}">
        <p14:creationId xmlns:p14="http://schemas.microsoft.com/office/powerpoint/2010/main" val="16478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4 billion years</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4 billion of those seconds is 507 billion years, about 37x the age of the universe. </a:t>
            </a: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(4 Billion) (4 Billion) (4 Billion) </a:t>
            </a:r>
            <a:r>
              <a:rPr lang="en-CA" sz="2200" dirty="0">
                <a:latin typeface="Times New Roman" panose="02020603050405020304" pitchFamily="18" charset="0"/>
              </a:rPr>
              <a:t>(4 Billion)</a:t>
            </a:r>
          </a:p>
        </p:txBody>
      </p:sp>
    </p:spTree>
    <p:extLst>
      <p:ext uri="{BB962C8B-B14F-4D97-AF65-F5344CB8AC3E}">
        <p14:creationId xmlns:p14="http://schemas.microsoft.com/office/powerpoint/2010/main" val="1723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1 in 4 billion chance…</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4798"/>
            <a:ext cx="10384053" cy="3577940"/>
          </a:xfrm>
        </p:spPr>
        <p:txBody>
          <a:bodyPr>
            <a:normAutofit/>
          </a:bodyPr>
          <a:lstStyle/>
          <a:p>
            <a:pPr>
              <a:buFont typeface="Arial" panose="020B0604020202020204" pitchFamily="34" charset="0"/>
              <a:buChar char="•"/>
            </a:pPr>
            <a:r>
              <a:rPr lang="en-CA" sz="3200" dirty="0">
                <a:latin typeface="Times New Roman" panose="02020603050405020304" pitchFamily="18" charset="0"/>
              </a:rPr>
              <a:t> “So even if you were to have your GPU-packed kilo-Google-per-person multiplanetary GigaGalactic computer guessing numbers for 37 times the age of the universe, it would still only have a 1 in 4 billion chance of finding the correct guess” (Sanderson, 2017). </a:t>
            </a:r>
          </a:p>
          <a:p>
            <a:pPr marL="0" indent="0">
              <a:buNone/>
            </a:pPr>
            <a:endParaRPr lang="en-CA" sz="32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(4 Billion) (4 Billion) (4 Billion) (4 Billion)</a:t>
            </a:r>
          </a:p>
        </p:txBody>
      </p:sp>
    </p:spTree>
    <p:extLst>
      <p:ext uri="{BB962C8B-B14F-4D97-AF65-F5344CB8AC3E}">
        <p14:creationId xmlns:p14="http://schemas.microsoft.com/office/powerpoint/2010/main" val="197438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fontScale="90000"/>
          </a:bodyPr>
          <a:lstStyle/>
          <a:p>
            <a:r>
              <a:rPr lang="en-CA" dirty="0"/>
              <a:t>Now… this is </a:t>
            </a:r>
            <a:r>
              <a:rPr lang="en-CA" b="1" dirty="0"/>
              <a:t>a lot </a:t>
            </a:r>
            <a:r>
              <a:rPr lang="en-CA" dirty="0"/>
              <a:t>of representations.</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0198"/>
            <a:ext cx="10384053" cy="3577940"/>
          </a:xfrm>
        </p:spPr>
        <p:txBody>
          <a:bodyPr>
            <a:normAutofit/>
          </a:bodyPr>
          <a:lstStyle/>
          <a:p>
            <a:pPr>
              <a:buFont typeface="Arial" panose="020B0604020202020204" pitchFamily="34" charset="0"/>
              <a:buChar char="•"/>
            </a:pPr>
            <a:r>
              <a:rPr lang="en-CA" sz="2400" dirty="0">
                <a:latin typeface="Times New Roman" panose="02020603050405020304" pitchFamily="18" charset="0"/>
              </a:rPr>
              <a:t> </a:t>
            </a:r>
            <a:r>
              <a:rPr lang="en-CA" sz="2800" dirty="0">
                <a:latin typeface="Times New Roman" panose="02020603050405020304" pitchFamily="18" charset="0"/>
              </a:rPr>
              <a:t>It is my guess that when creating a potential VR world indistinguishable from our own, we would have to account for so much </a:t>
            </a:r>
            <a:r>
              <a:rPr lang="en-CA" sz="2800" i="1" dirty="0">
                <a:latin typeface="Times New Roman" panose="02020603050405020304" pitchFamily="18" charset="0"/>
              </a:rPr>
              <a:t>stuff</a:t>
            </a:r>
            <a:r>
              <a:rPr lang="en-CA" sz="2800" dirty="0">
                <a:latin typeface="Times New Roman" panose="02020603050405020304" pitchFamily="18" charset="0"/>
              </a:rPr>
              <a:t> that it would be close to this number. </a:t>
            </a:r>
            <a:endParaRPr lang="en-CA" sz="24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(4 Billion) (4 Billion) (4 Billion) (4 Billion)</a:t>
            </a:r>
          </a:p>
        </p:txBody>
      </p:sp>
    </p:spTree>
    <p:extLst>
      <p:ext uri="{BB962C8B-B14F-4D97-AF65-F5344CB8AC3E}">
        <p14:creationId xmlns:p14="http://schemas.microsoft.com/office/powerpoint/2010/main" val="8307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Thoughts about organization</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600198"/>
            <a:ext cx="10384053" cy="3577940"/>
          </a:xfrm>
        </p:spPr>
        <p:txBody>
          <a:bodyPr>
            <a:normAutofit/>
          </a:bodyPr>
          <a:lstStyle/>
          <a:p>
            <a:pPr>
              <a:buFont typeface="Arial" panose="020B0604020202020204" pitchFamily="34" charset="0"/>
              <a:buChar char="•"/>
            </a:pPr>
            <a:r>
              <a:rPr lang="en-CA" sz="2800" dirty="0">
                <a:latin typeface="Times New Roman" panose="02020603050405020304" pitchFamily="18" charset="0"/>
              </a:rPr>
              <a:t> It is also my guess that a potential theoretical model to think about how to deal with this immense number lies in the philosophy of Arthur Schopenhauer. </a:t>
            </a:r>
          </a:p>
          <a:p>
            <a:pPr>
              <a:buFont typeface="Arial" panose="020B0604020202020204" pitchFamily="34" charset="0"/>
              <a:buChar char="•"/>
            </a:pPr>
            <a:r>
              <a:rPr lang="en-CA" sz="2800" dirty="0">
                <a:latin typeface="Times New Roman" panose="02020603050405020304" pitchFamily="18" charset="0"/>
              </a:rPr>
              <a:t> His metaphysical system encompasses Becoming, Knowing, Being, and Willing. It’s possible that the first 8 billion can be becoming, the next 8 can be knowing, and so on. </a:t>
            </a: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FF19129C-466E-AE70-657F-DBFFFD530AE8}"/>
              </a:ext>
            </a:extLst>
          </p:cNvPr>
          <p:cNvSpPr txBox="1"/>
          <p:nvPr/>
        </p:nvSpPr>
        <p:spPr>
          <a:xfrm>
            <a:off x="903973" y="2033346"/>
            <a:ext cx="10058400" cy="430887"/>
          </a:xfrm>
          <a:prstGeom prst="rect">
            <a:avLst/>
          </a:prstGeom>
          <a:noFill/>
        </p:spPr>
        <p:txBody>
          <a:bodyPr wrap="square">
            <a:spAutoFit/>
          </a:bodyPr>
          <a:lstStyle/>
          <a:p>
            <a:pPr marL="0" indent="0">
              <a:buNone/>
            </a:pPr>
            <a:r>
              <a:rPr lang="en-CA" sz="2200" dirty="0">
                <a:solidFill>
                  <a:schemeClr val="accent5"/>
                </a:solidFill>
                <a:latin typeface="Times New Roman" panose="02020603050405020304" pitchFamily="18" charset="0"/>
              </a:rPr>
              <a:t>(4 Billion) (4 Billion) (4 Billion) (4 Billion) (4 Billion) (4 Billion) (4 Billion) (4 Billion)</a:t>
            </a:r>
          </a:p>
        </p:txBody>
      </p:sp>
    </p:spTree>
    <p:extLst>
      <p:ext uri="{BB962C8B-B14F-4D97-AF65-F5344CB8AC3E}">
        <p14:creationId xmlns:p14="http://schemas.microsoft.com/office/powerpoint/2010/main" val="42491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Concluding Review</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873493" y="2057401"/>
            <a:ext cx="10384053" cy="3577940"/>
          </a:xfrm>
        </p:spPr>
        <p:txBody>
          <a:bodyPr>
            <a:normAutofit fontScale="92500" lnSpcReduction="10000"/>
          </a:bodyPr>
          <a:lstStyle/>
          <a:p>
            <a:pPr>
              <a:buFont typeface="Arial" panose="020B0604020202020204" pitchFamily="34" charset="0"/>
              <a:buChar char="•"/>
            </a:pPr>
            <a:r>
              <a:rPr lang="en-CA" sz="2400" dirty="0">
                <a:latin typeface="Times New Roman" panose="02020603050405020304" pitchFamily="18" charset="0"/>
              </a:rPr>
              <a:t> We went through one Strawpoll question regarding how many particles in the universe.</a:t>
            </a:r>
          </a:p>
          <a:p>
            <a:pPr>
              <a:buFont typeface="Arial" panose="020B0604020202020204" pitchFamily="34" charset="0"/>
              <a:buChar char="•"/>
            </a:pPr>
            <a:r>
              <a:rPr lang="en-CA" sz="2400" dirty="0">
                <a:latin typeface="Times New Roman" panose="02020603050405020304" pitchFamily="18" charset="0"/>
              </a:rPr>
              <a:t> Discussed how although representation is a central concept in cognitive science, it’s not easy to demarcate what counts as one “representation” as opposed to many. </a:t>
            </a:r>
          </a:p>
          <a:p>
            <a:pPr>
              <a:buFont typeface="Arial" panose="020B0604020202020204" pitchFamily="34" charset="0"/>
              <a:buChar char="•"/>
            </a:pPr>
            <a:r>
              <a:rPr lang="en-CA" sz="2400" dirty="0">
                <a:latin typeface="Times New Roman" panose="02020603050405020304" pitchFamily="18" charset="0"/>
              </a:rPr>
              <a:t> We talked about indistinguishable VR through the example of </a:t>
            </a:r>
            <a:r>
              <a:rPr lang="en-CA" sz="2400" i="1" dirty="0">
                <a:latin typeface="Times New Roman" panose="02020603050405020304" pitchFamily="18" charset="0"/>
              </a:rPr>
              <a:t>Black Mirror.</a:t>
            </a:r>
          </a:p>
          <a:p>
            <a:pPr>
              <a:buFont typeface="Arial" panose="020B0604020202020204" pitchFamily="34" charset="0"/>
              <a:buChar char="•"/>
            </a:pPr>
            <a:r>
              <a:rPr lang="en-CA" sz="2400" dirty="0">
                <a:latin typeface="Times New Roman" panose="02020603050405020304" pitchFamily="18" charset="0"/>
              </a:rPr>
              <a:t> And we unpacked Sanderson’s analogy from cryptography to provide insight into how many representations we might have to account for. </a:t>
            </a:r>
          </a:p>
          <a:p>
            <a:pPr>
              <a:buFont typeface="Arial" panose="020B0604020202020204" pitchFamily="34" charset="0"/>
              <a:buChar char="•"/>
            </a:pPr>
            <a:r>
              <a:rPr lang="en-CA" sz="2400" dirty="0">
                <a:latin typeface="Times New Roman" panose="02020603050405020304" pitchFamily="18" charset="0"/>
              </a:rPr>
              <a:t> Lastly, I touched briefly on a philosopher whose metaphysical system may help. </a:t>
            </a:r>
          </a:p>
          <a:p>
            <a:pPr>
              <a:buFont typeface="Arial" panose="020B0604020202020204" pitchFamily="34" charset="0"/>
              <a:buChar char="•"/>
            </a:pPr>
            <a:endParaRPr lang="en-CA" sz="2800" dirty="0">
              <a:latin typeface="Times New Roman" panose="02020603050405020304" pitchFamily="18" charset="0"/>
            </a:endParaRPr>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8762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2685049" y="1897380"/>
            <a:ext cx="6659880" cy="1450757"/>
          </a:xfrm>
        </p:spPr>
        <p:txBody>
          <a:bodyPr>
            <a:normAutofit/>
          </a:bodyPr>
          <a:lstStyle/>
          <a:p>
            <a:r>
              <a:rPr lang="en-CA" dirty="0"/>
              <a:t>Thank you for listening</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41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p:txBody>
          <a:bodyPr>
            <a:normAutofit/>
          </a:bodyPr>
          <a:lstStyle/>
          <a:p>
            <a:r>
              <a:rPr lang="en-CA" dirty="0"/>
              <a:t>Background</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97280" y="2122715"/>
            <a:ext cx="9831977" cy="3746378"/>
          </a:xfrm>
        </p:spPr>
        <p:txBody>
          <a:bodyPr>
            <a:normAutofit fontScale="70000" lnSpcReduction="20000"/>
          </a:bodyPr>
          <a:lstStyle/>
          <a:p>
            <a:pPr>
              <a:buFont typeface="Arial" panose="020B0604020202020204" pitchFamily="34" charset="0"/>
              <a:buChar char="•"/>
            </a:pPr>
            <a:r>
              <a:rPr lang="en-CA" sz="4600" dirty="0">
                <a:latin typeface="Times New Roman" panose="02020603050405020304" pitchFamily="18" charset="0"/>
                <a:ea typeface="Aptos" panose="020B0004020202020204" pitchFamily="34" charset="0"/>
              </a:rPr>
              <a:t> </a:t>
            </a:r>
            <a:r>
              <a:rPr lang="en-CA" sz="3100" i="1" kern="100" dirty="0">
                <a:effectLst/>
                <a:latin typeface="Times New Roman" panose="02020603050405020304" pitchFamily="18" charset="0"/>
                <a:ea typeface="Aptos" panose="020B0004020202020204" pitchFamily="34" charset="0"/>
                <a:cs typeface="Times New Roman" panose="02020603050405020304" pitchFamily="18" charset="0"/>
              </a:rPr>
              <a:t>Alimi, J.-M., et al. "First-ever full observable universe simulation." In SC '12: Proceedings of the International Conference on High Performance Computing, Networking, Storage and Analysis, Salt Lake City, UT, USA, 2012, pp. 1-11. doi: 10.1109/SC.2012.58.</a:t>
            </a:r>
          </a:p>
          <a:p>
            <a:pPr>
              <a:buFont typeface="Arial" panose="020B0604020202020204" pitchFamily="34" charset="0"/>
              <a:buChar char="•"/>
            </a:pPr>
            <a:r>
              <a:rPr lang="en-CA" sz="3100" kern="100" dirty="0">
                <a:effectLst/>
                <a:latin typeface="Times New Roman" panose="02020603050405020304" pitchFamily="18" charset="0"/>
                <a:ea typeface="Aptos" panose="020B0004020202020204" pitchFamily="34" charset="0"/>
                <a:cs typeface="Times New Roman" panose="02020603050405020304" pitchFamily="18" charset="0"/>
              </a:rPr>
              <a:t> &gt; &gt; 550 billion particles simulation. </a:t>
            </a:r>
          </a:p>
          <a:p>
            <a:pPr>
              <a:buFont typeface="Arial" panose="020B0604020202020204" pitchFamily="34" charset="0"/>
              <a:buChar char="•"/>
            </a:pPr>
            <a:r>
              <a:rPr lang="en-CA" sz="4600" dirty="0">
                <a:latin typeface="Times New Roman" panose="02020603050405020304" pitchFamily="18" charset="0"/>
                <a:ea typeface="Aptos" panose="020B0004020202020204" pitchFamily="34" charset="0"/>
              </a:rPr>
              <a:t> </a:t>
            </a:r>
            <a:r>
              <a:rPr lang="en-CA" sz="3100" i="1" kern="100" dirty="0">
                <a:effectLst/>
                <a:latin typeface="Times New Roman" panose="02020603050405020304" pitchFamily="18" charset="0"/>
                <a:ea typeface="Aptos" panose="020B0004020202020204" pitchFamily="34" charset="0"/>
                <a:cs typeface="Times New Roman" panose="02020603050405020304" pitchFamily="18" charset="0"/>
              </a:rPr>
              <a:t>Zwart, S. P., and Bedorf, J. "Creating the Virtual Universe." IEEE Software 33, no. 5 (September-October 2016): 25-29. doi: 10.1109/MS.2016.113.</a:t>
            </a:r>
            <a:endParaRPr lang="en-CA" sz="31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buFont typeface="Arial" panose="020B0604020202020204" pitchFamily="34" charset="0"/>
              <a:buChar char="•"/>
            </a:pPr>
            <a:r>
              <a:rPr lang="en-CA" sz="3200" dirty="0">
                <a:latin typeface="Times New Roman" panose="02020603050405020304" pitchFamily="18" charset="0"/>
                <a:ea typeface="Aptos" panose="020B0004020202020204" pitchFamily="34" charset="0"/>
              </a:rPr>
              <a:t> &gt;&gt; 220 billion particles </a:t>
            </a:r>
          </a:p>
          <a:p>
            <a:pPr>
              <a:buFont typeface="Arial" panose="020B0604020202020204" pitchFamily="34" charset="0"/>
              <a:buChar char="•"/>
            </a:pPr>
            <a:endParaRPr lang="en-CA" sz="2800" dirty="0"/>
          </a:p>
        </p:txBody>
      </p:sp>
    </p:spTree>
    <p:extLst>
      <p:ext uri="{BB962C8B-B14F-4D97-AF65-F5344CB8AC3E}">
        <p14:creationId xmlns:p14="http://schemas.microsoft.com/office/powerpoint/2010/main" val="9449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p:txBody>
          <a:bodyPr>
            <a:normAutofit/>
          </a:bodyPr>
          <a:lstStyle/>
          <a:p>
            <a:r>
              <a:rPr lang="en-CA" dirty="0"/>
              <a:t>Research Question</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97280" y="2122715"/>
            <a:ext cx="9831977" cy="3746378"/>
          </a:xfrm>
        </p:spPr>
        <p:txBody>
          <a:bodyPr>
            <a:normAutofit/>
          </a:bodyPr>
          <a:lstStyle/>
          <a:p>
            <a:pPr>
              <a:buFont typeface="Arial" panose="020B0604020202020204" pitchFamily="34" charset="0"/>
              <a:buChar char="•"/>
            </a:pPr>
            <a:r>
              <a:rPr lang="en-CA" sz="3200" dirty="0">
                <a:latin typeface="Times New Roman" panose="02020603050405020304" pitchFamily="18" charset="0"/>
                <a:ea typeface="Aptos" panose="020B0004020202020204" pitchFamily="34" charset="0"/>
              </a:rPr>
              <a:t> Wh</a:t>
            </a:r>
            <a:r>
              <a:rPr lang="en-CA" sz="3200" dirty="0">
                <a:effectLst/>
                <a:latin typeface="Times New Roman" panose="02020603050405020304" pitchFamily="18" charset="0"/>
                <a:ea typeface="Aptos" panose="020B0004020202020204" pitchFamily="34" charset="0"/>
              </a:rPr>
              <a:t>at specifically should we think about when it comes to creating a perfect virtual reality? </a:t>
            </a:r>
          </a:p>
          <a:p>
            <a:endParaRPr lang="en-CA" sz="2800" dirty="0"/>
          </a:p>
        </p:txBody>
      </p:sp>
    </p:spTree>
    <p:extLst>
      <p:ext uri="{BB962C8B-B14F-4D97-AF65-F5344CB8AC3E}">
        <p14:creationId xmlns:p14="http://schemas.microsoft.com/office/powerpoint/2010/main" val="21322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p:txBody>
          <a:bodyPr>
            <a:normAutofit/>
          </a:bodyPr>
          <a:lstStyle/>
          <a:p>
            <a:r>
              <a:rPr lang="en-CA" dirty="0"/>
              <a:t>Main Claim</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97280" y="2122715"/>
            <a:ext cx="9831977" cy="3746378"/>
          </a:xfrm>
        </p:spPr>
        <p:txBody>
          <a:bodyPr>
            <a:normAutofit/>
          </a:bodyPr>
          <a:lstStyle/>
          <a:p>
            <a:pPr>
              <a:buFont typeface="Arial" panose="020B0604020202020204" pitchFamily="34" charset="0"/>
              <a:buChar char="•"/>
            </a:pPr>
            <a:r>
              <a:rPr lang="en-CA" sz="2800" dirty="0">
                <a:effectLst/>
                <a:latin typeface="Times New Roman" panose="02020603050405020304" pitchFamily="18" charset="0"/>
                <a:ea typeface="Aptos" panose="020B0004020202020204" pitchFamily="34" charset="0"/>
              </a:rPr>
              <a:t> Philosophers studying virtual reality through </a:t>
            </a:r>
            <a:r>
              <a:rPr lang="en-CA" sz="2800" b="1" dirty="0">
                <a:effectLst/>
                <a:latin typeface="Times New Roman" panose="02020603050405020304" pitchFamily="18" charset="0"/>
                <a:ea typeface="Aptos" panose="020B0004020202020204" pitchFamily="34" charset="0"/>
              </a:rPr>
              <a:t>the concept of representation</a:t>
            </a:r>
            <a:r>
              <a:rPr lang="en-CA" sz="2800" dirty="0">
                <a:effectLst/>
                <a:latin typeface="Times New Roman" panose="02020603050405020304" pitchFamily="18" charset="0"/>
                <a:ea typeface="Aptos" panose="020B0004020202020204" pitchFamily="34" charset="0"/>
              </a:rPr>
              <a:t> can utilize an </a:t>
            </a:r>
            <a:r>
              <a:rPr lang="en-CA" sz="2800" b="1" dirty="0">
                <a:effectLst/>
                <a:latin typeface="Times New Roman" panose="02020603050405020304" pitchFamily="18" charset="0"/>
                <a:ea typeface="Aptos" panose="020B0004020202020204" pitchFamily="34" charset="0"/>
              </a:rPr>
              <a:t>analogue from cryptography</a:t>
            </a:r>
            <a:r>
              <a:rPr lang="en-CA" sz="2800" b="1" dirty="0">
                <a:latin typeface="Times New Roman" panose="02020603050405020304" pitchFamily="18" charset="0"/>
                <a:ea typeface="Aptos" panose="020B0004020202020204" pitchFamily="34" charset="0"/>
              </a:rPr>
              <a:t> </a:t>
            </a:r>
            <a:r>
              <a:rPr lang="en-CA" sz="2800" dirty="0">
                <a:effectLst/>
                <a:latin typeface="Times New Roman" panose="02020603050405020304" pitchFamily="18" charset="0"/>
                <a:ea typeface="Aptos" panose="020B0004020202020204" pitchFamily="34" charset="0"/>
              </a:rPr>
              <a:t>to consider the </a:t>
            </a:r>
            <a:r>
              <a:rPr lang="en-CA" sz="2800" i="1" dirty="0">
                <a:effectLst/>
                <a:latin typeface="Times New Roman" panose="02020603050405020304" pitchFamily="18" charset="0"/>
                <a:ea typeface="Aptos" panose="020B0004020202020204" pitchFamily="34" charset="0"/>
              </a:rPr>
              <a:t>amount of stuff </a:t>
            </a:r>
            <a:r>
              <a:rPr lang="en-CA" sz="2800" dirty="0">
                <a:effectLst/>
                <a:latin typeface="Times New Roman" panose="02020603050405020304" pitchFamily="18" charset="0"/>
                <a:ea typeface="Aptos" panose="020B0004020202020204" pitchFamily="34" charset="0"/>
              </a:rPr>
              <a:t>needed for a virtual world </a:t>
            </a:r>
            <a:r>
              <a:rPr lang="en-CA" sz="2800" b="1" dirty="0">
                <a:effectLst/>
                <a:latin typeface="Times New Roman" panose="02020603050405020304" pitchFamily="18" charset="0"/>
                <a:ea typeface="Aptos" panose="020B0004020202020204" pitchFamily="34" charset="0"/>
              </a:rPr>
              <a:t>to be indistinguishable from our own</a:t>
            </a:r>
            <a:r>
              <a:rPr lang="en-CA" sz="2800" dirty="0">
                <a:effectLst/>
                <a:latin typeface="Times New Roman" panose="02020603050405020304" pitchFamily="18" charset="0"/>
                <a:ea typeface="Aptos" panose="020B0004020202020204" pitchFamily="34" charset="0"/>
              </a:rPr>
              <a:t>, with further thoughts on </a:t>
            </a:r>
            <a:r>
              <a:rPr lang="en-CA" sz="2800" b="1" dirty="0">
                <a:effectLst/>
                <a:latin typeface="Times New Roman" panose="02020603050405020304" pitchFamily="18" charset="0"/>
                <a:ea typeface="Aptos" panose="020B0004020202020204" pitchFamily="34" charset="0"/>
              </a:rPr>
              <a:t>how to go about its organization</a:t>
            </a:r>
            <a:r>
              <a:rPr lang="en-CA" sz="2800" dirty="0">
                <a:effectLst/>
                <a:latin typeface="Times New Roman" panose="02020603050405020304" pitchFamily="18" charset="0"/>
                <a:ea typeface="Aptos" panose="020B0004020202020204" pitchFamily="34" charset="0"/>
              </a:rPr>
              <a:t>.</a:t>
            </a:r>
            <a:endParaRPr lang="en-CA" sz="4000" dirty="0"/>
          </a:p>
        </p:txBody>
      </p:sp>
    </p:spTree>
    <p:extLst>
      <p:ext uri="{BB962C8B-B14F-4D97-AF65-F5344CB8AC3E}">
        <p14:creationId xmlns:p14="http://schemas.microsoft.com/office/powerpoint/2010/main" val="9932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p:txBody>
          <a:bodyPr>
            <a:normAutofit/>
          </a:bodyPr>
          <a:lstStyle/>
          <a:p>
            <a:r>
              <a:rPr lang="en-CA" dirty="0"/>
              <a:t>Argumentative Structure</a:t>
            </a:r>
          </a:p>
        </p:txBody>
      </p: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97280" y="2122715"/>
            <a:ext cx="9831977" cy="3746378"/>
          </a:xfrm>
        </p:spPr>
        <p:txBody>
          <a:bodyPr>
            <a:normAutofit/>
          </a:bodyPr>
          <a:lstStyle/>
          <a:p>
            <a:pPr>
              <a:buFont typeface="Arial" panose="020B0604020202020204" pitchFamily="34" charset="0"/>
              <a:buChar char="•"/>
            </a:pPr>
            <a:r>
              <a:rPr lang="en-CA" sz="2800" dirty="0">
                <a:effectLst/>
                <a:latin typeface="Times New Roman" panose="02020603050405020304" pitchFamily="18" charset="0"/>
                <a:ea typeface="Aptos" panose="020B0004020202020204" pitchFamily="34" charset="0"/>
              </a:rPr>
              <a:t> 1) </a:t>
            </a:r>
            <a:r>
              <a:rPr lang="en-CA" sz="2800" dirty="0">
                <a:latin typeface="Times New Roman" panose="02020603050405020304" pitchFamily="18" charset="0"/>
                <a:ea typeface="Aptos" panose="020B0004020202020204" pitchFamily="34" charset="0"/>
              </a:rPr>
              <a:t>T</a:t>
            </a:r>
            <a:r>
              <a:rPr lang="en-CA" sz="2800" dirty="0">
                <a:effectLst/>
                <a:latin typeface="Times New Roman" panose="02020603050405020304" pitchFamily="18" charset="0"/>
                <a:ea typeface="Aptos" panose="020B0004020202020204" pitchFamily="34" charset="0"/>
              </a:rPr>
              <a:t>he Concept of Representation.</a:t>
            </a:r>
          </a:p>
          <a:p>
            <a:pPr>
              <a:buFont typeface="Arial" panose="020B0604020202020204" pitchFamily="34" charset="0"/>
              <a:buChar char="•"/>
            </a:pPr>
            <a:r>
              <a:rPr lang="en-CA" sz="2800" dirty="0">
                <a:latin typeface="Times New Roman" panose="02020603050405020304" pitchFamily="18" charset="0"/>
                <a:ea typeface="Aptos" panose="020B0004020202020204" pitchFamily="34" charset="0"/>
              </a:rPr>
              <a:t> 2) What does it mean for VR to be undistinguishable? </a:t>
            </a:r>
          </a:p>
          <a:p>
            <a:pPr>
              <a:buFont typeface="Arial" panose="020B0604020202020204" pitchFamily="34" charset="0"/>
              <a:buChar char="•"/>
            </a:pPr>
            <a:r>
              <a:rPr lang="en-CA" sz="2800" dirty="0">
                <a:latin typeface="Times New Roman" panose="02020603050405020304" pitchFamily="18" charset="0"/>
                <a:ea typeface="Aptos" panose="020B0004020202020204" pitchFamily="34" charset="0"/>
              </a:rPr>
              <a:t> 3) A</a:t>
            </a:r>
            <a:r>
              <a:rPr lang="en-CA" sz="2800" dirty="0">
                <a:effectLst/>
                <a:latin typeface="Times New Roman" panose="02020603050405020304" pitchFamily="18" charset="0"/>
                <a:ea typeface="Aptos" panose="020B0004020202020204" pitchFamily="34" charset="0"/>
              </a:rPr>
              <a:t>nalogy from cryptography.</a:t>
            </a:r>
            <a:r>
              <a:rPr lang="en-CA" sz="2800" dirty="0">
                <a:latin typeface="Times New Roman" panose="02020603050405020304" pitchFamily="18" charset="0"/>
                <a:ea typeface="Aptos" panose="020B0004020202020204" pitchFamily="34" charset="0"/>
              </a:rPr>
              <a:t> </a:t>
            </a:r>
          </a:p>
          <a:p>
            <a:pPr>
              <a:buFont typeface="Arial" panose="020B0604020202020204" pitchFamily="34" charset="0"/>
              <a:buChar char="•"/>
            </a:pPr>
            <a:r>
              <a:rPr lang="en-CA" sz="2800" dirty="0">
                <a:effectLst/>
                <a:latin typeface="Times New Roman" panose="02020603050405020304" pitchFamily="18" charset="0"/>
                <a:ea typeface="Aptos" panose="020B0004020202020204" pitchFamily="34" charset="0"/>
              </a:rPr>
              <a:t> 4) </a:t>
            </a:r>
            <a:r>
              <a:rPr lang="en-CA" sz="2800" dirty="0">
                <a:latin typeface="Times New Roman" panose="02020603050405020304" pitchFamily="18" charset="0"/>
                <a:ea typeface="Aptos" panose="020B0004020202020204" pitchFamily="34" charset="0"/>
              </a:rPr>
              <a:t>H</a:t>
            </a:r>
            <a:r>
              <a:rPr lang="en-CA" sz="2800" dirty="0">
                <a:effectLst/>
                <a:latin typeface="Times New Roman" panose="02020603050405020304" pitchFamily="18" charset="0"/>
                <a:ea typeface="Aptos" panose="020B0004020202020204" pitchFamily="34" charset="0"/>
              </a:rPr>
              <a:t>ow to go about its organization</a:t>
            </a:r>
            <a:r>
              <a:rPr lang="en-CA" sz="2800" dirty="0">
                <a:latin typeface="Times New Roman" panose="02020603050405020304" pitchFamily="18" charset="0"/>
                <a:ea typeface="Aptos" panose="020B0004020202020204" pitchFamily="34" charset="0"/>
              </a:rPr>
              <a:t>.</a:t>
            </a:r>
            <a:endParaRPr lang="en-CA" sz="4000" dirty="0"/>
          </a:p>
        </p:txBody>
      </p:sp>
    </p:spTree>
    <p:extLst>
      <p:ext uri="{BB962C8B-B14F-4D97-AF65-F5344CB8AC3E}">
        <p14:creationId xmlns:p14="http://schemas.microsoft.com/office/powerpoint/2010/main" val="10090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a:t>The Concept of Representation</a:t>
            </a:r>
          </a:p>
        </p:txBody>
      </p:sp>
      <p:cxnSp>
        <p:nvCxnSpPr>
          <p:cNvPr id="1046" name="Straight Connector 1045">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Representation in Cognitive Science: Shea, Nicholas: 9780198812883: Books -  Amazon.ca">
            <a:extLst>
              <a:ext uri="{FF2B5EF4-FFF2-40B4-BE49-F238E27FC236}">
                <a16:creationId xmlns:a16="http://schemas.microsoft.com/office/drawing/2014/main" id="{E6B9F155-EC57-024D-2ED0-72BFE0E3E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47" r="-2" b="6203"/>
          <a:stretch/>
        </p:blipFill>
        <p:spPr bwMode="auto">
          <a:xfrm>
            <a:off x="1036320" y="2108199"/>
            <a:ext cx="3044106" cy="3760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cholas Shea | Faculty of Philosophy">
            <a:extLst>
              <a:ext uri="{FF2B5EF4-FFF2-40B4-BE49-F238E27FC236}">
                <a16:creationId xmlns:a16="http://schemas.microsoft.com/office/drawing/2014/main" id="{FDCCFC7A-7ABA-CB59-74AE-2382CAB8AC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1" r="-2" b="-2"/>
          <a:stretch/>
        </p:blipFill>
        <p:spPr bwMode="auto">
          <a:xfrm>
            <a:off x="4171867" y="2108199"/>
            <a:ext cx="3044106" cy="37608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7537704" y="2108201"/>
            <a:ext cx="3557016" cy="3760891"/>
          </a:xfrm>
        </p:spPr>
        <p:txBody>
          <a:bodyPr>
            <a:normAutofit/>
          </a:bodyPr>
          <a:lstStyle/>
          <a:p>
            <a:pPr>
              <a:buFont typeface="Arial" panose="020B0604020202020204" pitchFamily="34" charset="0"/>
              <a:buChar char="•"/>
            </a:pPr>
            <a:r>
              <a:rPr lang="en-CA" sz="2000" dirty="0">
                <a:effectLst/>
                <a:latin typeface="Times New Roman" panose="02020603050405020304" pitchFamily="18" charset="0"/>
                <a:ea typeface="Aptos" panose="020B0004020202020204" pitchFamily="34" charset="0"/>
              </a:rPr>
              <a:t>  </a:t>
            </a:r>
            <a:r>
              <a:rPr lang="en-CA" sz="2000" dirty="0">
                <a:effectLst/>
                <a:latin typeface="Times New Roman" panose="02020603050405020304" pitchFamily="18" charset="0"/>
                <a:ea typeface="Calibri" panose="020F0502020204030204" pitchFamily="34" charset="0"/>
              </a:rPr>
              <a:t>Philosopher Nicholas She</a:t>
            </a:r>
            <a:r>
              <a:rPr lang="en-CA" sz="2000" dirty="0">
                <a:latin typeface="Times New Roman" panose="02020603050405020304" pitchFamily="18" charset="0"/>
                <a:ea typeface="Calibri" panose="020F0502020204030204" pitchFamily="34" charset="0"/>
              </a:rPr>
              <a:t>a, describes</a:t>
            </a:r>
            <a:r>
              <a:rPr lang="en-CA" sz="2000" dirty="0">
                <a:effectLst/>
                <a:latin typeface="Times New Roman" panose="02020603050405020304" pitchFamily="18" charset="0"/>
                <a:ea typeface="Calibri" panose="020F0502020204030204" pitchFamily="34" charset="0"/>
              </a:rPr>
              <a:t> the concept of mental representation as the solution to the enigma of thinking. Shea describes mental representation as “one of the most significant discoveries of the twentieth century—perhaps the most significant” (Shea 2018, 4). </a:t>
            </a:r>
            <a:endParaRPr lang="en-CA" sz="2000" dirty="0"/>
          </a:p>
        </p:txBody>
      </p:sp>
      <p:sp>
        <p:nvSpPr>
          <p:cNvPr id="1039" name="Rectangle 1038">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1971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a:t>The Concept of Representation</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Bermudez, Jose Luis | Texas A&amp;M University College of Arts and Sciences">
            <a:extLst>
              <a:ext uri="{FF2B5EF4-FFF2-40B4-BE49-F238E27FC236}">
                <a16:creationId xmlns:a16="http://schemas.microsoft.com/office/drawing/2014/main" id="{8A72BC0B-AA45-A61C-D5F3-246FBF1696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1565" y="2108199"/>
            <a:ext cx="2689024" cy="37608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gnitive Science, An Introduction to the Science of the Mind, 2nd Edition  | Cambridge University Press">
            <a:extLst>
              <a:ext uri="{FF2B5EF4-FFF2-40B4-BE49-F238E27FC236}">
                <a16:creationId xmlns:a16="http://schemas.microsoft.com/office/drawing/2014/main" id="{0C6D1991-F251-1E1E-F08E-5D036EC09E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5877" y="2108199"/>
            <a:ext cx="2880677" cy="37608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7537704" y="2108201"/>
            <a:ext cx="3557016" cy="3760891"/>
          </a:xfrm>
        </p:spPr>
        <p:txBody>
          <a:bodyPr>
            <a:normAutofit lnSpcReduction="10000"/>
          </a:bodyPr>
          <a:lstStyle/>
          <a:p>
            <a:pPr>
              <a:buFont typeface="Arial" panose="020B0604020202020204" pitchFamily="34" charset="0"/>
              <a:buChar char="•"/>
            </a:pPr>
            <a:r>
              <a:rPr lang="en-CA" sz="2000" dirty="0">
                <a:effectLst/>
                <a:latin typeface="Times New Roman" panose="02020603050405020304" pitchFamily="18" charset="0"/>
                <a:ea typeface="Aptos" panose="020B0004020202020204" pitchFamily="34" charset="0"/>
              </a:rPr>
              <a:t>  </a:t>
            </a:r>
            <a:r>
              <a:rPr lang="en-CA" sz="2000" dirty="0">
                <a:latin typeface="Times New Roman" panose="02020603050405020304" pitchFamily="18" charset="0"/>
                <a:ea typeface="Calibri" panose="020F0502020204030204" pitchFamily="34" charset="0"/>
              </a:rPr>
              <a:t>For</a:t>
            </a:r>
            <a:r>
              <a:rPr lang="en-CA" sz="2000" dirty="0">
                <a:effectLst/>
                <a:latin typeface="Times New Roman" panose="02020603050405020304" pitchFamily="18" charset="0"/>
                <a:ea typeface="Calibri" panose="020F0502020204030204" pitchFamily="34" charset="0"/>
              </a:rPr>
              <a:t> </a:t>
            </a:r>
            <a:r>
              <a:rPr lang="en-CA" sz="2000" dirty="0">
                <a:latin typeface="Times New Roman" panose="02020603050405020304" pitchFamily="18" charset="0"/>
                <a:ea typeface="Calibri" panose="020F0502020204030204" pitchFamily="34" charset="0"/>
              </a:rPr>
              <a:t>J</a:t>
            </a:r>
            <a:r>
              <a:rPr lang="en-CA" sz="2000" dirty="0">
                <a:effectLst/>
                <a:latin typeface="Times New Roman" panose="02020603050405020304" pitchFamily="18" charset="0"/>
                <a:ea typeface="Calibri" panose="020F0502020204030204" pitchFamily="34" charset="0"/>
              </a:rPr>
              <a:t>osé </a:t>
            </a:r>
            <a:r>
              <a:rPr lang="en-CA" sz="2000" dirty="0">
                <a:latin typeface="Times New Roman" panose="02020603050405020304" pitchFamily="18" charset="0"/>
                <a:ea typeface="Calibri" panose="020F0502020204030204" pitchFamily="34" charset="0"/>
              </a:rPr>
              <a:t>L</a:t>
            </a:r>
            <a:r>
              <a:rPr lang="en-CA" sz="2000" dirty="0">
                <a:effectLst/>
                <a:latin typeface="Times New Roman" panose="02020603050405020304" pitchFamily="18" charset="0"/>
                <a:ea typeface="Calibri" panose="020F0502020204030204" pitchFamily="34" charset="0"/>
              </a:rPr>
              <a:t>uis </a:t>
            </a:r>
            <a:r>
              <a:rPr lang="en-CA" sz="2000" dirty="0">
                <a:latin typeface="Times New Roman" panose="02020603050405020304" pitchFamily="18" charset="0"/>
                <a:ea typeface="Calibri" panose="020F0502020204030204" pitchFamily="34" charset="0"/>
              </a:rPr>
              <a:t>B</a:t>
            </a:r>
            <a:r>
              <a:rPr lang="en-CA" sz="2000" dirty="0">
                <a:effectLst/>
                <a:latin typeface="Times New Roman" panose="02020603050405020304" pitchFamily="18" charset="0"/>
                <a:ea typeface="Calibri" panose="020F0502020204030204" pitchFamily="34" charset="0"/>
              </a:rPr>
              <a:t>ermúdez</a:t>
            </a:r>
            <a:r>
              <a:rPr lang="en-CA" sz="2000" dirty="0">
                <a:latin typeface="Times New Roman" panose="02020603050405020304" pitchFamily="18" charset="0"/>
                <a:ea typeface="Calibri" panose="020F0502020204030204" pitchFamily="34" charset="0"/>
              </a:rPr>
              <a:t>, </a:t>
            </a:r>
            <a:r>
              <a:rPr lang="en-CA" sz="2000" dirty="0">
                <a:effectLst/>
                <a:latin typeface="Times New Roman" panose="02020603050405020304" pitchFamily="18" charset="0"/>
                <a:ea typeface="Calibri" panose="020F0502020204030204" pitchFamily="34" charset="0"/>
              </a:rPr>
              <a:t>“Representations are one of the fundamental explanatory tools of cognitive science” (2014, p. 11)</a:t>
            </a:r>
          </a:p>
          <a:p>
            <a:pPr>
              <a:buFont typeface="Arial" panose="020B0604020202020204" pitchFamily="34" charset="0"/>
              <a:buChar char="•"/>
            </a:pPr>
            <a:r>
              <a:rPr lang="en-CA" sz="2000" dirty="0">
                <a:latin typeface="Times New Roman" panose="02020603050405020304" pitchFamily="18" charset="0"/>
                <a:ea typeface="Calibri" panose="020F0502020204030204" pitchFamily="34" charset="0"/>
              </a:rPr>
              <a:t> “Hand in hand with the concept of information goes the concept of representation… representation will turn out to be the basic currency of cognitive science” (ibid, 24). </a:t>
            </a:r>
            <a:endParaRPr lang="en-CA" sz="2000" dirty="0"/>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584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3EA45-E394-7DEC-F896-69865C239C9C}"/>
              </a:ext>
            </a:extLst>
          </p:cNvPr>
          <p:cNvSpPr>
            <a:spLocks noGrp="1"/>
          </p:cNvSpPr>
          <p:nvPr>
            <p:ph type="title"/>
          </p:nvPr>
        </p:nvSpPr>
        <p:spPr>
          <a:xfrm>
            <a:off x="1036320" y="286603"/>
            <a:ext cx="10058400" cy="1450757"/>
          </a:xfrm>
        </p:spPr>
        <p:txBody>
          <a:bodyPr>
            <a:normAutofit/>
          </a:bodyPr>
          <a:lstStyle/>
          <a:p>
            <a:r>
              <a:rPr lang="en-CA" dirty="0"/>
              <a:t>The Concept of Representation</a:t>
            </a:r>
          </a:p>
        </p:txBody>
      </p:sp>
      <p:cxnSp>
        <p:nvCxnSpPr>
          <p:cNvPr id="1053" name="Straight Connector 105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C8CB-14E0-167B-34B3-4506B51B9549}"/>
              </a:ext>
            </a:extLst>
          </p:cNvPr>
          <p:cNvSpPr>
            <a:spLocks noGrp="1"/>
          </p:cNvSpPr>
          <p:nvPr>
            <p:ph idx="1"/>
          </p:nvPr>
        </p:nvSpPr>
        <p:spPr>
          <a:xfrm>
            <a:off x="1031508" y="2023964"/>
            <a:ext cx="10384053" cy="3577940"/>
          </a:xfrm>
        </p:spPr>
        <p:txBody>
          <a:bodyPr>
            <a:normAutofit/>
          </a:bodyPr>
          <a:lstStyle/>
          <a:p>
            <a:pPr>
              <a:buFont typeface="Arial" panose="020B0604020202020204" pitchFamily="34" charset="0"/>
              <a:buChar char="•"/>
            </a:pPr>
            <a:r>
              <a:rPr lang="en-CA" sz="2400" dirty="0">
                <a:latin typeface="Times New Roman" panose="02020603050405020304" pitchFamily="18" charset="0"/>
              </a:rPr>
              <a:t> Difficult to determine what counts as “one representation” as opposed to “many.” </a:t>
            </a:r>
          </a:p>
          <a:p>
            <a:pPr>
              <a:buFont typeface="Arial" panose="020B0604020202020204" pitchFamily="34" charset="0"/>
              <a:buChar char="•"/>
            </a:pPr>
            <a:r>
              <a:rPr lang="en-CA" sz="2400" dirty="0">
                <a:latin typeface="Times New Roman" panose="02020603050405020304" pitchFamily="18" charset="0"/>
              </a:rPr>
              <a:t> For example, is one byte a representation? </a:t>
            </a:r>
          </a:p>
          <a:p>
            <a:pPr>
              <a:buFont typeface="Arial" panose="020B0604020202020204" pitchFamily="34" charset="0"/>
              <a:buChar char="•"/>
            </a:pPr>
            <a:r>
              <a:rPr lang="en-CA" sz="2400" dirty="0">
                <a:latin typeface="Times New Roman" panose="02020603050405020304" pitchFamily="18" charset="0"/>
              </a:rPr>
              <a:t> Could this be an epistemic problem regarding what counts as knowledge?</a:t>
            </a:r>
          </a:p>
          <a:p>
            <a:pPr>
              <a:buFont typeface="Arial" panose="020B0604020202020204" pitchFamily="34" charset="0"/>
              <a:buChar char="•"/>
            </a:pPr>
            <a:r>
              <a:rPr lang="en-CA" sz="2400" dirty="0">
                <a:latin typeface="Times New Roman" panose="02020603050405020304" pitchFamily="18" charset="0"/>
              </a:rPr>
              <a:t> Could it be a metaphysical problem: (i.e., set theory which posits whether a set is grounded in its members; emotions to a mood). </a:t>
            </a:r>
          </a:p>
          <a:p>
            <a:pPr>
              <a:buFont typeface="Arial" panose="020B0604020202020204" pitchFamily="34" charset="0"/>
              <a:buChar char="•"/>
            </a:pPr>
            <a:r>
              <a:rPr lang="en-CA" sz="2400" dirty="0">
                <a:latin typeface="Times New Roman" panose="02020603050405020304" pitchFamily="18" charset="0"/>
              </a:rPr>
              <a:t> We’re not sure…</a:t>
            </a:r>
            <a:endParaRPr lang="en-CA" sz="2400" dirty="0"/>
          </a:p>
        </p:txBody>
      </p:sp>
      <p:sp>
        <p:nvSpPr>
          <p:cNvPr id="1055" name="Rectangle 105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27547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1020</TotalTime>
  <Words>1740</Words>
  <Application>Microsoft Office PowerPoint</Application>
  <PresentationFormat>Widescreen</PresentationFormat>
  <Paragraphs>125</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Arial Nova Light</vt:lpstr>
      <vt:lpstr>Bembo</vt:lpstr>
      <vt:lpstr>Calibri</vt:lpstr>
      <vt:lpstr>Times New Roman</vt:lpstr>
      <vt:lpstr>RetrospectVTI</vt:lpstr>
      <vt:lpstr>Picturing Virtual Reality</vt:lpstr>
      <vt:lpstr>How many particles are in the universe?</vt:lpstr>
      <vt:lpstr>Background</vt:lpstr>
      <vt:lpstr>Research Question</vt:lpstr>
      <vt:lpstr>Main Claim</vt:lpstr>
      <vt:lpstr>Argumentative Structure</vt:lpstr>
      <vt:lpstr>The Concept of Representation</vt:lpstr>
      <vt:lpstr>The Concept of Representation</vt:lpstr>
      <vt:lpstr>The Concept of Representation</vt:lpstr>
      <vt:lpstr>The Concept of Representation</vt:lpstr>
      <vt:lpstr>What is indistinguishable VR? </vt:lpstr>
      <vt:lpstr>Quick Review</vt:lpstr>
      <vt:lpstr>Analogy from Cryptography </vt:lpstr>
      <vt:lpstr>Analogy from Cryptography </vt:lpstr>
      <vt:lpstr>Graphic processing units (GPU’s) </vt:lpstr>
      <vt:lpstr>GPU packed computer</vt:lpstr>
      <vt:lpstr>½ Earth’s pop. having 1 kilo-Google</vt:lpstr>
      <vt:lpstr>4 billion copies of Earth </vt:lpstr>
      <vt:lpstr>4 billion copies of  the Milky Way</vt:lpstr>
      <vt:lpstr>4 billion seconds </vt:lpstr>
      <vt:lpstr>4 billion years</vt:lpstr>
      <vt:lpstr>1 in 4 billion chance…</vt:lpstr>
      <vt:lpstr>Now… this is a lot of representations.</vt:lpstr>
      <vt:lpstr>Thoughts about organization</vt:lpstr>
      <vt:lpstr>Concluding Review</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Picturing Virtual Reality</dc:title>
  <dc:creator>Mike P</dc:creator>
  <cp:lastModifiedBy>Michael Paskaru</cp:lastModifiedBy>
  <cp:revision>77</cp:revision>
  <dcterms:created xsi:type="dcterms:W3CDTF">2024-03-31T21:05:50Z</dcterms:created>
  <dcterms:modified xsi:type="dcterms:W3CDTF">2025-05-09T16:38:37Z</dcterms:modified>
</cp:coreProperties>
</file>