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0"/>
  </p:notesMasterIdLst>
  <p:sldIdLst>
    <p:sldId id="256" r:id="rId2"/>
    <p:sldId id="257" r:id="rId3"/>
    <p:sldId id="265" r:id="rId4"/>
    <p:sldId id="258" r:id="rId5"/>
    <p:sldId id="259" r:id="rId6"/>
    <p:sldId id="262" r:id="rId7"/>
    <p:sldId id="263" r:id="rId8"/>
    <p:sldId id="266" r:id="rId9"/>
    <p:sldId id="267" r:id="rId10"/>
    <p:sldId id="268" r:id="rId11"/>
    <p:sldId id="269" r:id="rId12"/>
    <p:sldId id="270" r:id="rId13"/>
    <p:sldId id="271" r:id="rId14"/>
    <p:sldId id="272" r:id="rId15"/>
    <p:sldId id="274" r:id="rId16"/>
    <p:sldId id="276" r:id="rId17"/>
    <p:sldId id="275" r:id="rId18"/>
    <p:sldId id="277" r:id="rId19"/>
    <p:sldId id="278" r:id="rId20"/>
    <p:sldId id="279" r:id="rId21"/>
    <p:sldId id="281" r:id="rId22"/>
    <p:sldId id="282" r:id="rId23"/>
    <p:sldId id="285" r:id="rId24"/>
    <p:sldId id="284" r:id="rId25"/>
    <p:sldId id="286" r:id="rId26"/>
    <p:sldId id="287" r:id="rId27"/>
    <p:sldId id="288" r:id="rId28"/>
    <p:sldId id="26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1A379-D0E3-4BA2-8AAD-11D74D1D19FF}" type="datetimeFigureOut">
              <a:rPr lang="en-CA" smtClean="0"/>
              <a:t>2024-06-08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229D6-A671-4B05-8213-F11C12426E08}" type="slidenum">
              <a:rPr lang="en-CA" smtClean="0"/>
              <a:t>‹#›</a:t>
            </a:fld>
            <a:endParaRPr lang="en-CA"/>
          </a:p>
        </p:txBody>
      </p:sp>
    </p:spTree>
    <p:extLst>
      <p:ext uri="{BB962C8B-B14F-4D97-AF65-F5344CB8AC3E}">
        <p14:creationId xmlns:p14="http://schemas.microsoft.com/office/powerpoint/2010/main" val="1181146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4229D6-A671-4B05-8213-F11C12426E08}" type="slidenum">
              <a:rPr lang="en-CA" smtClean="0"/>
              <a:t>20</a:t>
            </a:fld>
            <a:endParaRPr lang="en-CA"/>
          </a:p>
        </p:txBody>
      </p:sp>
    </p:spTree>
    <p:extLst>
      <p:ext uri="{BB962C8B-B14F-4D97-AF65-F5344CB8AC3E}">
        <p14:creationId xmlns:p14="http://schemas.microsoft.com/office/powerpoint/2010/main" val="302701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4229D6-A671-4B05-8213-F11C12426E08}" type="slidenum">
              <a:rPr lang="en-CA" smtClean="0"/>
              <a:t>21</a:t>
            </a:fld>
            <a:endParaRPr lang="en-CA"/>
          </a:p>
        </p:txBody>
      </p:sp>
    </p:spTree>
    <p:extLst>
      <p:ext uri="{BB962C8B-B14F-4D97-AF65-F5344CB8AC3E}">
        <p14:creationId xmlns:p14="http://schemas.microsoft.com/office/powerpoint/2010/main" val="381242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4229D6-A671-4B05-8213-F11C12426E08}" type="slidenum">
              <a:rPr lang="en-CA" smtClean="0"/>
              <a:t>22</a:t>
            </a:fld>
            <a:endParaRPr lang="en-CA"/>
          </a:p>
        </p:txBody>
      </p:sp>
    </p:spTree>
    <p:extLst>
      <p:ext uri="{BB962C8B-B14F-4D97-AF65-F5344CB8AC3E}">
        <p14:creationId xmlns:p14="http://schemas.microsoft.com/office/powerpoint/2010/main" val="174012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4229D6-A671-4B05-8213-F11C12426E08}" type="slidenum">
              <a:rPr lang="en-CA" smtClean="0"/>
              <a:t>23</a:t>
            </a:fld>
            <a:endParaRPr lang="en-CA"/>
          </a:p>
        </p:txBody>
      </p:sp>
    </p:spTree>
    <p:extLst>
      <p:ext uri="{BB962C8B-B14F-4D97-AF65-F5344CB8AC3E}">
        <p14:creationId xmlns:p14="http://schemas.microsoft.com/office/powerpoint/2010/main" val="77318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4229D6-A671-4B05-8213-F11C12426E08}" type="slidenum">
              <a:rPr lang="en-CA" smtClean="0"/>
              <a:t>24</a:t>
            </a:fld>
            <a:endParaRPr lang="en-CA"/>
          </a:p>
        </p:txBody>
      </p:sp>
    </p:spTree>
    <p:extLst>
      <p:ext uri="{BB962C8B-B14F-4D97-AF65-F5344CB8AC3E}">
        <p14:creationId xmlns:p14="http://schemas.microsoft.com/office/powerpoint/2010/main" val="3754488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4229D6-A671-4B05-8213-F11C12426E08}" type="slidenum">
              <a:rPr lang="en-CA" smtClean="0"/>
              <a:t>25</a:t>
            </a:fld>
            <a:endParaRPr lang="en-CA"/>
          </a:p>
        </p:txBody>
      </p:sp>
    </p:spTree>
    <p:extLst>
      <p:ext uri="{BB962C8B-B14F-4D97-AF65-F5344CB8AC3E}">
        <p14:creationId xmlns:p14="http://schemas.microsoft.com/office/powerpoint/2010/main" val="489188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4229D6-A671-4B05-8213-F11C12426E08}" type="slidenum">
              <a:rPr lang="en-CA" smtClean="0"/>
              <a:t>26</a:t>
            </a:fld>
            <a:endParaRPr lang="en-CA"/>
          </a:p>
        </p:txBody>
      </p:sp>
    </p:spTree>
    <p:extLst>
      <p:ext uri="{BB962C8B-B14F-4D97-AF65-F5344CB8AC3E}">
        <p14:creationId xmlns:p14="http://schemas.microsoft.com/office/powerpoint/2010/main" val="3239225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A4229D6-A671-4B05-8213-F11C12426E08}" type="slidenum">
              <a:rPr lang="en-CA" smtClean="0"/>
              <a:t>27</a:t>
            </a:fld>
            <a:endParaRPr lang="en-CA"/>
          </a:p>
        </p:txBody>
      </p:sp>
    </p:spTree>
    <p:extLst>
      <p:ext uri="{BB962C8B-B14F-4D97-AF65-F5344CB8AC3E}">
        <p14:creationId xmlns:p14="http://schemas.microsoft.com/office/powerpoint/2010/main" val="234404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C1D6E1-EAFF-40C8-BCFB-D3AA532CF24C}" type="datetimeFigureOut">
              <a:rPr lang="en-CA" smtClean="0"/>
              <a:t>2024-06-08</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4269788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1D6E1-EAFF-40C8-BCFB-D3AA532CF24C}" type="datetimeFigureOut">
              <a:rPr lang="en-CA" smtClean="0"/>
              <a:t>2024-06-08</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1186303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1D6E1-EAFF-40C8-BCFB-D3AA532CF24C}" type="datetimeFigureOut">
              <a:rPr lang="en-CA" smtClean="0"/>
              <a:t>2024-06-08</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455C7D-E4FE-4FB5-B98B-850F977EE9B1}"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1162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DC1D6E1-EAFF-40C8-BCFB-D3AA532CF24C}" type="datetimeFigureOut">
              <a:rPr lang="en-CA" smtClean="0"/>
              <a:t>2024-06-08</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2245802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DC1D6E1-EAFF-40C8-BCFB-D3AA532CF24C}" type="datetimeFigureOut">
              <a:rPr lang="en-CA" smtClean="0"/>
              <a:t>2024-06-08</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455C7D-E4FE-4FB5-B98B-850F977EE9B1}"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1490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DC1D6E1-EAFF-40C8-BCFB-D3AA532CF24C}" type="datetimeFigureOut">
              <a:rPr lang="en-CA" smtClean="0"/>
              <a:t>2024-06-08</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1075714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1D6E1-EAFF-40C8-BCFB-D3AA532CF24C}" type="datetimeFigureOut">
              <a:rPr lang="en-CA" smtClean="0"/>
              <a:t>2024-06-08</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461292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1D6E1-EAFF-40C8-BCFB-D3AA532CF24C}" type="datetimeFigureOut">
              <a:rPr lang="en-CA" smtClean="0"/>
              <a:t>2024-06-08</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2584109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1D6E1-EAFF-40C8-BCFB-D3AA532CF24C}" type="datetimeFigureOut">
              <a:rPr lang="en-CA" smtClean="0"/>
              <a:t>2024-06-08</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1487094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1D6E1-EAFF-40C8-BCFB-D3AA532CF24C}" type="datetimeFigureOut">
              <a:rPr lang="en-CA" smtClean="0"/>
              <a:t>2024-06-08</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799680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1D6E1-EAFF-40C8-BCFB-D3AA532CF24C}" type="datetimeFigureOut">
              <a:rPr lang="en-CA" smtClean="0"/>
              <a:t>2024-06-08</a:t>
            </a:fld>
            <a:endParaRPr lang="en-CA"/>
          </a:p>
        </p:txBody>
      </p:sp>
      <p:sp>
        <p:nvSpPr>
          <p:cNvPr id="6" name="Footer Placeholder 5"/>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1006702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C1D6E1-EAFF-40C8-BCFB-D3AA532CF24C}" type="datetimeFigureOut">
              <a:rPr lang="en-CA" smtClean="0"/>
              <a:t>2024-06-08</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549073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1D6E1-EAFF-40C8-BCFB-D3AA532CF24C}" type="datetimeFigureOut">
              <a:rPr lang="en-CA" smtClean="0"/>
              <a:t>2024-06-08</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2818807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1D6E1-EAFF-40C8-BCFB-D3AA532CF24C}" type="datetimeFigureOut">
              <a:rPr lang="en-CA" smtClean="0"/>
              <a:t>2024-06-08</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3584712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1D6E1-EAFF-40C8-BCFB-D3AA532CF24C}" type="datetimeFigureOut">
              <a:rPr lang="en-CA" smtClean="0"/>
              <a:t>2024-06-08</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2194205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1D6E1-EAFF-40C8-BCFB-D3AA532CF24C}" type="datetimeFigureOut">
              <a:rPr lang="en-CA" smtClean="0"/>
              <a:t>2024-06-08</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0455C7D-E4FE-4FB5-B98B-850F977EE9B1}" type="slidenum">
              <a:rPr lang="en-CA" smtClean="0"/>
              <a:t>‹#›</a:t>
            </a:fld>
            <a:endParaRPr lang="en-CA"/>
          </a:p>
        </p:txBody>
      </p:sp>
    </p:spTree>
    <p:extLst>
      <p:ext uri="{BB962C8B-B14F-4D97-AF65-F5344CB8AC3E}">
        <p14:creationId xmlns:p14="http://schemas.microsoft.com/office/powerpoint/2010/main" val="2139531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DC1D6E1-EAFF-40C8-BCFB-D3AA532CF24C}" type="datetimeFigureOut">
              <a:rPr lang="en-CA" smtClean="0"/>
              <a:t>2024-06-08</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0455C7D-E4FE-4FB5-B98B-850F977EE9B1}" type="slidenum">
              <a:rPr lang="en-CA" smtClean="0"/>
              <a:t>‹#›</a:t>
            </a:fld>
            <a:endParaRPr lang="en-CA"/>
          </a:p>
        </p:txBody>
      </p:sp>
    </p:spTree>
    <p:extLst>
      <p:ext uri="{BB962C8B-B14F-4D97-AF65-F5344CB8AC3E}">
        <p14:creationId xmlns:p14="http://schemas.microsoft.com/office/powerpoint/2010/main" val="410619433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8D371DD5-1248-484F-AD54-775B88B37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1028">
            <a:extLst>
              <a:ext uri="{FF2B5EF4-FFF2-40B4-BE49-F238E27FC236}">
                <a16:creationId xmlns:a16="http://schemas.microsoft.com/office/drawing/2014/main" id="{1DBBA65E-444E-4392-86BD-24972726C3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87364" y="228600"/>
            <a:ext cx="2851523" cy="6638625"/>
            <a:chOff x="2487613" y="285750"/>
            <a:chExt cx="2428875" cy="5654676"/>
          </a:xfrm>
        </p:grpSpPr>
        <p:sp>
          <p:nvSpPr>
            <p:cNvPr id="1030" name="Freeform 11">
              <a:extLst>
                <a:ext uri="{FF2B5EF4-FFF2-40B4-BE49-F238E27FC236}">
                  <a16:creationId xmlns:a16="http://schemas.microsoft.com/office/drawing/2014/main" id="{0347FEC9-97DC-488B-A06F-4CC496501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CA"/>
            </a:p>
          </p:txBody>
        </p:sp>
        <p:sp>
          <p:nvSpPr>
            <p:cNvPr id="1032" name="Freeform 12">
              <a:extLst>
                <a:ext uri="{FF2B5EF4-FFF2-40B4-BE49-F238E27FC236}">
                  <a16:creationId xmlns:a16="http://schemas.microsoft.com/office/drawing/2014/main" id="{753CE3E8-4313-4DAD-A6A2-AF9EA66A0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CA"/>
            </a:p>
          </p:txBody>
        </p:sp>
        <p:sp>
          <p:nvSpPr>
            <p:cNvPr id="1046" name="Freeform 13">
              <a:extLst>
                <a:ext uri="{FF2B5EF4-FFF2-40B4-BE49-F238E27FC236}">
                  <a16:creationId xmlns:a16="http://schemas.microsoft.com/office/drawing/2014/main" id="{34AADB34-568F-47BB-B5FF-A454B38B7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CA"/>
            </a:p>
          </p:txBody>
        </p:sp>
        <p:sp>
          <p:nvSpPr>
            <p:cNvPr id="1060" name="Freeform 14">
              <a:extLst>
                <a:ext uri="{FF2B5EF4-FFF2-40B4-BE49-F238E27FC236}">
                  <a16:creationId xmlns:a16="http://schemas.microsoft.com/office/drawing/2014/main" id="{E315E5A3-676A-47BC-B3AC-9296636870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CA"/>
            </a:p>
          </p:txBody>
        </p:sp>
        <p:sp>
          <p:nvSpPr>
            <p:cNvPr id="1062" name="Freeform 15">
              <a:extLst>
                <a:ext uri="{FF2B5EF4-FFF2-40B4-BE49-F238E27FC236}">
                  <a16:creationId xmlns:a16="http://schemas.microsoft.com/office/drawing/2014/main" id="{8F9CE9B2-398B-4193-BBA4-DAAF3978C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CA"/>
            </a:p>
          </p:txBody>
        </p:sp>
        <p:sp>
          <p:nvSpPr>
            <p:cNvPr id="1064" name="Freeform 16">
              <a:extLst>
                <a:ext uri="{FF2B5EF4-FFF2-40B4-BE49-F238E27FC236}">
                  <a16:creationId xmlns:a16="http://schemas.microsoft.com/office/drawing/2014/main" id="{1BCA996D-E05D-4419-BB14-5AB57DEDB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CA"/>
            </a:p>
          </p:txBody>
        </p:sp>
        <p:sp>
          <p:nvSpPr>
            <p:cNvPr id="1065" name="Freeform 17">
              <a:extLst>
                <a:ext uri="{FF2B5EF4-FFF2-40B4-BE49-F238E27FC236}">
                  <a16:creationId xmlns:a16="http://schemas.microsoft.com/office/drawing/2014/main" id="{8BCCD188-3E6B-480B-A4B6-6714F006F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CA"/>
            </a:p>
          </p:txBody>
        </p:sp>
        <p:sp>
          <p:nvSpPr>
            <p:cNvPr id="1066" name="Freeform 18">
              <a:extLst>
                <a:ext uri="{FF2B5EF4-FFF2-40B4-BE49-F238E27FC236}">
                  <a16:creationId xmlns:a16="http://schemas.microsoft.com/office/drawing/2014/main" id="{82DE7471-5815-4CDB-AF60-02A6962DF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CA"/>
            </a:p>
          </p:txBody>
        </p:sp>
        <p:sp>
          <p:nvSpPr>
            <p:cNvPr id="1067" name="Freeform 19">
              <a:extLst>
                <a:ext uri="{FF2B5EF4-FFF2-40B4-BE49-F238E27FC236}">
                  <a16:creationId xmlns:a16="http://schemas.microsoft.com/office/drawing/2014/main" id="{156889FF-820D-4514-9010-C24DAA10C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CA"/>
            </a:p>
          </p:txBody>
        </p:sp>
        <p:sp>
          <p:nvSpPr>
            <p:cNvPr id="1068" name="Freeform 20">
              <a:extLst>
                <a:ext uri="{FF2B5EF4-FFF2-40B4-BE49-F238E27FC236}">
                  <a16:creationId xmlns:a16="http://schemas.microsoft.com/office/drawing/2014/main" id="{67A6CC1F-EE76-4270-AA19-D6E706A54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CA"/>
            </a:p>
          </p:txBody>
        </p:sp>
        <p:sp>
          <p:nvSpPr>
            <p:cNvPr id="1069" name="Freeform 21">
              <a:extLst>
                <a:ext uri="{FF2B5EF4-FFF2-40B4-BE49-F238E27FC236}">
                  <a16:creationId xmlns:a16="http://schemas.microsoft.com/office/drawing/2014/main" id="{B337E230-6826-442D-A894-F14C3C008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CA"/>
            </a:p>
          </p:txBody>
        </p:sp>
        <p:sp>
          <p:nvSpPr>
            <p:cNvPr id="1070" name="Freeform 22">
              <a:extLst>
                <a:ext uri="{FF2B5EF4-FFF2-40B4-BE49-F238E27FC236}">
                  <a16:creationId xmlns:a16="http://schemas.microsoft.com/office/drawing/2014/main" id="{B3BBEF39-9B9E-4F60-B20D-F946645CF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CA"/>
            </a:p>
          </p:txBody>
        </p:sp>
      </p:grpSp>
      <p:grpSp>
        <p:nvGrpSpPr>
          <p:cNvPr id="1071" name="Group 1070">
            <a:extLst>
              <a:ext uri="{FF2B5EF4-FFF2-40B4-BE49-F238E27FC236}">
                <a16:creationId xmlns:a16="http://schemas.microsoft.com/office/drawing/2014/main" id="{CB9121D2-9F80-4F15-B0CD-D35E04A5F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4579" y="-786"/>
            <a:ext cx="2356675" cy="6854040"/>
            <a:chOff x="6627813" y="194833"/>
            <a:chExt cx="1952625" cy="5678918"/>
          </a:xfrm>
        </p:grpSpPr>
        <p:sp>
          <p:nvSpPr>
            <p:cNvPr id="1072" name="Freeform 27">
              <a:extLst>
                <a:ext uri="{FF2B5EF4-FFF2-40B4-BE49-F238E27FC236}">
                  <a16:creationId xmlns:a16="http://schemas.microsoft.com/office/drawing/2014/main" id="{0933F220-6B63-4FF3-9C79-8F2078D70F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CA"/>
            </a:p>
          </p:txBody>
        </p:sp>
        <p:sp>
          <p:nvSpPr>
            <p:cNvPr id="1073" name="Freeform 28">
              <a:extLst>
                <a:ext uri="{FF2B5EF4-FFF2-40B4-BE49-F238E27FC236}">
                  <a16:creationId xmlns:a16="http://schemas.microsoft.com/office/drawing/2014/main" id="{98B5B790-4A1F-4A9E-83B7-29EE88F81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CA"/>
            </a:p>
          </p:txBody>
        </p:sp>
        <p:sp>
          <p:nvSpPr>
            <p:cNvPr id="1074" name="Freeform 29">
              <a:extLst>
                <a:ext uri="{FF2B5EF4-FFF2-40B4-BE49-F238E27FC236}">
                  <a16:creationId xmlns:a16="http://schemas.microsoft.com/office/drawing/2014/main" id="{57A0F0BA-BD32-43BE-B431-AE784C8F9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CA"/>
            </a:p>
          </p:txBody>
        </p:sp>
        <p:sp>
          <p:nvSpPr>
            <p:cNvPr id="1075" name="Freeform 30">
              <a:extLst>
                <a:ext uri="{FF2B5EF4-FFF2-40B4-BE49-F238E27FC236}">
                  <a16:creationId xmlns:a16="http://schemas.microsoft.com/office/drawing/2014/main" id="{4A8EE064-BDA3-40CE-9176-5CAFCD6C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CA"/>
            </a:p>
          </p:txBody>
        </p:sp>
        <p:sp>
          <p:nvSpPr>
            <p:cNvPr id="1076" name="Freeform 31">
              <a:extLst>
                <a:ext uri="{FF2B5EF4-FFF2-40B4-BE49-F238E27FC236}">
                  <a16:creationId xmlns:a16="http://schemas.microsoft.com/office/drawing/2014/main" id="{D1FAF1F6-F75A-44D4-8E9B-EA83F97F3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CA"/>
            </a:p>
          </p:txBody>
        </p:sp>
        <p:sp>
          <p:nvSpPr>
            <p:cNvPr id="1077" name="Freeform 32">
              <a:extLst>
                <a:ext uri="{FF2B5EF4-FFF2-40B4-BE49-F238E27FC236}">
                  <a16:creationId xmlns:a16="http://schemas.microsoft.com/office/drawing/2014/main" id="{5038D247-96B1-40DA-8634-E7DD4B87F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CA"/>
            </a:p>
          </p:txBody>
        </p:sp>
        <p:sp>
          <p:nvSpPr>
            <p:cNvPr id="1078" name="Freeform 33">
              <a:extLst>
                <a:ext uri="{FF2B5EF4-FFF2-40B4-BE49-F238E27FC236}">
                  <a16:creationId xmlns:a16="http://schemas.microsoft.com/office/drawing/2014/main" id="{E42019B4-29CD-40A3-B46A-539E1E3B8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CA"/>
            </a:p>
          </p:txBody>
        </p:sp>
        <p:sp>
          <p:nvSpPr>
            <p:cNvPr id="1079" name="Freeform 34">
              <a:extLst>
                <a:ext uri="{FF2B5EF4-FFF2-40B4-BE49-F238E27FC236}">
                  <a16:creationId xmlns:a16="http://schemas.microsoft.com/office/drawing/2014/main" id="{80DDBB9D-1E41-425D-AC56-254DC02D6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CA"/>
            </a:p>
          </p:txBody>
        </p:sp>
        <p:sp>
          <p:nvSpPr>
            <p:cNvPr id="1080" name="Freeform 35">
              <a:extLst>
                <a:ext uri="{FF2B5EF4-FFF2-40B4-BE49-F238E27FC236}">
                  <a16:creationId xmlns:a16="http://schemas.microsoft.com/office/drawing/2014/main" id="{485E9B03-F21A-427E-9F5E-AFE41B355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CA"/>
            </a:p>
          </p:txBody>
        </p:sp>
        <p:sp>
          <p:nvSpPr>
            <p:cNvPr id="1081" name="Freeform 36">
              <a:extLst>
                <a:ext uri="{FF2B5EF4-FFF2-40B4-BE49-F238E27FC236}">
                  <a16:creationId xmlns:a16="http://schemas.microsoft.com/office/drawing/2014/main" id="{7D1B7768-600F-4D18-958A-F16B48B80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CA"/>
            </a:p>
          </p:txBody>
        </p:sp>
        <p:sp>
          <p:nvSpPr>
            <p:cNvPr id="1082" name="Freeform 37">
              <a:extLst>
                <a:ext uri="{FF2B5EF4-FFF2-40B4-BE49-F238E27FC236}">
                  <a16:creationId xmlns:a16="http://schemas.microsoft.com/office/drawing/2014/main" id="{300E9383-D185-4A5A-97A6-072CD8426F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CA"/>
            </a:p>
          </p:txBody>
        </p:sp>
        <p:sp>
          <p:nvSpPr>
            <p:cNvPr id="1083" name="Freeform 38">
              <a:extLst>
                <a:ext uri="{FF2B5EF4-FFF2-40B4-BE49-F238E27FC236}">
                  <a16:creationId xmlns:a16="http://schemas.microsoft.com/office/drawing/2014/main" id="{FE8A2608-4179-40C9-B4F3-DDA1C6EA8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CA"/>
            </a:p>
          </p:txBody>
        </p:sp>
      </p:grpSp>
      <p:sp>
        <p:nvSpPr>
          <p:cNvPr id="2" name="Title 1">
            <a:extLst>
              <a:ext uri="{FF2B5EF4-FFF2-40B4-BE49-F238E27FC236}">
                <a16:creationId xmlns:a16="http://schemas.microsoft.com/office/drawing/2014/main" id="{2923E189-4154-1391-3A5B-CBCFCAD54813}"/>
              </a:ext>
            </a:extLst>
          </p:cNvPr>
          <p:cNvSpPr>
            <a:spLocks noGrp="1"/>
          </p:cNvSpPr>
          <p:nvPr>
            <p:ph type="ctrTitle"/>
          </p:nvPr>
        </p:nvSpPr>
        <p:spPr>
          <a:xfrm>
            <a:off x="8057041" y="3218847"/>
            <a:ext cx="3868660" cy="1580698"/>
          </a:xfrm>
        </p:spPr>
        <p:txBody>
          <a:bodyPr>
            <a:noAutofit/>
          </a:bodyPr>
          <a:lstStyle/>
          <a:p>
            <a:r>
              <a:rPr lang="en-CA" sz="6000" dirty="0"/>
              <a:t>Russell Style Questions</a:t>
            </a:r>
          </a:p>
        </p:txBody>
      </p:sp>
      <p:sp>
        <p:nvSpPr>
          <p:cNvPr id="3" name="Subtitle 2">
            <a:extLst>
              <a:ext uri="{FF2B5EF4-FFF2-40B4-BE49-F238E27FC236}">
                <a16:creationId xmlns:a16="http://schemas.microsoft.com/office/drawing/2014/main" id="{7F5E1975-A302-925F-10A7-407CF06502DE}"/>
              </a:ext>
            </a:extLst>
          </p:cNvPr>
          <p:cNvSpPr>
            <a:spLocks noGrp="1"/>
          </p:cNvSpPr>
          <p:nvPr>
            <p:ph type="subTitle" idx="1"/>
          </p:nvPr>
        </p:nvSpPr>
        <p:spPr>
          <a:xfrm>
            <a:off x="8170678" y="4770888"/>
            <a:ext cx="3181598" cy="1164842"/>
          </a:xfrm>
        </p:spPr>
        <p:txBody>
          <a:bodyPr>
            <a:normAutofit/>
          </a:bodyPr>
          <a:lstStyle/>
          <a:p>
            <a:pPr algn="r"/>
            <a:r>
              <a:rPr lang="en-CA" sz="2000" b="1" dirty="0">
                <a:latin typeface="+mj-lt"/>
              </a:rPr>
              <a:t>50</a:t>
            </a:r>
            <a:r>
              <a:rPr lang="en-CA" sz="2000" b="1" baseline="30000" dirty="0">
                <a:latin typeface="+mj-lt"/>
              </a:rPr>
              <a:t>th</a:t>
            </a:r>
            <a:r>
              <a:rPr lang="en-CA" sz="2000" b="1" dirty="0">
                <a:latin typeface="+mj-lt"/>
              </a:rPr>
              <a:t> annual </a:t>
            </a:r>
            <a:r>
              <a:rPr lang="en-CA" sz="2000" b="1" kern="100" dirty="0">
                <a:effectLst/>
                <a:latin typeface="+mj-lt"/>
                <a:ea typeface="Aptos" panose="020B0004020202020204" pitchFamily="34" charset="0"/>
                <a:cs typeface="Times New Roman" panose="02020603050405020304" pitchFamily="18" charset="0"/>
              </a:rPr>
              <a:t>Bertrand Russell Society Annual Meeting</a:t>
            </a:r>
          </a:p>
          <a:p>
            <a:endParaRPr lang="en-CA" dirty="0"/>
          </a:p>
        </p:txBody>
      </p:sp>
      <p:sp>
        <p:nvSpPr>
          <p:cNvPr id="1084" name="Rectangle 1083">
            <a:extLst>
              <a:ext uri="{FF2B5EF4-FFF2-40B4-BE49-F238E27FC236}">
                <a16:creationId xmlns:a16="http://schemas.microsoft.com/office/drawing/2014/main" id="{80103E92-048D-4E5B-9638-6479E0227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085" name="Freeform 33">
            <a:extLst>
              <a:ext uri="{FF2B5EF4-FFF2-40B4-BE49-F238E27FC236}">
                <a16:creationId xmlns:a16="http://schemas.microsoft.com/office/drawing/2014/main" id="{B0F800ED-C7E7-4672-8343-2639F79B6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CA"/>
          </a:p>
        </p:txBody>
      </p:sp>
      <p:pic>
        <p:nvPicPr>
          <p:cNvPr id="1026" name="Picture 2" descr="Bertrand Russell - Person Cartoon - CleanPNG / KissPNG">
            <a:extLst>
              <a:ext uri="{FF2B5EF4-FFF2-40B4-BE49-F238E27FC236}">
                <a16:creationId xmlns:a16="http://schemas.microsoft.com/office/drawing/2014/main" id="{0F7BA368-CBD6-FD39-1BE2-8BCC9009EC2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000" b="95667" l="10000" r="90000">
                        <a14:foregroundMark x1="47222" y1="91167" x2="38444" y2="95500"/>
                        <a14:foregroundMark x1="38444" y1="95500" x2="38333" y2="95667"/>
                        <a14:foregroundMark x1="32111" y1="20833" x2="44000" y2="12167"/>
                        <a14:foregroundMark x1="44000" y1="12167" x2="61556" y2="14667"/>
                        <a14:foregroundMark x1="61556" y1="14667" x2="68444" y2="22833"/>
                        <a14:foregroundMark x1="43222" y1="10333" x2="55000" y2="7000"/>
                        <a14:foregroundMark x1="55000" y1="7000" x2="57444" y2="7833"/>
                      </a14:backgroundRemoval>
                    </a14:imgEffect>
                  </a14:imgLayer>
                </a14:imgProps>
              </a:ext>
              <a:ext uri="{28A0092B-C50C-407E-A947-70E740481C1C}">
                <a14:useLocalDpi xmlns:a14="http://schemas.microsoft.com/office/drawing/2010/main" val="0"/>
              </a:ext>
            </a:extLst>
          </a:blip>
          <a:srcRect l="22937" r="17686" b="-1"/>
          <a:stretch/>
        </p:blipFill>
        <p:spPr bwMode="auto">
          <a:xfrm>
            <a:off x="20" y="10"/>
            <a:ext cx="6100383"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B3103FE4-3C12-7CAE-683B-5D5CFE00B770}"/>
              </a:ext>
            </a:extLst>
          </p:cNvPr>
          <p:cNvSpPr txBox="1">
            <a:spLocks/>
          </p:cNvSpPr>
          <p:nvPr/>
        </p:nvSpPr>
        <p:spPr>
          <a:xfrm>
            <a:off x="8149526" y="6130007"/>
            <a:ext cx="3417701" cy="47033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CA" sz="2000" b="1" dirty="0">
                <a:solidFill>
                  <a:schemeClr val="bg2">
                    <a:lumMod val="75000"/>
                  </a:schemeClr>
                </a:solidFill>
                <a:latin typeface="+mj-lt"/>
              </a:rPr>
              <a:t>By: Michael Paskaru, MA</a:t>
            </a:r>
            <a:endParaRPr lang="en-CA" sz="2000" b="1" kern="100" dirty="0">
              <a:solidFill>
                <a:schemeClr val="bg2">
                  <a:lumMod val="75000"/>
                </a:schemeClr>
              </a:solidFill>
              <a:latin typeface="+mj-lt"/>
              <a:ea typeface="Aptos" panose="020B000402020202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185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7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Who Philosophy Looks At:</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37927" y="1589993"/>
            <a:ext cx="8915400" cy="4789035"/>
          </a:xfrm>
        </p:spPr>
        <p:txBody>
          <a:bodyPr>
            <a:normAutofit fontScale="92500"/>
          </a:bodyPr>
          <a:lstStyle/>
          <a:p>
            <a:r>
              <a:rPr lang="en-CA" sz="2800" b="1" dirty="0"/>
              <a:t>Laudan </a:t>
            </a:r>
            <a:r>
              <a:rPr lang="en-CA" sz="2800" dirty="0"/>
              <a:t>reminds us that questions as they pertain to theory have various grades of underdetermination that are separate from not only the scientists' beliefs, but also from any other questions or claims that can prove or disprove it from being testable or true. </a:t>
            </a:r>
          </a:p>
          <a:p>
            <a:r>
              <a:rPr lang="en-CA" sz="2800" b="1" dirty="0"/>
              <a:t>Feyerabend </a:t>
            </a:r>
            <a:r>
              <a:rPr lang="en-CA" sz="2800" dirty="0"/>
              <a:t>reminds us that empirical researchers asking questions create their own domain-specific metaphysics. </a:t>
            </a:r>
          </a:p>
          <a:p>
            <a:r>
              <a:rPr lang="en-CA" sz="2800" b="1" dirty="0"/>
              <a:t>Fodor </a:t>
            </a:r>
            <a:r>
              <a:rPr lang="en-CA" sz="2800" dirty="0"/>
              <a:t>reminds us that questions may be bridged between special sciences like psychology and the physical sciences. </a:t>
            </a:r>
            <a:endParaRPr lang="en-CA" sz="3200" b="1" dirty="0"/>
          </a:p>
        </p:txBody>
      </p:sp>
    </p:spTree>
    <p:extLst>
      <p:ext uri="{BB962C8B-B14F-4D97-AF65-F5344CB8AC3E}">
        <p14:creationId xmlns:p14="http://schemas.microsoft.com/office/powerpoint/2010/main" val="4024343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Background</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37927" y="1589994"/>
            <a:ext cx="8915400" cy="4635038"/>
          </a:xfrm>
        </p:spPr>
        <p:txBody>
          <a:bodyPr>
            <a:normAutofit/>
          </a:bodyPr>
          <a:lstStyle/>
          <a:p>
            <a:r>
              <a:rPr lang="en-CA" sz="2800" dirty="0"/>
              <a:t>So, while psychology has limited literature concerning what asking better questions means that’re beyond the notion of operationalization, specification, replication, and validity…</a:t>
            </a:r>
          </a:p>
          <a:p>
            <a:r>
              <a:rPr lang="en-CA" sz="2800" dirty="0"/>
              <a:t>... Philosophical literature concerns various methods and pieces of advice, that while not focusing on questions directly, informs us overall that the amount of detail an answer requires often depends on the nature of the question. </a:t>
            </a:r>
            <a:endParaRPr lang="en-CA" sz="3200" dirty="0"/>
          </a:p>
        </p:txBody>
      </p:sp>
    </p:spTree>
    <p:extLst>
      <p:ext uri="{BB962C8B-B14F-4D97-AF65-F5344CB8AC3E}">
        <p14:creationId xmlns:p14="http://schemas.microsoft.com/office/powerpoint/2010/main" val="820256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Background</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37927" y="1589994"/>
            <a:ext cx="8915400" cy="4635038"/>
          </a:xfrm>
        </p:spPr>
        <p:txBody>
          <a:bodyPr>
            <a:normAutofit/>
          </a:bodyPr>
          <a:lstStyle/>
          <a:p>
            <a:r>
              <a:rPr lang="en-CA" sz="2800" dirty="0"/>
              <a:t>Both disciplines, however, have yet to think about a way to take the questions they are asking already and how to make them better; how to make them more robust. </a:t>
            </a:r>
          </a:p>
          <a:p>
            <a:r>
              <a:rPr lang="en-CA" sz="2800" dirty="0"/>
              <a:t>I argue that there exists </a:t>
            </a:r>
            <a:r>
              <a:rPr lang="en-CA" sz="2800" u="sng" dirty="0"/>
              <a:t>a method</a:t>
            </a:r>
            <a:r>
              <a:rPr lang="en-CA" sz="2800" dirty="0"/>
              <a:t> inspired by one of Russell’s less well-known papers: </a:t>
            </a:r>
            <a:r>
              <a:rPr lang="en-CA" sz="2800" i="1" dirty="0"/>
              <a:t>The Relation of Sense-Data to Physics</a:t>
            </a:r>
            <a:r>
              <a:rPr lang="en-CA" sz="2800" dirty="0"/>
              <a:t>. </a:t>
            </a:r>
          </a:p>
          <a:p>
            <a:r>
              <a:rPr lang="en-CA" sz="2800" dirty="0"/>
              <a:t>The background section explores this paper to find a unique, simple, and sharp way to ask better questions for both disciplines.  </a:t>
            </a:r>
          </a:p>
        </p:txBody>
      </p:sp>
    </p:spTree>
    <p:extLst>
      <p:ext uri="{BB962C8B-B14F-4D97-AF65-F5344CB8AC3E}">
        <p14:creationId xmlns:p14="http://schemas.microsoft.com/office/powerpoint/2010/main" val="1169621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33428" y="700310"/>
            <a:ext cx="8911687" cy="1280890"/>
          </a:xfrm>
        </p:spPr>
        <p:txBody>
          <a:bodyPr vert="horz" lIns="91440" tIns="45720" rIns="91440" bIns="45720" rtlCol="0" anchor="t">
            <a:normAutofit/>
          </a:bodyPr>
          <a:lstStyle/>
          <a:p>
            <a:r>
              <a:rPr lang="en-US" i="1" dirty="0">
                <a:solidFill>
                  <a:schemeClr val="tx1">
                    <a:lumMod val="85000"/>
                    <a:lumOff val="15000"/>
                  </a:schemeClr>
                </a:solidFill>
              </a:rPr>
              <a:t>The Relation of Sense-data to Physics</a:t>
            </a:r>
          </a:p>
        </p:txBody>
      </p:sp>
      <p:sp>
        <p:nvSpPr>
          <p:cNvPr id="7" name="Content Placeholder 2">
            <a:extLst>
              <a:ext uri="{FF2B5EF4-FFF2-40B4-BE49-F238E27FC236}">
                <a16:creationId xmlns:a16="http://schemas.microsoft.com/office/drawing/2014/main" id="{C6571BBF-9BC0-F499-48EA-51F26041271A}"/>
              </a:ext>
            </a:extLst>
          </p:cNvPr>
          <p:cNvSpPr txBox="1">
            <a:spLocks/>
          </p:cNvSpPr>
          <p:nvPr/>
        </p:nvSpPr>
        <p:spPr>
          <a:xfrm>
            <a:off x="1469572" y="1611085"/>
            <a:ext cx="6954762" cy="475705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800" dirty="0"/>
              <a:t>Russell wrote this paper in 1914 while writing </a:t>
            </a:r>
            <a:r>
              <a:rPr lang="en-US" sz="2800" i="1" dirty="0"/>
              <a:t>Principia Mathematic </a:t>
            </a:r>
            <a:r>
              <a:rPr lang="en-US" sz="2800" dirty="0"/>
              <a:t>with Whitehead between 1910 and 1913. </a:t>
            </a:r>
          </a:p>
          <a:p>
            <a:r>
              <a:rPr lang="en-US" sz="2800" dirty="0"/>
              <a:t>1914 also marked the start of WW1, where Russell was not only dismissed from Trinity College in 1916 due to being against the Defense of the Realm Act (DORA) of 1914 (an act which granted the UK powers of a military state) but was also sent to prison for being against this act.</a:t>
            </a:r>
          </a:p>
        </p:txBody>
      </p:sp>
      <p:pic>
        <p:nvPicPr>
          <p:cNvPr id="5" name="Content Placeholder 4" descr="A paper with text on it&#10;&#10;Description automatically generated">
            <a:extLst>
              <a:ext uri="{FF2B5EF4-FFF2-40B4-BE49-F238E27FC236}">
                <a16:creationId xmlns:a16="http://schemas.microsoft.com/office/drawing/2014/main" id="{B470F163-63B1-F665-54D3-D9DFA049D4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63"/>
          <a:stretch/>
        </p:blipFill>
        <p:spPr>
          <a:xfrm>
            <a:off x="8799247" y="2129586"/>
            <a:ext cx="2537569" cy="3737814"/>
          </a:xfrm>
          <a:prstGeom prst="rect">
            <a:avLst/>
          </a:prstGeom>
        </p:spPr>
      </p:pic>
    </p:spTree>
    <p:extLst>
      <p:ext uri="{BB962C8B-B14F-4D97-AF65-F5344CB8AC3E}">
        <p14:creationId xmlns:p14="http://schemas.microsoft.com/office/powerpoint/2010/main" val="2320704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Russell’s 1914 paper</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37927" y="1589993"/>
            <a:ext cx="8915400" cy="3044096"/>
          </a:xfrm>
        </p:spPr>
        <p:txBody>
          <a:bodyPr>
            <a:normAutofit fontScale="85000" lnSpcReduction="20000"/>
          </a:bodyPr>
          <a:lstStyle/>
          <a:p>
            <a:r>
              <a:rPr lang="en-CA" sz="3200" dirty="0"/>
              <a:t>Russell’s main claim in this paper is that for a phenomenon in physics to be verifiable, a correlation must exist between our senses and the object itself. </a:t>
            </a:r>
          </a:p>
          <a:p>
            <a:r>
              <a:rPr lang="en-CA" sz="3200" dirty="0"/>
              <a:t>A two-way road must exist between the object and our sense-data: to see, feel, touch, smell, etc.</a:t>
            </a:r>
          </a:p>
          <a:p>
            <a:r>
              <a:rPr lang="en-CA" sz="3200" dirty="0"/>
              <a:t>But the problem is that objects studied in physics aren’t always seen.</a:t>
            </a:r>
            <a:endParaRPr lang="en-CA" sz="2800" dirty="0"/>
          </a:p>
        </p:txBody>
      </p:sp>
      <p:pic>
        <p:nvPicPr>
          <p:cNvPr id="1030" name="Picture 6" descr="6 Grunge Eye (PNG Transparent) | OnlyGFX.com">
            <a:extLst>
              <a:ext uri="{FF2B5EF4-FFF2-40B4-BE49-F238E27FC236}">
                <a16:creationId xmlns:a16="http://schemas.microsoft.com/office/drawing/2014/main" id="{329AE770-2FD0-A059-CED1-2DEF7E0A066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39614" y="4865121"/>
            <a:ext cx="2073166" cy="12789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ple, atom, physics, science icon - Download on Iconfinder">
            <a:extLst>
              <a:ext uri="{FF2B5EF4-FFF2-40B4-BE49-F238E27FC236}">
                <a16:creationId xmlns:a16="http://schemas.microsoft.com/office/drawing/2014/main" id="{425417AF-9C9A-F9E2-CD4A-B2E96F66126E}"/>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219169" y="4258191"/>
            <a:ext cx="2270235" cy="227023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CE9E7AE5-0DA7-6CB5-697B-89E42A75C93B}"/>
              </a:ext>
            </a:extLst>
          </p:cNvPr>
          <p:cNvSpPr/>
          <p:nvPr/>
        </p:nvSpPr>
        <p:spPr>
          <a:xfrm>
            <a:off x="3914777" y="5144388"/>
            <a:ext cx="2102395" cy="3704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Right 6">
            <a:extLst>
              <a:ext uri="{FF2B5EF4-FFF2-40B4-BE49-F238E27FC236}">
                <a16:creationId xmlns:a16="http://schemas.microsoft.com/office/drawing/2014/main" id="{76E3851C-1AE5-E22C-CCD6-422DBBBE9BF4}"/>
              </a:ext>
            </a:extLst>
          </p:cNvPr>
          <p:cNvSpPr/>
          <p:nvPr/>
        </p:nvSpPr>
        <p:spPr>
          <a:xfrm rot="10800000">
            <a:off x="3870437" y="5662296"/>
            <a:ext cx="2102395" cy="3704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9138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Russell’s 1914 paper</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14279" y="1605571"/>
            <a:ext cx="8915400" cy="2891575"/>
          </a:xfrm>
        </p:spPr>
        <p:txBody>
          <a:bodyPr>
            <a:normAutofit fontScale="25000" lnSpcReduction="20000"/>
          </a:bodyPr>
          <a:lstStyle/>
          <a:p>
            <a:r>
              <a:rPr lang="en-US" sz="9600" dirty="0"/>
              <a:t>“Physics is said to be an empirical science, based upon observation and experiment. It is supposed to be verifiable, i.e. capable of calculating beforehand results subsequently confirmed by observation and experiment. What can we learn by observation and experiment? Nothing, so far as physics is concerned, except immediate data of sense: certain patches of colour, sounds, tastes, smells, etc., with certain spatio-temporal relations. The supposed contents of the physical world are prima facie very different from these: </a:t>
            </a:r>
            <a:r>
              <a:rPr lang="en-US" sz="9600" b="1" dirty="0"/>
              <a:t>molecules have no colour, atoms make no noise, electrons have no taste, and corpuscles do not even smell.”</a:t>
            </a:r>
            <a:endParaRPr lang="en-CA" sz="5600" b="1" dirty="0"/>
          </a:p>
          <a:p>
            <a:endParaRPr lang="en-CA" sz="2800" dirty="0"/>
          </a:p>
        </p:txBody>
      </p:sp>
      <p:pic>
        <p:nvPicPr>
          <p:cNvPr id="1030" name="Picture 6" descr="6 Grunge Eye (PNG Transparent) | OnlyGFX.com">
            <a:extLst>
              <a:ext uri="{FF2B5EF4-FFF2-40B4-BE49-F238E27FC236}">
                <a16:creationId xmlns:a16="http://schemas.microsoft.com/office/drawing/2014/main" id="{329AE770-2FD0-A059-CED1-2DEF7E0A066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54393" y="5361249"/>
            <a:ext cx="2073166" cy="12789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ple, atom, physics, science icon - Download on Iconfinder">
            <a:extLst>
              <a:ext uri="{FF2B5EF4-FFF2-40B4-BE49-F238E27FC236}">
                <a16:creationId xmlns:a16="http://schemas.microsoft.com/office/drawing/2014/main" id="{425417AF-9C9A-F9E2-CD4A-B2E96F66126E}"/>
              </a:ext>
            </a:extLst>
          </p:cNvPr>
          <p:cNvPicPr>
            <a:picLocks noChangeAspect="1" noChangeArrowheads="1"/>
          </p:cNvPicPr>
          <p:nvPr/>
        </p:nvPicPr>
        <p:blipFill>
          <a:blip r:embed="rId4">
            <a:graysc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161797" y="5140798"/>
            <a:ext cx="1655818" cy="165581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CE9E7AE5-0DA7-6CB5-697B-89E42A75C93B}"/>
              </a:ext>
            </a:extLst>
          </p:cNvPr>
          <p:cNvSpPr/>
          <p:nvPr/>
        </p:nvSpPr>
        <p:spPr>
          <a:xfrm>
            <a:off x="3893480" y="5512750"/>
            <a:ext cx="2102395" cy="3704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Right 6">
            <a:extLst>
              <a:ext uri="{FF2B5EF4-FFF2-40B4-BE49-F238E27FC236}">
                <a16:creationId xmlns:a16="http://schemas.microsoft.com/office/drawing/2014/main" id="{76E3851C-1AE5-E22C-CCD6-422DBBBE9BF4}"/>
              </a:ext>
            </a:extLst>
          </p:cNvPr>
          <p:cNvSpPr/>
          <p:nvPr/>
        </p:nvSpPr>
        <p:spPr>
          <a:xfrm rot="10800000">
            <a:off x="3836112" y="6034740"/>
            <a:ext cx="2102395" cy="3704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lowchart: Data 3">
            <a:extLst>
              <a:ext uri="{FF2B5EF4-FFF2-40B4-BE49-F238E27FC236}">
                <a16:creationId xmlns:a16="http://schemas.microsoft.com/office/drawing/2014/main" id="{39DA61D7-2ED7-16E5-2068-02FC4133D180}"/>
              </a:ext>
            </a:extLst>
          </p:cNvPr>
          <p:cNvSpPr/>
          <p:nvPr/>
        </p:nvSpPr>
        <p:spPr>
          <a:xfrm>
            <a:off x="4794405" y="5907107"/>
            <a:ext cx="185808" cy="733096"/>
          </a:xfrm>
          <a:prstGeom prst="flowChartInputOutpu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51902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Russell’s 1914 paper</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14279" y="1605572"/>
            <a:ext cx="8915400" cy="4550862"/>
          </a:xfrm>
        </p:spPr>
        <p:txBody>
          <a:bodyPr>
            <a:normAutofit lnSpcReduction="10000"/>
          </a:bodyPr>
          <a:lstStyle/>
          <a:p>
            <a:r>
              <a:rPr lang="en-US" sz="2800" dirty="0"/>
              <a:t>Russell claims Physics cannot be verified if the contents of the objects aren’t seen.</a:t>
            </a:r>
          </a:p>
          <a:p>
            <a:r>
              <a:rPr lang="en-US" sz="2800" dirty="0"/>
              <a:t>Sense-data, in physics, is seen as products of the phenomenon that comes first (i.e., this or that electron spins and we see its effects). </a:t>
            </a:r>
          </a:p>
          <a:p>
            <a:r>
              <a:rPr lang="en-US" sz="2800" dirty="0"/>
              <a:t>But physics can only be</a:t>
            </a:r>
            <a:r>
              <a:rPr lang="en-US" sz="2800" b="1" dirty="0"/>
              <a:t> verified </a:t>
            </a:r>
            <a:r>
              <a:rPr lang="en-US" sz="2800" dirty="0"/>
              <a:t>if these physical objects themselves are seen as products of the  sense-data that comes first.</a:t>
            </a:r>
          </a:p>
          <a:p>
            <a:r>
              <a:rPr lang="en-US" sz="2800" dirty="0"/>
              <a:t>Finding examples for what this may mean, is a little more difficult but possible.</a:t>
            </a:r>
          </a:p>
          <a:p>
            <a:endParaRPr lang="en-CA" sz="2400" dirty="0"/>
          </a:p>
        </p:txBody>
      </p:sp>
    </p:spTree>
    <p:extLst>
      <p:ext uri="{BB962C8B-B14F-4D97-AF65-F5344CB8AC3E}">
        <p14:creationId xmlns:p14="http://schemas.microsoft.com/office/powerpoint/2010/main" val="12174738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Russell’s 1914 paper</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14279" y="1605572"/>
            <a:ext cx="8915400" cy="4676987"/>
          </a:xfrm>
        </p:spPr>
        <p:txBody>
          <a:bodyPr>
            <a:normAutofit/>
          </a:bodyPr>
          <a:lstStyle/>
          <a:p>
            <a:r>
              <a:rPr lang="en-CA" sz="2800" dirty="0"/>
              <a:t>I do not wish to explore Russell’s solution to this problem here, insofar as I want to highlight how these two separate roads are understood, and how they translate into psychology. </a:t>
            </a:r>
          </a:p>
          <a:p>
            <a:r>
              <a:rPr lang="en-CA" sz="2800" b="1" dirty="0"/>
              <a:t>Paradigm A: </a:t>
            </a:r>
            <a:r>
              <a:rPr lang="en-CA" sz="2800" dirty="0"/>
              <a:t>Sense-data as functions of physical objects; and Physical objects as functions of sense-data.</a:t>
            </a:r>
          </a:p>
          <a:p>
            <a:r>
              <a:rPr lang="en-CA" sz="2800" b="1" dirty="0"/>
              <a:t>Paradigm B: </a:t>
            </a:r>
            <a:r>
              <a:rPr lang="en-CA" sz="2800" dirty="0"/>
              <a:t>Can paradigm A be translated to concepts that make sense with psychology?</a:t>
            </a:r>
            <a:endParaRPr lang="en-CA" sz="2600" dirty="0"/>
          </a:p>
          <a:p>
            <a:endParaRPr lang="en-CA" sz="2800" dirty="0"/>
          </a:p>
        </p:txBody>
      </p:sp>
    </p:spTree>
    <p:extLst>
      <p:ext uri="{BB962C8B-B14F-4D97-AF65-F5344CB8AC3E}">
        <p14:creationId xmlns:p14="http://schemas.microsoft.com/office/powerpoint/2010/main" val="2377399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640156" y="656616"/>
            <a:ext cx="8911687" cy="848555"/>
          </a:xfrm>
        </p:spPr>
        <p:txBody>
          <a:bodyPr>
            <a:normAutofit/>
          </a:bodyPr>
          <a:lstStyle/>
          <a:p>
            <a:r>
              <a:rPr lang="en-CA" sz="4800" dirty="0"/>
              <a:t>Making sense w/ Psychology</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14279" y="1605572"/>
            <a:ext cx="8915400" cy="4676987"/>
          </a:xfrm>
        </p:spPr>
        <p:txBody>
          <a:bodyPr>
            <a:normAutofit lnSpcReduction="10000"/>
          </a:bodyPr>
          <a:lstStyle/>
          <a:p>
            <a:r>
              <a:rPr lang="en-CA" sz="2800" dirty="0"/>
              <a:t>Picture sense-data as </a:t>
            </a:r>
            <a:r>
              <a:rPr lang="en-CA" sz="2800" b="1" dirty="0"/>
              <a:t>behaviour. </a:t>
            </a:r>
          </a:p>
          <a:p>
            <a:r>
              <a:rPr lang="en-CA" sz="2800" dirty="0"/>
              <a:t>Picture physical objects as </a:t>
            </a:r>
            <a:r>
              <a:rPr lang="en-CA" sz="2800" b="1" dirty="0"/>
              <a:t>phenomena.</a:t>
            </a:r>
          </a:p>
          <a:p>
            <a:r>
              <a:rPr lang="en-CA" sz="2800" dirty="0"/>
              <a:t>I define Behaviour as any </a:t>
            </a:r>
            <a:r>
              <a:rPr lang="en-CA" sz="2800" i="1" dirty="0"/>
              <a:t>specific</a:t>
            </a:r>
            <a:r>
              <a:rPr lang="en-CA" sz="2800" dirty="0"/>
              <a:t> adjective that describes a person’s characteristics or attitudes: (i.e., the behaviour of hypocrisy, hostility, affection, avoidance, and resentment). </a:t>
            </a:r>
          </a:p>
          <a:p>
            <a:r>
              <a:rPr lang="en-CA" sz="2800" dirty="0"/>
              <a:t>I </a:t>
            </a:r>
            <a:r>
              <a:rPr lang="en-US" sz="2800" dirty="0"/>
              <a:t>define Phenomena as any overarching emotional or psychological state or experience that gives rise to specific behaviors: (i.e., the phenomena of love, hate, fear, and envy).</a:t>
            </a:r>
            <a:endParaRPr lang="en-CA" sz="2800" dirty="0"/>
          </a:p>
          <a:p>
            <a:endParaRPr lang="en-CA" sz="2800" dirty="0"/>
          </a:p>
          <a:p>
            <a:endParaRPr lang="en-CA" sz="2800" dirty="0"/>
          </a:p>
        </p:txBody>
      </p:sp>
    </p:spTree>
    <p:extLst>
      <p:ext uri="{BB962C8B-B14F-4D97-AF65-F5344CB8AC3E}">
        <p14:creationId xmlns:p14="http://schemas.microsoft.com/office/powerpoint/2010/main" val="2192139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Behaviour &amp; Phenomena</a:t>
            </a:r>
          </a:p>
        </p:txBody>
      </p:sp>
      <p:graphicFrame>
        <p:nvGraphicFramePr>
          <p:cNvPr id="6" name="Table 5">
            <a:extLst>
              <a:ext uri="{FF2B5EF4-FFF2-40B4-BE49-F238E27FC236}">
                <a16:creationId xmlns:a16="http://schemas.microsoft.com/office/drawing/2014/main" id="{F48F5940-D1E8-DCCB-FF22-9BD4D3F0A237}"/>
              </a:ext>
            </a:extLst>
          </p:cNvPr>
          <p:cNvGraphicFramePr>
            <a:graphicFrameLocks noGrp="1"/>
          </p:cNvGraphicFramePr>
          <p:nvPr>
            <p:extLst>
              <p:ext uri="{D42A27DB-BD31-4B8C-83A1-F6EECF244321}">
                <p14:modId xmlns:p14="http://schemas.microsoft.com/office/powerpoint/2010/main" val="917068321"/>
              </p:ext>
            </p:extLst>
          </p:nvPr>
        </p:nvGraphicFramePr>
        <p:xfrm>
          <a:off x="2032000" y="1684866"/>
          <a:ext cx="8721842" cy="4540166"/>
        </p:xfrm>
        <a:graphic>
          <a:graphicData uri="http://schemas.openxmlformats.org/drawingml/2006/table">
            <a:tbl>
              <a:tblPr firstRow="1" bandRow="1">
                <a:tableStyleId>{C083E6E3-FA7D-4D7B-A595-EF9225AFEA82}</a:tableStyleId>
              </a:tblPr>
              <a:tblGrid>
                <a:gridCol w="4360921">
                  <a:extLst>
                    <a:ext uri="{9D8B030D-6E8A-4147-A177-3AD203B41FA5}">
                      <a16:colId xmlns:a16="http://schemas.microsoft.com/office/drawing/2014/main" val="3801561431"/>
                    </a:ext>
                  </a:extLst>
                </a:gridCol>
                <a:gridCol w="4360921">
                  <a:extLst>
                    <a:ext uri="{9D8B030D-6E8A-4147-A177-3AD203B41FA5}">
                      <a16:colId xmlns:a16="http://schemas.microsoft.com/office/drawing/2014/main" val="2987547042"/>
                    </a:ext>
                  </a:extLst>
                </a:gridCol>
              </a:tblGrid>
              <a:tr h="898056">
                <a:tc>
                  <a:txBody>
                    <a:bodyPr/>
                    <a:lstStyle/>
                    <a:p>
                      <a:r>
                        <a:rPr lang="en-CA" sz="2400" dirty="0"/>
                        <a:t>Behaviour </a:t>
                      </a:r>
                    </a:p>
                  </a:txBody>
                  <a:tcPr/>
                </a:tc>
                <a:tc>
                  <a:txBody>
                    <a:bodyPr/>
                    <a:lstStyle/>
                    <a:p>
                      <a:r>
                        <a:rPr lang="en-CA" sz="2400" dirty="0"/>
                        <a:t>Phenomenon</a:t>
                      </a:r>
                    </a:p>
                  </a:txBody>
                  <a:tcPr/>
                </a:tc>
                <a:extLst>
                  <a:ext uri="{0D108BD9-81ED-4DB2-BD59-A6C34878D82A}">
                    <a16:rowId xmlns:a16="http://schemas.microsoft.com/office/drawing/2014/main" val="3924770963"/>
                  </a:ext>
                </a:extLst>
              </a:tr>
              <a:tr h="728422">
                <a:tc>
                  <a:txBody>
                    <a:bodyPr/>
                    <a:lstStyle/>
                    <a:p>
                      <a:r>
                        <a:rPr lang="en-CA" sz="2800" dirty="0"/>
                        <a:t>Hate</a:t>
                      </a:r>
                    </a:p>
                  </a:txBody>
                  <a:tcPr/>
                </a:tc>
                <a:tc>
                  <a:txBody>
                    <a:bodyPr/>
                    <a:lstStyle/>
                    <a:p>
                      <a:r>
                        <a:rPr lang="en-CA" sz="2800" dirty="0"/>
                        <a:t>Hostility </a:t>
                      </a:r>
                    </a:p>
                  </a:txBody>
                  <a:tcPr/>
                </a:tc>
                <a:extLst>
                  <a:ext uri="{0D108BD9-81ED-4DB2-BD59-A6C34878D82A}">
                    <a16:rowId xmlns:a16="http://schemas.microsoft.com/office/drawing/2014/main" val="2850719316"/>
                  </a:ext>
                </a:extLst>
              </a:tr>
              <a:tr h="728422">
                <a:tc>
                  <a:txBody>
                    <a:bodyPr/>
                    <a:lstStyle/>
                    <a:p>
                      <a:r>
                        <a:rPr lang="en-CA" sz="2800" dirty="0"/>
                        <a:t>Love</a:t>
                      </a:r>
                    </a:p>
                  </a:txBody>
                  <a:tcPr/>
                </a:tc>
                <a:tc>
                  <a:txBody>
                    <a:bodyPr/>
                    <a:lstStyle/>
                    <a:p>
                      <a:r>
                        <a:rPr lang="en-CA" sz="2800" dirty="0"/>
                        <a:t>Affection</a:t>
                      </a:r>
                    </a:p>
                  </a:txBody>
                  <a:tcPr/>
                </a:tc>
                <a:extLst>
                  <a:ext uri="{0D108BD9-81ED-4DB2-BD59-A6C34878D82A}">
                    <a16:rowId xmlns:a16="http://schemas.microsoft.com/office/drawing/2014/main" val="1129104842"/>
                  </a:ext>
                </a:extLst>
              </a:tr>
              <a:tr h="728422">
                <a:tc>
                  <a:txBody>
                    <a:bodyPr/>
                    <a:lstStyle/>
                    <a:p>
                      <a:r>
                        <a:rPr lang="en-CA" sz="2800" dirty="0"/>
                        <a:t>Fear</a:t>
                      </a:r>
                    </a:p>
                  </a:txBody>
                  <a:tcPr/>
                </a:tc>
                <a:tc>
                  <a:txBody>
                    <a:bodyPr/>
                    <a:lstStyle/>
                    <a:p>
                      <a:r>
                        <a:rPr lang="en-CA" sz="2800" dirty="0"/>
                        <a:t>Avoidance </a:t>
                      </a:r>
                    </a:p>
                  </a:txBody>
                  <a:tcPr/>
                </a:tc>
                <a:extLst>
                  <a:ext uri="{0D108BD9-81ED-4DB2-BD59-A6C34878D82A}">
                    <a16:rowId xmlns:a16="http://schemas.microsoft.com/office/drawing/2014/main" val="2869554159"/>
                  </a:ext>
                </a:extLst>
              </a:tr>
              <a:tr h="728422">
                <a:tc>
                  <a:txBody>
                    <a:bodyPr/>
                    <a:lstStyle/>
                    <a:p>
                      <a:r>
                        <a:rPr lang="en-CA" sz="2800" dirty="0"/>
                        <a:t>Envy</a:t>
                      </a:r>
                    </a:p>
                  </a:txBody>
                  <a:tcPr/>
                </a:tc>
                <a:tc>
                  <a:txBody>
                    <a:bodyPr/>
                    <a:lstStyle/>
                    <a:p>
                      <a:r>
                        <a:rPr lang="en-CA" sz="2800" dirty="0"/>
                        <a:t>Resentment</a:t>
                      </a:r>
                    </a:p>
                  </a:txBody>
                  <a:tcPr/>
                </a:tc>
                <a:extLst>
                  <a:ext uri="{0D108BD9-81ED-4DB2-BD59-A6C34878D82A}">
                    <a16:rowId xmlns:a16="http://schemas.microsoft.com/office/drawing/2014/main" val="1269856032"/>
                  </a:ext>
                </a:extLst>
              </a:tr>
              <a:tr h="728422">
                <a:tc>
                  <a:txBody>
                    <a:bodyPr/>
                    <a:lstStyle/>
                    <a:p>
                      <a:r>
                        <a:rPr lang="en-CA" sz="2800" dirty="0"/>
                        <a:t>Insincerity</a:t>
                      </a:r>
                    </a:p>
                  </a:txBody>
                  <a:tcPr/>
                </a:tc>
                <a:tc>
                  <a:txBody>
                    <a:bodyPr/>
                    <a:lstStyle/>
                    <a:p>
                      <a:r>
                        <a:rPr lang="en-CA" sz="2800" dirty="0"/>
                        <a:t>Hypocrisy</a:t>
                      </a:r>
                    </a:p>
                  </a:txBody>
                  <a:tcPr/>
                </a:tc>
                <a:extLst>
                  <a:ext uri="{0D108BD9-81ED-4DB2-BD59-A6C34878D82A}">
                    <a16:rowId xmlns:a16="http://schemas.microsoft.com/office/drawing/2014/main" val="296223180"/>
                  </a:ext>
                </a:extLst>
              </a:tr>
            </a:tbl>
          </a:graphicData>
        </a:graphic>
      </p:graphicFrame>
    </p:spTree>
    <p:extLst>
      <p:ext uri="{BB962C8B-B14F-4D97-AF65-F5344CB8AC3E}">
        <p14:creationId xmlns:p14="http://schemas.microsoft.com/office/powerpoint/2010/main" val="3696038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1026" name="Picture 2" descr="Book PNG Transparent Images - PNG All">
            <a:extLst>
              <a:ext uri="{FF2B5EF4-FFF2-40B4-BE49-F238E27FC236}">
                <a16:creationId xmlns:a16="http://schemas.microsoft.com/office/drawing/2014/main" id="{A25E5AF3-3C33-F22B-871E-52B16DB83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70" r="23636" b="192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5">
            <a:extLst>
              <a:ext uri="{FF2B5EF4-FFF2-40B4-BE49-F238E27FC236}">
                <a16:creationId xmlns:a16="http://schemas.microsoft.com/office/drawing/2014/main" id="{A5A47686-9FEE-4CF5-850A-81E28E6AA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accent1">
              <a:alpha val="93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541867" y="626533"/>
            <a:ext cx="7128933" cy="1278467"/>
          </a:xfrm>
        </p:spPr>
        <p:txBody>
          <a:bodyPr anchor="ctr">
            <a:normAutofit/>
          </a:bodyPr>
          <a:lstStyle/>
          <a:p>
            <a:r>
              <a:rPr lang="en-CA" sz="3200">
                <a:solidFill>
                  <a:srgbClr val="FEFFFF"/>
                </a:solidFill>
              </a:rPr>
              <a:t>Contents</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541868" y="2133599"/>
            <a:ext cx="7493000" cy="3809999"/>
          </a:xfrm>
        </p:spPr>
        <p:txBody>
          <a:bodyPr>
            <a:normAutofit/>
          </a:bodyPr>
          <a:lstStyle/>
          <a:p>
            <a:pPr marL="514350" indent="-514350">
              <a:buClr>
                <a:srgbClr val="FEF187"/>
              </a:buClr>
              <a:buAutoNum type="arabicParenR"/>
            </a:pPr>
            <a:r>
              <a:rPr lang="en-CA" sz="3200" dirty="0">
                <a:solidFill>
                  <a:srgbClr val="FEFFFF"/>
                </a:solidFill>
              </a:rPr>
              <a:t>Introduction</a:t>
            </a:r>
          </a:p>
          <a:p>
            <a:pPr marL="514350" indent="-514350">
              <a:buClr>
                <a:srgbClr val="FEF187"/>
              </a:buClr>
              <a:buAutoNum type="arabicParenR"/>
            </a:pPr>
            <a:r>
              <a:rPr lang="en-CA" sz="3200" dirty="0">
                <a:solidFill>
                  <a:srgbClr val="FEFFFF"/>
                </a:solidFill>
              </a:rPr>
              <a:t>Background </a:t>
            </a:r>
          </a:p>
          <a:p>
            <a:pPr marL="514350" indent="-514350">
              <a:buClr>
                <a:srgbClr val="FEF187"/>
              </a:buClr>
              <a:buAutoNum type="arabicParenR"/>
            </a:pPr>
            <a:r>
              <a:rPr lang="en-CA" sz="3200" dirty="0">
                <a:solidFill>
                  <a:srgbClr val="FEFFFF"/>
                </a:solidFill>
              </a:rPr>
              <a:t>Three Examples Of Russell Style Questions</a:t>
            </a:r>
          </a:p>
          <a:p>
            <a:pPr marL="514350" indent="-514350">
              <a:buClr>
                <a:srgbClr val="FEF187"/>
              </a:buClr>
              <a:buAutoNum type="arabicParenR"/>
            </a:pPr>
            <a:r>
              <a:rPr lang="en-CA" sz="3200" dirty="0">
                <a:solidFill>
                  <a:srgbClr val="FEFFFF"/>
                </a:solidFill>
              </a:rPr>
              <a:t>Conclusion </a:t>
            </a:r>
          </a:p>
        </p:txBody>
      </p:sp>
    </p:spTree>
    <p:extLst>
      <p:ext uri="{BB962C8B-B14F-4D97-AF65-F5344CB8AC3E}">
        <p14:creationId xmlns:p14="http://schemas.microsoft.com/office/powerpoint/2010/main" val="579512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Behaviour &amp; Phenomena</a:t>
            </a:r>
          </a:p>
        </p:txBody>
      </p:sp>
      <p:graphicFrame>
        <p:nvGraphicFramePr>
          <p:cNvPr id="6" name="Table 5">
            <a:extLst>
              <a:ext uri="{FF2B5EF4-FFF2-40B4-BE49-F238E27FC236}">
                <a16:creationId xmlns:a16="http://schemas.microsoft.com/office/drawing/2014/main" id="{F48F5940-D1E8-DCCB-FF22-9BD4D3F0A237}"/>
              </a:ext>
            </a:extLst>
          </p:cNvPr>
          <p:cNvGraphicFramePr>
            <a:graphicFrameLocks noGrp="1"/>
          </p:cNvGraphicFramePr>
          <p:nvPr>
            <p:extLst>
              <p:ext uri="{D42A27DB-BD31-4B8C-83A1-F6EECF244321}">
                <p14:modId xmlns:p14="http://schemas.microsoft.com/office/powerpoint/2010/main" val="1728747037"/>
              </p:ext>
            </p:extLst>
          </p:nvPr>
        </p:nvGraphicFramePr>
        <p:xfrm>
          <a:off x="1962321" y="3313562"/>
          <a:ext cx="6811566" cy="3014881"/>
        </p:xfrm>
        <a:graphic>
          <a:graphicData uri="http://schemas.openxmlformats.org/drawingml/2006/table">
            <a:tbl>
              <a:tblPr firstRow="1" bandRow="1">
                <a:tableStyleId>{C083E6E3-FA7D-4D7B-A595-EF9225AFEA82}</a:tableStyleId>
              </a:tblPr>
              <a:tblGrid>
                <a:gridCol w="3405783">
                  <a:extLst>
                    <a:ext uri="{9D8B030D-6E8A-4147-A177-3AD203B41FA5}">
                      <a16:colId xmlns:a16="http://schemas.microsoft.com/office/drawing/2014/main" val="3801561431"/>
                    </a:ext>
                  </a:extLst>
                </a:gridCol>
                <a:gridCol w="3405783">
                  <a:extLst>
                    <a:ext uri="{9D8B030D-6E8A-4147-A177-3AD203B41FA5}">
                      <a16:colId xmlns:a16="http://schemas.microsoft.com/office/drawing/2014/main" val="2987547042"/>
                    </a:ext>
                  </a:extLst>
                </a:gridCol>
              </a:tblGrid>
              <a:tr h="596351">
                <a:tc>
                  <a:txBody>
                    <a:bodyPr/>
                    <a:lstStyle/>
                    <a:p>
                      <a:r>
                        <a:rPr lang="en-CA" sz="2400" dirty="0"/>
                        <a:t>Behaviour </a:t>
                      </a:r>
                    </a:p>
                  </a:txBody>
                  <a:tcPr/>
                </a:tc>
                <a:tc>
                  <a:txBody>
                    <a:bodyPr/>
                    <a:lstStyle/>
                    <a:p>
                      <a:r>
                        <a:rPr lang="en-CA" sz="2400" dirty="0"/>
                        <a:t>Phenomenon</a:t>
                      </a:r>
                    </a:p>
                  </a:txBody>
                  <a:tcPr/>
                </a:tc>
                <a:extLst>
                  <a:ext uri="{0D108BD9-81ED-4DB2-BD59-A6C34878D82A}">
                    <a16:rowId xmlns:a16="http://schemas.microsoft.com/office/drawing/2014/main" val="3924770963"/>
                  </a:ext>
                </a:extLst>
              </a:tr>
              <a:tr h="483706">
                <a:tc>
                  <a:txBody>
                    <a:bodyPr/>
                    <a:lstStyle/>
                    <a:p>
                      <a:r>
                        <a:rPr lang="en-CA" sz="2400" dirty="0"/>
                        <a:t>Hostility </a:t>
                      </a:r>
                    </a:p>
                  </a:txBody>
                  <a:tcPr/>
                </a:tc>
                <a:tc>
                  <a:txBody>
                    <a:bodyPr/>
                    <a:lstStyle/>
                    <a:p>
                      <a:r>
                        <a:rPr lang="en-CA" sz="2400" dirty="0"/>
                        <a:t>Hate</a:t>
                      </a:r>
                    </a:p>
                  </a:txBody>
                  <a:tcPr/>
                </a:tc>
                <a:extLst>
                  <a:ext uri="{0D108BD9-81ED-4DB2-BD59-A6C34878D82A}">
                    <a16:rowId xmlns:a16="http://schemas.microsoft.com/office/drawing/2014/main" val="2850719316"/>
                  </a:ext>
                </a:extLst>
              </a:tr>
              <a:tr h="483706">
                <a:tc>
                  <a:txBody>
                    <a:bodyPr/>
                    <a:lstStyle/>
                    <a:p>
                      <a:r>
                        <a:rPr lang="en-CA" sz="2400" dirty="0"/>
                        <a:t>Affection</a:t>
                      </a:r>
                    </a:p>
                  </a:txBody>
                  <a:tcPr/>
                </a:tc>
                <a:tc>
                  <a:txBody>
                    <a:bodyPr/>
                    <a:lstStyle/>
                    <a:p>
                      <a:r>
                        <a:rPr lang="en-CA" sz="2400" dirty="0"/>
                        <a:t>Love</a:t>
                      </a:r>
                    </a:p>
                  </a:txBody>
                  <a:tcPr/>
                </a:tc>
                <a:extLst>
                  <a:ext uri="{0D108BD9-81ED-4DB2-BD59-A6C34878D82A}">
                    <a16:rowId xmlns:a16="http://schemas.microsoft.com/office/drawing/2014/main" val="1129104842"/>
                  </a:ext>
                </a:extLst>
              </a:tr>
              <a:tr h="483706">
                <a:tc>
                  <a:txBody>
                    <a:bodyPr/>
                    <a:lstStyle/>
                    <a:p>
                      <a:r>
                        <a:rPr lang="en-CA" sz="2400" dirty="0"/>
                        <a:t>Avoidance</a:t>
                      </a:r>
                    </a:p>
                  </a:txBody>
                  <a:tcPr/>
                </a:tc>
                <a:tc>
                  <a:txBody>
                    <a:bodyPr/>
                    <a:lstStyle/>
                    <a:p>
                      <a:r>
                        <a:rPr lang="en-CA" sz="2400" dirty="0"/>
                        <a:t>Fear</a:t>
                      </a:r>
                    </a:p>
                  </a:txBody>
                  <a:tcPr/>
                </a:tc>
                <a:extLst>
                  <a:ext uri="{0D108BD9-81ED-4DB2-BD59-A6C34878D82A}">
                    <a16:rowId xmlns:a16="http://schemas.microsoft.com/office/drawing/2014/main" val="2869554159"/>
                  </a:ext>
                </a:extLst>
              </a:tr>
              <a:tr h="483706">
                <a:tc>
                  <a:txBody>
                    <a:bodyPr/>
                    <a:lstStyle/>
                    <a:p>
                      <a:r>
                        <a:rPr lang="en-CA" sz="2400" dirty="0"/>
                        <a:t>Resentment</a:t>
                      </a:r>
                    </a:p>
                  </a:txBody>
                  <a:tcPr/>
                </a:tc>
                <a:tc>
                  <a:txBody>
                    <a:bodyPr/>
                    <a:lstStyle/>
                    <a:p>
                      <a:r>
                        <a:rPr lang="en-CA" sz="2400" dirty="0"/>
                        <a:t>Envy</a:t>
                      </a:r>
                    </a:p>
                  </a:txBody>
                  <a:tcPr/>
                </a:tc>
                <a:extLst>
                  <a:ext uri="{0D108BD9-81ED-4DB2-BD59-A6C34878D82A}">
                    <a16:rowId xmlns:a16="http://schemas.microsoft.com/office/drawing/2014/main" val="1269856032"/>
                  </a:ext>
                </a:extLst>
              </a:tr>
              <a:tr h="483706">
                <a:tc>
                  <a:txBody>
                    <a:bodyPr/>
                    <a:lstStyle/>
                    <a:p>
                      <a:r>
                        <a:rPr lang="en-CA" sz="2400" dirty="0"/>
                        <a:t>Hypocrisy</a:t>
                      </a:r>
                    </a:p>
                  </a:txBody>
                  <a:tcPr/>
                </a:tc>
                <a:tc>
                  <a:txBody>
                    <a:bodyPr/>
                    <a:lstStyle/>
                    <a:p>
                      <a:r>
                        <a:rPr lang="en-CA" sz="2400" dirty="0"/>
                        <a:t>Insincerity</a:t>
                      </a:r>
                    </a:p>
                  </a:txBody>
                  <a:tcPr/>
                </a:tc>
                <a:extLst>
                  <a:ext uri="{0D108BD9-81ED-4DB2-BD59-A6C34878D82A}">
                    <a16:rowId xmlns:a16="http://schemas.microsoft.com/office/drawing/2014/main" val="296223180"/>
                  </a:ext>
                </a:extLst>
              </a:tr>
            </a:tbl>
          </a:graphicData>
        </a:graphic>
      </p:graphicFrame>
      <p:sp>
        <p:nvSpPr>
          <p:cNvPr id="5" name="Content Placeholder 2">
            <a:extLst>
              <a:ext uri="{FF2B5EF4-FFF2-40B4-BE49-F238E27FC236}">
                <a16:creationId xmlns:a16="http://schemas.microsoft.com/office/drawing/2014/main" id="{8F014884-7832-E061-8195-FDA477B185AD}"/>
              </a:ext>
            </a:extLst>
          </p:cNvPr>
          <p:cNvSpPr>
            <a:spLocks noGrp="1"/>
          </p:cNvSpPr>
          <p:nvPr>
            <p:ph idx="1"/>
          </p:nvPr>
        </p:nvSpPr>
        <p:spPr>
          <a:xfrm>
            <a:off x="1314279" y="1605572"/>
            <a:ext cx="8915400" cy="1398885"/>
          </a:xfrm>
        </p:spPr>
        <p:txBody>
          <a:bodyPr>
            <a:normAutofit fontScale="92500"/>
          </a:bodyPr>
          <a:lstStyle/>
          <a:p>
            <a:r>
              <a:rPr lang="en-CA" sz="2800" dirty="0"/>
              <a:t>Hostility (or the </a:t>
            </a:r>
            <a:r>
              <a:rPr lang="en-CA" sz="2800" i="1" dirty="0"/>
              <a:t>sense of it</a:t>
            </a:r>
            <a:r>
              <a:rPr lang="en-CA" sz="2800" dirty="0"/>
              <a:t>) when seen as function of the phenomenon of hate, sees the phenomenon of hate come first. People hate before they’re hostile.</a:t>
            </a:r>
          </a:p>
          <a:p>
            <a:endParaRPr lang="en-CA" sz="2800" dirty="0"/>
          </a:p>
        </p:txBody>
      </p:sp>
      <p:cxnSp>
        <p:nvCxnSpPr>
          <p:cNvPr id="8" name="Straight Arrow Connector 7">
            <a:extLst>
              <a:ext uri="{FF2B5EF4-FFF2-40B4-BE49-F238E27FC236}">
                <a16:creationId xmlns:a16="http://schemas.microsoft.com/office/drawing/2014/main" id="{1D4F2DC4-1FDC-0A70-E1C8-578543E3949F}"/>
              </a:ext>
            </a:extLst>
          </p:cNvPr>
          <p:cNvCxnSpPr/>
          <p:nvPr/>
        </p:nvCxnSpPr>
        <p:spPr>
          <a:xfrm flipH="1">
            <a:off x="3494314" y="4158343"/>
            <a:ext cx="1687286"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136056-C0C8-7FBA-9EA9-EE8495EB5784}"/>
              </a:ext>
            </a:extLst>
          </p:cNvPr>
          <p:cNvCxnSpPr/>
          <p:nvPr/>
        </p:nvCxnSpPr>
        <p:spPr>
          <a:xfrm flipH="1">
            <a:off x="3559628" y="4637315"/>
            <a:ext cx="168728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F7A88F7-F95B-E3B0-215E-919B22ABFF1B}"/>
              </a:ext>
            </a:extLst>
          </p:cNvPr>
          <p:cNvCxnSpPr>
            <a:cxnSpLocks/>
          </p:cNvCxnSpPr>
          <p:nvPr/>
        </p:nvCxnSpPr>
        <p:spPr>
          <a:xfrm flipH="1">
            <a:off x="3876761" y="5105400"/>
            <a:ext cx="13048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B03980B-238B-20BB-9288-482C9A7301AA}"/>
              </a:ext>
            </a:extLst>
          </p:cNvPr>
          <p:cNvCxnSpPr>
            <a:cxnSpLocks/>
          </p:cNvCxnSpPr>
          <p:nvPr/>
        </p:nvCxnSpPr>
        <p:spPr>
          <a:xfrm flipH="1">
            <a:off x="3942075" y="5595257"/>
            <a:ext cx="13048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C1B3F8F-CB4E-E17B-98A7-1C8C1DE65F78}"/>
              </a:ext>
            </a:extLst>
          </p:cNvPr>
          <p:cNvCxnSpPr>
            <a:cxnSpLocks/>
          </p:cNvCxnSpPr>
          <p:nvPr/>
        </p:nvCxnSpPr>
        <p:spPr>
          <a:xfrm flipH="1">
            <a:off x="3876760" y="6096000"/>
            <a:ext cx="130483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444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Behaviour &amp; Phenomena</a:t>
            </a:r>
          </a:p>
        </p:txBody>
      </p:sp>
      <p:graphicFrame>
        <p:nvGraphicFramePr>
          <p:cNvPr id="6" name="Table 5">
            <a:extLst>
              <a:ext uri="{FF2B5EF4-FFF2-40B4-BE49-F238E27FC236}">
                <a16:creationId xmlns:a16="http://schemas.microsoft.com/office/drawing/2014/main" id="{F48F5940-D1E8-DCCB-FF22-9BD4D3F0A237}"/>
              </a:ext>
            </a:extLst>
          </p:cNvPr>
          <p:cNvGraphicFramePr>
            <a:graphicFrameLocks noGrp="1"/>
          </p:cNvGraphicFramePr>
          <p:nvPr>
            <p:extLst>
              <p:ext uri="{D42A27DB-BD31-4B8C-83A1-F6EECF244321}">
                <p14:modId xmlns:p14="http://schemas.microsoft.com/office/powerpoint/2010/main" val="3305658775"/>
              </p:ext>
            </p:extLst>
          </p:nvPr>
        </p:nvGraphicFramePr>
        <p:xfrm>
          <a:off x="1962321" y="3585243"/>
          <a:ext cx="6060450" cy="2775541"/>
        </p:xfrm>
        <a:graphic>
          <a:graphicData uri="http://schemas.openxmlformats.org/drawingml/2006/table">
            <a:tbl>
              <a:tblPr firstRow="1" bandRow="1">
                <a:tableStyleId>{C083E6E3-FA7D-4D7B-A595-EF9225AFEA82}</a:tableStyleId>
              </a:tblPr>
              <a:tblGrid>
                <a:gridCol w="3030225">
                  <a:extLst>
                    <a:ext uri="{9D8B030D-6E8A-4147-A177-3AD203B41FA5}">
                      <a16:colId xmlns:a16="http://schemas.microsoft.com/office/drawing/2014/main" val="3801561431"/>
                    </a:ext>
                  </a:extLst>
                </a:gridCol>
                <a:gridCol w="3030225">
                  <a:extLst>
                    <a:ext uri="{9D8B030D-6E8A-4147-A177-3AD203B41FA5}">
                      <a16:colId xmlns:a16="http://schemas.microsoft.com/office/drawing/2014/main" val="2987547042"/>
                    </a:ext>
                  </a:extLst>
                </a:gridCol>
              </a:tblGrid>
              <a:tr h="489541">
                <a:tc>
                  <a:txBody>
                    <a:bodyPr/>
                    <a:lstStyle/>
                    <a:p>
                      <a:r>
                        <a:rPr lang="en-CA" sz="2400" dirty="0"/>
                        <a:t>Behaviour </a:t>
                      </a:r>
                    </a:p>
                  </a:txBody>
                  <a:tcPr/>
                </a:tc>
                <a:tc>
                  <a:txBody>
                    <a:bodyPr/>
                    <a:lstStyle/>
                    <a:p>
                      <a:r>
                        <a:rPr lang="en-CA" sz="2400" dirty="0"/>
                        <a:t>Phenomenon</a:t>
                      </a:r>
                    </a:p>
                  </a:txBody>
                  <a:tcPr/>
                </a:tc>
                <a:extLst>
                  <a:ext uri="{0D108BD9-81ED-4DB2-BD59-A6C34878D82A}">
                    <a16:rowId xmlns:a16="http://schemas.microsoft.com/office/drawing/2014/main" val="3924770963"/>
                  </a:ext>
                </a:extLst>
              </a:tr>
              <a:tr h="397072">
                <a:tc>
                  <a:txBody>
                    <a:bodyPr/>
                    <a:lstStyle/>
                    <a:p>
                      <a:r>
                        <a:rPr lang="en-CA" sz="2400" dirty="0"/>
                        <a:t>Hostility </a:t>
                      </a:r>
                    </a:p>
                  </a:txBody>
                  <a:tcPr/>
                </a:tc>
                <a:tc>
                  <a:txBody>
                    <a:bodyPr/>
                    <a:lstStyle/>
                    <a:p>
                      <a:r>
                        <a:rPr lang="en-CA" sz="2400" dirty="0"/>
                        <a:t>Hate</a:t>
                      </a:r>
                    </a:p>
                  </a:txBody>
                  <a:tcPr/>
                </a:tc>
                <a:extLst>
                  <a:ext uri="{0D108BD9-81ED-4DB2-BD59-A6C34878D82A}">
                    <a16:rowId xmlns:a16="http://schemas.microsoft.com/office/drawing/2014/main" val="2850719316"/>
                  </a:ext>
                </a:extLst>
              </a:tr>
              <a:tr h="397072">
                <a:tc>
                  <a:txBody>
                    <a:bodyPr/>
                    <a:lstStyle/>
                    <a:p>
                      <a:r>
                        <a:rPr lang="en-CA" sz="2400" dirty="0"/>
                        <a:t>Affection</a:t>
                      </a:r>
                    </a:p>
                  </a:txBody>
                  <a:tcPr/>
                </a:tc>
                <a:tc>
                  <a:txBody>
                    <a:bodyPr/>
                    <a:lstStyle/>
                    <a:p>
                      <a:r>
                        <a:rPr lang="en-CA" sz="2400" dirty="0"/>
                        <a:t>Love</a:t>
                      </a:r>
                    </a:p>
                  </a:txBody>
                  <a:tcPr/>
                </a:tc>
                <a:extLst>
                  <a:ext uri="{0D108BD9-81ED-4DB2-BD59-A6C34878D82A}">
                    <a16:rowId xmlns:a16="http://schemas.microsoft.com/office/drawing/2014/main" val="1129104842"/>
                  </a:ext>
                </a:extLst>
              </a:tr>
              <a:tr h="397072">
                <a:tc>
                  <a:txBody>
                    <a:bodyPr/>
                    <a:lstStyle/>
                    <a:p>
                      <a:r>
                        <a:rPr lang="en-CA" sz="2400" dirty="0"/>
                        <a:t>Avoidance</a:t>
                      </a:r>
                    </a:p>
                  </a:txBody>
                  <a:tcPr/>
                </a:tc>
                <a:tc>
                  <a:txBody>
                    <a:bodyPr/>
                    <a:lstStyle/>
                    <a:p>
                      <a:r>
                        <a:rPr lang="en-CA" sz="2400" dirty="0"/>
                        <a:t>Fear</a:t>
                      </a:r>
                    </a:p>
                  </a:txBody>
                  <a:tcPr/>
                </a:tc>
                <a:extLst>
                  <a:ext uri="{0D108BD9-81ED-4DB2-BD59-A6C34878D82A}">
                    <a16:rowId xmlns:a16="http://schemas.microsoft.com/office/drawing/2014/main" val="2869554159"/>
                  </a:ext>
                </a:extLst>
              </a:tr>
              <a:tr h="397072">
                <a:tc>
                  <a:txBody>
                    <a:bodyPr/>
                    <a:lstStyle/>
                    <a:p>
                      <a:r>
                        <a:rPr lang="en-CA" sz="2400" dirty="0"/>
                        <a:t>Resentment</a:t>
                      </a:r>
                    </a:p>
                  </a:txBody>
                  <a:tcPr/>
                </a:tc>
                <a:tc>
                  <a:txBody>
                    <a:bodyPr/>
                    <a:lstStyle/>
                    <a:p>
                      <a:r>
                        <a:rPr lang="en-CA" sz="2400" dirty="0"/>
                        <a:t>Envy</a:t>
                      </a:r>
                    </a:p>
                  </a:txBody>
                  <a:tcPr/>
                </a:tc>
                <a:extLst>
                  <a:ext uri="{0D108BD9-81ED-4DB2-BD59-A6C34878D82A}">
                    <a16:rowId xmlns:a16="http://schemas.microsoft.com/office/drawing/2014/main" val="1269856032"/>
                  </a:ext>
                </a:extLst>
              </a:tr>
              <a:tr h="397072">
                <a:tc>
                  <a:txBody>
                    <a:bodyPr/>
                    <a:lstStyle/>
                    <a:p>
                      <a:r>
                        <a:rPr lang="en-CA" sz="2400" dirty="0"/>
                        <a:t>Hypocrisy</a:t>
                      </a:r>
                    </a:p>
                  </a:txBody>
                  <a:tcPr/>
                </a:tc>
                <a:tc>
                  <a:txBody>
                    <a:bodyPr/>
                    <a:lstStyle/>
                    <a:p>
                      <a:r>
                        <a:rPr lang="en-CA" sz="2400" dirty="0"/>
                        <a:t>Insincerity</a:t>
                      </a:r>
                    </a:p>
                  </a:txBody>
                  <a:tcPr/>
                </a:tc>
                <a:extLst>
                  <a:ext uri="{0D108BD9-81ED-4DB2-BD59-A6C34878D82A}">
                    <a16:rowId xmlns:a16="http://schemas.microsoft.com/office/drawing/2014/main" val="296223180"/>
                  </a:ext>
                </a:extLst>
              </a:tr>
            </a:tbl>
          </a:graphicData>
        </a:graphic>
      </p:graphicFrame>
      <p:sp>
        <p:nvSpPr>
          <p:cNvPr id="5" name="Content Placeholder 2">
            <a:extLst>
              <a:ext uri="{FF2B5EF4-FFF2-40B4-BE49-F238E27FC236}">
                <a16:creationId xmlns:a16="http://schemas.microsoft.com/office/drawing/2014/main" id="{8F014884-7832-E061-8195-FDA477B185AD}"/>
              </a:ext>
            </a:extLst>
          </p:cNvPr>
          <p:cNvSpPr>
            <a:spLocks noGrp="1"/>
          </p:cNvSpPr>
          <p:nvPr>
            <p:ph idx="1"/>
          </p:nvPr>
        </p:nvSpPr>
        <p:spPr>
          <a:xfrm>
            <a:off x="1266982" y="1565722"/>
            <a:ext cx="9789150" cy="2099323"/>
          </a:xfrm>
        </p:spPr>
        <p:txBody>
          <a:bodyPr>
            <a:normAutofit fontScale="92500" lnSpcReduction="20000"/>
          </a:bodyPr>
          <a:lstStyle/>
          <a:p>
            <a:r>
              <a:rPr lang="en-CA" sz="2800" dirty="0"/>
              <a:t>Now, many psychological studies study the phenomenon coming first and the behaviour that follows. For example, the phenomenon of being in prison to see behaviours; the phenomenon of ringing a bell to see the dog salivate; the phenomenon of shocking a victim to see how people react to this).</a:t>
            </a:r>
          </a:p>
          <a:p>
            <a:endParaRPr lang="en-CA" sz="2800" dirty="0"/>
          </a:p>
        </p:txBody>
      </p:sp>
      <p:cxnSp>
        <p:nvCxnSpPr>
          <p:cNvPr id="8" name="Straight Arrow Connector 7">
            <a:extLst>
              <a:ext uri="{FF2B5EF4-FFF2-40B4-BE49-F238E27FC236}">
                <a16:creationId xmlns:a16="http://schemas.microsoft.com/office/drawing/2014/main" id="{1D4F2DC4-1FDC-0A70-E1C8-578543E3949F}"/>
              </a:ext>
            </a:extLst>
          </p:cNvPr>
          <p:cNvCxnSpPr>
            <a:cxnSpLocks/>
          </p:cNvCxnSpPr>
          <p:nvPr/>
        </p:nvCxnSpPr>
        <p:spPr>
          <a:xfrm flipH="1">
            <a:off x="3559628" y="4310743"/>
            <a:ext cx="115388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74FD0DEA-2B03-E082-8896-3A67123C7E0E}"/>
              </a:ext>
            </a:extLst>
          </p:cNvPr>
          <p:cNvCxnSpPr>
            <a:cxnSpLocks/>
          </p:cNvCxnSpPr>
          <p:nvPr/>
        </p:nvCxnSpPr>
        <p:spPr>
          <a:xfrm flipH="1">
            <a:off x="3559628" y="4789714"/>
            <a:ext cx="115388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FABB1F9-B02F-511D-01DD-5A9CF7F8F4F3}"/>
              </a:ext>
            </a:extLst>
          </p:cNvPr>
          <p:cNvCxnSpPr>
            <a:cxnSpLocks/>
          </p:cNvCxnSpPr>
          <p:nvPr/>
        </p:nvCxnSpPr>
        <p:spPr>
          <a:xfrm flipH="1">
            <a:off x="3788228" y="5203372"/>
            <a:ext cx="115388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702DB56-9977-3B43-45FF-116BFED73296}"/>
              </a:ext>
            </a:extLst>
          </p:cNvPr>
          <p:cNvCxnSpPr>
            <a:cxnSpLocks/>
          </p:cNvCxnSpPr>
          <p:nvPr/>
        </p:nvCxnSpPr>
        <p:spPr>
          <a:xfrm flipH="1">
            <a:off x="3897085" y="5660571"/>
            <a:ext cx="115388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1F0488-4543-94AB-DFC5-93B2BB9119C9}"/>
              </a:ext>
            </a:extLst>
          </p:cNvPr>
          <p:cNvCxnSpPr>
            <a:cxnSpLocks/>
          </p:cNvCxnSpPr>
          <p:nvPr/>
        </p:nvCxnSpPr>
        <p:spPr>
          <a:xfrm flipH="1">
            <a:off x="3668485" y="6128657"/>
            <a:ext cx="115388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801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Behaviour &amp; Phenomena</a:t>
            </a:r>
          </a:p>
        </p:txBody>
      </p:sp>
      <p:graphicFrame>
        <p:nvGraphicFramePr>
          <p:cNvPr id="6" name="Table 5">
            <a:extLst>
              <a:ext uri="{FF2B5EF4-FFF2-40B4-BE49-F238E27FC236}">
                <a16:creationId xmlns:a16="http://schemas.microsoft.com/office/drawing/2014/main" id="{F48F5940-D1E8-DCCB-FF22-9BD4D3F0A237}"/>
              </a:ext>
            </a:extLst>
          </p:cNvPr>
          <p:cNvGraphicFramePr>
            <a:graphicFrameLocks noGrp="1"/>
          </p:cNvGraphicFramePr>
          <p:nvPr/>
        </p:nvGraphicFramePr>
        <p:xfrm>
          <a:off x="1962321" y="3585243"/>
          <a:ext cx="6060450" cy="2775541"/>
        </p:xfrm>
        <a:graphic>
          <a:graphicData uri="http://schemas.openxmlformats.org/drawingml/2006/table">
            <a:tbl>
              <a:tblPr firstRow="1" bandRow="1">
                <a:tableStyleId>{C083E6E3-FA7D-4D7B-A595-EF9225AFEA82}</a:tableStyleId>
              </a:tblPr>
              <a:tblGrid>
                <a:gridCol w="3030225">
                  <a:extLst>
                    <a:ext uri="{9D8B030D-6E8A-4147-A177-3AD203B41FA5}">
                      <a16:colId xmlns:a16="http://schemas.microsoft.com/office/drawing/2014/main" val="3801561431"/>
                    </a:ext>
                  </a:extLst>
                </a:gridCol>
                <a:gridCol w="3030225">
                  <a:extLst>
                    <a:ext uri="{9D8B030D-6E8A-4147-A177-3AD203B41FA5}">
                      <a16:colId xmlns:a16="http://schemas.microsoft.com/office/drawing/2014/main" val="2987547042"/>
                    </a:ext>
                  </a:extLst>
                </a:gridCol>
              </a:tblGrid>
              <a:tr h="489541">
                <a:tc>
                  <a:txBody>
                    <a:bodyPr/>
                    <a:lstStyle/>
                    <a:p>
                      <a:r>
                        <a:rPr lang="en-CA" sz="2400" dirty="0"/>
                        <a:t>Behaviour </a:t>
                      </a:r>
                    </a:p>
                  </a:txBody>
                  <a:tcPr/>
                </a:tc>
                <a:tc>
                  <a:txBody>
                    <a:bodyPr/>
                    <a:lstStyle/>
                    <a:p>
                      <a:r>
                        <a:rPr lang="en-CA" sz="2400" dirty="0"/>
                        <a:t>Phenomenon</a:t>
                      </a:r>
                    </a:p>
                  </a:txBody>
                  <a:tcPr/>
                </a:tc>
                <a:extLst>
                  <a:ext uri="{0D108BD9-81ED-4DB2-BD59-A6C34878D82A}">
                    <a16:rowId xmlns:a16="http://schemas.microsoft.com/office/drawing/2014/main" val="3924770963"/>
                  </a:ext>
                </a:extLst>
              </a:tr>
              <a:tr h="397072">
                <a:tc>
                  <a:txBody>
                    <a:bodyPr/>
                    <a:lstStyle/>
                    <a:p>
                      <a:r>
                        <a:rPr lang="en-CA" sz="2400" dirty="0"/>
                        <a:t>Hostility </a:t>
                      </a:r>
                    </a:p>
                  </a:txBody>
                  <a:tcPr/>
                </a:tc>
                <a:tc>
                  <a:txBody>
                    <a:bodyPr/>
                    <a:lstStyle/>
                    <a:p>
                      <a:r>
                        <a:rPr lang="en-CA" sz="2400" dirty="0"/>
                        <a:t>Hate</a:t>
                      </a:r>
                    </a:p>
                  </a:txBody>
                  <a:tcPr/>
                </a:tc>
                <a:extLst>
                  <a:ext uri="{0D108BD9-81ED-4DB2-BD59-A6C34878D82A}">
                    <a16:rowId xmlns:a16="http://schemas.microsoft.com/office/drawing/2014/main" val="2850719316"/>
                  </a:ext>
                </a:extLst>
              </a:tr>
              <a:tr h="397072">
                <a:tc>
                  <a:txBody>
                    <a:bodyPr/>
                    <a:lstStyle/>
                    <a:p>
                      <a:r>
                        <a:rPr lang="en-CA" sz="2400" dirty="0"/>
                        <a:t>Affection</a:t>
                      </a:r>
                    </a:p>
                  </a:txBody>
                  <a:tcPr/>
                </a:tc>
                <a:tc>
                  <a:txBody>
                    <a:bodyPr/>
                    <a:lstStyle/>
                    <a:p>
                      <a:r>
                        <a:rPr lang="en-CA" sz="2400" dirty="0"/>
                        <a:t>Love</a:t>
                      </a:r>
                    </a:p>
                  </a:txBody>
                  <a:tcPr/>
                </a:tc>
                <a:extLst>
                  <a:ext uri="{0D108BD9-81ED-4DB2-BD59-A6C34878D82A}">
                    <a16:rowId xmlns:a16="http://schemas.microsoft.com/office/drawing/2014/main" val="1129104842"/>
                  </a:ext>
                </a:extLst>
              </a:tr>
              <a:tr h="397072">
                <a:tc>
                  <a:txBody>
                    <a:bodyPr/>
                    <a:lstStyle/>
                    <a:p>
                      <a:r>
                        <a:rPr lang="en-CA" sz="2400" dirty="0"/>
                        <a:t>Avoidance</a:t>
                      </a:r>
                    </a:p>
                  </a:txBody>
                  <a:tcPr/>
                </a:tc>
                <a:tc>
                  <a:txBody>
                    <a:bodyPr/>
                    <a:lstStyle/>
                    <a:p>
                      <a:r>
                        <a:rPr lang="en-CA" sz="2400" dirty="0"/>
                        <a:t>Fear</a:t>
                      </a:r>
                    </a:p>
                  </a:txBody>
                  <a:tcPr/>
                </a:tc>
                <a:extLst>
                  <a:ext uri="{0D108BD9-81ED-4DB2-BD59-A6C34878D82A}">
                    <a16:rowId xmlns:a16="http://schemas.microsoft.com/office/drawing/2014/main" val="2869554159"/>
                  </a:ext>
                </a:extLst>
              </a:tr>
              <a:tr h="397072">
                <a:tc>
                  <a:txBody>
                    <a:bodyPr/>
                    <a:lstStyle/>
                    <a:p>
                      <a:r>
                        <a:rPr lang="en-CA" sz="2400" dirty="0"/>
                        <a:t>Resentment</a:t>
                      </a:r>
                    </a:p>
                  </a:txBody>
                  <a:tcPr/>
                </a:tc>
                <a:tc>
                  <a:txBody>
                    <a:bodyPr/>
                    <a:lstStyle/>
                    <a:p>
                      <a:r>
                        <a:rPr lang="en-CA" sz="2400" dirty="0"/>
                        <a:t>Envy</a:t>
                      </a:r>
                    </a:p>
                  </a:txBody>
                  <a:tcPr/>
                </a:tc>
                <a:extLst>
                  <a:ext uri="{0D108BD9-81ED-4DB2-BD59-A6C34878D82A}">
                    <a16:rowId xmlns:a16="http://schemas.microsoft.com/office/drawing/2014/main" val="1269856032"/>
                  </a:ext>
                </a:extLst>
              </a:tr>
              <a:tr h="397072">
                <a:tc>
                  <a:txBody>
                    <a:bodyPr/>
                    <a:lstStyle/>
                    <a:p>
                      <a:r>
                        <a:rPr lang="en-CA" sz="2400" dirty="0"/>
                        <a:t>Hypocrisy</a:t>
                      </a:r>
                    </a:p>
                  </a:txBody>
                  <a:tcPr/>
                </a:tc>
                <a:tc>
                  <a:txBody>
                    <a:bodyPr/>
                    <a:lstStyle/>
                    <a:p>
                      <a:r>
                        <a:rPr lang="en-CA" sz="2400" dirty="0"/>
                        <a:t>Insincerity</a:t>
                      </a:r>
                    </a:p>
                  </a:txBody>
                  <a:tcPr/>
                </a:tc>
                <a:extLst>
                  <a:ext uri="{0D108BD9-81ED-4DB2-BD59-A6C34878D82A}">
                    <a16:rowId xmlns:a16="http://schemas.microsoft.com/office/drawing/2014/main" val="296223180"/>
                  </a:ext>
                </a:extLst>
              </a:tr>
            </a:tbl>
          </a:graphicData>
        </a:graphic>
      </p:graphicFrame>
      <p:sp>
        <p:nvSpPr>
          <p:cNvPr id="5" name="Content Placeholder 2">
            <a:extLst>
              <a:ext uri="{FF2B5EF4-FFF2-40B4-BE49-F238E27FC236}">
                <a16:creationId xmlns:a16="http://schemas.microsoft.com/office/drawing/2014/main" id="{8F014884-7832-E061-8195-FDA477B185AD}"/>
              </a:ext>
            </a:extLst>
          </p:cNvPr>
          <p:cNvSpPr>
            <a:spLocks noGrp="1"/>
          </p:cNvSpPr>
          <p:nvPr>
            <p:ph idx="1"/>
          </p:nvPr>
        </p:nvSpPr>
        <p:spPr>
          <a:xfrm>
            <a:off x="1314279" y="1605572"/>
            <a:ext cx="9789150" cy="1951279"/>
          </a:xfrm>
        </p:spPr>
        <p:txBody>
          <a:bodyPr>
            <a:normAutofit fontScale="92500" lnSpcReduction="10000"/>
          </a:bodyPr>
          <a:lstStyle/>
          <a:p>
            <a:r>
              <a:rPr lang="en-CA" sz="2800" dirty="0"/>
              <a:t>Now, what I’m proposing is similar to what Russell did with physics, is to express PHENOMENA as FUNCTIONS OF BEAHAVIOUR. This is for the main idea that if the behaviour comes first, we can better understand the phenomenon and how it relates to the behaviour. </a:t>
            </a:r>
          </a:p>
        </p:txBody>
      </p:sp>
      <p:cxnSp>
        <p:nvCxnSpPr>
          <p:cNvPr id="9" name="Straight Arrow Connector 8">
            <a:extLst>
              <a:ext uri="{FF2B5EF4-FFF2-40B4-BE49-F238E27FC236}">
                <a16:creationId xmlns:a16="http://schemas.microsoft.com/office/drawing/2014/main" id="{213D3957-CC47-EED8-51BB-6EF9D45E3931}"/>
              </a:ext>
            </a:extLst>
          </p:cNvPr>
          <p:cNvCxnSpPr/>
          <p:nvPr/>
        </p:nvCxnSpPr>
        <p:spPr>
          <a:xfrm>
            <a:off x="3505200" y="4332514"/>
            <a:ext cx="11647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56DEE00-72A4-1A89-E921-0AC549A784CC}"/>
              </a:ext>
            </a:extLst>
          </p:cNvPr>
          <p:cNvCxnSpPr/>
          <p:nvPr/>
        </p:nvCxnSpPr>
        <p:spPr>
          <a:xfrm>
            <a:off x="3635829" y="4811486"/>
            <a:ext cx="11647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8748532-EA29-9AA0-8769-B9774DA51C17}"/>
              </a:ext>
            </a:extLst>
          </p:cNvPr>
          <p:cNvCxnSpPr/>
          <p:nvPr/>
        </p:nvCxnSpPr>
        <p:spPr>
          <a:xfrm>
            <a:off x="3810000" y="5236028"/>
            <a:ext cx="116477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08D53E-00B0-495F-FA73-B916E2CB0985}"/>
              </a:ext>
            </a:extLst>
          </p:cNvPr>
          <p:cNvCxnSpPr>
            <a:cxnSpLocks/>
          </p:cNvCxnSpPr>
          <p:nvPr/>
        </p:nvCxnSpPr>
        <p:spPr>
          <a:xfrm>
            <a:off x="3973286" y="5715000"/>
            <a:ext cx="82731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1A0F616-C114-5166-329F-2D2E24B2A297}"/>
              </a:ext>
            </a:extLst>
          </p:cNvPr>
          <p:cNvCxnSpPr>
            <a:cxnSpLocks/>
          </p:cNvCxnSpPr>
          <p:nvPr/>
        </p:nvCxnSpPr>
        <p:spPr>
          <a:xfrm>
            <a:off x="3973286" y="6096000"/>
            <a:ext cx="82731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449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Example 1</a:t>
            </a:r>
          </a:p>
        </p:txBody>
      </p:sp>
      <p:sp>
        <p:nvSpPr>
          <p:cNvPr id="5" name="Content Placeholder 2">
            <a:extLst>
              <a:ext uri="{FF2B5EF4-FFF2-40B4-BE49-F238E27FC236}">
                <a16:creationId xmlns:a16="http://schemas.microsoft.com/office/drawing/2014/main" id="{8F014884-7832-E061-8195-FDA477B185AD}"/>
              </a:ext>
            </a:extLst>
          </p:cNvPr>
          <p:cNvSpPr>
            <a:spLocks noGrp="1"/>
          </p:cNvSpPr>
          <p:nvPr>
            <p:ph idx="1"/>
          </p:nvPr>
        </p:nvSpPr>
        <p:spPr>
          <a:xfrm>
            <a:off x="1314279" y="1605572"/>
            <a:ext cx="9789150" cy="4784342"/>
          </a:xfrm>
        </p:spPr>
        <p:txBody>
          <a:bodyPr>
            <a:normAutofit lnSpcReduction="10000"/>
          </a:bodyPr>
          <a:lstStyle/>
          <a:p>
            <a:r>
              <a:rPr lang="en-CA" sz="2800" dirty="0"/>
              <a:t>Instead of asking “Is the behaviour of hostility a function of hate?” where the phenomenon of hate comes first, we should also ask “Is the phenomenon of hate a function of hostility?”</a:t>
            </a:r>
          </a:p>
          <a:p>
            <a:r>
              <a:rPr lang="en-CA" sz="2800" dirty="0"/>
              <a:t>Here, people who are hostile are assigned various hateful conditions in order to study the correlation between them better.</a:t>
            </a:r>
          </a:p>
          <a:p>
            <a:pPr lvl="1"/>
            <a:r>
              <a:rPr lang="en-CA" sz="2400" dirty="0"/>
              <a:t>This is similar to the idea: “Is the behaviour of prisoners a function of being in a makeshift prison?” to “Is the phenomenon of being in a makeshift prison a function of prisoner behaviour?”</a:t>
            </a:r>
          </a:p>
          <a:p>
            <a:pPr lvl="1"/>
            <a:endParaRPr lang="en-CA" sz="2200" dirty="0"/>
          </a:p>
          <a:p>
            <a:pPr lvl="1"/>
            <a:endParaRPr lang="en-CA" sz="2200" dirty="0"/>
          </a:p>
        </p:txBody>
      </p:sp>
    </p:spTree>
    <p:extLst>
      <p:ext uri="{BB962C8B-B14F-4D97-AF65-F5344CB8AC3E}">
        <p14:creationId xmlns:p14="http://schemas.microsoft.com/office/powerpoint/2010/main" val="505521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Example 2</a:t>
            </a:r>
          </a:p>
        </p:txBody>
      </p:sp>
      <p:sp>
        <p:nvSpPr>
          <p:cNvPr id="5" name="Content Placeholder 2">
            <a:extLst>
              <a:ext uri="{FF2B5EF4-FFF2-40B4-BE49-F238E27FC236}">
                <a16:creationId xmlns:a16="http://schemas.microsoft.com/office/drawing/2014/main" id="{8F014884-7832-E061-8195-FDA477B185AD}"/>
              </a:ext>
            </a:extLst>
          </p:cNvPr>
          <p:cNvSpPr>
            <a:spLocks noGrp="1"/>
          </p:cNvSpPr>
          <p:nvPr>
            <p:ph idx="1"/>
          </p:nvPr>
        </p:nvSpPr>
        <p:spPr>
          <a:xfrm>
            <a:off x="1314279" y="1605572"/>
            <a:ext cx="9789150" cy="4784342"/>
          </a:xfrm>
        </p:spPr>
        <p:txBody>
          <a:bodyPr>
            <a:normAutofit lnSpcReduction="10000"/>
          </a:bodyPr>
          <a:lstStyle/>
          <a:p>
            <a:r>
              <a:rPr lang="en-CA" sz="2800" dirty="0"/>
              <a:t>Instead of asking “Is the behaviour of affection a function of love?” where the phenomenon of love comes first, we should also ask “Is the phenomenon of love a function of affection?”</a:t>
            </a:r>
          </a:p>
          <a:p>
            <a:r>
              <a:rPr lang="en-CA" sz="2800" dirty="0"/>
              <a:t>Here, people who are affectionate are assigned various love-like conditions to study the correlation between them better.</a:t>
            </a:r>
          </a:p>
          <a:p>
            <a:pPr lvl="1"/>
            <a:r>
              <a:rPr lang="en-CA" sz="2400" dirty="0"/>
              <a:t>This is similar to the idea: “Is the behaviour of shocking a victim a function of being told to do so?” to “Is the phenomenon of being told to do so a function of shocking a victim?” </a:t>
            </a:r>
          </a:p>
          <a:p>
            <a:pPr lvl="1"/>
            <a:endParaRPr lang="en-CA" sz="2200" dirty="0"/>
          </a:p>
          <a:p>
            <a:pPr lvl="1"/>
            <a:endParaRPr lang="en-CA" sz="2200" dirty="0"/>
          </a:p>
        </p:txBody>
      </p:sp>
    </p:spTree>
    <p:extLst>
      <p:ext uri="{BB962C8B-B14F-4D97-AF65-F5344CB8AC3E}">
        <p14:creationId xmlns:p14="http://schemas.microsoft.com/office/powerpoint/2010/main" val="640831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Example 3</a:t>
            </a:r>
          </a:p>
        </p:txBody>
      </p:sp>
      <p:sp>
        <p:nvSpPr>
          <p:cNvPr id="5" name="Content Placeholder 2">
            <a:extLst>
              <a:ext uri="{FF2B5EF4-FFF2-40B4-BE49-F238E27FC236}">
                <a16:creationId xmlns:a16="http://schemas.microsoft.com/office/drawing/2014/main" id="{8F014884-7832-E061-8195-FDA477B185AD}"/>
              </a:ext>
            </a:extLst>
          </p:cNvPr>
          <p:cNvSpPr>
            <a:spLocks noGrp="1"/>
          </p:cNvSpPr>
          <p:nvPr>
            <p:ph idx="1"/>
          </p:nvPr>
        </p:nvSpPr>
        <p:spPr>
          <a:xfrm>
            <a:off x="1314279" y="1605572"/>
            <a:ext cx="9789150" cy="4784342"/>
          </a:xfrm>
        </p:spPr>
        <p:txBody>
          <a:bodyPr>
            <a:normAutofit lnSpcReduction="10000"/>
          </a:bodyPr>
          <a:lstStyle/>
          <a:p>
            <a:r>
              <a:rPr lang="en-CA" sz="2800" dirty="0"/>
              <a:t>Instead of asking “Is the behaviour of avoidance a function of fear?” where the phenomenon of fear comes first, we should also ask “Is the phenomenon of fear a function of avoidance?”</a:t>
            </a:r>
          </a:p>
          <a:p>
            <a:r>
              <a:rPr lang="en-CA" sz="2800" dirty="0"/>
              <a:t>Here, people who are avoidant are assigned various fearful conditions to study the correlation between them better.</a:t>
            </a:r>
          </a:p>
          <a:p>
            <a:pPr lvl="1"/>
            <a:r>
              <a:rPr lang="en-CA" sz="2400" dirty="0"/>
              <a:t>This is similar to the idea: “Is the behaviour of hitting a Bobo doll a function of seeing adults hitting it also?” to “Is the phenomenon of seeing adults hitting it also a function of hitting a Bobo doll?” </a:t>
            </a:r>
          </a:p>
          <a:p>
            <a:pPr lvl="1"/>
            <a:endParaRPr lang="en-CA" sz="2200" dirty="0"/>
          </a:p>
          <a:p>
            <a:pPr lvl="1"/>
            <a:endParaRPr lang="en-CA" sz="2200" dirty="0"/>
          </a:p>
        </p:txBody>
      </p:sp>
    </p:spTree>
    <p:extLst>
      <p:ext uri="{BB962C8B-B14F-4D97-AF65-F5344CB8AC3E}">
        <p14:creationId xmlns:p14="http://schemas.microsoft.com/office/powerpoint/2010/main" val="3163083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700266" y="798506"/>
            <a:ext cx="8911687" cy="848555"/>
          </a:xfrm>
        </p:spPr>
        <p:txBody>
          <a:bodyPr>
            <a:normAutofit/>
          </a:bodyPr>
          <a:lstStyle/>
          <a:p>
            <a:r>
              <a:rPr lang="en-CA" sz="4800" dirty="0"/>
              <a:t>Conclusion</a:t>
            </a:r>
          </a:p>
        </p:txBody>
      </p:sp>
      <p:sp>
        <p:nvSpPr>
          <p:cNvPr id="5" name="Content Placeholder 2">
            <a:extLst>
              <a:ext uri="{FF2B5EF4-FFF2-40B4-BE49-F238E27FC236}">
                <a16:creationId xmlns:a16="http://schemas.microsoft.com/office/drawing/2014/main" id="{8F014884-7832-E061-8195-FDA477B185AD}"/>
              </a:ext>
            </a:extLst>
          </p:cNvPr>
          <p:cNvSpPr>
            <a:spLocks noGrp="1"/>
          </p:cNvSpPr>
          <p:nvPr>
            <p:ph idx="1"/>
          </p:nvPr>
        </p:nvSpPr>
        <p:spPr>
          <a:xfrm>
            <a:off x="1337928" y="1774276"/>
            <a:ext cx="9789150" cy="4048735"/>
          </a:xfrm>
        </p:spPr>
        <p:txBody>
          <a:bodyPr>
            <a:normAutofit fontScale="92500" lnSpcReduction="10000"/>
          </a:bodyPr>
          <a:lstStyle/>
          <a:p>
            <a:r>
              <a:rPr lang="en-CA" sz="2800" dirty="0"/>
              <a:t>These three examples demonstrate the ability to translate Russell’s problem with physics to psychology. </a:t>
            </a:r>
          </a:p>
          <a:p>
            <a:r>
              <a:rPr lang="en-CA" sz="2800" dirty="0"/>
              <a:t>I claim that these questions when translated to psychology under Russell’s framework make it possible for questions to become more robust.</a:t>
            </a:r>
          </a:p>
          <a:p>
            <a:r>
              <a:rPr lang="en-CA" sz="2800" dirty="0"/>
              <a:t>By asking questions through both paradigms, various phenomena can be understood based on the principles of a two-way road existing between the behaviour and the phenomenon to form a verifiable correlation between them.</a:t>
            </a:r>
            <a:endParaRPr lang="en-CA" sz="2200" dirty="0"/>
          </a:p>
          <a:p>
            <a:pPr lvl="1"/>
            <a:endParaRPr lang="en-CA" sz="2200" dirty="0"/>
          </a:p>
        </p:txBody>
      </p:sp>
    </p:spTree>
    <p:extLst>
      <p:ext uri="{BB962C8B-B14F-4D97-AF65-F5344CB8AC3E}">
        <p14:creationId xmlns:p14="http://schemas.microsoft.com/office/powerpoint/2010/main" val="2933038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2906328" y="2288347"/>
            <a:ext cx="6734286" cy="848555"/>
          </a:xfrm>
        </p:spPr>
        <p:txBody>
          <a:bodyPr>
            <a:normAutofit/>
          </a:bodyPr>
          <a:lstStyle/>
          <a:p>
            <a:r>
              <a:rPr lang="en-CA" sz="4800" dirty="0"/>
              <a:t>Thank you for listening</a:t>
            </a:r>
          </a:p>
        </p:txBody>
      </p:sp>
    </p:spTree>
    <p:extLst>
      <p:ext uri="{BB962C8B-B14F-4D97-AF65-F5344CB8AC3E}">
        <p14:creationId xmlns:p14="http://schemas.microsoft.com/office/powerpoint/2010/main" val="1809313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References</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37927" y="1589994"/>
            <a:ext cx="8915400" cy="4339168"/>
          </a:xfrm>
        </p:spPr>
        <p:txBody>
          <a:bodyPr>
            <a:normAutofit/>
          </a:bodyPr>
          <a:lstStyle/>
          <a:p>
            <a:pPr marL="0" indent="0">
              <a:buNone/>
            </a:pPr>
            <a:r>
              <a:rPr lang="en-US" sz="1600" b="0" i="0" dirty="0" err="1">
                <a:solidFill>
                  <a:srgbClr val="222222"/>
                </a:solidFill>
                <a:effectLst/>
                <a:highlight>
                  <a:srgbClr val="FFFFFF"/>
                </a:highlight>
                <a:latin typeface="Arial" panose="020B0604020202020204" pitchFamily="34" charset="0"/>
              </a:rPr>
              <a:t>Coenen</a:t>
            </a:r>
            <a:r>
              <a:rPr lang="en-US" sz="1600" b="0" i="0" dirty="0">
                <a:solidFill>
                  <a:srgbClr val="222222"/>
                </a:solidFill>
                <a:effectLst/>
                <a:highlight>
                  <a:srgbClr val="FFFFFF"/>
                </a:highlight>
                <a:latin typeface="Arial" panose="020B0604020202020204" pitchFamily="34" charset="0"/>
              </a:rPr>
              <a:t>, Anna, Jonathan D. Nelson, and Todd M. </a:t>
            </a:r>
            <a:r>
              <a:rPr lang="en-US" sz="1600" b="0" i="0" dirty="0" err="1">
                <a:solidFill>
                  <a:srgbClr val="222222"/>
                </a:solidFill>
                <a:effectLst/>
                <a:highlight>
                  <a:srgbClr val="FFFFFF"/>
                </a:highlight>
                <a:latin typeface="Arial" panose="020B0604020202020204" pitchFamily="34" charset="0"/>
              </a:rPr>
              <a:t>Gureckis</a:t>
            </a:r>
            <a:r>
              <a:rPr lang="en-US" sz="1600" b="0" i="0" dirty="0">
                <a:solidFill>
                  <a:srgbClr val="222222"/>
                </a:solidFill>
                <a:effectLst/>
                <a:highlight>
                  <a:srgbClr val="FFFFFF"/>
                </a:highlight>
                <a:latin typeface="Arial" panose="020B0604020202020204" pitchFamily="34" charset="0"/>
              </a:rPr>
              <a:t>. "Asking the Right Questions about the Psychology of Human Inquiry: Nine Open Challenges." Psychonomic Bulletin &amp; Review 26, no. 5 (2019): 1548-1587.</a:t>
            </a:r>
            <a:endParaRPr lang="en-US" sz="1600" dirty="0">
              <a:solidFill>
                <a:srgbClr val="222222"/>
              </a:solidFill>
              <a:highlight>
                <a:srgbClr val="FFFFFF"/>
              </a:highlight>
              <a:latin typeface="Arial" panose="020B0604020202020204" pitchFamily="34" charset="0"/>
            </a:endParaRPr>
          </a:p>
          <a:p>
            <a:pPr marL="0" indent="0">
              <a:buNone/>
            </a:pPr>
            <a:r>
              <a:rPr lang="en-US" sz="1600" b="0" i="0" dirty="0">
                <a:solidFill>
                  <a:srgbClr val="222222"/>
                </a:solidFill>
                <a:effectLst/>
                <a:highlight>
                  <a:srgbClr val="FFFFFF"/>
                </a:highlight>
                <a:latin typeface="Arial" panose="020B0604020202020204" pitchFamily="34" charset="0"/>
              </a:rPr>
              <a:t>Floridi, Luciano. "What Is a Philosophical Question?" Metaphilosophy 44, no. 3 (2013): 195-221.</a:t>
            </a:r>
          </a:p>
          <a:p>
            <a:pPr marL="0" indent="0">
              <a:buNone/>
            </a:pPr>
            <a:r>
              <a:rPr lang="en-US" sz="1600" b="0" i="0" dirty="0">
                <a:solidFill>
                  <a:srgbClr val="222222"/>
                </a:solidFill>
                <a:effectLst/>
                <a:highlight>
                  <a:srgbClr val="FFFFFF"/>
                </a:highlight>
                <a:latin typeface="Arial" panose="020B0604020202020204" pitchFamily="34" charset="0"/>
              </a:rPr>
              <a:t>Ruggeri, Azzurra, Caren M. Walker, Tania </a:t>
            </a:r>
            <a:r>
              <a:rPr lang="en-US" sz="1600" b="0" i="0" dirty="0" err="1">
                <a:solidFill>
                  <a:srgbClr val="222222"/>
                </a:solidFill>
                <a:effectLst/>
                <a:highlight>
                  <a:srgbClr val="FFFFFF"/>
                </a:highlight>
                <a:latin typeface="Arial" panose="020B0604020202020204" pitchFamily="34" charset="0"/>
              </a:rPr>
              <a:t>Lombrozo</a:t>
            </a:r>
            <a:r>
              <a:rPr lang="en-US" sz="1600" b="0" i="0" dirty="0">
                <a:solidFill>
                  <a:srgbClr val="222222"/>
                </a:solidFill>
                <a:effectLst/>
                <a:highlight>
                  <a:srgbClr val="FFFFFF"/>
                </a:highlight>
                <a:latin typeface="Arial" panose="020B0604020202020204" pitchFamily="34" charset="0"/>
              </a:rPr>
              <a:t>, and Alison Gopnik. "How to Help Young Children Ask Better Questions?" Frontiers in Psychology 11 (2021): 586819.</a:t>
            </a:r>
            <a:endParaRPr lang="en-US" sz="1600" dirty="0">
              <a:solidFill>
                <a:srgbClr val="222222"/>
              </a:solidFill>
              <a:highlight>
                <a:srgbClr val="FFFFFF"/>
              </a:highlight>
              <a:latin typeface="Arial" panose="020B0604020202020204" pitchFamily="34" charset="0"/>
            </a:endParaRPr>
          </a:p>
          <a:p>
            <a:pPr marL="0" indent="0">
              <a:buNone/>
            </a:pPr>
            <a:r>
              <a:rPr lang="en-US" sz="1600" b="0" i="0" dirty="0">
                <a:solidFill>
                  <a:srgbClr val="222222"/>
                </a:solidFill>
                <a:effectLst/>
                <a:highlight>
                  <a:srgbClr val="FFFFFF"/>
                </a:highlight>
                <a:latin typeface="Arial" panose="020B0604020202020204" pitchFamily="34" charset="0"/>
              </a:rPr>
              <a:t>Schaeffer, Nora Cate, and Stanley Presser. "The Science of Asking Questions." Annual Review of Sociology 29, no. 1 (2003): 65-88.</a:t>
            </a:r>
          </a:p>
        </p:txBody>
      </p:sp>
    </p:spTree>
    <p:extLst>
      <p:ext uri="{BB962C8B-B14F-4D97-AF65-F5344CB8AC3E}">
        <p14:creationId xmlns:p14="http://schemas.microsoft.com/office/powerpoint/2010/main" val="3139462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2135726" y="915356"/>
            <a:ext cx="3673868" cy="848555"/>
          </a:xfrm>
        </p:spPr>
        <p:txBody>
          <a:bodyPr>
            <a:normAutofit/>
          </a:bodyPr>
          <a:lstStyle/>
          <a:p>
            <a:r>
              <a:rPr lang="en-CA" sz="4800" dirty="0"/>
              <a:t>About Me:</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844354" y="1905801"/>
            <a:ext cx="8915400" cy="4140275"/>
          </a:xfrm>
        </p:spPr>
        <p:txBody>
          <a:bodyPr>
            <a:normAutofit lnSpcReduction="10000"/>
          </a:bodyPr>
          <a:lstStyle/>
          <a:p>
            <a:r>
              <a:rPr lang="en-CA" sz="2800" dirty="0"/>
              <a:t>I obtained my Undergraduate degree in Psychology with honors from York University, Toronto.</a:t>
            </a:r>
          </a:p>
          <a:p>
            <a:r>
              <a:rPr lang="en-CA" sz="2800" dirty="0"/>
              <a:t>Then I did my Master’s degree in Philosophy of Mind and Psychology at Tilburg University, Netherlands. </a:t>
            </a:r>
          </a:p>
          <a:p>
            <a:r>
              <a:rPr lang="en-CA" sz="2800" dirty="0"/>
              <a:t>I’m applying to Ph.D. programs focused on the Philosophy of Psychology, Virtue Ethics, and Development Education. </a:t>
            </a:r>
          </a:p>
        </p:txBody>
      </p:sp>
    </p:spTree>
    <p:extLst>
      <p:ext uri="{BB962C8B-B14F-4D97-AF65-F5344CB8AC3E}">
        <p14:creationId xmlns:p14="http://schemas.microsoft.com/office/powerpoint/2010/main" val="3720582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Introduction</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66803" y="1618870"/>
            <a:ext cx="8915400" cy="4339168"/>
          </a:xfrm>
        </p:spPr>
        <p:txBody>
          <a:bodyPr>
            <a:normAutofit/>
          </a:bodyPr>
          <a:lstStyle/>
          <a:p>
            <a:r>
              <a:rPr lang="en-CA" sz="2800" dirty="0"/>
              <a:t>Philosophy and Psychology alike are in the business of asking questions about the world. </a:t>
            </a:r>
          </a:p>
          <a:p>
            <a:r>
              <a:rPr lang="en-CA" sz="2800" dirty="0"/>
              <a:t>As a result, both disciplines look to different literature for inquiry about what it means to ask good questions. </a:t>
            </a:r>
          </a:p>
          <a:p>
            <a:r>
              <a:rPr lang="en-CA" sz="2800" dirty="0"/>
              <a:t>In this introduction, I discuss who psychologists look at to ask better questions followed by who philosophers look at to ask better questions. </a:t>
            </a:r>
          </a:p>
        </p:txBody>
      </p:sp>
    </p:spTree>
    <p:extLst>
      <p:ext uri="{BB962C8B-B14F-4D97-AF65-F5344CB8AC3E}">
        <p14:creationId xmlns:p14="http://schemas.microsoft.com/office/powerpoint/2010/main" val="1769451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fontScale="90000"/>
          </a:bodyPr>
          <a:lstStyle/>
          <a:p>
            <a:r>
              <a:rPr lang="en-CA" sz="4800" dirty="0"/>
              <a:t>Why is asking better questions important?</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86054" y="2129009"/>
            <a:ext cx="8915400" cy="4339168"/>
          </a:xfrm>
        </p:spPr>
        <p:txBody>
          <a:bodyPr>
            <a:normAutofit/>
          </a:bodyPr>
          <a:lstStyle/>
          <a:p>
            <a:r>
              <a:rPr lang="en-CA" sz="2800" dirty="0"/>
              <a:t>Before doing this, however, we must ask: “Why is it important to ask better questions? What’s wrong with the current way of asking them now? And can this way be improved?” </a:t>
            </a:r>
          </a:p>
          <a:p>
            <a:r>
              <a:rPr lang="en-CA" sz="2800" dirty="0"/>
              <a:t>I claim that Russell’s philosophy can help the philosopher and psychologist alike ask better questions by establishing a correlation between the behaviour and the phenomenon. This point will be returned to. </a:t>
            </a:r>
          </a:p>
          <a:p>
            <a:endParaRPr lang="en-CA" sz="2800" dirty="0"/>
          </a:p>
        </p:txBody>
      </p:sp>
    </p:spTree>
    <p:extLst>
      <p:ext uri="{BB962C8B-B14F-4D97-AF65-F5344CB8AC3E}">
        <p14:creationId xmlns:p14="http://schemas.microsoft.com/office/powerpoint/2010/main" val="657370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Who Psychology Looks At:</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47553" y="1724747"/>
            <a:ext cx="8915400" cy="4635038"/>
          </a:xfrm>
        </p:spPr>
        <p:txBody>
          <a:bodyPr>
            <a:normAutofit fontScale="92500" lnSpcReduction="10000"/>
          </a:bodyPr>
          <a:lstStyle/>
          <a:p>
            <a:r>
              <a:rPr lang="en-CA" sz="2800" b="1" dirty="0"/>
              <a:t>Schaeffer &amp; Presser (2003) </a:t>
            </a:r>
            <a:r>
              <a:rPr lang="en-CA" sz="2800" dirty="0"/>
              <a:t>argued that different kinds of questions require different theoretical approaches. </a:t>
            </a:r>
          </a:p>
          <a:p>
            <a:r>
              <a:rPr lang="en-CA" sz="2800" dirty="0"/>
              <a:t>Their claims is that: Questions have two domains- Events &amp; Behaviours and Subjective Phenomena- with each requiring their own </a:t>
            </a:r>
            <a:r>
              <a:rPr lang="en-CA" sz="2800" i="1" dirty="0"/>
              <a:t>sine qua non</a:t>
            </a:r>
            <a:r>
              <a:rPr lang="en-CA" sz="2800" dirty="0"/>
              <a:t>. </a:t>
            </a:r>
          </a:p>
          <a:p>
            <a:r>
              <a:rPr lang="en-CA" sz="2800" dirty="0"/>
              <a:t>Meanwhile, </a:t>
            </a:r>
            <a:r>
              <a:rPr lang="en-CA" sz="2800" b="1" dirty="0"/>
              <a:t>Coenen and collaborators (2018) </a:t>
            </a:r>
            <a:r>
              <a:rPr lang="en-CA" sz="2800" dirty="0"/>
              <a:t>claim we need to ask questions about asking questions, but quickly think about what makes a good answer and the developmental trajectory of a question with respect to youth.</a:t>
            </a:r>
            <a:endParaRPr lang="en-CA" sz="3200" dirty="0"/>
          </a:p>
          <a:p>
            <a:pPr marL="0" indent="0">
              <a:buNone/>
            </a:pPr>
            <a:endParaRPr lang="en-CA" sz="2800" dirty="0"/>
          </a:p>
        </p:txBody>
      </p:sp>
    </p:spTree>
    <p:extLst>
      <p:ext uri="{BB962C8B-B14F-4D97-AF65-F5344CB8AC3E}">
        <p14:creationId xmlns:p14="http://schemas.microsoft.com/office/powerpoint/2010/main" val="1786993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Who Psychology Looks At:</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47552" y="1589994"/>
            <a:ext cx="8915400" cy="3961720"/>
          </a:xfrm>
        </p:spPr>
        <p:txBody>
          <a:bodyPr>
            <a:normAutofit/>
          </a:bodyPr>
          <a:lstStyle/>
          <a:p>
            <a:r>
              <a:rPr lang="en-CA" sz="2800" b="1" dirty="0"/>
              <a:t>Ruggeri and collaborators (2021) </a:t>
            </a:r>
            <a:r>
              <a:rPr lang="en-CA" sz="2800" dirty="0"/>
              <a:t>speak of such developmental trajectory, finding that kids ages 4-6 ask better questions with age and scaffolding, which is helping their questions to be more specific.</a:t>
            </a:r>
          </a:p>
          <a:p>
            <a:r>
              <a:rPr lang="en-CA" sz="2800" dirty="0"/>
              <a:t>The point here is that not much literature exists in psychology on what it means to ask better questions.</a:t>
            </a:r>
          </a:p>
          <a:p>
            <a:pPr marL="0" indent="0">
              <a:buNone/>
            </a:pPr>
            <a:endParaRPr lang="en-CA" sz="2800" dirty="0"/>
          </a:p>
        </p:txBody>
      </p:sp>
    </p:spTree>
    <p:extLst>
      <p:ext uri="{BB962C8B-B14F-4D97-AF65-F5344CB8AC3E}">
        <p14:creationId xmlns:p14="http://schemas.microsoft.com/office/powerpoint/2010/main" val="1487286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Who Philosophy Looks At:</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37927" y="1589994"/>
            <a:ext cx="8915400" cy="4635038"/>
          </a:xfrm>
        </p:spPr>
        <p:txBody>
          <a:bodyPr>
            <a:normAutofit fontScale="85000" lnSpcReduction="10000"/>
          </a:bodyPr>
          <a:lstStyle/>
          <a:p>
            <a:r>
              <a:rPr lang="en-CA" sz="3000" dirty="0"/>
              <a:t>To find out more about what a philosophical question is, </a:t>
            </a:r>
            <a:r>
              <a:rPr lang="en-CA" sz="3000" b="1" dirty="0"/>
              <a:t>Floridi (2013) </a:t>
            </a:r>
            <a:r>
              <a:rPr lang="en-CA" sz="3000" dirty="0"/>
              <a:t>writes that philopsohical questions share various characteristics such as rationality with certain empirical constraints. </a:t>
            </a:r>
          </a:p>
          <a:p>
            <a:r>
              <a:rPr lang="en-CA" sz="3200" dirty="0"/>
              <a:t>When thinking about questions in Philosophy, however, one often looks more toward the Philosophy of Science. </a:t>
            </a:r>
          </a:p>
          <a:p>
            <a:r>
              <a:rPr lang="en-CA" sz="3200" dirty="0"/>
              <a:t>Here, </a:t>
            </a:r>
            <a:r>
              <a:rPr lang="en-CA" sz="3200" b="1" dirty="0"/>
              <a:t>Popper </a:t>
            </a:r>
            <a:r>
              <a:rPr lang="en-CA" sz="3200" dirty="0"/>
              <a:t>reminds us that theories built on questions must be falsifiable.</a:t>
            </a:r>
          </a:p>
          <a:p>
            <a:r>
              <a:rPr lang="en-CA" sz="3200" b="1" dirty="0"/>
              <a:t>Kuhn</a:t>
            </a:r>
            <a:r>
              <a:rPr lang="en-CA" sz="3200" dirty="0"/>
              <a:t> reminds us that questions range from normal to potentially revolutionary.</a:t>
            </a:r>
          </a:p>
        </p:txBody>
      </p:sp>
    </p:spTree>
    <p:extLst>
      <p:ext uri="{BB962C8B-B14F-4D97-AF65-F5344CB8AC3E}">
        <p14:creationId xmlns:p14="http://schemas.microsoft.com/office/powerpoint/2010/main" val="3494342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4295-F7F2-1D4F-8520-A170C46C4971}"/>
              </a:ext>
            </a:extLst>
          </p:cNvPr>
          <p:cNvSpPr>
            <a:spLocks noGrp="1"/>
          </p:cNvSpPr>
          <p:nvPr>
            <p:ph type="title"/>
          </p:nvPr>
        </p:nvSpPr>
        <p:spPr>
          <a:xfrm>
            <a:off x="1842155" y="632968"/>
            <a:ext cx="8911687" cy="848555"/>
          </a:xfrm>
        </p:spPr>
        <p:txBody>
          <a:bodyPr>
            <a:normAutofit/>
          </a:bodyPr>
          <a:lstStyle/>
          <a:p>
            <a:r>
              <a:rPr lang="en-CA" sz="4800" dirty="0"/>
              <a:t>Who Philosophy Looks At:</a:t>
            </a:r>
          </a:p>
        </p:txBody>
      </p:sp>
      <p:sp>
        <p:nvSpPr>
          <p:cNvPr id="3" name="Content Placeholder 2">
            <a:extLst>
              <a:ext uri="{FF2B5EF4-FFF2-40B4-BE49-F238E27FC236}">
                <a16:creationId xmlns:a16="http://schemas.microsoft.com/office/drawing/2014/main" id="{82DA87D5-F63E-C5E6-48E3-DC4E1EE044AA}"/>
              </a:ext>
            </a:extLst>
          </p:cNvPr>
          <p:cNvSpPr>
            <a:spLocks noGrp="1"/>
          </p:cNvSpPr>
          <p:nvPr>
            <p:ph idx="1"/>
          </p:nvPr>
        </p:nvSpPr>
        <p:spPr>
          <a:xfrm>
            <a:off x="1337927" y="1589994"/>
            <a:ext cx="8915400" cy="4821692"/>
          </a:xfrm>
        </p:spPr>
        <p:txBody>
          <a:bodyPr>
            <a:normAutofit fontScale="92500" lnSpcReduction="20000"/>
          </a:bodyPr>
          <a:lstStyle/>
          <a:p>
            <a:r>
              <a:rPr lang="en-CA" sz="3500" b="1" dirty="0"/>
              <a:t>Ruse</a:t>
            </a:r>
            <a:r>
              <a:rPr lang="en-CA" sz="3500" dirty="0"/>
              <a:t> (1982) reminds us that “Testability is a two-way process” with limitations toward certain unempirical tested claims. </a:t>
            </a:r>
          </a:p>
          <a:p>
            <a:r>
              <a:rPr lang="en-CA" sz="3500" b="1" dirty="0"/>
              <a:t>Duhem</a:t>
            </a:r>
            <a:r>
              <a:rPr lang="en-CA" sz="3500" dirty="0"/>
              <a:t> reminds us that questions require different levels of testing as a function of logical simplicity (i.e., in physics vs. physiology). </a:t>
            </a:r>
          </a:p>
          <a:p>
            <a:r>
              <a:rPr lang="en-CA" sz="3500" b="1" dirty="0"/>
              <a:t>Quine </a:t>
            </a:r>
            <a:r>
              <a:rPr lang="en-CA" sz="3500" dirty="0"/>
              <a:t>reminds us that questions for analytical philosophers must first have a clear idea of the relationship between definition and meaning.</a:t>
            </a:r>
          </a:p>
          <a:p>
            <a:endParaRPr lang="en-CA" sz="2800" dirty="0"/>
          </a:p>
        </p:txBody>
      </p:sp>
    </p:spTree>
    <p:extLst>
      <p:ext uri="{BB962C8B-B14F-4D97-AF65-F5344CB8AC3E}">
        <p14:creationId xmlns:p14="http://schemas.microsoft.com/office/powerpoint/2010/main" val="1366816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2428</TotalTime>
  <Words>1988</Words>
  <Application>Microsoft Office PowerPoint</Application>
  <PresentationFormat>Widescreen</PresentationFormat>
  <Paragraphs>154</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Arial</vt:lpstr>
      <vt:lpstr>Century Gothic</vt:lpstr>
      <vt:lpstr>Wingdings 3</vt:lpstr>
      <vt:lpstr>Wisp</vt:lpstr>
      <vt:lpstr>Russell Style Questions</vt:lpstr>
      <vt:lpstr>Contents</vt:lpstr>
      <vt:lpstr>About Me:</vt:lpstr>
      <vt:lpstr>Introduction</vt:lpstr>
      <vt:lpstr>Why is asking better questions important?</vt:lpstr>
      <vt:lpstr>Who Psychology Looks At:</vt:lpstr>
      <vt:lpstr>Who Psychology Looks At:</vt:lpstr>
      <vt:lpstr>Who Philosophy Looks At:</vt:lpstr>
      <vt:lpstr>Who Philosophy Looks At:</vt:lpstr>
      <vt:lpstr>Who Philosophy Looks At:</vt:lpstr>
      <vt:lpstr>Background</vt:lpstr>
      <vt:lpstr>Background</vt:lpstr>
      <vt:lpstr>The Relation of Sense-data to Physics</vt:lpstr>
      <vt:lpstr>Russell’s 1914 paper</vt:lpstr>
      <vt:lpstr>Russell’s 1914 paper</vt:lpstr>
      <vt:lpstr>Russell’s 1914 paper</vt:lpstr>
      <vt:lpstr>Russell’s 1914 paper</vt:lpstr>
      <vt:lpstr>Making sense w/ Psychology</vt:lpstr>
      <vt:lpstr>Behaviour &amp; Phenomena</vt:lpstr>
      <vt:lpstr>Behaviour &amp; Phenomena</vt:lpstr>
      <vt:lpstr>Behaviour &amp; Phenomena</vt:lpstr>
      <vt:lpstr>Behaviour &amp; Phenomena</vt:lpstr>
      <vt:lpstr>Example 1</vt:lpstr>
      <vt:lpstr>Example 2</vt:lpstr>
      <vt:lpstr>Example 3</vt:lpstr>
      <vt:lpstr>Conclusion</vt:lpstr>
      <vt:lpstr>Thank you for listening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Russell Style Questions</dc:title>
  <dc:creator>Mike P</dc:creator>
  <cp:lastModifiedBy>Mike P</cp:lastModifiedBy>
  <cp:revision>167</cp:revision>
  <dcterms:created xsi:type="dcterms:W3CDTF">2024-06-02T16:21:45Z</dcterms:created>
  <dcterms:modified xsi:type="dcterms:W3CDTF">2024-06-08T18:00:57Z</dcterms:modified>
</cp:coreProperties>
</file>