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93" r:id="rId3"/>
    <p:sldId id="284" r:id="rId4"/>
    <p:sldId id="278" r:id="rId5"/>
    <p:sldId id="279" r:id="rId6"/>
    <p:sldId id="280" r:id="rId7"/>
    <p:sldId id="281" r:id="rId8"/>
    <p:sldId id="283" r:id="rId9"/>
    <p:sldId id="291" r:id="rId10"/>
    <p:sldId id="274" r:id="rId11"/>
    <p:sldId id="289" r:id="rId12"/>
    <p:sldId id="294" r:id="rId13"/>
    <p:sldId id="286" r:id="rId14"/>
    <p:sldId id="285" r:id="rId15"/>
    <p:sldId id="258" r:id="rId16"/>
    <p:sldId id="268" r:id="rId17"/>
    <p:sldId id="260" r:id="rId18"/>
    <p:sldId id="290" r:id="rId19"/>
    <p:sldId id="261" r:id="rId20"/>
    <p:sldId id="262" r:id="rId21"/>
    <p:sldId id="287"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04357196176166"/>
          <c:y val="0.25728395061728393"/>
          <c:w val="0.88274470851694009"/>
          <c:h val="0.52033343054340464"/>
        </c:manualLayout>
      </c:layout>
      <c:lineChart>
        <c:grouping val="standard"/>
        <c:ser>
          <c:idx val="0"/>
          <c:order val="0"/>
          <c:tx>
            <c:strRef>
              <c:f>Sheet1!$B$1</c:f>
              <c:strCache>
                <c:ptCount val="1"/>
                <c:pt idx="0">
                  <c:v>أردنية</c:v>
                </c:pt>
              </c:strCache>
            </c:strRef>
          </c:tx>
          <c:spPr>
            <a:ln w="50800"/>
          </c:spPr>
          <c:marker>
            <c:symbol val="none"/>
          </c:marker>
          <c:cat>
            <c:strRef>
              <c:f>Sheet1!$A$2:$A$12</c:f>
              <c:strCache>
                <c:ptCount val="11"/>
                <c:pt idx="0">
                  <c:v>&lt;=17</c:v>
                </c:pt>
                <c:pt idx="1">
                  <c:v>18-19</c:v>
                </c:pt>
                <c:pt idx="2">
                  <c:v>20-24</c:v>
                </c:pt>
                <c:pt idx="3">
                  <c:v>25-29</c:v>
                </c:pt>
                <c:pt idx="4">
                  <c:v>30-34</c:v>
                </c:pt>
                <c:pt idx="5">
                  <c:v>35-39</c:v>
                </c:pt>
                <c:pt idx="6">
                  <c:v>40-44</c:v>
                </c:pt>
                <c:pt idx="7">
                  <c:v>45-49</c:v>
                </c:pt>
                <c:pt idx="8">
                  <c:v>50-54</c:v>
                </c:pt>
                <c:pt idx="9">
                  <c:v>55-59</c:v>
                </c:pt>
                <c:pt idx="10">
                  <c:v>60+</c:v>
                </c:pt>
              </c:strCache>
            </c:strRef>
          </c:cat>
          <c:val>
            <c:numRef>
              <c:f>Sheet1!$B$2:$B$12</c:f>
              <c:numCache>
                <c:formatCode>_(* #,##0.0_);_(* \(#,##0.0\);_(* "-"??_);_(@_)</c:formatCode>
                <c:ptCount val="11"/>
                <c:pt idx="0">
                  <c:v>2.1491698316645182</c:v>
                </c:pt>
                <c:pt idx="1">
                  <c:v>6.6732237647253223</c:v>
                </c:pt>
                <c:pt idx="2">
                  <c:v>6.7074020648632882</c:v>
                </c:pt>
                <c:pt idx="3">
                  <c:v>7.9579786584525207</c:v>
                </c:pt>
                <c:pt idx="4">
                  <c:v>8.646899490158221</c:v>
                </c:pt>
                <c:pt idx="5">
                  <c:v>11.146455586173735</c:v>
                </c:pt>
                <c:pt idx="6">
                  <c:v>11.377989650816952</c:v>
                </c:pt>
                <c:pt idx="7">
                  <c:v>12.529236844889008</c:v>
                </c:pt>
                <c:pt idx="8">
                  <c:v>16.812299354083727</c:v>
                </c:pt>
                <c:pt idx="9">
                  <c:v>23.313894248487891</c:v>
                </c:pt>
                <c:pt idx="10" formatCode="0.0">
                  <c:v>32.171569795140485</c:v>
                </c:pt>
              </c:numCache>
            </c:numRef>
          </c:val>
        </c:ser>
        <c:ser>
          <c:idx val="1"/>
          <c:order val="1"/>
          <c:tx>
            <c:strRef>
              <c:f>Sheet1!$C$1</c:f>
              <c:strCache>
                <c:ptCount val="1"/>
                <c:pt idx="0">
                  <c:v>غيرأردنية</c:v>
                </c:pt>
              </c:strCache>
            </c:strRef>
          </c:tx>
          <c:spPr>
            <a:ln w="50800"/>
          </c:spPr>
          <c:marker>
            <c:symbol val="none"/>
          </c:marker>
          <c:cat>
            <c:strRef>
              <c:f>Sheet1!$A$2:$A$12</c:f>
              <c:strCache>
                <c:ptCount val="11"/>
                <c:pt idx="0">
                  <c:v>&lt;=17</c:v>
                </c:pt>
                <c:pt idx="1">
                  <c:v>18-19</c:v>
                </c:pt>
                <c:pt idx="2">
                  <c:v>20-24</c:v>
                </c:pt>
                <c:pt idx="3">
                  <c:v>25-29</c:v>
                </c:pt>
                <c:pt idx="4">
                  <c:v>30-34</c:v>
                </c:pt>
                <c:pt idx="5">
                  <c:v>35-39</c:v>
                </c:pt>
                <c:pt idx="6">
                  <c:v>40-44</c:v>
                </c:pt>
                <c:pt idx="7">
                  <c:v>45-49</c:v>
                </c:pt>
                <c:pt idx="8">
                  <c:v>50-54</c:v>
                </c:pt>
                <c:pt idx="9">
                  <c:v>55-59</c:v>
                </c:pt>
                <c:pt idx="10">
                  <c:v>60+</c:v>
                </c:pt>
              </c:strCache>
            </c:strRef>
          </c:cat>
          <c:val>
            <c:numRef>
              <c:f>Sheet1!$C$2:$C$12</c:f>
              <c:numCache>
                <c:formatCode>0.0</c:formatCode>
                <c:ptCount val="11"/>
                <c:pt idx="0">
                  <c:v>8.3027878265175108</c:v>
                </c:pt>
                <c:pt idx="1">
                  <c:v>21.424496608844471</c:v>
                </c:pt>
                <c:pt idx="2">
                  <c:v>19.222579009633211</c:v>
                </c:pt>
                <c:pt idx="3">
                  <c:v>19.326911560901326</c:v>
                </c:pt>
                <c:pt idx="4">
                  <c:v>20.131668118888634</c:v>
                </c:pt>
                <c:pt idx="5">
                  <c:v>21.780696953110709</c:v>
                </c:pt>
                <c:pt idx="6">
                  <c:v>21.552682675871651</c:v>
                </c:pt>
                <c:pt idx="7">
                  <c:v>23.108773500447626</c:v>
                </c:pt>
                <c:pt idx="8">
                  <c:v>26.707372920164836</c:v>
                </c:pt>
                <c:pt idx="9">
                  <c:v>29.845332057721393</c:v>
                </c:pt>
                <c:pt idx="10">
                  <c:v>32.140773501458547</c:v>
                </c:pt>
              </c:numCache>
            </c:numRef>
          </c:val>
        </c:ser>
        <c:dLbls/>
        <c:marker val="1"/>
        <c:axId val="181507200"/>
        <c:axId val="204993664"/>
      </c:lineChart>
      <c:catAx>
        <c:axId val="181507200"/>
        <c:scaling>
          <c:orientation val="minMax"/>
        </c:scaling>
        <c:axPos val="b"/>
        <c:numFmt formatCode="General" sourceLinked="0"/>
        <c:tickLblPos val="nextTo"/>
        <c:txPr>
          <a:bodyPr/>
          <a:lstStyle/>
          <a:p>
            <a:pPr>
              <a:defRPr lang="en-US" sz="1100">
                <a:latin typeface="Times New Roman" pitchFamily="18" charset="0"/>
                <a:cs typeface="Times New Roman" pitchFamily="18" charset="0"/>
              </a:defRPr>
            </a:pPr>
            <a:endParaRPr lang="en-US"/>
          </a:p>
        </c:txPr>
        <c:crossAx val="204993664"/>
        <c:crosses val="autoZero"/>
        <c:auto val="1"/>
        <c:lblAlgn val="ctr"/>
        <c:lblOffset val="100"/>
      </c:catAx>
      <c:valAx>
        <c:axId val="204993664"/>
        <c:scaling>
          <c:orientation val="minMax"/>
        </c:scaling>
        <c:axPos val="l"/>
        <c:numFmt formatCode="_(* #,##0.0_);_(* \(#,##0.0\);_(* &quot;-&quot;??_);_(@_)" sourceLinked="1"/>
        <c:tickLblPos val="nextTo"/>
        <c:txPr>
          <a:bodyPr/>
          <a:lstStyle/>
          <a:p>
            <a:pPr>
              <a:defRPr lang="en-US" sz="1400">
                <a:latin typeface="Times New Roman" pitchFamily="18" charset="0"/>
                <a:cs typeface="Times New Roman" pitchFamily="18" charset="0"/>
              </a:defRPr>
            </a:pPr>
            <a:endParaRPr lang="en-US"/>
          </a:p>
        </c:txPr>
        <c:crossAx val="181507200"/>
        <c:crosses val="autoZero"/>
        <c:crossBetween val="between"/>
      </c:valAx>
      <c:dTable>
        <c:showHorzBorder val="1"/>
        <c:showVertBorder val="1"/>
        <c:showOutline val="1"/>
        <c:txPr>
          <a:bodyPr/>
          <a:lstStyle/>
          <a:p>
            <a:pPr rtl="0">
              <a:defRPr lang="en-US" sz="1400" b="1">
                <a:latin typeface="Times New Roman" pitchFamily="18" charset="0"/>
                <a:cs typeface="Times New Roman" pitchFamily="18" charset="0"/>
              </a:defRPr>
            </a:pPr>
            <a:endParaRPr lang="en-US"/>
          </a:p>
        </c:txPr>
      </c:dTable>
    </c:plotArea>
    <c:legend>
      <c:legendPos val="b"/>
      <c:layout>
        <c:manualLayout>
          <c:xMode val="edge"/>
          <c:yMode val="edge"/>
          <c:x val="0.27352897974909129"/>
          <c:y val="5.8386069796830961E-2"/>
          <c:w val="0.5416270557923375"/>
          <c:h val="0.10828059686983571"/>
        </c:manualLayout>
      </c:layout>
      <c:txPr>
        <a:bodyPr/>
        <a:lstStyle/>
        <a:p>
          <a:pPr>
            <a:defRPr lang="en-US" sz="1800" b="1">
              <a:latin typeface="Times New Roman" pitchFamily="18" charset="0"/>
              <a:cs typeface="Times New Roman" pitchFamily="18" charset="0"/>
            </a:defRP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5323192555476056E-2"/>
          <c:y val="0.12321664277453455"/>
          <c:w val="0.90145526127415876"/>
          <c:h val="0.70173100625195572"/>
        </c:manualLayout>
      </c:layout>
      <c:barChart>
        <c:barDir val="col"/>
        <c:grouping val="clustered"/>
        <c:ser>
          <c:idx val="0"/>
          <c:order val="0"/>
          <c:tx>
            <c:strRef>
              <c:f>Sheet1!$B$1</c:f>
              <c:strCache>
                <c:ptCount val="1"/>
                <c:pt idx="0">
                  <c:v>أردنيات </c:v>
                </c:pt>
              </c:strCache>
            </c:strRef>
          </c:tx>
          <c:dLbls>
            <c:spPr>
              <a:noFill/>
              <a:ln>
                <a:noFill/>
              </a:ln>
              <a:effectLst/>
            </c:spPr>
            <c:showVal val="1"/>
            <c:extLst>
              <c:ext xmlns:c15="http://schemas.microsoft.com/office/drawing/2012/chart" uri="{CE6537A1-D6FC-4f65-9D91-7224C49458BB}">
                <c15:layout/>
                <c15:showLeaderLines val="0"/>
              </c:ext>
            </c:extLst>
          </c:dLbls>
          <c:cat>
            <c:strRef>
              <c:f>Sheet1!$A$2:$A$8</c:f>
              <c:strCache>
                <c:ptCount val="7"/>
                <c:pt idx="0">
                  <c:v>أمي</c:v>
                </c:pt>
                <c:pt idx="1">
                  <c:v>ملم (يقرأ ويكتب)</c:v>
                </c:pt>
                <c:pt idx="2">
                  <c:v>إبتدائي</c:v>
                </c:pt>
                <c:pt idx="3">
                  <c:v>إعدادي</c:v>
                </c:pt>
                <c:pt idx="4">
                  <c:v>أساسي</c:v>
                </c:pt>
                <c:pt idx="5">
                  <c:v>تلمذه مهنية</c:v>
                </c:pt>
                <c:pt idx="6">
                  <c:v>ثانوي</c:v>
                </c:pt>
              </c:strCache>
            </c:strRef>
          </c:cat>
          <c:val>
            <c:numRef>
              <c:f>Sheet1!$B$2:$B$8</c:f>
              <c:numCache>
                <c:formatCode>0.0</c:formatCode>
                <c:ptCount val="7"/>
                <c:pt idx="0">
                  <c:v>6.2824892321402048</c:v>
                </c:pt>
                <c:pt idx="1">
                  <c:v>9.2083766523095179</c:v>
                </c:pt>
                <c:pt idx="2">
                  <c:v>7.0251002524877357</c:v>
                </c:pt>
                <c:pt idx="3">
                  <c:v>18.104856676073091</c:v>
                </c:pt>
                <c:pt idx="4">
                  <c:v>46.086439922768449</c:v>
                </c:pt>
                <c:pt idx="5">
                  <c:v>0.29704440813901717</c:v>
                </c:pt>
                <c:pt idx="6">
                  <c:v>12.995692856082016</c:v>
                </c:pt>
              </c:numCache>
            </c:numRef>
          </c:val>
        </c:ser>
        <c:ser>
          <c:idx val="1"/>
          <c:order val="1"/>
          <c:tx>
            <c:strRef>
              <c:f>Sheet1!$C$1</c:f>
              <c:strCache>
                <c:ptCount val="1"/>
                <c:pt idx="0">
                  <c:v>غير أردنيات</c:v>
                </c:pt>
              </c:strCache>
            </c:strRef>
          </c:tx>
          <c:dLbls>
            <c:dLbl>
              <c:idx val="3"/>
              <c:layout>
                <c:manualLayout>
                  <c:x val="9.2432120161756205E-3"/>
                  <c:y val="0"/>
                </c:manualLayout>
              </c:layout>
              <c:showVal val="1"/>
              <c:extLst>
                <c:ext xmlns:c15="http://schemas.microsoft.com/office/drawing/2012/chart" uri="{CE6537A1-D6FC-4f65-9D91-7224C49458BB}">
                  <c15:layout/>
                </c:ext>
              </c:extLst>
            </c:dLbl>
            <c:dLbl>
              <c:idx val="4"/>
              <c:layout>
                <c:manualLayout>
                  <c:x val="6.9324090121318308E-3"/>
                  <c:y val="0"/>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Sheet1!$A$2:$A$8</c:f>
              <c:strCache>
                <c:ptCount val="7"/>
                <c:pt idx="0">
                  <c:v>أمي</c:v>
                </c:pt>
                <c:pt idx="1">
                  <c:v>ملم (يقرأ ويكتب)</c:v>
                </c:pt>
                <c:pt idx="2">
                  <c:v>إبتدائي</c:v>
                </c:pt>
                <c:pt idx="3">
                  <c:v>إعدادي</c:v>
                </c:pt>
                <c:pt idx="4">
                  <c:v>أساسي</c:v>
                </c:pt>
                <c:pt idx="5">
                  <c:v>تلمذه مهنية</c:v>
                </c:pt>
                <c:pt idx="6">
                  <c:v>ثانوي</c:v>
                </c:pt>
              </c:strCache>
            </c:strRef>
          </c:cat>
          <c:val>
            <c:numRef>
              <c:f>Sheet1!$C$2:$C$8</c:f>
              <c:numCache>
                <c:formatCode>0.0</c:formatCode>
                <c:ptCount val="7"/>
                <c:pt idx="0">
                  <c:v>9.6830814236957519</c:v>
                </c:pt>
                <c:pt idx="1">
                  <c:v>16.235982447586544</c:v>
                </c:pt>
                <c:pt idx="2">
                  <c:v>17.610921501706514</c:v>
                </c:pt>
                <c:pt idx="3">
                  <c:v>20.273037542662088</c:v>
                </c:pt>
                <c:pt idx="4">
                  <c:v>32.267186738176513</c:v>
                </c:pt>
                <c:pt idx="5">
                  <c:v>0.20477815699658702</c:v>
                </c:pt>
                <c:pt idx="6">
                  <c:v>3.7250121891760113</c:v>
                </c:pt>
              </c:numCache>
            </c:numRef>
          </c:val>
        </c:ser>
        <c:dLbls/>
        <c:axId val="196717568"/>
        <c:axId val="196723456"/>
      </c:barChart>
      <c:catAx>
        <c:axId val="196717568"/>
        <c:scaling>
          <c:orientation val="minMax"/>
        </c:scaling>
        <c:axPos val="b"/>
        <c:numFmt formatCode="General" sourceLinked="0"/>
        <c:tickLblPos val="nextTo"/>
        <c:crossAx val="196723456"/>
        <c:crosses val="autoZero"/>
        <c:auto val="1"/>
        <c:lblAlgn val="ctr"/>
        <c:lblOffset val="100"/>
      </c:catAx>
      <c:valAx>
        <c:axId val="196723456"/>
        <c:scaling>
          <c:orientation val="minMax"/>
        </c:scaling>
        <c:axPos val="l"/>
        <c:numFmt formatCode="0.0" sourceLinked="1"/>
        <c:tickLblPos val="nextTo"/>
        <c:crossAx val="196717568"/>
        <c:crosses val="autoZero"/>
        <c:crossBetween val="between"/>
      </c:valAx>
    </c:plotArea>
    <c:legend>
      <c:legendPos val="b"/>
      <c:layout>
        <c:manualLayout>
          <c:xMode val="edge"/>
          <c:yMode val="edge"/>
          <c:x val="0.18130672870436651"/>
          <c:y val="0.20867507313375799"/>
          <c:w val="0.28132581722739236"/>
          <c:h val="0.12504020110942607"/>
        </c:manualLayout>
      </c:layout>
      <c:txPr>
        <a:bodyPr/>
        <a:lstStyle/>
        <a:p>
          <a:pPr>
            <a:defRPr sz="1800" b="1"/>
          </a:pPr>
          <a:endParaRPr lang="en-US"/>
        </a:p>
      </c:txPr>
    </c:legend>
    <c:plotVisOnly val="1"/>
    <c:dispBlanksAs val="gap"/>
  </c:chart>
  <c:txPr>
    <a:bodyPr/>
    <a:lstStyle/>
    <a:p>
      <a:pPr>
        <a:defRPr sz="1600">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066500251608511E-2"/>
          <c:y val="8.1864694845107194E-2"/>
          <c:w val="0.9113514634696146"/>
          <c:h val="0.8103563316851039"/>
        </c:manualLayout>
      </c:layout>
      <c:barChart>
        <c:barDir val="col"/>
        <c:grouping val="clustered"/>
        <c:ser>
          <c:idx val="0"/>
          <c:order val="0"/>
          <c:tx>
            <c:strRef>
              <c:f>Sheet1!$B$1</c:f>
              <c:strCache>
                <c:ptCount val="1"/>
                <c:pt idx="0">
                  <c:v>أردنيات </c:v>
                </c:pt>
              </c:strCache>
            </c:strRef>
          </c:tx>
          <c:dLbls>
            <c:dLbl>
              <c:idx val="2"/>
              <c:layout>
                <c:manualLayout>
                  <c:x val="-9.2432120161756205E-3"/>
                  <c:y val="3.968253968253975E-3"/>
                </c:manualLayout>
              </c:layout>
              <c:showVal val="1"/>
              <c:extLst>
                <c:ext xmlns:c15="http://schemas.microsoft.com/office/drawing/2012/chart" uri="{CE6537A1-D6FC-4f65-9D91-7224C49458BB}">
                  <c15:layout/>
                </c:ext>
              </c:extLst>
            </c:dLbl>
            <c:dLbl>
              <c:idx val="4"/>
              <c:layout>
                <c:manualLayout>
                  <c:x val="-1.3864818024263457E-2"/>
                  <c:y val="0"/>
                </c:manualLayout>
              </c:layout>
              <c:showVal val="1"/>
              <c:extLst>
                <c:ext xmlns:c15="http://schemas.microsoft.com/office/drawing/2012/chart" uri="{CE6537A1-D6FC-4f65-9D91-7224C49458BB}">
                  <c15:layout/>
                </c:ext>
              </c:extLst>
            </c:dLbl>
            <c:dLbl>
              <c:idx val="5"/>
              <c:layout>
                <c:manualLayout>
                  <c:x val="-6.9324090121317319E-3"/>
                  <c:y val="-1.1904761904761843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Sheet1!$A$2:$A$9</c:f>
              <c:strCache>
                <c:ptCount val="8"/>
                <c:pt idx="0">
                  <c:v>أمي</c:v>
                </c:pt>
                <c:pt idx="1">
                  <c:v>ملم (يقرأ ويكتب)</c:v>
                </c:pt>
                <c:pt idx="2">
                  <c:v>إبتدائي</c:v>
                </c:pt>
                <c:pt idx="3">
                  <c:v>إعدادي</c:v>
                </c:pt>
                <c:pt idx="4">
                  <c:v>أساسي</c:v>
                </c:pt>
                <c:pt idx="5">
                  <c:v>تلمذه مهنية</c:v>
                </c:pt>
                <c:pt idx="6">
                  <c:v>ثانوي</c:v>
                </c:pt>
                <c:pt idx="7">
                  <c:v>أعلى من ثانوي </c:v>
                </c:pt>
              </c:strCache>
            </c:strRef>
          </c:cat>
          <c:val>
            <c:numRef>
              <c:f>Sheet1!$B$2:$B$9</c:f>
              <c:numCache>
                <c:formatCode>0.0</c:formatCode>
                <c:ptCount val="8"/>
                <c:pt idx="0">
                  <c:v>23.733306147415639</c:v>
                </c:pt>
                <c:pt idx="1">
                  <c:v>12.097869303700683</c:v>
                </c:pt>
                <c:pt idx="2">
                  <c:v>10.685289020287495</c:v>
                </c:pt>
                <c:pt idx="3">
                  <c:v>23.149760424100315</c:v>
                </c:pt>
                <c:pt idx="4">
                  <c:v>12.874706901824856</c:v>
                </c:pt>
                <c:pt idx="5">
                  <c:v>0.25446018962177591</c:v>
                </c:pt>
                <c:pt idx="6">
                  <c:v>14.882250993985119</c:v>
                </c:pt>
                <c:pt idx="7">
                  <c:v>2.3223570190641238</c:v>
                </c:pt>
              </c:numCache>
            </c:numRef>
          </c:val>
        </c:ser>
        <c:ser>
          <c:idx val="1"/>
          <c:order val="1"/>
          <c:tx>
            <c:strRef>
              <c:f>Sheet1!$C$1</c:f>
              <c:strCache>
                <c:ptCount val="1"/>
                <c:pt idx="0">
                  <c:v>غير أردنيات</c:v>
                </c:pt>
              </c:strCache>
            </c:strRef>
          </c:tx>
          <c:dLbls>
            <c:dLbl>
              <c:idx val="0"/>
              <c:layout>
                <c:manualLayout>
                  <c:x val="9.2432120161756205E-3"/>
                  <c:y val="1.1904761904761921E-2"/>
                </c:manualLayout>
              </c:layout>
              <c:showVal val="1"/>
              <c:extLst>
                <c:ext xmlns:c15="http://schemas.microsoft.com/office/drawing/2012/chart" uri="{CE6537A1-D6FC-4f65-9D91-7224C49458BB}">
                  <c15:layout/>
                </c:ext>
              </c:extLst>
            </c:dLbl>
            <c:dLbl>
              <c:idx val="3"/>
              <c:layout>
                <c:manualLayout>
                  <c:x val="6.9324090121317319E-3"/>
                  <c:y val="7.9365079365079413E-3"/>
                </c:manualLayout>
              </c:layout>
              <c:showVal val="1"/>
              <c:extLst>
                <c:ext xmlns:c15="http://schemas.microsoft.com/office/drawing/2012/chart" uri="{CE6537A1-D6FC-4f65-9D91-7224C49458BB}">
                  <c15:layout/>
                </c:ext>
              </c:extLst>
            </c:dLbl>
            <c:dLbl>
              <c:idx val="4"/>
              <c:layout>
                <c:manualLayout>
                  <c:x val="6.9324090121318169E-3"/>
                  <c:y val="0"/>
                </c:manualLayout>
              </c:layout>
              <c:showVal val="1"/>
              <c:extLst>
                <c:ext xmlns:c15="http://schemas.microsoft.com/office/drawing/2012/chart" uri="{CE6537A1-D6FC-4f65-9D91-7224C49458BB}">
                  <c15:layout/>
                </c:ext>
              </c:extLst>
            </c:dLbl>
            <c:dLbl>
              <c:idx val="5"/>
              <c:layout>
                <c:manualLayout>
                  <c:x val="2.3108030040439047E-3"/>
                  <c:y val="-1.5873015873015879E-2"/>
                </c:manualLayout>
              </c:layout>
              <c:showVal val="1"/>
              <c:extLst>
                <c:ext xmlns:c15="http://schemas.microsoft.com/office/drawing/2012/chart" uri="{CE6537A1-D6FC-4f65-9D91-7224C49458BB}">
                  <c15:layout/>
                </c:ext>
              </c:extLst>
            </c:dLbl>
            <c:dLbl>
              <c:idx val="7"/>
              <c:layout>
                <c:manualLayout>
                  <c:x val="6.9324090121317319E-3"/>
                  <c:y val="2.3809523809523891E-2"/>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Sheet1!$A$2:$A$9</c:f>
              <c:strCache>
                <c:ptCount val="8"/>
                <c:pt idx="0">
                  <c:v>أمي</c:v>
                </c:pt>
                <c:pt idx="1">
                  <c:v>ملم (يقرأ ويكتب)</c:v>
                </c:pt>
                <c:pt idx="2">
                  <c:v>إبتدائي</c:v>
                </c:pt>
                <c:pt idx="3">
                  <c:v>إعدادي</c:v>
                </c:pt>
                <c:pt idx="4">
                  <c:v>أساسي</c:v>
                </c:pt>
                <c:pt idx="5">
                  <c:v>تلمذه مهنية</c:v>
                </c:pt>
                <c:pt idx="6">
                  <c:v>ثانوي</c:v>
                </c:pt>
                <c:pt idx="7">
                  <c:v>أعلى من ثانوي </c:v>
                </c:pt>
              </c:strCache>
            </c:strRef>
          </c:cat>
          <c:val>
            <c:numRef>
              <c:f>Sheet1!$C$2:$C$9</c:f>
              <c:numCache>
                <c:formatCode>0.0</c:formatCode>
                <c:ptCount val="8"/>
                <c:pt idx="0">
                  <c:v>22.826188040546825</c:v>
                </c:pt>
                <c:pt idx="1">
                  <c:v>15.691302095096383</c:v>
                </c:pt>
                <c:pt idx="2">
                  <c:v>16.614632461372906</c:v>
                </c:pt>
                <c:pt idx="3">
                  <c:v>19.591210426326207</c:v>
                </c:pt>
                <c:pt idx="4">
                  <c:v>15.503978956038845</c:v>
                </c:pt>
                <c:pt idx="5">
                  <c:v>0.26172098152010737</c:v>
                </c:pt>
                <c:pt idx="6">
                  <c:v>7.5234818190272454</c:v>
                </c:pt>
                <c:pt idx="7">
                  <c:v>1.9874852200714754</c:v>
                </c:pt>
              </c:numCache>
            </c:numRef>
          </c:val>
        </c:ser>
        <c:dLbls/>
        <c:axId val="197368832"/>
        <c:axId val="197378816"/>
      </c:barChart>
      <c:catAx>
        <c:axId val="197368832"/>
        <c:scaling>
          <c:orientation val="minMax"/>
        </c:scaling>
        <c:axPos val="b"/>
        <c:numFmt formatCode="General" sourceLinked="0"/>
        <c:tickLblPos val="nextTo"/>
        <c:crossAx val="197378816"/>
        <c:crosses val="autoZero"/>
        <c:auto val="1"/>
        <c:lblAlgn val="ctr"/>
        <c:lblOffset val="100"/>
      </c:catAx>
      <c:valAx>
        <c:axId val="197378816"/>
        <c:scaling>
          <c:orientation val="minMax"/>
          <c:max val="30"/>
        </c:scaling>
        <c:axPos val="l"/>
        <c:numFmt formatCode="0.0" sourceLinked="1"/>
        <c:tickLblPos val="nextTo"/>
        <c:crossAx val="197368832"/>
        <c:crosses val="autoZero"/>
        <c:crossBetween val="between"/>
      </c:valAx>
    </c:plotArea>
    <c:legend>
      <c:legendPos val="b"/>
      <c:layout>
        <c:manualLayout>
          <c:xMode val="edge"/>
          <c:yMode val="edge"/>
          <c:x val="0.60184965064567586"/>
          <c:y val="0.20079736560707695"/>
          <c:w val="0.26338423468296984"/>
          <c:h val="8.5605731715967942E-2"/>
        </c:manualLayout>
      </c:layout>
      <c:txPr>
        <a:bodyPr/>
        <a:lstStyle/>
        <a:p>
          <a:pPr>
            <a:defRPr sz="2000"/>
          </a:pPr>
          <a:endParaRPr lang="en-US"/>
        </a:p>
      </c:txPr>
    </c:legend>
    <c:plotVisOnly val="1"/>
    <c:dispBlanksAs val="gap"/>
  </c:chart>
  <c:txPr>
    <a:bodyPr/>
    <a:lstStyle/>
    <a:p>
      <a:pPr>
        <a:defRPr sz="1400" b="1">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0584744384828008E-2"/>
          <c:y val="5.8826102619525478E-2"/>
          <c:w val="0.92941525561517224"/>
          <c:h val="0.82801682877875549"/>
        </c:manualLayout>
      </c:layout>
      <c:barChart>
        <c:barDir val="col"/>
        <c:grouping val="clustered"/>
        <c:ser>
          <c:idx val="0"/>
          <c:order val="0"/>
          <c:tx>
            <c:strRef>
              <c:f>Sheet1!$A$2</c:f>
              <c:strCache>
                <c:ptCount val="1"/>
                <c:pt idx="0">
                  <c:v>اردنيات</c:v>
                </c:pt>
              </c:strCache>
            </c:strRef>
          </c:tx>
          <c:dLbls>
            <c:dLbl>
              <c:idx val="0"/>
              <c:layout>
                <c:manualLayout>
                  <c:x val="-1.157407407407406E-2"/>
                  <c:y val="3.9682539682540452E-3"/>
                </c:manualLayout>
              </c:layout>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layout/>
                <c15:showLeaderLines val="0"/>
              </c:ext>
            </c:extLst>
          </c:dLbls>
          <c:cat>
            <c:strRef>
              <c:f>Sheet1!$B$1:$D$1</c:f>
              <c:strCache>
                <c:ptCount val="3"/>
                <c:pt idx="0">
                  <c:v>0-4</c:v>
                </c:pt>
                <c:pt idx="1">
                  <c:v>5-9</c:v>
                </c:pt>
                <c:pt idx="2">
                  <c:v>10 سنوات فأكثر </c:v>
                </c:pt>
              </c:strCache>
            </c:strRef>
          </c:cat>
          <c:val>
            <c:numRef>
              <c:f>Sheet1!$B$2:$D$2</c:f>
              <c:numCache>
                <c:formatCode>0.0</c:formatCode>
                <c:ptCount val="3"/>
                <c:pt idx="0">
                  <c:v>12.470199889968828</c:v>
                </c:pt>
                <c:pt idx="1">
                  <c:v>46.726572528883196</c:v>
                </c:pt>
                <c:pt idx="2">
                  <c:v>40.803227581147965</c:v>
                </c:pt>
              </c:numCache>
            </c:numRef>
          </c:val>
        </c:ser>
        <c:ser>
          <c:idx val="1"/>
          <c:order val="1"/>
          <c:tx>
            <c:strRef>
              <c:f>Sheet1!$A$3</c:f>
              <c:strCache>
                <c:ptCount val="1"/>
                <c:pt idx="0">
                  <c:v>غير اردنيات</c:v>
                </c:pt>
              </c:strCache>
            </c:strRef>
          </c:tx>
          <c:dLbls>
            <c:dLbl>
              <c:idx val="1"/>
              <c:layout>
                <c:manualLayout>
                  <c:x val="1.8518518518518521E-2"/>
                  <c:y val="7.9365079365079413E-3"/>
                </c:manualLayout>
              </c:layout>
              <c:showVal val="1"/>
              <c:extLst>
                <c:ext xmlns:c15="http://schemas.microsoft.com/office/drawing/2012/chart" uri="{CE6537A1-D6FC-4f65-9D91-7224C49458BB}">
                  <c15:layout/>
                </c:ext>
              </c:extLst>
            </c:dLbl>
            <c:dLbl>
              <c:idx val="2"/>
              <c:layout>
                <c:manualLayout>
                  <c:x val="2.0833333333333412E-2"/>
                  <c:y val="0"/>
                </c:manualLayout>
              </c:layout>
              <c:showVal val="1"/>
              <c:extLst>
                <c:ext xmlns:c15="http://schemas.microsoft.com/office/drawing/2012/chart" uri="{CE6537A1-D6FC-4f65-9D91-7224C49458BB}">
                  <c15:layout/>
                </c:ext>
              </c:extLst>
            </c:dLbl>
            <c:dLbl>
              <c:idx val="3"/>
              <c:layout>
                <c:manualLayout>
                  <c:x val="1.8518518518518563E-2"/>
                  <c:y val="-7.9365079365079413E-3"/>
                </c:manualLayout>
              </c:layout>
              <c:showVal val="1"/>
              <c:extLst>
                <c:ext xmlns:c15="http://schemas.microsoft.com/office/drawing/2012/chart" uri="{CE6537A1-D6FC-4f65-9D91-7224C49458BB}"/>
              </c:extLst>
            </c:dLbl>
            <c:dLbl>
              <c:idx val="4"/>
              <c:layout>
                <c:manualLayout>
                  <c:x val="1.6203703703703703E-2"/>
                  <c:y val="-3.9682539682539793E-3"/>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layout/>
                <c15:showLeaderLines val="0"/>
              </c:ext>
            </c:extLst>
          </c:dLbls>
          <c:cat>
            <c:strRef>
              <c:f>Sheet1!$B$1:$D$1</c:f>
              <c:strCache>
                <c:ptCount val="3"/>
                <c:pt idx="0">
                  <c:v>0-4</c:v>
                </c:pt>
                <c:pt idx="1">
                  <c:v>5-9</c:v>
                </c:pt>
                <c:pt idx="2">
                  <c:v>10 سنوات فأكثر </c:v>
                </c:pt>
              </c:strCache>
            </c:strRef>
          </c:cat>
          <c:val>
            <c:numRef>
              <c:f>Sheet1!$B$3:$D$3</c:f>
              <c:numCache>
                <c:formatCode>0.0</c:formatCode>
                <c:ptCount val="3"/>
                <c:pt idx="0">
                  <c:v>18.811309867282176</c:v>
                </c:pt>
                <c:pt idx="1">
                  <c:v>47.970763608386214</c:v>
                </c:pt>
                <c:pt idx="2">
                  <c:v>33.217926524331595</c:v>
                </c:pt>
              </c:numCache>
            </c:numRef>
          </c:val>
        </c:ser>
        <c:dLbls/>
        <c:axId val="202712960"/>
        <c:axId val="202714496"/>
      </c:barChart>
      <c:catAx>
        <c:axId val="202712960"/>
        <c:scaling>
          <c:orientation val="minMax"/>
        </c:scaling>
        <c:axPos val="b"/>
        <c:numFmt formatCode="General" sourceLinked="0"/>
        <c:tickLblPos val="nextTo"/>
        <c:crossAx val="202714496"/>
        <c:crosses val="autoZero"/>
        <c:auto val="1"/>
        <c:lblAlgn val="ctr"/>
        <c:lblOffset val="100"/>
      </c:catAx>
      <c:valAx>
        <c:axId val="202714496"/>
        <c:scaling>
          <c:orientation val="minMax"/>
        </c:scaling>
        <c:axPos val="l"/>
        <c:numFmt formatCode="0.0" sourceLinked="1"/>
        <c:tickLblPos val="nextTo"/>
        <c:crossAx val="202712960"/>
        <c:crosses val="autoZero"/>
        <c:crossBetween val="between"/>
      </c:valAx>
    </c:plotArea>
    <c:legend>
      <c:legendPos val="r"/>
      <c:layout>
        <c:manualLayout>
          <c:xMode val="edge"/>
          <c:yMode val="edge"/>
          <c:x val="0.14171706965832823"/>
          <c:y val="0.13490067418043339"/>
          <c:w val="0.21885908066801391"/>
          <c:h val="0.16820647419072626"/>
        </c:manualLayout>
      </c:layout>
      <c:txPr>
        <a:bodyPr/>
        <a:lstStyle/>
        <a:p>
          <a:pPr>
            <a:defRPr sz="1800" b="1"/>
          </a:pPr>
          <a:endParaRPr lang="en-US"/>
        </a:p>
      </c:txPr>
    </c:legend>
    <c:plotVisOnly val="1"/>
    <c:dispBlanksAs val="gap"/>
  </c:chart>
  <c:spPr>
    <a:ln w="38100">
      <a:solidFill>
        <a:prstClr val="black"/>
      </a:solidFill>
    </a:ln>
  </c:spPr>
  <c:txPr>
    <a:bodyPr/>
    <a:lstStyle/>
    <a:p>
      <a:pPr>
        <a:defRPr sz="1600">
          <a:latin typeface="Times New Roman" pitchFamily="18" charset="0"/>
          <a:cs typeface="Times New Roman" pitchFamily="18"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6C6AFA6-2CF2-4D8E-B91A-F9F5ABD95682}" type="datetimeFigureOut">
              <a:rPr lang="en-US" smtClean="0"/>
              <a:pPr/>
              <a:t>5/15/2018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0B30C28-077F-4F2C-A8C8-80965A9E3790}" type="slidenum">
              <a:rPr lang="en-US" smtClean="0"/>
              <a:pPr/>
              <a:t>‹#›</a:t>
            </a:fld>
            <a:endParaRPr lang="en-US"/>
          </a:p>
        </p:txBody>
      </p:sp>
    </p:spTree>
    <p:extLst>
      <p:ext uri="{BB962C8B-B14F-4D97-AF65-F5344CB8AC3E}">
        <p14:creationId xmlns:p14="http://schemas.microsoft.com/office/powerpoint/2010/main" xmlns="" val="219285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897301" rtl="1">
              <a:defRPr/>
            </a:pPr>
            <a:r>
              <a:rPr lang="ar-EG" dirty="0"/>
              <a:t>وأظهرت بيانات التعداد العام للسكان والمساكن 2015، أن 6.6 %</a:t>
            </a:r>
            <a:r>
              <a:rPr lang="ar-JO" dirty="0"/>
              <a:t> من ال</a:t>
            </a:r>
            <a:r>
              <a:rPr lang="ar-EG" dirty="0"/>
              <a:t>سكان الذين أعمارهم 13 سنة فأكثر في الأردن تزوجوا لأول مرة قبل بلوغهم الثامنة عشرة من عمرهم، وتوزعت هذه النسبة بين الذكور والإناث بشكل غير متساوٍ حيث بلغت النسبة بين الإناث 13.5 % مقابل 1.6 % بين الذكور. وعند النظر للجنسية، فقد بلغت نسبة الإناث الأردنيات اللاتي تزوجن قبل سن 18 سنة 11.2 % في حين بلغت هذه النسبة بين الإناث غير الأردنيات 19.9 %.   </a:t>
            </a:r>
            <a:endParaRPr lang="en-US" dirty="0"/>
          </a:p>
          <a:p>
            <a:endParaRPr lang="en-US" dirty="0"/>
          </a:p>
        </p:txBody>
      </p:sp>
      <p:sp>
        <p:nvSpPr>
          <p:cNvPr id="4" name="Slide Number Placeholder 3"/>
          <p:cNvSpPr>
            <a:spLocks noGrp="1"/>
          </p:cNvSpPr>
          <p:nvPr>
            <p:ph type="sldNum" sz="quarter" idx="10"/>
          </p:nvPr>
        </p:nvSpPr>
        <p:spPr/>
        <p:txBody>
          <a:bodyPr/>
          <a:lstStyle/>
          <a:p>
            <a:fld id="{4006007F-F027-42A3-A6BE-7D0B1542DE92}" type="slidenum">
              <a:rPr lang="en-US" smtClean="0"/>
              <a:pPr/>
              <a:t>4</a:t>
            </a:fld>
            <a:endParaRPr lang="en-US"/>
          </a:p>
        </p:txBody>
      </p:sp>
    </p:spTree>
    <p:extLst>
      <p:ext uri="{BB962C8B-B14F-4D97-AF65-F5344CB8AC3E}">
        <p14:creationId xmlns:p14="http://schemas.microsoft.com/office/powerpoint/2010/main" xmlns="" val="218682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6007F-F027-42A3-A6BE-7D0B1542DE92}" type="slidenum">
              <a:rPr lang="en-US" smtClean="0"/>
              <a:pPr/>
              <a:t>5</a:t>
            </a:fld>
            <a:endParaRPr lang="en-US"/>
          </a:p>
        </p:txBody>
      </p:sp>
    </p:spTree>
    <p:extLst>
      <p:ext uri="{BB962C8B-B14F-4D97-AF65-F5344CB8AC3E}">
        <p14:creationId xmlns:p14="http://schemas.microsoft.com/office/powerpoint/2010/main" xmlns="" val="201973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ar-JO" dirty="0"/>
              <a:t>وبالرغم من سياسة الدولة في الزامية التعليم ومجانية التعليم للمرحلة الأساسية، إلا أنه لم يحد من وجود ظاهرة الزواج المبكر بين الأردنيات حيث يتضح أن 86.7 % من الأردنيات اللاتي تزوجن زواجاً مبكراً وأعمارهن الحالية أقل من 18 سنة ولم يكملن المرحلة الأساسية أو أكملنها المرحلة الأساسية (الشكل رقم 21). </a:t>
            </a:r>
            <a:endParaRPr lang="en-US" dirty="0"/>
          </a:p>
          <a:p>
            <a:pPr rtl="1"/>
            <a:r>
              <a:rPr lang="ar-JO" dirty="0"/>
              <a:t> </a:t>
            </a:r>
            <a:endParaRPr lang="en-US" dirty="0"/>
          </a:p>
          <a:p>
            <a:pPr rtl="1"/>
            <a:r>
              <a:rPr lang="ar-JO" dirty="0"/>
              <a:t>كما تجدر الاشارة إلى أنه كلما ارتفع المستوى التعليمي  للإناث كلما قلت حالات الزواج المبكر، فلم تتجاوز نسبة الاناث الأردنيات اللاتي تزوجن زواجاً مبكراً من حملت الشهادة الثانوية 13 %. وقد تكون الأوضاع الاقتصادية للأسر الأردنية وارتفاع تكاليف التعليم العالي في الأردن من الأسباب الرئيسية لعدم الحاق الفتيات بالتعليم العالي (بعد المرحلة الثانوية) وتفضيلهم تزويجهن عند أول فرصة زواج. </a:t>
            </a:r>
            <a:endParaRPr lang="en-US" dirty="0"/>
          </a:p>
          <a:p>
            <a:endParaRPr lang="en-US" dirty="0"/>
          </a:p>
        </p:txBody>
      </p:sp>
      <p:sp>
        <p:nvSpPr>
          <p:cNvPr id="4" name="Slide Number Placeholder 3"/>
          <p:cNvSpPr>
            <a:spLocks noGrp="1"/>
          </p:cNvSpPr>
          <p:nvPr>
            <p:ph type="sldNum" sz="quarter" idx="10"/>
          </p:nvPr>
        </p:nvSpPr>
        <p:spPr/>
        <p:txBody>
          <a:bodyPr/>
          <a:lstStyle/>
          <a:p>
            <a:fld id="{4006007F-F027-42A3-A6BE-7D0B1542DE92}" type="slidenum">
              <a:rPr lang="en-US" smtClean="0"/>
              <a:pPr/>
              <a:t>6</a:t>
            </a:fld>
            <a:endParaRPr lang="en-US"/>
          </a:p>
        </p:txBody>
      </p:sp>
    </p:spTree>
    <p:extLst>
      <p:ext uri="{BB962C8B-B14F-4D97-AF65-F5344CB8AC3E}">
        <p14:creationId xmlns:p14="http://schemas.microsoft.com/office/powerpoint/2010/main" xmlns="" val="171955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897301" rtl="1">
              <a:defRPr/>
            </a:pPr>
            <a:r>
              <a:rPr lang="ar-EG" dirty="0"/>
              <a:t>وأظهرت بيانات التعداد العام للسكان والمساكن 2015، أن 6.6 %</a:t>
            </a:r>
            <a:r>
              <a:rPr lang="ar-JO" dirty="0"/>
              <a:t> من ال</a:t>
            </a:r>
            <a:r>
              <a:rPr lang="ar-EG" dirty="0"/>
              <a:t>سكان الذين أعمارهم 13 سنة فأكثر في الأردن تزوجوا لأول مرة قبل بلوغهم الثامنة عشرة من عمرهم، وتوزعت هذه النسبة بين الذكور والإناث بشكل غير متساوٍ حيث بلغت النسبة بين الإناث 13.5 % مقابل 1.6 % بين الذكور. وعند النظر للجنسية، فقد بلغت نسبة الإناث الأردنيات اللاتي تزوجن قبل سن 18 سنة 11.2 % في حين بلغت هذه النسبة بين الإناث غير الأردنيات 19.9 %.   </a:t>
            </a:r>
            <a:endParaRPr lang="en-US" dirty="0"/>
          </a:p>
          <a:p>
            <a:endParaRPr lang="en-US" dirty="0"/>
          </a:p>
        </p:txBody>
      </p:sp>
      <p:sp>
        <p:nvSpPr>
          <p:cNvPr id="4" name="Slide Number Placeholder 3"/>
          <p:cNvSpPr>
            <a:spLocks noGrp="1"/>
          </p:cNvSpPr>
          <p:nvPr>
            <p:ph type="sldNum" sz="quarter" idx="10"/>
          </p:nvPr>
        </p:nvSpPr>
        <p:spPr/>
        <p:txBody>
          <a:bodyPr/>
          <a:lstStyle/>
          <a:p>
            <a:fld id="{4006007F-F027-42A3-A6BE-7D0B1542DE92}" type="slidenum">
              <a:rPr lang="en-US" smtClean="0"/>
              <a:pPr/>
              <a:t>7</a:t>
            </a:fld>
            <a:endParaRPr lang="en-US"/>
          </a:p>
        </p:txBody>
      </p:sp>
    </p:spTree>
    <p:extLst>
      <p:ext uri="{BB962C8B-B14F-4D97-AF65-F5344CB8AC3E}">
        <p14:creationId xmlns:p14="http://schemas.microsoft.com/office/powerpoint/2010/main" xmlns="" val="226275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ar-EG" dirty="0"/>
              <a:t> </a:t>
            </a:r>
            <a:endParaRPr lang="en-US" dirty="0"/>
          </a:p>
          <a:p>
            <a:pPr rtl="1"/>
            <a:r>
              <a:rPr lang="ar-EG" dirty="0"/>
              <a:t>وأظهرت النتائج تباينا طفيفا في نسب  الأردنيات وغير الأردنيات اللاتي تزوجن زواجا مبكراً وأعمارهن الحالية أقل من 18 سنة حسب الفرق بين عمر الزوج والزوجة، ويبين  الشكل (25) أنه كلما ارتفع الفارق في العمر بين الزوج والزوجة كلما قلت نسبة الإناث في الأردن اللاتي تزوجن لأول مرة قبل بلوغهن 18 سنة وأعمارهن الحالية أقل من 18 سنة حيث كانت أعلى نسبة بين الإناث اللاتي تزوجن مبكراً وكان الفرق العمري بينهن وبين أزواجهن يتراوح ما بين 5 و9 سنوات بقيمة بلغت 46.7 % للأردنيات و 48% لغير الأردنيات، وانخفضت نسبة الإناث اللاتي تزوجن زواجا مبكراً وكان فارق العمر بين الزوج والزوجة 10-14سنة وبقيمة بلغت للأردنيات 28.4 % ولغير الأردنيات 24.8 %. ومن الجدير بالذكر أن النتائج أظهرت أن أقل نسبة كانت بين الإناث اللاتي تزوجن لأول مرة قبل بلوغهن 18سنة وأعمارهن الحالية أقل من 18 سنة ويصل الفارق العمري بين أعمارهن وأعمار أزواجهن 15 سنة فأكثر.</a:t>
            </a:r>
            <a:endParaRPr lang="en-US" dirty="0"/>
          </a:p>
        </p:txBody>
      </p:sp>
      <p:sp>
        <p:nvSpPr>
          <p:cNvPr id="4" name="Slide Number Placeholder 3"/>
          <p:cNvSpPr>
            <a:spLocks noGrp="1"/>
          </p:cNvSpPr>
          <p:nvPr>
            <p:ph type="sldNum" sz="quarter" idx="10"/>
          </p:nvPr>
        </p:nvSpPr>
        <p:spPr/>
        <p:txBody>
          <a:bodyPr/>
          <a:lstStyle/>
          <a:p>
            <a:fld id="{4006007F-F027-42A3-A6BE-7D0B1542DE92}" type="slidenum">
              <a:rPr lang="en-US" smtClean="0"/>
              <a:pPr/>
              <a:t>8</a:t>
            </a:fld>
            <a:endParaRPr lang="en-US"/>
          </a:p>
        </p:txBody>
      </p:sp>
    </p:spTree>
    <p:extLst>
      <p:ext uri="{BB962C8B-B14F-4D97-AF65-F5344CB8AC3E}">
        <p14:creationId xmlns:p14="http://schemas.microsoft.com/office/powerpoint/2010/main" xmlns="" val="350364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6007F-F027-42A3-A6BE-7D0B1542DE92}" type="slidenum">
              <a:rPr lang="en-US" smtClean="0"/>
              <a:pPr/>
              <a:t>10</a:t>
            </a:fld>
            <a:endParaRPr lang="en-US"/>
          </a:p>
        </p:txBody>
      </p:sp>
    </p:spTree>
    <p:extLst>
      <p:ext uri="{BB962C8B-B14F-4D97-AF65-F5344CB8AC3E}">
        <p14:creationId xmlns:p14="http://schemas.microsoft.com/office/powerpoint/2010/main" xmlns="" val="218682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30C28-077F-4F2C-A8C8-80965A9E3790}" type="slidenum">
              <a:rPr lang="en-US" smtClean="0"/>
              <a:pPr/>
              <a:t>11</a:t>
            </a:fld>
            <a:endParaRPr lang="en-US"/>
          </a:p>
        </p:txBody>
      </p:sp>
    </p:spTree>
    <p:extLst>
      <p:ext uri="{BB962C8B-B14F-4D97-AF65-F5344CB8AC3E}">
        <p14:creationId xmlns:p14="http://schemas.microsoft.com/office/powerpoint/2010/main" xmlns="" val="166786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83C2086-EFDA-4894-AC86-32C6BB8C99C8}" type="datetimeFigureOut">
              <a:rPr lang="en-US" smtClean="0"/>
              <a:pPr/>
              <a:t>5/15/2018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8BEE7F-60A5-4711-8192-3C26594409D7}"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C2086-EFDA-4894-AC86-32C6BB8C99C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EE7F-60A5-4711-8192-3C26594409D7}"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C2086-EFDA-4894-AC86-32C6BB8C99C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EE7F-60A5-4711-8192-3C26594409D7}"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295400"/>
          </a:xfrm>
          <a:prstGeom prst="rect">
            <a:avLst/>
          </a:prstGeom>
        </p:spPr>
      </p:pic>
    </p:spTree>
    <p:extLst>
      <p:ext uri="{BB962C8B-B14F-4D97-AF65-F5344CB8AC3E}">
        <p14:creationId xmlns:p14="http://schemas.microsoft.com/office/powerpoint/2010/main" xmlns="" val="142907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C2086-EFDA-4894-AC86-32C6BB8C99C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EE7F-60A5-4711-8192-3C26594409D7}"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C2086-EFDA-4894-AC86-32C6BB8C99C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BEE7F-60A5-4711-8192-3C26594409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3C2086-EFDA-4894-AC86-32C6BB8C99C8}"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BEE7F-60A5-4711-8192-3C26594409D7}"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3C2086-EFDA-4894-AC86-32C6BB8C99C8}"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BEE7F-60A5-4711-8192-3C26594409D7}"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3C2086-EFDA-4894-AC86-32C6BB8C99C8}"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BEE7F-60A5-4711-8192-3C26594409D7}"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C2086-EFDA-4894-AC86-32C6BB8C99C8}"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BEE7F-60A5-4711-8192-3C26594409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C2086-EFDA-4894-AC86-32C6BB8C99C8}"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BEE7F-60A5-4711-8192-3C26594409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C2086-EFDA-4894-AC86-32C6BB8C99C8}"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BEE7F-60A5-4711-8192-3C26594409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83C2086-EFDA-4894-AC86-32C6BB8C99C8}" type="datetimeFigureOut">
              <a:rPr lang="en-US" smtClean="0"/>
              <a:pPr/>
              <a:t>5/15/2018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E8BEE7F-60A5-4711-8192-3C26594409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914400"/>
            <a:ext cx="6777318" cy="1904999"/>
          </a:xfrm>
        </p:spPr>
        <p:txBody>
          <a:bodyPr/>
          <a:lstStyle/>
          <a:p>
            <a:pPr rtl="1"/>
            <a:r>
              <a:rPr lang="ar-JO" dirty="0" smtClean="0"/>
              <a:t>زواج القصر</a:t>
            </a:r>
            <a:br>
              <a:rPr lang="ar-JO" dirty="0" smtClean="0"/>
            </a:br>
            <a:r>
              <a:rPr lang="ar-JO" sz="3200" dirty="0" smtClean="0"/>
              <a:t>د.سوسن المجالي</a:t>
            </a:r>
            <a:r>
              <a:rPr lang="ar-JO" sz="2400" dirty="0" smtClean="0"/>
              <a:t/>
            </a:r>
            <a:br>
              <a:rPr lang="ar-JO" sz="2400" dirty="0" smtClean="0"/>
            </a:br>
            <a:r>
              <a:rPr lang="ar-JO" sz="2400" dirty="0" smtClean="0"/>
              <a:t>عضو مجلس الاعيان</a:t>
            </a:r>
            <a:br>
              <a:rPr lang="ar-JO" sz="2400" dirty="0" smtClean="0"/>
            </a:br>
            <a:r>
              <a:rPr lang="ar-JO" sz="2400" dirty="0" smtClean="0"/>
              <a:t>درة المنال للتنمية والتدريب</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3657600"/>
            <a:ext cx="4305300" cy="2849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65386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orum.hwaml.com/imgcache2/hwaml.com_1414533692_29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286000"/>
            <a:ext cx="3036651" cy="345619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p:txBody>
          <a:bodyPr/>
          <a:lstStyle/>
          <a:p>
            <a:r>
              <a:rPr lang="ar-JO" sz="2800" dirty="0"/>
              <a:t>"</a:t>
            </a:r>
            <a:r>
              <a:rPr lang="ar-JO" sz="2800" b="1" dirty="0"/>
              <a:t>تعليمات منح الإذن بالزواج لمن أكمل الخامسة عشرة سنة شمسية </a:t>
            </a:r>
            <a:r>
              <a:rPr lang="ar-JO" sz="2800" dirty="0"/>
              <a:t>من عمره ولم يكمل الثامنة عشرة رقم 1 لسنة 2017</a:t>
            </a:r>
            <a:r>
              <a:rPr lang="ar-JO" sz="2800" dirty="0" smtClean="0"/>
              <a:t>"</a:t>
            </a:r>
            <a:endParaRPr lang="en-US" sz="2800" dirty="0">
              <a:solidFill>
                <a:schemeClr val="tx1"/>
              </a:solidFill>
            </a:endParaRPr>
          </a:p>
        </p:txBody>
      </p:sp>
      <p:sp>
        <p:nvSpPr>
          <p:cNvPr id="8" name="Content Placeholder 7"/>
          <p:cNvSpPr>
            <a:spLocks noGrp="1"/>
          </p:cNvSpPr>
          <p:nvPr>
            <p:ph idx="1"/>
          </p:nvPr>
        </p:nvSpPr>
        <p:spPr>
          <a:xfrm>
            <a:off x="3200400" y="2248347"/>
            <a:ext cx="5562600" cy="4304853"/>
          </a:xfrm>
        </p:spPr>
        <p:txBody>
          <a:bodyPr>
            <a:normAutofit fontScale="92500"/>
          </a:bodyPr>
          <a:lstStyle/>
          <a:p>
            <a:pPr algn="r" rtl="1"/>
            <a:r>
              <a:rPr lang="ar-JO" dirty="0"/>
              <a:t>وتنص </a:t>
            </a:r>
            <a:r>
              <a:rPr lang="ar-JO" dirty="0" smtClean="0"/>
              <a:t>التعليمات </a:t>
            </a:r>
            <a:r>
              <a:rPr lang="ar-JO" dirty="0"/>
              <a:t>على أنه يجوز للقاضي أن يأذن بزواج من أتم الخامسة عشرة من عمره ولم يكمل الثامنة عشرة إذا كان في زواجه ضرورة تقتضيها المصلحة، من دون الحاجة لموافقة قاضي القضاة، وذلك بعد توفر شروط محددة فصلتها التعليمات، فيما تشترط الفقرة (ب) من المادة (10) في قانون الأحوال الشخصية رقم (36) موافقة قاضي القضاة في حالات الزواج لمن أكمل الخامسة عشرة سنة </a:t>
            </a:r>
            <a:r>
              <a:rPr lang="ar-JO" dirty="0" smtClean="0"/>
              <a:t>ولم </a:t>
            </a:r>
            <a:r>
              <a:rPr lang="ar-JO" dirty="0"/>
              <a:t>يتم الثامنة </a:t>
            </a:r>
            <a:r>
              <a:rPr lang="ar-JO" dirty="0" smtClean="0"/>
              <a:t>عشرة.</a:t>
            </a:r>
          </a:p>
          <a:p>
            <a:pPr algn="r" rtl="1"/>
            <a:r>
              <a:rPr lang="ar-JO" dirty="0"/>
              <a:t>وقضت التعديلات بإفهام المخطوبة حقها اشتراط أي شرط في عقد الزواج، ووجوب التحاق الخاطب والمخطوبة بدورة المقبلين على الزواج التي تنظمها دائرة قاضي القضاة، والتحقق من موافقة الولي الشرعي للفتاة.</a:t>
            </a:r>
            <a:endParaRPr lang="en-US" dirty="0"/>
          </a:p>
        </p:txBody>
      </p:sp>
    </p:spTree>
    <p:extLst>
      <p:ext uri="{BB962C8B-B14F-4D97-AF65-F5344CB8AC3E}">
        <p14:creationId xmlns:p14="http://schemas.microsoft.com/office/powerpoint/2010/main" xmlns="" val="388254065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57201" y="2057400"/>
            <a:ext cx="8305800" cy="4648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0" y="609600"/>
            <a:ext cx="7772400" cy="954107"/>
          </a:xfrm>
          <a:prstGeom prst="rect">
            <a:avLst/>
          </a:prstGeom>
        </p:spPr>
        <p:txBody>
          <a:bodyPr wrap="square">
            <a:spAutoFit/>
          </a:bodyPr>
          <a:lstStyle/>
          <a:p>
            <a:pPr algn="ctr"/>
            <a:r>
              <a:rPr lang="ar-JO" sz="2800" dirty="0"/>
              <a:t>"</a:t>
            </a:r>
            <a:r>
              <a:rPr lang="ar-JO" sz="2800" b="1" dirty="0"/>
              <a:t>تعليمات منح الإذن بالزواج لمن أكمل الخامسة عشرة سنة شمسية </a:t>
            </a:r>
            <a:r>
              <a:rPr lang="ar-JO" sz="2800" dirty="0"/>
              <a:t>من عمره ولم يكمل الثامنة عشرة رقم 1 لسنة 2017"</a:t>
            </a:r>
            <a:endParaRPr lang="en-US" sz="2800" dirty="0"/>
          </a:p>
        </p:txBody>
      </p:sp>
    </p:spTree>
    <p:extLst>
      <p:ext uri="{BB962C8B-B14F-4D97-AF65-F5344CB8AC3E}">
        <p14:creationId xmlns:p14="http://schemas.microsoft.com/office/powerpoint/2010/main" xmlns="" val="356699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0"/>
            <a:ext cx="7682753" cy="4643336"/>
          </a:xfrm>
        </p:spPr>
        <p:txBody>
          <a:bodyPr>
            <a:normAutofit/>
          </a:bodyPr>
          <a:lstStyle/>
          <a:p>
            <a:pPr lvl="1" algn="r" rtl="1"/>
            <a:r>
              <a:rPr lang="ar-SA" sz="2800" dirty="0" smtClean="0"/>
              <a:t>الحق في التعليم، </a:t>
            </a:r>
            <a:r>
              <a:rPr lang="ar-JO" sz="2800" dirty="0" smtClean="0"/>
              <a:t>	</a:t>
            </a:r>
          </a:p>
          <a:p>
            <a:pPr lvl="1" algn="r" rtl="1"/>
            <a:r>
              <a:rPr lang="ar-SA" sz="2800" dirty="0" smtClean="0"/>
              <a:t>الحق في تنمية القدرات والاختيار الواعي دون إجبار </a:t>
            </a:r>
            <a:endParaRPr lang="ar-JO" sz="2800" dirty="0" smtClean="0"/>
          </a:p>
          <a:p>
            <a:pPr lvl="1" algn="r" rtl="1"/>
            <a:r>
              <a:rPr lang="ar-JO" sz="2800" dirty="0" smtClean="0"/>
              <a:t>الحق في العمل</a:t>
            </a:r>
          </a:p>
          <a:p>
            <a:pPr lvl="1" algn="r" rtl="1"/>
            <a:r>
              <a:rPr lang="ar-JO" sz="2800" dirty="0" smtClean="0"/>
              <a:t>الحق في السلامة الجسدية</a:t>
            </a:r>
          </a:p>
          <a:p>
            <a:pPr lvl="1" algn="r" rtl="1"/>
            <a:r>
              <a:rPr lang="ar-JO" sz="2800" dirty="0" smtClean="0"/>
              <a:t>الحق في النماء</a:t>
            </a:r>
          </a:p>
          <a:p>
            <a:pPr lvl="1" algn="r" rtl="1"/>
            <a:r>
              <a:rPr lang="ar-JO" sz="2800" dirty="0" smtClean="0"/>
              <a:t>الحق في الحماية</a:t>
            </a:r>
          </a:p>
          <a:p>
            <a:pPr lvl="1" algn="r" rtl="1"/>
            <a:r>
              <a:rPr lang="ar-JO" sz="2800" dirty="0" smtClean="0"/>
              <a:t>الحق في اتخاذ القرار</a:t>
            </a:r>
          </a:p>
          <a:p>
            <a:pPr lvl="1" algn="r" rtl="1"/>
            <a:r>
              <a:rPr lang="ar-JO" sz="2800" dirty="0" smtClean="0"/>
              <a:t>حق الكرامة الانسانية</a:t>
            </a:r>
          </a:p>
        </p:txBody>
      </p:sp>
      <p:sp>
        <p:nvSpPr>
          <p:cNvPr id="3" name="Title 2"/>
          <p:cNvSpPr>
            <a:spLocks noGrp="1"/>
          </p:cNvSpPr>
          <p:nvPr>
            <p:ph type="title"/>
          </p:nvPr>
        </p:nvSpPr>
        <p:spPr/>
        <p:txBody>
          <a:bodyPr/>
          <a:lstStyle/>
          <a:p>
            <a:pPr rtl="1"/>
            <a:r>
              <a:rPr lang="ar-SA" sz="3600" dirty="0"/>
              <a:t>انتهاك الحقوق الإنسانية المشروعة للفتيات</a:t>
            </a:r>
            <a:r>
              <a:rPr lang="ar-JO" sz="3600" dirty="0"/>
              <a:t> ومنها:</a:t>
            </a:r>
            <a:r>
              <a:rPr lang="ar-SA" sz="3600" dirty="0"/>
              <a:t> </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3657600"/>
            <a:ext cx="2511425" cy="251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529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rtl="1"/>
            <a:r>
              <a:rPr lang="ar-SA" dirty="0" smtClean="0"/>
              <a:t>زيادة </a:t>
            </a:r>
            <a:r>
              <a:rPr lang="ar-SA" dirty="0"/>
              <a:t>معدلات الإنجاب أو معدلات النمو </a:t>
            </a:r>
            <a:r>
              <a:rPr lang="ar-SA" dirty="0" smtClean="0"/>
              <a:t>السكاني</a:t>
            </a:r>
            <a:endParaRPr lang="ar-JO" dirty="0" smtClean="0"/>
          </a:p>
          <a:p>
            <a:pPr algn="r" rtl="1"/>
            <a:r>
              <a:rPr lang="ar-SA" dirty="0" smtClean="0"/>
              <a:t>حرمانهم </a:t>
            </a:r>
            <a:r>
              <a:rPr lang="ar-SA" dirty="0"/>
              <a:t>من التمتع بحياة صحية ومن فرص التعليم مما ينعكس سلبا على وضعهم داخل أسرهم ومجتمعهم </a:t>
            </a:r>
            <a:endParaRPr lang="ar-JO" dirty="0" smtClean="0"/>
          </a:p>
          <a:p>
            <a:pPr algn="r" rtl="1"/>
            <a:r>
              <a:rPr lang="ar-SA" dirty="0" smtClean="0"/>
              <a:t>قد </a:t>
            </a:r>
            <a:r>
              <a:rPr lang="ar-SA" dirty="0"/>
              <a:t>يعرضها لكثير من المخاطر الصحية؛ التي تصاحب الحمل المبكر، و في مقدمتها العقم، وفقد الأجنة، ووفيات الأمومة، </a:t>
            </a:r>
            <a:endParaRPr lang="ar-JO" dirty="0" smtClean="0"/>
          </a:p>
          <a:p>
            <a:pPr algn="r" rtl="1"/>
            <a:r>
              <a:rPr lang="ar-SA" dirty="0" smtClean="0"/>
              <a:t>انتهاك </a:t>
            </a:r>
            <a:r>
              <a:rPr lang="ar-SA" dirty="0"/>
              <a:t>الحقوق الإنسانية المشروعة للفتيات ومنها الحق في التعليم، والحق في تنمية القدرات والاختيار الواعي دون إجبار على شريك الحياة، والحق في ضمان تكافؤ الزواج وبناء علاقات أسرية سوية، </a:t>
            </a:r>
            <a:endParaRPr lang="ar-JO" dirty="0" smtClean="0"/>
          </a:p>
          <a:p>
            <a:pPr algn="r" rtl="1"/>
            <a:r>
              <a:rPr lang="ar-SA" dirty="0" smtClean="0"/>
              <a:t>وينعكس </a:t>
            </a:r>
            <a:r>
              <a:rPr lang="ar-SA" dirty="0"/>
              <a:t>إهدار تلك الحقوق سلبيا على نوعية وجودة الحياة للفتاة، وعلى صحتها الإنجابية وأيضا على قدرة الأسرة على القيام بواجباتها في تربية </a:t>
            </a:r>
            <a:r>
              <a:rPr lang="ar-SA" dirty="0" smtClean="0"/>
              <a:t>النشء</a:t>
            </a:r>
            <a:endParaRPr lang="ar-JO" dirty="0" smtClean="0"/>
          </a:p>
        </p:txBody>
      </p:sp>
      <p:sp>
        <p:nvSpPr>
          <p:cNvPr id="2" name="Title 1"/>
          <p:cNvSpPr>
            <a:spLocks noGrp="1"/>
          </p:cNvSpPr>
          <p:nvPr>
            <p:ph type="title"/>
          </p:nvPr>
        </p:nvSpPr>
        <p:spPr/>
        <p:txBody>
          <a:bodyPr/>
          <a:lstStyle/>
          <a:p>
            <a:pPr algn="r" rtl="1"/>
            <a:r>
              <a:rPr lang="ar-JO" dirty="0"/>
              <a:t>اثار زواج القصر</a:t>
            </a:r>
            <a:r>
              <a:rPr lang="ar-JO"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0"/>
            <a:ext cx="3635121"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10471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JO" dirty="0"/>
              <a:t>الآثار النفسية للزواج المبكر</a:t>
            </a:r>
            <a:endParaRPr lang="en-US" dirty="0"/>
          </a:p>
        </p:txBody>
      </p:sp>
      <p:sp>
        <p:nvSpPr>
          <p:cNvPr id="2" name="Content Placeholder 1"/>
          <p:cNvSpPr>
            <a:spLocks noGrp="1"/>
          </p:cNvSpPr>
          <p:nvPr>
            <p:ph sz="quarter" idx="13"/>
          </p:nvPr>
        </p:nvSpPr>
        <p:spPr>
          <a:xfrm>
            <a:off x="685800" y="2133600"/>
            <a:ext cx="4724400" cy="4212336"/>
          </a:xfrm>
        </p:spPr>
        <p:txBody>
          <a:bodyPr>
            <a:normAutofit/>
          </a:bodyPr>
          <a:lstStyle/>
          <a:p>
            <a:pPr algn="r" rtl="1"/>
            <a:r>
              <a:rPr lang="ar-JO" dirty="0" smtClean="0"/>
              <a:t>تكون </a:t>
            </a:r>
            <a:r>
              <a:rPr lang="ar-JO" dirty="0"/>
              <a:t>الفتاة في سن الطفولة وليس لديها الإدراك النفسي ولا الصحي أو الاجتماعي بالمسؤولية التي سوف تلقى على عاتقها، كزوجة أولا،ً ومن ثم كأم في هذه المرحلة المبكرة من عمرها. </a:t>
            </a:r>
            <a:endParaRPr lang="ar-JO" dirty="0" smtClean="0"/>
          </a:p>
          <a:p>
            <a:pPr algn="r" rtl="1"/>
            <a:r>
              <a:rPr lang="ar-JO" dirty="0"/>
              <a:t>الحرمان العاطفي من حنان الوالدين، ومن عيش مرحلة الطفولة التي يفترض أن تمر بسلام لتكبر الطفلة وتصبح إنسانة سوية، </a:t>
            </a:r>
          </a:p>
          <a:p>
            <a:pPr algn="r" rtl="1"/>
            <a:endParaRPr lang="ar-JO"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2971800"/>
            <a:ext cx="3505200" cy="2237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8776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JO" dirty="0" smtClean="0"/>
              <a:t>وحرمانها من اختيار زوجها، </a:t>
            </a:r>
          </a:p>
          <a:p>
            <a:pPr algn="r" rtl="1"/>
            <a:r>
              <a:rPr lang="ar-JO" dirty="0" smtClean="0"/>
              <a:t>وإن </a:t>
            </a:r>
            <a:r>
              <a:rPr lang="ar-JO" dirty="0"/>
              <a:t>حرمانها من الاستمتاع بهذه السن يؤدي عند تعرضها لضغوط إلى ارتداد لهذه المرحلة في صورة أمراض </a:t>
            </a:r>
            <a:r>
              <a:rPr lang="ar-JO" dirty="0" smtClean="0"/>
              <a:t>نفسية مثل: </a:t>
            </a:r>
          </a:p>
          <a:p>
            <a:pPr lvl="1" algn="r" rtl="1"/>
            <a:r>
              <a:rPr lang="ar-JO" dirty="0" smtClean="0"/>
              <a:t>الهستيريا</a:t>
            </a:r>
            <a:r>
              <a:rPr lang="ar-JO" dirty="0"/>
              <a:t>، الفصام، الاكتئاب، القلق</a:t>
            </a:r>
            <a:r>
              <a:rPr lang="ar-JO" dirty="0" smtClean="0"/>
              <a:t>، الحقد، </a:t>
            </a:r>
            <a:r>
              <a:rPr lang="ar-JO" dirty="0"/>
              <a:t>اضطرابات </a:t>
            </a:r>
            <a:r>
              <a:rPr lang="ar-JO" dirty="0" smtClean="0"/>
              <a:t>الشخصية</a:t>
            </a:r>
          </a:p>
          <a:p>
            <a:pPr lvl="1" algn="r" rtl="1"/>
            <a:r>
              <a:rPr lang="ar-JO" dirty="0" smtClean="0"/>
              <a:t>اضطرابات </a:t>
            </a:r>
            <a:r>
              <a:rPr lang="ar-JO" dirty="0"/>
              <a:t>في العلاقات الجنسية بين الزوجين ناتج عن عدم إدراك الطفلة لطبيعة العلاقة، مما ينتج عنه عدم نجاح العلاقة وصعوبتها، </a:t>
            </a:r>
            <a:endParaRPr lang="ar-JO" dirty="0" smtClean="0"/>
          </a:p>
          <a:p>
            <a:pPr lvl="1" algn="r" rtl="1"/>
            <a:r>
              <a:rPr lang="ar-JO" dirty="0" smtClean="0"/>
              <a:t>وقلق </a:t>
            </a:r>
            <a:r>
              <a:rPr lang="ar-JO" dirty="0"/>
              <a:t>واضطرابات عدم التكيف، نتيجة للمشاكل الزوجية وعدم تفهم الزوجة لما يعنيه الزواج ومسؤولية الأسرة والسكن </a:t>
            </a:r>
            <a:r>
              <a:rPr lang="ar-JO" dirty="0" smtClean="0"/>
              <a:t>والمودة والعلاقة مع الاقارب. </a:t>
            </a:r>
            <a:endParaRPr lang="ar-JO" dirty="0"/>
          </a:p>
          <a:p>
            <a:pPr algn="r" rtl="1"/>
            <a:endParaRPr lang="en-US" dirty="0"/>
          </a:p>
        </p:txBody>
      </p:sp>
      <p:sp>
        <p:nvSpPr>
          <p:cNvPr id="3" name="Title 2"/>
          <p:cNvSpPr>
            <a:spLocks noGrp="1"/>
          </p:cNvSpPr>
          <p:nvPr>
            <p:ph type="title"/>
          </p:nvPr>
        </p:nvSpPr>
        <p:spPr/>
        <p:txBody>
          <a:bodyPr/>
          <a:lstStyle/>
          <a:p>
            <a:pPr algn="r" rtl="1"/>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76200"/>
            <a:ext cx="2971800" cy="198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7671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r>
              <a:rPr lang="ar-JO" dirty="0"/>
              <a:t>كما أن حرمانها من التعليم له اثر سلبي عليها وعلى </a:t>
            </a:r>
            <a:r>
              <a:rPr lang="ar-JO" dirty="0" smtClean="0"/>
              <a:t>أطفالها، فطفلة </a:t>
            </a:r>
            <a:r>
              <a:rPr lang="ar-JO" dirty="0"/>
              <a:t>لم تتعلم القراءة والكتابة والتفكير السليم ولم تكتسب أسسا في ثقافة تربية </a:t>
            </a:r>
            <a:r>
              <a:rPr lang="ar-JO" dirty="0" smtClean="0"/>
              <a:t>الطفل، يجعلها </a:t>
            </a:r>
            <a:r>
              <a:rPr lang="ar-JO" dirty="0"/>
              <a:t>مصدر لقررات غير سليمة وحكيمة وغير مهتمة وقادرة على تعليم أبنائها </a:t>
            </a:r>
            <a:r>
              <a:rPr lang="ar-JO" dirty="0" smtClean="0"/>
              <a:t>.</a:t>
            </a:r>
          </a:p>
          <a:p>
            <a:pPr algn="r" rtl="1"/>
            <a:r>
              <a:rPr lang="ar-JO" dirty="0"/>
              <a:t>العبودية : تصبح الزوجة القاصر مصابة بالعبودية للزوج وأهل الزوج نظرا لصغر سنها</a:t>
            </a:r>
            <a:r>
              <a:rPr lang="ar-JO" dirty="0" smtClean="0"/>
              <a:t>، خاصة </a:t>
            </a:r>
            <a:r>
              <a:rPr lang="ar-JO" dirty="0"/>
              <a:t>بحصول الاعتداءات الجسدية واللفظية عليها.  </a:t>
            </a:r>
            <a:endParaRPr lang="ar-JO" dirty="0" smtClean="0"/>
          </a:p>
          <a:p>
            <a:pPr algn="r" rtl="1"/>
            <a:r>
              <a:rPr lang="ar-JO" dirty="0" smtClean="0"/>
              <a:t>الشعور </a:t>
            </a:r>
            <a:r>
              <a:rPr lang="ar-JO" dirty="0"/>
              <a:t>بالدونية : تشعر الزوجة القاصر أنها عبء ثقيل على أسرتها ،وأنها مكروهة من قبلهم نظرا لتزويجها في ذلك العمر الصغير ،وتشعر الطفلة أنها مجرد سلعة تم بيعها والتخلص منها ،ويسهم العامل الاقتصادي بشكل كبير في زواج القاصرات.</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24374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56235"/>
            <a:ext cx="8289663" cy="1054250"/>
          </a:xfrm>
        </p:spPr>
        <p:txBody>
          <a:bodyPr/>
          <a:lstStyle/>
          <a:p>
            <a:pPr algn="r" rtl="1"/>
            <a:r>
              <a:rPr lang="ar-SA" sz="3600" dirty="0"/>
              <a:t>أما بالنسبة للآثار النفسية على أطفال الأم </a:t>
            </a:r>
            <a:r>
              <a:rPr lang="ar-SA" sz="3600" dirty="0" smtClean="0"/>
              <a:t>القاصر</a:t>
            </a:r>
            <a:r>
              <a:rPr lang="ar-JO" sz="3600" dirty="0" smtClean="0"/>
              <a:t>:</a:t>
            </a:r>
            <a:endParaRPr lang="en-US" dirty="0"/>
          </a:p>
        </p:txBody>
      </p:sp>
      <p:sp>
        <p:nvSpPr>
          <p:cNvPr id="2" name="Content Placeholder 1"/>
          <p:cNvSpPr>
            <a:spLocks noGrp="1"/>
          </p:cNvSpPr>
          <p:nvPr>
            <p:ph sz="quarter" idx="13"/>
          </p:nvPr>
        </p:nvSpPr>
        <p:spPr>
          <a:xfrm>
            <a:off x="685800" y="1905000"/>
            <a:ext cx="3803904" cy="4724400"/>
          </a:xfrm>
        </p:spPr>
        <p:txBody>
          <a:bodyPr>
            <a:normAutofit lnSpcReduction="10000"/>
          </a:bodyPr>
          <a:lstStyle/>
          <a:p>
            <a:pPr algn="r" rtl="1"/>
            <a:r>
              <a:rPr lang="ar-SA" dirty="0" smtClean="0"/>
              <a:t>الشعور </a:t>
            </a:r>
            <a:r>
              <a:rPr lang="ar-SA" dirty="0"/>
              <a:t>بالحرمان، فلا يمكن أن تقوم الأم القاصر بعملها كأم ناضجة</a:t>
            </a:r>
            <a:r>
              <a:rPr lang="en-US" dirty="0"/>
              <a:t>.</a:t>
            </a:r>
          </a:p>
          <a:p>
            <a:pPr algn="r" rtl="1"/>
            <a:r>
              <a:rPr lang="ar-SA" dirty="0" smtClean="0"/>
              <a:t>اضطرابات </a:t>
            </a:r>
            <a:r>
              <a:rPr lang="ar-SA" dirty="0"/>
              <a:t>نفسية يصاب بها طفل الأم القاصر، تؤدي إلى أمراض نفسية في الكبر كالفصام والاكتئاب نتيجة وجود الطفل في بيئة اجتماعية غير متجانسة</a:t>
            </a:r>
            <a:r>
              <a:rPr lang="en-US" dirty="0"/>
              <a:t>. </a:t>
            </a:r>
          </a:p>
          <a:p>
            <a:pPr algn="r" rtl="1"/>
            <a:r>
              <a:rPr lang="ar-SA" dirty="0" smtClean="0"/>
              <a:t>تأخر </a:t>
            </a:r>
            <a:r>
              <a:rPr lang="ar-SA" dirty="0"/>
              <a:t>النمو الذهني عند الأطفال نتيجة انعدام أو ضعف الرعاية التربوية الصحيحة حيث لا يمكن للأم القاصر أن تقوم بواجبها التربوي تجاه أطفالها</a:t>
            </a:r>
            <a:r>
              <a:rPr lang="en-US" dirty="0"/>
              <a:t>. </a:t>
            </a:r>
          </a:p>
          <a:p>
            <a:pPr algn="r" rtl="1"/>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64188" y="1623455"/>
            <a:ext cx="3389313" cy="226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a:spLocks noGrp="1"/>
          </p:cNvSpPr>
          <p:nvPr>
            <p:ph sz="quarter" idx="14"/>
          </p:nvPr>
        </p:nvSpPr>
        <p:spPr>
          <a:xfrm>
            <a:off x="4989865" y="1752600"/>
            <a:ext cx="3563635" cy="2438400"/>
          </a:xfrm>
        </p:spPr>
        <p:txBody>
          <a:bodyPr/>
          <a:lstStyle/>
          <a:p>
            <a:endParaRPr lang="en-US"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4187" y="4267200"/>
            <a:ext cx="3389313" cy="22587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231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r" rtl="1"/>
            <a:r>
              <a:rPr lang="ar-JO" dirty="0" smtClean="0"/>
              <a:t>تتصاعد </a:t>
            </a:r>
            <a:r>
              <a:rPr lang="ar-JO" dirty="0"/>
              <a:t>المخاوف بارتفاع نسب الطلاق نتيجة زواج القاصرين، وتحديداً في صفوف الإناث، </a:t>
            </a:r>
            <a:endParaRPr lang="ar-JO" dirty="0" smtClean="0"/>
          </a:p>
          <a:p>
            <a:pPr algn="r" rtl="1"/>
            <a:r>
              <a:rPr lang="ar-JO" dirty="0" smtClean="0"/>
              <a:t>إذ </a:t>
            </a:r>
            <a:r>
              <a:rPr lang="ar-JO" dirty="0"/>
              <a:t>تبين أرقام التقرير الإحصائي السنوي لعام 2015 الصادر عن دائرة قاضي القضاة تسجيل 5599 حالة طلاق في المملكة، منها 64.2% لزوجات تقل أعمارهنّ عن 25 عاماً، </a:t>
            </a:r>
            <a:r>
              <a:rPr lang="ar-JO" dirty="0" smtClean="0"/>
              <a:t>ومن </a:t>
            </a:r>
            <a:r>
              <a:rPr lang="ar-JO" dirty="0"/>
              <a:t>بينهنّ 494 قاصرة، </a:t>
            </a:r>
            <a:endParaRPr lang="ar-JO" dirty="0" smtClean="0"/>
          </a:p>
          <a:p>
            <a:pPr algn="r" rtl="1"/>
            <a:r>
              <a:rPr lang="ar-JO" dirty="0" smtClean="0"/>
              <a:t>فيما </a:t>
            </a:r>
            <a:r>
              <a:rPr lang="ar-JO" dirty="0"/>
              <a:t>وقعت 22 ألف حالة طلاق عام 2016، من بينها 402 حالة طلاق مبكر لقاصرات</a:t>
            </a:r>
            <a:r>
              <a:rPr lang="ar-JO" dirty="0" smtClean="0"/>
              <a:t>، </a:t>
            </a:r>
            <a:r>
              <a:rPr lang="ar-JO" dirty="0"/>
              <a:t>وفقاً لدائرة الإحصاءات العامة.</a:t>
            </a:r>
            <a:endParaRPr lang="en-US" dirty="0"/>
          </a:p>
        </p:txBody>
      </p:sp>
      <p:sp>
        <p:nvSpPr>
          <p:cNvPr id="5" name="Title 4"/>
          <p:cNvSpPr>
            <a:spLocks noGrp="1"/>
          </p:cNvSpPr>
          <p:nvPr>
            <p:ph type="title"/>
          </p:nvPr>
        </p:nvSpPr>
        <p:spPr/>
        <p:txBody>
          <a:bodyPr/>
          <a:lstStyle/>
          <a:p>
            <a:r>
              <a:rPr lang="ar-JO" dirty="0" smtClean="0"/>
              <a:t>زواج القصر وحالات الطلاق</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4846040"/>
            <a:ext cx="3276600" cy="1995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394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SA" dirty="0"/>
              <a:t>الحلول</a:t>
            </a:r>
            <a:r>
              <a:rPr lang="en-US" dirty="0" smtClean="0"/>
              <a:t>:</a:t>
            </a:r>
            <a:endParaRPr lang="en-US" dirty="0"/>
          </a:p>
        </p:txBody>
      </p:sp>
      <p:sp>
        <p:nvSpPr>
          <p:cNvPr id="2" name="Content Placeholder 1"/>
          <p:cNvSpPr>
            <a:spLocks noGrp="1"/>
          </p:cNvSpPr>
          <p:nvPr>
            <p:ph sz="quarter" idx="13"/>
          </p:nvPr>
        </p:nvSpPr>
        <p:spPr>
          <a:xfrm>
            <a:off x="685800" y="2240280"/>
            <a:ext cx="4191000" cy="4236720"/>
          </a:xfrm>
        </p:spPr>
        <p:txBody>
          <a:bodyPr>
            <a:normAutofit/>
          </a:bodyPr>
          <a:lstStyle/>
          <a:p>
            <a:pPr algn="r" rtl="1"/>
            <a:r>
              <a:rPr lang="ar-SA" dirty="0" smtClean="0"/>
              <a:t>أفضل </a:t>
            </a:r>
            <a:r>
              <a:rPr lang="ar-SA" dirty="0"/>
              <a:t>الطرق لمعالجة هذه الظاهرة هي التوعية والتثقيف للآباء </a:t>
            </a:r>
            <a:r>
              <a:rPr lang="ar-SA" dirty="0" smtClean="0"/>
              <a:t>والأمهات، </a:t>
            </a:r>
            <a:r>
              <a:rPr lang="ar-SA" dirty="0"/>
              <a:t>بالمخاطر الصحية والنفسية التي قد تحدث للأطفال في هذه </a:t>
            </a:r>
            <a:r>
              <a:rPr lang="ar-SA" dirty="0" smtClean="0"/>
              <a:t>السن</a:t>
            </a:r>
            <a:r>
              <a:rPr lang="en-US" dirty="0" smtClean="0"/>
              <a:t>.</a:t>
            </a:r>
            <a:r>
              <a:rPr lang="ar-JO" dirty="0" smtClean="0"/>
              <a:t> </a:t>
            </a:r>
            <a:endParaRPr lang="en-US" dirty="0" smtClean="0"/>
          </a:p>
          <a:p>
            <a:pPr algn="r" rtl="1"/>
            <a:r>
              <a:rPr lang="ar-JO" dirty="0" smtClean="0"/>
              <a:t>التاكيد </a:t>
            </a:r>
            <a:r>
              <a:rPr lang="ar-JO" dirty="0"/>
              <a:t>على استمرار الطفلة في تعليمها وتوفير بدائل للتعليم التقليدي في حال انسحابها من المدرسة.</a:t>
            </a:r>
          </a:p>
          <a:p>
            <a:pPr algn="r" rtl="1"/>
            <a:r>
              <a:rPr lang="ar-JO" dirty="0"/>
              <a:t>معالجة تسرب الطالبات من المدارس وزيادة الزامية التعليم حنى الثانوية </a:t>
            </a:r>
            <a:r>
              <a:rPr lang="ar-JO" dirty="0" smtClean="0"/>
              <a:t>العامة</a:t>
            </a:r>
            <a:endParaRPr lang="en-US" dirty="0"/>
          </a:p>
          <a:p>
            <a:pPr algn="r" rtl="1"/>
            <a:endParaRPr lang="en-US" dirty="0"/>
          </a:p>
        </p:txBody>
      </p:sp>
      <p:pic>
        <p:nvPicPr>
          <p:cNvPr id="4099" name="Picture 3"/>
          <p:cNvPicPr>
            <a:picLocks noGrp="1" noChangeAspect="1" noChangeArrowheads="1"/>
          </p:cNvPicPr>
          <p:nvPr>
            <p:ph sz="quarter" idx="14"/>
          </p:nvPr>
        </p:nvPicPr>
        <p:blipFill>
          <a:blip r:embed="rId2">
            <a:extLst>
              <a:ext uri="{28A0092B-C50C-407E-A947-70E740481C1C}">
                <a14:useLocalDpi xmlns:a14="http://schemas.microsoft.com/office/drawing/2010/main" xmlns="" val="0"/>
              </a:ext>
            </a:extLst>
          </a:blip>
          <a:srcRect/>
          <a:stretch>
            <a:fillRect/>
          </a:stretch>
        </p:blipFill>
        <p:spPr bwMode="auto">
          <a:xfrm>
            <a:off x="5105400" y="2971800"/>
            <a:ext cx="3657600" cy="254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554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533400"/>
            <a:ext cx="9040761" cy="55927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074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r" rtl="1"/>
            <a:r>
              <a:rPr lang="ar-JO" dirty="0" smtClean="0"/>
              <a:t>ان </a:t>
            </a:r>
            <a:r>
              <a:rPr lang="ar-JO" dirty="0"/>
              <a:t>تعرض القاصرة قبل الزواج على </a:t>
            </a:r>
            <a:r>
              <a:rPr lang="ar-JO" b="1" dirty="0"/>
              <a:t>الباحثة الاجتماعية </a:t>
            </a:r>
            <a:r>
              <a:rPr lang="ar-JO" dirty="0"/>
              <a:t>لتوعيتها باهمية التفكير قبل الزواج والإسراع به وبيان اهم الجوانب التي تخص الزواج منها الاجتماعية والاقتصادية والصحية ودور الباحثة الاجتماعية مهم جداً في هذه المجالات لكونه يخص عملها وينبغي ان تجمع الزوجين قبل الزواج بعدة جلسات لبيان مدى تقارب الوعي الفكري والاجتماعي بينهما</a:t>
            </a:r>
            <a:r>
              <a:rPr lang="ar-JO" dirty="0" smtClean="0"/>
              <a:t>.</a:t>
            </a:r>
          </a:p>
          <a:p>
            <a:pPr algn="r" rtl="1"/>
            <a:r>
              <a:rPr lang="ar-SA" dirty="0"/>
              <a:t>فتح </a:t>
            </a:r>
            <a:r>
              <a:rPr lang="ar-SA" b="1" dirty="0"/>
              <a:t>مراكز خاصة بالشباب قبل الزواج </a:t>
            </a:r>
            <a:r>
              <a:rPr lang="ar-SA" dirty="0"/>
              <a:t>والتي تدعمها منظمات المجتمع المدني والتي يكون هدفها دائماً تبني مثل هذه الحالات حيث تقوم هذه المراكز بمعرفة مشاكل الشباب وهم بسن حرجة وايجاد فرص عمل لهم وتوعيتهم قبل الزواج باهمية الاسرة والزوجة وكيفية احترامها ومعاملتها وتوفير سبل العيش المناسبة لها قبل التفكير والاسراع في الزواج </a:t>
            </a:r>
            <a:endParaRPr lang="en-US" dirty="0"/>
          </a:p>
          <a:p>
            <a:pPr algn="r" rtl="1"/>
            <a:endParaRPr lang="en-US" dirty="0"/>
          </a:p>
        </p:txBody>
      </p:sp>
    </p:spTree>
    <p:extLst>
      <p:ext uri="{BB962C8B-B14F-4D97-AF65-F5344CB8AC3E}">
        <p14:creationId xmlns:p14="http://schemas.microsoft.com/office/powerpoint/2010/main" xmlns="" val="91802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algn="r" rtl="1"/>
            <a:r>
              <a:rPr lang="ar-SA" dirty="0" smtClean="0"/>
              <a:t>اما </a:t>
            </a:r>
            <a:r>
              <a:rPr lang="ar-SA" dirty="0"/>
              <a:t>بالنسبة </a:t>
            </a:r>
            <a:r>
              <a:rPr lang="ar-SA" b="1" dirty="0"/>
              <a:t>للزوجات في سن مبكرة </a:t>
            </a:r>
            <a:r>
              <a:rPr lang="ar-SA" dirty="0"/>
              <a:t>ايضاً </a:t>
            </a:r>
            <a:r>
              <a:rPr lang="ar-SA" dirty="0" smtClean="0"/>
              <a:t>في</a:t>
            </a:r>
            <a:r>
              <a:rPr lang="ar-JO" dirty="0" smtClean="0"/>
              <a:t>جب</a:t>
            </a:r>
            <a:r>
              <a:rPr lang="ar-SA" dirty="0" smtClean="0"/>
              <a:t> </a:t>
            </a:r>
            <a:r>
              <a:rPr lang="ar-SA" dirty="0"/>
              <a:t>ادخالهم مثل هذه المراكز والتي يراسها ملاك نسوي ذو درجة عالية من التعلم حيث يساهم في توعية الفتاة وهي بسن صغيرة الى كيفية الزواج وتحمل المسؤولية واحترام الزواج وتوفير الجو المناسب لفتح اسرة مبنية على الاحترام وتربية اولادها تربية </a:t>
            </a:r>
            <a:r>
              <a:rPr lang="ar-SA" dirty="0" smtClean="0"/>
              <a:t>صالحة</a:t>
            </a:r>
            <a:r>
              <a:rPr lang="ar-JO" dirty="0" smtClean="0"/>
              <a:t> وتوفير خدمات </a:t>
            </a:r>
            <a:r>
              <a:rPr lang="ar-JO" dirty="0"/>
              <a:t>الصحة الانجابية</a:t>
            </a:r>
            <a:r>
              <a:rPr lang="ar-JO" dirty="0" smtClean="0"/>
              <a:t>.</a:t>
            </a:r>
            <a:r>
              <a:rPr lang="ar-SA" dirty="0" smtClean="0"/>
              <a:t> </a:t>
            </a:r>
            <a:endParaRPr lang="en-US" dirty="0" smtClean="0"/>
          </a:p>
          <a:p>
            <a:pPr algn="r" rtl="1"/>
            <a:r>
              <a:rPr lang="ar-JO" dirty="0"/>
              <a:t>التشديدعلى الالتزام بالشروط للاستثناءات لزواج القصر وتوفير الادلة لاستيفاء الشروط.</a:t>
            </a:r>
          </a:p>
          <a:p>
            <a:pPr algn="r" rtl="1"/>
            <a:r>
              <a:rPr lang="ar-JO" dirty="0"/>
              <a:t>رفع سن الاستثناء من 15 سنة الى 16 سنة.</a:t>
            </a:r>
          </a:p>
          <a:p>
            <a:pPr algn="r" rtl="1"/>
            <a:r>
              <a:rPr lang="ar-JO" dirty="0"/>
              <a:t>وضع الحلول الناجحة لمعالجة المشكلات الاقتصادية التي تعاني منها الاسر التي تلجأ لتزويج بناتها كحل لمشاكلها الاقتصادية.</a:t>
            </a:r>
          </a:p>
          <a:p>
            <a:pPr algn="r" rtl="1"/>
            <a:r>
              <a:rPr lang="ar-JO" dirty="0"/>
              <a:t>الاستفادة من خبرات وتجارب سابقة من سبق لهن الزواج المبكر للتعريف به وبيان مخاطره.</a:t>
            </a:r>
            <a:endParaRPr lang="en-US" dirty="0"/>
          </a:p>
          <a:p>
            <a:pPr algn="r" rtl="1"/>
            <a:endParaRPr lang="en-US" dirty="0"/>
          </a:p>
        </p:txBody>
      </p:sp>
    </p:spTree>
    <p:extLst>
      <p:ext uri="{BB962C8B-B14F-4D97-AF65-F5344CB8AC3E}">
        <p14:creationId xmlns:p14="http://schemas.microsoft.com/office/powerpoint/2010/main" xmlns="" val="336274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ar-JO" dirty="0" smtClean="0"/>
              <a:t>الوضع في الاردن</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129" y="1524000"/>
            <a:ext cx="8598271" cy="4992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477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46" y="138237"/>
            <a:ext cx="8794613" cy="1077218"/>
          </a:xfrm>
          <a:prstGeom prst="rect">
            <a:avLst/>
          </a:prstGeom>
        </p:spPr>
        <p:txBody>
          <a:bodyPr wrap="square">
            <a:spAutoFit/>
          </a:bodyPr>
          <a:lstStyle/>
          <a:p>
            <a:pPr algn="ctr"/>
            <a:r>
              <a:rPr lang="ar-JO" sz="3200" b="1" dirty="0" smtClean="0"/>
              <a:t>احصائيات دائرة الإحصاءات العامة استنادا للتعداد العام للسكان والمساكن 2015</a:t>
            </a:r>
            <a:endParaRPr lang="ar-JO" sz="3200" b="1" dirty="0"/>
          </a:p>
        </p:txBody>
      </p:sp>
      <p:sp>
        <p:nvSpPr>
          <p:cNvPr id="5" name="AutoShape 4" descr="نتيجة بحث الصور عن صور توقيع عقد الزواج"/>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نتيجة بحث الصور عن صور توقيع عقد الزواج"/>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3168" y="2969480"/>
            <a:ext cx="2819400" cy="3561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2133600" y="3581400"/>
            <a:ext cx="838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ar-JO" b="1" dirty="0" smtClean="0">
                <a:solidFill>
                  <a:schemeClr val="tx1"/>
                </a:solidFill>
              </a:rPr>
              <a:t>1.2%</a:t>
            </a:r>
            <a:endParaRPr lang="en-US" b="1" dirty="0">
              <a:solidFill>
                <a:schemeClr val="tx1"/>
              </a:solidFill>
            </a:endParaRPr>
          </a:p>
        </p:txBody>
      </p:sp>
      <p:sp>
        <p:nvSpPr>
          <p:cNvPr id="14" name="TextBox 13"/>
          <p:cNvSpPr txBox="1"/>
          <p:nvPr/>
        </p:nvSpPr>
        <p:spPr>
          <a:xfrm>
            <a:off x="6057088" y="3723946"/>
            <a:ext cx="97114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ar-JO" b="1" dirty="0" smtClean="0">
                <a:solidFill>
                  <a:schemeClr val="tx1"/>
                </a:solidFill>
              </a:rPr>
              <a:t>13.5%</a:t>
            </a:r>
            <a:endParaRPr lang="en-US" b="1" dirty="0">
              <a:solidFill>
                <a:schemeClr val="tx1"/>
              </a:solidFill>
            </a:endParaRPr>
          </a:p>
        </p:txBody>
      </p:sp>
      <p:sp>
        <p:nvSpPr>
          <p:cNvPr id="15" name="Oval 14"/>
          <p:cNvSpPr/>
          <p:nvPr/>
        </p:nvSpPr>
        <p:spPr>
          <a:xfrm>
            <a:off x="6542660" y="4510601"/>
            <a:ext cx="2438400" cy="95381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JO" b="1" dirty="0" smtClean="0">
                <a:solidFill>
                  <a:schemeClr val="tx1"/>
                </a:solidFill>
              </a:rPr>
              <a:t>11.2% للأردنيات</a:t>
            </a:r>
            <a:endParaRPr lang="en-US" b="1" dirty="0">
              <a:solidFill>
                <a:schemeClr val="tx1"/>
              </a:solidFill>
            </a:endParaRPr>
          </a:p>
        </p:txBody>
      </p:sp>
      <p:sp>
        <p:nvSpPr>
          <p:cNvPr id="16" name="Oval 15"/>
          <p:cNvSpPr/>
          <p:nvPr/>
        </p:nvSpPr>
        <p:spPr>
          <a:xfrm>
            <a:off x="6542660" y="5509291"/>
            <a:ext cx="2438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JO" b="1" dirty="0" smtClean="0">
                <a:solidFill>
                  <a:schemeClr val="tx1"/>
                </a:solidFill>
              </a:rPr>
              <a:t>19.9% لغير الأردنيات</a:t>
            </a:r>
            <a:endParaRPr lang="en-US" b="1" dirty="0">
              <a:solidFill>
                <a:schemeClr val="tx1"/>
              </a:solidFill>
            </a:endParaRPr>
          </a:p>
        </p:txBody>
      </p:sp>
      <p:sp>
        <p:nvSpPr>
          <p:cNvPr id="17" name="Title 1"/>
          <p:cNvSpPr txBox="1">
            <a:spLocks/>
          </p:cNvSpPr>
          <p:nvPr/>
        </p:nvSpPr>
        <p:spPr>
          <a:xfrm>
            <a:off x="609600" y="1371600"/>
            <a:ext cx="8229600" cy="838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JO" sz="4400" b="1" dirty="0">
                <a:latin typeface="+mj-lt"/>
                <a:ea typeface="+mj-ea"/>
                <a:cs typeface="+mj-cs"/>
              </a:rPr>
              <a:t>الزواج المبكر</a:t>
            </a:r>
            <a:endParaRPr lang="en-US" sz="4400" b="1" dirty="0">
              <a:latin typeface="+mj-lt"/>
              <a:ea typeface="+mj-ea"/>
              <a:cs typeface="+mj-cs"/>
            </a:endParaRPr>
          </a:p>
        </p:txBody>
      </p:sp>
      <p:sp>
        <p:nvSpPr>
          <p:cNvPr id="18" name="TextBox 17"/>
          <p:cNvSpPr txBox="1"/>
          <p:nvPr/>
        </p:nvSpPr>
        <p:spPr>
          <a:xfrm>
            <a:off x="1600200" y="2099075"/>
            <a:ext cx="6477000" cy="584775"/>
          </a:xfrm>
          <a:prstGeom prst="rect">
            <a:avLst/>
          </a:prstGeom>
          <a:noFill/>
        </p:spPr>
        <p:txBody>
          <a:bodyPr wrap="square" rtlCol="0">
            <a:spAutoFit/>
          </a:bodyPr>
          <a:lstStyle/>
          <a:p>
            <a:pPr algn="r" rtl="1"/>
            <a:r>
              <a:rPr lang="ar-JO" sz="3200" b="1" dirty="0" smtClean="0"/>
              <a:t>نسبة الزواج المبكر بين السكان 13 سنة فأكثر</a:t>
            </a:r>
            <a:endParaRPr lang="en-US" sz="3200" b="1" dirty="0"/>
          </a:p>
        </p:txBody>
      </p:sp>
      <p:cxnSp>
        <p:nvCxnSpPr>
          <p:cNvPr id="19" name="Straight Connector 18"/>
          <p:cNvCxnSpPr/>
          <p:nvPr/>
        </p:nvCxnSpPr>
        <p:spPr>
          <a:xfrm flipV="1">
            <a:off x="5486400" y="4067094"/>
            <a:ext cx="501768" cy="30947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p:cNvCxnSpPr>
            <a:endCxn id="13" idx="3"/>
          </p:cNvCxnSpPr>
          <p:nvPr/>
        </p:nvCxnSpPr>
        <p:spPr>
          <a:xfrm flipH="1" flipV="1">
            <a:off x="2971800" y="3766066"/>
            <a:ext cx="309953" cy="262804"/>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Straight Connector 20"/>
          <p:cNvCxnSpPr/>
          <p:nvPr/>
        </p:nvCxnSpPr>
        <p:spPr>
          <a:xfrm>
            <a:off x="5816718" y="6136294"/>
            <a:ext cx="764507" cy="185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flipH="1">
            <a:off x="5602140" y="5077377"/>
            <a:ext cx="940520" cy="545843"/>
          </a:xfrm>
          <a:prstGeom prst="line">
            <a:avLst/>
          </a:prstGeom>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3886200" y="2937275"/>
            <a:ext cx="121919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JO" sz="2800" b="1" dirty="0" smtClean="0">
                <a:solidFill>
                  <a:schemeClr val="tx1"/>
                </a:solidFill>
              </a:rPr>
              <a:t>6.6%</a:t>
            </a:r>
            <a:endParaRPr lang="en-US" sz="2800" b="1" dirty="0">
              <a:solidFill>
                <a:schemeClr val="tx1"/>
              </a:solidFill>
            </a:endParaRPr>
          </a:p>
        </p:txBody>
      </p:sp>
      <p:cxnSp>
        <p:nvCxnSpPr>
          <p:cNvPr id="24" name="Straight Arrow Connector 23"/>
          <p:cNvCxnSpPr>
            <a:endCxn id="23" idx="0"/>
          </p:cNvCxnSpPr>
          <p:nvPr/>
        </p:nvCxnSpPr>
        <p:spPr>
          <a:xfrm>
            <a:off x="4495799" y="2551135"/>
            <a:ext cx="1" cy="3861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Rectangular Callout 24"/>
          <p:cNvSpPr/>
          <p:nvPr/>
        </p:nvSpPr>
        <p:spPr>
          <a:xfrm>
            <a:off x="152400" y="2514600"/>
            <a:ext cx="1828800" cy="3657600"/>
          </a:xfrm>
          <a:prstGeom prst="wedgeRectCallout">
            <a:avLst>
              <a:gd name="adj1" fmla="val 85123"/>
              <a:gd name="adj2" fmla="val -479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smtClean="0">
                <a:solidFill>
                  <a:schemeClr val="tx1"/>
                </a:solidFill>
                <a:cs typeface="+mj-cs"/>
              </a:rPr>
              <a:t>عدد السكان الذين تزوجوا لأول مرة قبل بلوغهم 18 سنة مقسوما على عدد السكان 13 سنة فأكثر مضروب ب100</a:t>
            </a:r>
            <a:endParaRPr lang="en-US" sz="2400" b="1" dirty="0">
              <a:solidFill>
                <a:schemeClr val="tx1"/>
              </a:solidFill>
              <a:cs typeface="+mj-cs"/>
            </a:endParaRPr>
          </a:p>
        </p:txBody>
      </p:sp>
      <p:sp>
        <p:nvSpPr>
          <p:cNvPr id="28" name="Date Placeholder 1"/>
          <p:cNvSpPr txBox="1">
            <a:spLocks/>
          </p:cNvSpPr>
          <p:nvPr/>
        </p:nvSpPr>
        <p:spPr>
          <a:xfrm>
            <a:off x="0" y="6442837"/>
            <a:ext cx="8839199" cy="365125"/>
          </a:xfrm>
          <a:prstGeom prst="rect">
            <a:avLst/>
          </a:prstGeom>
        </p:spPr>
        <p:txBody>
          <a:bodyPr vert="horz" lIns="91440" tIns="45720" rIns="91440" bIns="45720" rtlCol="0" anchor="ctr"/>
          <a:lstStyle>
            <a:defPPr>
              <a:defRPr lang="ar-JO"/>
            </a:defPPr>
            <a:lvl1pPr algn="l" rtl="1"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r>
              <a:rPr lang="ar-JO" dirty="0" smtClean="0">
                <a:latin typeface="Times New Roman" pitchFamily="18" charset="0"/>
                <a:cs typeface="Times New Roman" pitchFamily="18" charset="0"/>
              </a:rPr>
              <a:t>المصدر: من عرض رقمي قدم من قبل دائرة الإحصاءات العامة  في المؤتمر الثالث لعرض نتائج التعداد العام للسكان والمساكن 2015 في محافظة العقبة بتاريخ 2016/</a:t>
            </a:r>
            <a:r>
              <a:rPr lang="ar-JO" b="1" dirty="0" smtClean="0">
                <a:latin typeface="Times New Roman" pitchFamily="18" charset="0"/>
                <a:cs typeface="Times New Roman" pitchFamily="18" charset="0"/>
              </a:rPr>
              <a:t>8</a:t>
            </a:r>
            <a:r>
              <a:rPr lang="ar-JO" dirty="0" smtClean="0">
                <a:latin typeface="Times New Roman" pitchFamily="18" charset="0"/>
                <a:cs typeface="Times New Roman" pitchFamily="18" charset="0"/>
              </a:rPr>
              <a:t>/24</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207298996"/>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9936"/>
            <a:ext cx="8229600" cy="1077218"/>
          </a:xfrm>
          <a:prstGeom prst="rect">
            <a:avLst/>
          </a:prstGeom>
        </p:spPr>
        <p:txBody>
          <a:bodyPr wrap="square">
            <a:spAutoFit/>
          </a:bodyPr>
          <a:lstStyle/>
          <a:p>
            <a:pPr algn="ctr"/>
            <a:r>
              <a:rPr lang="ar-JO" sz="3200" b="1" dirty="0" smtClean="0"/>
              <a:t>احصائيات دائرة الإحصاءات العامة استنادا للتعداد العام للسكان والمساكن 2015</a:t>
            </a:r>
            <a:endParaRPr lang="ar-JO" sz="3200" b="1" dirty="0"/>
          </a:p>
        </p:txBody>
      </p:sp>
      <p:sp>
        <p:nvSpPr>
          <p:cNvPr id="5" name="AutoShape 4" descr="نتيجة بحث الصور عن صور توقيع عقد الزواج"/>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نتيجة بحث الصور عن صور توقيع عقد الزواج"/>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28" name="Date Placeholder 1"/>
          <p:cNvSpPr txBox="1">
            <a:spLocks/>
          </p:cNvSpPr>
          <p:nvPr/>
        </p:nvSpPr>
        <p:spPr>
          <a:xfrm>
            <a:off x="0" y="6442837"/>
            <a:ext cx="8839199" cy="365125"/>
          </a:xfrm>
          <a:prstGeom prst="rect">
            <a:avLst/>
          </a:prstGeom>
        </p:spPr>
        <p:txBody>
          <a:bodyPr vert="horz" lIns="91440" tIns="45720" rIns="91440" bIns="45720" rtlCol="0" anchor="ctr"/>
          <a:lstStyle>
            <a:defPPr>
              <a:defRPr lang="ar-JO"/>
            </a:defPPr>
            <a:lvl1pPr algn="l" rtl="1"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r>
              <a:rPr lang="ar-JO" dirty="0" smtClean="0">
                <a:solidFill>
                  <a:prstClr val="black"/>
                </a:solidFill>
                <a:latin typeface="Times New Roman" pitchFamily="18" charset="0"/>
                <a:cs typeface="Times New Roman" pitchFamily="18" charset="0"/>
              </a:rPr>
              <a:t>المصدر: من عرض رقمي قدم من قبل دائرة الإحصاءات العامة  في المؤتمر الثالث لعرض نتائج التعداد العام للسكان والمساكن 2015 في محافظة العقبة بتاريخ 2016/</a:t>
            </a:r>
            <a:r>
              <a:rPr lang="ar-JO" b="1" dirty="0" smtClean="0">
                <a:solidFill>
                  <a:prstClr val="black"/>
                </a:solidFill>
                <a:latin typeface="Times New Roman" pitchFamily="18" charset="0"/>
                <a:cs typeface="Times New Roman" pitchFamily="18" charset="0"/>
              </a:rPr>
              <a:t>8</a:t>
            </a:r>
            <a:r>
              <a:rPr lang="ar-JO" dirty="0" smtClean="0">
                <a:solidFill>
                  <a:prstClr val="black"/>
                </a:solidFill>
                <a:latin typeface="Times New Roman" pitchFamily="18" charset="0"/>
                <a:cs typeface="Times New Roman" pitchFamily="18" charset="0"/>
              </a:rPr>
              <a:t>/24</a:t>
            </a:r>
            <a:endParaRPr lang="en-US" dirty="0">
              <a:solidFill>
                <a:prstClr val="black"/>
              </a:solidFill>
              <a:latin typeface="Times New Roman" pitchFamily="18" charset="0"/>
              <a:cs typeface="Times New Roman" pitchFamily="18" charset="0"/>
            </a:endParaRPr>
          </a:p>
        </p:txBody>
      </p:sp>
      <p:sp>
        <p:nvSpPr>
          <p:cNvPr id="27" name="Rectangle 26"/>
          <p:cNvSpPr/>
          <p:nvPr/>
        </p:nvSpPr>
        <p:spPr>
          <a:xfrm>
            <a:off x="228600" y="1371600"/>
            <a:ext cx="8458200" cy="954107"/>
          </a:xfrm>
          <a:prstGeom prst="rect">
            <a:avLst/>
          </a:prstGeom>
        </p:spPr>
        <p:txBody>
          <a:bodyPr wrap="square">
            <a:spAutoFit/>
          </a:bodyPr>
          <a:lstStyle/>
          <a:p>
            <a:pPr algn="ctr" rtl="1"/>
            <a:r>
              <a:rPr lang="ar-JO" sz="2800" b="1" dirty="0" smtClean="0">
                <a:cs typeface="+mj-cs"/>
              </a:rPr>
              <a:t>هنالك علاقة طردية بين الزواج المبكر والعمر، فكلما ارتفع العمر كلما أرتفعت نسبة الزواج المبكر بين الاناث</a:t>
            </a:r>
            <a:endParaRPr lang="en-US" sz="2800" b="1" dirty="0">
              <a:cs typeface="+mj-cs"/>
            </a:endParaRPr>
          </a:p>
        </p:txBody>
      </p:sp>
      <p:graphicFrame>
        <p:nvGraphicFramePr>
          <p:cNvPr id="29" name="Chart 28"/>
          <p:cNvGraphicFramePr/>
          <p:nvPr>
            <p:extLst>
              <p:ext uri="{D42A27DB-BD31-4B8C-83A1-F6EECF244321}">
                <p14:modId xmlns:p14="http://schemas.microsoft.com/office/powerpoint/2010/main" xmlns="" val="3183118143"/>
              </p:ext>
            </p:extLst>
          </p:nvPr>
        </p:nvGraphicFramePr>
        <p:xfrm>
          <a:off x="990600" y="2514600"/>
          <a:ext cx="7696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3182028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98673"/>
            <a:ext cx="8610599" cy="1077218"/>
          </a:xfrm>
          <a:prstGeom prst="rect">
            <a:avLst/>
          </a:prstGeom>
        </p:spPr>
        <p:txBody>
          <a:bodyPr wrap="square">
            <a:spAutoFit/>
          </a:bodyPr>
          <a:lstStyle/>
          <a:p>
            <a:pPr algn="ctr"/>
            <a:r>
              <a:rPr lang="ar-JO" sz="3200" b="1" dirty="0" smtClean="0"/>
              <a:t>احصائيات دائرة الإحصاءات العامة استنادا للتعداد العام للسكان والمساكن 2015</a:t>
            </a:r>
            <a:endParaRPr lang="ar-JO" sz="3200" b="1" dirty="0"/>
          </a:p>
        </p:txBody>
      </p:sp>
      <p:sp>
        <p:nvSpPr>
          <p:cNvPr id="5" name="AutoShape 4" descr="نتيجة بحث الصور عن صور توقيع عقد الزواج"/>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نتيجة بحث الصور عن صور توقيع عقد الزواج"/>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28" name="Date Placeholder 1"/>
          <p:cNvSpPr txBox="1">
            <a:spLocks/>
          </p:cNvSpPr>
          <p:nvPr/>
        </p:nvSpPr>
        <p:spPr>
          <a:xfrm>
            <a:off x="0" y="6442837"/>
            <a:ext cx="8839199" cy="365125"/>
          </a:xfrm>
          <a:prstGeom prst="rect">
            <a:avLst/>
          </a:prstGeom>
        </p:spPr>
        <p:txBody>
          <a:bodyPr vert="horz" lIns="91440" tIns="45720" rIns="91440" bIns="45720" rtlCol="0" anchor="ctr"/>
          <a:lstStyle>
            <a:defPPr>
              <a:defRPr lang="ar-JO"/>
            </a:defPPr>
            <a:lvl1pPr algn="l" rtl="1"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r>
              <a:rPr lang="ar-JO" dirty="0" smtClean="0">
                <a:solidFill>
                  <a:prstClr val="black"/>
                </a:solidFill>
                <a:latin typeface="Times New Roman" pitchFamily="18" charset="0"/>
                <a:cs typeface="Times New Roman" pitchFamily="18" charset="0"/>
              </a:rPr>
              <a:t>المصدر: من عرض رقمي قدم من قبل دائرة الإحصاءات العامة  في المؤتمر الثالث لعرض نتائج التعداد العام للسكان والمساكن 2015 في محافظة العقبة بتاريخ 2016/</a:t>
            </a:r>
            <a:r>
              <a:rPr lang="ar-JO" b="1" dirty="0" smtClean="0">
                <a:solidFill>
                  <a:prstClr val="black"/>
                </a:solidFill>
                <a:latin typeface="Times New Roman" pitchFamily="18" charset="0"/>
                <a:cs typeface="Times New Roman" pitchFamily="18" charset="0"/>
              </a:rPr>
              <a:t>8</a:t>
            </a:r>
            <a:r>
              <a:rPr lang="ar-JO" dirty="0" smtClean="0">
                <a:solidFill>
                  <a:prstClr val="black"/>
                </a:solidFill>
                <a:latin typeface="Times New Roman" pitchFamily="18" charset="0"/>
                <a:cs typeface="Times New Roman" pitchFamily="18" charset="0"/>
              </a:rPr>
              <a:t>/24</a:t>
            </a:r>
            <a:endParaRPr lang="en-US" dirty="0">
              <a:solidFill>
                <a:prstClr val="black"/>
              </a:solidFill>
              <a:latin typeface="Times New Roman" pitchFamily="18" charset="0"/>
              <a:cs typeface="Times New Roman" pitchFamily="18" charset="0"/>
            </a:endParaRPr>
          </a:p>
        </p:txBody>
      </p:sp>
      <p:sp>
        <p:nvSpPr>
          <p:cNvPr id="6" name="Title 1"/>
          <p:cNvSpPr txBox="1">
            <a:spLocks/>
          </p:cNvSpPr>
          <p:nvPr/>
        </p:nvSpPr>
        <p:spPr>
          <a:xfrm>
            <a:off x="685800" y="1108869"/>
            <a:ext cx="7848600"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JO" sz="2800" b="1" dirty="0" smtClean="0">
                <a:solidFill>
                  <a:schemeClr val="accent2"/>
                </a:solidFill>
              </a:rPr>
              <a:t>الزواج المبكر والمستوى التعليمي والعمر الحالي أقل من 18 سنة</a:t>
            </a:r>
            <a:endParaRPr lang="en-US" sz="2800" b="1" dirty="0" smtClean="0">
              <a:solidFill>
                <a:schemeClr val="accent2"/>
              </a:solidFill>
            </a:endParaRPr>
          </a:p>
        </p:txBody>
      </p:sp>
      <p:graphicFrame>
        <p:nvGraphicFramePr>
          <p:cNvPr id="8" name="Chart 7"/>
          <p:cNvGraphicFramePr/>
          <p:nvPr>
            <p:extLst>
              <p:ext uri="{D42A27DB-BD31-4B8C-83A1-F6EECF244321}">
                <p14:modId xmlns:p14="http://schemas.microsoft.com/office/powerpoint/2010/main" xmlns="" val="2758706179"/>
              </p:ext>
            </p:extLst>
          </p:nvPr>
        </p:nvGraphicFramePr>
        <p:xfrm>
          <a:off x="381000" y="2514600"/>
          <a:ext cx="8382000" cy="399097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70490" y="1981200"/>
            <a:ext cx="8763000" cy="954107"/>
          </a:xfrm>
          <a:prstGeom prst="rect">
            <a:avLst/>
          </a:prstGeom>
        </p:spPr>
        <p:txBody>
          <a:bodyPr wrap="square">
            <a:spAutoFit/>
          </a:bodyPr>
          <a:lstStyle/>
          <a:p>
            <a:pPr algn="ctr" rtl="1"/>
            <a:r>
              <a:rPr lang="ar-JO" sz="2800" b="1" dirty="0"/>
              <a:t>غالبية الأردنيات </a:t>
            </a:r>
            <a:r>
              <a:rPr lang="ar-JO" sz="2800" b="1" dirty="0" smtClean="0"/>
              <a:t>وغير الأردنيات اللاتي تزوجن زواجاً مبكراً وأعمارهن الحالية أقل من 18 سنة مستواهن التعليمي أساسي فأقل</a:t>
            </a:r>
            <a:endParaRPr lang="en-US" sz="2800" b="1" dirty="0"/>
          </a:p>
        </p:txBody>
      </p:sp>
    </p:spTree>
    <p:extLst>
      <p:ext uri="{BB962C8B-B14F-4D97-AF65-F5344CB8AC3E}">
        <p14:creationId xmlns:p14="http://schemas.microsoft.com/office/powerpoint/2010/main" xmlns="" val="296608077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343" y="127912"/>
            <a:ext cx="8571856" cy="1077218"/>
          </a:xfrm>
          <a:prstGeom prst="rect">
            <a:avLst/>
          </a:prstGeom>
        </p:spPr>
        <p:txBody>
          <a:bodyPr wrap="square">
            <a:spAutoFit/>
          </a:bodyPr>
          <a:lstStyle/>
          <a:p>
            <a:pPr algn="ctr"/>
            <a:r>
              <a:rPr lang="ar-JO" sz="3200" b="1" dirty="0" smtClean="0"/>
              <a:t>احصائيات دائرة الإحصاءات العامة استنادا للتعداد العام للسكان والمساكن 2015</a:t>
            </a:r>
            <a:endParaRPr lang="ar-JO" sz="3200" b="1" dirty="0"/>
          </a:p>
        </p:txBody>
      </p:sp>
      <p:sp>
        <p:nvSpPr>
          <p:cNvPr id="5" name="AutoShape 4" descr="نتيجة بحث الصور عن صور توقيع عقد الزواج"/>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نتيجة بحث الصور عن صور توقيع عقد الزواج"/>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28" name="Date Placeholder 1"/>
          <p:cNvSpPr txBox="1">
            <a:spLocks/>
          </p:cNvSpPr>
          <p:nvPr/>
        </p:nvSpPr>
        <p:spPr>
          <a:xfrm>
            <a:off x="0" y="6442837"/>
            <a:ext cx="8839199" cy="365125"/>
          </a:xfrm>
          <a:prstGeom prst="rect">
            <a:avLst/>
          </a:prstGeom>
        </p:spPr>
        <p:txBody>
          <a:bodyPr vert="horz" lIns="91440" tIns="45720" rIns="91440" bIns="45720" rtlCol="0" anchor="ctr"/>
          <a:lstStyle>
            <a:defPPr>
              <a:defRPr lang="ar-JO"/>
            </a:defPPr>
            <a:lvl1pPr algn="l" rtl="1"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r>
              <a:rPr lang="ar-JO" dirty="0" smtClean="0">
                <a:latin typeface="Times New Roman" pitchFamily="18" charset="0"/>
                <a:cs typeface="Times New Roman" pitchFamily="18" charset="0"/>
              </a:rPr>
              <a:t>المصدر: من عرض رقمي قدم من قبل دائرة الإحصاءات العامة  في المؤتمر الثالث لعرض نتائج التعداد العام للسكان والمساكن 2015 في محافظة العقبة بتاريخ 2016/</a:t>
            </a:r>
            <a:r>
              <a:rPr lang="ar-JO" b="1" dirty="0" smtClean="0">
                <a:latin typeface="Times New Roman" pitchFamily="18" charset="0"/>
                <a:cs typeface="Times New Roman" pitchFamily="18" charset="0"/>
              </a:rPr>
              <a:t>8</a:t>
            </a:r>
            <a:r>
              <a:rPr lang="ar-JO" dirty="0" smtClean="0">
                <a:latin typeface="Times New Roman" pitchFamily="18" charset="0"/>
                <a:cs typeface="Times New Roman" pitchFamily="18" charset="0"/>
              </a:rPr>
              <a:t>/24</a:t>
            </a:r>
            <a:endParaRPr lang="en-US" dirty="0">
              <a:latin typeface="Times New Roman" pitchFamily="18" charset="0"/>
              <a:cs typeface="Times New Roman" pitchFamily="18" charset="0"/>
            </a:endParaRPr>
          </a:p>
        </p:txBody>
      </p:sp>
      <p:graphicFrame>
        <p:nvGraphicFramePr>
          <p:cNvPr id="6" name="Chart 5"/>
          <p:cNvGraphicFramePr/>
          <p:nvPr>
            <p:extLst>
              <p:ext uri="{D42A27DB-BD31-4B8C-83A1-F6EECF244321}">
                <p14:modId xmlns:p14="http://schemas.microsoft.com/office/powerpoint/2010/main" xmlns="" val="573264883"/>
              </p:ext>
            </p:extLst>
          </p:nvPr>
        </p:nvGraphicFramePr>
        <p:xfrm>
          <a:off x="236539" y="2219471"/>
          <a:ext cx="8610599"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684339" y="127912"/>
            <a:ext cx="57150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2000" b="1" dirty="0" smtClean="0"/>
          </a:p>
        </p:txBody>
      </p:sp>
      <p:sp>
        <p:nvSpPr>
          <p:cNvPr id="9" name="Rectangle 8"/>
          <p:cNvSpPr/>
          <p:nvPr/>
        </p:nvSpPr>
        <p:spPr>
          <a:xfrm>
            <a:off x="769939" y="1914671"/>
            <a:ext cx="7848600" cy="830997"/>
          </a:xfrm>
          <a:prstGeom prst="rect">
            <a:avLst/>
          </a:prstGeom>
        </p:spPr>
        <p:txBody>
          <a:bodyPr wrap="square">
            <a:spAutoFit/>
          </a:bodyPr>
          <a:lstStyle/>
          <a:p>
            <a:pPr algn="ctr" rtl="1"/>
            <a:r>
              <a:rPr lang="ar-JO" sz="2400" b="1" dirty="0" smtClean="0">
                <a:cs typeface="+mj-cs"/>
              </a:rPr>
              <a:t>أنثى </a:t>
            </a:r>
            <a:r>
              <a:rPr lang="ar-EG" sz="2400" b="1" dirty="0" smtClean="0">
                <a:cs typeface="+mj-cs"/>
              </a:rPr>
              <a:t>من </a:t>
            </a:r>
            <a:r>
              <a:rPr lang="ar-JO" sz="2400" b="1" dirty="0" smtClean="0">
                <a:cs typeface="+mj-cs"/>
              </a:rPr>
              <a:t>بين </a:t>
            </a:r>
            <a:r>
              <a:rPr lang="ar-EG" sz="2400" b="1" dirty="0" smtClean="0">
                <a:cs typeface="+mj-cs"/>
              </a:rPr>
              <a:t>كل </a:t>
            </a:r>
            <a:r>
              <a:rPr lang="ar-EG" sz="2400" b="1" dirty="0">
                <a:cs typeface="+mj-cs"/>
              </a:rPr>
              <a:t>أربع إناث (أردنيات أو غير أردنيات)  </a:t>
            </a:r>
            <a:r>
              <a:rPr lang="ar-EG" sz="2400" b="1" dirty="0" smtClean="0">
                <a:cs typeface="+mj-cs"/>
              </a:rPr>
              <a:t>تزوج</a:t>
            </a:r>
            <a:r>
              <a:rPr lang="ar-JO" sz="2400" b="1" dirty="0" smtClean="0">
                <a:cs typeface="+mj-cs"/>
              </a:rPr>
              <a:t>ن</a:t>
            </a:r>
            <a:r>
              <a:rPr lang="ar-EG" sz="2400" b="1" dirty="0" smtClean="0">
                <a:cs typeface="+mj-cs"/>
              </a:rPr>
              <a:t> زواجا</a:t>
            </a:r>
            <a:r>
              <a:rPr lang="ar-JO" sz="2400" b="1" dirty="0" smtClean="0">
                <a:cs typeface="+mj-cs"/>
              </a:rPr>
              <a:t>ً</a:t>
            </a:r>
            <a:r>
              <a:rPr lang="ar-EG" sz="2400" b="1" dirty="0" smtClean="0">
                <a:cs typeface="+mj-cs"/>
              </a:rPr>
              <a:t> </a:t>
            </a:r>
            <a:r>
              <a:rPr lang="ar-EG" sz="2400" b="1" dirty="0">
                <a:cs typeface="+mj-cs"/>
              </a:rPr>
              <a:t>مبكراً </a:t>
            </a:r>
            <a:r>
              <a:rPr lang="ar-EG" sz="2400" b="1" dirty="0" smtClean="0">
                <a:cs typeface="+mj-cs"/>
              </a:rPr>
              <a:t>لا</a:t>
            </a:r>
            <a:r>
              <a:rPr lang="ar-JO" sz="2400" b="1" dirty="0" smtClean="0">
                <a:cs typeface="+mj-cs"/>
              </a:rPr>
              <a:t>يعرفن </a:t>
            </a:r>
            <a:r>
              <a:rPr lang="ar-EG" sz="2400" b="1" dirty="0" smtClean="0">
                <a:cs typeface="+mj-cs"/>
              </a:rPr>
              <a:t>القراءة </a:t>
            </a:r>
            <a:r>
              <a:rPr lang="ar-EG" sz="2400" b="1" dirty="0">
                <a:cs typeface="+mj-cs"/>
              </a:rPr>
              <a:t>والكتابة</a:t>
            </a:r>
            <a:endParaRPr lang="en-US" sz="2400" b="1" dirty="0">
              <a:cs typeface="+mj-cs"/>
            </a:endParaRPr>
          </a:p>
        </p:txBody>
      </p:sp>
      <p:sp>
        <p:nvSpPr>
          <p:cNvPr id="2" name="Rectangle 1"/>
          <p:cNvSpPr/>
          <p:nvPr/>
        </p:nvSpPr>
        <p:spPr>
          <a:xfrm>
            <a:off x="838200" y="1490584"/>
            <a:ext cx="6400799" cy="369332"/>
          </a:xfrm>
          <a:prstGeom prst="rect">
            <a:avLst/>
          </a:prstGeom>
        </p:spPr>
        <p:txBody>
          <a:bodyPr wrap="square">
            <a:spAutoFit/>
          </a:bodyPr>
          <a:lstStyle/>
          <a:p>
            <a:pPr algn="ctr"/>
            <a:r>
              <a:rPr lang="ar-JO" b="1" dirty="0"/>
              <a:t>الزواج المبكر والمستوى التعليمي والعمر الحالي </a:t>
            </a:r>
            <a:r>
              <a:rPr lang="ar-JO" b="1" dirty="0" smtClean="0"/>
              <a:t>أكبر من </a:t>
            </a:r>
            <a:r>
              <a:rPr lang="ar-JO" b="1" dirty="0"/>
              <a:t>18 سنة</a:t>
            </a:r>
            <a:endParaRPr lang="en-US" b="1" dirty="0"/>
          </a:p>
        </p:txBody>
      </p:sp>
    </p:spTree>
    <p:extLst>
      <p:ext uri="{BB962C8B-B14F-4D97-AF65-F5344CB8AC3E}">
        <p14:creationId xmlns:p14="http://schemas.microsoft.com/office/powerpoint/2010/main" xmlns="" val="3051064450"/>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160337"/>
            <a:ext cx="8701419" cy="1077218"/>
          </a:xfrm>
          <a:prstGeom prst="rect">
            <a:avLst/>
          </a:prstGeom>
        </p:spPr>
        <p:txBody>
          <a:bodyPr wrap="square">
            <a:spAutoFit/>
          </a:bodyPr>
          <a:lstStyle/>
          <a:p>
            <a:pPr algn="ctr" rtl="1"/>
            <a:r>
              <a:rPr lang="ar-JO" sz="3200" b="1" dirty="0" smtClean="0"/>
              <a:t>احصائيات دائرة الإحصاءات العامة استنادا للتعداد العام للسكان والمساكن 2015</a:t>
            </a:r>
            <a:endParaRPr lang="ar-JO" sz="3200" b="1" dirty="0"/>
          </a:p>
        </p:txBody>
      </p:sp>
      <p:sp>
        <p:nvSpPr>
          <p:cNvPr id="5" name="AutoShape 4" descr="نتيجة بحث الصور عن صور توقيع عقد الزواج"/>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6" descr="نتيجة بحث الصور عن صور توقيع عقد الزواج"/>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28" name="Date Placeholder 1"/>
          <p:cNvSpPr txBox="1">
            <a:spLocks/>
          </p:cNvSpPr>
          <p:nvPr/>
        </p:nvSpPr>
        <p:spPr>
          <a:xfrm>
            <a:off x="0" y="6442837"/>
            <a:ext cx="8839199" cy="365125"/>
          </a:xfrm>
          <a:prstGeom prst="rect">
            <a:avLst/>
          </a:prstGeom>
        </p:spPr>
        <p:txBody>
          <a:bodyPr vert="horz" lIns="91440" tIns="45720" rIns="91440" bIns="45720" rtlCol="0" anchor="ctr"/>
          <a:lstStyle>
            <a:defPPr>
              <a:defRPr lang="ar-JO"/>
            </a:defPPr>
            <a:lvl1pPr algn="l" rtl="1"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r>
              <a:rPr lang="ar-JO" dirty="0" smtClean="0">
                <a:latin typeface="Times New Roman" pitchFamily="18" charset="0"/>
                <a:cs typeface="Times New Roman" pitchFamily="18" charset="0"/>
              </a:rPr>
              <a:t>المصدر: من عرض رقمي قدم من قبل دائرة الإحصاءات العامة  في المؤتمر الثالث لعرض نتائج التعداد العام للسكان والمساكن 2015 في محافظة العقبة بتاريخ 2016/</a:t>
            </a:r>
            <a:r>
              <a:rPr lang="ar-JO" b="1" dirty="0" smtClean="0">
                <a:latin typeface="Times New Roman" pitchFamily="18" charset="0"/>
                <a:cs typeface="Times New Roman" pitchFamily="18" charset="0"/>
              </a:rPr>
              <a:t>8</a:t>
            </a:r>
            <a:r>
              <a:rPr lang="ar-JO" dirty="0" smtClean="0">
                <a:latin typeface="Times New Roman" pitchFamily="18" charset="0"/>
                <a:cs typeface="Times New Roman" pitchFamily="18" charset="0"/>
              </a:rPr>
              <a:t>/24</a:t>
            </a:r>
            <a:endParaRPr lang="en-US" dirty="0">
              <a:latin typeface="Times New Roman" pitchFamily="18" charset="0"/>
              <a:cs typeface="Times New Roman" pitchFamily="18" charset="0"/>
            </a:endParaRPr>
          </a:p>
        </p:txBody>
      </p:sp>
      <p:graphicFrame>
        <p:nvGraphicFramePr>
          <p:cNvPr id="6" name="Chart 5"/>
          <p:cNvGraphicFramePr/>
          <p:nvPr>
            <p:extLst>
              <p:ext uri="{D42A27DB-BD31-4B8C-83A1-F6EECF244321}">
                <p14:modId xmlns:p14="http://schemas.microsoft.com/office/powerpoint/2010/main" xmlns="" val="3862925974"/>
              </p:ext>
            </p:extLst>
          </p:nvPr>
        </p:nvGraphicFramePr>
        <p:xfrm>
          <a:off x="215629" y="3484007"/>
          <a:ext cx="8610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828800" y="1127075"/>
            <a:ext cx="5867400" cy="12013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JO" sz="2800" b="1" i="0" u="none" strike="noStrike" kern="1200" cap="none" spc="0" normalizeH="0" baseline="0" noProof="0" dirty="0" smtClean="0">
                <a:ln>
                  <a:noFill/>
                </a:ln>
                <a:effectLst/>
                <a:uLnTx/>
                <a:uFillTx/>
                <a:latin typeface="+mj-lt"/>
                <a:ea typeface="+mj-ea"/>
                <a:cs typeface="+mj-cs"/>
              </a:rPr>
              <a:t>الزواج المبكر والفرق بين عمر الزوجة</a:t>
            </a:r>
            <a:r>
              <a:rPr kumimoji="0" lang="ar-JO" sz="2800" b="1" i="0" u="none" strike="noStrike" kern="1200" cap="none" spc="0" normalizeH="0" noProof="0" dirty="0" smtClean="0">
                <a:ln>
                  <a:noFill/>
                </a:ln>
                <a:effectLst/>
                <a:uLnTx/>
                <a:uFillTx/>
                <a:latin typeface="+mj-lt"/>
                <a:ea typeface="+mj-ea"/>
                <a:cs typeface="+mj-cs"/>
              </a:rPr>
              <a:t> والزوج</a:t>
            </a:r>
            <a:endParaRPr kumimoji="0" lang="ar-JO" sz="2800" b="1" i="0" u="none" strike="noStrike" kern="1200" cap="none" spc="0" normalizeH="0" baseline="0" noProof="0" dirty="0" smtClean="0">
              <a:ln>
                <a:noFill/>
              </a:ln>
              <a:effectLst/>
              <a:uLnTx/>
              <a:uFillTx/>
              <a:latin typeface="+mj-lt"/>
              <a:ea typeface="+mj-ea"/>
              <a:cs typeface="+mj-cs"/>
            </a:endParaRPr>
          </a:p>
        </p:txBody>
      </p:sp>
      <p:sp>
        <p:nvSpPr>
          <p:cNvPr id="9" name="Rectangle 8"/>
          <p:cNvSpPr/>
          <p:nvPr/>
        </p:nvSpPr>
        <p:spPr>
          <a:xfrm>
            <a:off x="243219" y="2112407"/>
            <a:ext cx="8534400" cy="1323439"/>
          </a:xfrm>
          <a:prstGeom prst="rect">
            <a:avLst/>
          </a:prstGeom>
        </p:spPr>
        <p:txBody>
          <a:bodyPr wrap="square">
            <a:spAutoFit/>
          </a:bodyPr>
          <a:lstStyle/>
          <a:p>
            <a:pPr algn="r" rtl="1"/>
            <a:r>
              <a:rPr lang="ar-JO" sz="2000" b="1" dirty="0" smtClean="0">
                <a:cs typeface="+mj-cs"/>
              </a:rPr>
              <a:t>حوالي نصف الاناث (</a:t>
            </a:r>
            <a:r>
              <a:rPr lang="ar-JO" sz="2000" b="1" dirty="0" smtClean="0"/>
              <a:t>الأردنيات </a:t>
            </a:r>
            <a:r>
              <a:rPr lang="ar-JO" sz="2000" b="1" dirty="0" smtClean="0">
                <a:cs typeface="+mj-cs"/>
              </a:rPr>
              <a:t>أو غير الأردنيات) من </a:t>
            </a:r>
            <a:r>
              <a:rPr lang="ar-EG" sz="2000" b="1" dirty="0" smtClean="0">
                <a:cs typeface="+mj-cs"/>
              </a:rPr>
              <a:t>اللاتي تزوجن </a:t>
            </a:r>
            <a:r>
              <a:rPr lang="ar-JO" sz="2000" b="1" dirty="0" smtClean="0">
                <a:cs typeface="+mj-cs"/>
              </a:rPr>
              <a:t>زواجاً </a:t>
            </a:r>
            <a:r>
              <a:rPr lang="ar-EG" sz="2000" b="1" dirty="0" smtClean="0">
                <a:cs typeface="+mj-cs"/>
              </a:rPr>
              <a:t>مبكراً </a:t>
            </a:r>
            <a:r>
              <a:rPr lang="ar-JO" sz="2000" b="1" dirty="0" smtClean="0">
                <a:cs typeface="+mj-cs"/>
              </a:rPr>
              <a:t>وأعمارهن الحالية أقل من 18 سنة </a:t>
            </a:r>
            <a:r>
              <a:rPr lang="ar-EG" sz="2000" b="1" dirty="0" smtClean="0">
                <a:cs typeface="+mj-cs"/>
              </a:rPr>
              <a:t>كان الفرق العمري بينهن وبين أزواجهن يتراوح ما بين 5 و9 سنوات </a:t>
            </a:r>
            <a:endParaRPr lang="ar-JO" sz="2000" b="1" dirty="0" smtClean="0">
              <a:cs typeface="+mj-cs"/>
            </a:endParaRPr>
          </a:p>
          <a:p>
            <a:pPr algn="r" rtl="1"/>
            <a:r>
              <a:rPr lang="ar-JO" sz="2000" b="1" dirty="0" smtClean="0">
                <a:cs typeface="+mj-cs"/>
              </a:rPr>
              <a:t>أربعة من بين كل عشر إناث أردنيات من </a:t>
            </a:r>
            <a:r>
              <a:rPr lang="ar-EG" sz="2000" b="1" dirty="0" smtClean="0"/>
              <a:t>اللاتي </a:t>
            </a:r>
            <a:r>
              <a:rPr lang="ar-EG" sz="2000" b="1" dirty="0"/>
              <a:t>تزوجن </a:t>
            </a:r>
            <a:r>
              <a:rPr lang="ar-JO" sz="2000" b="1" dirty="0" smtClean="0"/>
              <a:t>زواجاً </a:t>
            </a:r>
            <a:r>
              <a:rPr lang="ar-EG" sz="2000" b="1" dirty="0" smtClean="0"/>
              <a:t>مبكراً </a:t>
            </a:r>
            <a:r>
              <a:rPr lang="ar-JO" sz="2000" b="1" dirty="0"/>
              <a:t>وأعمارهن الحالية أقل من 18 سنة </a:t>
            </a:r>
            <a:r>
              <a:rPr lang="ar-EG" sz="2000" b="1" dirty="0" smtClean="0"/>
              <a:t>كان الف</a:t>
            </a:r>
            <a:r>
              <a:rPr lang="ar-JO" sz="2000" b="1" dirty="0" smtClean="0"/>
              <a:t>ا</a:t>
            </a:r>
            <a:r>
              <a:rPr lang="ar-EG" sz="2000" b="1" dirty="0" smtClean="0"/>
              <a:t>رق </a:t>
            </a:r>
            <a:r>
              <a:rPr lang="ar-EG" sz="2000" b="1" dirty="0"/>
              <a:t>العمري بينهن وبين </a:t>
            </a:r>
            <a:r>
              <a:rPr lang="ar-EG" sz="2000" b="1" dirty="0" smtClean="0"/>
              <a:t>أزواجهن</a:t>
            </a:r>
            <a:r>
              <a:rPr lang="ar-JO" sz="2000" b="1" dirty="0" smtClean="0"/>
              <a:t> عشر سنوات فأكثر</a:t>
            </a:r>
            <a:endParaRPr lang="ar-JO" sz="2000" b="1" dirty="0" smtClean="0">
              <a:cs typeface="+mj-cs"/>
            </a:endParaRPr>
          </a:p>
        </p:txBody>
      </p:sp>
    </p:spTree>
    <p:extLst>
      <p:ext uri="{BB962C8B-B14F-4D97-AF65-F5344CB8AC3E}">
        <p14:creationId xmlns:p14="http://schemas.microsoft.com/office/powerpoint/2010/main" xmlns="" val="73863047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ar-JO" dirty="0" smtClean="0"/>
              <a:t>اسباب الزواج المبكر</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000" y="1447800"/>
            <a:ext cx="8534399"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37289"/>
            <a:ext cx="2318426" cy="16836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9969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698</TotalTime>
  <Words>1532</Words>
  <Application>Microsoft Office PowerPoint</Application>
  <PresentationFormat>On-screen Show (4:3)</PresentationFormat>
  <Paragraphs>105</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Hardcover</vt:lpstr>
      <vt:lpstr>زواج القصر د.سوسن المجالي عضو مجلس الاعيان درة المنال للتنمية والتدريب</vt:lpstr>
      <vt:lpstr>Slide 2</vt:lpstr>
      <vt:lpstr>الوضع في الاردن</vt:lpstr>
      <vt:lpstr>Slide 4</vt:lpstr>
      <vt:lpstr>Slide 5</vt:lpstr>
      <vt:lpstr>Slide 6</vt:lpstr>
      <vt:lpstr>Slide 7</vt:lpstr>
      <vt:lpstr>Slide 8</vt:lpstr>
      <vt:lpstr>اسباب الزواج المبكر</vt:lpstr>
      <vt:lpstr>"تعليمات منح الإذن بالزواج لمن أكمل الخامسة عشرة سنة شمسية من عمره ولم يكمل الثامنة عشرة رقم 1 لسنة 2017"</vt:lpstr>
      <vt:lpstr>Slide 11</vt:lpstr>
      <vt:lpstr>انتهاك الحقوق الإنسانية المشروعة للفتيات ومنها: </vt:lpstr>
      <vt:lpstr>اثار زواج القصر:</vt:lpstr>
      <vt:lpstr>الآثار النفسية للزواج المبكر</vt:lpstr>
      <vt:lpstr>Slide 15</vt:lpstr>
      <vt:lpstr>Slide 16</vt:lpstr>
      <vt:lpstr>أما بالنسبة للآثار النفسية على أطفال الأم القاصر:</vt:lpstr>
      <vt:lpstr>زواج القصر وحالات الطلاق</vt:lpstr>
      <vt:lpstr>الحلول:</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User.992017@hotmail.com</dc:creator>
  <cp:lastModifiedBy>Toshiba</cp:lastModifiedBy>
  <cp:revision>28</cp:revision>
  <cp:lastPrinted>2018-03-12T22:15:36Z</cp:lastPrinted>
  <dcterms:created xsi:type="dcterms:W3CDTF">2017-11-29T16:37:23Z</dcterms:created>
  <dcterms:modified xsi:type="dcterms:W3CDTF">2018-05-15T09:15:02Z</dcterms:modified>
</cp:coreProperties>
</file>