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9363075" cy="7077075"/>
  <p:embeddedFontLst>
    <p:embeddedFont>
      <p:font typeface="Roboto" charset="0"/>
      <p:regular r:id="rId18"/>
      <p:bold r:id="rId19"/>
      <p:italic r:id="rId20"/>
      <p:boldItalic r:id="rId21"/>
    </p:embeddedFont>
    <p:embeddedFont>
      <p:font typeface="Raleway"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DF2A63D-1A70-4C9D-BD5D-D70519BC827E}">
  <a:tblStyle styleId="{ADF2A63D-1A70-4C9D-BD5D-D70519BC82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4057333" cy="35385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303577" y="0"/>
            <a:ext cx="4057333" cy="353854"/>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36308" y="3361611"/>
            <a:ext cx="7490460" cy="318468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6721993"/>
            <a:ext cx="4057333" cy="353854"/>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303577" y="6721993"/>
            <a:ext cx="4057333" cy="353854"/>
          </a:xfrm>
          <a:prstGeom prst="rect">
            <a:avLst/>
          </a:prstGeom>
          <a:noFill/>
          <a:ln>
            <a:noFill/>
          </a:ln>
        </p:spPr>
        <p:txBody>
          <a:bodyPr spcFirstLastPara="1" wrap="square" lIns="93925" tIns="46950" rIns="93925" bIns="469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ata.worldbank.org/indicator/SP.POP.TOTL?locations=1A-Z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 name="Shape 59"/>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6" name="Shape 176"/>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5" name="Shape 205"/>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1" name="Shape 241"/>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1" name="Shape 251"/>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9" name="Shape 259"/>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 name="Shape 59"/>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2</a:t>
            </a:fld>
            <a:endParaRPr/>
          </a:p>
        </p:txBody>
      </p:sp>
    </p:spTree>
    <p:extLst>
      <p:ext uri="{BB962C8B-B14F-4D97-AF65-F5344CB8AC3E}">
        <p14:creationId xmlns:p14="http://schemas.microsoft.com/office/powerpoint/2010/main" xmlns="" val="251797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MENA population: 436 million in 2016. ( 21 countries listed </a:t>
            </a:r>
            <a:r>
              <a:rPr lang="en-US" u="sng">
                <a:solidFill>
                  <a:schemeClr val="hlink"/>
                </a:solidFill>
                <a:hlinkClick r:id="rId3"/>
              </a:rPr>
              <a:t>here</a:t>
            </a:r>
            <a:r>
              <a:rPr lang="en-US"/>
              <a:t>)</a:t>
            </a:r>
            <a:endParaRPr/>
          </a:p>
          <a:p>
            <a:pPr marL="0" lvl="0" indent="0">
              <a:spcBef>
                <a:spcPts val="0"/>
              </a:spcBef>
              <a:spcAft>
                <a:spcPts val="0"/>
              </a:spcAft>
              <a:buNone/>
            </a:pPr>
            <a:r>
              <a:rPr lang="en-US"/>
              <a:t>Arab World population: (members of the Arab League): 406 million in 2016. (22 countries)</a:t>
            </a:r>
            <a:endParaRPr/>
          </a:p>
          <a:p>
            <a:pPr marL="0" lvl="0" indent="0">
              <a:spcBef>
                <a:spcPts val="0"/>
              </a:spcBef>
              <a:spcAft>
                <a:spcPts val="0"/>
              </a:spcAft>
              <a:buNone/>
            </a:pPr>
            <a:endParaRPr/>
          </a:p>
          <a:p>
            <a:pPr marL="0" lvl="0" indent="0">
              <a:spcBef>
                <a:spcPts val="0"/>
              </a:spcBef>
              <a:spcAft>
                <a:spcPts val="0"/>
              </a:spcAft>
              <a:buNone/>
            </a:pPr>
            <a:r>
              <a:rPr lang="en-US"/>
              <a:t>Regional ranking: </a:t>
            </a:r>
            <a:endParaRPr/>
          </a:p>
          <a:p>
            <a:pPr marL="0" lvl="0" indent="0">
              <a:spcBef>
                <a:spcPts val="0"/>
              </a:spcBef>
              <a:spcAft>
                <a:spcPts val="0"/>
              </a:spcAft>
              <a:buNone/>
            </a:pPr>
            <a:r>
              <a:rPr lang="en-US" b="1"/>
              <a:t>Tunisia</a:t>
            </a:r>
            <a:r>
              <a:rPr lang="en-US"/>
              <a:t>: major rank increase: up 9 from #126 in 2016.</a:t>
            </a:r>
            <a:endParaRPr/>
          </a:p>
          <a:p>
            <a:pPr marL="0" lvl="0" indent="0">
              <a:spcBef>
                <a:spcPts val="0"/>
              </a:spcBef>
              <a:spcAft>
                <a:spcPts val="0"/>
              </a:spcAft>
              <a:buNone/>
            </a:pPr>
            <a:r>
              <a:rPr lang="en-US" b="1"/>
              <a:t>UAE</a:t>
            </a:r>
            <a:r>
              <a:rPr lang="en-US"/>
              <a:t>: up 4 from #124 in 2016.</a:t>
            </a:r>
            <a:endParaRPr/>
          </a:p>
          <a:p>
            <a:pPr marL="0" lvl="0" indent="0">
              <a:spcBef>
                <a:spcPts val="0"/>
              </a:spcBef>
              <a:spcAft>
                <a:spcPts val="0"/>
              </a:spcAft>
              <a:buNone/>
            </a:pPr>
            <a:r>
              <a:rPr lang="en-US" b="1"/>
              <a:t>Bahrain</a:t>
            </a:r>
            <a:r>
              <a:rPr lang="en-US"/>
              <a:t>: up 5 from up from #131 in 2016</a:t>
            </a:r>
            <a:endParaRPr/>
          </a:p>
          <a:p>
            <a:pPr marL="0" lvl="0" indent="0">
              <a:spcBef>
                <a:spcPts val="0"/>
              </a:spcBef>
              <a:spcAft>
                <a:spcPts val="0"/>
              </a:spcAft>
              <a:buNone/>
            </a:pPr>
            <a:r>
              <a:rPr lang="en-US" b="1"/>
              <a:t>Algeria</a:t>
            </a:r>
            <a:r>
              <a:rPr lang="en-US"/>
              <a:t>: down 7 from #120 in 2016</a:t>
            </a:r>
            <a:endParaRPr/>
          </a:p>
          <a:p>
            <a:pPr marL="0" lvl="0" indent="0">
              <a:spcBef>
                <a:spcPts val="0"/>
              </a:spcBef>
              <a:spcAft>
                <a:spcPts val="0"/>
              </a:spcAft>
              <a:buNone/>
            </a:pPr>
            <a:r>
              <a:rPr lang="en-US" b="1"/>
              <a:t>Kuwait</a:t>
            </a:r>
            <a:r>
              <a:rPr lang="en-US"/>
              <a:t>: down 1 from #128 in 2016</a:t>
            </a:r>
            <a:endParaRPr/>
          </a:p>
          <a:p>
            <a:pPr marL="0" lvl="0" indent="0">
              <a:spcBef>
                <a:spcPts val="0"/>
              </a:spcBef>
              <a:spcAft>
                <a:spcPts val="0"/>
              </a:spcAft>
              <a:buNone/>
            </a:pPr>
            <a:r>
              <a:rPr lang="en-US" b="1"/>
              <a:t>Qatar</a:t>
            </a:r>
            <a:r>
              <a:rPr lang="en-US"/>
              <a:t>: major decrease of 11: down from #119 in 2016</a:t>
            </a:r>
            <a:endParaRPr/>
          </a:p>
          <a:p>
            <a:pPr marL="0" lvl="0" indent="0">
              <a:spcBef>
                <a:spcPts val="0"/>
              </a:spcBef>
              <a:spcAft>
                <a:spcPts val="0"/>
              </a:spcAft>
              <a:buNone/>
            </a:pPr>
            <a:r>
              <a:rPr lang="en-US" b="1"/>
              <a:t>Egypt</a:t>
            </a:r>
            <a:r>
              <a:rPr lang="en-US"/>
              <a:t>: down 1 from #134 in 2016</a:t>
            </a:r>
            <a:endParaRPr/>
          </a:p>
          <a:p>
            <a:pPr marL="0" lvl="0" indent="0">
              <a:spcBef>
                <a:spcPts val="0"/>
              </a:spcBef>
              <a:spcAft>
                <a:spcPts val="0"/>
              </a:spcAft>
              <a:buNone/>
            </a:pPr>
            <a:r>
              <a:rPr lang="en-US" b="1"/>
              <a:t>Jordan</a:t>
            </a:r>
            <a:r>
              <a:rPr lang="en-US"/>
              <a:t>: down 1 from #134 in 2016</a:t>
            </a:r>
            <a:endParaRPr/>
          </a:p>
          <a:p>
            <a:pPr marL="0" lvl="0" indent="0">
              <a:spcBef>
                <a:spcPts val="0"/>
              </a:spcBef>
              <a:spcAft>
                <a:spcPts val="0"/>
              </a:spcAft>
              <a:buNone/>
            </a:pPr>
            <a:r>
              <a:rPr lang="en-US" b="1"/>
              <a:t>Morocco</a:t>
            </a:r>
            <a:r>
              <a:rPr lang="en-US"/>
              <a:t>: down 1 #137 in 2016</a:t>
            </a:r>
            <a:endParaRPr/>
          </a:p>
          <a:p>
            <a:pPr marL="0" lvl="0" indent="0">
              <a:spcBef>
                <a:spcPts val="0"/>
              </a:spcBef>
              <a:spcAft>
                <a:spcPts val="0"/>
              </a:spcAft>
              <a:buNone/>
            </a:pPr>
            <a:r>
              <a:rPr lang="en-US" b="1"/>
              <a:t>Lebanon</a:t>
            </a:r>
            <a:r>
              <a:rPr lang="en-US"/>
              <a:t>: down 2 from #135 in 2016</a:t>
            </a:r>
            <a:endParaRPr/>
          </a:p>
          <a:p>
            <a:pPr marL="0" lvl="0" indent="0">
              <a:spcBef>
                <a:spcPts val="0"/>
              </a:spcBef>
              <a:spcAft>
                <a:spcPts val="0"/>
              </a:spcAft>
              <a:buNone/>
            </a:pPr>
            <a:r>
              <a:rPr lang="en-US" b="1"/>
              <a:t>Saudi Arabia</a:t>
            </a:r>
            <a:r>
              <a:rPr lang="en-US"/>
              <a:t>: up 3 from #141 in 2016</a:t>
            </a:r>
            <a:endParaRPr/>
          </a:p>
          <a:p>
            <a:pPr marL="0" lvl="0" indent="0">
              <a:spcBef>
                <a:spcPts val="0"/>
              </a:spcBef>
              <a:spcAft>
                <a:spcPts val="0"/>
              </a:spcAft>
              <a:buNone/>
            </a:pPr>
            <a:r>
              <a:rPr lang="en-US" b="1"/>
              <a:t>Syria</a:t>
            </a:r>
            <a:r>
              <a:rPr lang="en-US"/>
              <a:t>: rank remains the same at #142 in 2016</a:t>
            </a:r>
            <a:endParaRPr/>
          </a:p>
          <a:p>
            <a:pPr marL="0" lvl="0" indent="0">
              <a:spcBef>
                <a:spcPts val="0"/>
              </a:spcBef>
              <a:spcAft>
                <a:spcPts val="0"/>
              </a:spcAft>
              <a:buNone/>
            </a:pPr>
            <a:r>
              <a:rPr lang="en-US" b="1"/>
              <a:t>Yemen</a:t>
            </a:r>
            <a:r>
              <a:rPr lang="en-US"/>
              <a:t>: rank remains the same at #144, last, in 2016. </a:t>
            </a:r>
            <a:endParaRPr/>
          </a:p>
        </p:txBody>
      </p:sp>
      <p:sp>
        <p:nvSpPr>
          <p:cNvPr id="76" name="Shape 76"/>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The </a:t>
            </a:r>
            <a:r>
              <a:rPr lang="en-US" b="1"/>
              <a:t>labor force</a:t>
            </a:r>
            <a:r>
              <a:rPr lang="en-US"/>
              <a:t> is defined simply as the people who are willing and able to work. The </a:t>
            </a:r>
            <a:r>
              <a:rPr lang="en-US" b="1"/>
              <a:t>size of the labor force</a:t>
            </a:r>
            <a:r>
              <a:rPr lang="en-US"/>
              <a:t> is used to determine the </a:t>
            </a:r>
            <a:r>
              <a:rPr lang="en-US" b="1"/>
              <a:t>unemployment rate</a:t>
            </a:r>
            <a:r>
              <a:rPr lang="en-US"/>
              <a:t>. The percentage of the unemployed in the labor force is called the unemployment rate.</a:t>
            </a:r>
            <a:endParaRPr/>
          </a:p>
        </p:txBody>
      </p:sp>
      <p:sp>
        <p:nvSpPr>
          <p:cNvPr id="103" name="Shape 103"/>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rtl="0">
              <a:spcBef>
                <a:spcPts val="0"/>
              </a:spcBef>
              <a:spcAft>
                <a:spcPts val="0"/>
              </a:spcAft>
              <a:buClr>
                <a:srgbClr val="000000"/>
              </a:buClr>
              <a:buFont typeface="Arial"/>
              <a:buNone/>
            </a:pPr>
            <a:fld id="{00000000-1234-1234-1234-123412341234}" type="slidenum">
              <a:rPr lang="en-US"/>
              <a:pPr marL="0" lvl="0" indent="0" rtl="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8" name="Shape 118"/>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a:t>Limitations and Exceptions:</a:t>
            </a:r>
            <a:r>
              <a:rPr lang="en-US"/>
              <a:t> The criteria for people considered to be seeking work, and the treatment of people temporarily laid off or seeking work for the first time, vary across countries. In many cases it is especially difficult to measure employment and unemployment in agriculture. The timing of a survey can maximize the effects of seasonal unemployment in agriculture. And informal sector employment is difficult to quantify where informal activities are not tracked. There may be also persons not currently in the labour market who want to work but do not actively "seek" work because they view job opportunities as limited, or because they have restricted labour mobility, or face discrimination, or structural, social or cultural barriers. The exclusion of people who want to work but are not seeking work (often called the "hidden unemployed" or "discouraged workers") is a criterion that will affect the unemployment count of both women and men. However, women tend to be excluded from the count for various reasons. Women suffer more from discrimination and from structural, social, and cultural barriers that impede them from seeking work. Also, women are often responsible for the care of children and the elderly and for household affairs. They may not be available for work during the short reference period, as they need to make arrangements before starting work. Further, women are considered to be employed when they are working part-time or in temporary jobs, despite the instability of these jobs or their active search for more secure employment. (World Bank data, 2017)</a:t>
            </a:r>
            <a:endParaRPr/>
          </a:p>
        </p:txBody>
      </p:sp>
      <p:sp>
        <p:nvSpPr>
          <p:cNvPr id="127" name="Shape 127"/>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Section introduction slide: Women and Political Participation</a:t>
            </a:r>
            <a:endParaRPr/>
          </a:p>
          <a:p>
            <a:pPr marL="0" lvl="0" indent="0">
              <a:spcBef>
                <a:spcPts val="0"/>
              </a:spcBef>
              <a:spcAft>
                <a:spcPts val="0"/>
              </a:spcAft>
              <a:buNone/>
            </a:pPr>
            <a:endParaRPr/>
          </a:p>
        </p:txBody>
      </p:sp>
      <p:sp>
        <p:nvSpPr>
          <p:cNvPr id="141" name="Shape 141"/>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Overview. Detailed graph on next slide.</a:t>
            </a:r>
            <a:endParaRPr/>
          </a:p>
        </p:txBody>
      </p:sp>
      <p:sp>
        <p:nvSpPr>
          <p:cNvPr id="151" name="Shape 151"/>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2911475" y="530225"/>
            <a:ext cx="3540125"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936308" y="3361611"/>
            <a:ext cx="7490400" cy="31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Morocco: The 2004 </a:t>
            </a:r>
            <a:r>
              <a:rPr lang="en-US" i="1"/>
              <a:t>Mudawwana </a:t>
            </a:r>
            <a:r>
              <a:rPr lang="en-US"/>
              <a:t>reforms brought new promise to Moroccan women, but not total emancipation. The newest reforms developed around a general principle of extending the protections of women within the family unit, and to that end women received greater rights in regard to marriage, divorce, polygamy, and custody.</a:t>
            </a:r>
            <a:endParaRPr/>
          </a:p>
          <a:p>
            <a:pPr marL="0" lvl="0" indent="0">
              <a:spcBef>
                <a:spcPts val="0"/>
              </a:spcBef>
              <a:spcAft>
                <a:spcPts val="0"/>
              </a:spcAft>
              <a:buNone/>
            </a:pPr>
            <a:endParaRPr/>
          </a:p>
        </p:txBody>
      </p:sp>
      <p:sp>
        <p:nvSpPr>
          <p:cNvPr id="159" name="Shape 159"/>
          <p:cNvSpPr txBox="1">
            <a:spLocks noGrp="1"/>
          </p:cNvSpPr>
          <p:nvPr>
            <p:ph type="sldNum" idx="12"/>
          </p:nvPr>
        </p:nvSpPr>
        <p:spPr>
          <a:xfrm>
            <a:off x="5303577" y="6721993"/>
            <a:ext cx="4057200" cy="354000"/>
          </a:xfrm>
          <a:prstGeom prst="rect">
            <a:avLst/>
          </a:prstGeom>
        </p:spPr>
        <p:txBody>
          <a:bodyPr spcFirstLastPara="1" wrap="square" lIns="93925" tIns="46950" rIns="93925" bIns="46950"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Shape 17"/>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Shape 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2" name="Shape 52"/>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Shape 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Shape 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Shape 2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Shape 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Shape 28"/>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Shape 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Shape 36"/>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Shape 4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Shape 42"/>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Shape 4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Shape 45"/>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6" name="Shape 4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9" name="Shape 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3" name="Shape 13"/>
          <p:cNvSpPr/>
          <p:nvPr/>
        </p:nvSpPr>
        <p:spPr>
          <a:xfrm>
            <a:off x="-10500" y="6704725"/>
            <a:ext cx="9228300" cy="411300"/>
          </a:xfrm>
          <a:prstGeom prst="rect">
            <a:avLst/>
          </a:prstGeom>
          <a:solidFill>
            <a:srgbClr val="002C61"/>
          </a:solidFill>
          <a:ln w="9525" cap="flat" cmpd="sng">
            <a:solidFill>
              <a:srgbClr val="002C6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10500" y="6628525"/>
            <a:ext cx="9228300" cy="411300"/>
          </a:xfrm>
          <a:prstGeom prst="rect">
            <a:avLst/>
          </a:prstGeom>
          <a:solidFill>
            <a:srgbClr val="002C61"/>
          </a:solidFill>
          <a:ln w="9525" cap="flat" cmpd="sng">
            <a:solidFill>
              <a:srgbClr val="002C6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5305564" y="697990"/>
            <a:ext cx="3171761" cy="500975"/>
          </a:xfrm>
          <a:prstGeom prst="rect">
            <a:avLst/>
          </a:prstGeom>
          <a:noFill/>
          <a:ln>
            <a:noFill/>
          </a:ln>
        </p:spPr>
      </p:pic>
      <p:pic>
        <p:nvPicPr>
          <p:cNvPr id="63" name="Shape 63"/>
          <p:cNvPicPr preferRelativeResize="0"/>
          <p:nvPr/>
        </p:nvPicPr>
        <p:blipFill rotWithShape="1">
          <a:blip r:embed="rId4">
            <a:alphaModFix/>
          </a:blip>
          <a:srcRect l="10944" t="30503" r="10433" b="29942"/>
          <a:stretch/>
        </p:blipFill>
        <p:spPr>
          <a:xfrm>
            <a:off x="1973238" y="627537"/>
            <a:ext cx="1203612" cy="454298"/>
          </a:xfrm>
          <a:prstGeom prst="rect">
            <a:avLst/>
          </a:prstGeom>
          <a:noFill/>
          <a:ln>
            <a:noFill/>
          </a:ln>
        </p:spPr>
      </p:pic>
      <p:pic>
        <p:nvPicPr>
          <p:cNvPr id="64" name="Shape 64"/>
          <p:cNvPicPr preferRelativeResize="0"/>
          <p:nvPr/>
        </p:nvPicPr>
        <p:blipFill rotWithShape="1">
          <a:blip r:embed="rId5">
            <a:alphaModFix/>
          </a:blip>
          <a:srcRect l="21069" t="71106" r="19597"/>
          <a:stretch/>
        </p:blipFill>
        <p:spPr>
          <a:xfrm>
            <a:off x="7422825" y="5811975"/>
            <a:ext cx="1203599" cy="586023"/>
          </a:xfrm>
          <a:prstGeom prst="rect">
            <a:avLst/>
          </a:prstGeom>
          <a:noFill/>
          <a:ln>
            <a:noFill/>
          </a:ln>
        </p:spPr>
      </p:pic>
      <p:pic>
        <p:nvPicPr>
          <p:cNvPr id="65" name="Shape 65"/>
          <p:cNvPicPr preferRelativeResize="0"/>
          <p:nvPr/>
        </p:nvPicPr>
        <p:blipFill rotWithShape="1">
          <a:blip r:embed="rId5">
            <a:alphaModFix/>
          </a:blip>
          <a:srcRect l="13444" t="6086" r="13444" b="31425"/>
          <a:stretch/>
        </p:blipFill>
        <p:spPr>
          <a:xfrm>
            <a:off x="6724525" y="5732950"/>
            <a:ext cx="685701" cy="586023"/>
          </a:xfrm>
          <a:prstGeom prst="rect">
            <a:avLst/>
          </a:prstGeom>
          <a:noFill/>
          <a:ln>
            <a:noFill/>
          </a:ln>
        </p:spPr>
      </p:pic>
      <p:sp>
        <p:nvSpPr>
          <p:cNvPr id="66" name="Shape 66"/>
          <p:cNvSpPr txBox="1"/>
          <p:nvPr/>
        </p:nvSpPr>
        <p:spPr>
          <a:xfrm>
            <a:off x="716025" y="1663547"/>
            <a:ext cx="7761300" cy="2803428"/>
          </a:xfrm>
          <a:prstGeom prst="rect">
            <a:avLst/>
          </a:prstGeom>
          <a:noFill/>
          <a:ln>
            <a:noFill/>
          </a:ln>
        </p:spPr>
        <p:txBody>
          <a:bodyPr spcFirstLastPara="1" wrap="square" lIns="91425" tIns="45700" rIns="91425" bIns="45700" anchor="t" anchorCtr="0">
            <a:noAutofit/>
          </a:bodyPr>
          <a:lstStyle/>
          <a:p>
            <a:pPr marL="0" lvl="0" indent="0" algn="ctr" rtl="0">
              <a:spcBef>
                <a:spcPts val="400"/>
              </a:spcBef>
              <a:spcAft>
                <a:spcPts val="0"/>
              </a:spcAft>
              <a:buNone/>
            </a:pPr>
            <a:endParaRPr sz="2200" b="1" dirty="0">
              <a:solidFill>
                <a:srgbClr val="5DB991"/>
              </a:solidFill>
              <a:latin typeface="Roboto"/>
              <a:ea typeface="Roboto"/>
              <a:cs typeface="Roboto"/>
              <a:sym typeface="Roboto"/>
            </a:endParaRPr>
          </a:p>
        </p:txBody>
      </p:sp>
      <p:sp>
        <p:nvSpPr>
          <p:cNvPr id="67" name="Shape 67"/>
          <p:cNvSpPr txBox="1"/>
          <p:nvPr/>
        </p:nvSpPr>
        <p:spPr>
          <a:xfrm>
            <a:off x="626925" y="1874125"/>
            <a:ext cx="7939500" cy="12105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lang="en-US" sz="5200" b="1" dirty="0" smtClean="0">
              <a:solidFill>
                <a:srgbClr val="002C61"/>
              </a:solidFill>
              <a:latin typeface="Fira Sans"/>
              <a:ea typeface="Fira Sans"/>
              <a:cs typeface="Fira Sans"/>
              <a:sym typeface="Fira Sans"/>
            </a:endParaRPr>
          </a:p>
          <a:p>
            <a:pPr marL="0" lvl="0" indent="0" algn="ctr" rtl="0">
              <a:spcBef>
                <a:spcPts val="0"/>
              </a:spcBef>
              <a:spcAft>
                <a:spcPts val="0"/>
              </a:spcAft>
              <a:buNone/>
            </a:pPr>
            <a:endParaRPr lang="en-US" sz="5200" b="1" dirty="0">
              <a:solidFill>
                <a:srgbClr val="002C61"/>
              </a:solidFill>
              <a:latin typeface="Fira Sans"/>
              <a:ea typeface="Fira Sans"/>
              <a:cs typeface="Fira Sans"/>
              <a:sym typeface="Fira Sans"/>
            </a:endParaRPr>
          </a:p>
          <a:p>
            <a:pPr marL="0" lvl="0" indent="0" algn="ctr" rtl="0">
              <a:spcBef>
                <a:spcPts val="0"/>
              </a:spcBef>
              <a:spcAft>
                <a:spcPts val="0"/>
              </a:spcAft>
              <a:buNone/>
            </a:pPr>
            <a:endParaRPr lang="en-US" sz="5200" b="1" dirty="0" smtClean="0">
              <a:solidFill>
                <a:srgbClr val="002C61"/>
              </a:solidFill>
              <a:latin typeface="Fira Sans"/>
              <a:ea typeface="Fira Sans"/>
              <a:cs typeface="Fira Sans"/>
              <a:sym typeface="Fira Sans"/>
            </a:endParaRPr>
          </a:p>
          <a:p>
            <a:pPr marL="0" lvl="0" indent="0" algn="ctr" rtl="0">
              <a:spcBef>
                <a:spcPts val="0"/>
              </a:spcBef>
              <a:spcAft>
                <a:spcPts val="0"/>
              </a:spcAft>
              <a:buNone/>
            </a:pPr>
            <a:r>
              <a:rPr lang="en-US" sz="5200" b="1" dirty="0" smtClean="0">
                <a:solidFill>
                  <a:srgbClr val="002C61"/>
                </a:solidFill>
                <a:latin typeface="Fira Sans"/>
                <a:ea typeface="Fira Sans"/>
                <a:cs typeface="Fira Sans"/>
                <a:sym typeface="Fira Sans"/>
              </a:rPr>
              <a:t>MENA Region</a:t>
            </a:r>
          </a:p>
          <a:p>
            <a:pPr marL="0" lvl="0" indent="0" rtl="0">
              <a:spcBef>
                <a:spcPts val="0"/>
              </a:spcBef>
              <a:spcAft>
                <a:spcPts val="0"/>
              </a:spcAft>
              <a:buNone/>
            </a:pPr>
            <a:r>
              <a:rPr lang="en-US" sz="3600" b="1" dirty="0" smtClean="0">
                <a:solidFill>
                  <a:srgbClr val="002C61"/>
                </a:solidFill>
                <a:latin typeface="Fira Sans"/>
                <a:ea typeface="Fira Sans"/>
                <a:cs typeface="Fira Sans"/>
                <a:sym typeface="Fira Sans"/>
              </a:rPr>
              <a:t>           </a:t>
            </a:r>
          </a:p>
          <a:p>
            <a:pPr marL="0" lvl="0" indent="0" rtl="0">
              <a:spcBef>
                <a:spcPts val="0"/>
              </a:spcBef>
              <a:spcAft>
                <a:spcPts val="0"/>
              </a:spcAft>
              <a:buNone/>
            </a:pPr>
            <a:r>
              <a:rPr lang="en-US" sz="3600" b="1" dirty="0">
                <a:solidFill>
                  <a:srgbClr val="002C61"/>
                </a:solidFill>
                <a:latin typeface="Fira Sans"/>
                <a:ea typeface="Fira Sans"/>
                <a:cs typeface="Fira Sans"/>
                <a:sym typeface="Fira Sans"/>
              </a:rPr>
              <a:t> </a:t>
            </a:r>
            <a:r>
              <a:rPr lang="en-US" sz="3600" b="1" dirty="0" smtClean="0">
                <a:solidFill>
                  <a:srgbClr val="002C61"/>
                </a:solidFill>
                <a:latin typeface="Fira Sans"/>
                <a:ea typeface="Fira Sans"/>
                <a:cs typeface="Fira Sans"/>
                <a:sym typeface="Fira Sans"/>
              </a:rPr>
              <a:t>    1)  MENA Gender Analysis</a:t>
            </a:r>
          </a:p>
          <a:p>
            <a:pPr lvl="0" rtl="0">
              <a:spcBef>
                <a:spcPts val="0"/>
              </a:spcBef>
              <a:spcAft>
                <a:spcPts val="0"/>
              </a:spcAft>
            </a:pPr>
            <a:r>
              <a:rPr lang="en-US" sz="3600" b="1" dirty="0" smtClean="0">
                <a:solidFill>
                  <a:srgbClr val="002C61"/>
                </a:solidFill>
                <a:latin typeface="Fira Sans"/>
                <a:ea typeface="Fira Sans"/>
                <a:cs typeface="Fira Sans"/>
                <a:sym typeface="Fira Sans"/>
              </a:rPr>
              <a:t>     2)  Statistics from MENA Region</a:t>
            </a:r>
          </a:p>
          <a:p>
            <a:pPr marL="742950" lvl="0" indent="-742950" rtl="0">
              <a:spcBef>
                <a:spcPts val="0"/>
              </a:spcBef>
              <a:spcAft>
                <a:spcPts val="0"/>
              </a:spcAft>
              <a:buAutoNum type="arabicParenR"/>
            </a:pPr>
            <a:endParaRPr lang="en-US" sz="3600" b="1" dirty="0">
              <a:solidFill>
                <a:srgbClr val="002C61"/>
              </a:solidFill>
              <a:latin typeface="Fira Sans"/>
              <a:ea typeface="Fira Sans"/>
              <a:cs typeface="Fira Sans"/>
              <a:sym typeface="Fira Sans"/>
            </a:endParaRPr>
          </a:p>
          <a:p>
            <a:pPr marL="742950" lvl="0" indent="-742950" algn="ctr" rtl="0">
              <a:spcBef>
                <a:spcPts val="0"/>
              </a:spcBef>
              <a:spcAft>
                <a:spcPts val="0"/>
              </a:spcAft>
              <a:buAutoNum type="arabicParenR"/>
            </a:pPr>
            <a:endParaRPr lang="en-US" sz="3600" b="1" dirty="0" smtClean="0">
              <a:solidFill>
                <a:srgbClr val="002C61"/>
              </a:solidFill>
              <a:latin typeface="Fira Sans"/>
              <a:ea typeface="Fira Sans"/>
              <a:cs typeface="Fira Sans"/>
              <a:sym typeface="Fira Sans"/>
            </a:endParaRPr>
          </a:p>
        </p:txBody>
      </p:sp>
      <p:sp>
        <p:nvSpPr>
          <p:cNvPr id="68" name="Shape 68"/>
          <p:cNvSpPr txBox="1"/>
          <p:nvPr/>
        </p:nvSpPr>
        <p:spPr>
          <a:xfrm>
            <a:off x="2594175" y="4701875"/>
            <a:ext cx="40050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b="1" dirty="0">
                <a:solidFill>
                  <a:srgbClr val="A2CBFC"/>
                </a:solidFill>
                <a:latin typeface="Fira Sans"/>
                <a:ea typeface="Fira Sans"/>
                <a:cs typeface="Fira Sans"/>
                <a:sym typeface="Fira Sans"/>
              </a:rPr>
              <a:t>May </a:t>
            </a:r>
            <a:r>
              <a:rPr lang="en-US" b="1" dirty="0" err="1">
                <a:solidFill>
                  <a:srgbClr val="A2CBFC"/>
                </a:solidFill>
                <a:latin typeface="Fira Sans"/>
                <a:ea typeface="Fira Sans"/>
                <a:cs typeface="Fira Sans"/>
                <a:sym typeface="Fira Sans"/>
              </a:rPr>
              <a:t>Rihani</a:t>
            </a:r>
            <a:r>
              <a:rPr lang="en-US" b="1" dirty="0">
                <a:solidFill>
                  <a:srgbClr val="A2CBFC"/>
                </a:solidFill>
                <a:latin typeface="Fira Sans"/>
                <a:ea typeface="Fira Sans"/>
                <a:cs typeface="Fira Sans"/>
                <a:sym typeface="Fira Sans"/>
              </a:rPr>
              <a:t>, University of Maryland, 2018</a:t>
            </a:r>
            <a:endParaRPr b="1" dirty="0">
              <a:solidFill>
                <a:srgbClr val="A2CBFC"/>
              </a:solidFill>
              <a:latin typeface="Fira Sans"/>
              <a:ea typeface="Fira Sans"/>
              <a:cs typeface="Fira Sans"/>
              <a:sym typeface="Fira Sans"/>
            </a:endParaRPr>
          </a:p>
        </p:txBody>
      </p:sp>
      <p:sp>
        <p:nvSpPr>
          <p:cNvPr id="69" name="Shape 69"/>
          <p:cNvSpPr/>
          <p:nvPr/>
        </p:nvSpPr>
        <p:spPr>
          <a:xfrm>
            <a:off x="2485875" y="4852175"/>
            <a:ext cx="90900" cy="84600"/>
          </a:xfrm>
          <a:prstGeom prst="ellipse">
            <a:avLst/>
          </a:prstGeom>
          <a:solidFill>
            <a:srgbClr val="5DB991"/>
          </a:solidFill>
          <a:ln w="9525" cap="flat" cmpd="sng">
            <a:solidFill>
              <a:srgbClr val="8EC3A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6538425" y="4852175"/>
            <a:ext cx="90900" cy="84600"/>
          </a:xfrm>
          <a:prstGeom prst="ellipse">
            <a:avLst/>
          </a:prstGeom>
          <a:solidFill>
            <a:srgbClr val="5DB991"/>
          </a:solidFill>
          <a:ln w="9525" cap="flat" cmpd="sng">
            <a:solidFill>
              <a:srgbClr val="8EC3A7"/>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1" name="Shape 71"/>
          <p:cNvSpPr txBox="1"/>
          <p:nvPr/>
        </p:nvSpPr>
        <p:spPr>
          <a:xfrm>
            <a:off x="3258300" y="4936775"/>
            <a:ext cx="2446200" cy="3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A2CBFC"/>
                </a:solidFill>
                <a:latin typeface="Fira Sans"/>
                <a:ea typeface="Fira Sans"/>
                <a:cs typeface="Fira Sans"/>
                <a:sym typeface="Fira Sans"/>
              </a:rPr>
              <a:t>مي الريحاني، جامعة ماريلاند</a:t>
            </a:r>
            <a:endParaRPr sz="1600" b="1">
              <a:solidFill>
                <a:srgbClr val="A2CBFC"/>
              </a:solidFill>
              <a:latin typeface="Fira Sans"/>
              <a:ea typeface="Fira Sans"/>
              <a:cs typeface="Fira Sans"/>
              <a:sym typeface="Fira Sans"/>
            </a:endParaRPr>
          </a:p>
        </p:txBody>
      </p:sp>
      <p:pic>
        <p:nvPicPr>
          <p:cNvPr id="72" name="Shape 72"/>
          <p:cNvPicPr preferRelativeResize="0"/>
          <p:nvPr/>
        </p:nvPicPr>
        <p:blipFill>
          <a:blip r:embed="rId6">
            <a:alphaModFix/>
          </a:blip>
          <a:stretch>
            <a:fillRect/>
          </a:stretch>
        </p:blipFill>
        <p:spPr>
          <a:xfrm>
            <a:off x="1082725" y="673925"/>
            <a:ext cx="687072" cy="361501"/>
          </a:xfrm>
          <a:prstGeom prst="rect">
            <a:avLst/>
          </a:prstGeom>
          <a:noFill/>
          <a:ln>
            <a:noFill/>
          </a:ln>
        </p:spPr>
      </p:pic>
      <p:pic>
        <p:nvPicPr>
          <p:cNvPr id="14" name="Picture 13" descr="WPP  FINAL.png"/>
          <p:cNvPicPr>
            <a:picLocks noChangeAspect="1"/>
          </p:cNvPicPr>
          <p:nvPr/>
        </p:nvPicPr>
        <p:blipFill>
          <a:blip r:embed="rId7"/>
          <a:stretch>
            <a:fillRect/>
          </a:stretch>
        </p:blipFill>
        <p:spPr>
          <a:xfrm>
            <a:off x="792370" y="5387927"/>
            <a:ext cx="965997" cy="1001506"/>
          </a:xfrm>
          <a:prstGeom prst="rect">
            <a:avLst/>
          </a:prstGeom>
        </p:spPr>
      </p:pic>
      <p:sp>
        <p:nvSpPr>
          <p:cNvPr id="15" name="TextBox 14"/>
          <p:cNvSpPr txBox="1"/>
          <p:nvPr/>
        </p:nvSpPr>
        <p:spPr>
          <a:xfrm>
            <a:off x="0" y="6858000"/>
            <a:ext cx="2869809" cy="261610"/>
          </a:xfrm>
          <a:prstGeom prst="rect">
            <a:avLst/>
          </a:prstGeom>
          <a:noFill/>
        </p:spPr>
        <p:txBody>
          <a:bodyPr wrap="square" rtlCol="0">
            <a:spAutoFit/>
          </a:bodyPr>
          <a:lstStyle/>
          <a:p>
            <a:r>
              <a:rPr lang="en-GB" sz="1100" dirty="0" smtClean="0">
                <a:solidFill>
                  <a:schemeClr val="bg1"/>
                </a:solidFill>
              </a:rPr>
              <a:t>©</a:t>
            </a:r>
            <a:r>
              <a:rPr lang="en-US" sz="1100" dirty="0" smtClean="0">
                <a:solidFill>
                  <a:schemeClr val="bg1"/>
                </a:solidFill>
              </a:rPr>
              <a:t> University of Maryland, 2018</a:t>
            </a:r>
            <a:endParaRPr lang="en-US" sz="1100" dirty="0" smtClean="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10</a:t>
            </a:fld>
            <a:endParaRPr/>
          </a:p>
        </p:txBody>
      </p:sp>
      <p:sp>
        <p:nvSpPr>
          <p:cNvPr id="179" name="Shape 179"/>
          <p:cNvSpPr txBox="1"/>
          <p:nvPr/>
        </p:nvSpPr>
        <p:spPr>
          <a:xfrm>
            <a:off x="5705975" y="6547050"/>
            <a:ext cx="343815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and Social Issues</a:t>
            </a:r>
            <a:endParaRPr sz="900" b="1" dirty="0">
              <a:solidFill>
                <a:srgbClr val="A2CBFC"/>
              </a:solidFill>
              <a:latin typeface="Fira Sans"/>
              <a:ea typeface="Fira Sans"/>
              <a:cs typeface="Fira Sans"/>
              <a:sym typeface="Fira Sans"/>
            </a:endParaRPr>
          </a:p>
        </p:txBody>
      </p:sp>
      <p:sp>
        <p:nvSpPr>
          <p:cNvPr id="180" name="Shape 180"/>
          <p:cNvSpPr txBox="1"/>
          <p:nvPr/>
        </p:nvSpPr>
        <p:spPr>
          <a:xfrm>
            <a:off x="569525" y="1251325"/>
            <a:ext cx="8289900" cy="59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4100" b="1">
                <a:solidFill>
                  <a:srgbClr val="A2CBFC"/>
                </a:solidFill>
                <a:highlight>
                  <a:srgbClr val="FFFFFF"/>
                </a:highlight>
                <a:latin typeface="Roboto"/>
                <a:ea typeface="Roboto"/>
                <a:cs typeface="Roboto"/>
                <a:sym typeface="Roboto"/>
              </a:rPr>
              <a:t>Women and Social Issues</a:t>
            </a:r>
            <a:endParaRPr sz="4100" b="1">
              <a:latin typeface="Roboto"/>
              <a:ea typeface="Roboto"/>
              <a:cs typeface="Roboto"/>
              <a:sym typeface="Roboto"/>
            </a:endParaRPr>
          </a:p>
        </p:txBody>
      </p:sp>
      <p:pic>
        <p:nvPicPr>
          <p:cNvPr id="181" name="Shape 181" descr="Early Marriage.PNG"/>
          <p:cNvPicPr preferRelativeResize="0"/>
          <p:nvPr/>
        </p:nvPicPr>
        <p:blipFill rotWithShape="1">
          <a:blip r:embed="rId3">
            <a:alphaModFix/>
          </a:blip>
          <a:srcRect l="5870" r="73194" b="17005"/>
          <a:stretch/>
        </p:blipFill>
        <p:spPr>
          <a:xfrm>
            <a:off x="1221573" y="2069455"/>
            <a:ext cx="634200" cy="609270"/>
          </a:xfrm>
          <a:prstGeom prst="rect">
            <a:avLst/>
          </a:prstGeom>
          <a:noFill/>
          <a:ln>
            <a:noFill/>
          </a:ln>
        </p:spPr>
      </p:pic>
      <p:sp>
        <p:nvSpPr>
          <p:cNvPr id="182" name="Shape 182"/>
          <p:cNvSpPr txBox="1"/>
          <p:nvPr/>
        </p:nvSpPr>
        <p:spPr>
          <a:xfrm>
            <a:off x="1855775" y="2156588"/>
            <a:ext cx="3850200" cy="59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b="1">
                <a:solidFill>
                  <a:srgbClr val="002C61"/>
                </a:solidFill>
                <a:highlight>
                  <a:srgbClr val="FFFFFF"/>
                </a:highlight>
                <a:latin typeface="Roboto"/>
                <a:ea typeface="Roboto"/>
                <a:cs typeface="Roboto"/>
                <a:sym typeface="Roboto"/>
              </a:rPr>
              <a:t>Early Marriage</a:t>
            </a:r>
            <a:endParaRPr sz="2400" b="1">
              <a:solidFill>
                <a:srgbClr val="002C61"/>
              </a:solidFill>
              <a:latin typeface="Roboto"/>
              <a:ea typeface="Roboto"/>
              <a:cs typeface="Roboto"/>
              <a:sym typeface="Roboto"/>
            </a:endParaRPr>
          </a:p>
        </p:txBody>
      </p:sp>
      <p:sp>
        <p:nvSpPr>
          <p:cNvPr id="183" name="Shape 183"/>
          <p:cNvSpPr txBox="1"/>
          <p:nvPr/>
        </p:nvSpPr>
        <p:spPr>
          <a:xfrm>
            <a:off x="4681175" y="1327525"/>
            <a:ext cx="3000000" cy="1478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a:solidFill>
                  <a:srgbClr val="002C61"/>
                </a:solidFill>
              </a:rPr>
              <a:t>المرأة والقضايا الاجتماعية</a:t>
            </a:r>
            <a:endParaRPr sz="1800">
              <a:solidFill>
                <a:srgbClr val="002C61"/>
              </a:solidFill>
            </a:endParaRPr>
          </a:p>
        </p:txBody>
      </p:sp>
      <p:sp>
        <p:nvSpPr>
          <p:cNvPr id="184" name="Shape 184"/>
          <p:cNvSpPr txBox="1"/>
          <p:nvPr/>
        </p:nvSpPr>
        <p:spPr>
          <a:xfrm>
            <a:off x="513350" y="3328575"/>
            <a:ext cx="2568600" cy="92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legal age of marriage for girls and boys in</a:t>
            </a:r>
            <a:r>
              <a:rPr lang="en-US" sz="1200" b="1">
                <a:solidFill>
                  <a:srgbClr val="A2CBFC"/>
                </a:solidFill>
                <a:highlight>
                  <a:srgbClr val="FFFFFF"/>
                </a:highlight>
                <a:latin typeface="Roboto"/>
                <a:ea typeface="Roboto"/>
                <a:cs typeface="Roboto"/>
                <a:sym typeface="Roboto"/>
              </a:rPr>
              <a:t> Morocco </a:t>
            </a:r>
            <a:r>
              <a:rPr lang="en-US" sz="1200" b="1">
                <a:solidFill>
                  <a:srgbClr val="464646"/>
                </a:solidFill>
                <a:highlight>
                  <a:srgbClr val="FFFFFF"/>
                </a:highlight>
                <a:latin typeface="Roboto"/>
                <a:ea typeface="Roboto"/>
                <a:cs typeface="Roboto"/>
                <a:sym typeface="Roboto"/>
              </a:rPr>
              <a:t>(post </a:t>
            </a:r>
            <a:r>
              <a:rPr lang="en-US" sz="1200" b="1" i="1">
                <a:solidFill>
                  <a:srgbClr val="464646"/>
                </a:solidFill>
                <a:highlight>
                  <a:srgbClr val="FFFFFF"/>
                </a:highlight>
                <a:latin typeface="Roboto"/>
                <a:ea typeface="Roboto"/>
                <a:cs typeface="Roboto"/>
                <a:sym typeface="Roboto"/>
              </a:rPr>
              <a:t>Moudawana</a:t>
            </a:r>
            <a:r>
              <a:rPr lang="en-US" sz="1200" b="1">
                <a:solidFill>
                  <a:srgbClr val="464646"/>
                </a:solidFill>
                <a:highlight>
                  <a:srgbClr val="FFFFFF"/>
                </a:highlight>
                <a:latin typeface="Roboto"/>
                <a:ea typeface="Roboto"/>
                <a:cs typeface="Roboto"/>
                <a:sym typeface="Roboto"/>
              </a:rPr>
              <a:t>) and </a:t>
            </a:r>
            <a:r>
              <a:rPr lang="en-US" sz="1200" b="1">
                <a:solidFill>
                  <a:srgbClr val="A2CBFC"/>
                </a:solidFill>
                <a:highlight>
                  <a:srgbClr val="FFFFFF"/>
                </a:highlight>
                <a:latin typeface="Roboto"/>
                <a:ea typeface="Roboto"/>
                <a:cs typeface="Roboto"/>
                <a:sym typeface="Roboto"/>
              </a:rPr>
              <a:t>Jordan</a:t>
            </a:r>
            <a:r>
              <a:rPr lang="en-US" sz="1200" b="1">
                <a:solidFill>
                  <a:srgbClr val="464646"/>
                </a:solidFill>
                <a:highlight>
                  <a:srgbClr val="FFFFFF"/>
                </a:highlight>
                <a:latin typeface="Roboto"/>
                <a:ea typeface="Roboto"/>
                <a:cs typeface="Roboto"/>
                <a:sym typeface="Roboto"/>
              </a:rPr>
              <a:t>, with exceptions.</a:t>
            </a:r>
            <a:endParaRPr sz="1200" b="1">
              <a:latin typeface="Fira Sans"/>
              <a:ea typeface="Fira Sans"/>
              <a:cs typeface="Fira Sans"/>
              <a:sym typeface="Fira Sans"/>
            </a:endParaRPr>
          </a:p>
        </p:txBody>
      </p:sp>
      <p:sp>
        <p:nvSpPr>
          <p:cNvPr id="185" name="Shape 185"/>
          <p:cNvSpPr txBox="1"/>
          <p:nvPr/>
        </p:nvSpPr>
        <p:spPr>
          <a:xfrm>
            <a:off x="604725" y="2906150"/>
            <a:ext cx="2299200" cy="48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18</a:t>
            </a:r>
            <a:endParaRPr sz="2600">
              <a:latin typeface="Fira Sans"/>
              <a:ea typeface="Fira Sans"/>
              <a:cs typeface="Fira Sans"/>
              <a:sym typeface="Fira Sans"/>
            </a:endParaRPr>
          </a:p>
        </p:txBody>
      </p:sp>
      <p:sp>
        <p:nvSpPr>
          <p:cNvPr id="186" name="Shape 186"/>
          <p:cNvSpPr txBox="1"/>
          <p:nvPr/>
        </p:nvSpPr>
        <p:spPr>
          <a:xfrm>
            <a:off x="533275" y="4158075"/>
            <a:ext cx="22992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a:solidFill>
                  <a:srgbClr val="818181"/>
                </a:solidFill>
                <a:latin typeface="Roboto"/>
                <a:ea typeface="Roboto"/>
                <a:cs typeface="Roboto"/>
                <a:sym typeface="Roboto"/>
              </a:rPr>
              <a:t>Source: World Bank, </a:t>
            </a:r>
            <a:r>
              <a:rPr lang="en-US" sz="900" i="1">
                <a:solidFill>
                  <a:srgbClr val="818181"/>
                </a:solidFill>
                <a:latin typeface="Roboto"/>
                <a:ea typeface="Roboto"/>
                <a:cs typeface="Roboto"/>
                <a:sym typeface="Roboto"/>
              </a:rPr>
              <a:t>Women, Business and the Law</a:t>
            </a:r>
            <a:r>
              <a:rPr lang="en-US" sz="900">
                <a:solidFill>
                  <a:srgbClr val="818181"/>
                </a:solidFill>
                <a:latin typeface="Roboto"/>
                <a:ea typeface="Roboto"/>
                <a:cs typeface="Roboto"/>
                <a:sym typeface="Roboto"/>
              </a:rPr>
              <a:t>, 2016</a:t>
            </a:r>
            <a:endParaRPr sz="900">
              <a:solidFill>
                <a:srgbClr val="818181"/>
              </a:solidFill>
              <a:latin typeface="Roboto"/>
              <a:ea typeface="Roboto"/>
              <a:cs typeface="Roboto"/>
              <a:sym typeface="Roboto"/>
            </a:endParaRPr>
          </a:p>
        </p:txBody>
      </p:sp>
      <p:sp>
        <p:nvSpPr>
          <p:cNvPr id="187" name="Shape 187"/>
          <p:cNvSpPr txBox="1"/>
          <p:nvPr/>
        </p:nvSpPr>
        <p:spPr>
          <a:xfrm>
            <a:off x="513350" y="5170600"/>
            <a:ext cx="2568600" cy="134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legal age of marriage for girls and boys, respectively, in </a:t>
            </a:r>
            <a:r>
              <a:rPr lang="en-US" sz="1200" b="1">
                <a:solidFill>
                  <a:srgbClr val="A2CBFC"/>
                </a:solidFill>
                <a:highlight>
                  <a:srgbClr val="FFFFFF"/>
                </a:highlight>
                <a:latin typeface="Roboto"/>
                <a:ea typeface="Roboto"/>
                <a:cs typeface="Roboto"/>
                <a:sym typeface="Roboto"/>
              </a:rPr>
              <a:t>Kuwait</a:t>
            </a:r>
            <a:r>
              <a:rPr lang="en-US" sz="1200" b="1">
                <a:solidFill>
                  <a:srgbClr val="464646"/>
                </a:solidFill>
                <a:highlight>
                  <a:srgbClr val="FFFFFF"/>
                </a:highlight>
                <a:latin typeface="Roboto"/>
                <a:ea typeface="Roboto"/>
                <a:cs typeface="Roboto"/>
                <a:sym typeface="Roboto"/>
              </a:rPr>
              <a:t>. Exceptions are not granted. </a:t>
            </a:r>
            <a:endParaRPr sz="1200" b="1">
              <a:latin typeface="Fira Sans"/>
              <a:ea typeface="Fira Sans"/>
              <a:cs typeface="Fira Sans"/>
              <a:sym typeface="Fira Sans"/>
            </a:endParaRPr>
          </a:p>
        </p:txBody>
      </p:sp>
      <p:sp>
        <p:nvSpPr>
          <p:cNvPr id="188" name="Shape 188"/>
          <p:cNvSpPr txBox="1"/>
          <p:nvPr/>
        </p:nvSpPr>
        <p:spPr>
          <a:xfrm>
            <a:off x="1172325" y="4748175"/>
            <a:ext cx="1148700" cy="486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15, 17</a:t>
            </a:r>
            <a:endParaRPr sz="2600">
              <a:latin typeface="Fira Sans"/>
              <a:ea typeface="Fira Sans"/>
              <a:cs typeface="Fira Sans"/>
              <a:sym typeface="Fira Sans"/>
            </a:endParaRPr>
          </a:p>
        </p:txBody>
      </p:sp>
      <p:sp>
        <p:nvSpPr>
          <p:cNvPr id="189" name="Shape 189"/>
          <p:cNvSpPr txBox="1"/>
          <p:nvPr/>
        </p:nvSpPr>
        <p:spPr>
          <a:xfrm>
            <a:off x="533275" y="5854150"/>
            <a:ext cx="22992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a:solidFill>
                  <a:srgbClr val="818181"/>
                </a:solidFill>
                <a:latin typeface="Roboto"/>
                <a:ea typeface="Roboto"/>
                <a:cs typeface="Roboto"/>
                <a:sym typeface="Roboto"/>
              </a:rPr>
              <a:t>Source: World Bank, </a:t>
            </a:r>
            <a:r>
              <a:rPr lang="en-US" sz="900" i="1">
                <a:solidFill>
                  <a:srgbClr val="818181"/>
                </a:solidFill>
                <a:latin typeface="Roboto"/>
                <a:ea typeface="Roboto"/>
                <a:cs typeface="Roboto"/>
                <a:sym typeface="Roboto"/>
              </a:rPr>
              <a:t>Women, Business and the Law</a:t>
            </a:r>
            <a:r>
              <a:rPr lang="en-US" sz="900">
                <a:solidFill>
                  <a:srgbClr val="818181"/>
                </a:solidFill>
                <a:latin typeface="Roboto"/>
                <a:ea typeface="Roboto"/>
                <a:cs typeface="Roboto"/>
                <a:sym typeface="Roboto"/>
              </a:rPr>
              <a:t>, 2016</a:t>
            </a:r>
            <a:endParaRPr sz="900">
              <a:solidFill>
                <a:srgbClr val="818181"/>
              </a:solidFill>
              <a:latin typeface="Roboto"/>
              <a:ea typeface="Roboto"/>
              <a:cs typeface="Roboto"/>
              <a:sym typeface="Roboto"/>
            </a:endParaRPr>
          </a:p>
        </p:txBody>
      </p:sp>
      <p:sp>
        <p:nvSpPr>
          <p:cNvPr id="190" name="Shape 190"/>
          <p:cNvSpPr txBox="1"/>
          <p:nvPr/>
        </p:nvSpPr>
        <p:spPr>
          <a:xfrm>
            <a:off x="3188525" y="3404763"/>
            <a:ext cx="2568600" cy="92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 of young women aged 20-24 were married before the age of 18 in </a:t>
            </a:r>
            <a:r>
              <a:rPr lang="en-US" sz="1200" b="1">
                <a:solidFill>
                  <a:srgbClr val="A2CBFC"/>
                </a:solidFill>
                <a:highlight>
                  <a:srgbClr val="FFFFFF"/>
                </a:highlight>
                <a:latin typeface="Roboto"/>
                <a:ea typeface="Roboto"/>
                <a:cs typeface="Roboto"/>
                <a:sym typeface="Roboto"/>
              </a:rPr>
              <a:t>Morocco</a:t>
            </a:r>
            <a:r>
              <a:rPr lang="en-US" sz="1200" b="1">
                <a:solidFill>
                  <a:srgbClr val="464646"/>
                </a:solidFill>
                <a:highlight>
                  <a:srgbClr val="FFFFFF"/>
                </a:highlight>
                <a:latin typeface="Roboto"/>
                <a:ea typeface="Roboto"/>
                <a:cs typeface="Roboto"/>
                <a:sym typeface="Roboto"/>
              </a:rPr>
              <a:t>.</a:t>
            </a:r>
            <a:endParaRPr sz="1200" b="1">
              <a:latin typeface="Fira Sans"/>
              <a:ea typeface="Fira Sans"/>
              <a:cs typeface="Fira Sans"/>
              <a:sym typeface="Fira Sans"/>
            </a:endParaRPr>
          </a:p>
        </p:txBody>
      </p:sp>
      <p:sp>
        <p:nvSpPr>
          <p:cNvPr id="191" name="Shape 191"/>
          <p:cNvSpPr txBox="1"/>
          <p:nvPr/>
        </p:nvSpPr>
        <p:spPr>
          <a:xfrm>
            <a:off x="3290450" y="2906150"/>
            <a:ext cx="2299200" cy="48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16%</a:t>
            </a:r>
            <a:endParaRPr sz="2600">
              <a:latin typeface="Fira Sans"/>
              <a:ea typeface="Fira Sans"/>
              <a:cs typeface="Fira Sans"/>
              <a:sym typeface="Fira Sans"/>
            </a:endParaRPr>
          </a:p>
        </p:txBody>
      </p:sp>
      <p:sp>
        <p:nvSpPr>
          <p:cNvPr id="192" name="Shape 192"/>
          <p:cNvSpPr txBox="1"/>
          <p:nvPr/>
        </p:nvSpPr>
        <p:spPr>
          <a:xfrm>
            <a:off x="3208450" y="4158079"/>
            <a:ext cx="2299200" cy="486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800">
                <a:solidFill>
                  <a:srgbClr val="888888"/>
                </a:solidFill>
                <a:highlight>
                  <a:srgbClr val="FFFFFF"/>
                </a:highlight>
                <a:latin typeface="Roboto"/>
                <a:ea typeface="Roboto"/>
                <a:cs typeface="Roboto"/>
                <a:sym typeface="Roboto"/>
              </a:rPr>
              <a:t>Source: DHS, </a:t>
            </a:r>
            <a:r>
              <a:rPr lang="en-US" sz="800" i="1">
                <a:solidFill>
                  <a:srgbClr val="888888"/>
                </a:solidFill>
                <a:highlight>
                  <a:srgbClr val="FFFFFF"/>
                </a:highlight>
                <a:latin typeface="Roboto"/>
                <a:ea typeface="Roboto"/>
                <a:cs typeface="Roboto"/>
                <a:sym typeface="Roboto"/>
              </a:rPr>
              <a:t>Ministère de la Santé/Maroc, ORC Macro, and Ligue des États Arabes. 2005. Enquête sur la Population et la Santé Familiale (EPSF) 2003-2004.</a:t>
            </a:r>
            <a:endParaRPr sz="800">
              <a:solidFill>
                <a:srgbClr val="888888"/>
              </a:solidFill>
              <a:latin typeface="Roboto"/>
              <a:ea typeface="Roboto"/>
              <a:cs typeface="Roboto"/>
              <a:sym typeface="Roboto"/>
            </a:endParaRPr>
          </a:p>
        </p:txBody>
      </p:sp>
      <p:sp>
        <p:nvSpPr>
          <p:cNvPr id="193" name="Shape 193"/>
          <p:cNvSpPr txBox="1"/>
          <p:nvPr/>
        </p:nvSpPr>
        <p:spPr>
          <a:xfrm>
            <a:off x="3270525" y="5198250"/>
            <a:ext cx="2083200" cy="924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 of women married by age of 15, 18, 20 in </a:t>
            </a:r>
            <a:r>
              <a:rPr lang="en-US" sz="1200" b="1">
                <a:solidFill>
                  <a:srgbClr val="A2CBFC"/>
                </a:solidFill>
                <a:highlight>
                  <a:srgbClr val="FFFFFF"/>
                </a:highlight>
                <a:latin typeface="Roboto"/>
                <a:ea typeface="Roboto"/>
                <a:cs typeface="Roboto"/>
                <a:sym typeface="Roboto"/>
              </a:rPr>
              <a:t>Jordan in 2007</a:t>
            </a:r>
            <a:r>
              <a:rPr lang="en-US" sz="1200" b="1">
                <a:solidFill>
                  <a:srgbClr val="272829"/>
                </a:solidFill>
                <a:highlight>
                  <a:srgbClr val="FFFFFF"/>
                </a:highlight>
                <a:latin typeface="Roboto"/>
                <a:ea typeface="Roboto"/>
                <a:cs typeface="Roboto"/>
                <a:sym typeface="Roboto"/>
              </a:rPr>
              <a:t>.</a:t>
            </a:r>
            <a:endParaRPr sz="1200" b="1">
              <a:latin typeface="Roboto"/>
              <a:ea typeface="Roboto"/>
              <a:cs typeface="Roboto"/>
              <a:sym typeface="Roboto"/>
            </a:endParaRPr>
          </a:p>
        </p:txBody>
      </p:sp>
      <p:sp>
        <p:nvSpPr>
          <p:cNvPr id="194" name="Shape 194"/>
          <p:cNvSpPr txBox="1"/>
          <p:nvPr/>
        </p:nvSpPr>
        <p:spPr>
          <a:xfrm>
            <a:off x="3368275" y="4775825"/>
            <a:ext cx="1934100" cy="486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000" b="1">
                <a:solidFill>
                  <a:srgbClr val="002C61"/>
                </a:solidFill>
                <a:highlight>
                  <a:srgbClr val="FFFFFF"/>
                </a:highlight>
                <a:latin typeface="Roboto"/>
                <a:ea typeface="Roboto"/>
                <a:cs typeface="Roboto"/>
                <a:sym typeface="Roboto"/>
              </a:rPr>
              <a:t>1%, 10%, 22%</a:t>
            </a:r>
            <a:endParaRPr sz="2000" b="1">
              <a:latin typeface="Fira Sans"/>
              <a:ea typeface="Fira Sans"/>
              <a:cs typeface="Fira Sans"/>
              <a:sym typeface="Fira Sans"/>
            </a:endParaRPr>
          </a:p>
        </p:txBody>
      </p:sp>
      <p:sp>
        <p:nvSpPr>
          <p:cNvPr id="195" name="Shape 195"/>
          <p:cNvSpPr txBox="1"/>
          <p:nvPr/>
        </p:nvSpPr>
        <p:spPr>
          <a:xfrm>
            <a:off x="3290450" y="5854150"/>
            <a:ext cx="2299200" cy="3615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900">
                <a:solidFill>
                  <a:srgbClr val="818181"/>
                </a:solidFill>
                <a:latin typeface="Roboto"/>
                <a:ea typeface="Roboto"/>
                <a:cs typeface="Roboto"/>
                <a:sym typeface="Roboto"/>
              </a:rPr>
              <a:t>Source: Department of Statistics (Jordan), </a:t>
            </a:r>
            <a:r>
              <a:rPr lang="en-US" sz="900" i="1">
                <a:solidFill>
                  <a:srgbClr val="818181"/>
                </a:solidFill>
                <a:latin typeface="Roboto"/>
                <a:ea typeface="Roboto"/>
                <a:cs typeface="Roboto"/>
                <a:sym typeface="Roboto"/>
              </a:rPr>
              <a:t>Jordan Population and</a:t>
            </a:r>
            <a:endParaRPr sz="900" i="1">
              <a:solidFill>
                <a:srgbClr val="818181"/>
              </a:solidFill>
              <a:latin typeface="Roboto"/>
              <a:ea typeface="Roboto"/>
              <a:cs typeface="Roboto"/>
              <a:sym typeface="Roboto"/>
            </a:endParaRPr>
          </a:p>
          <a:p>
            <a:pPr marL="0" lvl="0" indent="0" rtl="0">
              <a:spcBef>
                <a:spcPts val="0"/>
              </a:spcBef>
              <a:spcAft>
                <a:spcPts val="0"/>
              </a:spcAft>
              <a:buNone/>
            </a:pPr>
            <a:r>
              <a:rPr lang="en-US" sz="900" i="1">
                <a:solidFill>
                  <a:srgbClr val="818181"/>
                </a:solidFill>
                <a:latin typeface="Roboto"/>
                <a:ea typeface="Roboto"/>
                <a:cs typeface="Roboto"/>
                <a:sym typeface="Roboto"/>
              </a:rPr>
              <a:t>Family Health Survey</a:t>
            </a:r>
            <a:r>
              <a:rPr lang="en-US" sz="900">
                <a:solidFill>
                  <a:srgbClr val="818181"/>
                </a:solidFill>
                <a:latin typeface="Roboto"/>
                <a:ea typeface="Roboto"/>
                <a:cs typeface="Roboto"/>
                <a:sym typeface="Roboto"/>
              </a:rPr>
              <a:t>, 2007</a:t>
            </a:r>
            <a:endParaRPr sz="900">
              <a:solidFill>
                <a:srgbClr val="818181"/>
              </a:solidFill>
              <a:latin typeface="Roboto"/>
              <a:ea typeface="Roboto"/>
              <a:cs typeface="Roboto"/>
              <a:sym typeface="Roboto"/>
            </a:endParaRPr>
          </a:p>
        </p:txBody>
      </p:sp>
      <p:sp>
        <p:nvSpPr>
          <p:cNvPr id="196" name="Shape 196"/>
          <p:cNvSpPr txBox="1"/>
          <p:nvPr/>
        </p:nvSpPr>
        <p:spPr>
          <a:xfrm>
            <a:off x="6367050" y="3359200"/>
            <a:ext cx="2083200" cy="134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150" b="1">
                <a:solidFill>
                  <a:srgbClr val="464646"/>
                </a:solidFill>
                <a:highlight>
                  <a:srgbClr val="FFFFFF"/>
                </a:highlight>
                <a:latin typeface="Roboto"/>
                <a:ea typeface="Roboto"/>
                <a:cs typeface="Roboto"/>
                <a:sym typeface="Roboto"/>
              </a:rPr>
              <a:t>births per 1,000 women aged 15-19 in </a:t>
            </a:r>
            <a:r>
              <a:rPr lang="en-US" sz="1150" b="1">
                <a:solidFill>
                  <a:srgbClr val="A2CBFC"/>
                </a:solidFill>
                <a:highlight>
                  <a:srgbClr val="FFFFFF"/>
                </a:highlight>
                <a:latin typeface="Roboto"/>
                <a:ea typeface="Roboto"/>
                <a:cs typeface="Roboto"/>
                <a:sym typeface="Roboto"/>
              </a:rPr>
              <a:t>Morocco</a:t>
            </a:r>
            <a:r>
              <a:rPr lang="en-US" sz="1150" b="1">
                <a:solidFill>
                  <a:srgbClr val="464646"/>
                </a:solidFill>
                <a:highlight>
                  <a:srgbClr val="FFFFFF"/>
                </a:highlight>
                <a:latin typeface="Roboto"/>
                <a:ea typeface="Roboto"/>
                <a:cs typeface="Roboto"/>
                <a:sym typeface="Roboto"/>
              </a:rPr>
              <a:t>, 2006-2015</a:t>
            </a:r>
            <a:endParaRPr sz="1200" b="1">
              <a:latin typeface="Fira Sans"/>
              <a:ea typeface="Fira Sans"/>
              <a:cs typeface="Fira Sans"/>
              <a:sym typeface="Fira Sans"/>
            </a:endParaRPr>
          </a:p>
        </p:txBody>
      </p:sp>
      <p:sp>
        <p:nvSpPr>
          <p:cNvPr id="197" name="Shape 197"/>
          <p:cNvSpPr txBox="1"/>
          <p:nvPr/>
        </p:nvSpPr>
        <p:spPr>
          <a:xfrm>
            <a:off x="7026025" y="2860575"/>
            <a:ext cx="1148700" cy="486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32</a:t>
            </a:r>
            <a:endParaRPr sz="2600">
              <a:latin typeface="Fira Sans"/>
              <a:ea typeface="Fira Sans"/>
              <a:cs typeface="Fira Sans"/>
              <a:sym typeface="Fira Sans"/>
            </a:endParaRPr>
          </a:p>
        </p:txBody>
      </p:sp>
      <p:sp>
        <p:nvSpPr>
          <p:cNvPr id="198" name="Shape 198"/>
          <p:cNvSpPr txBox="1"/>
          <p:nvPr/>
        </p:nvSpPr>
        <p:spPr>
          <a:xfrm>
            <a:off x="6386975" y="4042750"/>
            <a:ext cx="17355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a:solidFill>
                  <a:srgbClr val="818181"/>
                </a:solidFill>
                <a:latin typeface="Roboto"/>
                <a:ea typeface="Roboto"/>
                <a:cs typeface="Roboto"/>
                <a:sym typeface="Roboto"/>
              </a:rPr>
              <a:t>Source: UNFPA, </a:t>
            </a:r>
            <a:r>
              <a:rPr lang="en-US" sz="900" i="1">
                <a:solidFill>
                  <a:srgbClr val="818181"/>
                </a:solidFill>
                <a:latin typeface="Roboto"/>
                <a:ea typeface="Roboto"/>
                <a:cs typeface="Roboto"/>
                <a:sym typeface="Roboto"/>
              </a:rPr>
              <a:t>State of World Population</a:t>
            </a:r>
            <a:r>
              <a:rPr lang="en-US" sz="900">
                <a:solidFill>
                  <a:srgbClr val="818181"/>
                </a:solidFill>
                <a:latin typeface="Roboto"/>
                <a:ea typeface="Roboto"/>
                <a:cs typeface="Roboto"/>
                <a:sym typeface="Roboto"/>
              </a:rPr>
              <a:t>, 2017</a:t>
            </a:r>
            <a:endParaRPr sz="900">
              <a:solidFill>
                <a:srgbClr val="818181"/>
              </a:solidFill>
              <a:latin typeface="Roboto"/>
              <a:ea typeface="Roboto"/>
              <a:cs typeface="Roboto"/>
              <a:sym typeface="Roboto"/>
            </a:endParaRPr>
          </a:p>
        </p:txBody>
      </p:sp>
      <p:sp>
        <p:nvSpPr>
          <p:cNvPr id="199" name="Shape 199"/>
          <p:cNvSpPr txBox="1"/>
          <p:nvPr/>
        </p:nvSpPr>
        <p:spPr>
          <a:xfrm>
            <a:off x="6303225" y="5125025"/>
            <a:ext cx="2083200" cy="134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births per 1,000 women aged 15-19 in </a:t>
            </a:r>
            <a:r>
              <a:rPr lang="en-US" sz="1200" b="1">
                <a:solidFill>
                  <a:srgbClr val="A2CBFC"/>
                </a:solidFill>
                <a:highlight>
                  <a:srgbClr val="FFFFFF"/>
                </a:highlight>
                <a:latin typeface="Roboto"/>
                <a:ea typeface="Roboto"/>
                <a:cs typeface="Roboto"/>
                <a:sym typeface="Roboto"/>
              </a:rPr>
              <a:t>Jordan</a:t>
            </a:r>
            <a:r>
              <a:rPr lang="en-US" sz="1200" b="1">
                <a:solidFill>
                  <a:srgbClr val="464646"/>
                </a:solidFill>
                <a:highlight>
                  <a:srgbClr val="FFFFFF"/>
                </a:highlight>
                <a:latin typeface="Roboto"/>
                <a:ea typeface="Roboto"/>
                <a:cs typeface="Roboto"/>
                <a:sym typeface="Roboto"/>
              </a:rPr>
              <a:t>, 2006-2015</a:t>
            </a:r>
            <a:endParaRPr sz="1200" b="1">
              <a:latin typeface="Roboto"/>
              <a:ea typeface="Roboto"/>
              <a:cs typeface="Roboto"/>
              <a:sym typeface="Roboto"/>
            </a:endParaRPr>
          </a:p>
        </p:txBody>
      </p:sp>
      <p:sp>
        <p:nvSpPr>
          <p:cNvPr id="200" name="Shape 200"/>
          <p:cNvSpPr txBox="1"/>
          <p:nvPr/>
        </p:nvSpPr>
        <p:spPr>
          <a:xfrm>
            <a:off x="6962200" y="4626400"/>
            <a:ext cx="1148700" cy="486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26</a:t>
            </a:r>
            <a:endParaRPr sz="2600">
              <a:latin typeface="Fira Sans"/>
              <a:ea typeface="Fira Sans"/>
              <a:cs typeface="Fira Sans"/>
              <a:sym typeface="Fira Sans"/>
            </a:endParaRPr>
          </a:p>
        </p:txBody>
      </p:sp>
      <p:sp>
        <p:nvSpPr>
          <p:cNvPr id="201" name="Shape 201"/>
          <p:cNvSpPr txBox="1"/>
          <p:nvPr/>
        </p:nvSpPr>
        <p:spPr>
          <a:xfrm>
            <a:off x="6323150" y="5808575"/>
            <a:ext cx="17355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a:solidFill>
                  <a:srgbClr val="818181"/>
                </a:solidFill>
                <a:latin typeface="Roboto"/>
                <a:ea typeface="Roboto"/>
                <a:cs typeface="Roboto"/>
                <a:sym typeface="Roboto"/>
              </a:rPr>
              <a:t>Source: UNFPA, </a:t>
            </a:r>
            <a:r>
              <a:rPr lang="en-US" sz="900" i="1">
                <a:solidFill>
                  <a:srgbClr val="818181"/>
                </a:solidFill>
                <a:latin typeface="Roboto"/>
                <a:ea typeface="Roboto"/>
                <a:cs typeface="Roboto"/>
                <a:sym typeface="Roboto"/>
              </a:rPr>
              <a:t>State of World Population</a:t>
            </a:r>
            <a:r>
              <a:rPr lang="en-US" sz="900">
                <a:solidFill>
                  <a:srgbClr val="818181"/>
                </a:solidFill>
                <a:latin typeface="Roboto"/>
                <a:ea typeface="Roboto"/>
                <a:cs typeface="Roboto"/>
                <a:sym typeface="Roboto"/>
              </a:rPr>
              <a:t>, 2017</a:t>
            </a:r>
            <a:endParaRPr sz="900">
              <a:solidFill>
                <a:srgbClr val="818181"/>
              </a:solidFill>
              <a:latin typeface="Roboto"/>
              <a:ea typeface="Roboto"/>
              <a:cs typeface="Roboto"/>
              <a:sym typeface="Roboto"/>
            </a:endParaRPr>
          </a:p>
        </p:txBody>
      </p:sp>
      <p:sp>
        <p:nvSpPr>
          <p:cNvPr id="26" name="Rectangle 25"/>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11</a:t>
            </a:fld>
            <a:endParaRPr/>
          </a:p>
        </p:txBody>
      </p:sp>
      <p:sp>
        <p:nvSpPr>
          <p:cNvPr id="208" name="Shape 208"/>
          <p:cNvSpPr txBox="1"/>
          <p:nvPr/>
        </p:nvSpPr>
        <p:spPr>
          <a:xfrm>
            <a:off x="5665509" y="6547050"/>
            <a:ext cx="3478616"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and Social Issues</a:t>
            </a:r>
            <a:endParaRPr sz="900" b="1" dirty="0">
              <a:solidFill>
                <a:srgbClr val="A2CBFC"/>
              </a:solidFill>
              <a:latin typeface="Fira Sans"/>
              <a:ea typeface="Fira Sans"/>
              <a:cs typeface="Fira Sans"/>
              <a:sym typeface="Fira Sans"/>
            </a:endParaRPr>
          </a:p>
        </p:txBody>
      </p:sp>
      <p:pic>
        <p:nvPicPr>
          <p:cNvPr id="209" name="Shape 209" descr="Early Marriage 4.PNG"/>
          <p:cNvPicPr preferRelativeResize="0"/>
          <p:nvPr/>
        </p:nvPicPr>
        <p:blipFill rotWithShape="1">
          <a:blip r:embed="rId3">
            <a:alphaModFix/>
          </a:blip>
          <a:srcRect l="57882" r="6641" b="66943"/>
          <a:stretch/>
        </p:blipFill>
        <p:spPr>
          <a:xfrm>
            <a:off x="1249750" y="3754431"/>
            <a:ext cx="2938351" cy="765350"/>
          </a:xfrm>
          <a:prstGeom prst="rect">
            <a:avLst/>
          </a:prstGeom>
          <a:noFill/>
          <a:ln>
            <a:noFill/>
          </a:ln>
        </p:spPr>
      </p:pic>
      <p:pic>
        <p:nvPicPr>
          <p:cNvPr id="210" name="Shape 210"/>
          <p:cNvPicPr preferRelativeResize="0"/>
          <p:nvPr/>
        </p:nvPicPr>
        <p:blipFill>
          <a:blip r:embed="rId4">
            <a:alphaModFix/>
          </a:blip>
          <a:stretch>
            <a:fillRect/>
          </a:stretch>
        </p:blipFill>
        <p:spPr>
          <a:xfrm>
            <a:off x="2263671" y="1252106"/>
            <a:ext cx="647248" cy="679475"/>
          </a:xfrm>
          <a:prstGeom prst="rect">
            <a:avLst/>
          </a:prstGeom>
          <a:noFill/>
          <a:ln>
            <a:noFill/>
          </a:ln>
        </p:spPr>
      </p:pic>
      <p:sp>
        <p:nvSpPr>
          <p:cNvPr id="211" name="Shape 211"/>
          <p:cNvSpPr txBox="1"/>
          <p:nvPr/>
        </p:nvSpPr>
        <p:spPr>
          <a:xfrm>
            <a:off x="910298" y="5107625"/>
            <a:ext cx="3889500" cy="658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000">
                <a:solidFill>
                  <a:srgbClr val="9E9E9E"/>
                </a:solidFill>
                <a:highlight>
                  <a:srgbClr val="FFFFFF"/>
                </a:highlight>
                <a:latin typeface="Roboto"/>
                <a:ea typeface="Roboto"/>
                <a:cs typeface="Roboto"/>
                <a:sym typeface="Roboto"/>
              </a:rPr>
              <a:t>Source: Girls Not Brides,</a:t>
            </a:r>
            <a:r>
              <a:rPr lang="en-US" sz="1000" i="1">
                <a:solidFill>
                  <a:srgbClr val="9E9E9E"/>
                </a:solidFill>
                <a:highlight>
                  <a:srgbClr val="FFFFFF"/>
                </a:highlight>
                <a:latin typeface="Roboto"/>
                <a:ea typeface="Roboto"/>
                <a:cs typeface="Roboto"/>
                <a:sym typeface="Roboto"/>
              </a:rPr>
              <a:t>The Role of Parliamentarians in Ending Child Marriage</a:t>
            </a:r>
            <a:r>
              <a:rPr lang="en-US" sz="1000">
                <a:solidFill>
                  <a:srgbClr val="9E9E9E"/>
                </a:solidFill>
                <a:highlight>
                  <a:srgbClr val="FFFFFF"/>
                </a:highlight>
                <a:latin typeface="Roboto"/>
                <a:ea typeface="Roboto"/>
                <a:cs typeface="Roboto"/>
                <a:sym typeface="Roboto"/>
              </a:rPr>
              <a:t>, 2016 </a:t>
            </a:r>
            <a:endParaRPr sz="1000">
              <a:solidFill>
                <a:srgbClr val="9E9E9E"/>
              </a:solidFill>
              <a:latin typeface="Roboto"/>
              <a:ea typeface="Roboto"/>
              <a:cs typeface="Roboto"/>
              <a:sym typeface="Roboto"/>
            </a:endParaRPr>
          </a:p>
        </p:txBody>
      </p:sp>
      <p:cxnSp>
        <p:nvCxnSpPr>
          <p:cNvPr id="212" name="Shape 212"/>
          <p:cNvCxnSpPr/>
          <p:nvPr/>
        </p:nvCxnSpPr>
        <p:spPr>
          <a:xfrm>
            <a:off x="5066111" y="2000848"/>
            <a:ext cx="0" cy="3536700"/>
          </a:xfrm>
          <a:prstGeom prst="straightConnector1">
            <a:avLst/>
          </a:prstGeom>
          <a:noFill/>
          <a:ln w="38100" cap="flat" cmpd="sng">
            <a:solidFill>
              <a:srgbClr val="8EC3A7"/>
            </a:solidFill>
            <a:prstDash val="solid"/>
            <a:round/>
            <a:headEnd type="none" w="med" len="med"/>
            <a:tailEnd type="none" w="med" len="med"/>
          </a:ln>
        </p:spPr>
      </p:cxnSp>
      <p:sp>
        <p:nvSpPr>
          <p:cNvPr id="213" name="Shape 213"/>
          <p:cNvSpPr txBox="1"/>
          <p:nvPr/>
        </p:nvSpPr>
        <p:spPr>
          <a:xfrm>
            <a:off x="910300" y="3032175"/>
            <a:ext cx="3889500" cy="524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000">
                <a:solidFill>
                  <a:srgbClr val="9E9E9E"/>
                </a:solidFill>
                <a:highlight>
                  <a:srgbClr val="FFFFFF"/>
                </a:highlight>
                <a:latin typeface="Roboto"/>
                <a:ea typeface="Roboto"/>
                <a:cs typeface="Roboto"/>
                <a:sym typeface="Roboto"/>
              </a:rPr>
              <a:t>Source: Giving What We Can, </a:t>
            </a:r>
            <a:r>
              <a:rPr lang="en-US" sz="1000" i="1">
                <a:solidFill>
                  <a:srgbClr val="9E9E9E"/>
                </a:solidFill>
                <a:highlight>
                  <a:srgbClr val="FFFFFF"/>
                </a:highlight>
                <a:latin typeface="Roboto"/>
                <a:ea typeface="Roboto"/>
                <a:cs typeface="Roboto"/>
                <a:sym typeface="Roboto"/>
              </a:rPr>
              <a:t>Child Marriage: Causes, Effects and Interventions Report</a:t>
            </a:r>
            <a:r>
              <a:rPr lang="en-US" sz="1000">
                <a:solidFill>
                  <a:srgbClr val="9E9E9E"/>
                </a:solidFill>
                <a:highlight>
                  <a:srgbClr val="FFFFFF"/>
                </a:highlight>
                <a:latin typeface="Roboto"/>
                <a:ea typeface="Roboto"/>
                <a:cs typeface="Roboto"/>
                <a:sym typeface="Roboto"/>
              </a:rPr>
              <a:t>, 2014</a:t>
            </a:r>
            <a:endParaRPr sz="1000">
              <a:solidFill>
                <a:srgbClr val="9E9E9E"/>
              </a:solidFill>
              <a:latin typeface="Roboto"/>
              <a:ea typeface="Roboto"/>
              <a:cs typeface="Roboto"/>
              <a:sym typeface="Roboto"/>
            </a:endParaRPr>
          </a:p>
        </p:txBody>
      </p:sp>
      <p:sp>
        <p:nvSpPr>
          <p:cNvPr id="214" name="Shape 214"/>
          <p:cNvSpPr txBox="1"/>
          <p:nvPr/>
        </p:nvSpPr>
        <p:spPr>
          <a:xfrm>
            <a:off x="471225" y="1865400"/>
            <a:ext cx="4553400" cy="922800"/>
          </a:xfrm>
          <a:prstGeom prst="rect">
            <a:avLst/>
          </a:prstGeom>
          <a:noFill/>
          <a:ln>
            <a:noFill/>
          </a:ln>
        </p:spPr>
        <p:txBody>
          <a:bodyPr spcFirstLastPara="1" wrap="square" lIns="91425" tIns="91425" rIns="91425" bIns="91425" anchor="t" anchorCtr="0">
            <a:noAutofit/>
          </a:bodyPr>
          <a:lstStyle/>
          <a:p>
            <a:pPr marL="457200" lvl="0" indent="-228600" rtl="0">
              <a:lnSpc>
                <a:spcPct val="115000"/>
              </a:lnSpc>
              <a:spcBef>
                <a:spcPts val="0"/>
              </a:spcBef>
              <a:spcAft>
                <a:spcPts val="0"/>
              </a:spcAft>
              <a:buClr>
                <a:srgbClr val="464646"/>
              </a:buClr>
              <a:buSzPts val="1600"/>
              <a:buFont typeface="Fira Sans"/>
              <a:buNone/>
            </a:pPr>
            <a:r>
              <a:rPr lang="en-US" sz="1600" b="1">
                <a:solidFill>
                  <a:srgbClr val="464646"/>
                </a:solidFill>
                <a:highlight>
                  <a:srgbClr val="FFFFFF"/>
                </a:highlight>
                <a:latin typeface="Roboto"/>
                <a:ea typeface="Roboto"/>
                <a:cs typeface="Roboto"/>
                <a:sym typeface="Roboto"/>
              </a:rPr>
              <a:t>Child marriage is the cause of obstetric, physical, and psychological diseases and disorders in women and also affects the health of their children. </a:t>
            </a:r>
            <a:endParaRPr sz="1600" b="1">
              <a:solidFill>
                <a:srgbClr val="464646"/>
              </a:solidFill>
              <a:latin typeface="Fira Sans"/>
              <a:ea typeface="Fira Sans"/>
              <a:cs typeface="Fira Sans"/>
              <a:sym typeface="Fira Sans"/>
            </a:endParaRPr>
          </a:p>
        </p:txBody>
      </p:sp>
      <p:sp>
        <p:nvSpPr>
          <p:cNvPr id="215" name="Shape 215"/>
          <p:cNvSpPr txBox="1"/>
          <p:nvPr/>
        </p:nvSpPr>
        <p:spPr>
          <a:xfrm>
            <a:off x="425950" y="4519775"/>
            <a:ext cx="4553400" cy="922800"/>
          </a:xfrm>
          <a:prstGeom prst="rect">
            <a:avLst/>
          </a:prstGeom>
          <a:noFill/>
          <a:ln>
            <a:noFill/>
          </a:ln>
        </p:spPr>
        <p:txBody>
          <a:bodyPr spcFirstLastPara="1" wrap="square" lIns="91425" tIns="91425" rIns="91425" bIns="91425" anchor="t" anchorCtr="0">
            <a:noAutofit/>
          </a:bodyPr>
          <a:lstStyle/>
          <a:p>
            <a:pPr marL="457200" lvl="0" indent="-228600" rtl="0">
              <a:lnSpc>
                <a:spcPct val="115000"/>
              </a:lnSpc>
              <a:spcBef>
                <a:spcPts val="0"/>
              </a:spcBef>
              <a:spcAft>
                <a:spcPts val="0"/>
              </a:spcAft>
              <a:buClr>
                <a:srgbClr val="464646"/>
              </a:buClr>
              <a:buSzPts val="1600"/>
              <a:buFont typeface="Fira Sans"/>
              <a:buNone/>
            </a:pPr>
            <a:r>
              <a:rPr lang="en-US" sz="1600" b="1">
                <a:solidFill>
                  <a:srgbClr val="464646"/>
                </a:solidFill>
                <a:highlight>
                  <a:srgbClr val="FFFFFF"/>
                </a:highlight>
                <a:latin typeface="Roboto"/>
                <a:ea typeface="Roboto"/>
                <a:cs typeface="Roboto"/>
                <a:sym typeface="Roboto"/>
              </a:rPr>
              <a:t>The early marriage of girls derails both educational and career opportunities. </a:t>
            </a:r>
            <a:endParaRPr sz="1600" b="1">
              <a:solidFill>
                <a:srgbClr val="464646"/>
              </a:solidFill>
              <a:latin typeface="Fira Sans"/>
              <a:ea typeface="Fira Sans"/>
              <a:cs typeface="Fira Sans"/>
              <a:sym typeface="Fira Sans"/>
            </a:endParaRPr>
          </a:p>
        </p:txBody>
      </p:sp>
      <p:sp>
        <p:nvSpPr>
          <p:cNvPr id="216" name="Shape 216"/>
          <p:cNvSpPr txBox="1"/>
          <p:nvPr/>
        </p:nvSpPr>
        <p:spPr>
          <a:xfrm>
            <a:off x="5279000" y="2315150"/>
            <a:ext cx="3478200" cy="36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of child brides have </a:t>
            </a:r>
            <a:r>
              <a:rPr lang="en-US" sz="1200" b="1">
                <a:solidFill>
                  <a:srgbClr val="A2CBFC"/>
                </a:solidFill>
                <a:highlight>
                  <a:srgbClr val="FFFFFF"/>
                </a:highlight>
                <a:latin typeface="Roboto"/>
                <a:ea typeface="Roboto"/>
                <a:cs typeface="Roboto"/>
                <a:sym typeface="Roboto"/>
              </a:rPr>
              <a:t>physically weak children</a:t>
            </a:r>
            <a:r>
              <a:rPr lang="en-US" sz="1200" b="1">
                <a:solidFill>
                  <a:srgbClr val="464646"/>
                </a:solidFill>
                <a:highlight>
                  <a:srgbClr val="FFFFFF"/>
                </a:highlight>
                <a:latin typeface="Roboto"/>
                <a:ea typeface="Roboto"/>
                <a:cs typeface="Roboto"/>
                <a:sym typeface="Roboto"/>
              </a:rPr>
              <a:t>. </a:t>
            </a:r>
            <a:endParaRPr sz="1200" b="1">
              <a:latin typeface="Fira Sans"/>
              <a:ea typeface="Fira Sans"/>
              <a:cs typeface="Fira Sans"/>
              <a:sym typeface="Fira Sans"/>
            </a:endParaRPr>
          </a:p>
        </p:txBody>
      </p:sp>
      <p:sp>
        <p:nvSpPr>
          <p:cNvPr id="217" name="Shape 217"/>
          <p:cNvSpPr txBox="1"/>
          <p:nvPr/>
        </p:nvSpPr>
        <p:spPr>
          <a:xfrm>
            <a:off x="5163825" y="1865400"/>
            <a:ext cx="1138500" cy="48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34.1%</a:t>
            </a:r>
            <a:endParaRPr sz="2600">
              <a:latin typeface="Fira Sans"/>
              <a:ea typeface="Fira Sans"/>
              <a:cs typeface="Fira Sans"/>
              <a:sym typeface="Fira Sans"/>
            </a:endParaRPr>
          </a:p>
        </p:txBody>
      </p:sp>
      <p:sp>
        <p:nvSpPr>
          <p:cNvPr id="218" name="Shape 218"/>
          <p:cNvSpPr txBox="1"/>
          <p:nvPr/>
        </p:nvSpPr>
        <p:spPr>
          <a:xfrm>
            <a:off x="5141675" y="5203025"/>
            <a:ext cx="3103200" cy="486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850">
                <a:solidFill>
                  <a:srgbClr val="9E9E9E"/>
                </a:solidFill>
                <a:highlight>
                  <a:srgbClr val="FFFFFF"/>
                </a:highlight>
                <a:latin typeface="Roboto"/>
                <a:ea typeface="Roboto"/>
                <a:cs typeface="Roboto"/>
                <a:sym typeface="Roboto"/>
              </a:rPr>
              <a:t>Source: Giving What We Can, </a:t>
            </a:r>
            <a:r>
              <a:rPr lang="en-US" sz="850" i="1">
                <a:solidFill>
                  <a:srgbClr val="9E9E9E"/>
                </a:solidFill>
                <a:highlight>
                  <a:srgbClr val="FFFFFF"/>
                </a:highlight>
                <a:latin typeface="Roboto"/>
                <a:ea typeface="Roboto"/>
                <a:cs typeface="Roboto"/>
                <a:sym typeface="Roboto"/>
              </a:rPr>
              <a:t>Child Marriage: Causes, Effects and Interventions</a:t>
            </a:r>
            <a:r>
              <a:rPr lang="en-US" sz="850">
                <a:solidFill>
                  <a:srgbClr val="9E9E9E"/>
                </a:solidFill>
                <a:highlight>
                  <a:srgbClr val="FFFFFF"/>
                </a:highlight>
                <a:latin typeface="Roboto"/>
                <a:ea typeface="Roboto"/>
                <a:cs typeface="Roboto"/>
                <a:sym typeface="Roboto"/>
              </a:rPr>
              <a:t> Report, 2014</a:t>
            </a:r>
            <a:endParaRPr sz="800">
              <a:solidFill>
                <a:srgbClr val="9E9E9E"/>
              </a:solidFill>
              <a:latin typeface="Roboto"/>
              <a:ea typeface="Roboto"/>
              <a:cs typeface="Roboto"/>
              <a:sym typeface="Roboto"/>
            </a:endParaRPr>
          </a:p>
        </p:txBody>
      </p:sp>
      <p:sp>
        <p:nvSpPr>
          <p:cNvPr id="219" name="Shape 219"/>
          <p:cNvSpPr txBox="1"/>
          <p:nvPr/>
        </p:nvSpPr>
        <p:spPr>
          <a:xfrm>
            <a:off x="5278988" y="3110050"/>
            <a:ext cx="3478200" cy="36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have </a:t>
            </a:r>
            <a:r>
              <a:rPr lang="en-US" sz="1200" b="1">
                <a:solidFill>
                  <a:srgbClr val="A2CBFC"/>
                </a:solidFill>
                <a:highlight>
                  <a:srgbClr val="FFFFFF"/>
                </a:highlight>
                <a:latin typeface="Roboto"/>
                <a:ea typeface="Roboto"/>
                <a:cs typeface="Roboto"/>
                <a:sym typeface="Roboto"/>
              </a:rPr>
              <a:t>handicapped </a:t>
            </a:r>
            <a:r>
              <a:rPr lang="en-US" sz="1200" b="1">
                <a:solidFill>
                  <a:srgbClr val="464646"/>
                </a:solidFill>
                <a:highlight>
                  <a:srgbClr val="FFFFFF"/>
                </a:highlight>
                <a:latin typeface="Roboto"/>
                <a:ea typeface="Roboto"/>
                <a:cs typeface="Roboto"/>
                <a:sym typeface="Roboto"/>
              </a:rPr>
              <a:t>and </a:t>
            </a:r>
            <a:r>
              <a:rPr lang="en-US" sz="1200" b="1">
                <a:solidFill>
                  <a:srgbClr val="A2CBFC"/>
                </a:solidFill>
                <a:highlight>
                  <a:srgbClr val="FFFFFF"/>
                </a:highlight>
                <a:latin typeface="Roboto"/>
                <a:ea typeface="Roboto"/>
                <a:cs typeface="Roboto"/>
                <a:sym typeface="Roboto"/>
              </a:rPr>
              <a:t>disabled children</a:t>
            </a:r>
            <a:r>
              <a:rPr lang="en-US" sz="1200" b="1">
                <a:solidFill>
                  <a:srgbClr val="464646"/>
                </a:solidFill>
                <a:highlight>
                  <a:srgbClr val="FFFFFF"/>
                </a:highlight>
                <a:latin typeface="Roboto"/>
                <a:ea typeface="Roboto"/>
                <a:cs typeface="Roboto"/>
                <a:sym typeface="Roboto"/>
              </a:rPr>
              <a:t>. </a:t>
            </a:r>
            <a:endParaRPr sz="1200" b="1">
              <a:latin typeface="Fira Sans"/>
              <a:ea typeface="Fira Sans"/>
              <a:cs typeface="Fira Sans"/>
              <a:sym typeface="Fira Sans"/>
            </a:endParaRPr>
          </a:p>
        </p:txBody>
      </p:sp>
      <p:sp>
        <p:nvSpPr>
          <p:cNvPr id="220" name="Shape 220"/>
          <p:cNvSpPr txBox="1"/>
          <p:nvPr/>
        </p:nvSpPr>
        <p:spPr>
          <a:xfrm>
            <a:off x="5087613" y="2660300"/>
            <a:ext cx="1138500" cy="48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8.9%</a:t>
            </a:r>
            <a:endParaRPr sz="2600">
              <a:latin typeface="Fira Sans"/>
              <a:ea typeface="Fira Sans"/>
              <a:cs typeface="Fira Sans"/>
              <a:sym typeface="Fira Sans"/>
            </a:endParaRPr>
          </a:p>
        </p:txBody>
      </p:sp>
      <p:sp>
        <p:nvSpPr>
          <p:cNvPr id="221" name="Shape 221"/>
          <p:cNvSpPr txBox="1"/>
          <p:nvPr/>
        </p:nvSpPr>
        <p:spPr>
          <a:xfrm>
            <a:off x="5280625" y="3981150"/>
            <a:ext cx="3478200" cy="36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have suffered from </a:t>
            </a:r>
            <a:r>
              <a:rPr lang="en-US" sz="1200" b="1">
                <a:solidFill>
                  <a:srgbClr val="A2CBFC"/>
                </a:solidFill>
                <a:highlight>
                  <a:srgbClr val="FFFFFF"/>
                </a:highlight>
                <a:latin typeface="Roboto"/>
                <a:ea typeface="Roboto"/>
                <a:cs typeface="Roboto"/>
                <a:sym typeface="Roboto"/>
              </a:rPr>
              <a:t>gynecological diseases</a:t>
            </a:r>
            <a:r>
              <a:rPr lang="en-US" sz="1200" b="1">
                <a:solidFill>
                  <a:srgbClr val="464646"/>
                </a:solidFill>
                <a:highlight>
                  <a:srgbClr val="FFFFFF"/>
                </a:highlight>
                <a:latin typeface="Roboto"/>
                <a:ea typeface="Roboto"/>
                <a:cs typeface="Roboto"/>
                <a:sym typeface="Roboto"/>
              </a:rPr>
              <a:t>. </a:t>
            </a:r>
            <a:endParaRPr sz="1200" b="1">
              <a:latin typeface="Fira Sans"/>
              <a:ea typeface="Fira Sans"/>
              <a:cs typeface="Fira Sans"/>
              <a:sym typeface="Fira Sans"/>
            </a:endParaRPr>
          </a:p>
        </p:txBody>
      </p:sp>
      <p:sp>
        <p:nvSpPr>
          <p:cNvPr id="222" name="Shape 222"/>
          <p:cNvSpPr txBox="1"/>
          <p:nvPr/>
        </p:nvSpPr>
        <p:spPr>
          <a:xfrm>
            <a:off x="5201150" y="3531400"/>
            <a:ext cx="1138500" cy="48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40.4%</a:t>
            </a:r>
            <a:endParaRPr sz="2600">
              <a:latin typeface="Fira Sans"/>
              <a:ea typeface="Fira Sans"/>
              <a:cs typeface="Fira Sans"/>
              <a:sym typeface="Fira Sans"/>
            </a:endParaRPr>
          </a:p>
        </p:txBody>
      </p:sp>
      <p:sp>
        <p:nvSpPr>
          <p:cNvPr id="223" name="Shape 223"/>
          <p:cNvSpPr txBox="1"/>
          <p:nvPr/>
        </p:nvSpPr>
        <p:spPr>
          <a:xfrm>
            <a:off x="5283038" y="4831450"/>
            <a:ext cx="3478200" cy="36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200" b="1">
                <a:solidFill>
                  <a:srgbClr val="464646"/>
                </a:solidFill>
                <a:highlight>
                  <a:srgbClr val="FFFFFF"/>
                </a:highlight>
                <a:latin typeface="Roboto"/>
                <a:ea typeface="Roboto"/>
                <a:cs typeface="Roboto"/>
                <a:sym typeface="Roboto"/>
              </a:rPr>
              <a:t>have had </a:t>
            </a:r>
            <a:r>
              <a:rPr lang="en-US" sz="1200" b="1">
                <a:solidFill>
                  <a:srgbClr val="A2CBFC"/>
                </a:solidFill>
                <a:highlight>
                  <a:srgbClr val="FFFFFF"/>
                </a:highlight>
                <a:latin typeface="Roboto"/>
                <a:ea typeface="Roboto"/>
                <a:cs typeface="Roboto"/>
                <a:sym typeface="Roboto"/>
              </a:rPr>
              <a:t>psychological disorders</a:t>
            </a:r>
            <a:r>
              <a:rPr lang="en-US" sz="1200" b="1">
                <a:solidFill>
                  <a:srgbClr val="464646"/>
                </a:solidFill>
                <a:highlight>
                  <a:srgbClr val="FFFFFF"/>
                </a:highlight>
                <a:latin typeface="Roboto"/>
                <a:ea typeface="Roboto"/>
                <a:cs typeface="Roboto"/>
                <a:sym typeface="Roboto"/>
              </a:rPr>
              <a:t>.</a:t>
            </a:r>
            <a:endParaRPr sz="1200" b="1">
              <a:latin typeface="Fira Sans"/>
              <a:ea typeface="Fira Sans"/>
              <a:cs typeface="Fira Sans"/>
              <a:sym typeface="Fira Sans"/>
            </a:endParaRPr>
          </a:p>
        </p:txBody>
      </p:sp>
      <p:sp>
        <p:nvSpPr>
          <p:cNvPr id="224" name="Shape 224"/>
          <p:cNvSpPr txBox="1"/>
          <p:nvPr/>
        </p:nvSpPr>
        <p:spPr>
          <a:xfrm>
            <a:off x="5203563" y="4381700"/>
            <a:ext cx="1138500" cy="486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600" b="1">
                <a:solidFill>
                  <a:srgbClr val="002C61"/>
                </a:solidFill>
                <a:highlight>
                  <a:srgbClr val="FFFFFF"/>
                </a:highlight>
                <a:latin typeface="Fira Sans"/>
                <a:ea typeface="Fira Sans"/>
                <a:cs typeface="Fira Sans"/>
                <a:sym typeface="Fira Sans"/>
              </a:rPr>
              <a:t>20.2%</a:t>
            </a:r>
            <a:endParaRPr sz="2600">
              <a:latin typeface="Fira Sans"/>
              <a:ea typeface="Fira Sans"/>
              <a:cs typeface="Fira Sans"/>
              <a:sym typeface="Fira Sans"/>
            </a:endParaRPr>
          </a:p>
        </p:txBody>
      </p:sp>
      <p:sp>
        <p:nvSpPr>
          <p:cNvPr id="20" name="Rectangle 19"/>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12</a:t>
            </a:fld>
            <a:endParaRPr/>
          </a:p>
        </p:txBody>
      </p:sp>
      <p:pic>
        <p:nvPicPr>
          <p:cNvPr id="231" name="Shape 231" descr="Encouraging Positive Change.PNG"/>
          <p:cNvPicPr preferRelativeResize="0"/>
          <p:nvPr/>
        </p:nvPicPr>
        <p:blipFill rotWithShape="1">
          <a:blip r:embed="rId3">
            <a:alphaModFix/>
          </a:blip>
          <a:srcRect l="46518" t="43578" r="44746" b="42369"/>
          <a:stretch/>
        </p:blipFill>
        <p:spPr>
          <a:xfrm>
            <a:off x="3760525" y="3412525"/>
            <a:ext cx="683074" cy="524700"/>
          </a:xfrm>
          <a:prstGeom prst="rect">
            <a:avLst/>
          </a:prstGeom>
          <a:noFill/>
          <a:ln>
            <a:noFill/>
          </a:ln>
        </p:spPr>
      </p:pic>
      <p:sp>
        <p:nvSpPr>
          <p:cNvPr id="232" name="Shape 232"/>
          <p:cNvSpPr txBox="1"/>
          <p:nvPr/>
        </p:nvSpPr>
        <p:spPr>
          <a:xfrm>
            <a:off x="5891753" y="6547050"/>
            <a:ext cx="3450222"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Encouraging Positive Change</a:t>
            </a:r>
            <a:endParaRPr sz="900" b="1" dirty="0">
              <a:solidFill>
                <a:srgbClr val="A2CBFC"/>
              </a:solidFill>
              <a:latin typeface="Fira Sans"/>
              <a:ea typeface="Fira Sans"/>
              <a:cs typeface="Fira Sans"/>
              <a:sym typeface="Fira Sans"/>
            </a:endParaRPr>
          </a:p>
        </p:txBody>
      </p:sp>
      <p:sp>
        <p:nvSpPr>
          <p:cNvPr id="233" name="Shape 233"/>
          <p:cNvSpPr txBox="1"/>
          <p:nvPr/>
        </p:nvSpPr>
        <p:spPr>
          <a:xfrm>
            <a:off x="5128181" y="2035725"/>
            <a:ext cx="2483344" cy="649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dirty="0" err="1">
                <a:solidFill>
                  <a:srgbClr val="002C61"/>
                </a:solidFill>
              </a:rPr>
              <a:t>نحو</a:t>
            </a:r>
            <a:r>
              <a:rPr lang="en-US" sz="1800" dirty="0">
                <a:solidFill>
                  <a:srgbClr val="002C61"/>
                </a:solidFill>
              </a:rPr>
              <a:t> </a:t>
            </a:r>
            <a:r>
              <a:rPr lang="en-US" sz="1800" dirty="0" err="1">
                <a:solidFill>
                  <a:srgbClr val="002C61"/>
                </a:solidFill>
              </a:rPr>
              <a:t>تغيير</a:t>
            </a:r>
            <a:r>
              <a:rPr lang="en-US" sz="1800" dirty="0">
                <a:solidFill>
                  <a:srgbClr val="002C61"/>
                </a:solidFill>
              </a:rPr>
              <a:t> </a:t>
            </a:r>
            <a:r>
              <a:rPr lang="en-US" sz="1800" dirty="0" err="1">
                <a:solidFill>
                  <a:srgbClr val="002C61"/>
                </a:solidFill>
              </a:rPr>
              <a:t>إيجابي</a:t>
            </a:r>
            <a:r>
              <a:rPr lang="en-US" sz="1800" dirty="0">
                <a:solidFill>
                  <a:srgbClr val="002C61"/>
                </a:solidFill>
              </a:rPr>
              <a:t> </a:t>
            </a:r>
            <a:endParaRPr sz="1800" dirty="0">
              <a:solidFill>
                <a:srgbClr val="002C61"/>
              </a:solidFill>
            </a:endParaRPr>
          </a:p>
        </p:txBody>
      </p:sp>
      <p:sp>
        <p:nvSpPr>
          <p:cNvPr id="234" name="Shape 234"/>
          <p:cNvSpPr txBox="1"/>
          <p:nvPr/>
        </p:nvSpPr>
        <p:spPr>
          <a:xfrm>
            <a:off x="563725" y="1518525"/>
            <a:ext cx="8289900" cy="59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4100" b="1">
                <a:solidFill>
                  <a:srgbClr val="A2CBFC"/>
                </a:solidFill>
                <a:highlight>
                  <a:srgbClr val="FFFFFF"/>
                </a:highlight>
                <a:latin typeface="Roboto"/>
                <a:ea typeface="Roboto"/>
                <a:cs typeface="Roboto"/>
                <a:sym typeface="Roboto"/>
              </a:rPr>
              <a:t>Encouraging Positive Change</a:t>
            </a:r>
            <a:endParaRPr sz="4100" b="1">
              <a:latin typeface="Roboto"/>
              <a:ea typeface="Roboto"/>
              <a:cs typeface="Roboto"/>
              <a:sym typeface="Roboto"/>
            </a:endParaRPr>
          </a:p>
        </p:txBody>
      </p:sp>
      <p:sp>
        <p:nvSpPr>
          <p:cNvPr id="235" name="Shape 235"/>
          <p:cNvSpPr txBox="1"/>
          <p:nvPr/>
        </p:nvSpPr>
        <p:spPr>
          <a:xfrm>
            <a:off x="487525" y="2517025"/>
            <a:ext cx="7609200" cy="59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500" b="1">
                <a:solidFill>
                  <a:srgbClr val="464646"/>
                </a:solidFill>
                <a:highlight>
                  <a:srgbClr val="FFFFFF"/>
                </a:highlight>
                <a:latin typeface="Roboto"/>
                <a:ea typeface="Roboto"/>
                <a:cs typeface="Roboto"/>
                <a:sym typeface="Roboto"/>
              </a:rPr>
              <a:t>Arab societies tend to be more responsive to social traditions than to law, experience suggests that change can be achieved through </a:t>
            </a:r>
            <a:r>
              <a:rPr lang="en-US" sz="1500" b="1">
                <a:solidFill>
                  <a:srgbClr val="A2CBFC"/>
                </a:solidFill>
                <a:highlight>
                  <a:srgbClr val="FFFFFF"/>
                </a:highlight>
                <a:latin typeface="Roboto"/>
                <a:ea typeface="Roboto"/>
                <a:cs typeface="Roboto"/>
                <a:sym typeface="Roboto"/>
              </a:rPr>
              <a:t>the legal system</a:t>
            </a:r>
            <a:r>
              <a:rPr lang="en-US" sz="1500" b="1">
                <a:solidFill>
                  <a:srgbClr val="464646"/>
                </a:solidFill>
                <a:highlight>
                  <a:srgbClr val="FFFFFF"/>
                </a:highlight>
                <a:latin typeface="Roboto"/>
                <a:ea typeface="Roboto"/>
                <a:cs typeface="Roboto"/>
                <a:sym typeface="Roboto"/>
              </a:rPr>
              <a:t>. </a:t>
            </a:r>
            <a:endParaRPr sz="1500" b="1">
              <a:latin typeface="Roboto"/>
              <a:ea typeface="Roboto"/>
              <a:cs typeface="Roboto"/>
              <a:sym typeface="Roboto"/>
            </a:endParaRPr>
          </a:p>
        </p:txBody>
      </p:sp>
      <p:sp>
        <p:nvSpPr>
          <p:cNvPr id="236" name="Shape 236"/>
          <p:cNvSpPr txBox="1"/>
          <p:nvPr/>
        </p:nvSpPr>
        <p:spPr>
          <a:xfrm>
            <a:off x="1717325" y="3877300"/>
            <a:ext cx="5440200" cy="1519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000" b="1">
                <a:solidFill>
                  <a:srgbClr val="464646"/>
                </a:solidFill>
                <a:highlight>
                  <a:srgbClr val="FFFFFF"/>
                </a:highlight>
                <a:latin typeface="Roboto"/>
                <a:ea typeface="Roboto"/>
                <a:cs typeface="Roboto"/>
                <a:sym typeface="Roboto"/>
              </a:rPr>
              <a:t>“...in the Islamic world, basic rights in family law constitute a major dimension of gender equality and good family practices.” </a:t>
            </a:r>
            <a:endParaRPr sz="2000" b="1">
              <a:latin typeface="Roboto"/>
              <a:ea typeface="Roboto"/>
              <a:cs typeface="Roboto"/>
              <a:sym typeface="Roboto"/>
            </a:endParaRPr>
          </a:p>
        </p:txBody>
      </p:sp>
      <p:sp>
        <p:nvSpPr>
          <p:cNvPr id="237" name="Shape 237"/>
          <p:cNvSpPr txBox="1"/>
          <p:nvPr/>
        </p:nvSpPr>
        <p:spPr>
          <a:xfrm>
            <a:off x="1679925" y="4935725"/>
            <a:ext cx="59787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a:solidFill>
                  <a:srgbClr val="464646"/>
                </a:solidFill>
                <a:highlight>
                  <a:srgbClr val="FFFFFF"/>
                </a:highlight>
                <a:latin typeface="Roboto"/>
                <a:ea typeface="Roboto"/>
                <a:cs typeface="Roboto"/>
                <a:sym typeface="Roboto"/>
              </a:rPr>
              <a:t>Dr. Mounira Charrad, </a:t>
            </a:r>
            <a:r>
              <a:rPr lang="en-US" sz="1100" i="1">
                <a:solidFill>
                  <a:srgbClr val="464646"/>
                </a:solidFill>
                <a:highlight>
                  <a:srgbClr val="FFFFFF"/>
                </a:highlight>
                <a:latin typeface="Roboto"/>
                <a:ea typeface="Roboto"/>
                <a:cs typeface="Roboto"/>
                <a:sym typeface="Roboto"/>
              </a:rPr>
              <a:t>Family Law Reforms in the Arab World: Tunisia and Morocco</a:t>
            </a:r>
            <a:r>
              <a:rPr lang="en-US" sz="1100">
                <a:solidFill>
                  <a:srgbClr val="464646"/>
                </a:solidFill>
                <a:highlight>
                  <a:srgbClr val="FFFFFF"/>
                </a:highlight>
                <a:latin typeface="Roboto"/>
                <a:ea typeface="Roboto"/>
                <a:cs typeface="Roboto"/>
                <a:sym typeface="Roboto"/>
              </a:rPr>
              <a:t>, 2012</a:t>
            </a:r>
            <a:endParaRPr sz="1100">
              <a:solidFill>
                <a:srgbClr val="818181"/>
              </a:solidFill>
              <a:latin typeface="Roboto"/>
              <a:ea typeface="Roboto"/>
              <a:cs typeface="Roboto"/>
              <a:sym typeface="Roboto"/>
            </a:endParaRPr>
          </a:p>
        </p:txBody>
      </p:sp>
      <p:sp>
        <p:nvSpPr>
          <p:cNvPr id="10" name="Rectangle 9"/>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13</a:t>
            </a:fld>
            <a:endParaRPr/>
          </a:p>
        </p:txBody>
      </p:sp>
      <p:sp>
        <p:nvSpPr>
          <p:cNvPr id="244" name="Shape 244"/>
          <p:cNvSpPr txBox="1"/>
          <p:nvPr/>
        </p:nvSpPr>
        <p:spPr>
          <a:xfrm>
            <a:off x="889199" y="1511113"/>
            <a:ext cx="7792887" cy="3798000"/>
          </a:xfrm>
          <a:prstGeom prst="rect">
            <a:avLst/>
          </a:prstGeom>
          <a:noFill/>
          <a:ln>
            <a:noFill/>
          </a:ln>
        </p:spPr>
        <p:txBody>
          <a:bodyPr spcFirstLastPara="1" wrap="square" lIns="91425" tIns="91425" rIns="91425" bIns="91425" anchor="t" anchorCtr="0">
            <a:noAutofit/>
          </a:bodyPr>
          <a:lstStyle/>
          <a:p>
            <a:pPr marL="457200" lvl="0" indent="-323850" rtl="0">
              <a:spcBef>
                <a:spcPts val="0"/>
              </a:spcBef>
              <a:spcAft>
                <a:spcPts val="0"/>
              </a:spcAft>
              <a:buClr>
                <a:srgbClr val="8EC3A7"/>
              </a:buClr>
              <a:buSzPts val="1500"/>
              <a:buFont typeface="Fira Sans"/>
              <a:buChar char="●"/>
            </a:pPr>
            <a:r>
              <a:rPr lang="en-US" sz="1500" b="1" dirty="0">
                <a:solidFill>
                  <a:srgbClr val="A2CBFC"/>
                </a:solidFill>
                <a:latin typeface="Fira Sans"/>
                <a:ea typeface="Fira Sans"/>
                <a:cs typeface="Fira Sans"/>
                <a:sym typeface="Fira Sans"/>
              </a:rPr>
              <a:t>Establish measures</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such as quotas (voluntary or legislative) to </a:t>
            </a:r>
            <a:r>
              <a:rPr lang="en-US" sz="1500" b="1" dirty="0">
                <a:solidFill>
                  <a:srgbClr val="A2CBFC"/>
                </a:solidFill>
                <a:latin typeface="Fira Sans"/>
                <a:ea typeface="Fira Sans"/>
                <a:cs typeface="Fira Sans"/>
                <a:sym typeface="Fira Sans"/>
              </a:rPr>
              <a:t>improve the representation of women</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in parliaments and the political executive; </a:t>
            </a:r>
            <a:r>
              <a:rPr lang="en-US" sz="1500" b="1" dirty="0">
                <a:solidFill>
                  <a:srgbClr val="A2CBFC"/>
                </a:solidFill>
                <a:latin typeface="Fira Sans"/>
                <a:ea typeface="Fira Sans"/>
                <a:cs typeface="Fira Sans"/>
                <a:sym typeface="Fira Sans"/>
              </a:rPr>
              <a:t>adopt measures</a:t>
            </a:r>
            <a:r>
              <a:rPr lang="en-US" sz="1500" dirty="0">
                <a:solidFill>
                  <a:srgbClr val="222222"/>
                </a:solidFill>
                <a:latin typeface="Fira Sans"/>
                <a:ea typeface="Fira Sans"/>
                <a:cs typeface="Fira Sans"/>
                <a:sym typeface="Fira Sans"/>
              </a:rPr>
              <a:t> to strengthen equal access of women and men to public office.</a:t>
            </a:r>
            <a:br>
              <a:rPr lang="en-US" sz="1500" dirty="0">
                <a:solidFill>
                  <a:srgbClr val="222222"/>
                </a:solidFill>
                <a:latin typeface="Fira Sans"/>
                <a:ea typeface="Fira Sans"/>
                <a:cs typeface="Fira Sans"/>
                <a:sym typeface="Fira Sans"/>
              </a:rPr>
            </a:br>
            <a:endParaRPr sz="1500" dirty="0">
              <a:solidFill>
                <a:srgbClr val="222222"/>
              </a:solidFill>
              <a:latin typeface="Fira Sans"/>
              <a:ea typeface="Fira Sans"/>
              <a:cs typeface="Fira Sans"/>
              <a:sym typeface="Fira Sans"/>
            </a:endParaRPr>
          </a:p>
          <a:p>
            <a:pPr marL="457200" lvl="0" indent="-323850" rtl="0">
              <a:spcBef>
                <a:spcPts val="0"/>
              </a:spcBef>
              <a:spcAft>
                <a:spcPts val="0"/>
              </a:spcAft>
              <a:buClr>
                <a:srgbClr val="8EC3A7"/>
              </a:buClr>
              <a:buSzPts val="1500"/>
              <a:buFont typeface="Fira Sans"/>
              <a:buChar char="●"/>
            </a:pPr>
            <a:r>
              <a:rPr lang="en-US" sz="1500" b="1" dirty="0">
                <a:solidFill>
                  <a:srgbClr val="A2CBFC"/>
                </a:solidFill>
                <a:latin typeface="Fira Sans"/>
                <a:ea typeface="Fira Sans"/>
                <a:cs typeface="Fira Sans"/>
                <a:sym typeface="Fira Sans"/>
              </a:rPr>
              <a:t>Advance</a:t>
            </a:r>
            <a:r>
              <a:rPr lang="en-US" sz="1500" dirty="0">
                <a:solidFill>
                  <a:srgbClr val="222222"/>
                </a:solidFill>
                <a:latin typeface="Fira Sans"/>
                <a:ea typeface="Fira Sans"/>
                <a:cs typeface="Fira Sans"/>
                <a:sym typeface="Fira Sans"/>
              </a:rPr>
              <a:t> the use of </a:t>
            </a:r>
            <a:r>
              <a:rPr lang="en-US" sz="1500" b="1" dirty="0">
                <a:solidFill>
                  <a:srgbClr val="A2CBFC"/>
                </a:solidFill>
                <a:latin typeface="Fira Sans"/>
                <a:ea typeface="Fira Sans"/>
                <a:cs typeface="Fira Sans"/>
                <a:sym typeface="Fira Sans"/>
              </a:rPr>
              <a:t>leadership development programs</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to strengthen women’s leadership.</a:t>
            </a:r>
            <a:br>
              <a:rPr lang="en-US" sz="1500" dirty="0">
                <a:solidFill>
                  <a:srgbClr val="222222"/>
                </a:solidFill>
                <a:latin typeface="Fira Sans"/>
                <a:ea typeface="Fira Sans"/>
                <a:cs typeface="Fira Sans"/>
                <a:sym typeface="Fira Sans"/>
              </a:rPr>
            </a:br>
            <a:endParaRPr sz="1500" dirty="0">
              <a:solidFill>
                <a:srgbClr val="222222"/>
              </a:solidFill>
              <a:latin typeface="Fira Sans"/>
              <a:ea typeface="Fira Sans"/>
              <a:cs typeface="Fira Sans"/>
              <a:sym typeface="Fira Sans"/>
            </a:endParaRPr>
          </a:p>
          <a:p>
            <a:pPr marL="457200" lvl="0" indent="-323850" rtl="0">
              <a:spcBef>
                <a:spcPts val="0"/>
              </a:spcBef>
              <a:spcAft>
                <a:spcPts val="0"/>
              </a:spcAft>
              <a:buClr>
                <a:srgbClr val="8EC3A7"/>
              </a:buClr>
              <a:buSzPts val="1500"/>
              <a:buFont typeface="Fira Sans"/>
              <a:buChar char="●"/>
            </a:pPr>
            <a:r>
              <a:rPr lang="en-US" sz="1500" b="1" dirty="0">
                <a:solidFill>
                  <a:srgbClr val="A2CBFC"/>
                </a:solidFill>
                <a:latin typeface="Fira Sans"/>
                <a:ea typeface="Fira Sans"/>
                <a:cs typeface="Fira Sans"/>
                <a:sym typeface="Fira Sans"/>
              </a:rPr>
              <a:t>Adopt policies</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for greater work-life balance and for greater “women-friendliness” of legislatures, including instituting </a:t>
            </a:r>
            <a:r>
              <a:rPr lang="en-US" sz="1500" b="1" dirty="0">
                <a:solidFill>
                  <a:srgbClr val="A2CBFC"/>
                </a:solidFill>
                <a:latin typeface="Fira Sans"/>
                <a:ea typeface="Fira Sans"/>
                <a:cs typeface="Fira Sans"/>
                <a:sym typeface="Fira Sans"/>
              </a:rPr>
              <a:t>gender-sensitive parliamentary practices</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and procedures.</a:t>
            </a:r>
            <a:br>
              <a:rPr lang="en-US" sz="1500" dirty="0">
                <a:solidFill>
                  <a:srgbClr val="222222"/>
                </a:solidFill>
                <a:latin typeface="Fira Sans"/>
                <a:ea typeface="Fira Sans"/>
                <a:cs typeface="Fira Sans"/>
                <a:sym typeface="Fira Sans"/>
              </a:rPr>
            </a:br>
            <a:endParaRPr sz="1500" dirty="0">
              <a:solidFill>
                <a:srgbClr val="222222"/>
              </a:solidFill>
              <a:latin typeface="Fira Sans"/>
              <a:ea typeface="Fira Sans"/>
              <a:cs typeface="Fira Sans"/>
              <a:sym typeface="Fira Sans"/>
            </a:endParaRPr>
          </a:p>
          <a:p>
            <a:pPr marL="457200" lvl="0" indent="-323850" rtl="0">
              <a:spcBef>
                <a:spcPts val="0"/>
              </a:spcBef>
              <a:spcAft>
                <a:spcPts val="0"/>
              </a:spcAft>
              <a:buClr>
                <a:srgbClr val="8EC3A7"/>
              </a:buClr>
              <a:buSzPts val="1500"/>
              <a:buFont typeface="Fira Sans"/>
              <a:buChar char="●"/>
            </a:pPr>
            <a:r>
              <a:rPr lang="en-US" sz="1500" b="1" dirty="0">
                <a:solidFill>
                  <a:srgbClr val="A2CBFC"/>
                </a:solidFill>
                <a:latin typeface="Fira Sans"/>
                <a:ea typeface="Fira Sans"/>
                <a:cs typeface="Fira Sans"/>
                <a:sym typeface="Fira Sans"/>
              </a:rPr>
              <a:t>Support</a:t>
            </a:r>
            <a:r>
              <a:rPr lang="en-US" sz="1500" dirty="0">
                <a:solidFill>
                  <a:srgbClr val="222222"/>
                </a:solidFill>
                <a:latin typeface="Fira Sans"/>
                <a:ea typeface="Fira Sans"/>
                <a:cs typeface="Fira Sans"/>
                <a:sym typeface="Fira Sans"/>
              </a:rPr>
              <a:t> the establishment of </a:t>
            </a:r>
            <a:r>
              <a:rPr lang="en-US" sz="1500" b="1" dirty="0">
                <a:solidFill>
                  <a:srgbClr val="A2CBFC"/>
                </a:solidFill>
                <a:latin typeface="Fira Sans"/>
                <a:ea typeface="Fira Sans"/>
                <a:cs typeface="Fira Sans"/>
                <a:sym typeface="Fira Sans"/>
              </a:rPr>
              <a:t>cross-party women’s caucuses</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to provide support networks for women in legislatures and </a:t>
            </a:r>
            <a:r>
              <a:rPr lang="en-US" sz="1500" b="1" dirty="0">
                <a:solidFill>
                  <a:srgbClr val="A2CBFC"/>
                </a:solidFill>
                <a:latin typeface="Fira Sans"/>
                <a:ea typeface="Fira Sans"/>
                <a:cs typeface="Fira Sans"/>
                <a:sym typeface="Fira Sans"/>
              </a:rPr>
              <a:t>encourage peer cooperation</a:t>
            </a:r>
            <a:r>
              <a:rPr lang="en-US" sz="1500" dirty="0">
                <a:solidFill>
                  <a:srgbClr val="222222"/>
                </a:solidFill>
                <a:latin typeface="Fira Sans"/>
                <a:ea typeface="Fira Sans"/>
                <a:cs typeface="Fira Sans"/>
                <a:sym typeface="Fira Sans"/>
              </a:rPr>
              <a:t>.</a:t>
            </a:r>
            <a:br>
              <a:rPr lang="en-US" sz="1500" dirty="0">
                <a:solidFill>
                  <a:srgbClr val="222222"/>
                </a:solidFill>
                <a:latin typeface="Fira Sans"/>
                <a:ea typeface="Fira Sans"/>
                <a:cs typeface="Fira Sans"/>
                <a:sym typeface="Fira Sans"/>
              </a:rPr>
            </a:br>
            <a:endParaRPr sz="1500" dirty="0">
              <a:solidFill>
                <a:srgbClr val="222222"/>
              </a:solidFill>
              <a:latin typeface="Fira Sans"/>
              <a:ea typeface="Fira Sans"/>
              <a:cs typeface="Fira Sans"/>
              <a:sym typeface="Fira Sans"/>
            </a:endParaRPr>
          </a:p>
          <a:p>
            <a:pPr marL="457200" lvl="0" indent="-323850" rtl="0">
              <a:spcBef>
                <a:spcPts val="0"/>
              </a:spcBef>
              <a:spcAft>
                <a:spcPts val="0"/>
              </a:spcAft>
              <a:buClr>
                <a:srgbClr val="8EC3A7"/>
              </a:buClr>
              <a:buSzPts val="1500"/>
              <a:buFont typeface="Fira Sans"/>
              <a:buChar char="●"/>
            </a:pPr>
            <a:r>
              <a:rPr lang="en-US" sz="1500" b="1" dirty="0">
                <a:solidFill>
                  <a:srgbClr val="A2CBFC"/>
                </a:solidFill>
                <a:latin typeface="Fira Sans"/>
                <a:ea typeface="Fira Sans"/>
                <a:cs typeface="Fira Sans"/>
                <a:sym typeface="Fira Sans"/>
              </a:rPr>
              <a:t>Take active steps to prevent</a:t>
            </a:r>
            <a:r>
              <a:rPr lang="en-US" sz="1500" dirty="0">
                <a:solidFill>
                  <a:srgbClr val="222222"/>
                </a:solidFill>
                <a:latin typeface="Fira Sans"/>
                <a:ea typeface="Fira Sans"/>
                <a:cs typeface="Fira Sans"/>
                <a:sym typeface="Fira Sans"/>
              </a:rPr>
              <a:t>, identify and address </a:t>
            </a:r>
            <a:r>
              <a:rPr lang="en-US" sz="1500" b="1" dirty="0">
                <a:solidFill>
                  <a:srgbClr val="A2CBFC"/>
                </a:solidFill>
                <a:latin typeface="Fira Sans"/>
                <a:ea typeface="Fira Sans"/>
                <a:cs typeface="Fira Sans"/>
                <a:sym typeface="Fira Sans"/>
              </a:rPr>
              <a:t>political harassment</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and violence experienced by women when in public office.</a:t>
            </a:r>
            <a:br>
              <a:rPr lang="en-US" sz="1500" dirty="0">
                <a:solidFill>
                  <a:srgbClr val="222222"/>
                </a:solidFill>
                <a:latin typeface="Fira Sans"/>
                <a:ea typeface="Fira Sans"/>
                <a:cs typeface="Fira Sans"/>
                <a:sym typeface="Fira Sans"/>
              </a:rPr>
            </a:br>
            <a:endParaRPr sz="1500" dirty="0">
              <a:solidFill>
                <a:srgbClr val="222222"/>
              </a:solidFill>
              <a:latin typeface="Fira Sans"/>
              <a:ea typeface="Fira Sans"/>
              <a:cs typeface="Fira Sans"/>
              <a:sym typeface="Fira Sans"/>
            </a:endParaRPr>
          </a:p>
          <a:p>
            <a:pPr marL="457200" lvl="0" indent="-323850" rtl="0">
              <a:spcBef>
                <a:spcPts val="0"/>
              </a:spcBef>
              <a:spcAft>
                <a:spcPts val="600"/>
              </a:spcAft>
              <a:buClr>
                <a:srgbClr val="8EC3A7"/>
              </a:buClr>
              <a:buSzPts val="1500"/>
              <a:buFont typeface="Fira Sans"/>
              <a:buChar char="●"/>
            </a:pPr>
            <a:r>
              <a:rPr lang="en-US" sz="1500" b="1" dirty="0">
                <a:solidFill>
                  <a:srgbClr val="A2CBFC"/>
                </a:solidFill>
                <a:latin typeface="Fira Sans"/>
                <a:ea typeface="Fira Sans"/>
                <a:cs typeface="Fira Sans"/>
                <a:sym typeface="Fira Sans"/>
              </a:rPr>
              <a:t>Take steps</a:t>
            </a:r>
            <a:r>
              <a:rPr lang="en-US" sz="1500" b="1" dirty="0">
                <a:solidFill>
                  <a:srgbClr val="222222"/>
                </a:solidFill>
                <a:latin typeface="Fira Sans"/>
                <a:ea typeface="Fira Sans"/>
                <a:cs typeface="Fira Sans"/>
                <a:sym typeface="Fira Sans"/>
              </a:rPr>
              <a:t> </a:t>
            </a:r>
            <a:r>
              <a:rPr lang="en-US" sz="1500" b="1" dirty="0">
                <a:solidFill>
                  <a:srgbClr val="A2CBFC"/>
                </a:solidFill>
                <a:latin typeface="Fira Sans"/>
                <a:ea typeface="Fira Sans"/>
                <a:cs typeface="Fira Sans"/>
                <a:sym typeface="Fira Sans"/>
              </a:rPr>
              <a:t>to</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strengthen women’s access to high-level </a:t>
            </a:r>
            <a:r>
              <a:rPr lang="en-US" sz="1500" b="1" dirty="0">
                <a:solidFill>
                  <a:srgbClr val="A2CBFC"/>
                </a:solidFill>
                <a:latin typeface="Fira Sans"/>
                <a:ea typeface="Fira Sans"/>
                <a:cs typeface="Fira Sans"/>
                <a:sym typeface="Fira Sans"/>
              </a:rPr>
              <a:t>executive posts</a:t>
            </a:r>
            <a:r>
              <a:rPr lang="en-US" sz="1500" b="1" dirty="0">
                <a:solidFill>
                  <a:srgbClr val="222222"/>
                </a:solidFill>
                <a:latin typeface="Fira Sans"/>
                <a:ea typeface="Fira Sans"/>
                <a:cs typeface="Fira Sans"/>
                <a:sym typeface="Fira Sans"/>
              </a:rPr>
              <a:t> </a:t>
            </a:r>
            <a:r>
              <a:rPr lang="en-US" sz="1500" dirty="0">
                <a:solidFill>
                  <a:srgbClr val="222222"/>
                </a:solidFill>
                <a:latin typeface="Fira Sans"/>
                <a:ea typeface="Fira Sans"/>
                <a:cs typeface="Fira Sans"/>
                <a:sym typeface="Fira Sans"/>
              </a:rPr>
              <a:t>by creating an enabling environment and institutional mechanisms that </a:t>
            </a:r>
            <a:r>
              <a:rPr lang="en-US" sz="1500" b="1" dirty="0">
                <a:solidFill>
                  <a:srgbClr val="A2CBFC"/>
                </a:solidFill>
                <a:latin typeface="Fira Sans"/>
                <a:ea typeface="Fira Sans"/>
                <a:cs typeface="Fira Sans"/>
                <a:sym typeface="Fira Sans"/>
              </a:rPr>
              <a:t>provide</a:t>
            </a:r>
            <a:r>
              <a:rPr lang="en-US" sz="1500" dirty="0">
                <a:solidFill>
                  <a:srgbClr val="A2CBFC"/>
                </a:solidFill>
                <a:latin typeface="Fira Sans"/>
                <a:ea typeface="Fira Sans"/>
                <a:cs typeface="Fira Sans"/>
                <a:sym typeface="Fira Sans"/>
              </a:rPr>
              <a:t> </a:t>
            </a:r>
            <a:r>
              <a:rPr lang="en-US" sz="1500" b="1" dirty="0">
                <a:solidFill>
                  <a:srgbClr val="A2CBFC"/>
                </a:solidFill>
                <a:latin typeface="Fira Sans"/>
                <a:ea typeface="Fira Sans"/>
                <a:cs typeface="Fira Sans"/>
                <a:sym typeface="Fira Sans"/>
              </a:rPr>
              <a:t>support</a:t>
            </a:r>
            <a:r>
              <a:rPr lang="en-US" sz="1500" dirty="0">
                <a:solidFill>
                  <a:srgbClr val="222222"/>
                </a:solidFill>
                <a:latin typeface="Fira Sans"/>
                <a:ea typeface="Fira Sans"/>
                <a:cs typeface="Fira Sans"/>
                <a:sym typeface="Fira Sans"/>
              </a:rPr>
              <a:t> and access to female leaders, including networking among female leaders.</a:t>
            </a:r>
            <a:endParaRPr sz="1500" dirty="0">
              <a:latin typeface="Fira Sans"/>
              <a:ea typeface="Fira Sans"/>
              <a:cs typeface="Fira Sans"/>
              <a:sym typeface="Fira Sans"/>
            </a:endParaRPr>
          </a:p>
        </p:txBody>
      </p:sp>
      <p:sp>
        <p:nvSpPr>
          <p:cNvPr id="245" name="Shape 245"/>
          <p:cNvSpPr txBox="1"/>
          <p:nvPr/>
        </p:nvSpPr>
        <p:spPr>
          <a:xfrm>
            <a:off x="5948313" y="6547050"/>
            <a:ext cx="3393662"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Encouraging Positive Change</a:t>
            </a:r>
            <a:endParaRPr sz="900" b="1" dirty="0">
              <a:solidFill>
                <a:srgbClr val="A2CBFC"/>
              </a:solidFill>
              <a:latin typeface="Fira Sans"/>
              <a:ea typeface="Fira Sans"/>
              <a:cs typeface="Fira Sans"/>
              <a:sym typeface="Fira Sans"/>
            </a:endParaRPr>
          </a:p>
        </p:txBody>
      </p:sp>
      <p:sp>
        <p:nvSpPr>
          <p:cNvPr id="246" name="Shape 246"/>
          <p:cNvSpPr txBox="1"/>
          <p:nvPr/>
        </p:nvSpPr>
        <p:spPr>
          <a:xfrm>
            <a:off x="1089675" y="287713"/>
            <a:ext cx="7477200" cy="6102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800"/>
              </a:spcAft>
              <a:buClr>
                <a:schemeClr val="dk1"/>
              </a:buClr>
              <a:buSzPts val="1100"/>
              <a:buFont typeface="Arial"/>
              <a:buNone/>
            </a:pPr>
            <a:r>
              <a:rPr lang="en-US" sz="1800" b="1">
                <a:solidFill>
                  <a:srgbClr val="002C61"/>
                </a:solidFill>
                <a:latin typeface="Fira Sans"/>
                <a:ea typeface="Fira Sans"/>
                <a:cs typeface="Fira Sans"/>
                <a:sym typeface="Fira Sans"/>
              </a:rPr>
              <a:t>The</a:t>
            </a:r>
            <a:r>
              <a:rPr lang="en-US" sz="1800" b="1" i="1">
                <a:solidFill>
                  <a:srgbClr val="002C61"/>
                </a:solidFill>
                <a:latin typeface="Fira Sans"/>
                <a:ea typeface="Fira Sans"/>
                <a:cs typeface="Fira Sans"/>
                <a:sym typeface="Fira Sans"/>
              </a:rPr>
              <a:t> </a:t>
            </a:r>
            <a:r>
              <a:rPr lang="en-US" sz="1800" b="1">
                <a:solidFill>
                  <a:srgbClr val="002C61"/>
                </a:solidFill>
                <a:latin typeface="Fira Sans"/>
                <a:ea typeface="Fira Sans"/>
                <a:cs typeface="Fira Sans"/>
                <a:sym typeface="Fira Sans"/>
              </a:rPr>
              <a:t>2014</a:t>
            </a:r>
            <a:r>
              <a:rPr lang="en-US" sz="1800" b="1" i="1">
                <a:solidFill>
                  <a:srgbClr val="002C61"/>
                </a:solidFill>
                <a:latin typeface="Fira Sans"/>
                <a:ea typeface="Fira Sans"/>
                <a:cs typeface="Fira Sans"/>
                <a:sym typeface="Fira Sans"/>
              </a:rPr>
              <a:t> Women in Public Life: Gender, Law, and Policy in the Middle East and North Africa</a:t>
            </a:r>
            <a:r>
              <a:rPr lang="en-US" sz="1800" b="1">
                <a:solidFill>
                  <a:srgbClr val="002C61"/>
                </a:solidFill>
                <a:latin typeface="Fira Sans"/>
                <a:ea typeface="Fira Sans"/>
                <a:cs typeface="Fira Sans"/>
                <a:sym typeface="Fira Sans"/>
              </a:rPr>
              <a:t> OECD and CAWTAR report, made the following recommendations for increasing the role of women as leaders in the Arab World:</a:t>
            </a:r>
            <a:endParaRPr sz="1800" b="1">
              <a:solidFill>
                <a:srgbClr val="002C61"/>
              </a:solidFill>
              <a:latin typeface="Fira Sans"/>
              <a:ea typeface="Fira Sans"/>
              <a:cs typeface="Fira Sans"/>
              <a:sym typeface="Fira Sans"/>
            </a:endParaRPr>
          </a:p>
        </p:txBody>
      </p:sp>
      <p:pic>
        <p:nvPicPr>
          <p:cNvPr id="247" name="Shape 247"/>
          <p:cNvPicPr preferRelativeResize="0"/>
          <p:nvPr/>
        </p:nvPicPr>
        <p:blipFill>
          <a:blip r:embed="rId3">
            <a:alphaModFix/>
          </a:blip>
          <a:stretch>
            <a:fillRect/>
          </a:stretch>
        </p:blipFill>
        <p:spPr>
          <a:xfrm>
            <a:off x="664800" y="321350"/>
            <a:ext cx="419100" cy="542925"/>
          </a:xfrm>
          <a:prstGeom prst="rect">
            <a:avLst/>
          </a:prstGeom>
          <a:noFill/>
          <a:ln>
            <a:noFill/>
          </a:ln>
        </p:spPr>
      </p:pic>
      <p:sp>
        <p:nvSpPr>
          <p:cNvPr id="8" name="Rectangle 7"/>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a:solidFill>
                  <a:srgbClr val="A2CBFC"/>
                </a:solidFill>
                <a:latin typeface="Fira Sans"/>
                <a:ea typeface="Fira Sans"/>
                <a:cs typeface="Fira Sans"/>
                <a:sym typeface="Fira Sans"/>
              </a:rPr>
              <a:t>Sources</a:t>
            </a:r>
            <a:endParaRPr b="1">
              <a:solidFill>
                <a:srgbClr val="A2CBFC"/>
              </a:solidFill>
              <a:latin typeface="Fira Sans"/>
              <a:ea typeface="Fira Sans"/>
              <a:cs typeface="Fira Sans"/>
              <a:sym typeface="Fira Sans"/>
            </a:endParaRPr>
          </a:p>
        </p:txBody>
      </p:sp>
      <p:sp>
        <p:nvSpPr>
          <p:cNvPr id="254" name="Shape 25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Department of Statistics, </a:t>
            </a:r>
            <a:r>
              <a:rPr lang="en-US" sz="1200" i="1">
                <a:solidFill>
                  <a:schemeClr val="dk1"/>
                </a:solidFill>
                <a:highlight>
                  <a:srgbClr val="FFFFFF"/>
                </a:highlight>
                <a:latin typeface="Roboto"/>
                <a:ea typeface="Roboto"/>
                <a:cs typeface="Roboto"/>
                <a:sym typeface="Roboto"/>
              </a:rPr>
              <a:t>Jordan Population and Family Health Survey</a:t>
            </a:r>
            <a:r>
              <a:rPr lang="en-US" sz="1200">
                <a:solidFill>
                  <a:schemeClr val="dk1"/>
                </a:solidFill>
                <a:highlight>
                  <a:srgbClr val="FFFFFF"/>
                </a:highlight>
                <a:latin typeface="Roboto"/>
                <a:ea typeface="Roboto"/>
                <a:cs typeface="Roboto"/>
                <a:sym typeface="Roboto"/>
              </a:rPr>
              <a:t>, 2007.</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DHS, </a:t>
            </a:r>
            <a:r>
              <a:rPr lang="en-US" sz="1200" i="1">
                <a:solidFill>
                  <a:schemeClr val="dk1"/>
                </a:solidFill>
                <a:highlight>
                  <a:srgbClr val="FFFFFF"/>
                </a:highlight>
                <a:latin typeface="Roboto"/>
                <a:ea typeface="Roboto"/>
                <a:cs typeface="Roboto"/>
                <a:sym typeface="Roboto"/>
              </a:rPr>
              <a:t>Ministère de la Santé/Maroc, ORC Macro, and Ligue des États Arabes, </a:t>
            </a:r>
            <a:r>
              <a:rPr lang="en-US" sz="1200">
                <a:solidFill>
                  <a:schemeClr val="dk1"/>
                </a:solidFill>
                <a:highlight>
                  <a:srgbClr val="FFFFFF"/>
                </a:highlight>
                <a:latin typeface="Roboto"/>
                <a:ea typeface="Roboto"/>
                <a:cs typeface="Roboto"/>
                <a:sym typeface="Roboto"/>
              </a:rPr>
              <a:t>2005</a:t>
            </a:r>
            <a:r>
              <a:rPr lang="en-US" sz="1200" i="1">
                <a:solidFill>
                  <a:schemeClr val="dk1"/>
                </a:solidFill>
                <a:highlight>
                  <a:srgbClr val="FFFFFF"/>
                </a:highlight>
                <a:latin typeface="Roboto"/>
                <a:ea typeface="Roboto"/>
                <a:cs typeface="Roboto"/>
                <a:sym typeface="Roboto"/>
              </a:rPr>
              <a:t>. Enquête sur la Population et la Santé Familiale</a:t>
            </a:r>
            <a:r>
              <a:rPr lang="en-US" sz="1200">
                <a:solidFill>
                  <a:schemeClr val="dk1"/>
                </a:solidFill>
                <a:highlight>
                  <a:srgbClr val="FFFFFF"/>
                </a:highlight>
                <a:latin typeface="Roboto"/>
                <a:ea typeface="Roboto"/>
                <a:cs typeface="Roboto"/>
                <a:sym typeface="Roboto"/>
              </a:rPr>
              <a:t> (EPSF), 2003-2004.</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Giving What We Can. </a:t>
            </a:r>
            <a:r>
              <a:rPr lang="en-US" sz="1200" i="1">
                <a:solidFill>
                  <a:schemeClr val="dk1"/>
                </a:solidFill>
                <a:highlight>
                  <a:srgbClr val="FFFFFF"/>
                </a:highlight>
                <a:latin typeface="Roboto"/>
                <a:ea typeface="Roboto"/>
                <a:cs typeface="Roboto"/>
                <a:sym typeface="Roboto"/>
              </a:rPr>
              <a:t>Child Marriage: Causes, Effects and Interventions</a:t>
            </a:r>
            <a:r>
              <a:rPr lang="en-US" sz="1200">
                <a:solidFill>
                  <a:schemeClr val="dk1"/>
                </a:solidFill>
                <a:highlight>
                  <a:srgbClr val="FFFFFF"/>
                </a:highlight>
                <a:latin typeface="Roboto"/>
                <a:ea typeface="Roboto"/>
                <a:cs typeface="Roboto"/>
                <a:sym typeface="Roboto"/>
              </a:rPr>
              <a:t>, 2014.</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International Labour Organization (ILO). </a:t>
            </a:r>
            <a:r>
              <a:rPr lang="en-US" sz="1200" i="1">
                <a:solidFill>
                  <a:schemeClr val="dk1"/>
                </a:solidFill>
                <a:highlight>
                  <a:srgbClr val="FFFFFF"/>
                </a:highlight>
                <a:latin typeface="Roboto"/>
                <a:ea typeface="Roboto"/>
                <a:cs typeface="Roboto"/>
                <a:sym typeface="Roboto"/>
              </a:rPr>
              <a:t>Women at Work: Trends</a:t>
            </a:r>
            <a:r>
              <a:rPr lang="en-US" sz="1200">
                <a:solidFill>
                  <a:schemeClr val="dk1"/>
                </a:solidFill>
                <a:highlight>
                  <a:srgbClr val="FFFFFF"/>
                </a:highlight>
                <a:latin typeface="Roboto"/>
                <a:ea typeface="Roboto"/>
                <a:cs typeface="Roboto"/>
                <a:sym typeface="Roboto"/>
              </a:rPr>
              <a:t>, 2016.</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Inter-Parliamentary Union (IPU). </a:t>
            </a:r>
            <a:r>
              <a:rPr lang="en-US" sz="1200" i="1">
                <a:solidFill>
                  <a:schemeClr val="dk1"/>
                </a:solidFill>
                <a:highlight>
                  <a:srgbClr val="FFFFFF"/>
                </a:highlight>
                <a:latin typeface="Roboto"/>
                <a:ea typeface="Roboto"/>
                <a:cs typeface="Roboto"/>
                <a:sym typeface="Roboto"/>
              </a:rPr>
              <a:t>Equality in Politics: A Survey of Women and Men in Parliaments,</a:t>
            </a:r>
            <a:r>
              <a:rPr lang="en-US" sz="1200">
                <a:solidFill>
                  <a:schemeClr val="dk1"/>
                </a:solidFill>
                <a:highlight>
                  <a:srgbClr val="FFFFFF"/>
                </a:highlight>
                <a:latin typeface="Roboto"/>
                <a:ea typeface="Roboto"/>
                <a:cs typeface="Roboto"/>
                <a:sym typeface="Roboto"/>
              </a:rPr>
              <a:t> 2008.</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Organisation for Economic Co-operation and Development (OECD), Center of Arab Women for Training and      Research (CAWTAR). Women in Public Life: Gender, law and policy in the Middle East and North Africa, 2014.</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World Bank. </a:t>
            </a:r>
            <a:r>
              <a:rPr lang="en-US" sz="1200" i="1">
                <a:solidFill>
                  <a:schemeClr val="dk1"/>
                </a:solidFill>
                <a:highlight>
                  <a:srgbClr val="FFFFFF"/>
                </a:highlight>
                <a:latin typeface="Roboto"/>
                <a:ea typeface="Roboto"/>
                <a:cs typeface="Roboto"/>
                <a:sym typeface="Roboto"/>
              </a:rPr>
              <a:t>Main report. MENA development report</a:t>
            </a:r>
            <a:r>
              <a:rPr lang="en-US" sz="1200">
                <a:solidFill>
                  <a:schemeClr val="dk1"/>
                </a:solidFill>
                <a:highlight>
                  <a:srgbClr val="FFFFFF"/>
                </a:highlight>
                <a:latin typeface="Roboto"/>
                <a:ea typeface="Roboto"/>
                <a:cs typeface="Roboto"/>
                <a:sym typeface="Roboto"/>
              </a:rPr>
              <a:t>, 2013.</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World Bank Group. </a:t>
            </a:r>
            <a:r>
              <a:rPr lang="en-US" sz="1200" i="1">
                <a:solidFill>
                  <a:schemeClr val="dk1"/>
                </a:solidFill>
                <a:highlight>
                  <a:srgbClr val="FFFFFF"/>
                </a:highlight>
                <a:latin typeface="Roboto"/>
                <a:ea typeface="Roboto"/>
                <a:cs typeface="Roboto"/>
                <a:sym typeface="Roboto"/>
              </a:rPr>
              <a:t>Women, Business and the Law 2016: Getting to Equal, </a:t>
            </a:r>
            <a:r>
              <a:rPr lang="en-US" sz="1200">
                <a:solidFill>
                  <a:schemeClr val="dk1"/>
                </a:solidFill>
                <a:highlight>
                  <a:srgbClr val="FFFFFF"/>
                </a:highlight>
                <a:latin typeface="Roboto"/>
                <a:ea typeface="Roboto"/>
                <a:cs typeface="Roboto"/>
                <a:sym typeface="Roboto"/>
              </a:rPr>
              <a:t>2015.</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World Economic Forum. </a:t>
            </a:r>
            <a:r>
              <a:rPr lang="en-US" sz="1200" i="1">
                <a:solidFill>
                  <a:schemeClr val="dk1"/>
                </a:solidFill>
                <a:highlight>
                  <a:srgbClr val="FFFFFF"/>
                </a:highlight>
                <a:latin typeface="Roboto"/>
                <a:ea typeface="Roboto"/>
                <a:cs typeface="Roboto"/>
                <a:sym typeface="Roboto"/>
              </a:rPr>
              <a:t>Global Gender Gap Report</a:t>
            </a:r>
            <a:r>
              <a:rPr lang="en-US" sz="1200">
                <a:solidFill>
                  <a:schemeClr val="dk1"/>
                </a:solidFill>
                <a:highlight>
                  <a:srgbClr val="FFFFFF"/>
                </a:highlight>
                <a:latin typeface="Roboto"/>
                <a:ea typeface="Roboto"/>
                <a:cs typeface="Roboto"/>
                <a:sym typeface="Roboto"/>
              </a:rPr>
              <a:t>, 2017.</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World Vision UK. </a:t>
            </a:r>
            <a:r>
              <a:rPr lang="en-US" sz="1200" i="1">
                <a:solidFill>
                  <a:schemeClr val="dk1"/>
                </a:solidFill>
                <a:highlight>
                  <a:srgbClr val="FFFFFF"/>
                </a:highlight>
                <a:latin typeface="Roboto"/>
                <a:ea typeface="Roboto"/>
                <a:cs typeface="Roboto"/>
                <a:sym typeface="Roboto"/>
              </a:rPr>
              <a:t>Untying the Knot - Exploring Early Marriage in Fragile States</a:t>
            </a:r>
            <a:r>
              <a:rPr lang="en-US" sz="1200">
                <a:solidFill>
                  <a:schemeClr val="dk1"/>
                </a:solidFill>
                <a:highlight>
                  <a:srgbClr val="FFFFFF"/>
                </a:highlight>
                <a:latin typeface="Roboto"/>
                <a:ea typeface="Roboto"/>
                <a:cs typeface="Roboto"/>
                <a:sym typeface="Roboto"/>
              </a:rPr>
              <a:t>, 2013.</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UNICEF, MENA Gender Equality Profile: Jordan, 2011.</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UNICEF, MENA Gender Equality Profile: </a:t>
            </a:r>
            <a:r>
              <a:rPr lang="en-US" sz="1200">
                <a:solidFill>
                  <a:schemeClr val="dk1"/>
                </a:solidFill>
                <a:highlight>
                  <a:srgbClr val="FFFFFF"/>
                </a:highlight>
                <a:latin typeface="Roboto"/>
                <a:ea typeface="Roboto"/>
                <a:cs typeface="Roboto"/>
                <a:sym typeface="Roboto"/>
              </a:rPr>
              <a:t>Kuwait, 2011.</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UNICEF, MENA Gender Equality Profile: </a:t>
            </a:r>
            <a:r>
              <a:rPr lang="en-US" sz="1200">
                <a:solidFill>
                  <a:schemeClr val="dk1"/>
                </a:solidFill>
                <a:highlight>
                  <a:srgbClr val="FFFFFF"/>
                </a:highlight>
                <a:latin typeface="Roboto"/>
                <a:ea typeface="Roboto"/>
                <a:cs typeface="Roboto"/>
                <a:sym typeface="Roboto"/>
              </a:rPr>
              <a:t>Morocco, 2011.</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UNDESA, Dr. Mounira Charrad. </a:t>
            </a:r>
            <a:r>
              <a:rPr lang="en-US" sz="1200" i="1">
                <a:solidFill>
                  <a:schemeClr val="dk1"/>
                </a:solidFill>
                <a:highlight>
                  <a:srgbClr val="FFFFFF"/>
                </a:highlight>
                <a:latin typeface="Roboto"/>
                <a:ea typeface="Roboto"/>
                <a:cs typeface="Roboto"/>
                <a:sym typeface="Roboto"/>
              </a:rPr>
              <a:t>Family Law Reforms In The Arab World: Tunisia and Morocco</a:t>
            </a:r>
            <a:r>
              <a:rPr lang="en-US" sz="1200">
                <a:solidFill>
                  <a:schemeClr val="dk1"/>
                </a:solidFill>
                <a:highlight>
                  <a:srgbClr val="FFFFFF"/>
                </a:highlight>
                <a:latin typeface="Roboto"/>
                <a:ea typeface="Roboto"/>
                <a:cs typeface="Roboto"/>
                <a:sym typeface="Roboto"/>
              </a:rPr>
              <a:t>, 2014</a:t>
            </a:r>
            <a:endParaRPr sz="1200">
              <a:solidFill>
                <a:schemeClr val="dk1"/>
              </a:solidFill>
              <a:highlight>
                <a:srgbClr val="FFFFFF"/>
              </a:highlight>
              <a:latin typeface="Roboto"/>
              <a:ea typeface="Roboto"/>
              <a:cs typeface="Roboto"/>
              <a:sym typeface="Roboto"/>
            </a:endParaRPr>
          </a:p>
          <a:p>
            <a:pPr marL="457200" lvl="0" indent="-304800" rtl="0">
              <a:spcBef>
                <a:spcPts val="0"/>
              </a:spcBef>
              <a:spcAft>
                <a:spcPts val="0"/>
              </a:spcAft>
              <a:buClr>
                <a:schemeClr val="dk1"/>
              </a:buClr>
              <a:buSzPts val="1200"/>
              <a:buFont typeface="Roboto"/>
              <a:buChar char="●"/>
            </a:pPr>
            <a:r>
              <a:rPr lang="en-US" sz="1200">
                <a:solidFill>
                  <a:schemeClr val="dk1"/>
                </a:solidFill>
                <a:highlight>
                  <a:srgbClr val="FFFFFF"/>
                </a:highlight>
                <a:latin typeface="Roboto"/>
                <a:ea typeface="Roboto"/>
                <a:cs typeface="Roboto"/>
                <a:sym typeface="Roboto"/>
              </a:rPr>
              <a:t>UNFPA. </a:t>
            </a:r>
            <a:r>
              <a:rPr lang="en-US" sz="1200" i="1">
                <a:solidFill>
                  <a:schemeClr val="dk1"/>
                </a:solidFill>
                <a:highlight>
                  <a:srgbClr val="FFFFFF"/>
                </a:highlight>
                <a:latin typeface="Roboto"/>
                <a:ea typeface="Roboto"/>
                <a:cs typeface="Roboto"/>
                <a:sym typeface="Roboto"/>
              </a:rPr>
              <a:t>The State of World Population</a:t>
            </a:r>
            <a:r>
              <a:rPr lang="en-US" sz="1200">
                <a:solidFill>
                  <a:schemeClr val="dk1"/>
                </a:solidFill>
                <a:highlight>
                  <a:srgbClr val="FFFFFF"/>
                </a:highlight>
                <a:latin typeface="Roboto"/>
                <a:ea typeface="Roboto"/>
                <a:cs typeface="Roboto"/>
                <a:sym typeface="Roboto"/>
              </a:rPr>
              <a:t>, 2017.</a:t>
            </a:r>
            <a:endParaRPr sz="1200">
              <a:solidFill>
                <a:schemeClr val="dk1"/>
              </a:solidFill>
              <a:highlight>
                <a:srgbClr val="FFFFFF"/>
              </a:highlight>
              <a:latin typeface="Roboto"/>
              <a:ea typeface="Roboto"/>
              <a:cs typeface="Roboto"/>
              <a:sym typeface="Roboto"/>
            </a:endParaRPr>
          </a:p>
        </p:txBody>
      </p:sp>
      <p:sp>
        <p:nvSpPr>
          <p:cNvPr id="255" name="Shape 25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14</a:t>
            </a:fld>
            <a:endParaRPr/>
          </a:p>
        </p:txBody>
      </p:sp>
      <p:sp>
        <p:nvSpPr>
          <p:cNvPr id="5" name="Rectangle 4"/>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2433675" y="2469850"/>
            <a:ext cx="43218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6000" b="1">
                <a:solidFill>
                  <a:srgbClr val="5DB991"/>
                </a:solidFill>
                <a:latin typeface="Raleway"/>
                <a:ea typeface="Raleway"/>
                <a:cs typeface="Raleway"/>
                <a:sym typeface="Raleway"/>
              </a:rPr>
              <a:t>Thank you</a:t>
            </a:r>
            <a:endParaRPr sz="6000" b="1">
              <a:solidFill>
                <a:srgbClr val="5DB991"/>
              </a:solidFill>
              <a:latin typeface="Raleway"/>
              <a:ea typeface="Raleway"/>
              <a:cs typeface="Raleway"/>
              <a:sym typeface="Raleway"/>
            </a:endParaRPr>
          </a:p>
        </p:txBody>
      </p:sp>
      <p:sp>
        <p:nvSpPr>
          <p:cNvPr id="262" name="Shape 26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15</a:t>
            </a:fld>
            <a:endParaRPr/>
          </a:p>
        </p:txBody>
      </p:sp>
      <p:sp>
        <p:nvSpPr>
          <p:cNvPr id="4" name="Rectangle 3"/>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4" name="Shape 64"/>
          <p:cNvPicPr preferRelativeResize="0"/>
          <p:nvPr/>
        </p:nvPicPr>
        <p:blipFill rotWithShape="1">
          <a:blip r:embed="rId3">
            <a:alphaModFix/>
          </a:blip>
          <a:srcRect l="21069" t="71106" r="19597"/>
          <a:stretch/>
        </p:blipFill>
        <p:spPr>
          <a:xfrm>
            <a:off x="7422825" y="5811975"/>
            <a:ext cx="1203599" cy="586023"/>
          </a:xfrm>
          <a:prstGeom prst="rect">
            <a:avLst/>
          </a:prstGeom>
          <a:noFill/>
          <a:ln>
            <a:noFill/>
          </a:ln>
        </p:spPr>
      </p:pic>
      <p:pic>
        <p:nvPicPr>
          <p:cNvPr id="65" name="Shape 65"/>
          <p:cNvPicPr preferRelativeResize="0"/>
          <p:nvPr/>
        </p:nvPicPr>
        <p:blipFill rotWithShape="1">
          <a:blip r:embed="rId3">
            <a:alphaModFix/>
          </a:blip>
          <a:srcRect l="13444" t="6086" r="13444" b="31425"/>
          <a:stretch/>
        </p:blipFill>
        <p:spPr>
          <a:xfrm>
            <a:off x="6724525" y="5732950"/>
            <a:ext cx="685701" cy="586023"/>
          </a:xfrm>
          <a:prstGeom prst="rect">
            <a:avLst/>
          </a:prstGeom>
          <a:noFill/>
          <a:ln>
            <a:noFill/>
          </a:ln>
        </p:spPr>
      </p:pic>
      <p:sp>
        <p:nvSpPr>
          <p:cNvPr id="66" name="Shape 66"/>
          <p:cNvSpPr txBox="1"/>
          <p:nvPr/>
        </p:nvSpPr>
        <p:spPr>
          <a:xfrm>
            <a:off x="716025" y="2944475"/>
            <a:ext cx="7761300" cy="1122000"/>
          </a:xfrm>
          <a:prstGeom prst="rect">
            <a:avLst/>
          </a:prstGeom>
          <a:noFill/>
          <a:ln>
            <a:noFill/>
          </a:ln>
        </p:spPr>
        <p:txBody>
          <a:bodyPr spcFirstLastPara="1" wrap="square" lIns="91425" tIns="45700" rIns="91425" bIns="45700" anchor="t" anchorCtr="0">
            <a:noAutofit/>
          </a:bodyPr>
          <a:lstStyle/>
          <a:p>
            <a:pPr marL="0" lvl="0" indent="0" algn="ctr" rtl="0">
              <a:spcBef>
                <a:spcPts val="400"/>
              </a:spcBef>
              <a:spcAft>
                <a:spcPts val="0"/>
              </a:spcAft>
              <a:buNone/>
            </a:pPr>
            <a:r>
              <a:rPr lang="en-US" sz="2200" b="1" dirty="0">
                <a:solidFill>
                  <a:srgbClr val="5DB991"/>
                </a:solidFill>
                <a:latin typeface="Roboto"/>
                <a:ea typeface="Roboto"/>
                <a:cs typeface="Roboto"/>
                <a:sym typeface="Roboto"/>
              </a:rPr>
              <a:t>Impediments and Progress Toward Equitable Participation by </a:t>
            </a:r>
            <a:r>
              <a:rPr lang="en-US" sz="2200" b="1" dirty="0">
                <a:solidFill>
                  <a:srgbClr val="666666"/>
                </a:solidFill>
                <a:latin typeface="Roboto"/>
                <a:ea typeface="Roboto"/>
                <a:cs typeface="Roboto"/>
                <a:sym typeface="Roboto"/>
              </a:rPr>
              <a:t>Women</a:t>
            </a:r>
            <a:r>
              <a:rPr lang="en-US" sz="2200" b="1" dirty="0">
                <a:solidFill>
                  <a:srgbClr val="5DB991"/>
                </a:solidFill>
                <a:latin typeface="Roboto"/>
                <a:ea typeface="Roboto"/>
                <a:cs typeface="Roboto"/>
                <a:sym typeface="Roboto"/>
              </a:rPr>
              <a:t> in </a:t>
            </a:r>
            <a:r>
              <a:rPr lang="en-US" sz="2200" b="1" dirty="0">
                <a:solidFill>
                  <a:srgbClr val="666666"/>
                </a:solidFill>
                <a:latin typeface="Roboto"/>
                <a:ea typeface="Roboto"/>
                <a:cs typeface="Roboto"/>
                <a:sym typeface="Roboto"/>
              </a:rPr>
              <a:t>Social</a:t>
            </a:r>
            <a:r>
              <a:rPr lang="en-US" sz="2200" b="1" dirty="0">
                <a:solidFill>
                  <a:srgbClr val="5DB991"/>
                </a:solidFill>
                <a:latin typeface="Roboto"/>
                <a:ea typeface="Roboto"/>
                <a:cs typeface="Roboto"/>
                <a:sym typeface="Roboto"/>
              </a:rPr>
              <a:t>, </a:t>
            </a:r>
            <a:r>
              <a:rPr lang="en-US" sz="2200" b="1" dirty="0">
                <a:solidFill>
                  <a:srgbClr val="666666"/>
                </a:solidFill>
                <a:latin typeface="Roboto"/>
                <a:ea typeface="Roboto"/>
                <a:cs typeface="Roboto"/>
                <a:sym typeface="Roboto"/>
              </a:rPr>
              <a:t>Economic</a:t>
            </a:r>
            <a:r>
              <a:rPr lang="en-US" sz="2200" b="1" dirty="0">
                <a:solidFill>
                  <a:srgbClr val="5DB991"/>
                </a:solidFill>
                <a:latin typeface="Roboto"/>
                <a:ea typeface="Roboto"/>
                <a:cs typeface="Roboto"/>
                <a:sym typeface="Roboto"/>
              </a:rPr>
              <a:t> and </a:t>
            </a:r>
            <a:r>
              <a:rPr lang="en-US" sz="2200" b="1" dirty="0">
                <a:solidFill>
                  <a:srgbClr val="666666"/>
                </a:solidFill>
                <a:latin typeface="Roboto"/>
                <a:ea typeface="Roboto"/>
                <a:cs typeface="Roboto"/>
                <a:sym typeface="Roboto"/>
              </a:rPr>
              <a:t>Political Life </a:t>
            </a:r>
            <a:endParaRPr sz="2200" b="1" dirty="0">
              <a:solidFill>
                <a:srgbClr val="666666"/>
              </a:solidFill>
              <a:latin typeface="Roboto"/>
              <a:ea typeface="Roboto"/>
              <a:cs typeface="Roboto"/>
              <a:sym typeface="Roboto"/>
            </a:endParaRPr>
          </a:p>
          <a:p>
            <a:pPr marL="0" lvl="0" indent="0" algn="ctr" rtl="0">
              <a:spcBef>
                <a:spcPts val="400"/>
              </a:spcBef>
              <a:spcAft>
                <a:spcPts val="0"/>
              </a:spcAft>
              <a:buNone/>
            </a:pPr>
            <a:r>
              <a:rPr lang="en-US" sz="2200" b="1" dirty="0">
                <a:solidFill>
                  <a:srgbClr val="5DB991"/>
                </a:solidFill>
                <a:latin typeface="Roboto"/>
                <a:ea typeface="Roboto"/>
                <a:cs typeface="Roboto"/>
                <a:sym typeface="Roboto"/>
              </a:rPr>
              <a:t>in the Middle East and North Africa (MENA)</a:t>
            </a:r>
            <a:endParaRPr sz="2200" b="1" dirty="0">
              <a:solidFill>
                <a:srgbClr val="5DB991"/>
              </a:solidFill>
              <a:latin typeface="Roboto"/>
              <a:ea typeface="Roboto"/>
              <a:cs typeface="Roboto"/>
              <a:sym typeface="Roboto"/>
            </a:endParaRPr>
          </a:p>
        </p:txBody>
      </p:sp>
      <p:sp>
        <p:nvSpPr>
          <p:cNvPr id="67" name="Shape 67"/>
          <p:cNvSpPr txBox="1"/>
          <p:nvPr/>
        </p:nvSpPr>
        <p:spPr>
          <a:xfrm>
            <a:off x="626925" y="1057619"/>
            <a:ext cx="7939500" cy="200570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smtClean="0">
                <a:solidFill>
                  <a:srgbClr val="002C61"/>
                </a:solidFill>
                <a:latin typeface="Fira Sans"/>
                <a:ea typeface="Fira Sans"/>
                <a:cs typeface="Fira Sans"/>
                <a:sym typeface="Fira Sans"/>
              </a:rPr>
              <a:t>MENA REGION </a:t>
            </a:r>
          </a:p>
          <a:p>
            <a:pPr marL="0" lvl="0" indent="0" algn="ctr" rtl="0">
              <a:spcBef>
                <a:spcPts val="0"/>
              </a:spcBef>
              <a:spcAft>
                <a:spcPts val="0"/>
              </a:spcAft>
              <a:buNone/>
            </a:pPr>
            <a:r>
              <a:rPr lang="en-US" sz="4800" b="1" dirty="0" smtClean="0">
                <a:solidFill>
                  <a:srgbClr val="002C61"/>
                </a:solidFill>
                <a:latin typeface="Fira Sans"/>
                <a:ea typeface="Fira Sans"/>
                <a:cs typeface="Fira Sans"/>
                <a:sym typeface="Fira Sans"/>
              </a:rPr>
              <a:t>1) MENA </a:t>
            </a:r>
            <a:r>
              <a:rPr lang="en-US" sz="4800" b="1" dirty="0">
                <a:solidFill>
                  <a:srgbClr val="002C61"/>
                </a:solidFill>
                <a:latin typeface="Fira Sans"/>
                <a:ea typeface="Fira Sans"/>
                <a:cs typeface="Fira Sans"/>
                <a:sym typeface="Fira Sans"/>
              </a:rPr>
              <a:t>Gender Analysis</a:t>
            </a:r>
            <a:r>
              <a:rPr lang="en-US" sz="5200" b="1" dirty="0">
                <a:solidFill>
                  <a:srgbClr val="002C61"/>
                </a:solidFill>
                <a:latin typeface="Fira Sans"/>
                <a:ea typeface="Fira Sans"/>
                <a:cs typeface="Fira Sans"/>
                <a:sym typeface="Fira Sans"/>
              </a:rPr>
              <a:t>:</a:t>
            </a:r>
            <a:endParaRPr sz="3000" dirty="0">
              <a:solidFill>
                <a:srgbClr val="002C61"/>
              </a:solidFill>
              <a:latin typeface="Fira Sans"/>
              <a:ea typeface="Fira Sans"/>
              <a:cs typeface="Fira Sans"/>
              <a:sym typeface="Fira Sans"/>
            </a:endParaRPr>
          </a:p>
        </p:txBody>
      </p:sp>
      <p:sp>
        <p:nvSpPr>
          <p:cNvPr id="68" name="Shape 68"/>
          <p:cNvSpPr txBox="1"/>
          <p:nvPr/>
        </p:nvSpPr>
        <p:spPr>
          <a:xfrm>
            <a:off x="2594175" y="4701875"/>
            <a:ext cx="40050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b="1" dirty="0">
                <a:solidFill>
                  <a:srgbClr val="A2CBFC"/>
                </a:solidFill>
                <a:latin typeface="Fira Sans"/>
                <a:ea typeface="Fira Sans"/>
                <a:cs typeface="Fira Sans"/>
                <a:sym typeface="Fira Sans"/>
              </a:rPr>
              <a:t>May </a:t>
            </a:r>
            <a:r>
              <a:rPr lang="en-US" b="1" dirty="0" err="1">
                <a:solidFill>
                  <a:srgbClr val="A2CBFC"/>
                </a:solidFill>
                <a:latin typeface="Fira Sans"/>
                <a:ea typeface="Fira Sans"/>
                <a:cs typeface="Fira Sans"/>
                <a:sym typeface="Fira Sans"/>
              </a:rPr>
              <a:t>Rihani</a:t>
            </a:r>
            <a:r>
              <a:rPr lang="en-US" b="1" dirty="0">
                <a:solidFill>
                  <a:srgbClr val="A2CBFC"/>
                </a:solidFill>
                <a:latin typeface="Fira Sans"/>
                <a:ea typeface="Fira Sans"/>
                <a:cs typeface="Fira Sans"/>
                <a:sym typeface="Fira Sans"/>
              </a:rPr>
              <a:t>, University of Maryland, 2018</a:t>
            </a:r>
            <a:endParaRPr b="1" dirty="0">
              <a:solidFill>
                <a:srgbClr val="A2CBFC"/>
              </a:solidFill>
              <a:latin typeface="Fira Sans"/>
              <a:ea typeface="Fira Sans"/>
              <a:cs typeface="Fira Sans"/>
              <a:sym typeface="Fira Sans"/>
            </a:endParaRPr>
          </a:p>
        </p:txBody>
      </p:sp>
      <p:sp>
        <p:nvSpPr>
          <p:cNvPr id="69" name="Shape 69"/>
          <p:cNvSpPr/>
          <p:nvPr/>
        </p:nvSpPr>
        <p:spPr>
          <a:xfrm>
            <a:off x="2485875" y="4852175"/>
            <a:ext cx="90900" cy="84600"/>
          </a:xfrm>
          <a:prstGeom prst="ellipse">
            <a:avLst/>
          </a:prstGeom>
          <a:solidFill>
            <a:srgbClr val="5DB991"/>
          </a:solidFill>
          <a:ln w="9525" cap="flat" cmpd="sng">
            <a:solidFill>
              <a:srgbClr val="8EC3A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6538425" y="4852175"/>
            <a:ext cx="90900" cy="84600"/>
          </a:xfrm>
          <a:prstGeom prst="ellipse">
            <a:avLst/>
          </a:prstGeom>
          <a:solidFill>
            <a:srgbClr val="5DB991"/>
          </a:solidFill>
          <a:ln w="9525" cap="flat" cmpd="sng">
            <a:solidFill>
              <a:srgbClr val="8EC3A7"/>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1" name="Shape 71"/>
          <p:cNvSpPr txBox="1"/>
          <p:nvPr/>
        </p:nvSpPr>
        <p:spPr>
          <a:xfrm>
            <a:off x="3258300" y="4936775"/>
            <a:ext cx="2446200" cy="3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A2CBFC"/>
                </a:solidFill>
                <a:latin typeface="Fira Sans"/>
                <a:ea typeface="Fira Sans"/>
                <a:cs typeface="Fira Sans"/>
                <a:sym typeface="Fira Sans"/>
              </a:rPr>
              <a:t>مي الريحاني، جامعة ماريلاند</a:t>
            </a:r>
            <a:endParaRPr sz="1600" b="1">
              <a:solidFill>
                <a:srgbClr val="A2CBFC"/>
              </a:solidFill>
              <a:latin typeface="Fira Sans"/>
              <a:ea typeface="Fira Sans"/>
              <a:cs typeface="Fira Sans"/>
              <a:sym typeface="Fira Sans"/>
            </a:endParaRPr>
          </a:p>
        </p:txBody>
      </p:sp>
      <p:pic>
        <p:nvPicPr>
          <p:cNvPr id="11" name="Picture 10" descr="WPP  FINAL.png"/>
          <p:cNvPicPr>
            <a:picLocks noChangeAspect="1"/>
          </p:cNvPicPr>
          <p:nvPr/>
        </p:nvPicPr>
        <p:blipFill>
          <a:blip r:embed="rId4"/>
          <a:stretch>
            <a:fillRect/>
          </a:stretch>
        </p:blipFill>
        <p:spPr>
          <a:xfrm>
            <a:off x="792370" y="5387927"/>
            <a:ext cx="965997" cy="1001506"/>
          </a:xfrm>
          <a:prstGeom prst="rect">
            <a:avLst/>
          </a:prstGeom>
        </p:spPr>
      </p:pic>
      <p:sp>
        <p:nvSpPr>
          <p:cNvPr id="14" name="Rectangle 13"/>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extLst>
      <p:ext uri="{BB962C8B-B14F-4D97-AF65-F5344CB8AC3E}">
        <p14:creationId xmlns:p14="http://schemas.microsoft.com/office/powerpoint/2010/main" xmlns="" val="208763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p:nvPr/>
        </p:nvSpPr>
        <p:spPr>
          <a:xfrm>
            <a:off x="2914400" y="3484600"/>
            <a:ext cx="2748900" cy="2691000"/>
          </a:xfrm>
          <a:prstGeom prst="rect">
            <a:avLst/>
          </a:prstGeom>
          <a:solidFill>
            <a:srgbClr val="EFEFE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9" name="Shape 79"/>
          <p:cNvSpPr/>
          <p:nvPr/>
        </p:nvSpPr>
        <p:spPr>
          <a:xfrm>
            <a:off x="2914400" y="1097175"/>
            <a:ext cx="2748900" cy="1970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txBox="1">
            <a:spLocks noGrp="1"/>
          </p:cNvSpPr>
          <p:nvPr>
            <p:ph type="sldNum" idx="12"/>
          </p:nvPr>
        </p:nvSpPr>
        <p:spPr>
          <a:xfrm>
            <a:off x="8472458" y="61414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3</a:t>
            </a:fld>
            <a:endParaRPr/>
          </a:p>
        </p:txBody>
      </p:sp>
      <p:sp>
        <p:nvSpPr>
          <p:cNvPr id="81" name="Shape 81"/>
          <p:cNvSpPr txBox="1"/>
          <p:nvPr/>
        </p:nvSpPr>
        <p:spPr>
          <a:xfrm>
            <a:off x="6466788" y="6547050"/>
            <a:ext cx="2728487"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Overview</a:t>
            </a:r>
            <a:endParaRPr sz="900" b="1" dirty="0">
              <a:solidFill>
                <a:srgbClr val="A2CBFC"/>
              </a:solidFill>
              <a:latin typeface="Fira Sans"/>
              <a:ea typeface="Fira Sans"/>
              <a:cs typeface="Fira Sans"/>
              <a:sym typeface="Fira Sans"/>
            </a:endParaRPr>
          </a:p>
        </p:txBody>
      </p:sp>
      <p:pic>
        <p:nvPicPr>
          <p:cNvPr id="82" name="Shape 82" descr="Overview.PNG"/>
          <p:cNvPicPr preferRelativeResize="0"/>
          <p:nvPr/>
        </p:nvPicPr>
        <p:blipFill rotWithShape="1">
          <a:blip r:embed="rId3">
            <a:alphaModFix/>
          </a:blip>
          <a:srcRect l="6455" t="881" r="64040" b="88466"/>
          <a:stretch/>
        </p:blipFill>
        <p:spPr>
          <a:xfrm>
            <a:off x="521550" y="240100"/>
            <a:ext cx="2367974" cy="673951"/>
          </a:xfrm>
          <a:prstGeom prst="rect">
            <a:avLst/>
          </a:prstGeom>
          <a:noFill/>
          <a:ln>
            <a:noFill/>
          </a:ln>
        </p:spPr>
      </p:pic>
      <p:sp>
        <p:nvSpPr>
          <p:cNvPr id="83" name="Shape 83"/>
          <p:cNvSpPr txBox="1"/>
          <p:nvPr/>
        </p:nvSpPr>
        <p:spPr>
          <a:xfrm>
            <a:off x="2971875" y="3564975"/>
            <a:ext cx="2615100" cy="2538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b="1">
                <a:solidFill>
                  <a:srgbClr val="002C61"/>
                </a:solidFill>
                <a:latin typeface="Fira Sans"/>
                <a:ea typeface="Fira Sans"/>
                <a:cs typeface="Fira Sans"/>
                <a:sym typeface="Fira Sans"/>
              </a:rPr>
              <a:t>The region’s best-performing countries this year are </a:t>
            </a:r>
            <a:r>
              <a:rPr lang="en-US" b="1">
                <a:solidFill>
                  <a:srgbClr val="A2CBFC"/>
                </a:solidFill>
                <a:latin typeface="Fira Sans"/>
                <a:ea typeface="Fira Sans"/>
                <a:cs typeface="Fira Sans"/>
                <a:sym typeface="Fira Sans"/>
              </a:rPr>
              <a:t>Tunisia</a:t>
            </a:r>
            <a:r>
              <a:rPr lang="en-US" b="1">
                <a:solidFill>
                  <a:srgbClr val="002C61"/>
                </a:solidFill>
                <a:latin typeface="Fira Sans"/>
                <a:ea typeface="Fira Sans"/>
                <a:cs typeface="Fira Sans"/>
                <a:sym typeface="Fira Sans"/>
              </a:rPr>
              <a:t>, the </a:t>
            </a:r>
            <a:r>
              <a:rPr lang="en-US" b="1">
                <a:solidFill>
                  <a:srgbClr val="A2CBFC"/>
                </a:solidFill>
                <a:latin typeface="Fira Sans"/>
                <a:ea typeface="Fira Sans"/>
                <a:cs typeface="Fira Sans"/>
                <a:sym typeface="Fira Sans"/>
              </a:rPr>
              <a:t>United Arab Emirates </a:t>
            </a:r>
            <a:r>
              <a:rPr lang="en-US" b="1">
                <a:solidFill>
                  <a:srgbClr val="002C61"/>
                </a:solidFill>
                <a:latin typeface="Fira Sans"/>
                <a:ea typeface="Fira Sans"/>
                <a:cs typeface="Fira Sans"/>
                <a:sym typeface="Fira Sans"/>
              </a:rPr>
              <a:t>and </a:t>
            </a:r>
            <a:r>
              <a:rPr lang="en-US" b="1">
                <a:solidFill>
                  <a:srgbClr val="A2CBFC"/>
                </a:solidFill>
                <a:latin typeface="Fira Sans"/>
                <a:ea typeface="Fira Sans"/>
                <a:cs typeface="Fira Sans"/>
                <a:sym typeface="Fira Sans"/>
              </a:rPr>
              <a:t>Bahrain</a:t>
            </a:r>
            <a:r>
              <a:rPr lang="en-US" b="1">
                <a:solidFill>
                  <a:srgbClr val="002C61"/>
                </a:solidFill>
                <a:latin typeface="Fira Sans"/>
                <a:ea typeface="Fira Sans"/>
                <a:cs typeface="Fira Sans"/>
                <a:sym typeface="Fira Sans"/>
              </a:rPr>
              <a:t>, having closed between 65% and 63% of their overall gender gaps. The lower end of the regional table is made up of </a:t>
            </a:r>
            <a:r>
              <a:rPr lang="en-US" b="1">
                <a:solidFill>
                  <a:srgbClr val="A2CBFC"/>
                </a:solidFill>
                <a:latin typeface="Fira Sans"/>
                <a:ea typeface="Fira Sans"/>
                <a:cs typeface="Fira Sans"/>
                <a:sym typeface="Fira Sans"/>
              </a:rPr>
              <a:t>Syria </a:t>
            </a:r>
            <a:r>
              <a:rPr lang="en-US" b="1">
                <a:solidFill>
                  <a:srgbClr val="002C61"/>
                </a:solidFill>
                <a:latin typeface="Fira Sans"/>
                <a:ea typeface="Fira Sans"/>
                <a:cs typeface="Fira Sans"/>
                <a:sym typeface="Fira Sans"/>
              </a:rPr>
              <a:t>and </a:t>
            </a:r>
            <a:r>
              <a:rPr lang="en-US" b="1">
                <a:solidFill>
                  <a:srgbClr val="A2CBFC"/>
                </a:solidFill>
                <a:latin typeface="Fira Sans"/>
                <a:ea typeface="Fira Sans"/>
                <a:cs typeface="Fira Sans"/>
                <a:sym typeface="Fira Sans"/>
              </a:rPr>
              <a:t>Yemen</a:t>
            </a:r>
            <a:r>
              <a:rPr lang="en-US" b="1">
                <a:solidFill>
                  <a:srgbClr val="002C61"/>
                </a:solidFill>
                <a:latin typeface="Fira Sans"/>
                <a:ea typeface="Fira Sans"/>
                <a:cs typeface="Fira Sans"/>
                <a:sym typeface="Fira Sans"/>
              </a:rPr>
              <a:t>, having closed 57% and 52% of their gender gap, respectively.</a:t>
            </a:r>
            <a:endParaRPr b="1">
              <a:solidFill>
                <a:srgbClr val="002C61"/>
              </a:solidFill>
              <a:latin typeface="Fira Sans"/>
              <a:ea typeface="Fira Sans"/>
              <a:cs typeface="Fira Sans"/>
              <a:sym typeface="Fira Sans"/>
            </a:endParaRPr>
          </a:p>
        </p:txBody>
      </p:sp>
      <p:sp>
        <p:nvSpPr>
          <p:cNvPr id="84" name="Shape 84"/>
          <p:cNvSpPr txBox="1"/>
          <p:nvPr/>
        </p:nvSpPr>
        <p:spPr>
          <a:xfrm>
            <a:off x="0" y="6549100"/>
            <a:ext cx="40905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a:solidFill>
                  <a:srgbClr val="8EC3A7"/>
                </a:solidFill>
                <a:latin typeface="Roboto"/>
                <a:ea typeface="Roboto"/>
                <a:cs typeface="Roboto"/>
                <a:sym typeface="Roboto"/>
              </a:rPr>
              <a:t>Source: World Economic Forum, </a:t>
            </a:r>
            <a:r>
              <a:rPr lang="en-US" sz="900" i="1">
                <a:solidFill>
                  <a:srgbClr val="8EC3A7"/>
                </a:solidFill>
                <a:latin typeface="Roboto"/>
                <a:ea typeface="Roboto"/>
                <a:cs typeface="Roboto"/>
                <a:sym typeface="Roboto"/>
              </a:rPr>
              <a:t>Global Gender Gap</a:t>
            </a:r>
            <a:r>
              <a:rPr lang="en-US" sz="900">
                <a:solidFill>
                  <a:srgbClr val="8EC3A7"/>
                </a:solidFill>
                <a:latin typeface="Roboto"/>
                <a:ea typeface="Roboto"/>
                <a:cs typeface="Roboto"/>
                <a:sym typeface="Roboto"/>
              </a:rPr>
              <a:t> </a:t>
            </a:r>
            <a:r>
              <a:rPr lang="en-US" sz="900" i="1">
                <a:solidFill>
                  <a:srgbClr val="8EC3A7"/>
                </a:solidFill>
                <a:latin typeface="Roboto"/>
                <a:ea typeface="Roboto"/>
                <a:cs typeface="Roboto"/>
                <a:sym typeface="Roboto"/>
              </a:rPr>
              <a:t>Report</a:t>
            </a:r>
            <a:r>
              <a:rPr lang="en-US" sz="900">
                <a:solidFill>
                  <a:srgbClr val="8EC3A7"/>
                </a:solidFill>
                <a:latin typeface="Roboto"/>
                <a:ea typeface="Roboto"/>
                <a:cs typeface="Roboto"/>
                <a:sym typeface="Roboto"/>
              </a:rPr>
              <a:t>, 2017</a:t>
            </a:r>
            <a:endParaRPr sz="900">
              <a:solidFill>
                <a:srgbClr val="8EC3A7"/>
              </a:solidFill>
              <a:latin typeface="Roboto"/>
              <a:ea typeface="Roboto"/>
              <a:cs typeface="Roboto"/>
              <a:sym typeface="Roboto"/>
            </a:endParaRPr>
          </a:p>
        </p:txBody>
      </p:sp>
      <p:pic>
        <p:nvPicPr>
          <p:cNvPr id="85" name="Shape 85"/>
          <p:cNvPicPr preferRelativeResize="0"/>
          <p:nvPr/>
        </p:nvPicPr>
        <p:blipFill rotWithShape="1">
          <a:blip r:embed="rId4">
            <a:alphaModFix/>
          </a:blip>
          <a:srcRect l="4861" t="8204" b="9915"/>
          <a:stretch/>
        </p:blipFill>
        <p:spPr>
          <a:xfrm>
            <a:off x="5815575" y="784750"/>
            <a:ext cx="3011200" cy="4400125"/>
          </a:xfrm>
          <a:prstGeom prst="rect">
            <a:avLst/>
          </a:prstGeom>
          <a:noFill/>
          <a:ln>
            <a:noFill/>
          </a:ln>
        </p:spPr>
      </p:pic>
      <p:sp>
        <p:nvSpPr>
          <p:cNvPr id="86" name="Shape 86"/>
          <p:cNvSpPr txBox="1"/>
          <p:nvPr/>
        </p:nvSpPr>
        <p:spPr>
          <a:xfrm>
            <a:off x="5918075" y="175375"/>
            <a:ext cx="2958600" cy="72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100" b="1">
                <a:solidFill>
                  <a:srgbClr val="002C61"/>
                </a:solidFill>
                <a:latin typeface="Fira Sans"/>
                <a:ea typeface="Fira Sans"/>
                <a:cs typeface="Fira Sans"/>
                <a:sym typeface="Fira Sans"/>
              </a:rPr>
              <a:t>Global Gender Gap Index and subindexes evolution, 2006 - 2017, by region</a:t>
            </a:r>
            <a:endParaRPr sz="1100" b="1">
              <a:solidFill>
                <a:srgbClr val="002C61"/>
              </a:solidFill>
              <a:latin typeface="Fira Sans"/>
              <a:ea typeface="Fira Sans"/>
              <a:cs typeface="Fira Sans"/>
              <a:sym typeface="Fira Sans"/>
            </a:endParaRPr>
          </a:p>
          <a:p>
            <a:pPr marL="0" lvl="0" indent="0" rtl="0">
              <a:spcBef>
                <a:spcPts val="0"/>
              </a:spcBef>
              <a:spcAft>
                <a:spcPts val="0"/>
              </a:spcAft>
              <a:buNone/>
            </a:pPr>
            <a:endParaRPr b="1">
              <a:solidFill>
                <a:srgbClr val="002C61"/>
              </a:solidFill>
              <a:latin typeface="Fira Sans"/>
              <a:ea typeface="Fira Sans"/>
              <a:cs typeface="Fira Sans"/>
              <a:sym typeface="Fira Sans"/>
            </a:endParaRPr>
          </a:p>
          <a:p>
            <a:pPr marL="0" lvl="0" indent="0" rtl="0">
              <a:spcBef>
                <a:spcPts val="0"/>
              </a:spcBef>
              <a:spcAft>
                <a:spcPts val="0"/>
              </a:spcAft>
              <a:buNone/>
            </a:pPr>
            <a:endParaRPr b="1">
              <a:solidFill>
                <a:srgbClr val="002C61"/>
              </a:solidFill>
              <a:latin typeface="Fira Sans"/>
              <a:ea typeface="Fira Sans"/>
              <a:cs typeface="Fira Sans"/>
              <a:sym typeface="Fira Sans"/>
            </a:endParaRPr>
          </a:p>
        </p:txBody>
      </p:sp>
      <p:cxnSp>
        <p:nvCxnSpPr>
          <p:cNvPr id="87" name="Shape 87"/>
          <p:cNvCxnSpPr/>
          <p:nvPr/>
        </p:nvCxnSpPr>
        <p:spPr>
          <a:xfrm rot="10800000">
            <a:off x="8617050" y="2984175"/>
            <a:ext cx="259500" cy="0"/>
          </a:xfrm>
          <a:prstGeom prst="straightConnector1">
            <a:avLst/>
          </a:prstGeom>
          <a:noFill/>
          <a:ln w="9525" cap="flat" cmpd="sng">
            <a:solidFill>
              <a:srgbClr val="A2CBFC"/>
            </a:solidFill>
            <a:prstDash val="solid"/>
            <a:round/>
            <a:headEnd type="none" w="med" len="med"/>
            <a:tailEnd type="triangle" w="med" len="med"/>
          </a:ln>
        </p:spPr>
      </p:cxnSp>
      <p:sp>
        <p:nvSpPr>
          <p:cNvPr id="88" name="Shape 88"/>
          <p:cNvSpPr txBox="1"/>
          <p:nvPr/>
        </p:nvSpPr>
        <p:spPr>
          <a:xfrm>
            <a:off x="3680037" y="1057513"/>
            <a:ext cx="1344450" cy="1036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4800" b="1" dirty="0">
                <a:solidFill>
                  <a:srgbClr val="002C61"/>
                </a:solidFill>
                <a:latin typeface="Fira Sans"/>
                <a:ea typeface="Fira Sans"/>
                <a:cs typeface="Fira Sans"/>
                <a:sym typeface="Fira Sans"/>
              </a:rPr>
              <a:t>157</a:t>
            </a:r>
            <a:endParaRPr sz="4800" b="1" dirty="0">
              <a:solidFill>
                <a:srgbClr val="002C61"/>
              </a:solidFill>
              <a:latin typeface="Fira Sans"/>
              <a:ea typeface="Fira Sans"/>
              <a:cs typeface="Fira Sans"/>
              <a:sym typeface="Fira Sans"/>
            </a:endParaRPr>
          </a:p>
        </p:txBody>
      </p:sp>
      <p:sp>
        <p:nvSpPr>
          <p:cNvPr id="89" name="Shape 89"/>
          <p:cNvSpPr txBox="1"/>
          <p:nvPr/>
        </p:nvSpPr>
        <p:spPr>
          <a:xfrm>
            <a:off x="3219063" y="1803338"/>
            <a:ext cx="2367900" cy="782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600" b="1">
                <a:solidFill>
                  <a:srgbClr val="A2CBFC"/>
                </a:solidFill>
                <a:latin typeface="Fira Sans"/>
                <a:ea typeface="Fira Sans"/>
                <a:cs typeface="Fira Sans"/>
                <a:sym typeface="Fira Sans"/>
              </a:rPr>
              <a:t>years </a:t>
            </a:r>
            <a:r>
              <a:rPr lang="en-US" sz="1600" b="1">
                <a:solidFill>
                  <a:srgbClr val="002C61"/>
                </a:solidFill>
                <a:latin typeface="Fira Sans"/>
                <a:ea typeface="Fira Sans"/>
                <a:cs typeface="Fira Sans"/>
                <a:sym typeface="Fira Sans"/>
              </a:rPr>
              <a:t>to close overall gender gap in MENA region, with current rates of progress.</a:t>
            </a:r>
            <a:endParaRPr sz="1600" b="1">
              <a:solidFill>
                <a:srgbClr val="002C61"/>
              </a:solidFill>
              <a:latin typeface="Fira Sans"/>
              <a:ea typeface="Fira Sans"/>
              <a:cs typeface="Fira Sans"/>
              <a:sym typeface="Fira Sans"/>
            </a:endParaRPr>
          </a:p>
          <a:p>
            <a:pPr marL="0" lvl="0" indent="0" rtl="0">
              <a:spcBef>
                <a:spcPts val="0"/>
              </a:spcBef>
              <a:spcAft>
                <a:spcPts val="0"/>
              </a:spcAft>
              <a:buNone/>
            </a:pPr>
            <a:endParaRPr b="1">
              <a:solidFill>
                <a:srgbClr val="002C61"/>
              </a:solidFill>
              <a:latin typeface="Fira Sans"/>
              <a:ea typeface="Fira Sans"/>
              <a:cs typeface="Fira Sans"/>
              <a:sym typeface="Fira Sans"/>
            </a:endParaRPr>
          </a:p>
          <a:p>
            <a:pPr marL="0" lvl="0" indent="0" rtl="0">
              <a:spcBef>
                <a:spcPts val="0"/>
              </a:spcBef>
              <a:spcAft>
                <a:spcPts val="0"/>
              </a:spcAft>
              <a:buNone/>
            </a:pPr>
            <a:endParaRPr b="1">
              <a:solidFill>
                <a:srgbClr val="002C61"/>
              </a:solidFill>
              <a:latin typeface="Fira Sans"/>
              <a:ea typeface="Fira Sans"/>
              <a:cs typeface="Fira Sans"/>
              <a:sym typeface="Fira Sans"/>
            </a:endParaRPr>
          </a:p>
        </p:txBody>
      </p:sp>
      <p:pic>
        <p:nvPicPr>
          <p:cNvPr id="90" name="Shape 90"/>
          <p:cNvPicPr preferRelativeResize="0"/>
          <p:nvPr/>
        </p:nvPicPr>
        <p:blipFill rotWithShape="1">
          <a:blip r:embed="rId5">
            <a:alphaModFix/>
          </a:blip>
          <a:srcRect b="18732"/>
          <a:stretch/>
        </p:blipFill>
        <p:spPr>
          <a:xfrm>
            <a:off x="551500" y="1034650"/>
            <a:ext cx="2191775" cy="1852975"/>
          </a:xfrm>
          <a:prstGeom prst="rect">
            <a:avLst/>
          </a:prstGeom>
          <a:noFill/>
          <a:ln>
            <a:noFill/>
          </a:ln>
        </p:spPr>
      </p:pic>
      <p:sp>
        <p:nvSpPr>
          <p:cNvPr id="91" name="Shape 91"/>
          <p:cNvSpPr/>
          <p:nvPr/>
        </p:nvSpPr>
        <p:spPr>
          <a:xfrm>
            <a:off x="5815575" y="251475"/>
            <a:ext cx="3183600" cy="62193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txBox="1"/>
          <p:nvPr/>
        </p:nvSpPr>
        <p:spPr>
          <a:xfrm>
            <a:off x="5815575" y="238521"/>
            <a:ext cx="2367900" cy="524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1600" b="1">
                <a:solidFill>
                  <a:srgbClr val="A2CBFC"/>
                </a:solidFill>
                <a:latin typeface="Fira Sans"/>
                <a:ea typeface="Fira Sans"/>
                <a:cs typeface="Fira Sans"/>
                <a:sym typeface="Fira Sans"/>
              </a:rPr>
              <a:t>Regional Ranking</a:t>
            </a:r>
            <a:endParaRPr sz="1600" b="1">
              <a:solidFill>
                <a:srgbClr val="002C61"/>
              </a:solidFill>
              <a:latin typeface="Fira Sans"/>
              <a:ea typeface="Fira Sans"/>
              <a:cs typeface="Fira Sans"/>
              <a:sym typeface="Fira Sans"/>
            </a:endParaRPr>
          </a:p>
          <a:p>
            <a:pPr marL="0" lvl="0" indent="0" rtl="0">
              <a:spcBef>
                <a:spcPts val="0"/>
              </a:spcBef>
              <a:spcAft>
                <a:spcPts val="0"/>
              </a:spcAft>
              <a:buNone/>
            </a:pPr>
            <a:endParaRPr b="1">
              <a:solidFill>
                <a:srgbClr val="002C61"/>
              </a:solidFill>
              <a:latin typeface="Fira Sans"/>
              <a:ea typeface="Fira Sans"/>
              <a:cs typeface="Fira Sans"/>
              <a:sym typeface="Fira Sans"/>
            </a:endParaRPr>
          </a:p>
          <a:p>
            <a:pPr marL="0" lvl="0" indent="0" rtl="0">
              <a:spcBef>
                <a:spcPts val="0"/>
              </a:spcBef>
              <a:spcAft>
                <a:spcPts val="0"/>
              </a:spcAft>
              <a:buNone/>
            </a:pPr>
            <a:endParaRPr b="1">
              <a:solidFill>
                <a:srgbClr val="002C61"/>
              </a:solidFill>
              <a:latin typeface="Fira Sans"/>
              <a:ea typeface="Fira Sans"/>
              <a:cs typeface="Fira Sans"/>
              <a:sym typeface="Fira Sans"/>
            </a:endParaRPr>
          </a:p>
        </p:txBody>
      </p:sp>
      <p:graphicFrame>
        <p:nvGraphicFramePr>
          <p:cNvPr id="93" name="Shape 93"/>
          <p:cNvGraphicFramePr/>
          <p:nvPr/>
        </p:nvGraphicFramePr>
        <p:xfrm>
          <a:off x="5960438" y="670775"/>
          <a:ext cx="2721475" cy="5808400"/>
        </p:xfrm>
        <a:graphic>
          <a:graphicData uri="http://schemas.openxmlformats.org/drawingml/2006/table">
            <a:tbl>
              <a:tblPr>
                <a:noFill/>
                <a:tableStyleId>{ADF2A63D-1A70-4C9D-BD5D-D70519BC827E}</a:tableStyleId>
              </a:tblPr>
              <a:tblGrid>
                <a:gridCol w="587650">
                  <a:extLst>
                    <a:ext uri="{9D8B030D-6E8A-4147-A177-3AD203B41FA5}">
                      <a16:colId xmlns:a16="http://schemas.microsoft.com/office/drawing/2014/main" xmlns="" val="20000"/>
                    </a:ext>
                  </a:extLst>
                </a:gridCol>
                <a:gridCol w="2133825">
                  <a:extLst>
                    <a:ext uri="{9D8B030D-6E8A-4147-A177-3AD203B41FA5}">
                      <a16:colId xmlns:a16="http://schemas.microsoft.com/office/drawing/2014/main" xmlns="" val="20001"/>
                    </a:ext>
                  </a:extLst>
                </a:gridCol>
              </a:tblGrid>
              <a:tr h="427200">
                <a:tc>
                  <a:txBody>
                    <a:bodyPr/>
                    <a:lstStyle/>
                    <a:p>
                      <a:pPr marL="0" lvl="0" indent="0" algn="ctr">
                        <a:spcBef>
                          <a:spcPts val="0"/>
                        </a:spcBef>
                        <a:spcAft>
                          <a:spcPts val="0"/>
                        </a:spcAft>
                        <a:buNone/>
                      </a:pPr>
                      <a:r>
                        <a:rPr lang="en-US" sz="1000" b="1">
                          <a:solidFill>
                            <a:srgbClr val="002C61"/>
                          </a:solidFill>
                          <a:latin typeface="Fira Sans"/>
                          <a:ea typeface="Fira Sans"/>
                          <a:cs typeface="Fira Sans"/>
                          <a:sym typeface="Fira Sans"/>
                        </a:rPr>
                        <a:t>117</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a:spcBef>
                          <a:spcPts val="0"/>
                        </a:spcBef>
                        <a:spcAft>
                          <a:spcPts val="0"/>
                        </a:spcAft>
                        <a:buNone/>
                      </a:pPr>
                      <a:r>
                        <a:rPr lang="en-US" sz="1000">
                          <a:solidFill>
                            <a:srgbClr val="002C61"/>
                          </a:solidFill>
                          <a:latin typeface="Roboto"/>
                          <a:ea typeface="Roboto"/>
                          <a:cs typeface="Roboto"/>
                          <a:sym typeface="Roboto"/>
                        </a:rPr>
                        <a:t>Tunisia   ↑↑</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0"/>
                  </a:ext>
                </a:extLst>
              </a:tr>
              <a:tr h="427200">
                <a:tc>
                  <a:txBody>
                    <a:bodyPr/>
                    <a:lstStyle/>
                    <a:p>
                      <a:pPr marL="0" lvl="0" indent="0" algn="ctr">
                        <a:spcBef>
                          <a:spcPts val="0"/>
                        </a:spcBef>
                        <a:spcAft>
                          <a:spcPts val="0"/>
                        </a:spcAft>
                        <a:buNone/>
                      </a:pPr>
                      <a:r>
                        <a:rPr lang="en-US" sz="1000" b="1">
                          <a:solidFill>
                            <a:srgbClr val="002C61"/>
                          </a:solidFill>
                          <a:latin typeface="Fira Sans"/>
                          <a:ea typeface="Fira Sans"/>
                          <a:cs typeface="Fira Sans"/>
                          <a:sym typeface="Fira Sans"/>
                        </a:rPr>
                        <a:t>120</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a:spcBef>
                          <a:spcPts val="0"/>
                        </a:spcBef>
                        <a:spcAft>
                          <a:spcPts val="0"/>
                        </a:spcAft>
                        <a:buNone/>
                      </a:pPr>
                      <a:r>
                        <a:rPr lang="en-US" sz="1000">
                          <a:solidFill>
                            <a:srgbClr val="002C61"/>
                          </a:solidFill>
                          <a:latin typeface="Roboto"/>
                          <a:ea typeface="Roboto"/>
                          <a:cs typeface="Roboto"/>
                          <a:sym typeface="Roboto"/>
                        </a:rPr>
                        <a:t>UAE        ↑</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1"/>
                  </a:ext>
                </a:extLst>
              </a:tr>
              <a:tr h="427200">
                <a:tc>
                  <a:txBody>
                    <a:bodyPr/>
                    <a:lstStyle/>
                    <a:p>
                      <a:pPr marL="0" lvl="0" indent="0" algn="ctr">
                        <a:spcBef>
                          <a:spcPts val="0"/>
                        </a:spcBef>
                        <a:spcAft>
                          <a:spcPts val="0"/>
                        </a:spcAft>
                        <a:buNone/>
                      </a:pPr>
                      <a:r>
                        <a:rPr lang="en-US" sz="1000" b="1">
                          <a:solidFill>
                            <a:srgbClr val="002C61"/>
                          </a:solidFill>
                          <a:latin typeface="Fira Sans"/>
                          <a:ea typeface="Fira Sans"/>
                          <a:cs typeface="Fira Sans"/>
                          <a:sym typeface="Fira Sans"/>
                        </a:rPr>
                        <a:t>126</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a:spcBef>
                          <a:spcPts val="0"/>
                        </a:spcBef>
                        <a:spcAft>
                          <a:spcPts val="0"/>
                        </a:spcAft>
                        <a:buNone/>
                      </a:pPr>
                      <a:r>
                        <a:rPr lang="en-US" sz="1000">
                          <a:solidFill>
                            <a:srgbClr val="002C61"/>
                          </a:solidFill>
                          <a:latin typeface="Roboto"/>
                          <a:ea typeface="Roboto"/>
                          <a:cs typeface="Roboto"/>
                          <a:sym typeface="Roboto"/>
                        </a:rPr>
                        <a:t>Bahrain   ↑↑</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2"/>
                  </a:ext>
                </a:extLst>
              </a:tr>
              <a:tr h="4636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127</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Algeria    </a:t>
                      </a:r>
                      <a:r>
                        <a:rPr lang="en-US" sz="1200">
                          <a:solidFill>
                            <a:srgbClr val="002C61"/>
                          </a:solidFill>
                          <a:latin typeface="Roboto"/>
                          <a:ea typeface="Roboto"/>
                          <a:cs typeface="Roboto"/>
                          <a:sym typeface="Roboto"/>
                        </a:rPr>
                        <a:t>↓↓</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3"/>
                  </a:ext>
                </a:extLst>
              </a:tr>
              <a:tr h="4636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129</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Kuwait     </a:t>
                      </a:r>
                      <a:r>
                        <a:rPr lang="en-US" sz="1200">
                          <a:solidFill>
                            <a:srgbClr val="002C61"/>
                          </a:solidFill>
                          <a:latin typeface="Roboto"/>
                          <a:ea typeface="Roboto"/>
                          <a:cs typeface="Roboto"/>
                          <a:sym typeface="Roboto"/>
                        </a:rPr>
                        <a:t>↓</a:t>
                      </a:r>
                      <a:endParaRPr sz="12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4"/>
                  </a:ext>
                </a:extLst>
              </a:tr>
              <a:tr h="4636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130</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Qatar       </a:t>
                      </a:r>
                      <a:r>
                        <a:rPr lang="en-US" sz="1200">
                          <a:solidFill>
                            <a:srgbClr val="002C61"/>
                          </a:solidFill>
                          <a:latin typeface="Roboto"/>
                          <a:ea typeface="Roboto"/>
                          <a:cs typeface="Roboto"/>
                          <a:sym typeface="Roboto"/>
                        </a:rPr>
                        <a:t>↓↓</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5"/>
                  </a:ext>
                </a:extLst>
              </a:tr>
              <a:tr h="4636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134</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Egypt       </a:t>
                      </a:r>
                      <a:r>
                        <a:rPr lang="en-US" sz="1200">
                          <a:solidFill>
                            <a:srgbClr val="002C61"/>
                          </a:solidFill>
                          <a:latin typeface="Roboto"/>
                          <a:ea typeface="Roboto"/>
                          <a:cs typeface="Roboto"/>
                          <a:sym typeface="Roboto"/>
                        </a:rPr>
                        <a:t>↓</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6"/>
                  </a:ext>
                </a:extLst>
              </a:tr>
              <a:tr h="4636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135</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Jordan     </a:t>
                      </a:r>
                      <a:r>
                        <a:rPr lang="en-US" sz="1200">
                          <a:solidFill>
                            <a:srgbClr val="002C61"/>
                          </a:solidFill>
                          <a:latin typeface="Roboto"/>
                          <a:ea typeface="Roboto"/>
                          <a:cs typeface="Roboto"/>
                          <a:sym typeface="Roboto"/>
                        </a:rPr>
                        <a:t>↓</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7"/>
                  </a:ext>
                </a:extLst>
              </a:tr>
              <a:tr h="4636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136</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Morocco  </a:t>
                      </a:r>
                      <a:r>
                        <a:rPr lang="en-US" sz="1200">
                          <a:solidFill>
                            <a:srgbClr val="002C61"/>
                          </a:solidFill>
                          <a:latin typeface="Roboto"/>
                          <a:ea typeface="Roboto"/>
                          <a:cs typeface="Roboto"/>
                          <a:sym typeface="Roboto"/>
                        </a:rPr>
                        <a:t>↓</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8"/>
                  </a:ext>
                </a:extLst>
              </a:tr>
              <a:tr h="4636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137</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Lebanon  </a:t>
                      </a:r>
                      <a:r>
                        <a:rPr lang="en-US" sz="1200">
                          <a:solidFill>
                            <a:srgbClr val="002C61"/>
                          </a:solidFill>
                          <a:latin typeface="Roboto"/>
                          <a:ea typeface="Roboto"/>
                          <a:cs typeface="Roboto"/>
                          <a:sym typeface="Roboto"/>
                        </a:rPr>
                        <a:t>↓</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09"/>
                  </a:ext>
                </a:extLst>
              </a:tr>
              <a:tr h="4272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138</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Saudi Arabia  ↑</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10"/>
                  </a:ext>
                </a:extLst>
              </a:tr>
              <a:tr h="4272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142</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Syria       →</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11"/>
                  </a:ext>
                </a:extLst>
              </a:tr>
              <a:tr h="427200">
                <a:tc>
                  <a:txBody>
                    <a:bodyPr/>
                    <a:lstStyle/>
                    <a:p>
                      <a:pPr marL="0" lvl="0" indent="0" algn="ctr" rtl="0">
                        <a:spcBef>
                          <a:spcPts val="0"/>
                        </a:spcBef>
                        <a:spcAft>
                          <a:spcPts val="0"/>
                        </a:spcAft>
                        <a:buNone/>
                      </a:pPr>
                      <a:r>
                        <a:rPr lang="en-US" sz="1000" b="1">
                          <a:solidFill>
                            <a:srgbClr val="002C61"/>
                          </a:solidFill>
                          <a:latin typeface="Fira Sans"/>
                          <a:ea typeface="Fira Sans"/>
                          <a:cs typeface="Fira Sans"/>
                          <a:sym typeface="Fira Sans"/>
                        </a:rPr>
                        <a:t>144</a:t>
                      </a:r>
                      <a:endParaRPr sz="1000" b="1">
                        <a:solidFill>
                          <a:srgbClr val="002C61"/>
                        </a:solidFill>
                        <a:latin typeface="Fira Sans"/>
                        <a:ea typeface="Fira Sans"/>
                        <a:cs typeface="Fira Sans"/>
                        <a:sym typeface="Fira Sans"/>
                      </a:endParaRPr>
                    </a:p>
                  </a:txBody>
                  <a:tcPr marL="91425" marR="91425" marT="91425" marB="91425" anchor="ctr">
                    <a:solidFill>
                      <a:srgbClr val="D9D9D9"/>
                    </a:solidFill>
                  </a:tcPr>
                </a:tc>
                <a:tc>
                  <a:txBody>
                    <a:bodyPr/>
                    <a:lstStyle/>
                    <a:p>
                      <a:pPr marL="0" lvl="0" indent="0" rtl="0">
                        <a:spcBef>
                          <a:spcPts val="0"/>
                        </a:spcBef>
                        <a:spcAft>
                          <a:spcPts val="0"/>
                        </a:spcAft>
                        <a:buNone/>
                      </a:pPr>
                      <a:r>
                        <a:rPr lang="en-US" sz="1000">
                          <a:solidFill>
                            <a:srgbClr val="002C61"/>
                          </a:solidFill>
                          <a:latin typeface="Roboto"/>
                          <a:ea typeface="Roboto"/>
                          <a:cs typeface="Roboto"/>
                          <a:sym typeface="Roboto"/>
                        </a:rPr>
                        <a:t>Yemen   →</a:t>
                      </a:r>
                      <a:endParaRPr sz="1000">
                        <a:solidFill>
                          <a:srgbClr val="002C61"/>
                        </a:solidFill>
                        <a:latin typeface="Roboto"/>
                        <a:ea typeface="Roboto"/>
                        <a:cs typeface="Roboto"/>
                        <a:sym typeface="Roboto"/>
                      </a:endParaRPr>
                    </a:p>
                  </a:txBody>
                  <a:tcPr marL="91425" marR="91425" marT="91425" marB="91425"/>
                </a:tc>
                <a:extLst>
                  <a:ext uri="{0D108BD9-81ED-4DB2-BD59-A6C34878D82A}">
                    <a16:rowId xmlns:a16="http://schemas.microsoft.com/office/drawing/2014/main" xmlns="" val="10012"/>
                  </a:ext>
                </a:extLst>
              </a:tr>
            </a:tbl>
          </a:graphicData>
        </a:graphic>
      </p:graphicFrame>
      <p:pic>
        <p:nvPicPr>
          <p:cNvPr id="94" name="Shape 94"/>
          <p:cNvPicPr preferRelativeResize="0"/>
          <p:nvPr/>
        </p:nvPicPr>
        <p:blipFill rotWithShape="1">
          <a:blip r:embed="rId6">
            <a:alphaModFix/>
          </a:blip>
          <a:srcRect l="7192"/>
          <a:stretch/>
        </p:blipFill>
        <p:spPr>
          <a:xfrm>
            <a:off x="375375" y="3488775"/>
            <a:ext cx="2367900" cy="1976486"/>
          </a:xfrm>
          <a:prstGeom prst="rect">
            <a:avLst/>
          </a:prstGeom>
          <a:noFill/>
          <a:ln>
            <a:noFill/>
          </a:ln>
        </p:spPr>
      </p:pic>
      <p:sp>
        <p:nvSpPr>
          <p:cNvPr id="95" name="Shape 95"/>
          <p:cNvSpPr txBox="1"/>
          <p:nvPr/>
        </p:nvSpPr>
        <p:spPr>
          <a:xfrm>
            <a:off x="551489" y="5528275"/>
            <a:ext cx="23679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solidFill>
                  <a:srgbClr val="545454"/>
                </a:solidFill>
                <a:latin typeface="Roboto"/>
                <a:ea typeface="Roboto"/>
                <a:cs typeface="Roboto"/>
                <a:sym typeface="Roboto"/>
              </a:rPr>
              <a:t>20-22 Countries, 3 subregions </a:t>
            </a:r>
            <a:endParaRPr sz="1200" b="1">
              <a:solidFill>
                <a:srgbClr val="545454"/>
              </a:solidFill>
              <a:latin typeface="Roboto"/>
              <a:ea typeface="Roboto"/>
              <a:cs typeface="Roboto"/>
              <a:sym typeface="Roboto"/>
            </a:endParaRPr>
          </a:p>
        </p:txBody>
      </p:sp>
      <p:sp>
        <p:nvSpPr>
          <p:cNvPr id="96" name="Shape 96"/>
          <p:cNvSpPr txBox="1"/>
          <p:nvPr/>
        </p:nvSpPr>
        <p:spPr>
          <a:xfrm>
            <a:off x="7870800" y="141925"/>
            <a:ext cx="1273200" cy="621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a:solidFill>
                  <a:srgbClr val="002C61"/>
                </a:solidFill>
              </a:rPr>
              <a:t>الترتيب الإقليمي</a:t>
            </a:r>
            <a:endParaRPr sz="1500">
              <a:solidFill>
                <a:srgbClr val="002C61"/>
              </a:solidFill>
            </a:endParaRPr>
          </a:p>
        </p:txBody>
      </p:sp>
      <p:sp>
        <p:nvSpPr>
          <p:cNvPr id="97" name="Shape 97"/>
          <p:cNvSpPr txBox="1"/>
          <p:nvPr/>
        </p:nvSpPr>
        <p:spPr>
          <a:xfrm>
            <a:off x="1946150" y="508425"/>
            <a:ext cx="1359300" cy="673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500"/>
              <a:t>نظرة عامة  </a:t>
            </a:r>
            <a:endParaRPr sz="1500"/>
          </a:p>
        </p:txBody>
      </p:sp>
      <p:sp>
        <p:nvSpPr>
          <p:cNvPr id="98" name="Shape 98"/>
          <p:cNvSpPr txBox="1"/>
          <p:nvPr/>
        </p:nvSpPr>
        <p:spPr>
          <a:xfrm>
            <a:off x="861289" y="2833550"/>
            <a:ext cx="23679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b="1">
                <a:solidFill>
                  <a:srgbClr val="545454"/>
                </a:solidFill>
                <a:latin typeface="Roboto"/>
                <a:ea typeface="Roboto"/>
                <a:cs typeface="Roboto"/>
                <a:sym typeface="Roboto"/>
              </a:rPr>
              <a:t>436 million people</a:t>
            </a:r>
            <a:endParaRPr sz="1200" b="1">
              <a:solidFill>
                <a:srgbClr val="545454"/>
              </a:solidFill>
              <a:latin typeface="Roboto"/>
              <a:ea typeface="Roboto"/>
              <a:cs typeface="Roboto"/>
              <a:sym typeface="Roboto"/>
            </a:endParaRPr>
          </a:p>
        </p:txBody>
      </p:sp>
      <p:sp>
        <p:nvSpPr>
          <p:cNvPr id="99" name="Shape 99"/>
          <p:cNvSpPr txBox="1"/>
          <p:nvPr/>
        </p:nvSpPr>
        <p:spPr>
          <a:xfrm>
            <a:off x="1050871" y="3026963"/>
            <a:ext cx="16029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b="1">
                <a:solidFill>
                  <a:srgbClr val="545454"/>
                </a:solidFill>
                <a:latin typeface="Roboto"/>
                <a:ea typeface="Roboto"/>
                <a:cs typeface="Roboto"/>
                <a:sym typeface="Roboto"/>
              </a:rPr>
              <a:t>(World Bank, 2016)</a:t>
            </a:r>
            <a:endParaRPr sz="700" b="1">
              <a:solidFill>
                <a:srgbClr val="545454"/>
              </a:solidFill>
              <a:latin typeface="Roboto"/>
              <a:ea typeface="Roboto"/>
              <a:cs typeface="Roboto"/>
              <a:sym typeface="Roboto"/>
            </a:endParaRPr>
          </a:p>
        </p:txBody>
      </p:sp>
      <p:sp>
        <p:nvSpPr>
          <p:cNvPr id="24" name="Rectangle 23"/>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4</a:t>
            </a:fld>
            <a:endParaRPr/>
          </a:p>
        </p:txBody>
      </p:sp>
      <p:pic>
        <p:nvPicPr>
          <p:cNvPr id="106" name="Shape 106" descr="Women in the Labor Force 1.PNG"/>
          <p:cNvPicPr preferRelativeResize="0"/>
          <p:nvPr/>
        </p:nvPicPr>
        <p:blipFill rotWithShape="1">
          <a:blip r:embed="rId3">
            <a:alphaModFix/>
          </a:blip>
          <a:srcRect l="6782" t="5935" r="16050" b="82085"/>
          <a:stretch/>
        </p:blipFill>
        <p:spPr>
          <a:xfrm>
            <a:off x="619276" y="1466325"/>
            <a:ext cx="6537351" cy="673650"/>
          </a:xfrm>
          <a:prstGeom prst="rect">
            <a:avLst/>
          </a:prstGeom>
          <a:noFill/>
          <a:ln>
            <a:noFill/>
          </a:ln>
        </p:spPr>
      </p:pic>
      <p:sp>
        <p:nvSpPr>
          <p:cNvPr id="107" name="Shape 107"/>
          <p:cNvSpPr txBox="1"/>
          <p:nvPr/>
        </p:nvSpPr>
        <p:spPr>
          <a:xfrm>
            <a:off x="5467546" y="6547050"/>
            <a:ext cx="3676554"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in the Labor Force</a:t>
            </a:r>
            <a:endParaRPr sz="900" b="1" dirty="0">
              <a:solidFill>
                <a:srgbClr val="A2CBFC"/>
              </a:solidFill>
              <a:latin typeface="Fira Sans"/>
              <a:ea typeface="Fira Sans"/>
              <a:cs typeface="Fira Sans"/>
              <a:sym typeface="Fira Sans"/>
            </a:endParaRPr>
          </a:p>
        </p:txBody>
      </p:sp>
      <p:sp>
        <p:nvSpPr>
          <p:cNvPr id="108" name="Shape 108"/>
          <p:cNvSpPr txBox="1"/>
          <p:nvPr/>
        </p:nvSpPr>
        <p:spPr>
          <a:xfrm>
            <a:off x="312250" y="3206250"/>
            <a:ext cx="4849200" cy="1628100"/>
          </a:xfrm>
          <a:prstGeom prst="rect">
            <a:avLst/>
          </a:prstGeom>
          <a:noFill/>
          <a:ln>
            <a:noFill/>
          </a:ln>
        </p:spPr>
        <p:txBody>
          <a:bodyPr spcFirstLastPara="1" wrap="square" lIns="91425" tIns="91425" rIns="91425" bIns="91425" anchor="t" anchorCtr="0">
            <a:noAutofit/>
          </a:bodyPr>
          <a:lstStyle/>
          <a:p>
            <a:pPr marL="457200" lvl="0" indent="-228600" rtl="0">
              <a:lnSpc>
                <a:spcPct val="115000"/>
              </a:lnSpc>
              <a:spcBef>
                <a:spcPts val="0"/>
              </a:spcBef>
              <a:spcAft>
                <a:spcPts val="0"/>
              </a:spcAft>
              <a:buClr>
                <a:srgbClr val="002C61"/>
              </a:buClr>
              <a:buSzPts val="1800"/>
              <a:buFont typeface="Fira Sans"/>
              <a:buNone/>
            </a:pPr>
            <a:r>
              <a:rPr lang="en-US" sz="1800" b="1">
                <a:solidFill>
                  <a:srgbClr val="002C61"/>
                </a:solidFill>
                <a:highlight>
                  <a:srgbClr val="FFFFFF"/>
                </a:highlight>
                <a:latin typeface="Fira Sans"/>
                <a:ea typeface="Fira Sans"/>
                <a:cs typeface="Fira Sans"/>
                <a:sym typeface="Fira Sans"/>
              </a:rPr>
              <a:t>Women in the Middle East and North Africa region have achieved impressive gains in a number of social indices, but still have the world’s </a:t>
            </a:r>
            <a:r>
              <a:rPr lang="en-US" sz="1800" b="1">
                <a:solidFill>
                  <a:srgbClr val="A2CBFC"/>
                </a:solidFill>
                <a:highlight>
                  <a:srgbClr val="FFFFFF"/>
                </a:highlight>
                <a:latin typeface="Fira Sans"/>
                <a:ea typeface="Fira Sans"/>
                <a:cs typeface="Fira Sans"/>
                <a:sym typeface="Fira Sans"/>
              </a:rPr>
              <a:t>lowest rates of labor force participation</a:t>
            </a:r>
            <a:r>
              <a:rPr lang="en-US" sz="1800" b="1">
                <a:solidFill>
                  <a:srgbClr val="002C61"/>
                </a:solidFill>
                <a:highlight>
                  <a:srgbClr val="FFFFFF"/>
                </a:highlight>
                <a:latin typeface="Fira Sans"/>
                <a:ea typeface="Fira Sans"/>
                <a:cs typeface="Fira Sans"/>
                <a:sym typeface="Fira Sans"/>
              </a:rPr>
              <a:t>.</a:t>
            </a:r>
            <a:endParaRPr sz="1800" b="1">
              <a:solidFill>
                <a:srgbClr val="002C61"/>
              </a:solidFill>
              <a:highlight>
                <a:srgbClr val="FFFFFF"/>
              </a:highlight>
              <a:latin typeface="Fira Sans"/>
              <a:ea typeface="Fira Sans"/>
              <a:cs typeface="Fira Sans"/>
              <a:sym typeface="Fira Sans"/>
            </a:endParaRPr>
          </a:p>
          <a:p>
            <a:pPr marL="457200" lvl="0" indent="-228600" rtl="0">
              <a:lnSpc>
                <a:spcPct val="115000"/>
              </a:lnSpc>
              <a:spcBef>
                <a:spcPts val="0"/>
              </a:spcBef>
              <a:spcAft>
                <a:spcPts val="0"/>
              </a:spcAft>
              <a:buClr>
                <a:srgbClr val="818181"/>
              </a:buClr>
              <a:buSzPts val="1200"/>
              <a:buFont typeface="Fira Sans"/>
              <a:buNone/>
            </a:pPr>
            <a:endParaRPr sz="1200" i="1">
              <a:solidFill>
                <a:srgbClr val="818181"/>
              </a:solidFill>
              <a:highlight>
                <a:srgbClr val="FFFFFF"/>
              </a:highlight>
              <a:latin typeface="Fira Sans"/>
              <a:ea typeface="Fira Sans"/>
              <a:cs typeface="Fira Sans"/>
              <a:sym typeface="Fira Sans"/>
            </a:endParaRPr>
          </a:p>
          <a:p>
            <a:pPr marL="457200" lvl="0" indent="-228600" rtl="0">
              <a:lnSpc>
                <a:spcPct val="115000"/>
              </a:lnSpc>
              <a:spcBef>
                <a:spcPts val="0"/>
              </a:spcBef>
              <a:spcAft>
                <a:spcPts val="0"/>
              </a:spcAft>
              <a:buClr>
                <a:srgbClr val="818181"/>
              </a:buClr>
              <a:buSzPts val="1200"/>
              <a:buFont typeface="Fira Sans"/>
              <a:buNone/>
            </a:pPr>
            <a:endParaRPr sz="1200" i="1">
              <a:solidFill>
                <a:srgbClr val="818181"/>
              </a:solidFill>
              <a:highlight>
                <a:srgbClr val="FFFFFF"/>
              </a:highlight>
              <a:latin typeface="Fira Sans"/>
              <a:ea typeface="Fira Sans"/>
              <a:cs typeface="Fira Sans"/>
              <a:sym typeface="Fira Sans"/>
            </a:endParaRPr>
          </a:p>
          <a:p>
            <a:pPr marL="0" lvl="0" indent="0" rtl="0">
              <a:spcBef>
                <a:spcPts val="0"/>
              </a:spcBef>
              <a:spcAft>
                <a:spcPts val="0"/>
              </a:spcAft>
              <a:buNone/>
            </a:pPr>
            <a:endParaRPr>
              <a:latin typeface="Fira Sans"/>
              <a:ea typeface="Fira Sans"/>
              <a:cs typeface="Fira Sans"/>
              <a:sym typeface="Fira Sans"/>
            </a:endParaRPr>
          </a:p>
        </p:txBody>
      </p:sp>
      <p:sp>
        <p:nvSpPr>
          <p:cNvPr id="109" name="Shape 109"/>
          <p:cNvSpPr txBox="1"/>
          <p:nvPr/>
        </p:nvSpPr>
        <p:spPr>
          <a:xfrm>
            <a:off x="600926" y="5110800"/>
            <a:ext cx="40905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dirty="0">
                <a:solidFill>
                  <a:srgbClr val="6A6A6A"/>
                </a:solidFill>
                <a:latin typeface="Roboto"/>
                <a:ea typeface="Roboto"/>
                <a:cs typeface="Roboto"/>
                <a:sym typeface="Roboto"/>
              </a:rPr>
              <a:t>Source: World Economic Forum, </a:t>
            </a:r>
            <a:r>
              <a:rPr lang="en-US" sz="900" i="1" dirty="0">
                <a:solidFill>
                  <a:srgbClr val="6A6A6A"/>
                </a:solidFill>
                <a:latin typeface="Roboto"/>
                <a:ea typeface="Roboto"/>
                <a:cs typeface="Roboto"/>
                <a:sym typeface="Roboto"/>
              </a:rPr>
              <a:t>Global Gender Gap</a:t>
            </a:r>
            <a:r>
              <a:rPr lang="en-US" sz="900" dirty="0">
                <a:solidFill>
                  <a:srgbClr val="6A6A6A"/>
                </a:solidFill>
                <a:latin typeface="Roboto"/>
                <a:ea typeface="Roboto"/>
                <a:cs typeface="Roboto"/>
                <a:sym typeface="Roboto"/>
              </a:rPr>
              <a:t> </a:t>
            </a:r>
            <a:r>
              <a:rPr lang="en-US" sz="900" i="1" dirty="0">
                <a:solidFill>
                  <a:srgbClr val="6A6A6A"/>
                </a:solidFill>
                <a:latin typeface="Roboto"/>
                <a:ea typeface="Roboto"/>
                <a:cs typeface="Roboto"/>
                <a:sym typeface="Roboto"/>
              </a:rPr>
              <a:t>Report</a:t>
            </a:r>
            <a:r>
              <a:rPr lang="en-US" sz="900" dirty="0">
                <a:solidFill>
                  <a:srgbClr val="6A6A6A"/>
                </a:solidFill>
                <a:latin typeface="Roboto"/>
                <a:ea typeface="Roboto"/>
                <a:cs typeface="Roboto"/>
                <a:sym typeface="Roboto"/>
              </a:rPr>
              <a:t>, 2015</a:t>
            </a:r>
            <a:endParaRPr sz="900" dirty="0">
              <a:solidFill>
                <a:srgbClr val="6A6A6A"/>
              </a:solidFill>
              <a:latin typeface="Roboto"/>
              <a:ea typeface="Roboto"/>
              <a:cs typeface="Roboto"/>
              <a:sym typeface="Roboto"/>
            </a:endParaRPr>
          </a:p>
        </p:txBody>
      </p:sp>
      <p:sp>
        <p:nvSpPr>
          <p:cNvPr id="110" name="Shape 110"/>
          <p:cNvSpPr txBox="1"/>
          <p:nvPr/>
        </p:nvSpPr>
        <p:spPr>
          <a:xfrm>
            <a:off x="4709825" y="1909250"/>
            <a:ext cx="3000000" cy="620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a:solidFill>
                  <a:srgbClr val="002C61"/>
                </a:solidFill>
              </a:rPr>
              <a:t>المرأة في القوى العاملة</a:t>
            </a:r>
            <a:endParaRPr sz="2400">
              <a:solidFill>
                <a:srgbClr val="002C61"/>
              </a:solidFill>
            </a:endParaRPr>
          </a:p>
        </p:txBody>
      </p:sp>
      <p:sp>
        <p:nvSpPr>
          <p:cNvPr id="111" name="Shape 111"/>
          <p:cNvSpPr txBox="1"/>
          <p:nvPr/>
        </p:nvSpPr>
        <p:spPr>
          <a:xfrm>
            <a:off x="5082025" y="3206250"/>
            <a:ext cx="2568600" cy="2085300"/>
          </a:xfrm>
          <a:prstGeom prst="rect">
            <a:avLst/>
          </a:prstGeom>
          <a:noFill/>
          <a:ln>
            <a:noFill/>
          </a:ln>
        </p:spPr>
        <p:txBody>
          <a:bodyPr spcFirstLastPara="1" wrap="square" lIns="91425" tIns="91425" rIns="91425" bIns="91425" anchor="t" anchorCtr="0">
            <a:noAutofit/>
          </a:bodyPr>
          <a:lstStyle/>
          <a:p>
            <a:pPr marL="457200" lvl="0" indent="-228600" rtl="0">
              <a:lnSpc>
                <a:spcPct val="115000"/>
              </a:lnSpc>
              <a:spcBef>
                <a:spcPts val="0"/>
              </a:spcBef>
              <a:spcAft>
                <a:spcPts val="0"/>
              </a:spcAft>
              <a:buClr>
                <a:srgbClr val="002C61"/>
              </a:buClr>
              <a:buSzPts val="1800"/>
              <a:buFont typeface="Fira Sans"/>
              <a:buNone/>
            </a:pPr>
            <a:r>
              <a:rPr lang="en-US" sz="1800" b="1">
                <a:solidFill>
                  <a:srgbClr val="A2CBFC"/>
                </a:solidFill>
                <a:highlight>
                  <a:srgbClr val="FFFFFF"/>
                </a:highlight>
                <a:latin typeface="Fira Sans"/>
                <a:ea typeface="Fira Sans"/>
                <a:cs typeface="Fira Sans"/>
                <a:sym typeface="Fira Sans"/>
              </a:rPr>
              <a:t>in 4 women</a:t>
            </a:r>
            <a:r>
              <a:rPr lang="en-US" sz="1800" b="1">
                <a:solidFill>
                  <a:srgbClr val="002C61"/>
                </a:solidFill>
                <a:highlight>
                  <a:srgbClr val="FFFFFF"/>
                </a:highlight>
                <a:latin typeface="Fira Sans"/>
                <a:ea typeface="Fira Sans"/>
                <a:cs typeface="Fira Sans"/>
                <a:sym typeface="Fira Sans"/>
              </a:rPr>
              <a:t> in the Middle East and North Africa are employed or looking for work.</a:t>
            </a:r>
            <a:endParaRPr sz="1800" b="1">
              <a:solidFill>
                <a:srgbClr val="002C61"/>
              </a:solidFill>
              <a:highlight>
                <a:srgbClr val="FFFFFF"/>
              </a:highlight>
              <a:latin typeface="Fira Sans"/>
              <a:ea typeface="Fira Sans"/>
              <a:cs typeface="Fira Sans"/>
              <a:sym typeface="Fira Sans"/>
            </a:endParaRPr>
          </a:p>
          <a:p>
            <a:pPr marL="457200" lvl="0" indent="-228600" rtl="0">
              <a:lnSpc>
                <a:spcPct val="115000"/>
              </a:lnSpc>
              <a:spcBef>
                <a:spcPts val="0"/>
              </a:spcBef>
              <a:spcAft>
                <a:spcPts val="0"/>
              </a:spcAft>
              <a:buClr>
                <a:srgbClr val="818181"/>
              </a:buClr>
              <a:buSzPts val="1200"/>
              <a:buFont typeface="Fira Sans"/>
              <a:buNone/>
            </a:pPr>
            <a:endParaRPr sz="1200" i="1">
              <a:solidFill>
                <a:srgbClr val="818181"/>
              </a:solidFill>
              <a:highlight>
                <a:srgbClr val="FFFFFF"/>
              </a:highlight>
              <a:latin typeface="Fira Sans"/>
              <a:ea typeface="Fira Sans"/>
              <a:cs typeface="Fira Sans"/>
              <a:sym typeface="Fira Sans"/>
            </a:endParaRPr>
          </a:p>
          <a:p>
            <a:pPr marL="457200" lvl="0" indent="-228600" rtl="0">
              <a:lnSpc>
                <a:spcPct val="115000"/>
              </a:lnSpc>
              <a:spcBef>
                <a:spcPts val="0"/>
              </a:spcBef>
              <a:spcAft>
                <a:spcPts val="0"/>
              </a:spcAft>
              <a:buClr>
                <a:srgbClr val="818181"/>
              </a:buClr>
              <a:buSzPts val="1200"/>
              <a:buFont typeface="Fira Sans"/>
              <a:buNone/>
            </a:pPr>
            <a:endParaRPr sz="1200" i="1">
              <a:solidFill>
                <a:srgbClr val="818181"/>
              </a:solidFill>
              <a:highlight>
                <a:srgbClr val="FFFFFF"/>
              </a:highlight>
              <a:latin typeface="Fira Sans"/>
              <a:ea typeface="Fira Sans"/>
              <a:cs typeface="Fira Sans"/>
              <a:sym typeface="Fira Sans"/>
            </a:endParaRPr>
          </a:p>
          <a:p>
            <a:pPr marL="0" lvl="0" indent="0" rtl="0">
              <a:spcBef>
                <a:spcPts val="0"/>
              </a:spcBef>
              <a:spcAft>
                <a:spcPts val="0"/>
              </a:spcAft>
              <a:buNone/>
            </a:pPr>
            <a:endParaRPr>
              <a:latin typeface="Fira Sans"/>
              <a:ea typeface="Fira Sans"/>
              <a:cs typeface="Fira Sans"/>
              <a:sym typeface="Fira Sans"/>
            </a:endParaRPr>
          </a:p>
        </p:txBody>
      </p:sp>
      <p:sp>
        <p:nvSpPr>
          <p:cNvPr id="112" name="Shape 112"/>
          <p:cNvSpPr txBox="1"/>
          <p:nvPr/>
        </p:nvSpPr>
        <p:spPr>
          <a:xfrm>
            <a:off x="5777425" y="2643150"/>
            <a:ext cx="1025400" cy="486900"/>
          </a:xfrm>
          <a:prstGeom prst="rect">
            <a:avLst/>
          </a:prstGeom>
          <a:noFill/>
          <a:ln>
            <a:noFill/>
          </a:ln>
        </p:spPr>
        <p:txBody>
          <a:bodyPr spcFirstLastPara="1" wrap="square" lIns="91425" tIns="91425" rIns="91425" bIns="91425" anchor="t" anchorCtr="0">
            <a:noAutofit/>
          </a:bodyPr>
          <a:lstStyle/>
          <a:p>
            <a:pPr marL="457200" lvl="0" indent="-228600" rtl="0">
              <a:lnSpc>
                <a:spcPct val="115000"/>
              </a:lnSpc>
              <a:spcBef>
                <a:spcPts val="0"/>
              </a:spcBef>
              <a:spcAft>
                <a:spcPts val="0"/>
              </a:spcAft>
              <a:buClr>
                <a:srgbClr val="002C61"/>
              </a:buClr>
              <a:buSzPts val="3600"/>
              <a:buFont typeface="Fira Sans"/>
              <a:buNone/>
            </a:pPr>
            <a:r>
              <a:rPr lang="en-US" sz="3600" b="1">
                <a:solidFill>
                  <a:srgbClr val="002C61"/>
                </a:solidFill>
                <a:highlight>
                  <a:srgbClr val="FFFFFF"/>
                </a:highlight>
                <a:latin typeface="Fira Sans"/>
                <a:ea typeface="Fira Sans"/>
                <a:cs typeface="Fira Sans"/>
                <a:sym typeface="Fira Sans"/>
              </a:rPr>
              <a:t>1</a:t>
            </a:r>
            <a:endParaRPr sz="3600" i="1">
              <a:solidFill>
                <a:srgbClr val="818181"/>
              </a:solidFill>
              <a:highlight>
                <a:srgbClr val="FFFFFF"/>
              </a:highlight>
              <a:latin typeface="Fira Sans"/>
              <a:ea typeface="Fira Sans"/>
              <a:cs typeface="Fira Sans"/>
              <a:sym typeface="Fira Sans"/>
            </a:endParaRPr>
          </a:p>
          <a:p>
            <a:pPr marL="0" lvl="0" indent="0" rtl="0">
              <a:spcBef>
                <a:spcPts val="0"/>
              </a:spcBef>
              <a:spcAft>
                <a:spcPts val="0"/>
              </a:spcAft>
              <a:buNone/>
            </a:pPr>
            <a:endParaRPr>
              <a:latin typeface="Fira Sans"/>
              <a:ea typeface="Fira Sans"/>
              <a:cs typeface="Fira Sans"/>
              <a:sym typeface="Fira Sans"/>
            </a:endParaRPr>
          </a:p>
        </p:txBody>
      </p:sp>
      <p:sp>
        <p:nvSpPr>
          <p:cNvPr id="113" name="Shape 113"/>
          <p:cNvSpPr txBox="1"/>
          <p:nvPr/>
        </p:nvSpPr>
        <p:spPr>
          <a:xfrm>
            <a:off x="5588003" y="4834350"/>
            <a:ext cx="310050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000">
                <a:solidFill>
                  <a:srgbClr val="818181"/>
                </a:solidFill>
                <a:latin typeface="Roboto"/>
                <a:ea typeface="Roboto"/>
                <a:cs typeface="Roboto"/>
                <a:sym typeface="Roboto"/>
              </a:rPr>
              <a:t>Source: World Bank, Main Report:MENA Development report, 2013</a:t>
            </a:r>
            <a:endParaRPr sz="1000">
              <a:solidFill>
                <a:srgbClr val="818181"/>
              </a:solidFill>
              <a:latin typeface="Roboto"/>
              <a:ea typeface="Roboto"/>
              <a:cs typeface="Roboto"/>
              <a:sym typeface="Roboto"/>
            </a:endParaRPr>
          </a:p>
        </p:txBody>
      </p:sp>
      <p:cxnSp>
        <p:nvCxnSpPr>
          <p:cNvPr id="114" name="Shape 114"/>
          <p:cNvCxnSpPr/>
          <p:nvPr/>
        </p:nvCxnSpPr>
        <p:spPr>
          <a:xfrm>
            <a:off x="5234425" y="3096575"/>
            <a:ext cx="0" cy="2094900"/>
          </a:xfrm>
          <a:prstGeom prst="straightConnector1">
            <a:avLst/>
          </a:prstGeom>
          <a:noFill/>
          <a:ln w="28575" cap="flat" cmpd="sng">
            <a:solidFill>
              <a:srgbClr val="8EC3A7"/>
            </a:solidFill>
            <a:prstDash val="solid"/>
            <a:round/>
            <a:headEnd type="none" w="med" len="med"/>
            <a:tailEnd type="none" w="med" len="med"/>
          </a:ln>
        </p:spPr>
      </p:cxnSp>
      <p:sp>
        <p:nvSpPr>
          <p:cNvPr id="12" name="Rectangle 11"/>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5</a:t>
            </a:fld>
            <a:endParaRPr/>
          </a:p>
        </p:txBody>
      </p:sp>
      <p:pic>
        <p:nvPicPr>
          <p:cNvPr id="121" name="Shape 121"/>
          <p:cNvPicPr preferRelativeResize="0"/>
          <p:nvPr/>
        </p:nvPicPr>
        <p:blipFill>
          <a:blip r:embed="rId3">
            <a:alphaModFix/>
          </a:blip>
          <a:stretch>
            <a:fillRect/>
          </a:stretch>
        </p:blipFill>
        <p:spPr>
          <a:xfrm>
            <a:off x="373450" y="1181703"/>
            <a:ext cx="5080275" cy="4173100"/>
          </a:xfrm>
          <a:prstGeom prst="rect">
            <a:avLst/>
          </a:prstGeom>
          <a:noFill/>
          <a:ln w="9525" cap="flat" cmpd="sng">
            <a:solidFill>
              <a:schemeClr val="lt1"/>
            </a:solidFill>
            <a:prstDash val="solid"/>
            <a:round/>
            <a:headEnd type="none" w="sm" len="sm"/>
            <a:tailEnd type="none" w="sm" len="sm"/>
          </a:ln>
        </p:spPr>
      </p:pic>
      <p:sp>
        <p:nvSpPr>
          <p:cNvPr id="122" name="Shape 122"/>
          <p:cNvSpPr txBox="1"/>
          <p:nvPr/>
        </p:nvSpPr>
        <p:spPr>
          <a:xfrm>
            <a:off x="4914575" y="2614950"/>
            <a:ext cx="3915300" cy="1628100"/>
          </a:xfrm>
          <a:prstGeom prst="rect">
            <a:avLst/>
          </a:prstGeom>
          <a:noFill/>
          <a:ln>
            <a:noFill/>
          </a:ln>
        </p:spPr>
        <p:txBody>
          <a:bodyPr spcFirstLastPara="1" wrap="square" lIns="91425" tIns="91425" rIns="91425" bIns="91425" anchor="t" anchorCtr="0">
            <a:noAutofit/>
          </a:bodyPr>
          <a:lstStyle/>
          <a:p>
            <a:pPr marL="457200" lvl="0" indent="-228600" rtl="0">
              <a:lnSpc>
                <a:spcPct val="115000"/>
              </a:lnSpc>
              <a:spcBef>
                <a:spcPts val="0"/>
              </a:spcBef>
              <a:spcAft>
                <a:spcPts val="0"/>
              </a:spcAft>
              <a:buClr>
                <a:srgbClr val="002C61"/>
              </a:buClr>
              <a:buSzPts val="1800"/>
              <a:buFont typeface="Fira Sans"/>
              <a:buNone/>
            </a:pPr>
            <a:r>
              <a:rPr lang="en-US" sz="1800" b="1" dirty="0">
                <a:solidFill>
                  <a:srgbClr val="002C61"/>
                </a:solidFill>
                <a:highlight>
                  <a:srgbClr val="FFFFFF"/>
                </a:highlight>
                <a:latin typeface="Fira Sans"/>
                <a:ea typeface="Fira Sans"/>
                <a:cs typeface="Fira Sans"/>
                <a:sym typeface="Fira Sans"/>
              </a:rPr>
              <a:t>	</a:t>
            </a:r>
            <a:r>
              <a:rPr lang="en-US" sz="1800" b="1" dirty="0" smtClean="0">
                <a:solidFill>
                  <a:srgbClr val="002C61"/>
                </a:solidFill>
                <a:highlight>
                  <a:srgbClr val="FFFFFF"/>
                </a:highlight>
                <a:latin typeface="Fira Sans"/>
                <a:ea typeface="Fira Sans"/>
                <a:cs typeface="Fira Sans"/>
                <a:sym typeface="Fira Sans"/>
              </a:rPr>
              <a:t>Why </a:t>
            </a:r>
            <a:r>
              <a:rPr lang="en-US" sz="1800" b="1" dirty="0">
                <a:solidFill>
                  <a:srgbClr val="002C61"/>
                </a:solidFill>
                <a:highlight>
                  <a:srgbClr val="FFFFFF"/>
                </a:highlight>
                <a:latin typeface="Fira Sans"/>
                <a:ea typeface="Fira Sans"/>
                <a:cs typeface="Fira Sans"/>
                <a:sym typeface="Fira Sans"/>
              </a:rPr>
              <a:t>do Arab women not participate in the workforce, especially given that girls in Arab countries enjoy educational parity with boys?</a:t>
            </a:r>
            <a:endParaRPr sz="1800" b="1" dirty="0">
              <a:solidFill>
                <a:srgbClr val="002C61"/>
              </a:solidFill>
              <a:highlight>
                <a:srgbClr val="FFFFFF"/>
              </a:highlight>
              <a:latin typeface="Fira Sans"/>
              <a:ea typeface="Fira Sans"/>
              <a:cs typeface="Fira Sans"/>
              <a:sym typeface="Fira Sans"/>
            </a:endParaRPr>
          </a:p>
          <a:p>
            <a:pPr marL="457200" lvl="0" indent="-228600" rtl="0">
              <a:lnSpc>
                <a:spcPct val="115000"/>
              </a:lnSpc>
              <a:spcBef>
                <a:spcPts val="0"/>
              </a:spcBef>
              <a:spcAft>
                <a:spcPts val="0"/>
              </a:spcAft>
              <a:buClr>
                <a:srgbClr val="818181"/>
              </a:buClr>
              <a:buSzPts val="1200"/>
              <a:buFont typeface="Fira Sans"/>
              <a:buNone/>
            </a:pPr>
            <a:endParaRPr sz="1200" i="1" dirty="0">
              <a:solidFill>
                <a:srgbClr val="818181"/>
              </a:solidFill>
              <a:highlight>
                <a:srgbClr val="FFFFFF"/>
              </a:highlight>
              <a:latin typeface="Fira Sans"/>
              <a:ea typeface="Fira Sans"/>
              <a:cs typeface="Fira Sans"/>
              <a:sym typeface="Fira Sans"/>
            </a:endParaRPr>
          </a:p>
          <a:p>
            <a:pPr marL="457200" lvl="0" indent="-228600" rtl="0">
              <a:lnSpc>
                <a:spcPct val="115000"/>
              </a:lnSpc>
              <a:spcBef>
                <a:spcPts val="0"/>
              </a:spcBef>
              <a:spcAft>
                <a:spcPts val="0"/>
              </a:spcAft>
              <a:buClr>
                <a:srgbClr val="818181"/>
              </a:buClr>
              <a:buSzPts val="1200"/>
              <a:buFont typeface="Fira Sans"/>
              <a:buNone/>
            </a:pPr>
            <a:endParaRPr sz="1200" i="1" dirty="0">
              <a:solidFill>
                <a:srgbClr val="818181"/>
              </a:solidFill>
              <a:highlight>
                <a:srgbClr val="FFFFFF"/>
              </a:highlight>
              <a:latin typeface="Fira Sans"/>
              <a:ea typeface="Fira Sans"/>
              <a:cs typeface="Fira Sans"/>
              <a:sym typeface="Fira Sans"/>
            </a:endParaRPr>
          </a:p>
          <a:p>
            <a:pPr marL="0" lvl="0" indent="0" rtl="0">
              <a:spcBef>
                <a:spcPts val="0"/>
              </a:spcBef>
              <a:spcAft>
                <a:spcPts val="0"/>
              </a:spcAft>
              <a:buNone/>
            </a:pPr>
            <a:endParaRPr dirty="0">
              <a:latin typeface="Fira Sans"/>
              <a:ea typeface="Fira Sans"/>
              <a:cs typeface="Fira Sans"/>
              <a:sym typeface="Fira Sans"/>
            </a:endParaRPr>
          </a:p>
        </p:txBody>
      </p:sp>
      <p:sp>
        <p:nvSpPr>
          <p:cNvPr id="123" name="Shape 123"/>
          <p:cNvSpPr txBox="1"/>
          <p:nvPr/>
        </p:nvSpPr>
        <p:spPr>
          <a:xfrm>
            <a:off x="5618375" y="6547050"/>
            <a:ext cx="3525725"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in the Labor Force</a:t>
            </a:r>
            <a:endParaRPr sz="900" b="1" dirty="0">
              <a:solidFill>
                <a:srgbClr val="A2CBFC"/>
              </a:solidFill>
              <a:latin typeface="Fira Sans"/>
              <a:ea typeface="Fira Sans"/>
              <a:cs typeface="Fira Sans"/>
              <a:sym typeface="Fira Sans"/>
            </a:endParaRPr>
          </a:p>
        </p:txBody>
      </p:sp>
      <p:sp>
        <p:nvSpPr>
          <p:cNvPr id="6" name="Rectangle 5"/>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35108" y="6174497"/>
            <a:ext cx="548700" cy="524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US"/>
              <a:pPr marL="0" lvl="0" indent="0" rtl="0">
                <a:spcBef>
                  <a:spcPts val="0"/>
                </a:spcBef>
                <a:spcAft>
                  <a:spcPts val="0"/>
                </a:spcAft>
                <a:buNone/>
              </a:pPr>
              <a:t>6</a:t>
            </a:fld>
            <a:endParaRPr/>
          </a:p>
        </p:txBody>
      </p:sp>
      <p:pic>
        <p:nvPicPr>
          <p:cNvPr id="130" name="Shape 130" descr="Women in the Labor Force 2.PNG"/>
          <p:cNvPicPr preferRelativeResize="0"/>
          <p:nvPr/>
        </p:nvPicPr>
        <p:blipFill rotWithShape="1">
          <a:blip r:embed="rId3">
            <a:alphaModFix/>
          </a:blip>
          <a:srcRect b="90631"/>
          <a:stretch/>
        </p:blipFill>
        <p:spPr>
          <a:xfrm>
            <a:off x="757925" y="180625"/>
            <a:ext cx="7477151" cy="775676"/>
          </a:xfrm>
          <a:prstGeom prst="rect">
            <a:avLst/>
          </a:prstGeom>
          <a:noFill/>
          <a:ln>
            <a:noFill/>
          </a:ln>
        </p:spPr>
      </p:pic>
      <p:pic>
        <p:nvPicPr>
          <p:cNvPr id="131" name="Shape 131" descr="Women in the Labor Force 2.PNG"/>
          <p:cNvPicPr preferRelativeResize="0"/>
          <p:nvPr/>
        </p:nvPicPr>
        <p:blipFill rotWithShape="1">
          <a:blip r:embed="rId3">
            <a:alphaModFix/>
          </a:blip>
          <a:srcRect l="2208" t="8731" r="50696" b="70408"/>
          <a:stretch/>
        </p:blipFill>
        <p:spPr>
          <a:xfrm>
            <a:off x="5354875" y="1355767"/>
            <a:ext cx="2851625" cy="1398608"/>
          </a:xfrm>
          <a:prstGeom prst="rect">
            <a:avLst/>
          </a:prstGeom>
          <a:noFill/>
          <a:ln>
            <a:noFill/>
          </a:ln>
        </p:spPr>
      </p:pic>
      <p:pic>
        <p:nvPicPr>
          <p:cNvPr id="132" name="Shape 132" descr="Women in the Labor Force 2.PNG"/>
          <p:cNvPicPr preferRelativeResize="0"/>
          <p:nvPr/>
        </p:nvPicPr>
        <p:blipFill rotWithShape="1">
          <a:blip r:embed="rId3">
            <a:alphaModFix/>
          </a:blip>
          <a:srcRect l="13910" t="35306" r="66634" b="49684"/>
          <a:stretch/>
        </p:blipFill>
        <p:spPr>
          <a:xfrm>
            <a:off x="3945261" y="1478824"/>
            <a:ext cx="1291588" cy="1103306"/>
          </a:xfrm>
          <a:prstGeom prst="rect">
            <a:avLst/>
          </a:prstGeom>
          <a:noFill/>
          <a:ln>
            <a:noFill/>
          </a:ln>
        </p:spPr>
      </p:pic>
      <p:sp>
        <p:nvSpPr>
          <p:cNvPr id="133" name="Shape 133"/>
          <p:cNvSpPr txBox="1"/>
          <p:nvPr/>
        </p:nvSpPr>
        <p:spPr>
          <a:xfrm>
            <a:off x="6099142" y="6547050"/>
            <a:ext cx="3044958"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in the Labor Force</a:t>
            </a:r>
            <a:endParaRPr sz="900" b="1" dirty="0">
              <a:solidFill>
                <a:srgbClr val="A2CBFC"/>
              </a:solidFill>
              <a:latin typeface="Fira Sans"/>
              <a:ea typeface="Fira Sans"/>
              <a:cs typeface="Fira Sans"/>
              <a:sym typeface="Fira Sans"/>
            </a:endParaRPr>
          </a:p>
        </p:txBody>
      </p:sp>
      <p:pic>
        <p:nvPicPr>
          <p:cNvPr id="134" name="Shape 134"/>
          <p:cNvPicPr preferRelativeResize="0"/>
          <p:nvPr/>
        </p:nvPicPr>
        <p:blipFill>
          <a:blip r:embed="rId4">
            <a:alphaModFix/>
          </a:blip>
          <a:stretch>
            <a:fillRect/>
          </a:stretch>
        </p:blipFill>
        <p:spPr>
          <a:xfrm>
            <a:off x="915910" y="3288750"/>
            <a:ext cx="7222315" cy="3145650"/>
          </a:xfrm>
          <a:prstGeom prst="rect">
            <a:avLst/>
          </a:prstGeom>
          <a:noFill/>
          <a:ln>
            <a:noFill/>
          </a:ln>
        </p:spPr>
      </p:pic>
      <p:cxnSp>
        <p:nvCxnSpPr>
          <p:cNvPr id="135" name="Shape 135"/>
          <p:cNvCxnSpPr/>
          <p:nvPr/>
        </p:nvCxnSpPr>
        <p:spPr>
          <a:xfrm>
            <a:off x="4495796" y="3404700"/>
            <a:ext cx="0" cy="2628000"/>
          </a:xfrm>
          <a:prstGeom prst="straightConnector1">
            <a:avLst/>
          </a:prstGeom>
          <a:noFill/>
          <a:ln w="28575" cap="flat" cmpd="sng">
            <a:solidFill>
              <a:srgbClr val="8EC3A7"/>
            </a:solidFill>
            <a:prstDash val="solid"/>
            <a:round/>
            <a:headEnd type="none" w="med" len="med"/>
            <a:tailEnd type="none" w="med" len="med"/>
          </a:ln>
        </p:spPr>
      </p:cxnSp>
      <p:sp>
        <p:nvSpPr>
          <p:cNvPr id="136" name="Shape 136"/>
          <p:cNvSpPr txBox="1"/>
          <p:nvPr/>
        </p:nvSpPr>
        <p:spPr>
          <a:xfrm>
            <a:off x="4586700" y="291075"/>
            <a:ext cx="915900" cy="1064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a:solidFill>
                  <a:srgbClr val="002C61"/>
                </a:solidFill>
              </a:rPr>
              <a:t>التوظيف</a:t>
            </a:r>
            <a:endParaRPr sz="1800">
              <a:solidFill>
                <a:srgbClr val="002C61"/>
              </a:solidFill>
            </a:endParaRPr>
          </a:p>
        </p:txBody>
      </p:sp>
      <p:pic>
        <p:nvPicPr>
          <p:cNvPr id="137" name="Shape 137"/>
          <p:cNvPicPr preferRelativeResize="0"/>
          <p:nvPr/>
        </p:nvPicPr>
        <p:blipFill>
          <a:blip r:embed="rId5">
            <a:alphaModFix/>
          </a:blip>
          <a:stretch>
            <a:fillRect/>
          </a:stretch>
        </p:blipFill>
        <p:spPr>
          <a:xfrm>
            <a:off x="1088725" y="1117450"/>
            <a:ext cx="2922875" cy="2105975"/>
          </a:xfrm>
          <a:prstGeom prst="rect">
            <a:avLst/>
          </a:prstGeom>
          <a:noFill/>
          <a:ln>
            <a:noFill/>
          </a:ln>
        </p:spPr>
      </p:pic>
      <p:sp>
        <p:nvSpPr>
          <p:cNvPr id="11" name="Rectangle 10"/>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7</a:t>
            </a:fld>
            <a:endParaRPr/>
          </a:p>
        </p:txBody>
      </p:sp>
      <p:sp>
        <p:nvSpPr>
          <p:cNvPr id="144" name="Shape 144"/>
          <p:cNvSpPr txBox="1"/>
          <p:nvPr/>
        </p:nvSpPr>
        <p:spPr>
          <a:xfrm>
            <a:off x="569525" y="1403725"/>
            <a:ext cx="8289900" cy="59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4100" b="1">
                <a:solidFill>
                  <a:srgbClr val="A2CBFC"/>
                </a:solidFill>
                <a:highlight>
                  <a:srgbClr val="FFFFFF"/>
                </a:highlight>
                <a:latin typeface="Roboto"/>
                <a:ea typeface="Roboto"/>
                <a:cs typeface="Roboto"/>
                <a:sym typeface="Roboto"/>
              </a:rPr>
              <a:t>Women and Political Participation</a:t>
            </a:r>
            <a:endParaRPr sz="4100" b="1">
              <a:latin typeface="Roboto"/>
              <a:ea typeface="Roboto"/>
              <a:cs typeface="Roboto"/>
              <a:sym typeface="Roboto"/>
            </a:endParaRPr>
          </a:p>
        </p:txBody>
      </p:sp>
      <p:pic>
        <p:nvPicPr>
          <p:cNvPr id="145" name="Shape 145"/>
          <p:cNvPicPr preferRelativeResize="0"/>
          <p:nvPr/>
        </p:nvPicPr>
        <p:blipFill>
          <a:blip r:embed="rId3">
            <a:alphaModFix/>
          </a:blip>
          <a:stretch>
            <a:fillRect/>
          </a:stretch>
        </p:blipFill>
        <p:spPr>
          <a:xfrm>
            <a:off x="717700" y="2732975"/>
            <a:ext cx="7708599" cy="3005800"/>
          </a:xfrm>
          <a:prstGeom prst="rect">
            <a:avLst/>
          </a:prstGeom>
          <a:noFill/>
          <a:ln>
            <a:noFill/>
          </a:ln>
        </p:spPr>
      </p:pic>
      <p:sp>
        <p:nvSpPr>
          <p:cNvPr id="146" name="Shape 146"/>
          <p:cNvSpPr txBox="1"/>
          <p:nvPr/>
        </p:nvSpPr>
        <p:spPr>
          <a:xfrm>
            <a:off x="5524107" y="6547050"/>
            <a:ext cx="3620243"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and Political Participation</a:t>
            </a:r>
            <a:endParaRPr sz="900" b="1" dirty="0">
              <a:solidFill>
                <a:srgbClr val="A2CBFC"/>
              </a:solidFill>
              <a:latin typeface="Fira Sans"/>
              <a:ea typeface="Fira Sans"/>
              <a:cs typeface="Fira Sans"/>
              <a:sym typeface="Fira Sans"/>
            </a:endParaRPr>
          </a:p>
        </p:txBody>
      </p:sp>
      <p:sp>
        <p:nvSpPr>
          <p:cNvPr id="147" name="Shape 147"/>
          <p:cNvSpPr txBox="1"/>
          <p:nvPr/>
        </p:nvSpPr>
        <p:spPr>
          <a:xfrm>
            <a:off x="6023450" y="1971900"/>
            <a:ext cx="2757900" cy="85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solidFill>
                  <a:srgbClr val="002C61"/>
                </a:solidFill>
              </a:rPr>
              <a:t>المرأة والمشاركة السياسية</a:t>
            </a:r>
            <a:endParaRPr sz="2400">
              <a:solidFill>
                <a:srgbClr val="002C61"/>
              </a:solidFill>
            </a:endParaRPr>
          </a:p>
        </p:txBody>
      </p:sp>
      <p:sp>
        <p:nvSpPr>
          <p:cNvPr id="7" name="Rectangle 6"/>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8</a:t>
            </a:fld>
            <a:endParaRPr/>
          </a:p>
        </p:txBody>
      </p:sp>
      <p:sp>
        <p:nvSpPr>
          <p:cNvPr id="154" name="Shape 154"/>
          <p:cNvSpPr txBox="1"/>
          <p:nvPr/>
        </p:nvSpPr>
        <p:spPr>
          <a:xfrm>
            <a:off x="4977353" y="6547050"/>
            <a:ext cx="4166997"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and Political Participation</a:t>
            </a:r>
            <a:endParaRPr sz="900" b="1" dirty="0">
              <a:solidFill>
                <a:srgbClr val="A2CBFC"/>
              </a:solidFill>
              <a:latin typeface="Fira Sans"/>
              <a:ea typeface="Fira Sans"/>
              <a:cs typeface="Fira Sans"/>
              <a:sym typeface="Fira Sans"/>
            </a:endParaRPr>
          </a:p>
        </p:txBody>
      </p:sp>
      <p:pic>
        <p:nvPicPr>
          <p:cNvPr id="155" name="Shape 155"/>
          <p:cNvPicPr preferRelativeResize="0"/>
          <p:nvPr/>
        </p:nvPicPr>
        <p:blipFill>
          <a:blip r:embed="rId3">
            <a:alphaModFix/>
          </a:blip>
          <a:stretch>
            <a:fillRect/>
          </a:stretch>
        </p:blipFill>
        <p:spPr>
          <a:xfrm>
            <a:off x="1185525" y="885825"/>
            <a:ext cx="6877050" cy="5086350"/>
          </a:xfrm>
          <a:prstGeom prst="rect">
            <a:avLst/>
          </a:prstGeom>
          <a:noFill/>
          <a:ln>
            <a:noFill/>
          </a:ln>
        </p:spPr>
      </p:pic>
      <p:sp>
        <p:nvSpPr>
          <p:cNvPr id="5" name="Rectangle 4"/>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US"/>
              <a:pPr marL="0" lvl="0" indent="0">
                <a:spcBef>
                  <a:spcPts val="0"/>
                </a:spcBef>
                <a:spcAft>
                  <a:spcPts val="0"/>
                </a:spcAft>
                <a:buNone/>
              </a:pPr>
              <a:t>9</a:t>
            </a:fld>
            <a:endParaRPr/>
          </a:p>
        </p:txBody>
      </p:sp>
      <p:cxnSp>
        <p:nvCxnSpPr>
          <p:cNvPr id="162" name="Shape 162"/>
          <p:cNvCxnSpPr/>
          <p:nvPr/>
        </p:nvCxnSpPr>
        <p:spPr>
          <a:xfrm>
            <a:off x="5739825" y="669650"/>
            <a:ext cx="21000" cy="5727000"/>
          </a:xfrm>
          <a:prstGeom prst="straightConnector1">
            <a:avLst/>
          </a:prstGeom>
          <a:noFill/>
          <a:ln w="38100" cap="flat" cmpd="sng">
            <a:solidFill>
              <a:srgbClr val="8EC3A7"/>
            </a:solidFill>
            <a:prstDash val="solid"/>
            <a:round/>
            <a:headEnd type="none" w="med" len="med"/>
            <a:tailEnd type="none" w="med" len="med"/>
          </a:ln>
        </p:spPr>
      </p:cxnSp>
      <p:sp>
        <p:nvSpPr>
          <p:cNvPr id="163" name="Shape 163"/>
          <p:cNvSpPr txBox="1"/>
          <p:nvPr/>
        </p:nvSpPr>
        <p:spPr>
          <a:xfrm>
            <a:off x="5229800" y="6547050"/>
            <a:ext cx="3914550" cy="36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900" b="1" dirty="0">
                <a:solidFill>
                  <a:srgbClr val="A2CBFC"/>
                </a:solidFill>
                <a:latin typeface="Fira Sans"/>
                <a:ea typeface="Fira Sans"/>
                <a:cs typeface="Fira Sans"/>
                <a:sym typeface="Fira Sans"/>
              </a:rPr>
              <a:t>MENA Gender Analysis: Women and Political Participation</a:t>
            </a:r>
            <a:endParaRPr sz="900" b="1" dirty="0">
              <a:solidFill>
                <a:srgbClr val="A2CBFC"/>
              </a:solidFill>
              <a:latin typeface="Fira Sans"/>
              <a:ea typeface="Fira Sans"/>
              <a:cs typeface="Fira Sans"/>
              <a:sym typeface="Fira Sans"/>
            </a:endParaRPr>
          </a:p>
        </p:txBody>
      </p:sp>
      <p:pic>
        <p:nvPicPr>
          <p:cNvPr id="164" name="Shape 164"/>
          <p:cNvPicPr preferRelativeResize="0"/>
          <p:nvPr/>
        </p:nvPicPr>
        <p:blipFill rotWithShape="1">
          <a:blip r:embed="rId3">
            <a:alphaModFix/>
          </a:blip>
          <a:srcRect b="3175"/>
          <a:stretch/>
        </p:blipFill>
        <p:spPr>
          <a:xfrm>
            <a:off x="89000" y="3627324"/>
            <a:ext cx="3197100" cy="2911926"/>
          </a:xfrm>
          <a:prstGeom prst="rect">
            <a:avLst/>
          </a:prstGeom>
          <a:noFill/>
          <a:ln>
            <a:noFill/>
          </a:ln>
        </p:spPr>
      </p:pic>
      <p:pic>
        <p:nvPicPr>
          <p:cNvPr id="165" name="Shape 165"/>
          <p:cNvPicPr preferRelativeResize="0"/>
          <p:nvPr/>
        </p:nvPicPr>
        <p:blipFill>
          <a:blip r:embed="rId4">
            <a:alphaModFix/>
          </a:blip>
          <a:stretch>
            <a:fillRect/>
          </a:stretch>
        </p:blipFill>
        <p:spPr>
          <a:xfrm>
            <a:off x="3481188" y="733663"/>
            <a:ext cx="2083913" cy="2579774"/>
          </a:xfrm>
          <a:prstGeom prst="rect">
            <a:avLst/>
          </a:prstGeom>
          <a:noFill/>
          <a:ln>
            <a:noFill/>
          </a:ln>
        </p:spPr>
      </p:pic>
      <p:pic>
        <p:nvPicPr>
          <p:cNvPr id="166" name="Shape 166"/>
          <p:cNvPicPr preferRelativeResize="0"/>
          <p:nvPr/>
        </p:nvPicPr>
        <p:blipFill>
          <a:blip r:embed="rId5">
            <a:alphaModFix/>
          </a:blip>
          <a:stretch>
            <a:fillRect/>
          </a:stretch>
        </p:blipFill>
        <p:spPr>
          <a:xfrm>
            <a:off x="3437400" y="137050"/>
            <a:ext cx="1929931" cy="466400"/>
          </a:xfrm>
          <a:prstGeom prst="rect">
            <a:avLst/>
          </a:prstGeom>
          <a:noFill/>
          <a:ln>
            <a:noFill/>
          </a:ln>
        </p:spPr>
      </p:pic>
      <p:pic>
        <p:nvPicPr>
          <p:cNvPr id="167" name="Shape 167"/>
          <p:cNvPicPr preferRelativeResize="0"/>
          <p:nvPr/>
        </p:nvPicPr>
        <p:blipFill>
          <a:blip r:embed="rId6">
            <a:alphaModFix/>
          </a:blip>
          <a:stretch>
            <a:fillRect/>
          </a:stretch>
        </p:blipFill>
        <p:spPr>
          <a:xfrm>
            <a:off x="165200" y="444399"/>
            <a:ext cx="3197100" cy="2907701"/>
          </a:xfrm>
          <a:prstGeom prst="rect">
            <a:avLst/>
          </a:prstGeom>
          <a:noFill/>
          <a:ln>
            <a:noFill/>
          </a:ln>
        </p:spPr>
      </p:pic>
      <p:pic>
        <p:nvPicPr>
          <p:cNvPr id="168" name="Shape 168"/>
          <p:cNvPicPr preferRelativeResize="0"/>
          <p:nvPr/>
        </p:nvPicPr>
        <p:blipFill>
          <a:blip r:embed="rId7">
            <a:alphaModFix/>
          </a:blip>
          <a:stretch>
            <a:fillRect/>
          </a:stretch>
        </p:blipFill>
        <p:spPr>
          <a:xfrm>
            <a:off x="6442863" y="59250"/>
            <a:ext cx="1944550" cy="500297"/>
          </a:xfrm>
          <a:prstGeom prst="rect">
            <a:avLst/>
          </a:prstGeom>
          <a:noFill/>
          <a:ln>
            <a:noFill/>
          </a:ln>
        </p:spPr>
      </p:pic>
      <p:pic>
        <p:nvPicPr>
          <p:cNvPr id="169" name="Shape 169"/>
          <p:cNvPicPr preferRelativeResize="0"/>
          <p:nvPr/>
        </p:nvPicPr>
        <p:blipFill rotWithShape="1">
          <a:blip r:embed="rId8">
            <a:alphaModFix/>
          </a:blip>
          <a:srcRect b="15282"/>
          <a:stretch/>
        </p:blipFill>
        <p:spPr>
          <a:xfrm>
            <a:off x="3422525" y="3443650"/>
            <a:ext cx="1807275" cy="444525"/>
          </a:xfrm>
          <a:prstGeom prst="rect">
            <a:avLst/>
          </a:prstGeom>
          <a:noFill/>
          <a:ln>
            <a:noFill/>
          </a:ln>
        </p:spPr>
      </p:pic>
      <p:pic>
        <p:nvPicPr>
          <p:cNvPr id="170" name="Shape 170"/>
          <p:cNvPicPr preferRelativeResize="0"/>
          <p:nvPr/>
        </p:nvPicPr>
        <p:blipFill>
          <a:blip r:embed="rId9">
            <a:alphaModFix/>
          </a:blip>
          <a:stretch>
            <a:fillRect/>
          </a:stretch>
        </p:blipFill>
        <p:spPr>
          <a:xfrm>
            <a:off x="3198938" y="4018406"/>
            <a:ext cx="2406833" cy="2444637"/>
          </a:xfrm>
          <a:prstGeom prst="rect">
            <a:avLst/>
          </a:prstGeom>
          <a:noFill/>
          <a:ln>
            <a:noFill/>
          </a:ln>
        </p:spPr>
      </p:pic>
      <p:pic>
        <p:nvPicPr>
          <p:cNvPr id="171" name="Shape 171"/>
          <p:cNvPicPr preferRelativeResize="0"/>
          <p:nvPr/>
        </p:nvPicPr>
        <p:blipFill>
          <a:blip r:embed="rId10">
            <a:alphaModFix/>
          </a:blip>
          <a:stretch>
            <a:fillRect/>
          </a:stretch>
        </p:blipFill>
        <p:spPr>
          <a:xfrm>
            <a:off x="5913225" y="3864075"/>
            <a:ext cx="2939199" cy="2732150"/>
          </a:xfrm>
          <a:prstGeom prst="rect">
            <a:avLst/>
          </a:prstGeom>
          <a:noFill/>
          <a:ln>
            <a:noFill/>
          </a:ln>
        </p:spPr>
      </p:pic>
      <p:pic>
        <p:nvPicPr>
          <p:cNvPr id="172" name="Shape 172"/>
          <p:cNvPicPr preferRelativeResize="0"/>
          <p:nvPr/>
        </p:nvPicPr>
        <p:blipFill>
          <a:blip r:embed="rId11">
            <a:alphaModFix/>
          </a:blip>
          <a:stretch>
            <a:fillRect/>
          </a:stretch>
        </p:blipFill>
        <p:spPr>
          <a:xfrm>
            <a:off x="5815663" y="599392"/>
            <a:ext cx="3134325" cy="3148633"/>
          </a:xfrm>
          <a:prstGeom prst="rect">
            <a:avLst/>
          </a:prstGeom>
          <a:noFill/>
          <a:ln>
            <a:noFill/>
          </a:ln>
        </p:spPr>
      </p:pic>
      <p:sp>
        <p:nvSpPr>
          <p:cNvPr id="14" name="Rectangle 13"/>
          <p:cNvSpPr/>
          <p:nvPr/>
        </p:nvSpPr>
        <p:spPr>
          <a:xfrm>
            <a:off x="0" y="6858000"/>
            <a:ext cx="2113079" cy="261610"/>
          </a:xfrm>
          <a:prstGeom prst="rect">
            <a:avLst/>
          </a:prstGeom>
        </p:spPr>
        <p:txBody>
          <a:bodyPr wrap="none">
            <a:spAutoFit/>
          </a:bodyPr>
          <a:lstStyle/>
          <a:p>
            <a:r>
              <a:rPr lang="en-GB" sz="1100" dirty="0" smtClean="0">
                <a:solidFill>
                  <a:schemeClr val="bg1"/>
                </a:solidFill>
              </a:rPr>
              <a:t>©</a:t>
            </a:r>
            <a:r>
              <a:rPr lang="en-US" sz="1100" dirty="0" smtClean="0">
                <a:solidFill>
                  <a:schemeClr val="bg1"/>
                </a:solidFill>
              </a:rPr>
              <a:t> University of Maryland, 2018</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1848</Words>
  <Application>Microsoft Office PowerPoint</Application>
  <PresentationFormat>On-screen Show (4:3)</PresentationFormat>
  <Paragraphs>205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Roboto</vt:lpstr>
      <vt:lpstr>Fira Sans</vt:lpstr>
      <vt:lpstr>Raleway</vt:lpstr>
      <vt:lpstr>Calibri</vt: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Sources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Flederman</dc:creator>
  <cp:lastModifiedBy>Toshiba</cp:lastModifiedBy>
  <cp:revision>8</cp:revision>
  <dcterms:modified xsi:type="dcterms:W3CDTF">2018-05-15T08:42:07Z</dcterms:modified>
</cp:coreProperties>
</file>