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8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embeddedFontLs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Raleway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ina Krupinski-Pui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2-23T22:08:14.356" idx="1">
    <p:pos x="6000" y="0"/>
    <p:text>Mona: update, possibly create new image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ipu.org/wmn-e/classif.htm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ipu.org/wmn-e/classif.htm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cef.org/gender/files/Yemen-Gender-Eqaulity-Profile-2011.pdf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unicef.org/gender/files/Tunisia-Gender-Eqaulity-Profile-2011.pdf" TargetMode="External"/><Relationship Id="rId5" Type="http://schemas.openxmlformats.org/officeDocument/2006/relationships/hyperlink" Target="https://www.unicef.org/gender/files/Morroco-Gender-Eqaulity-Profile-2011.pdf" TargetMode="External"/><Relationship Id="rId4" Type="http://schemas.openxmlformats.org/officeDocument/2006/relationships/hyperlink" Target="https://www.unicef.org/gender/files/Jordan-Gender-Eqaulity-Profile-2011.pdf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cef.org/media/files/Child_Marriage_Report_7_17_LR..pdf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cef.org/publications/files/UNICEF_SOWC_2016.pdf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gho/maternal_health/countries/yem.pdf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who.int/gho/maternal_health/countries/jor.pdf" TargetMode="External"/><Relationship Id="rId5" Type="http://schemas.openxmlformats.org/officeDocument/2006/relationships/hyperlink" Target="http://www.who.int/gho/maternal_health/countries/tun.pdf" TargetMode="External"/><Relationship Id="rId4" Type="http://schemas.openxmlformats.org/officeDocument/2006/relationships/hyperlink" Target="http://www.who.int/gho/maternal_health/countries/mar.pdf" TargetMode="Externa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cef.org/gender/files/Yemen-Gender-Eqaulity-Profile-2011.pdf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unicef.org/gender/files/Morroco-Gender-Eqaulity-Profile-2011.pdf" TargetMode="External"/><Relationship Id="rId5" Type="http://schemas.openxmlformats.org/officeDocument/2006/relationships/hyperlink" Target="https://www.unicef.org/gender/files/Tunisia-Gender-Eqaulity-Profile-2011.pdf" TargetMode="External"/><Relationship Id="rId4" Type="http://schemas.openxmlformats.org/officeDocument/2006/relationships/hyperlink" Target="https://www.unicef.org/gender/files/Jordan-Gender-Eqaulity-Profile-2011.pdf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cef.org/gender/files/Yemen-Gender-Eqaulity-Profile-2011.pdf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unicef.org/gender/files/Morroco-Gender-Eqaulity-Profile-2011.pdf" TargetMode="External"/><Relationship Id="rId5" Type="http://schemas.openxmlformats.org/officeDocument/2006/relationships/hyperlink" Target="https://www.unicef.org/gender/files/Tunisia-Gender-Eqaulity-Profile-2011.pdf" TargetMode="External"/><Relationship Id="rId4" Type="http://schemas.openxmlformats.org/officeDocument/2006/relationships/hyperlink" Target="https://www.unicef.org/gender/files/Jordan-Gender-Eqaulity-Profile-2011.pdf" TargetMode="Externa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cef.org/gender/files/Yemen-Gender-Eqaulity-Profile-2011.pdf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unicef.org/gender/files/Morroco-Gender-Eqaulity-Profile-2011.pdf" TargetMode="External"/><Relationship Id="rId5" Type="http://schemas.openxmlformats.org/officeDocument/2006/relationships/hyperlink" Target="https://www.unicef.org/gender/files/Tunisia-Gender-Eqaulity-Profile-2011.pdf" TargetMode="External"/><Relationship Id="rId4" Type="http://schemas.openxmlformats.org/officeDocument/2006/relationships/hyperlink" Target="https://www.unicef.org/gender/files/Jordan-Gender-Eqaulity-Profile-2011.pdf" TargetMode="Externa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cef.org/gender/files/Yemen-Gender-Eqaulity-Profile-2011.pdf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unicef.org/gender/files/Tunisia-Gender-Eqaulity-Profile-2011.pdf" TargetMode="External"/><Relationship Id="rId5" Type="http://schemas.openxmlformats.org/officeDocument/2006/relationships/hyperlink" Target="https://www.unicef.org/gender/files/Morroco-Gender-Eqaulity-Profile-2011.pdf" TargetMode="External"/><Relationship Id="rId4" Type="http://schemas.openxmlformats.org/officeDocument/2006/relationships/hyperlink" Target="https://www.unicef.org/gender/files/Jordan-Gender-Eqaulity-Profile-2011.pdf" TargetMode="Externa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cef.org/gender/files/Yemen-Gender-Eqaulity-Profile-2011.pdf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unicef.org/gender/files/Tunisia-Gender-Eqaulity-Profile-2011.pdf" TargetMode="External"/><Relationship Id="rId5" Type="http://schemas.openxmlformats.org/officeDocument/2006/relationships/hyperlink" Target="https://www.unicef.org/gender/files/Morroco-Gender-Eqaulity-Profile-2011.pdf" TargetMode="External"/><Relationship Id="rId4" Type="http://schemas.openxmlformats.org/officeDocument/2006/relationships/hyperlink" Target="https://www.unicef.org/gender/files/Jordan-Gender-Eqaulity-Profile-2011.pdf" TargetMode="Externa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worldbank.org/indicator/SL.TLF.TOTL.FE.Z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cef.org/gender/files/Kuwait-Gender-Eqaulity-Profile-2011.pdf" TargetMode="External"/><Relationship Id="rId7" Type="http://schemas.openxmlformats.org/officeDocument/2006/relationships/hyperlink" Target="https://www.unicef.org/gender/files/Tunisia-Gender-Eqaulity-Profile-2011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unicef.org/gender/files/Morroco-Gender-Eqaulity-Profile-2011.pdf" TargetMode="External"/><Relationship Id="rId5" Type="http://schemas.openxmlformats.org/officeDocument/2006/relationships/hyperlink" Target="https://www.unicef.org/gender/files/Jordan-Gender-Eqaulity-Profile-2011.pdf" TargetMode="External"/><Relationship Id="rId4" Type="http://schemas.openxmlformats.org/officeDocument/2006/relationships/hyperlink" Target="https://www.unicef.org/gender/files/Yemen-Gender-Eqaulity-Profile-2011.pdf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cef.org/gender/files/Yemen-Gender-Eqaulity-Profile-2011.pdf" TargetMode="External"/><Relationship Id="rId7" Type="http://schemas.openxmlformats.org/officeDocument/2006/relationships/hyperlink" Target="https://freedomhouse.org/sites/default/files/inline_images/Jordan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unicef.org/gender/files/Tunisia-Gender-Eqaulity-Profile-2011.pdf" TargetMode="External"/><Relationship Id="rId5" Type="http://schemas.openxmlformats.org/officeDocument/2006/relationships/hyperlink" Target="https://www.unicef.org/gender/files/Morroco-Gender-Eqaulity-Profile-2011.pdf" TargetMode="External"/><Relationship Id="rId4" Type="http://schemas.openxmlformats.org/officeDocument/2006/relationships/hyperlink" Target="https://www.unicef.org/gender/files/Jordan-Gender-Eqaulity-Profile-2011.pdf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worldbank.org/arabvoices/problem-unemployment-middle-east-and-north-africa-explained-three-chart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documents.worldbank.org/curated/en/373331468052751480/pdf/898440REVISED00ue030JULY020140FINAL.pdf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eports.weforum.org/global-gender-gap-report-2016/infographics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3.weforum.org/docs/WEF_GGGR_2017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o.org/wcmsp5/groups/public/---dgreports/---dcomm/---publ/documents/publication/wcms_457317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3884614" y="8685213"/>
            <a:ext cx="2971800" cy="457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09074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Calibri"/>
              <a:buNone/>
            </a:pPr>
            <a:r>
              <a:rPr lang="en-US"/>
              <a:t>Data from: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http://archive.ipu.org/wmn-e/classif.htm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Calibri"/>
              <a:buNone/>
            </a:pPr>
            <a:r>
              <a:rPr lang="en-US"/>
              <a:t>(% women in LOWER or SINGLE HOUSE of parliament)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3"/>
              </a:rPr>
              <a:t>http://archive.ipu.org/wmn-e/classif.htm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Calibri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https://www.unicef.org/gender/files/Yemen-Gender-Eqaulity-Profile-2011.pdf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Calibri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https://www.unicef.org/gender/files/Jordan-Gender-Eqaulity-Profile-2011.pdf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Calibri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https://www.unicef.org/gender/files/Morroco-Gender-Eqaulity-Profile-2011.pdf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Calibri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https://www.unicef.org/gender/files/Tunisia-Gender-Eqaulity-Profile-2011.pdf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3</a:t>
            </a: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Calibri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https://www.unicef.org/media/files/Child_Marriage_Report_7_17_LR..pdf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</a:pPr>
            <a:r>
              <a:rPr lang="en-US" sz="1300" b="1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CEE/CIS:</a:t>
            </a:r>
            <a:r>
              <a:rPr lang="en-US" sz="13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Central Eastern Europe/Commonwealth of Independent States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CEE are the former communist states of Europe e.g. Estonia, Latvia and Lithuania / CIS consists of ten former Soviet Republics: e.g. Armenia and Belarus</a:t>
            </a: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Calibri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https://www.unicef.org/publications/files/UNICEF_SOWC_2016.pdf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Pages 150-153</a:t>
            </a: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http://www.who.int/gho/maternal_health/countries/yem.pdf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http://www.who.int/gho/maternal_health/countries/mar.pdf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http://www.who.int/gho/maternal_health/countries/tun.pdf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http://www.who.int/gho/maternal_health/countries/jor.pdf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 	 	 	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https://www.unicef.org/gender/files/Yemen-Gender-Eqaulity-Profile-2011.pdf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https://www.unicef.org/gender/files/Jordan-Gender-Eqaulity-Profile-2011.pdf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https://www.unicef.org/gender/files/Tunisia-Gender-Eqaulity-Profile-2011.pdf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https://www.unicef.org/gender/files/Morroco-Gender-Eqaulity-Profile-2011.pdf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3</a:t>
            </a: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https://www.unicef.org/gender/files/Yemen-Gender-Eqaulity-Profile-2011.pdf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https://www.unicef.org/gender/files/Jordan-Gender-Eqaulity-Profile-2011.pdf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https://www.unicef.org/gender/files/Tunisia-Gender-Eqaulity-Profile-2011.pdf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https://www.unicef.org/gender/files/Morroco-Gender-Eqaulity-Profile-2011.pdf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3</a:t>
            </a: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https://www.unicef.org/gender/files/Yemen-Gender-Eqaulity-Profile-2011.pdf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https://www.unicef.org/gender/files/Jordan-Gender-Eqaulity-Profile-2011.pdf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https://www.unicef.org/gender/files/Tunisia-Gender-Eqaulity-Profile-2011.pdf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https://www.unicef.org/gender/files/Morroco-Gender-Eqaulity-Profile-2011.pdf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3</a:t>
            </a: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https://www.unicef.org/gender/files/Yemen-Gender-Eqaulity-Profile-2011.pdf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https://www.unicef.org/gender/files/Jordan-Gender-Eqaulity-Profile-2011.pdf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https://www.unicef.org/gender/files/Morroco-Gender-Eqaulity-Profile-2011.pdf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https://www.unicef.org/gender/files/Tunisia-Gender-Eqaulity-Profile-2011.pdf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https://www.unicef.org/gender/files/Yemen-Gender-Eqaulity-Profile-2011.pdf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https://www.unicef.org/gender/files/Jordan-Gender-Eqaulity-Profile-2011.pdf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https://www.unicef.org/gender/files/Morroco-Gender-Eqaulity-Profile-2011.pdf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https://www.unicef.org/gender/files/Tunisia-Gender-Eqaulity-Profile-2011.pdf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3</a:t>
            </a:r>
            <a:endParaRPr/>
          </a:p>
        </p:txBody>
      </p:sp>
      <p:sp>
        <p:nvSpPr>
          <p:cNvPr id="285" name="Shape 28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25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Calibri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https://data.worldbank.org/indicator/SL.TLF.TOTL.FE.ZS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Calibri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https://www.unicef.org/gender/files/Kuwait-Gender-Eqaulity-Profile-2011.pdf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https://www.unicef.org/gender/files/Yemen-Gender-Eqaulity-Profile-2011.pdf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https://www.unicef.org/gender/files/Jordan-Gender-Eqaulity-Profile-2011.pdf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https://www.unicef.org/gender/files/Morroco-Gender-Eqaulity-Profile-2011.pdf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https://www.unicef.org/gender/files/Tunisia-Gender-Eqaulity-Profile-2011.pdf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3</a:t>
            </a: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https://www.unicef.org/gender/files/Yemen-Gender-Eqaulity-Profile-2011.pdf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4"/>
              </a:rPr>
              <a:t>https://www.unicef.org/gender/files/Jordan-Gender-Eqaulity-Profile-2011.pdf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page 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5"/>
              </a:rPr>
              <a:t>https://www.unicef.org/gender/files/Morroco-Gender-Eqaulity-Profile-2011.pdf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page 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6"/>
              </a:rPr>
              <a:t>https://www.unicef.org/gender/files/Tunisia-Gender-Eqaulity-Profile-2011.pdf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page 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https://freedomhouse.org/sites/default/files/inline_images/Jordan.pdf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Calibri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http://blogs.worldbank.org/arabvoices/problem-unemployment-middle-east-and-north-africa-explained-three-charts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Calibri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http://documents.worldbank.org/curated/en/373331468052751480/pdf/898440REVISED00ue030JULY020140FINAL.pdf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12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Global Gender Gap Index to see how they compare on four “pillars”: economic participation and opportunity, education, political empowerment, and health and survival.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Calibri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http://reports.weforum.org/global-gender-gap-report-2016/infographics/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18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http://www3.weforum.org/docs/WEF_GGGR_2017.pdf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20</a:t>
            </a: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Calibri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http://www.ilo.org/wcmsp5/groups/public/---dgreports/---dcomm/---publ/documents/publication/wcms_457317.pdf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Page xvi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rgbClr val="4B4B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 rotWithShape="1">
          <a:blip r:embed="rId3">
            <a:alphaModFix/>
          </a:blip>
          <a:srcRect l="13444" t="71106" r="13444"/>
          <a:stretch/>
        </p:blipFill>
        <p:spPr>
          <a:xfrm>
            <a:off x="7108125" y="5856574"/>
            <a:ext cx="1482998" cy="586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 l="13444" t="6086" r="13444" b="31425"/>
          <a:stretch/>
        </p:blipFill>
        <p:spPr>
          <a:xfrm>
            <a:off x="6540800" y="5756025"/>
            <a:ext cx="685701" cy="58602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602250" y="1279463"/>
            <a:ext cx="8290500" cy="297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5400" b="1" dirty="0" smtClean="0">
              <a:solidFill>
                <a:srgbClr val="002C6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smtClean="0">
                <a:solidFill>
                  <a:srgbClr val="002C61"/>
                </a:solidFill>
                <a:latin typeface="Fira Sans"/>
                <a:ea typeface="Fira Sans"/>
                <a:cs typeface="Fira Sans"/>
                <a:sym typeface="Fira Sans"/>
              </a:rPr>
              <a:t>MENA REGION </a:t>
            </a:r>
            <a:endParaRPr lang="en-US" sz="5400" b="1" dirty="0">
              <a:solidFill>
                <a:srgbClr val="002C6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smtClean="0">
                <a:solidFill>
                  <a:srgbClr val="002C61"/>
                </a:solidFill>
                <a:latin typeface="Fira Sans"/>
                <a:ea typeface="Fira Sans"/>
                <a:cs typeface="Fira Sans"/>
                <a:sym typeface="Fira Sans"/>
              </a:rPr>
              <a:t>2) Statistics </a:t>
            </a:r>
            <a:r>
              <a:rPr lang="en-US" sz="5400" b="1" dirty="0">
                <a:solidFill>
                  <a:srgbClr val="002C61"/>
                </a:solidFill>
                <a:latin typeface="Fira Sans"/>
                <a:ea typeface="Fira Sans"/>
                <a:cs typeface="Fira Sans"/>
                <a:sym typeface="Fira Sans"/>
              </a:rPr>
              <a:t>from a </a:t>
            </a:r>
            <a:endParaRPr sz="5400" b="1" dirty="0">
              <a:solidFill>
                <a:srgbClr val="002C6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2C61"/>
                </a:solidFill>
                <a:latin typeface="Fira Sans"/>
                <a:ea typeface="Fira Sans"/>
                <a:cs typeface="Fira Sans"/>
                <a:sym typeface="Fira Sans"/>
              </a:rPr>
              <a:t>Gender Analysis of the </a:t>
            </a:r>
            <a:endParaRPr sz="5400" b="1" dirty="0">
              <a:solidFill>
                <a:srgbClr val="002C6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5DB991"/>
                </a:solidFill>
                <a:latin typeface="Fira Sans"/>
                <a:ea typeface="Fira Sans"/>
                <a:cs typeface="Fira Sans"/>
                <a:sym typeface="Fira Sans"/>
              </a:rPr>
              <a:t>MENA Region</a:t>
            </a:r>
            <a:endParaRPr sz="5400" dirty="0">
              <a:solidFill>
                <a:srgbClr val="5DB99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2204025" y="5153475"/>
            <a:ext cx="90900" cy="84600"/>
          </a:xfrm>
          <a:prstGeom prst="ellipse">
            <a:avLst/>
          </a:prstGeom>
          <a:solidFill>
            <a:srgbClr val="5DB991"/>
          </a:solidFill>
          <a:ln w="9525" cap="flat" cmpd="sng">
            <a:solidFill>
              <a:srgbClr val="8EC3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 rot="2418846">
            <a:off x="6983946" y="5153431"/>
            <a:ext cx="90884" cy="84701"/>
          </a:xfrm>
          <a:prstGeom prst="ellipse">
            <a:avLst/>
          </a:prstGeom>
          <a:solidFill>
            <a:srgbClr val="5DB991"/>
          </a:solidFill>
          <a:ln w="9525" cap="flat" cmpd="sng">
            <a:solidFill>
              <a:srgbClr val="8EC3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Shape 67"/>
          <p:cNvSpPr txBox="1"/>
          <p:nvPr/>
        </p:nvSpPr>
        <p:spPr>
          <a:xfrm>
            <a:off x="2218727" y="4882425"/>
            <a:ext cx="48894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A2CBFC"/>
                </a:solidFill>
                <a:latin typeface="Fira Sans"/>
                <a:ea typeface="Fira Sans"/>
                <a:cs typeface="Fira Sans"/>
                <a:sym typeface="Fira Sans"/>
              </a:rPr>
              <a:t>Compiled by the staff of the Gibran Chair, University of Maryland, 2018</a:t>
            </a:r>
            <a:endParaRPr sz="1800" b="1">
              <a:solidFill>
                <a:srgbClr val="A2CBFC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0" y="6547556"/>
            <a:ext cx="9144000" cy="369300"/>
          </a:xfrm>
          <a:prstGeom prst="rect">
            <a:avLst/>
          </a:prstGeom>
          <a:solidFill>
            <a:srgbClr val="1549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30921" y="6638594"/>
            <a:ext cx="21130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©</a:t>
            </a:r>
            <a:r>
              <a:rPr lang="en-US" sz="1100" dirty="0" smtClean="0">
                <a:solidFill>
                  <a:schemeClr val="bg1"/>
                </a:solidFill>
              </a:rPr>
              <a:t> University of Maryland, 2018</a:t>
            </a:r>
          </a:p>
        </p:txBody>
      </p:sp>
      <p:pic>
        <p:nvPicPr>
          <p:cNvPr id="11" name="Picture 10" descr="WPP  F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370" y="5387927"/>
            <a:ext cx="965997" cy="100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4671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467144" y="2473087"/>
            <a:ext cx="8248255" cy="1569660"/>
          </a:xfrm>
          <a:prstGeom prst="rect">
            <a:avLst/>
          </a:prstGeom>
          <a:solidFill>
            <a:srgbClr val="5DB991"/>
          </a:solidFill>
          <a:ln w="25400" cap="flat" cmpd="sng">
            <a:solidFill>
              <a:srgbClr val="367D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Women’s Participation in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Political Arena</a:t>
            </a:r>
            <a:endParaRPr/>
          </a:p>
        </p:txBody>
      </p:sp>
      <p:pic>
        <p:nvPicPr>
          <p:cNvPr id="146" name="Shape 146" descr="WPP 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5989" y="5386212"/>
            <a:ext cx="1895122" cy="18951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7030921" y="6642787"/>
            <a:ext cx="21130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smtClean="0">
                <a:solidFill>
                  <a:schemeClr val="tx1"/>
                </a:solidFill>
              </a:rPr>
              <a:t>©</a:t>
            </a:r>
            <a:r>
              <a:rPr lang="en-US" sz="1100" dirty="0" smtClean="0">
                <a:solidFill>
                  <a:schemeClr val="tx1"/>
                </a:solidFill>
              </a:rPr>
              <a:t> University of Maryland, 2018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0" y="0"/>
            <a:ext cx="9144000" cy="369300"/>
          </a:xfrm>
          <a:prstGeom prst="rect">
            <a:avLst/>
          </a:prstGeom>
          <a:solidFill>
            <a:srgbClr val="5DB99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78300" y="293100"/>
            <a:ext cx="91440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18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Top 10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Countries Worldwide,</a:t>
            </a: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Percentage of Women in Lower Parliament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(as of January </a:t>
            </a:r>
            <a:r>
              <a:rPr lang="en-US" sz="18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201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8)</a:t>
            </a:r>
            <a:endParaRPr sz="1800"/>
          </a:p>
        </p:txBody>
      </p:sp>
      <p:sp>
        <p:nvSpPr>
          <p:cNvPr id="154" name="Shape 154"/>
          <p:cNvSpPr txBox="1"/>
          <p:nvPr/>
        </p:nvSpPr>
        <p:spPr>
          <a:xfrm flipH="1">
            <a:off x="3781375" y="897350"/>
            <a:ext cx="176400" cy="19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0" y="6623756"/>
            <a:ext cx="9144000" cy="369300"/>
          </a:xfrm>
          <a:prstGeom prst="rect">
            <a:avLst/>
          </a:prstGeom>
          <a:solidFill>
            <a:srgbClr val="1549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Inter-Parliamentary Union, Women in National Parliaments (</a:t>
            </a: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704" y="807075"/>
            <a:ext cx="7935020" cy="58166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030921" y="6642787"/>
            <a:ext cx="21130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©</a:t>
            </a:r>
            <a:r>
              <a:rPr lang="en-US" sz="1100" dirty="0" smtClean="0">
                <a:solidFill>
                  <a:schemeClr val="bg1"/>
                </a:solidFill>
              </a:rPr>
              <a:t> University of Maryland, 2018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5DB99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0" y="6547556"/>
            <a:ext cx="9144000" cy="369332"/>
          </a:xfrm>
          <a:prstGeom prst="rect">
            <a:avLst/>
          </a:prstGeom>
          <a:solidFill>
            <a:srgbClr val="1549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Inter-Parliamentary Union, National Parliaments Data Table  (October 2017)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8142111" y="5545667"/>
            <a:ext cx="1001889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7309556" y="5715000"/>
            <a:ext cx="1128888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3191000" y="4369575"/>
            <a:ext cx="11289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11.67%</a:t>
            </a:r>
            <a:endParaRPr/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 t="6996" b="15783"/>
          <a:stretch/>
        </p:blipFill>
        <p:spPr>
          <a:xfrm>
            <a:off x="0" y="928475"/>
            <a:ext cx="9181376" cy="551962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126625" y="5838800"/>
            <a:ext cx="886200" cy="65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 txBox="1"/>
          <p:nvPr/>
        </p:nvSpPr>
        <p:spPr>
          <a:xfrm>
            <a:off x="611950" y="485325"/>
            <a:ext cx="80820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Comparison of Parliament Members by Gender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30921" y="6642787"/>
            <a:ext cx="21130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©</a:t>
            </a:r>
            <a:r>
              <a:rPr lang="en-US" sz="1100" dirty="0" smtClean="0">
                <a:solidFill>
                  <a:schemeClr val="bg1"/>
                </a:solidFill>
              </a:rPr>
              <a:t> University of Maryland, 2018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5DB99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0" y="6486100"/>
            <a:ext cx="9144000" cy="430800"/>
          </a:xfrm>
          <a:prstGeom prst="rect">
            <a:avLst/>
          </a:prstGeom>
          <a:solidFill>
            <a:srgbClr val="1549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Source:  UNICEF, Jordan Gender Profile (2011);  UNICEF,  Yemen Gender Profile (2011);  UNICEF,  Morocco Gender Profile (2011);  UNICEF, Tunisia Gender Profile (2011)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8142111" y="5545667"/>
            <a:ext cx="1001889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/>
          <p:nvPr/>
        </p:nvSpPr>
        <p:spPr>
          <a:xfrm>
            <a:off x="1859550" y="549600"/>
            <a:ext cx="55938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Judges: </a:t>
            </a: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Gender </a:t>
            </a:r>
            <a:r>
              <a:rPr lang="en-US"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Comparison </a:t>
            </a:r>
            <a:endParaRPr/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50" y="1249812"/>
            <a:ext cx="9067300" cy="46605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030921" y="6642787"/>
            <a:ext cx="21130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©</a:t>
            </a:r>
            <a:r>
              <a:rPr lang="en-US" sz="1100" dirty="0" smtClean="0">
                <a:solidFill>
                  <a:schemeClr val="bg1"/>
                </a:solidFill>
              </a:rPr>
              <a:t> University of Maryland, 2018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467150" y="2524225"/>
            <a:ext cx="8248200" cy="927600"/>
          </a:xfrm>
          <a:prstGeom prst="rect">
            <a:avLst/>
          </a:prstGeom>
          <a:solidFill>
            <a:srgbClr val="5DB991"/>
          </a:solidFill>
          <a:ln w="25400" cap="flat" cmpd="sng">
            <a:solidFill>
              <a:srgbClr val="367D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Women &amp; Early Marriage</a:t>
            </a:r>
            <a:endParaRPr/>
          </a:p>
        </p:txBody>
      </p:sp>
      <p:pic>
        <p:nvPicPr>
          <p:cNvPr id="183" name="Shape 183" descr="WPP 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5989" y="5386212"/>
            <a:ext cx="1895122" cy="18951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7030921" y="6642787"/>
            <a:ext cx="21130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smtClean="0">
                <a:solidFill>
                  <a:schemeClr val="tx1"/>
                </a:solidFill>
              </a:rPr>
              <a:t>©</a:t>
            </a:r>
            <a:r>
              <a:rPr lang="en-US" sz="1100" dirty="0" smtClean="0">
                <a:solidFill>
                  <a:schemeClr val="tx1"/>
                </a:solidFill>
              </a:rPr>
              <a:t> University of Maryland, 2018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5DB99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0" y="6547556"/>
            <a:ext cx="9144000" cy="369332"/>
          </a:xfrm>
          <a:prstGeom prst="rect">
            <a:avLst/>
          </a:prstGeom>
          <a:solidFill>
            <a:srgbClr val="1549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UNICEF, </a:t>
            </a:r>
            <a:r>
              <a:rPr lang="en-US"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United Nations Children’s Fund, Ending Child Marriage: Progress and Prospects (2014)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1044223" y="3993444"/>
            <a:ext cx="7323666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B991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rgbClr val="5DB991"/>
                </a:solidFill>
                <a:latin typeface="Calibri"/>
                <a:ea typeface="Calibri"/>
                <a:cs typeface="Calibri"/>
                <a:sym typeface="Calibri"/>
              </a:rPr>
              <a:t>Statistics </a:t>
            </a: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a </a:t>
            </a:r>
            <a:r>
              <a:rPr lang="en-US" sz="4000" b="0" i="0" u="none" strike="noStrike" cap="none">
                <a:solidFill>
                  <a:srgbClr val="154947"/>
                </a:solidFill>
                <a:latin typeface="Calibri"/>
                <a:ea typeface="Calibri"/>
                <a:cs typeface="Calibri"/>
                <a:sym typeface="Calibri"/>
              </a:rPr>
              <a:t>Gender </a:t>
            </a: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8142111" y="5545667"/>
            <a:ext cx="1001889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 t="4526" b="15639"/>
          <a:stretch/>
        </p:blipFill>
        <p:spPr>
          <a:xfrm>
            <a:off x="427213" y="392238"/>
            <a:ext cx="8289551" cy="597997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3" name="Shape 193"/>
          <p:cNvSpPr txBox="1"/>
          <p:nvPr/>
        </p:nvSpPr>
        <p:spPr>
          <a:xfrm>
            <a:off x="1249675" y="6244250"/>
            <a:ext cx="53481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Calibri"/>
              <a:buNone/>
            </a:pPr>
            <a:r>
              <a:rPr lang="en-US" sz="1300" b="1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CEE/CIS:</a:t>
            </a:r>
            <a:r>
              <a:rPr lang="en-US" sz="13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Central Eastern Europe/Commonwealth of Independent States</a:t>
            </a:r>
            <a:endParaRPr/>
          </a:p>
        </p:txBody>
      </p:sp>
      <p:sp>
        <p:nvSpPr>
          <p:cNvPr id="194" name="Shape 194"/>
          <p:cNvSpPr txBox="1"/>
          <p:nvPr/>
        </p:nvSpPr>
        <p:spPr>
          <a:xfrm>
            <a:off x="446450" y="392250"/>
            <a:ext cx="8289600" cy="98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MENA Region Has Made the Fastest Progress in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Reducing Child Marriage</a:t>
            </a:r>
            <a:endParaRPr/>
          </a:p>
        </p:txBody>
      </p:sp>
      <p:sp>
        <p:nvSpPr>
          <p:cNvPr id="195" name="Shape 195"/>
          <p:cNvSpPr txBox="1"/>
          <p:nvPr/>
        </p:nvSpPr>
        <p:spPr>
          <a:xfrm>
            <a:off x="427225" y="1244850"/>
            <a:ext cx="8289600" cy="36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% of women ages  20-24 who were married before age 18, by region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7030921" y="6642787"/>
            <a:ext cx="21130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©</a:t>
            </a:r>
            <a:r>
              <a:rPr lang="en-US" sz="1100" dirty="0" smtClean="0">
                <a:solidFill>
                  <a:schemeClr val="bg1"/>
                </a:solidFill>
              </a:rPr>
              <a:t> University of Maryland, 2018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/>
        </p:nvSpPr>
        <p:spPr>
          <a:xfrm>
            <a:off x="0" y="0"/>
            <a:ext cx="9144000" cy="369300"/>
          </a:xfrm>
          <a:prstGeom prst="rect">
            <a:avLst/>
          </a:prstGeom>
          <a:solidFill>
            <a:srgbClr val="5DB99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0" y="6547556"/>
            <a:ext cx="9144000" cy="369300"/>
          </a:xfrm>
          <a:prstGeom prst="rect">
            <a:avLst/>
          </a:prstGeom>
          <a:solidFill>
            <a:srgbClr val="1549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Source: UNICEF, State of the World’s Children (June 2016)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8142111" y="5545667"/>
            <a:ext cx="1001889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-187800" y="305350"/>
            <a:ext cx="95196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2008-2014 MENA Region’s Percentage of Women Married </a:t>
            </a:r>
            <a:endParaRPr/>
          </a:p>
          <a:p>
            <a:pPr marL="3200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Before 18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(Ages 20-24) </a:t>
            </a:r>
            <a:endParaRPr/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113" y="1301150"/>
            <a:ext cx="8259776" cy="51842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030921" y="6642787"/>
            <a:ext cx="21130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©</a:t>
            </a:r>
            <a:r>
              <a:rPr lang="en-US" sz="1100" dirty="0" smtClean="0">
                <a:solidFill>
                  <a:schemeClr val="bg1"/>
                </a:solidFill>
              </a:rPr>
              <a:t> University of Maryland, 2018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/>
        </p:nvSpPr>
        <p:spPr>
          <a:xfrm>
            <a:off x="467144" y="2473087"/>
            <a:ext cx="8248255" cy="830997"/>
          </a:xfrm>
          <a:prstGeom prst="rect">
            <a:avLst/>
          </a:prstGeom>
          <a:solidFill>
            <a:srgbClr val="5DB991"/>
          </a:solidFill>
          <a:ln w="25400" cap="flat" cmpd="sng">
            <a:solidFill>
              <a:srgbClr val="367D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Women &amp; Family Planning</a:t>
            </a:r>
            <a:endParaRPr/>
          </a:p>
        </p:txBody>
      </p:sp>
      <p:pic>
        <p:nvPicPr>
          <p:cNvPr id="210" name="Shape 210" descr="WPP 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5989" y="5386212"/>
            <a:ext cx="1895122" cy="18951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7030921" y="6642787"/>
            <a:ext cx="21130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smtClean="0">
                <a:solidFill>
                  <a:schemeClr val="tx1"/>
                </a:solidFill>
              </a:rPr>
              <a:t>©</a:t>
            </a:r>
            <a:r>
              <a:rPr lang="en-US" sz="1100" dirty="0" smtClean="0">
                <a:solidFill>
                  <a:schemeClr val="tx1"/>
                </a:solidFill>
              </a:rPr>
              <a:t> University of Maryland, 2018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5DB99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0" y="6333650"/>
            <a:ext cx="9144000" cy="583200"/>
          </a:xfrm>
          <a:prstGeom prst="rect">
            <a:avLst/>
          </a:prstGeom>
          <a:solidFill>
            <a:srgbClr val="1549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Source: WHO, UNICEF, UNFPA &amp; World Bank, Trends in Maternal Mortality (2010); UNICEF, Tunisia Gender Report  (2011); WHO, UNICEF, UNFPA, World Bank Group, and UN Population Division Maternal Mortality Estimation Inter-Agency Group, Maternal Mortality  (2015)</a:t>
            </a:r>
            <a:endParaRPr/>
          </a:p>
        </p:txBody>
      </p:sp>
      <p:sp>
        <p:nvSpPr>
          <p:cNvPr id="217" name="Shape 217"/>
          <p:cNvSpPr txBox="1"/>
          <p:nvPr/>
        </p:nvSpPr>
        <p:spPr>
          <a:xfrm>
            <a:off x="8142111" y="5545667"/>
            <a:ext cx="1001889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hape 218"/>
          <p:cNvSpPr txBox="1"/>
          <p:nvPr/>
        </p:nvSpPr>
        <p:spPr>
          <a:xfrm>
            <a:off x="1303350" y="678125"/>
            <a:ext cx="65373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2015 Maternal Deaths per 100,000 Live Births</a:t>
            </a:r>
            <a:endParaRPr/>
          </a:p>
        </p:txBody>
      </p:sp>
      <p:sp>
        <p:nvSpPr>
          <p:cNvPr id="219" name="Shape 219"/>
          <p:cNvSpPr txBox="1"/>
          <p:nvPr/>
        </p:nvSpPr>
        <p:spPr>
          <a:xfrm>
            <a:off x="7249050" y="5735000"/>
            <a:ext cx="8931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 t="6086" b="15962"/>
          <a:stretch/>
        </p:blipFill>
        <p:spPr>
          <a:xfrm>
            <a:off x="152400" y="1292625"/>
            <a:ext cx="8891299" cy="4890274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1139475" y="1639300"/>
            <a:ext cx="1303200" cy="58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385</a:t>
            </a:r>
            <a:endParaRPr/>
          </a:p>
        </p:txBody>
      </p:sp>
      <p:sp>
        <p:nvSpPr>
          <p:cNvPr id="222" name="Shape 222"/>
          <p:cNvSpPr txBox="1"/>
          <p:nvPr/>
        </p:nvSpPr>
        <p:spPr>
          <a:xfrm>
            <a:off x="3270475" y="4013975"/>
            <a:ext cx="1139400" cy="58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121</a:t>
            </a:r>
            <a:endParaRPr/>
          </a:p>
        </p:txBody>
      </p:sp>
      <p:sp>
        <p:nvSpPr>
          <p:cNvPr id="223" name="Shape 223"/>
          <p:cNvSpPr txBox="1"/>
          <p:nvPr/>
        </p:nvSpPr>
        <p:spPr>
          <a:xfrm>
            <a:off x="5179300" y="4503975"/>
            <a:ext cx="1425600" cy="6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62</a:t>
            </a:r>
            <a:endParaRPr/>
          </a:p>
        </p:txBody>
      </p:sp>
      <p:sp>
        <p:nvSpPr>
          <p:cNvPr id="224" name="Shape 224"/>
          <p:cNvSpPr txBox="1"/>
          <p:nvPr/>
        </p:nvSpPr>
        <p:spPr>
          <a:xfrm>
            <a:off x="7273050" y="4632075"/>
            <a:ext cx="1425600" cy="58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58</a:t>
            </a:r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7030921" y="6642787"/>
            <a:ext cx="21130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©</a:t>
            </a:r>
            <a:r>
              <a:rPr lang="en-US" sz="1100" dirty="0" smtClean="0">
                <a:solidFill>
                  <a:schemeClr val="bg1"/>
                </a:solidFill>
              </a:rPr>
              <a:t> University of Maryland, 2018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5DB99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Shape 230"/>
          <p:cNvSpPr txBox="1"/>
          <p:nvPr/>
        </p:nvSpPr>
        <p:spPr>
          <a:xfrm>
            <a:off x="0" y="6308850"/>
            <a:ext cx="9144000" cy="608100"/>
          </a:xfrm>
          <a:prstGeom prst="rect">
            <a:avLst/>
          </a:prstGeom>
          <a:solidFill>
            <a:srgbClr val="1549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Source: Antenatal Care, UNICEF, 201</a:t>
            </a: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sp>
        <p:nvSpPr>
          <p:cNvPr id="231" name="Shape 231"/>
          <p:cNvSpPr txBox="1"/>
          <p:nvPr/>
        </p:nvSpPr>
        <p:spPr>
          <a:xfrm>
            <a:off x="8142111" y="5545667"/>
            <a:ext cx="1001889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 txBox="1"/>
          <p:nvPr/>
        </p:nvSpPr>
        <p:spPr>
          <a:xfrm>
            <a:off x="1034100" y="449925"/>
            <a:ext cx="7532400" cy="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Antenatal Care Coverage: At Least One Visit </a:t>
            </a:r>
            <a:endParaRPr sz="3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Shape 233"/>
          <p:cNvSpPr txBox="1"/>
          <p:nvPr/>
        </p:nvSpPr>
        <p:spPr>
          <a:xfrm>
            <a:off x="1625900" y="1542525"/>
            <a:ext cx="77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32%</a:t>
            </a:r>
            <a:endParaRPr/>
          </a:p>
        </p:txBody>
      </p:sp>
      <p:sp>
        <p:nvSpPr>
          <p:cNvPr id="234" name="Shape 234"/>
          <p:cNvSpPr txBox="1"/>
          <p:nvPr/>
        </p:nvSpPr>
        <p:spPr>
          <a:xfrm>
            <a:off x="1625900" y="2376325"/>
            <a:ext cx="771300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99%</a:t>
            </a:r>
            <a:endParaRPr/>
          </a:p>
        </p:txBody>
      </p:sp>
      <p:sp>
        <p:nvSpPr>
          <p:cNvPr id="235" name="Shape 235"/>
          <p:cNvSpPr txBox="1"/>
          <p:nvPr/>
        </p:nvSpPr>
        <p:spPr>
          <a:xfrm>
            <a:off x="1580300" y="3289291"/>
            <a:ext cx="8625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96%</a:t>
            </a:r>
            <a:endParaRPr/>
          </a:p>
        </p:txBody>
      </p:sp>
      <p:sp>
        <p:nvSpPr>
          <p:cNvPr id="236" name="Shape 236"/>
          <p:cNvSpPr txBox="1"/>
          <p:nvPr/>
        </p:nvSpPr>
        <p:spPr>
          <a:xfrm>
            <a:off x="1625900" y="4419250"/>
            <a:ext cx="771300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40%</a:t>
            </a:r>
            <a:endParaRPr/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825" y="1129525"/>
            <a:ext cx="8476425" cy="493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7030921" y="6642787"/>
            <a:ext cx="21130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©</a:t>
            </a:r>
            <a:r>
              <a:rPr lang="en-US" sz="1100" dirty="0" smtClean="0">
                <a:solidFill>
                  <a:schemeClr val="bg1"/>
                </a:solidFill>
              </a:rPr>
              <a:t> University of Maryland, 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/>
        </p:nvSpPr>
        <p:spPr>
          <a:xfrm>
            <a:off x="467144" y="2473087"/>
            <a:ext cx="8248255" cy="1569660"/>
          </a:xfrm>
          <a:prstGeom prst="rect">
            <a:avLst/>
          </a:prstGeom>
          <a:solidFill>
            <a:srgbClr val="5DB991"/>
          </a:solidFill>
          <a:ln w="25400" cap="flat" cmpd="sng">
            <a:solidFill>
              <a:srgbClr val="367D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Women’s Participation in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Workforce</a:t>
            </a:r>
            <a:endParaRPr/>
          </a:p>
        </p:txBody>
      </p:sp>
      <p:pic>
        <p:nvPicPr>
          <p:cNvPr id="75" name="Shape 75" descr="WPP 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5989" y="5386212"/>
            <a:ext cx="1895122" cy="18951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7030921" y="6596390"/>
            <a:ext cx="21130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smtClean="0">
                <a:solidFill>
                  <a:schemeClr val="tx1"/>
                </a:solidFill>
              </a:rPr>
              <a:t>©</a:t>
            </a:r>
            <a:r>
              <a:rPr lang="en-US" sz="1100" dirty="0" smtClean="0">
                <a:solidFill>
                  <a:schemeClr val="tx1"/>
                </a:solidFill>
              </a:rPr>
              <a:t> University of Maryland, 2018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/>
        </p:nvSpPr>
        <p:spPr>
          <a:xfrm>
            <a:off x="0" y="0"/>
            <a:ext cx="9144000" cy="369300"/>
          </a:xfrm>
          <a:prstGeom prst="rect">
            <a:avLst/>
          </a:prstGeom>
          <a:solidFill>
            <a:srgbClr val="5DB99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0" y="6308850"/>
            <a:ext cx="9144000" cy="608100"/>
          </a:xfrm>
          <a:prstGeom prst="rect">
            <a:avLst/>
          </a:prstGeom>
          <a:solidFill>
            <a:srgbClr val="1549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Source: Antenatal Care, UNICEF, 201</a:t>
            </a: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sp>
        <p:nvSpPr>
          <p:cNvPr id="244" name="Shape 244"/>
          <p:cNvSpPr txBox="1"/>
          <p:nvPr/>
        </p:nvSpPr>
        <p:spPr>
          <a:xfrm>
            <a:off x="8142111" y="5545667"/>
            <a:ext cx="1002000" cy="36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Shape 245"/>
          <p:cNvSpPr txBox="1"/>
          <p:nvPr/>
        </p:nvSpPr>
        <p:spPr>
          <a:xfrm>
            <a:off x="957900" y="449925"/>
            <a:ext cx="7435200" cy="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Antenatal Care Coverage: At Least Four Visits </a:t>
            </a:r>
            <a:endParaRPr sz="3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Shape 246"/>
          <p:cNvSpPr txBox="1"/>
          <p:nvPr/>
        </p:nvSpPr>
        <p:spPr>
          <a:xfrm>
            <a:off x="1625900" y="1542525"/>
            <a:ext cx="77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32%</a:t>
            </a:r>
            <a:endParaRPr/>
          </a:p>
        </p:txBody>
      </p:sp>
      <p:sp>
        <p:nvSpPr>
          <p:cNvPr id="247" name="Shape 247"/>
          <p:cNvSpPr txBox="1"/>
          <p:nvPr/>
        </p:nvSpPr>
        <p:spPr>
          <a:xfrm>
            <a:off x="1625900" y="2376325"/>
            <a:ext cx="771300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99%</a:t>
            </a:r>
            <a:endParaRPr/>
          </a:p>
        </p:txBody>
      </p:sp>
      <p:sp>
        <p:nvSpPr>
          <p:cNvPr id="248" name="Shape 248"/>
          <p:cNvSpPr txBox="1"/>
          <p:nvPr/>
        </p:nvSpPr>
        <p:spPr>
          <a:xfrm>
            <a:off x="1580300" y="3289291"/>
            <a:ext cx="8625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96%</a:t>
            </a:r>
            <a:endParaRPr/>
          </a:p>
        </p:txBody>
      </p:sp>
      <p:sp>
        <p:nvSpPr>
          <p:cNvPr id="249" name="Shape 249"/>
          <p:cNvSpPr txBox="1"/>
          <p:nvPr/>
        </p:nvSpPr>
        <p:spPr>
          <a:xfrm>
            <a:off x="1625900" y="4419250"/>
            <a:ext cx="771300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40%</a:t>
            </a:r>
            <a:endParaRPr/>
          </a:p>
        </p:txBody>
      </p:sp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954" y="1049625"/>
            <a:ext cx="8778646" cy="499178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7030921" y="6642787"/>
            <a:ext cx="21130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©</a:t>
            </a:r>
            <a:r>
              <a:rPr lang="en-US" sz="1100" dirty="0" smtClean="0">
                <a:solidFill>
                  <a:schemeClr val="bg1"/>
                </a:solidFill>
              </a:rPr>
              <a:t> University of Maryland, 2018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5DB99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 txBox="1"/>
          <p:nvPr/>
        </p:nvSpPr>
        <p:spPr>
          <a:xfrm>
            <a:off x="0" y="6379975"/>
            <a:ext cx="9144000" cy="537000"/>
          </a:xfrm>
          <a:prstGeom prst="rect">
            <a:avLst/>
          </a:prstGeom>
          <a:solidFill>
            <a:srgbClr val="1549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Country Profiles, World Health Organization, 2018</a:t>
            </a:r>
            <a:endParaRPr/>
          </a:p>
        </p:txBody>
      </p:sp>
      <p:sp>
        <p:nvSpPr>
          <p:cNvPr id="257" name="Shape 257"/>
          <p:cNvSpPr txBox="1"/>
          <p:nvPr/>
        </p:nvSpPr>
        <p:spPr>
          <a:xfrm>
            <a:off x="670350" y="543050"/>
            <a:ext cx="78033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Births Attended by a Skilled </a:t>
            </a: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Health Professional</a:t>
            </a:r>
            <a:endParaRPr/>
          </a:p>
        </p:txBody>
      </p:sp>
      <p:sp>
        <p:nvSpPr>
          <p:cNvPr id="258" name="Shape 258"/>
          <p:cNvSpPr txBox="1"/>
          <p:nvPr/>
        </p:nvSpPr>
        <p:spPr>
          <a:xfrm>
            <a:off x="24950" y="5985175"/>
            <a:ext cx="423900" cy="36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25" y="1159950"/>
            <a:ext cx="8905075" cy="50483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030921" y="6642787"/>
            <a:ext cx="21130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©</a:t>
            </a:r>
            <a:r>
              <a:rPr lang="en-US" sz="1100" dirty="0" smtClean="0">
                <a:solidFill>
                  <a:schemeClr val="bg1"/>
                </a:solidFill>
              </a:rPr>
              <a:t> University of Maryland, 2018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/>
        </p:nvSpPr>
        <p:spPr>
          <a:xfrm>
            <a:off x="467144" y="2777887"/>
            <a:ext cx="8248200" cy="831000"/>
          </a:xfrm>
          <a:prstGeom prst="rect">
            <a:avLst/>
          </a:prstGeom>
          <a:solidFill>
            <a:srgbClr val="5DB991"/>
          </a:solidFill>
          <a:ln w="25400" cap="flat" cmpd="sng">
            <a:solidFill>
              <a:srgbClr val="367D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Women &amp; Education</a:t>
            </a:r>
            <a:endParaRPr/>
          </a:p>
        </p:txBody>
      </p:sp>
      <p:pic>
        <p:nvPicPr>
          <p:cNvPr id="265" name="Shape 265" descr="WPP 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5989" y="5386212"/>
            <a:ext cx="1895122" cy="18951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7030921" y="6642787"/>
            <a:ext cx="21130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smtClean="0">
                <a:solidFill>
                  <a:schemeClr val="tx1"/>
                </a:solidFill>
              </a:rPr>
              <a:t>©</a:t>
            </a:r>
            <a:r>
              <a:rPr lang="en-US" sz="1100" dirty="0" smtClean="0">
                <a:solidFill>
                  <a:schemeClr val="tx1"/>
                </a:solidFill>
              </a:rPr>
              <a:t> University of Maryland, 2018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5DB99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Shape 271"/>
          <p:cNvSpPr txBox="1"/>
          <p:nvPr/>
        </p:nvSpPr>
        <p:spPr>
          <a:xfrm>
            <a:off x="0" y="6474802"/>
            <a:ext cx="9144000" cy="442200"/>
          </a:xfrm>
          <a:prstGeom prst="rect">
            <a:avLst/>
          </a:prstGeom>
          <a:solidFill>
            <a:srgbClr val="1549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Education Statistics, UNESCO, 2016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Shape 272"/>
          <p:cNvSpPr txBox="1"/>
          <p:nvPr/>
        </p:nvSpPr>
        <p:spPr>
          <a:xfrm>
            <a:off x="2318450" y="627375"/>
            <a:ext cx="4388100" cy="5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Primary School Enrolment</a:t>
            </a:r>
            <a:endParaRPr/>
          </a:p>
        </p:txBody>
      </p:sp>
      <p:pic>
        <p:nvPicPr>
          <p:cNvPr id="273" name="Shape 2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2125"/>
            <a:ext cx="9144000" cy="487949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030921" y="6642787"/>
            <a:ext cx="21130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©</a:t>
            </a:r>
            <a:r>
              <a:rPr lang="en-US" sz="1100" dirty="0" smtClean="0">
                <a:solidFill>
                  <a:schemeClr val="bg1"/>
                </a:solidFill>
              </a:rPr>
              <a:t> University of Maryland, 2018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5DB99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Shape 279"/>
          <p:cNvSpPr txBox="1"/>
          <p:nvPr/>
        </p:nvSpPr>
        <p:spPr>
          <a:xfrm>
            <a:off x="2166588" y="435000"/>
            <a:ext cx="48108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Secondary School Enrolment</a:t>
            </a:r>
            <a:endParaRPr/>
          </a:p>
        </p:txBody>
      </p:sp>
      <p:sp>
        <p:nvSpPr>
          <p:cNvPr id="280" name="Shape 280"/>
          <p:cNvSpPr txBox="1"/>
          <p:nvPr/>
        </p:nvSpPr>
        <p:spPr>
          <a:xfrm>
            <a:off x="0" y="6474802"/>
            <a:ext cx="9144000" cy="442200"/>
          </a:xfrm>
          <a:prstGeom prst="rect">
            <a:avLst/>
          </a:prstGeom>
          <a:solidFill>
            <a:srgbClr val="1549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Education Statistics, UNESCO, 2016; UNICEF, 2015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Shape 2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75" y="1083875"/>
            <a:ext cx="9072826" cy="52036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030921" y="6642787"/>
            <a:ext cx="21130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©</a:t>
            </a:r>
            <a:r>
              <a:rPr lang="en-US" sz="1100" dirty="0" smtClean="0">
                <a:solidFill>
                  <a:schemeClr val="bg1"/>
                </a:solidFill>
              </a:rPr>
              <a:t> University of Maryland, 2018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/>
        </p:nvSpPr>
        <p:spPr>
          <a:xfrm>
            <a:off x="0" y="0"/>
            <a:ext cx="9144000" cy="369300"/>
          </a:xfrm>
          <a:prstGeom prst="rect">
            <a:avLst/>
          </a:prstGeom>
          <a:solidFill>
            <a:srgbClr val="5DB99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Shape 288"/>
          <p:cNvSpPr txBox="1"/>
          <p:nvPr/>
        </p:nvSpPr>
        <p:spPr>
          <a:xfrm>
            <a:off x="0" y="6474802"/>
            <a:ext cx="9144000" cy="442200"/>
          </a:xfrm>
          <a:prstGeom prst="rect">
            <a:avLst/>
          </a:prstGeom>
          <a:solidFill>
            <a:srgbClr val="1549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Education Statistics, UNESCO, 2016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Shape 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950" y="778700"/>
            <a:ext cx="8425500" cy="56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141300" y="448675"/>
            <a:ext cx="8716800" cy="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Youth Literacy (Ages 15-24)</a:t>
            </a: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7030921" y="6642787"/>
            <a:ext cx="21130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©</a:t>
            </a:r>
            <a:r>
              <a:rPr lang="en-US" sz="1100" dirty="0" smtClean="0">
                <a:solidFill>
                  <a:schemeClr val="bg1"/>
                </a:solidFill>
              </a:rPr>
              <a:t> University of Maryland, 2018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/>
        </p:nvSpPr>
        <p:spPr>
          <a:xfrm>
            <a:off x="0" y="6547556"/>
            <a:ext cx="9144000" cy="369332"/>
          </a:xfrm>
          <a:prstGeom prst="rect">
            <a:avLst/>
          </a:prstGeom>
          <a:solidFill>
            <a:srgbClr val="1549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 txBox="1"/>
          <p:nvPr/>
        </p:nvSpPr>
        <p:spPr>
          <a:xfrm>
            <a:off x="2431650" y="2436325"/>
            <a:ext cx="4402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5DB991"/>
                </a:solidFill>
                <a:latin typeface="Raleway"/>
                <a:ea typeface="Raleway"/>
                <a:cs typeface="Raleway"/>
                <a:sym typeface="Raleway"/>
              </a:rPr>
              <a:t>Thank you</a:t>
            </a:r>
            <a:endParaRPr sz="6000" b="1">
              <a:solidFill>
                <a:srgbClr val="5DB99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30921" y="6642787"/>
            <a:ext cx="21130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©</a:t>
            </a:r>
            <a:r>
              <a:rPr lang="en-US" sz="1100" dirty="0" smtClean="0">
                <a:solidFill>
                  <a:schemeClr val="bg1"/>
                </a:solidFill>
              </a:rPr>
              <a:t> University of Maryland, 2018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/>
        </p:nvSpPr>
        <p:spPr>
          <a:xfrm>
            <a:off x="0" y="0"/>
            <a:ext cx="9144000" cy="369300"/>
          </a:xfrm>
          <a:prstGeom prst="rect">
            <a:avLst/>
          </a:prstGeom>
          <a:solidFill>
            <a:srgbClr val="5DB99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381000" y="369300"/>
            <a:ext cx="8408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r>
              <a:rPr lang="en-US" sz="2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Global Participation of Women in the Workforce</a:t>
            </a:r>
            <a:endParaRPr/>
          </a:p>
        </p:txBody>
      </p:sp>
      <p:sp>
        <p:nvSpPr>
          <p:cNvPr id="83" name="Shape 83"/>
          <p:cNvSpPr txBox="1"/>
          <p:nvPr/>
        </p:nvSpPr>
        <p:spPr>
          <a:xfrm>
            <a:off x="0" y="6547556"/>
            <a:ext cx="9144000" cy="369300"/>
          </a:xfrm>
          <a:prstGeom prst="rect">
            <a:avLst/>
          </a:prstGeom>
          <a:solidFill>
            <a:srgbClr val="1549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Source: The World Bank , DataBank (2017)</a:t>
            </a:r>
            <a:endParaRPr/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 l="14958" t="5605" b="15104"/>
          <a:stretch/>
        </p:blipFill>
        <p:spPr>
          <a:xfrm>
            <a:off x="0" y="1079650"/>
            <a:ext cx="9244874" cy="54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044989" y="6638594"/>
            <a:ext cx="21130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©</a:t>
            </a:r>
            <a:r>
              <a:rPr lang="en-US" sz="1100" dirty="0" smtClean="0">
                <a:solidFill>
                  <a:schemeClr val="bg1"/>
                </a:solidFill>
              </a:rPr>
              <a:t> University of Maryland, 2018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0" y="0"/>
            <a:ext cx="9144000" cy="483600"/>
          </a:xfrm>
          <a:prstGeom prst="rect">
            <a:avLst/>
          </a:prstGeom>
          <a:solidFill>
            <a:srgbClr val="5DB99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0" y="6433247"/>
            <a:ext cx="9144000" cy="483600"/>
          </a:xfrm>
          <a:prstGeom prst="rect">
            <a:avLst/>
          </a:prstGeom>
          <a:solidFill>
            <a:srgbClr val="1549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Source: </a:t>
            </a: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Labor Force Participation Rates, The World Bank, March 2017</a:t>
            </a:r>
            <a:endParaRPr/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t="1429"/>
          <a:stretch/>
        </p:blipFill>
        <p:spPr>
          <a:xfrm>
            <a:off x="0" y="793750"/>
            <a:ext cx="9096051" cy="50376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005864" y="6654028"/>
            <a:ext cx="21130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©</a:t>
            </a:r>
            <a:r>
              <a:rPr lang="en-US" sz="1100" dirty="0" smtClean="0">
                <a:solidFill>
                  <a:schemeClr val="bg1"/>
                </a:solidFill>
              </a:rPr>
              <a:t> University of Maryland, 2018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5DB99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0" y="6446503"/>
            <a:ext cx="9144000" cy="470400"/>
          </a:xfrm>
          <a:prstGeom prst="rect">
            <a:avLst/>
          </a:prstGeom>
          <a:solidFill>
            <a:srgbClr val="1549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24" y="6400775"/>
            <a:ext cx="9891322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Source: Labor Force Participation Rates, The World Bank, March 2017; Freedom House, Women’s Rights in the Middle East and </a:t>
            </a:r>
            <a:r>
              <a:rPr lang="en-US" sz="11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North Africa </a:t>
            </a:r>
            <a:r>
              <a:rPr lang="en-US" sz="1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(2010) </a:t>
            </a:r>
            <a:endParaRPr sz="11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982625" y="1060275"/>
            <a:ext cx="4271700" cy="51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3958050" y="5878275"/>
            <a:ext cx="979800" cy="47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8170825" y="5897875"/>
            <a:ext cx="979800" cy="47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79" y="680875"/>
            <a:ext cx="9087422" cy="51757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7030921" y="6656855"/>
            <a:ext cx="21130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©</a:t>
            </a:r>
            <a:r>
              <a:rPr lang="en-US" sz="1100" dirty="0" smtClean="0">
                <a:solidFill>
                  <a:schemeClr val="bg1"/>
                </a:solidFill>
              </a:rPr>
              <a:t> University of Maryland, 2018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0" y="0"/>
            <a:ext cx="9144000" cy="369300"/>
          </a:xfrm>
          <a:prstGeom prst="rect">
            <a:avLst/>
          </a:prstGeom>
          <a:solidFill>
            <a:srgbClr val="5DB99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0" y="6547556"/>
            <a:ext cx="9144000" cy="369300"/>
          </a:xfrm>
          <a:prstGeom prst="rect">
            <a:avLst/>
          </a:prstGeom>
          <a:solidFill>
            <a:srgbClr val="1549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Source: Youth Unemployment, The World </a:t>
            </a:r>
            <a:r>
              <a:rPr lang="en-US" sz="120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Bank (2018)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l="868" r="444"/>
          <a:stretch/>
        </p:blipFill>
        <p:spPr>
          <a:xfrm>
            <a:off x="0" y="710500"/>
            <a:ext cx="9143999" cy="5475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030921" y="6642787"/>
            <a:ext cx="21130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©</a:t>
            </a:r>
            <a:r>
              <a:rPr lang="en-US" sz="1100" dirty="0" smtClean="0">
                <a:solidFill>
                  <a:schemeClr val="bg1"/>
                </a:solidFill>
              </a:rPr>
              <a:t> University of Maryland, 2018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 l="13389" t="2754" b="10084"/>
          <a:stretch/>
        </p:blipFill>
        <p:spPr>
          <a:xfrm>
            <a:off x="426800" y="428100"/>
            <a:ext cx="8412831" cy="608614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0" y="6547556"/>
            <a:ext cx="9144000" cy="369300"/>
          </a:xfrm>
          <a:prstGeom prst="rect">
            <a:avLst/>
          </a:prstGeom>
          <a:solidFill>
            <a:srgbClr val="1549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0" y="0"/>
            <a:ext cx="9144000" cy="369300"/>
          </a:xfrm>
          <a:prstGeom prst="rect">
            <a:avLst/>
          </a:prstGeom>
          <a:solidFill>
            <a:srgbClr val="5DB99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0" y="6514250"/>
            <a:ext cx="5576100" cy="4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Source: Global Gender Gap Index, World Economic Forum (2017)</a:t>
            </a: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-125" y="488800"/>
            <a:ext cx="9144000" cy="36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2017 Global Gender Gap: Workforce, Education, Political Participation and Health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7030921" y="6642787"/>
            <a:ext cx="21130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©</a:t>
            </a:r>
            <a:r>
              <a:rPr lang="en-US" sz="1100" dirty="0" smtClean="0">
                <a:solidFill>
                  <a:schemeClr val="bg1"/>
                </a:solidFill>
              </a:rPr>
              <a:t> University of Maryland, 2018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0" y="6547556"/>
            <a:ext cx="9144000" cy="369300"/>
          </a:xfrm>
          <a:prstGeom prst="rect">
            <a:avLst/>
          </a:prstGeom>
          <a:solidFill>
            <a:srgbClr val="1549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0" y="0"/>
            <a:ext cx="9144000" cy="369300"/>
          </a:xfrm>
          <a:prstGeom prst="rect">
            <a:avLst/>
          </a:prstGeom>
          <a:solidFill>
            <a:srgbClr val="5DB99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207200" y="369300"/>
            <a:ext cx="89367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Percentage of Gender Gap Closed by Country in 2017</a:t>
            </a:r>
            <a:endParaRPr/>
          </a:p>
        </p:txBody>
      </p:sp>
      <p:sp>
        <p:nvSpPr>
          <p:cNvPr id="129" name="Shape 129"/>
          <p:cNvSpPr txBox="1"/>
          <p:nvPr/>
        </p:nvSpPr>
        <p:spPr>
          <a:xfrm>
            <a:off x="0" y="6514250"/>
            <a:ext cx="5576100" cy="4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Source: Global Gender Gap Index, World Economic Forum (2017)</a:t>
            </a:r>
            <a:endParaRPr/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l="15139" t="11204" r="8361"/>
          <a:stretch/>
        </p:blipFill>
        <p:spPr>
          <a:xfrm>
            <a:off x="781625" y="998079"/>
            <a:ext cx="7498499" cy="54399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030921" y="6642787"/>
            <a:ext cx="21130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©</a:t>
            </a:r>
            <a:r>
              <a:rPr lang="en-US" sz="1100" dirty="0" smtClean="0">
                <a:solidFill>
                  <a:schemeClr val="bg1"/>
                </a:solidFill>
              </a:rPr>
              <a:t> University of Maryland, 2018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5DB99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0" y="6547556"/>
            <a:ext cx="9144000" cy="369332"/>
          </a:xfrm>
          <a:prstGeom prst="rect">
            <a:avLst/>
          </a:prstGeom>
          <a:solidFill>
            <a:srgbClr val="1549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Source: International Labour Organization, Women at Work Trends 2016 (2016)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37" name="Shape 137"/>
          <p:cNvSpPr txBox="1"/>
          <p:nvPr/>
        </p:nvSpPr>
        <p:spPr>
          <a:xfrm>
            <a:off x="1044223" y="3993444"/>
            <a:ext cx="7323666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169333" y="1172516"/>
            <a:ext cx="8974667" cy="393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B991"/>
              </a:buClr>
              <a:buSzPts val="5000"/>
              <a:buFont typeface="Calibri"/>
              <a:buNone/>
            </a:pPr>
            <a:r>
              <a:rPr lang="en-US" sz="5000" b="0" i="0" u="none" strike="noStrike" cap="none">
                <a:solidFill>
                  <a:srgbClr val="5DB991"/>
                </a:solidFill>
                <a:latin typeface="Calibri"/>
                <a:ea typeface="Calibri"/>
                <a:cs typeface="Calibri"/>
                <a:sym typeface="Calibri"/>
              </a:rPr>
              <a:t>“It will take </a:t>
            </a:r>
            <a:r>
              <a:rPr lang="en-US" sz="5000" b="0" i="0" u="none" strike="noStrike" cap="none">
                <a:solidFill>
                  <a:srgbClr val="52167E"/>
                </a:solidFill>
                <a:latin typeface="Calibri"/>
                <a:ea typeface="Calibri"/>
                <a:cs typeface="Calibri"/>
                <a:sym typeface="Calibri"/>
              </a:rPr>
              <a:t>more than 70 years</a:t>
            </a:r>
            <a:r>
              <a:rPr lang="en-US" sz="5000" b="0" i="0" u="none" strike="noStrike" cap="none">
                <a:solidFill>
                  <a:srgbClr val="5DB991"/>
                </a:solidFill>
                <a:latin typeface="Calibri"/>
                <a:ea typeface="Calibri"/>
                <a:cs typeface="Calibri"/>
                <a:sym typeface="Calibri"/>
              </a:rPr>
              <a:t> before global gender wage gaps are closed completely, if progress continues to move at its current pace.”</a:t>
            </a: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4898121" y="4927390"/>
            <a:ext cx="231265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B99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5DB991"/>
                </a:solidFill>
                <a:latin typeface="Calibri"/>
                <a:ea typeface="Calibri"/>
                <a:cs typeface="Calibri"/>
                <a:sym typeface="Calibri"/>
              </a:rPr>
              <a:t>ILO 2016</a:t>
            </a:r>
            <a:endParaRPr/>
          </a:p>
        </p:txBody>
      </p:sp>
      <p:sp>
        <p:nvSpPr>
          <p:cNvPr id="140" name="Shape 140"/>
          <p:cNvSpPr txBox="1"/>
          <p:nvPr/>
        </p:nvSpPr>
        <p:spPr>
          <a:xfrm>
            <a:off x="5436050" y="6561750"/>
            <a:ext cx="37080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30921" y="6642787"/>
            <a:ext cx="21130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©</a:t>
            </a:r>
            <a:r>
              <a:rPr lang="en-US" sz="1100" dirty="0" smtClean="0">
                <a:solidFill>
                  <a:schemeClr val="bg1"/>
                </a:solidFill>
              </a:rPr>
              <a:t> University of Maryland, 2018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1037</Words>
  <Application>Microsoft Office PowerPoint</Application>
  <PresentationFormat>On-screen Show (4:3)</PresentationFormat>
  <Paragraphs>241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Fira Sans</vt:lpstr>
      <vt:lpstr>Calibri</vt:lpstr>
      <vt:lpstr>Raleway</vt:lpstr>
      <vt:lpstr>Simple 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Flederman</dc:creator>
  <cp:lastModifiedBy>Toshiba</cp:lastModifiedBy>
  <cp:revision>4</cp:revision>
  <dcterms:modified xsi:type="dcterms:W3CDTF">2018-05-15T08:48:14Z</dcterms:modified>
</cp:coreProperties>
</file>