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8"/>
  </p:notesMasterIdLst>
  <p:sldIdLst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Lexend Deca" panose="020B0604020202020204" charset="0"/>
      <p:regular r:id="rId19"/>
      <p:bold r:id="rId20"/>
    </p:embeddedFont>
    <p:embeddedFont>
      <p:font typeface="Lexend Deca Light" panose="020B0604020202020204" charset="0"/>
      <p:regular r:id="rId21"/>
      <p:bold r:id="rId22"/>
    </p:embeddedFont>
    <p:embeddedFont>
      <p:font typeface="Lexend Deca Medium" panose="020B0604020202020204" charset="0"/>
      <p:regular r:id="rId23"/>
      <p:bold r:id="rId24"/>
    </p:embeddedFont>
    <p:embeddedFont>
      <p:font typeface="Lexend Deca SemiBo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E53lpDrrHQzHL/KUFuJbvP+3i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5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án Eduardo López" userId="2c954b3ae8aec01d" providerId="LiveId" clId="{FEBF107E-78D3-4C1C-99B1-7FDAE949D292}"/>
    <pc:docChg chg="undo custSel delSld modSld sldOrd">
      <pc:chgData name="Iván Eduardo López" userId="2c954b3ae8aec01d" providerId="LiveId" clId="{FEBF107E-78D3-4C1C-99B1-7FDAE949D292}" dt="2025-06-02T21:55:36.961" v="69"/>
      <pc:docMkLst>
        <pc:docMk/>
      </pc:docMkLst>
      <pc:sldChg chg="del">
        <pc:chgData name="Iván Eduardo López" userId="2c954b3ae8aec01d" providerId="LiveId" clId="{FEBF107E-78D3-4C1C-99B1-7FDAE949D292}" dt="2025-06-02T21:55:32.968" v="67" actId="47"/>
        <pc:sldMkLst>
          <pc:docMk/>
          <pc:sldMk cId="0" sldId="256"/>
        </pc:sldMkLst>
      </pc:sldChg>
      <pc:sldChg chg="del">
        <pc:chgData name="Iván Eduardo López" userId="2c954b3ae8aec01d" providerId="LiveId" clId="{FEBF107E-78D3-4C1C-99B1-7FDAE949D292}" dt="2025-06-02T21:55:32.968" v="67" actId="47"/>
        <pc:sldMkLst>
          <pc:docMk/>
          <pc:sldMk cId="0" sldId="257"/>
        </pc:sldMkLst>
      </pc:sldChg>
      <pc:sldChg chg="delSp modSp mod">
        <pc:chgData name="Iván Eduardo López" userId="2c954b3ae8aec01d" providerId="LiveId" clId="{FEBF107E-78D3-4C1C-99B1-7FDAE949D292}" dt="2025-06-02T21:51:49.295" v="4" actId="478"/>
        <pc:sldMkLst>
          <pc:docMk/>
          <pc:sldMk cId="0" sldId="258"/>
        </pc:sldMkLst>
        <pc:picChg chg="del mod">
          <ac:chgData name="Iván Eduardo López" userId="2c954b3ae8aec01d" providerId="LiveId" clId="{FEBF107E-78D3-4C1C-99B1-7FDAE949D292}" dt="2025-06-02T21:51:49.295" v="4" actId="478"/>
          <ac:picMkLst>
            <pc:docMk/>
            <pc:sldMk cId="0" sldId="258"/>
            <ac:picMk id="109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1:45.201" v="1" actId="478"/>
          <ac:picMkLst>
            <pc:docMk/>
            <pc:sldMk cId="0" sldId="258"/>
            <ac:picMk id="110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1:46.266" v="2" actId="478"/>
          <ac:picMkLst>
            <pc:docMk/>
            <pc:sldMk cId="0" sldId="258"/>
            <ac:picMk id="111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1:43.185" v="0" actId="478"/>
          <ac:picMkLst>
            <pc:docMk/>
            <pc:sldMk cId="0" sldId="258"/>
            <ac:picMk id="112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1:56.617" v="6" actId="478"/>
        <pc:sldMkLst>
          <pc:docMk/>
          <pc:sldMk cId="0" sldId="259"/>
        </pc:sldMkLst>
        <pc:grpChg chg="del">
          <ac:chgData name="Iván Eduardo López" userId="2c954b3ae8aec01d" providerId="LiveId" clId="{FEBF107E-78D3-4C1C-99B1-7FDAE949D292}" dt="2025-06-02T21:51:55.485" v="5" actId="478"/>
          <ac:grpSpMkLst>
            <pc:docMk/>
            <pc:sldMk cId="0" sldId="259"/>
            <ac:grpSpMk id="123" creationId="{00000000-0000-0000-0000-000000000000}"/>
          </ac:grpSpMkLst>
        </pc:grpChg>
        <pc:picChg chg="del">
          <ac:chgData name="Iván Eduardo López" userId="2c954b3ae8aec01d" providerId="LiveId" clId="{FEBF107E-78D3-4C1C-99B1-7FDAE949D292}" dt="2025-06-02T21:51:56.617" v="6" actId="478"/>
          <ac:picMkLst>
            <pc:docMk/>
            <pc:sldMk cId="0" sldId="259"/>
            <ac:picMk id="122" creationId="{00000000-0000-0000-0000-000000000000}"/>
          </ac:picMkLst>
        </pc:picChg>
      </pc:sldChg>
      <pc:sldChg chg="delSp mod ord">
        <pc:chgData name="Iván Eduardo López" userId="2c954b3ae8aec01d" providerId="LiveId" clId="{FEBF107E-78D3-4C1C-99B1-7FDAE949D292}" dt="2025-06-02T21:55:36.961" v="69"/>
        <pc:sldMkLst>
          <pc:docMk/>
          <pc:sldMk cId="0" sldId="260"/>
        </pc:sldMkLst>
        <pc:picChg chg="del">
          <ac:chgData name="Iván Eduardo López" userId="2c954b3ae8aec01d" providerId="LiveId" clId="{FEBF107E-78D3-4C1C-99B1-7FDAE949D292}" dt="2025-06-02T21:52:03.596" v="8" actId="478"/>
          <ac:picMkLst>
            <pc:docMk/>
            <pc:sldMk cId="0" sldId="260"/>
            <ac:picMk id="131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2:04.262" v="9" actId="478"/>
          <ac:picMkLst>
            <pc:docMk/>
            <pc:sldMk cId="0" sldId="260"/>
            <ac:picMk id="132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2:02.022" v="7" actId="478"/>
          <ac:picMkLst>
            <pc:docMk/>
            <pc:sldMk cId="0" sldId="260"/>
            <ac:picMk id="134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09.875" v="10" actId="478"/>
        <pc:sldMkLst>
          <pc:docMk/>
          <pc:sldMk cId="0" sldId="261"/>
        </pc:sldMkLst>
        <pc:picChg chg="del">
          <ac:chgData name="Iván Eduardo López" userId="2c954b3ae8aec01d" providerId="LiveId" clId="{FEBF107E-78D3-4C1C-99B1-7FDAE949D292}" dt="2025-06-02T21:52:09.875" v="10" actId="478"/>
          <ac:picMkLst>
            <pc:docMk/>
            <pc:sldMk cId="0" sldId="261"/>
            <ac:picMk id="140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15.623" v="11" actId="478"/>
        <pc:sldMkLst>
          <pc:docMk/>
          <pc:sldMk cId="0" sldId="262"/>
        </pc:sldMkLst>
        <pc:grpChg chg="del">
          <ac:chgData name="Iván Eduardo López" userId="2c954b3ae8aec01d" providerId="LiveId" clId="{FEBF107E-78D3-4C1C-99B1-7FDAE949D292}" dt="2025-06-02T21:52:15.623" v="11" actId="478"/>
          <ac:grpSpMkLst>
            <pc:docMk/>
            <pc:sldMk cId="0" sldId="262"/>
            <ac:grpSpMk id="179" creationId="{00000000-0000-0000-0000-000000000000}"/>
          </ac:grpSpMkLst>
        </pc:grpChg>
      </pc:sldChg>
      <pc:sldChg chg="delSp modSp mod">
        <pc:chgData name="Iván Eduardo López" userId="2c954b3ae8aec01d" providerId="LiveId" clId="{FEBF107E-78D3-4C1C-99B1-7FDAE949D292}" dt="2025-06-02T21:52:36.747" v="14" actId="404"/>
        <pc:sldMkLst>
          <pc:docMk/>
          <pc:sldMk cId="0" sldId="263"/>
        </pc:sldMkLst>
        <pc:spChg chg="mod">
          <ac:chgData name="Iván Eduardo López" userId="2c954b3ae8aec01d" providerId="LiveId" clId="{FEBF107E-78D3-4C1C-99B1-7FDAE949D292}" dt="2025-06-02T21:52:36.747" v="14" actId="404"/>
          <ac:spMkLst>
            <pc:docMk/>
            <pc:sldMk cId="0" sldId="263"/>
            <ac:spMk id="221" creationId="{00000000-0000-0000-0000-000000000000}"/>
          </ac:spMkLst>
        </pc:spChg>
        <pc:picChg chg="del">
          <ac:chgData name="Iván Eduardo López" userId="2c954b3ae8aec01d" providerId="LiveId" clId="{FEBF107E-78D3-4C1C-99B1-7FDAE949D292}" dt="2025-06-02T21:52:20.918" v="12" actId="478"/>
          <ac:picMkLst>
            <pc:docMk/>
            <pc:sldMk cId="0" sldId="263"/>
            <ac:picMk id="218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23.833" v="13" actId="478"/>
        <pc:sldMkLst>
          <pc:docMk/>
          <pc:sldMk cId="0" sldId="264"/>
        </pc:sldMkLst>
        <pc:grpChg chg="del">
          <ac:chgData name="Iván Eduardo López" userId="2c954b3ae8aec01d" providerId="LiveId" clId="{FEBF107E-78D3-4C1C-99B1-7FDAE949D292}" dt="2025-06-02T21:52:23.833" v="13" actId="478"/>
          <ac:grpSpMkLst>
            <pc:docMk/>
            <pc:sldMk cId="0" sldId="264"/>
            <ac:grpSpMk id="254" creationId="{00000000-0000-0000-0000-000000000000}"/>
          </ac:grpSpMkLst>
        </pc:grpChg>
      </pc:sldChg>
      <pc:sldChg chg="delSp mod">
        <pc:chgData name="Iván Eduardo López" userId="2c954b3ae8aec01d" providerId="LiveId" clId="{FEBF107E-78D3-4C1C-99B1-7FDAE949D292}" dt="2025-06-02T21:52:46.278" v="15" actId="478"/>
        <pc:sldMkLst>
          <pc:docMk/>
          <pc:sldMk cId="0" sldId="265"/>
        </pc:sldMkLst>
        <pc:picChg chg="del">
          <ac:chgData name="Iván Eduardo López" userId="2c954b3ae8aec01d" providerId="LiveId" clId="{FEBF107E-78D3-4C1C-99B1-7FDAE949D292}" dt="2025-06-02T21:52:46.278" v="15" actId="478"/>
          <ac:picMkLst>
            <pc:docMk/>
            <pc:sldMk cId="0" sldId="265"/>
            <ac:picMk id="293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50.556" v="18" actId="478"/>
        <pc:sldMkLst>
          <pc:docMk/>
          <pc:sldMk cId="0" sldId="266"/>
        </pc:sldMkLst>
        <pc:picChg chg="del">
          <ac:chgData name="Iván Eduardo López" userId="2c954b3ae8aec01d" providerId="LiveId" clId="{FEBF107E-78D3-4C1C-99B1-7FDAE949D292}" dt="2025-06-02T21:52:49.931" v="17" actId="478"/>
          <ac:picMkLst>
            <pc:docMk/>
            <pc:sldMk cId="0" sldId="266"/>
            <ac:picMk id="329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2:50.556" v="18" actId="478"/>
          <ac:picMkLst>
            <pc:docMk/>
            <pc:sldMk cId="0" sldId="266"/>
            <ac:picMk id="330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2:49.146" v="16" actId="478"/>
          <ac:picMkLst>
            <pc:docMk/>
            <pc:sldMk cId="0" sldId="266"/>
            <ac:picMk id="332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53.374" v="19" actId="478"/>
        <pc:sldMkLst>
          <pc:docMk/>
          <pc:sldMk cId="0" sldId="267"/>
        </pc:sldMkLst>
        <pc:picChg chg="del">
          <ac:chgData name="Iván Eduardo López" userId="2c954b3ae8aec01d" providerId="LiveId" clId="{FEBF107E-78D3-4C1C-99B1-7FDAE949D292}" dt="2025-06-02T21:52:53.374" v="19" actId="478"/>
          <ac:picMkLst>
            <pc:docMk/>
            <pc:sldMk cId="0" sldId="267"/>
            <ac:picMk id="338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2:57.169" v="20" actId="478"/>
        <pc:sldMkLst>
          <pc:docMk/>
          <pc:sldMk cId="0" sldId="268"/>
        </pc:sldMkLst>
        <pc:grpChg chg="del">
          <ac:chgData name="Iván Eduardo López" userId="2c954b3ae8aec01d" providerId="LiveId" clId="{FEBF107E-78D3-4C1C-99B1-7FDAE949D292}" dt="2025-06-02T21:52:57.169" v="20" actId="478"/>
          <ac:grpSpMkLst>
            <pc:docMk/>
            <pc:sldMk cId="0" sldId="268"/>
            <ac:grpSpMk id="377" creationId="{00000000-0000-0000-0000-000000000000}"/>
          </ac:grpSpMkLst>
        </pc:grpChg>
      </pc:sldChg>
      <pc:sldChg chg="delSp mod">
        <pc:chgData name="Iván Eduardo López" userId="2c954b3ae8aec01d" providerId="LiveId" clId="{FEBF107E-78D3-4C1C-99B1-7FDAE949D292}" dt="2025-06-02T21:53:00.541" v="21" actId="478"/>
        <pc:sldMkLst>
          <pc:docMk/>
          <pc:sldMk cId="0" sldId="269"/>
        </pc:sldMkLst>
        <pc:picChg chg="del">
          <ac:chgData name="Iván Eduardo López" userId="2c954b3ae8aec01d" providerId="LiveId" clId="{FEBF107E-78D3-4C1C-99B1-7FDAE949D292}" dt="2025-06-02T21:53:00.541" v="21" actId="478"/>
          <ac:picMkLst>
            <pc:docMk/>
            <pc:sldMk cId="0" sldId="269"/>
            <ac:picMk id="416" creationId="{00000000-0000-0000-0000-000000000000}"/>
          </ac:picMkLst>
        </pc:picChg>
      </pc:sldChg>
      <pc:sldChg chg="delSp mod">
        <pc:chgData name="Iván Eduardo López" userId="2c954b3ae8aec01d" providerId="LiveId" clId="{FEBF107E-78D3-4C1C-99B1-7FDAE949D292}" dt="2025-06-02T21:53:03.490" v="22" actId="478"/>
        <pc:sldMkLst>
          <pc:docMk/>
          <pc:sldMk cId="0" sldId="270"/>
        </pc:sldMkLst>
        <pc:grpChg chg="del">
          <ac:chgData name="Iván Eduardo López" userId="2c954b3ae8aec01d" providerId="LiveId" clId="{FEBF107E-78D3-4C1C-99B1-7FDAE949D292}" dt="2025-06-02T21:53:03.490" v="22" actId="478"/>
          <ac:grpSpMkLst>
            <pc:docMk/>
            <pc:sldMk cId="0" sldId="270"/>
            <ac:grpSpMk id="452" creationId="{00000000-0000-0000-0000-000000000000}"/>
          </ac:grpSpMkLst>
        </pc:grpChg>
      </pc:sldChg>
      <pc:sldChg chg="delSp mod">
        <pc:chgData name="Iván Eduardo López" userId="2c954b3ae8aec01d" providerId="LiveId" clId="{FEBF107E-78D3-4C1C-99B1-7FDAE949D292}" dt="2025-06-02T21:53:06.050" v="23" actId="478"/>
        <pc:sldMkLst>
          <pc:docMk/>
          <pc:sldMk cId="0" sldId="271"/>
        </pc:sldMkLst>
        <pc:picChg chg="del">
          <ac:chgData name="Iván Eduardo López" userId="2c954b3ae8aec01d" providerId="LiveId" clId="{FEBF107E-78D3-4C1C-99B1-7FDAE949D292}" dt="2025-06-02T21:53:06.050" v="23" actId="478"/>
          <ac:picMkLst>
            <pc:docMk/>
            <pc:sldMk cId="0" sldId="271"/>
            <ac:picMk id="491" creationId="{00000000-0000-0000-0000-000000000000}"/>
          </ac:picMkLst>
        </pc:picChg>
      </pc:sldChg>
      <pc:sldChg chg="delSp modSp mod">
        <pc:chgData name="Iván Eduardo López" userId="2c954b3ae8aec01d" providerId="LiveId" clId="{FEBF107E-78D3-4C1C-99B1-7FDAE949D292}" dt="2025-06-02T21:55:12.423" v="65" actId="20577"/>
        <pc:sldMkLst>
          <pc:docMk/>
          <pc:sldMk cId="0" sldId="272"/>
        </pc:sldMkLst>
        <pc:spChg chg="mod">
          <ac:chgData name="Iván Eduardo López" userId="2c954b3ae8aec01d" providerId="LiveId" clId="{FEBF107E-78D3-4C1C-99B1-7FDAE949D292}" dt="2025-06-02T21:55:01.204" v="60" actId="20577"/>
          <ac:spMkLst>
            <pc:docMk/>
            <pc:sldMk cId="0" sldId="272"/>
            <ac:spMk id="528" creationId="{00000000-0000-0000-0000-000000000000}"/>
          </ac:spMkLst>
        </pc:spChg>
        <pc:spChg chg="mod">
          <ac:chgData name="Iván Eduardo López" userId="2c954b3ae8aec01d" providerId="LiveId" clId="{FEBF107E-78D3-4C1C-99B1-7FDAE949D292}" dt="2025-06-02T21:55:12.423" v="65" actId="20577"/>
          <ac:spMkLst>
            <pc:docMk/>
            <pc:sldMk cId="0" sldId="272"/>
            <ac:spMk id="529" creationId="{00000000-0000-0000-0000-000000000000}"/>
          </ac:spMkLst>
        </pc:spChg>
        <pc:spChg chg="mod">
          <ac:chgData name="Iván Eduardo López" userId="2c954b3ae8aec01d" providerId="LiveId" clId="{FEBF107E-78D3-4C1C-99B1-7FDAE949D292}" dt="2025-06-02T21:53:20.216" v="27" actId="1076"/>
          <ac:spMkLst>
            <pc:docMk/>
            <pc:sldMk cId="0" sldId="272"/>
            <ac:spMk id="534" creationId="{00000000-0000-0000-0000-000000000000}"/>
          </ac:spMkLst>
        </pc:spChg>
        <pc:spChg chg="mod">
          <ac:chgData name="Iván Eduardo López" userId="2c954b3ae8aec01d" providerId="LiveId" clId="{FEBF107E-78D3-4C1C-99B1-7FDAE949D292}" dt="2025-06-02T21:53:23.189" v="29" actId="6549"/>
          <ac:spMkLst>
            <pc:docMk/>
            <pc:sldMk cId="0" sldId="272"/>
            <ac:spMk id="539" creationId="{00000000-0000-0000-0000-000000000000}"/>
          </ac:spMkLst>
        </pc:spChg>
        <pc:picChg chg="del">
          <ac:chgData name="Iván Eduardo López" userId="2c954b3ae8aec01d" providerId="LiveId" clId="{FEBF107E-78D3-4C1C-99B1-7FDAE949D292}" dt="2025-06-02T21:53:10.409" v="24" actId="478"/>
          <ac:picMkLst>
            <pc:docMk/>
            <pc:sldMk cId="0" sldId="272"/>
            <ac:picMk id="530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3:11.228" v="25" actId="478"/>
          <ac:picMkLst>
            <pc:docMk/>
            <pc:sldMk cId="0" sldId="272"/>
            <ac:picMk id="532" creationId="{00000000-0000-0000-0000-000000000000}"/>
          </ac:picMkLst>
        </pc:picChg>
        <pc:picChg chg="del">
          <ac:chgData name="Iván Eduardo López" userId="2c954b3ae8aec01d" providerId="LiveId" clId="{FEBF107E-78D3-4C1C-99B1-7FDAE949D292}" dt="2025-06-02T21:53:24.898" v="30" actId="478"/>
          <ac:picMkLst>
            <pc:docMk/>
            <pc:sldMk cId="0" sldId="272"/>
            <ac:picMk id="533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4:25.621" v="59" actId="1076"/>
          <ac:picMkLst>
            <pc:docMk/>
            <pc:sldMk cId="0" sldId="272"/>
            <ac:picMk id="540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4:14.157" v="58" actId="1076"/>
          <ac:picMkLst>
            <pc:docMk/>
            <pc:sldMk cId="0" sldId="272"/>
            <ac:picMk id="541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4:10.885" v="57" actId="1076"/>
          <ac:picMkLst>
            <pc:docMk/>
            <pc:sldMk cId="0" sldId="272"/>
            <ac:picMk id="542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4:06.178" v="56" actId="1076"/>
          <ac:picMkLst>
            <pc:docMk/>
            <pc:sldMk cId="0" sldId="272"/>
            <ac:picMk id="543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4:02.948" v="55" actId="1076"/>
          <ac:picMkLst>
            <pc:docMk/>
            <pc:sldMk cId="0" sldId="272"/>
            <ac:picMk id="544" creationId="{00000000-0000-0000-0000-000000000000}"/>
          </ac:picMkLst>
        </pc:picChg>
        <pc:picChg chg="mod">
          <ac:chgData name="Iván Eduardo López" userId="2c954b3ae8aec01d" providerId="LiveId" clId="{FEBF107E-78D3-4C1C-99B1-7FDAE949D292}" dt="2025-06-02T21:53:57.492" v="54" actId="1076"/>
          <ac:picMkLst>
            <pc:docMk/>
            <pc:sldMk cId="0" sldId="272"/>
            <ac:picMk id="545" creationId="{00000000-0000-0000-0000-000000000000}"/>
          </ac:picMkLst>
        </pc:picChg>
      </pc:sldChg>
      <pc:sldChg chg="del">
        <pc:chgData name="Iván Eduardo López" userId="2c954b3ae8aec01d" providerId="LiveId" clId="{FEBF107E-78D3-4C1C-99B1-7FDAE949D292}" dt="2025-06-02T21:55:21.377" v="66" actId="47"/>
        <pc:sldMkLst>
          <pc:docMk/>
          <pc:sldMk cId="0" sldId="273"/>
        </pc:sldMkLst>
      </pc:sldChg>
      <pc:sldChg chg="del">
        <pc:chgData name="Iván Eduardo López" userId="2c954b3ae8aec01d" providerId="LiveId" clId="{FEBF107E-78D3-4C1C-99B1-7FDAE949D292}" dt="2025-06-02T21:55:21.377" v="66" actId="47"/>
        <pc:sldMkLst>
          <pc:docMk/>
          <pc:sldMk cId="0" sldId="274"/>
        </pc:sldMkLst>
      </pc:sldChg>
      <pc:sldChg chg="del">
        <pc:chgData name="Iván Eduardo López" userId="2c954b3ae8aec01d" providerId="LiveId" clId="{FEBF107E-78D3-4C1C-99B1-7FDAE949D292}" dt="2025-06-02T21:55:21.377" v="66" actId="47"/>
        <pc:sldMkLst>
          <pc:docMk/>
          <pc:sldMk cId="0" sldId="275"/>
        </pc:sldMkLst>
      </pc:sldChg>
      <pc:sldChg chg="del">
        <pc:chgData name="Iván Eduardo López" userId="2c954b3ae8aec01d" providerId="LiveId" clId="{FEBF107E-78D3-4C1C-99B1-7FDAE949D292}" dt="2025-06-02T21:55:21.377" v="66" actId="47"/>
        <pc:sldMkLst>
          <pc:docMk/>
          <pc:sldMk cId="0" sldId="276"/>
        </pc:sldMkLst>
      </pc:sldChg>
      <pc:sldMasterChg chg="delSldLayout">
        <pc:chgData name="Iván Eduardo López" userId="2c954b3ae8aec01d" providerId="LiveId" clId="{FEBF107E-78D3-4C1C-99B1-7FDAE949D292}" dt="2025-06-02T21:55:32.968" v="67" actId="47"/>
        <pc:sldMasterMkLst>
          <pc:docMk/>
          <pc:sldMasterMk cId="0" sldId="2147483648"/>
        </pc:sldMasterMkLst>
        <pc:sldLayoutChg chg="del">
          <pc:chgData name="Iván Eduardo López" userId="2c954b3ae8aec01d" providerId="LiveId" clId="{FEBF107E-78D3-4C1C-99B1-7FDAE949D292}" dt="2025-06-02T21:55:32.968" v="67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Iván Eduardo López" userId="2c954b3ae8aec01d" providerId="LiveId" clId="{FEBF107E-78D3-4C1C-99B1-7FDAE949D292}" dt="2025-06-02T21:55:21.377" v="66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b60621715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32b60621715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b60621715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32b60621715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2b60621715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32b60621715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b60621715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32b60621715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b60621715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32b60621715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2b60621715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32b60621715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b6062171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2b6062171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b6062171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2b6062171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b6062171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2b60621715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b60621715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2b60621715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b60621715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32b60621715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b60621715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2b60621715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b60621715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32b60621715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b60621715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32b60621715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b60621715_0_114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g32b60621715_0_114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g32b60621715_0_1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b60621715_0_11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g32b60621715_0_1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b60621715_0_115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2b60621715_0_115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g32b60621715_0_115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g32b60621715_0_115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32b60621715_0_1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b60621715_0_11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9" name="Google Shape;69;g32b60621715_0_1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b60621715_0_116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g32b60621715_0_11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32b60621715_0_11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b60621715_0_3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2b60621715_0_3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, No Background">
  <p:cSld name="Blank, No Backgroun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2b60621715_0_1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32b60621715_0_1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g32b60621715_0_1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2b60621715_0_11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g32b60621715_0_11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g32b60621715_0_1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2b60621715_0_1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2b60621715_0_1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2b60621715_0_1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2b60621715_0_11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g32b60621715_0_1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b60621715_0_1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32b60621715_0_1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g32b60621715_0_11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g32b60621715_0_1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b60621715_0_1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32b60621715_0_1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32b60621715_0_1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34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65600" y="1852325"/>
            <a:ext cx="41064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0"/>
              <a:buFont typeface="Arial"/>
              <a:buNone/>
            </a:pPr>
            <a:r>
              <a:rPr lang="en-US" sz="365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Plantilla para crear buyer personas</a:t>
            </a:r>
            <a:endParaRPr sz="3650" b="1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l="50214"/>
          <a:stretch/>
        </p:blipFill>
        <p:spPr>
          <a:xfrm flipH="1">
            <a:off x="5155777" y="1379888"/>
            <a:ext cx="3352248" cy="221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b60621715_0_728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2b60621715_0_728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2b60621715_0_728"/>
          <p:cNvSpPr txBox="1"/>
          <p:nvPr/>
        </p:nvSpPr>
        <p:spPr>
          <a:xfrm>
            <a:off x="1185175" y="154270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Trabajo, historia laboral, familia 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42" name="Google Shape;342;g32b60621715_0_728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2b60621715_0_728"/>
          <p:cNvSpPr txBox="1"/>
          <p:nvPr/>
        </p:nvSpPr>
        <p:spPr>
          <a:xfrm>
            <a:off x="787500" y="367525"/>
            <a:ext cx="171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Demografía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44" name="Google Shape;344;g32b60621715_0_728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45" name="Google Shape;345;g32b60621715_0_728"/>
          <p:cNvSpPr/>
          <p:nvPr/>
        </p:nvSpPr>
        <p:spPr>
          <a:xfrm>
            <a:off x="799850" y="1114713"/>
            <a:ext cx="12132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32b60621715_0_728"/>
          <p:cNvSpPr txBox="1"/>
          <p:nvPr/>
        </p:nvSpPr>
        <p:spPr>
          <a:xfrm>
            <a:off x="874350" y="1100813"/>
            <a:ext cx="111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Perfil general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7" name="Google Shape;347;g32b60621715_0_728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2b60621715_0_728"/>
          <p:cNvSpPr txBox="1"/>
          <p:nvPr/>
        </p:nvSpPr>
        <p:spPr>
          <a:xfrm>
            <a:off x="4348914" y="1628412"/>
            <a:ext cx="35010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Jefa de atención al cliente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5 años de experiencia en el puesto, 7 en la misma empresa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Soltera con 3 hijos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49" name="Google Shape;349;g32b60621715_0_728"/>
          <p:cNvSpPr/>
          <p:nvPr/>
        </p:nvSpPr>
        <p:spPr>
          <a:xfrm rot="2700000">
            <a:off x="1110916" y="172580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2b60621715_0_728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2b60621715_0_728"/>
          <p:cNvSpPr txBox="1"/>
          <p:nvPr/>
        </p:nvSpPr>
        <p:spPr>
          <a:xfrm>
            <a:off x="1213850" y="280445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Edad, salario, ubicación, sexo, 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52" name="Google Shape;352;g32b60621715_0_728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2b60621715_0_728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54" name="Google Shape;354;g32b60621715_0_728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2b60621715_0_728"/>
          <p:cNvSpPr txBox="1"/>
          <p:nvPr/>
        </p:nvSpPr>
        <p:spPr>
          <a:xfrm>
            <a:off x="856225" y="2313887"/>
            <a:ext cx="13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Características </a:t>
            </a:r>
            <a:endParaRPr sz="9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socio demográficas</a:t>
            </a:r>
            <a:endParaRPr sz="11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6" name="Google Shape;356;g32b60621715_0_728"/>
          <p:cNvSpPr/>
          <p:nvPr/>
        </p:nvSpPr>
        <p:spPr>
          <a:xfrm rot="2700000">
            <a:off x="1139591" y="298755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2b60621715_0_728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2b60621715_0_728"/>
          <p:cNvSpPr txBox="1"/>
          <p:nvPr/>
        </p:nvSpPr>
        <p:spPr>
          <a:xfrm>
            <a:off x="1213850" y="409670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Trato, personalidad, comunicación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59" name="Google Shape;359;g32b60621715_0_728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2b60621715_0_728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61" name="Google Shape;361;g32b60621715_0_728"/>
          <p:cNvSpPr/>
          <p:nvPr/>
        </p:nvSpPr>
        <p:spPr>
          <a:xfrm>
            <a:off x="827550" y="367698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2b60621715_0_728"/>
          <p:cNvSpPr/>
          <p:nvPr/>
        </p:nvSpPr>
        <p:spPr>
          <a:xfrm rot="2700000">
            <a:off x="1184066" y="427980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32b60621715_0_728"/>
          <p:cNvPicPr preferRelativeResize="0"/>
          <p:nvPr/>
        </p:nvPicPr>
        <p:blipFill rotWithShape="1">
          <a:blip r:embed="rId3">
            <a:alphaModFix/>
          </a:blip>
          <a:srcRect l="12347" r="2147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32b60621715_0_728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2b60621715_0_728"/>
          <p:cNvSpPr txBox="1"/>
          <p:nvPr/>
        </p:nvSpPr>
        <p:spPr>
          <a:xfrm>
            <a:off x="4348914" y="2676822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Mujer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49 años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Ingresos anuales superiores a los 85.000 USD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Residencia en Bogotá, Colombia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66" name="Google Shape;366;g32b60621715_0_728"/>
          <p:cNvSpPr/>
          <p:nvPr/>
        </p:nvSpPr>
        <p:spPr>
          <a:xfrm>
            <a:off x="4105425" y="36153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2b60621715_0_728"/>
          <p:cNvSpPr txBox="1"/>
          <p:nvPr/>
        </p:nvSpPr>
        <p:spPr>
          <a:xfrm>
            <a:off x="4348914" y="3739522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Personalidad tipo decisor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Jefa de área con responsabilidad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Prefiere mantener contacto por correo electrónico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368" name="Google Shape;368;g32b60621715_0_728"/>
          <p:cNvCxnSpPr>
            <a:endCxn id="347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9" name="Google Shape;369;g32b60621715_0_728"/>
          <p:cNvCxnSpPr>
            <a:stCxn id="350" idx="3"/>
            <a:endCxn id="364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0" name="Google Shape;370;g32b60621715_0_728"/>
          <p:cNvCxnSpPr>
            <a:endCxn id="366" idx="1"/>
          </p:cNvCxnSpPr>
          <p:nvPr/>
        </p:nvCxnSpPr>
        <p:spPr>
          <a:xfrm rot="10800000" flipH="1">
            <a:off x="3139425" y="40462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" name="Google Shape;371;g32b60621715_0_728"/>
          <p:cNvSpPr txBox="1"/>
          <p:nvPr/>
        </p:nvSpPr>
        <p:spPr>
          <a:xfrm>
            <a:off x="5418100" y="548050"/>
            <a:ext cx="2881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Luz 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María Córdoba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72" name="Google Shape;372;g32b60621715_0_728"/>
          <p:cNvSpPr txBox="1"/>
          <p:nvPr/>
        </p:nvSpPr>
        <p:spPr>
          <a:xfrm>
            <a:off x="856225" y="3600037"/>
            <a:ext cx="138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Descripción de</a:t>
            </a:r>
            <a:b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la personalidad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2b60621715_0_770"/>
          <p:cNvSpPr/>
          <p:nvPr/>
        </p:nvSpPr>
        <p:spPr>
          <a:xfrm>
            <a:off x="3799300" y="156400"/>
            <a:ext cx="4611600" cy="47970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32b60621715_0_770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32b60621715_0_770"/>
          <p:cNvSpPr txBox="1"/>
          <p:nvPr/>
        </p:nvSpPr>
        <p:spPr>
          <a:xfrm>
            <a:off x="941250" y="1491450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Obstáculos que les dificultan alcanzar sus objetivos 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84" name="Google Shape;384;g32b60621715_0_770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2b60621715_0_770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Necesidades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86" name="Google Shape;386;g32b60621715_0_770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87" name="Google Shape;387;g32b60621715_0_770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2b60621715_0_770"/>
          <p:cNvSpPr txBox="1"/>
          <p:nvPr/>
        </p:nvSpPr>
        <p:spPr>
          <a:xfrm>
            <a:off x="874350" y="1100825"/>
            <a:ext cx="133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Puntos de dolor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89" name="Google Shape;389;g32b60621715_0_770"/>
          <p:cNvSpPr/>
          <p:nvPr/>
        </p:nvSpPr>
        <p:spPr>
          <a:xfrm>
            <a:off x="4105425" y="1327550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2b60621715_0_770"/>
          <p:cNvSpPr txBox="1"/>
          <p:nvPr/>
        </p:nvSpPr>
        <p:spPr>
          <a:xfrm>
            <a:off x="4183125" y="1416425"/>
            <a:ext cx="3747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Equipos desmotivados con alta rotación.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Falta de herramientas tecnológicas para medir el desempeño del equipo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91" name="Google Shape;391;g32b60621715_0_770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32b60621715_0_770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32b60621715_0_770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94" name="Google Shape;394;g32b60621715_0_770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2b60621715_0_770"/>
          <p:cNvSpPr txBox="1"/>
          <p:nvPr/>
        </p:nvSpPr>
        <p:spPr>
          <a:xfrm>
            <a:off x="856225" y="2395875"/>
            <a:ext cx="138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Retos y desafíos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96" name="Google Shape;396;g32b60621715_0_770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2b60621715_0_770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2b60621715_0_770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99" name="Google Shape;399;g32b60621715_0_770"/>
          <p:cNvSpPr/>
          <p:nvPr/>
        </p:nvSpPr>
        <p:spPr>
          <a:xfrm>
            <a:off x="827550" y="3677000"/>
            <a:ext cx="1344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2b60621715_0_770"/>
          <p:cNvSpPr/>
          <p:nvPr/>
        </p:nvSpPr>
        <p:spPr>
          <a:xfrm>
            <a:off x="4105425" y="2270400"/>
            <a:ext cx="3987900" cy="7377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2b60621715_0_770"/>
          <p:cNvSpPr txBox="1"/>
          <p:nvPr/>
        </p:nvSpPr>
        <p:spPr>
          <a:xfrm>
            <a:off x="4183125" y="2258388"/>
            <a:ext cx="38508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Responder los tickets de consulta en menos de 24 horas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Aumentar el índice de satisfacción del cliente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Implementar un sistema de CRM para optimizar el seguimiento de casos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02" name="Google Shape;402;g32b60621715_0_770"/>
          <p:cNvSpPr/>
          <p:nvPr/>
        </p:nvSpPr>
        <p:spPr>
          <a:xfrm>
            <a:off x="4105425" y="3100350"/>
            <a:ext cx="3987900" cy="15888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2b60621715_0_770"/>
          <p:cNvSpPr txBox="1"/>
          <p:nvPr/>
        </p:nvSpPr>
        <p:spPr>
          <a:xfrm>
            <a:off x="4183125" y="3161325"/>
            <a:ext cx="37917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Interno: Se siente frustrada porque los resultados del área no reflejan el esfuerzo que dedica, lo que afecta su autoestima y su percepción como líder efectiva.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Externo: Los KPI del área no cumplen con las expectativas de la empresa, lo que pone en riesgo su posición como jefa y genera presión constante de la dirección.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Filosófico: Cree que liderar un equipo exitoso no solo mejora los resultados de la empresa, sino que valida su capacidad profesional y su rol como un pilar clave dentro de la organización.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404" name="Google Shape;404;g32b60621715_0_770"/>
          <p:cNvCxnSpPr>
            <a:endCxn id="389" idx="1"/>
          </p:cNvCxnSpPr>
          <p:nvPr/>
        </p:nvCxnSpPr>
        <p:spPr>
          <a:xfrm>
            <a:off x="3115125" y="1371500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g32b60621715_0_770"/>
          <p:cNvCxnSpPr>
            <a:stCxn id="391" idx="3"/>
            <a:endCxn id="400" idx="1"/>
          </p:cNvCxnSpPr>
          <p:nvPr/>
        </p:nvCxnSpPr>
        <p:spPr>
          <a:xfrm rot="10800000" flipH="1">
            <a:off x="3139550" y="2639263"/>
            <a:ext cx="966000" cy="2922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g32b60621715_0_770"/>
          <p:cNvCxnSpPr>
            <a:endCxn id="402" idx="1"/>
          </p:cNvCxnSpPr>
          <p:nvPr/>
        </p:nvCxnSpPr>
        <p:spPr>
          <a:xfrm rot="10800000" flipH="1">
            <a:off x="3139425" y="3894750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g32b60621715_0_770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Objetivos que quiere lograr, pero que representan un desafío.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08" name="Google Shape;408;g32b60621715_0_770"/>
          <p:cNvSpPr txBox="1"/>
          <p:nvPr/>
        </p:nvSpPr>
        <p:spPr>
          <a:xfrm>
            <a:off x="969950" y="404816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Existen distintos tipos de retos que alejan a tu cliente ideal de una solución a sus necesidades.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09" name="Google Shape;409;g32b60621715_0_770"/>
          <p:cNvSpPr txBox="1"/>
          <p:nvPr/>
        </p:nvSpPr>
        <p:spPr>
          <a:xfrm>
            <a:off x="5430425" y="533250"/>
            <a:ext cx="2419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F8A33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la raíz de sus problemas y los factores que influyen en su toma de decisiones. </a:t>
            </a: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10" name="Google Shape;410;g32b60621715_0_770"/>
          <p:cNvPicPr preferRelativeResize="0"/>
          <p:nvPr/>
        </p:nvPicPr>
        <p:blipFill rotWithShape="1">
          <a:blip r:embed="rId3">
            <a:alphaModFix/>
          </a:blip>
          <a:srcRect l="12347" r="21478"/>
          <a:stretch/>
        </p:blipFill>
        <p:spPr>
          <a:xfrm flipH="1">
            <a:off x="4348926" y="286575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32b60621715_0_770"/>
          <p:cNvSpPr txBox="1"/>
          <p:nvPr/>
        </p:nvSpPr>
        <p:spPr>
          <a:xfrm>
            <a:off x="844850" y="3600050"/>
            <a:ext cx="15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Dimensión del problema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2b60621715_0_811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2b60621715_0_811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2b60621715_0_811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Cómo las diferentes etapas del buyer journey están diseñadas para atender las necesidades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20" name="Google Shape;420;g32b60621715_0_811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32b60621715_0_811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Solución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422" name="Google Shape;422;g32b60621715_0_811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23" name="Google Shape;423;g32b60621715_0_811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2b60621715_0_811"/>
          <p:cNvSpPr txBox="1"/>
          <p:nvPr/>
        </p:nvSpPr>
        <p:spPr>
          <a:xfrm>
            <a:off x="874350" y="110082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Un guía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25" name="Google Shape;425;g32b60621715_0_811"/>
          <p:cNvSpPr/>
          <p:nvPr/>
        </p:nvSpPr>
        <p:spPr>
          <a:xfrm>
            <a:off x="4105425" y="1516000"/>
            <a:ext cx="3987900" cy="10308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2b60621715_0_811"/>
          <p:cNvSpPr txBox="1"/>
          <p:nvPr/>
        </p:nvSpPr>
        <p:spPr>
          <a:xfrm>
            <a:off x="4230400" y="1540900"/>
            <a:ext cx="3501000" cy="1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Busca información sobre cómo automatizar procesos y medir los KPIs de manera eficiente.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Encuentra comparativas claras de ROI para evaluar la efectividad de las herramientas.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Recibe un plan de implementación guiado con soporte continuo.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27" name="Google Shape;427;g32b60621715_0_811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2b60621715_0_811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2b60621715_0_811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30" name="Google Shape;430;g32b60621715_0_811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2b60621715_0_811"/>
          <p:cNvSpPr txBox="1"/>
          <p:nvPr/>
        </p:nvSpPr>
        <p:spPr>
          <a:xfrm>
            <a:off x="856225" y="2318913"/>
            <a:ext cx="170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Cómo la podemos ayudar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32" name="Google Shape;432;g32b60621715_0_811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2b60621715_0_811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2b60621715_0_811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35" name="Google Shape;435;g32b60621715_0_811"/>
          <p:cNvSpPr/>
          <p:nvPr/>
        </p:nvSpPr>
        <p:spPr>
          <a:xfrm>
            <a:off x="827550" y="3677000"/>
            <a:ext cx="1344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32b60621715_0_811"/>
          <p:cNvSpPr txBox="1"/>
          <p:nvPr/>
        </p:nvSpPr>
        <p:spPr>
          <a:xfrm>
            <a:off x="856225" y="3684058"/>
            <a:ext cx="138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Planes de acción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37" name="Google Shape;437;g32b60621715_0_811"/>
          <p:cNvSpPr/>
          <p:nvPr/>
        </p:nvSpPr>
        <p:spPr>
          <a:xfrm>
            <a:off x="4105425" y="2646363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2b60621715_0_811"/>
          <p:cNvSpPr txBox="1"/>
          <p:nvPr/>
        </p:nvSpPr>
        <p:spPr>
          <a:xfrm>
            <a:off x="4230400" y="2696470"/>
            <a:ext cx="36435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Herramientas de análisis de datos en tiempo real para tomar decisiones informadas.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Implementación guiada y capacitación adaptada a las necesidades de su equipo.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39" name="Google Shape;439;g32b60621715_0_811"/>
          <p:cNvSpPr/>
          <p:nvPr/>
        </p:nvSpPr>
        <p:spPr>
          <a:xfrm>
            <a:off x="4105425" y="3607850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2b60621715_0_811"/>
          <p:cNvSpPr txBox="1"/>
          <p:nvPr/>
        </p:nvSpPr>
        <p:spPr>
          <a:xfrm>
            <a:off x="4230400" y="3657950"/>
            <a:ext cx="37917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Diagnóstico inicial: Realizar una auditoría de los flujos de trabajo actuales en su área de atención al cliente.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900"/>
              <a:buFont typeface="Lexend Deca Light"/>
              <a:buChar char="●"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Optimización de KPIs: Configurar reportes automáticos que midan el NPS y los tiempos de resolución.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441" name="Google Shape;441;g32b60621715_0_811"/>
          <p:cNvCxnSpPr>
            <a:endCxn id="425" idx="1"/>
          </p:cNvCxnSpPr>
          <p:nvPr/>
        </p:nvCxnSpPr>
        <p:spPr>
          <a:xfrm>
            <a:off x="3115125" y="1644400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g32b60621715_0_811"/>
          <p:cNvCxnSpPr>
            <a:stCxn id="427" idx="3"/>
            <a:endCxn id="437" idx="1"/>
          </p:cNvCxnSpPr>
          <p:nvPr/>
        </p:nvCxnSpPr>
        <p:spPr>
          <a:xfrm>
            <a:off x="3139550" y="2931463"/>
            <a:ext cx="966000" cy="145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g32b60621715_0_811"/>
          <p:cNvCxnSpPr>
            <a:endCxn id="439" idx="1"/>
          </p:cNvCxnSpPr>
          <p:nvPr/>
        </p:nvCxnSpPr>
        <p:spPr>
          <a:xfrm rot="10800000" flipH="1">
            <a:off x="3139425" y="4038800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4" name="Google Shape;444;g32b60621715_0_811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Cómo tu producto / servicio actúa como un socio estratégico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45" name="Google Shape;445;g32b60621715_0_811"/>
          <p:cNvSpPr txBox="1"/>
          <p:nvPr/>
        </p:nvSpPr>
        <p:spPr>
          <a:xfrm>
            <a:off x="969950" y="404816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Para ayudarle al cumplimiento de sus retos y objetivos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46" name="Google Shape;446;g32b60621715_0_811"/>
          <p:cNvSpPr txBox="1"/>
          <p:nvPr/>
        </p:nvSpPr>
        <p:spPr>
          <a:xfrm>
            <a:off x="5430425" y="622125"/>
            <a:ext cx="24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cómo tu producto o servicio puede resolver las necesidades del buyer persona</a:t>
            </a:r>
            <a:endParaRPr sz="1000" b="1" i="0" u="none" strike="noStrike" cap="none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47" name="Google Shape;447;g32b60621715_0_811"/>
          <p:cNvPicPr preferRelativeResize="0"/>
          <p:nvPr/>
        </p:nvPicPr>
        <p:blipFill rotWithShape="1">
          <a:blip r:embed="rId3">
            <a:alphaModFix/>
          </a:blip>
          <a:srcRect l="12347" r="21478"/>
          <a:stretch/>
        </p:blipFill>
        <p:spPr>
          <a:xfrm flipH="1">
            <a:off x="4348926" y="414959"/>
            <a:ext cx="952474" cy="9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b60621715_0_851"/>
          <p:cNvSpPr/>
          <p:nvPr/>
        </p:nvSpPr>
        <p:spPr>
          <a:xfrm>
            <a:off x="3799300" y="169400"/>
            <a:ext cx="4611600" cy="47451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2b60621715_0_851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2b60621715_0_851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Citas reales sobre retos y objetivos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59" name="Google Shape;459;g32b60621715_0_851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2b60621715_0_851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Difusión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461" name="Google Shape;461;g32b60621715_0_851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62" name="Google Shape;462;g32b60621715_0_851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32b60621715_0_851"/>
          <p:cNvSpPr txBox="1"/>
          <p:nvPr/>
        </p:nvSpPr>
        <p:spPr>
          <a:xfrm>
            <a:off x="874350" y="1100825"/>
            <a:ext cx="133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Citas del cliente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64" name="Google Shape;464;g32b60621715_0_851"/>
          <p:cNvSpPr/>
          <p:nvPr/>
        </p:nvSpPr>
        <p:spPr>
          <a:xfrm>
            <a:off x="4105425" y="1518974"/>
            <a:ext cx="3987900" cy="8004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2b60621715_0_851"/>
          <p:cNvSpPr txBox="1"/>
          <p:nvPr/>
        </p:nvSpPr>
        <p:spPr>
          <a:xfrm>
            <a:off x="4230400" y="1562924"/>
            <a:ext cx="371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“Es frustrante intentar cumplir con los KPI cuando no tenemos las herramientas necesarias para medirlos en tiempo real.”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“El objetivo que nos mueve es dar una mejor atención al cliente en el menor tiempo de respuesta posible.”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66" name="Google Shape;466;g32b60621715_0_851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2b60621715_0_851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2b60621715_0_851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69" name="Google Shape;469;g32b60621715_0_851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2b60621715_0_851"/>
          <p:cNvSpPr txBox="1"/>
          <p:nvPr/>
        </p:nvSpPr>
        <p:spPr>
          <a:xfrm>
            <a:off x="856225" y="2395850"/>
            <a:ext cx="170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Hábitos de consumo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71" name="Google Shape;471;g32b60621715_0_851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32b60621715_0_851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2b60621715_0_851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74" name="Google Shape;474;g32b60621715_0_851"/>
          <p:cNvSpPr/>
          <p:nvPr/>
        </p:nvSpPr>
        <p:spPr>
          <a:xfrm>
            <a:off x="827550" y="3677000"/>
            <a:ext cx="8790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2b60621715_0_851"/>
          <p:cNvSpPr txBox="1"/>
          <p:nvPr/>
        </p:nvSpPr>
        <p:spPr>
          <a:xfrm>
            <a:off x="856225" y="3684050"/>
            <a:ext cx="81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Horarios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76" name="Google Shape;476;g32b60621715_0_851"/>
          <p:cNvSpPr/>
          <p:nvPr/>
        </p:nvSpPr>
        <p:spPr>
          <a:xfrm>
            <a:off x="4105425" y="2379913"/>
            <a:ext cx="3987900" cy="11031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2b60621715_0_851"/>
          <p:cNvSpPr txBox="1"/>
          <p:nvPr/>
        </p:nvSpPr>
        <p:spPr>
          <a:xfrm>
            <a:off x="4230400" y="2380888"/>
            <a:ext cx="3714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Correo electrónico como canal principal de comunicación profesional.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LinkedIn para mantenerse actualizada sobre tendencias en su industria.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Participa en webinars de empresas líderes en tecnología y gestión de equipos, una vez al mes, generalmente al final del día.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78" name="Google Shape;478;g32b60621715_0_851"/>
          <p:cNvSpPr/>
          <p:nvPr/>
        </p:nvSpPr>
        <p:spPr>
          <a:xfrm>
            <a:off x="4105425" y="3561125"/>
            <a:ext cx="3987900" cy="11031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2b60621715_0_851"/>
          <p:cNvSpPr txBox="1"/>
          <p:nvPr/>
        </p:nvSpPr>
        <p:spPr>
          <a:xfrm>
            <a:off x="4230400" y="3623450"/>
            <a:ext cx="37917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Prefiere reuniones cortas después del mediodía, entre las</a:t>
            </a:r>
            <a:b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</a:b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2:00 p.m. y 4:00 p.m., cuando su carga operativa disminuye.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Miércoles y jueves, días que utiliza para planificación y evaluación de estrategias.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Por la noche, entre las 8:00 p.m. y 10:00 p.m., para consumir contenido más detallado como webinars o casos de éxito.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480" name="Google Shape;480;g32b60621715_0_851"/>
          <p:cNvCxnSpPr>
            <a:endCxn id="464" idx="1"/>
          </p:cNvCxnSpPr>
          <p:nvPr/>
        </p:nvCxnSpPr>
        <p:spPr>
          <a:xfrm>
            <a:off x="3115125" y="1532174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1" name="Google Shape;481;g32b60621715_0_851"/>
          <p:cNvCxnSpPr>
            <a:stCxn id="466" idx="3"/>
            <a:endCxn id="476" idx="1"/>
          </p:cNvCxnSpPr>
          <p:nvPr/>
        </p:nvCxnSpPr>
        <p:spPr>
          <a:xfrm>
            <a:off x="3139550" y="2931463"/>
            <a:ext cx="966000" cy="6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2" name="Google Shape;482;g32b60621715_0_851"/>
          <p:cNvCxnSpPr>
            <a:endCxn id="478" idx="1"/>
          </p:cNvCxnSpPr>
          <p:nvPr/>
        </p:nvCxnSpPr>
        <p:spPr>
          <a:xfrm rot="10800000" flipH="1">
            <a:off x="3139425" y="41126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3" name="Google Shape;483;g32b60621715_0_851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Canales de comunicación preferidos y dónde pasa más tiempo.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84" name="Google Shape;484;g32b60621715_0_851"/>
          <p:cNvSpPr txBox="1"/>
          <p:nvPr/>
        </p:nvSpPr>
        <p:spPr>
          <a:xfrm>
            <a:off x="969950" y="40120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Momentos del día en que es más receptivo a consumir información o ser contactado.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85" name="Google Shape;485;g32b60621715_0_851"/>
          <p:cNvSpPr txBox="1"/>
          <p:nvPr/>
        </p:nvSpPr>
        <p:spPr>
          <a:xfrm>
            <a:off x="5430425" y="533250"/>
            <a:ext cx="2419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F8A33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las mejores formas de comunicarte con el buyer persona, aprovechando sus preferencias de consumo.</a:t>
            </a: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86" name="Google Shape;486;g32b60621715_0_851"/>
          <p:cNvPicPr preferRelativeResize="0"/>
          <p:nvPr/>
        </p:nvPicPr>
        <p:blipFill rotWithShape="1">
          <a:blip r:embed="rId3">
            <a:alphaModFix/>
          </a:blip>
          <a:srcRect l="12347" r="21478"/>
          <a:stretch/>
        </p:blipFill>
        <p:spPr>
          <a:xfrm flipH="1">
            <a:off x="4348926" y="414959"/>
            <a:ext cx="952474" cy="9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2b60621715_0_892"/>
          <p:cNvSpPr/>
          <p:nvPr/>
        </p:nvSpPr>
        <p:spPr>
          <a:xfrm>
            <a:off x="3799300" y="139925"/>
            <a:ext cx="4611600" cy="48438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2b60621715_0_892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2b60621715_0_892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Respuesta a la problemática del cliente.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495" name="Google Shape;495;g32b60621715_0_892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2b60621715_0_892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Mensajes clave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497" name="Google Shape;497;g32b60621715_0_892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498" name="Google Shape;498;g32b60621715_0_892"/>
          <p:cNvSpPr/>
          <p:nvPr/>
        </p:nvSpPr>
        <p:spPr>
          <a:xfrm>
            <a:off x="799850" y="1114725"/>
            <a:ext cx="17055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32b60621715_0_892"/>
          <p:cNvSpPr txBox="1"/>
          <p:nvPr/>
        </p:nvSpPr>
        <p:spPr>
          <a:xfrm>
            <a:off x="874350" y="1100825"/>
            <a:ext cx="16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Mensaje de marketing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00" name="Google Shape;500;g32b60621715_0_892"/>
          <p:cNvSpPr/>
          <p:nvPr/>
        </p:nvSpPr>
        <p:spPr>
          <a:xfrm>
            <a:off x="4105425" y="1414450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32b60621715_0_892"/>
          <p:cNvSpPr txBox="1"/>
          <p:nvPr/>
        </p:nvSpPr>
        <p:spPr>
          <a:xfrm>
            <a:off x="4230400" y="1448213"/>
            <a:ext cx="350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“Optimiza tu área de atención al cliente con herramientas diseñadas para mejorar los KPI, reducir tiempos de respuesta y aumentar la satisfacción del cliente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Descubre cómo transformar tu equipo con nuestra solución. Solicita tu demo gratuita ahora.”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02" name="Google Shape;502;g32b60621715_0_892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2b60621715_0_892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32b60621715_0_892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505" name="Google Shape;505;g32b60621715_0_892"/>
          <p:cNvSpPr/>
          <p:nvPr/>
        </p:nvSpPr>
        <p:spPr>
          <a:xfrm>
            <a:off x="827550" y="2384750"/>
            <a:ext cx="15261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32b60621715_0_892"/>
          <p:cNvSpPr txBox="1"/>
          <p:nvPr/>
        </p:nvSpPr>
        <p:spPr>
          <a:xfrm>
            <a:off x="856225" y="2395850"/>
            <a:ext cx="146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Mensaje de ventas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07" name="Google Shape;507;g32b60621715_0_892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32b60621715_0_892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32b60621715_0_892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510" name="Google Shape;510;g32b60621715_0_892"/>
          <p:cNvSpPr/>
          <p:nvPr/>
        </p:nvSpPr>
        <p:spPr>
          <a:xfrm>
            <a:off x="827550" y="3677000"/>
            <a:ext cx="8790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2b60621715_0_892"/>
          <p:cNvSpPr txBox="1"/>
          <p:nvPr/>
        </p:nvSpPr>
        <p:spPr>
          <a:xfrm>
            <a:off x="856225" y="3684050"/>
            <a:ext cx="81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Formatos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12" name="Google Shape;512;g32b60621715_0_892"/>
          <p:cNvSpPr/>
          <p:nvPr/>
        </p:nvSpPr>
        <p:spPr>
          <a:xfrm>
            <a:off x="4105425" y="2395400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2b60621715_0_892"/>
          <p:cNvSpPr txBox="1"/>
          <p:nvPr/>
        </p:nvSpPr>
        <p:spPr>
          <a:xfrm>
            <a:off x="4230400" y="2395413"/>
            <a:ext cx="3501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“Los clientes han reportado un aumento del 25 % en la satisfacción del cliente y una reducción del 20 % en los tiempos de resolución durante los primeros tres meses.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Implementación ágil en menos de 7 días, con soporte dedicado durante los primeros 3 meses para asegurar resultados.”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14" name="Google Shape;514;g32b60621715_0_892"/>
          <p:cNvSpPr/>
          <p:nvPr/>
        </p:nvSpPr>
        <p:spPr>
          <a:xfrm>
            <a:off x="4105425" y="3376375"/>
            <a:ext cx="3987900" cy="13752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2b60621715_0_892"/>
          <p:cNvSpPr txBox="1"/>
          <p:nvPr/>
        </p:nvSpPr>
        <p:spPr>
          <a:xfrm>
            <a:off x="4230400" y="3465950"/>
            <a:ext cx="3791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Redes sociales (LinkedIn): Publicaciones educativas sobre KPIs y automatización.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Anuncios pagados: Video corto mostrando la interfaz y beneficios de la herramienta.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Blogs: Artículos sobre cómo la tecnología puede reducir el estrés en equipos de atención al cliente.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850"/>
              <a:buFont typeface="Lexend Deca Light"/>
              <a:buChar char="●"/>
            </a:pPr>
            <a:r>
              <a:rPr lang="en-US" sz="85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Newsletters: Envíos mensuales con consejos prácticos y casos de éxito.</a:t>
            </a:r>
            <a:endParaRPr sz="85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516" name="Google Shape;516;g32b60621715_0_892"/>
          <p:cNvCxnSpPr>
            <a:endCxn id="500" idx="1"/>
          </p:cNvCxnSpPr>
          <p:nvPr/>
        </p:nvCxnSpPr>
        <p:spPr>
          <a:xfrm>
            <a:off x="3115125" y="1458400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7" name="Google Shape;517;g32b60621715_0_892"/>
          <p:cNvCxnSpPr>
            <a:stCxn id="502" idx="3"/>
            <a:endCxn id="512" idx="1"/>
          </p:cNvCxnSpPr>
          <p:nvPr/>
        </p:nvCxnSpPr>
        <p:spPr>
          <a:xfrm rot="10800000" flipH="1">
            <a:off x="3139550" y="2826463"/>
            <a:ext cx="966000" cy="1050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g32b60621715_0_892"/>
          <p:cNvCxnSpPr>
            <a:endCxn id="514" idx="1"/>
          </p:cNvCxnSpPr>
          <p:nvPr/>
        </p:nvCxnSpPr>
        <p:spPr>
          <a:xfrm rot="10800000" flipH="1">
            <a:off x="3139425" y="40639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9" name="Google Shape;519;g32b60621715_0_892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Respuesta de ventas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para llegar al cliente.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20" name="Google Shape;520;g32b60621715_0_892"/>
          <p:cNvSpPr txBox="1"/>
          <p:nvPr/>
        </p:nvSpPr>
        <p:spPr>
          <a:xfrm>
            <a:off x="969950" y="40120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Contenido más adecuado para transmitir los mensajes de marketing y ventas.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521" name="Google Shape;521;g32b60621715_0_892"/>
          <p:cNvSpPr txBox="1"/>
          <p:nvPr/>
        </p:nvSpPr>
        <p:spPr>
          <a:xfrm>
            <a:off x="5430425" y="533250"/>
            <a:ext cx="24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Define los mensajes principales desde las perspectivas de marketing y ventas</a:t>
            </a:r>
            <a:endParaRPr sz="1000" b="1" i="0" u="none" strike="noStrike" cap="none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22" name="Google Shape;522;g32b60621715_0_892"/>
          <p:cNvPicPr preferRelativeResize="0"/>
          <p:nvPr/>
        </p:nvPicPr>
        <p:blipFill rotWithShape="1">
          <a:blip r:embed="rId3">
            <a:alphaModFix/>
          </a:blip>
          <a:srcRect l="12347" r="21478"/>
          <a:stretch/>
        </p:blipFill>
        <p:spPr>
          <a:xfrm flipH="1">
            <a:off x="4348926" y="338759"/>
            <a:ext cx="952474" cy="9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b60621715_0_932"/>
          <p:cNvSpPr/>
          <p:nvPr/>
        </p:nvSpPr>
        <p:spPr>
          <a:xfrm>
            <a:off x="6385025" y="0"/>
            <a:ext cx="2759100" cy="5143500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2b60621715_0_932"/>
          <p:cNvSpPr txBox="1">
            <a:spLocks noGrp="1"/>
          </p:cNvSpPr>
          <p:nvPr>
            <p:ph type="title"/>
          </p:nvPr>
        </p:nvSpPr>
        <p:spPr>
          <a:xfrm>
            <a:off x="481675" y="437625"/>
            <a:ext cx="507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Marketing y </a:t>
            </a:r>
            <a:r>
              <a:rPr lang="en-US" dirty="0" err="1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el</a:t>
            </a:r>
            <a:r>
              <a:rPr lang="en-US" dirty="0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 </a:t>
            </a:r>
            <a:r>
              <a:rPr lang="en-US" dirty="0" err="1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poder</a:t>
            </a:r>
            <a:r>
              <a:rPr lang="en-US" dirty="0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 del buyer persona</a:t>
            </a:r>
            <a:endParaRPr dirty="0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529" name="Google Shape;529;g32b60621715_0_932"/>
          <p:cNvSpPr txBox="1">
            <a:spLocks noGrp="1"/>
          </p:cNvSpPr>
          <p:nvPr>
            <p:ph type="body" idx="1"/>
          </p:nvPr>
        </p:nvSpPr>
        <p:spPr>
          <a:xfrm>
            <a:off x="481675" y="1157858"/>
            <a:ext cx="4233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Conocer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tu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buyer persona es la base de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una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estrategia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de marketing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efectiva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. Con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esta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herramienta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1000" b="1" dirty="0" err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podrás</a:t>
            </a:r>
            <a:r>
              <a:rPr lang="en-US" sz="1000" b="1" dirty="0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endParaRPr sz="10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31" name="Google Shape;531;g32b60621715_0_932"/>
          <p:cNvPicPr preferRelativeResize="0"/>
          <p:nvPr/>
        </p:nvPicPr>
        <p:blipFill rotWithShape="1">
          <a:blip r:embed="rId3">
            <a:alphaModFix/>
          </a:blip>
          <a:srcRect l="16647" r="16654"/>
          <a:stretch/>
        </p:blipFill>
        <p:spPr>
          <a:xfrm>
            <a:off x="5406825" y="953275"/>
            <a:ext cx="2715551" cy="2715550"/>
          </a:xfrm>
          <a:prstGeom prst="rect">
            <a:avLst/>
          </a:prstGeom>
          <a:solidFill>
            <a:srgbClr val="00A3A8"/>
          </a:solidFill>
          <a:ln>
            <a:noFill/>
          </a:ln>
        </p:spPr>
      </p:pic>
      <p:sp>
        <p:nvSpPr>
          <p:cNvPr id="534" name="Google Shape;534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1878425"/>
            <a:ext cx="4347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Centralizar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tus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datos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de marketing para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crear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experiencias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personalizadas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.</a:t>
            </a:r>
            <a:endParaRPr sz="900" dirty="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35" name="Google Shape;535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2282525"/>
            <a:ext cx="43476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Mejorar la colaboración entre equipos al tener una visión unificada de los clientes ideales.</a:t>
            </a:r>
            <a:endParaRPr sz="9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36" name="Google Shape;536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2701925"/>
            <a:ext cx="4347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Crear listas dinámicas basadas en comportamientos, intereses y datos demográficos del buyer persona.</a:t>
            </a:r>
            <a:endParaRPr sz="9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37" name="Google Shape;537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3177725"/>
            <a:ext cx="4347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Diseñar campañas dirigidas basadas en el comportamiento y las características de tus buyer persona.</a:t>
            </a:r>
            <a:endParaRPr sz="9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38" name="Google Shape;538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3668825"/>
            <a:ext cx="43476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Usar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automatizaciones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para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guiar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a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tus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leads a lo largo del customer journey.</a:t>
            </a:r>
            <a:endParaRPr sz="900" dirty="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39" name="Google Shape;539;g32b60621715_0_932"/>
          <p:cNvSpPr txBox="1">
            <a:spLocks noGrp="1"/>
          </p:cNvSpPr>
          <p:nvPr>
            <p:ph type="body" idx="1"/>
          </p:nvPr>
        </p:nvSpPr>
        <p:spPr>
          <a:xfrm>
            <a:off x="847375" y="4072925"/>
            <a:ext cx="43476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Medir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y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ajustar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tus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estrategias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con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reportes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avanzados</a:t>
            </a:r>
            <a:r>
              <a:rPr lang="en-US" sz="900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.</a:t>
            </a:r>
            <a:endParaRPr sz="900" dirty="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1" dirty="0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40" name="Google Shape;540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561" y="2212172"/>
            <a:ext cx="108775" cy="1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85" y="2620397"/>
            <a:ext cx="108775" cy="1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86" y="3006055"/>
            <a:ext cx="108775" cy="1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87" y="3503062"/>
            <a:ext cx="108775" cy="1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373" y="4012787"/>
            <a:ext cx="108775" cy="1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32b60621715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373" y="4401074"/>
            <a:ext cx="108775" cy="1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A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b60621715_0_98"/>
          <p:cNvSpPr/>
          <p:nvPr/>
        </p:nvSpPr>
        <p:spPr>
          <a:xfrm>
            <a:off x="6385025" y="0"/>
            <a:ext cx="2759100" cy="5143500"/>
          </a:xfrm>
          <a:prstGeom prst="rect">
            <a:avLst/>
          </a:prstGeom>
          <a:solidFill>
            <a:srgbClr val="192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2b60621715_0_98"/>
          <p:cNvSpPr txBox="1">
            <a:spLocks noGrp="1"/>
          </p:cNvSpPr>
          <p:nvPr>
            <p:ph type="title"/>
          </p:nvPr>
        </p:nvSpPr>
        <p:spPr>
          <a:xfrm>
            <a:off x="481675" y="437625"/>
            <a:ext cx="401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Instrucciones</a:t>
            </a: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08" name="Google Shape;108;g32b60621715_0_98"/>
          <p:cNvSpPr txBox="1">
            <a:spLocks noGrp="1"/>
          </p:cNvSpPr>
          <p:nvPr>
            <p:ph type="body" idx="1"/>
          </p:nvPr>
        </p:nvSpPr>
        <p:spPr>
          <a:xfrm>
            <a:off x="481675" y="1181175"/>
            <a:ext cx="4233300" cy="30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El primer paso para </a:t>
            </a:r>
            <a:r>
              <a:rPr lang="en-US" sz="1000" b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crear un buyer persona</a:t>
            </a: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con estas plantillas personalizables es recopilar la mayor cantidad de información de tus clientes en activo. Presta atención a las </a:t>
            </a:r>
            <a:r>
              <a:rPr lang="en-US" sz="1000" b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características de tus consumidores y analízalas</a:t>
            </a: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de tal manera que puedas llevar un conteo de estos datos más fácilmente.</a:t>
            </a:r>
            <a:endParaRPr sz="10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Una vez que tengas esta información puedes reunir </a:t>
            </a:r>
            <a:r>
              <a:rPr lang="en-US" sz="1000" b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más datos complementarios por medio de cuestionarios o entrevistas. </a:t>
            </a: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Finalmente, ha llegado la hora de utilizar esta plantilla; aprovecha los distintos campos en cada formato para vaciar un nuevo perfil con base en los datos e información que has compilado.</a:t>
            </a:r>
            <a:endParaRPr sz="10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Como verás es una actividad que requiere tanto de </a:t>
            </a:r>
            <a:r>
              <a:rPr lang="en-US" sz="1000" b="1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creatividad como de análisis,</a:t>
            </a:r>
            <a:r>
              <a:rPr lang="en-US" sz="100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por lo que las siguientes plantillas te servirán como guías para complementar tu labor en esta tarea.</a:t>
            </a:r>
            <a:endParaRPr sz="10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A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b60621715_0_213"/>
          <p:cNvSpPr/>
          <p:nvPr/>
        </p:nvSpPr>
        <p:spPr>
          <a:xfrm>
            <a:off x="3618600" y="1456175"/>
            <a:ext cx="4802400" cy="1179900"/>
          </a:xfrm>
          <a:prstGeom prst="roundRect">
            <a:avLst>
              <a:gd name="adj" fmla="val 8247"/>
            </a:avLst>
          </a:prstGeom>
          <a:solidFill>
            <a:srgbClr val="1927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EF4E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2b60621715_0_213"/>
          <p:cNvSpPr txBox="1">
            <a:spLocks noGrp="1"/>
          </p:cNvSpPr>
          <p:nvPr>
            <p:ph type="title"/>
          </p:nvPr>
        </p:nvSpPr>
        <p:spPr>
          <a:xfrm>
            <a:off x="3701525" y="420375"/>
            <a:ext cx="412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¿Qué son los buyer personas?</a:t>
            </a: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19" name="Google Shape;119;g32b60621715_0_213"/>
          <p:cNvSpPr txBox="1">
            <a:spLocks noGrp="1"/>
          </p:cNvSpPr>
          <p:nvPr>
            <p:ph type="body" idx="1"/>
          </p:nvPr>
        </p:nvSpPr>
        <p:spPr>
          <a:xfrm>
            <a:off x="3701525" y="1592725"/>
            <a:ext cx="4431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Los buyer personas son una de las herramientas usadas más frecuentemente por los profesionales de marketing. </a:t>
            </a:r>
            <a:r>
              <a:rPr lang="en-US" sz="100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Por definición, los buyer personas son creaciones semificticias que representan a los consumidores finales de un producto o servicio determinado.</a:t>
            </a:r>
            <a:endParaRPr sz="10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0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00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120" name="Google Shape;120;g32b60621715_0_213"/>
          <p:cNvPicPr preferRelativeResize="0"/>
          <p:nvPr/>
        </p:nvPicPr>
        <p:blipFill rotWithShape="1">
          <a:blip r:embed="rId3">
            <a:alphaModFix/>
          </a:blip>
          <a:srcRect l="6254" r="6255"/>
          <a:stretch/>
        </p:blipFill>
        <p:spPr>
          <a:xfrm>
            <a:off x="0" y="0"/>
            <a:ext cx="30739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2b60621715_0_213"/>
          <p:cNvSpPr txBox="1"/>
          <p:nvPr/>
        </p:nvSpPr>
        <p:spPr>
          <a:xfrm>
            <a:off x="3777450" y="2710250"/>
            <a:ext cx="44847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1B404E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Su origen parte de datos estadísticos, entrevistas y otras fuentes de información, los cuales te </a:t>
            </a:r>
            <a:r>
              <a:rPr lang="en-US" sz="1000" b="1" i="0" u="none" strike="noStrike" cap="none">
                <a:solidFill>
                  <a:srgbClr val="1B404E"/>
                </a:solidFill>
                <a:latin typeface="Lexend Deca"/>
                <a:ea typeface="Lexend Deca"/>
                <a:cs typeface="Lexend Deca"/>
                <a:sym typeface="Lexend Deca"/>
              </a:rPr>
              <a:t>ayudarán a darle forma a cada uno de tus buyer personas. </a:t>
            </a:r>
            <a:r>
              <a:rPr lang="en-US" sz="1000" b="0" i="0" u="none" strike="noStrike" cap="none">
                <a:solidFill>
                  <a:srgbClr val="1B404E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Ante todo, debes pensar en cada uno de ellos como un cliente real, el cual debe poseer, entre otros atributos, un nombre que lo caracterice.</a:t>
            </a:r>
            <a:endParaRPr sz="1000" b="0" i="0" u="none" strike="noStrike" cap="none">
              <a:solidFill>
                <a:srgbClr val="1B404E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1B404E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Es una tarea que requiere paciencia y dedicación. Como respuesta a esta problemática </a:t>
            </a:r>
            <a:r>
              <a:rPr lang="en-US" sz="1000" b="1" i="0" u="none" strike="noStrike" cap="none">
                <a:solidFill>
                  <a:srgbClr val="1B404E"/>
                </a:solidFill>
                <a:latin typeface="Lexend Deca"/>
                <a:ea typeface="Lexend Deca"/>
                <a:cs typeface="Lexend Deca"/>
                <a:sym typeface="Lexend Deca"/>
              </a:rPr>
              <a:t>te presentamos las siguientes plantillas </a:t>
            </a:r>
            <a:r>
              <a:rPr lang="en-US" sz="1000" b="0" i="0" u="none" strike="noStrike" cap="none">
                <a:solidFill>
                  <a:srgbClr val="1B404E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para que puedas realizar la construcción de tus buyer personas con mayor facilidad. </a:t>
            </a:r>
            <a:r>
              <a:rPr lang="en-US" sz="1000" b="1" i="0" u="none" strike="noStrike" cap="none">
                <a:solidFill>
                  <a:srgbClr val="1B404E"/>
                </a:solidFill>
                <a:latin typeface="Lexend Deca"/>
                <a:ea typeface="Lexend Deca"/>
                <a:cs typeface="Lexend Deca"/>
                <a:sym typeface="Lexend Deca"/>
              </a:rPr>
              <a:t>Comencemos.</a:t>
            </a:r>
            <a:endParaRPr sz="1000" b="1" i="0" u="none" strike="noStrike" cap="none">
              <a:solidFill>
                <a:srgbClr val="1B404E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b60621715_0_282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2b60621715_0_282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2b60621715_0_282"/>
          <p:cNvSpPr txBox="1"/>
          <p:nvPr/>
        </p:nvSpPr>
        <p:spPr>
          <a:xfrm>
            <a:off x="1185175" y="154270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Trabajo, historia laboral, familia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44" name="Google Shape;144;g32b60621715_0_282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2b60621715_0_282"/>
          <p:cNvSpPr txBox="1"/>
          <p:nvPr/>
        </p:nvSpPr>
        <p:spPr>
          <a:xfrm>
            <a:off x="787500" y="367525"/>
            <a:ext cx="171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Demografía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46" name="Google Shape;146;g32b60621715_0_282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47" name="Google Shape;147;g32b60621715_0_282"/>
          <p:cNvSpPr/>
          <p:nvPr/>
        </p:nvSpPr>
        <p:spPr>
          <a:xfrm>
            <a:off x="799850" y="1114713"/>
            <a:ext cx="12132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2b60621715_0_282"/>
          <p:cNvSpPr txBox="1"/>
          <p:nvPr/>
        </p:nvSpPr>
        <p:spPr>
          <a:xfrm>
            <a:off x="874350" y="1100813"/>
            <a:ext cx="111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Perfil general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9" name="Google Shape;149;g32b60621715_0_282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2b60621715_0_282"/>
          <p:cNvSpPr txBox="1"/>
          <p:nvPr/>
        </p:nvSpPr>
        <p:spPr>
          <a:xfrm>
            <a:off x="4348914" y="1690172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Puesto de trabajo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Antigüedad laboral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Descripción de su entorno familiar</a:t>
            </a:r>
            <a:endParaRPr sz="8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51" name="Google Shape;151;g32b60621715_0_282"/>
          <p:cNvSpPr/>
          <p:nvPr/>
        </p:nvSpPr>
        <p:spPr>
          <a:xfrm rot="2700000">
            <a:off x="1110916" y="172580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2b60621715_0_282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2b60621715_0_282"/>
          <p:cNvSpPr txBox="1"/>
          <p:nvPr/>
        </p:nvSpPr>
        <p:spPr>
          <a:xfrm>
            <a:off x="1213850" y="280445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Edad, salario, ubicación, sexo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54" name="Google Shape;154;g32b60621715_0_282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2b60621715_0_282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56" name="Google Shape;156;g32b60621715_0_282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2b60621715_0_282"/>
          <p:cNvSpPr txBox="1"/>
          <p:nvPr/>
        </p:nvSpPr>
        <p:spPr>
          <a:xfrm>
            <a:off x="856225" y="2334375"/>
            <a:ext cx="13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Características </a:t>
            </a:r>
            <a:endParaRPr sz="9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socio demográficas</a:t>
            </a:r>
            <a:endParaRPr sz="11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58" name="Google Shape;158;g32b60621715_0_282"/>
          <p:cNvSpPr/>
          <p:nvPr/>
        </p:nvSpPr>
        <p:spPr>
          <a:xfrm rot="2700000">
            <a:off x="1139591" y="298755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2b60621715_0_282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2b60621715_0_282"/>
          <p:cNvSpPr txBox="1"/>
          <p:nvPr/>
        </p:nvSpPr>
        <p:spPr>
          <a:xfrm>
            <a:off x="1213850" y="4096708"/>
            <a:ext cx="177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Trato, personalidad, comunicación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61" name="Google Shape;161;g32b60621715_0_282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2b60621715_0_282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63" name="Google Shape;163;g32b60621715_0_282"/>
          <p:cNvSpPr/>
          <p:nvPr/>
        </p:nvSpPr>
        <p:spPr>
          <a:xfrm>
            <a:off x="844850" y="367698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2b60621715_0_282"/>
          <p:cNvSpPr txBox="1"/>
          <p:nvPr/>
        </p:nvSpPr>
        <p:spPr>
          <a:xfrm>
            <a:off x="856225" y="3600037"/>
            <a:ext cx="138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Descripción de</a:t>
            </a:r>
            <a:b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la personalidad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5" name="Google Shape;165;g32b60621715_0_282"/>
          <p:cNvSpPr/>
          <p:nvPr/>
        </p:nvSpPr>
        <p:spPr>
          <a:xfrm rot="2700000">
            <a:off x="1184066" y="4279806"/>
            <a:ext cx="61518" cy="615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32b60621715_0_282"/>
          <p:cNvPicPr preferRelativeResize="0"/>
          <p:nvPr/>
        </p:nvPicPr>
        <p:blipFill rotWithShape="1">
          <a:blip r:embed="rId3">
            <a:alphaModFix/>
          </a:blip>
          <a:srcRect l="50213" t="52018" r="3411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2b60621715_0_282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2b60621715_0_282"/>
          <p:cNvSpPr txBox="1"/>
          <p:nvPr/>
        </p:nvSpPr>
        <p:spPr>
          <a:xfrm>
            <a:off x="4348914" y="2652747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Género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Edad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Promedio de ingresos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Lugar de residencia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69" name="Google Shape;169;g32b60621715_0_282"/>
          <p:cNvSpPr/>
          <p:nvPr/>
        </p:nvSpPr>
        <p:spPr>
          <a:xfrm>
            <a:off x="4105425" y="36153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2b60621715_0_282"/>
          <p:cNvSpPr txBox="1"/>
          <p:nvPr/>
        </p:nvSpPr>
        <p:spPr>
          <a:xfrm>
            <a:off x="4348914" y="3663472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Tipo de personalidad (decisor, prescriptor, influenciador)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Perfil dentro de la organización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Preferencia en su trato cotidiano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171" name="Google Shape;171;g32b60621715_0_282"/>
          <p:cNvCxnSpPr>
            <a:endCxn id="149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g32b60621715_0_282"/>
          <p:cNvCxnSpPr>
            <a:stCxn id="152" idx="3"/>
            <a:endCxn id="167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g32b60621715_0_282"/>
          <p:cNvCxnSpPr>
            <a:endCxn id="169" idx="1"/>
          </p:cNvCxnSpPr>
          <p:nvPr/>
        </p:nvCxnSpPr>
        <p:spPr>
          <a:xfrm rot="10800000" flipH="1">
            <a:off x="3139425" y="40462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g32b60621715_0_282"/>
          <p:cNvSpPr txBox="1"/>
          <p:nvPr/>
        </p:nvSpPr>
        <p:spPr>
          <a:xfrm>
            <a:off x="5418100" y="548050"/>
            <a:ext cx="2881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Nombre 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del buyer persona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b60621715_0_468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2b60621715_0_468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2b60621715_0_468"/>
          <p:cNvSpPr txBox="1"/>
          <p:nvPr/>
        </p:nvSpPr>
        <p:spPr>
          <a:xfrm>
            <a:off x="941250" y="1491450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Obstáculos que les dificultan alcanzar sus objetivos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86" name="Google Shape;186;g32b60621715_0_468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2b60621715_0_468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Necesidades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88" name="Google Shape;188;g32b60621715_0_468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89" name="Google Shape;189;g32b60621715_0_468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2b60621715_0_468"/>
          <p:cNvSpPr txBox="1"/>
          <p:nvPr/>
        </p:nvSpPr>
        <p:spPr>
          <a:xfrm>
            <a:off x="874350" y="1100825"/>
            <a:ext cx="133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Puntos de dolor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1" name="Google Shape;191;g32b60621715_0_468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2b60621715_0_468"/>
          <p:cNvSpPr txBox="1"/>
          <p:nvPr/>
        </p:nvSpPr>
        <p:spPr>
          <a:xfrm>
            <a:off x="4206525" y="1690172"/>
            <a:ext cx="3501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Problemas laborales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Problemas con el manejo del tiempo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Problemas emocionales o frustraciones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93" name="Google Shape;193;g32b60621715_0_468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2b60621715_0_468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2b60621715_0_468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96" name="Google Shape;196;g32b60621715_0_468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2b60621715_0_468"/>
          <p:cNvSpPr txBox="1"/>
          <p:nvPr/>
        </p:nvSpPr>
        <p:spPr>
          <a:xfrm>
            <a:off x="856225" y="2395875"/>
            <a:ext cx="138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Retos y desafíos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8" name="Google Shape;198;g32b60621715_0_468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2b60621715_0_468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2b60621715_0_468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01" name="Google Shape;201;g32b60621715_0_468"/>
          <p:cNvSpPr/>
          <p:nvPr/>
        </p:nvSpPr>
        <p:spPr>
          <a:xfrm>
            <a:off x="827550" y="3677000"/>
            <a:ext cx="1344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2b60621715_0_468"/>
          <p:cNvSpPr txBox="1"/>
          <p:nvPr/>
        </p:nvSpPr>
        <p:spPr>
          <a:xfrm>
            <a:off x="844850" y="3600050"/>
            <a:ext cx="15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Dimensión del problema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03" name="Google Shape;203;g32b60621715_0_468"/>
          <p:cNvPicPr preferRelativeResize="0"/>
          <p:nvPr/>
        </p:nvPicPr>
        <p:blipFill rotWithShape="1">
          <a:blip r:embed="rId3">
            <a:alphaModFix/>
          </a:blip>
          <a:srcRect l="50213" t="52018" r="3411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2b60621715_0_468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2b60621715_0_468"/>
          <p:cNvSpPr txBox="1"/>
          <p:nvPr/>
        </p:nvSpPr>
        <p:spPr>
          <a:xfrm>
            <a:off x="4206525" y="2676825"/>
            <a:ext cx="36435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Retos a corto plazo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Retos a mediano plazo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Barreras actuales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06" name="Google Shape;206;g32b60621715_0_468"/>
          <p:cNvSpPr/>
          <p:nvPr/>
        </p:nvSpPr>
        <p:spPr>
          <a:xfrm>
            <a:off x="4105425" y="3615325"/>
            <a:ext cx="3987900" cy="9222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2b60621715_0_468"/>
          <p:cNvSpPr txBox="1"/>
          <p:nvPr/>
        </p:nvSpPr>
        <p:spPr>
          <a:xfrm>
            <a:off x="4206525" y="3601375"/>
            <a:ext cx="37917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Interno: Cómo el problema afecta sus emociones y percepción personal.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Externo: El problema tangible y visible que enfrenta.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Filosófico: Cómo el problema se conecta con creencias o valores más amplios y profundos.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208" name="Google Shape;208;g32b60621715_0_468"/>
          <p:cNvCxnSpPr>
            <a:endCxn id="191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g32b60621715_0_468"/>
          <p:cNvCxnSpPr>
            <a:stCxn id="193" idx="3"/>
            <a:endCxn id="204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g32b60621715_0_468"/>
          <p:cNvCxnSpPr>
            <a:endCxn id="206" idx="1"/>
          </p:cNvCxnSpPr>
          <p:nvPr/>
        </p:nvCxnSpPr>
        <p:spPr>
          <a:xfrm rot="10800000" flipH="1">
            <a:off x="3139425" y="407642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g32b60621715_0_468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Objetivos que quiere lograr, pero que representan un desafío.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12" name="Google Shape;212;g32b60621715_0_468"/>
          <p:cNvSpPr txBox="1"/>
          <p:nvPr/>
        </p:nvSpPr>
        <p:spPr>
          <a:xfrm>
            <a:off x="993825" y="40025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Existen distintos tipos de retos que alejan a tu cliente ideal de una solución a sus necesidades.</a:t>
            </a:r>
            <a:endParaRPr sz="9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13" name="Google Shape;213;g32b60621715_0_468"/>
          <p:cNvSpPr txBox="1"/>
          <p:nvPr/>
        </p:nvSpPr>
        <p:spPr>
          <a:xfrm>
            <a:off x="5430425" y="681125"/>
            <a:ext cx="2419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F8A33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la raíz de sus problemas y los factores que influyen en su toma de decisiones. </a:t>
            </a: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b60621715_0_565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2b60621715_0_565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2b60621715_0_565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Cómo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las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diferentes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etapas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del buyer journey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están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diseñadas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para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atender</a:t>
            </a:r>
            <a:r>
              <a:rPr lang="en-US" sz="900" b="0" i="0" u="none" strike="noStrike" cap="none" dirty="0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 las </a:t>
            </a:r>
            <a:r>
              <a:rPr lang="en-US" sz="900" b="0" i="0" u="none" strike="noStrike" cap="none" dirty="0" err="1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necesidades</a:t>
            </a:r>
            <a:endParaRPr sz="900" b="0" i="0" u="none" strike="noStrike" cap="none" dirty="0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22" name="Google Shape;222;g32b60621715_0_565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2b60621715_0_565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Solución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24" name="Google Shape;224;g32b60621715_0_565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25" name="Google Shape;225;g32b60621715_0_565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2b60621715_0_565"/>
          <p:cNvSpPr txBox="1"/>
          <p:nvPr/>
        </p:nvSpPr>
        <p:spPr>
          <a:xfrm>
            <a:off x="874350" y="110082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Un guía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7" name="Google Shape;227;g32b60621715_0_565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2b60621715_0_565"/>
          <p:cNvSpPr txBox="1"/>
          <p:nvPr/>
        </p:nvSpPr>
        <p:spPr>
          <a:xfrm>
            <a:off x="4206525" y="1783474"/>
            <a:ext cx="350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Tipos de contenido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Propuesta de valor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29" name="Google Shape;229;g32b60621715_0_565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2b60621715_0_565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2b60621715_0_565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2" name="Google Shape;232;g32b60621715_0_565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2b60621715_0_565"/>
          <p:cNvSpPr txBox="1"/>
          <p:nvPr/>
        </p:nvSpPr>
        <p:spPr>
          <a:xfrm>
            <a:off x="856225" y="2318913"/>
            <a:ext cx="170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Cómo lo podemos ayudar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4" name="Google Shape;234;g32b60621715_0_565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2b60621715_0_565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2b60621715_0_565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37" name="Google Shape;237;g32b60621715_0_565"/>
          <p:cNvSpPr/>
          <p:nvPr/>
        </p:nvSpPr>
        <p:spPr>
          <a:xfrm>
            <a:off x="827550" y="3677000"/>
            <a:ext cx="1344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2b60621715_0_565"/>
          <p:cNvSpPr txBox="1"/>
          <p:nvPr/>
        </p:nvSpPr>
        <p:spPr>
          <a:xfrm>
            <a:off x="856225" y="3684058"/>
            <a:ext cx="138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Planes de acción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9" name="Google Shape;239;g32b60621715_0_565"/>
          <p:cNvPicPr preferRelativeResize="0"/>
          <p:nvPr/>
        </p:nvPicPr>
        <p:blipFill rotWithShape="1">
          <a:blip r:embed="rId3">
            <a:alphaModFix/>
          </a:blip>
          <a:srcRect l="50213" t="52018" r="3411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2b60621715_0_565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2b60621715_0_565"/>
          <p:cNvSpPr txBox="1"/>
          <p:nvPr/>
        </p:nvSpPr>
        <p:spPr>
          <a:xfrm>
            <a:off x="4206525" y="2811513"/>
            <a:ext cx="364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Atributos del producto /servicio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Diferenciadores clave vs. la competencia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42" name="Google Shape;242;g32b60621715_0_565"/>
          <p:cNvSpPr/>
          <p:nvPr/>
        </p:nvSpPr>
        <p:spPr>
          <a:xfrm>
            <a:off x="4105425" y="36153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2b60621715_0_565"/>
          <p:cNvSpPr txBox="1"/>
          <p:nvPr/>
        </p:nvSpPr>
        <p:spPr>
          <a:xfrm>
            <a:off x="4206525" y="3784675"/>
            <a:ext cx="3791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Plan de acción para superar los retos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Plan de acción para el cumplimiento de objetivos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244" name="Google Shape;244;g32b60621715_0_565"/>
          <p:cNvCxnSpPr>
            <a:endCxn id="227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g32b60621715_0_565"/>
          <p:cNvCxnSpPr>
            <a:stCxn id="229" idx="3"/>
            <a:endCxn id="240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g32b60621715_0_565"/>
          <p:cNvCxnSpPr>
            <a:endCxn id="242" idx="1"/>
          </p:cNvCxnSpPr>
          <p:nvPr/>
        </p:nvCxnSpPr>
        <p:spPr>
          <a:xfrm rot="10800000" flipH="1">
            <a:off x="3139425" y="40462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g32b60621715_0_565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Cómo tu producto / servicio actúa como un socio estratégico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48" name="Google Shape;248;g32b60621715_0_565"/>
          <p:cNvSpPr txBox="1"/>
          <p:nvPr/>
        </p:nvSpPr>
        <p:spPr>
          <a:xfrm>
            <a:off x="969950" y="404816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Para ayudarle al cumplimiento de sus retos y objetivos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49" name="Google Shape;249;g32b60621715_0_565"/>
          <p:cNvSpPr txBox="1"/>
          <p:nvPr/>
        </p:nvSpPr>
        <p:spPr>
          <a:xfrm>
            <a:off x="5430425" y="681125"/>
            <a:ext cx="24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cómo tu producto o servicio puede resolver las necesidades del buyer persona</a:t>
            </a:r>
            <a:endParaRPr sz="1000" b="1" i="0" u="none" strike="noStrike" cap="none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b60621715_0_616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2b60621715_0_616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2b60621715_0_616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Citas reales sobre retos y objetivos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61" name="Google Shape;261;g32b60621715_0_616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2b60621715_0_616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Difusión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63" name="Google Shape;263;g32b60621715_0_616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64" name="Google Shape;264;g32b60621715_0_616"/>
          <p:cNvSpPr/>
          <p:nvPr/>
        </p:nvSpPr>
        <p:spPr>
          <a:xfrm>
            <a:off x="799850" y="1114725"/>
            <a:ext cx="13623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2b60621715_0_616"/>
          <p:cNvSpPr txBox="1"/>
          <p:nvPr/>
        </p:nvSpPr>
        <p:spPr>
          <a:xfrm>
            <a:off x="874350" y="1100825"/>
            <a:ext cx="133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Citas del cliente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6" name="Google Shape;266;g32b60621715_0_616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2b60621715_0_616"/>
          <p:cNvSpPr txBox="1"/>
          <p:nvPr/>
        </p:nvSpPr>
        <p:spPr>
          <a:xfrm>
            <a:off x="4206525" y="1783474"/>
            <a:ext cx="350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Testimonio sobre retos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Testimonio sobre objetivos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68" name="Google Shape;268;g32b60621715_0_616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2b60621715_0_616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2b60621715_0_616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71" name="Google Shape;271;g32b60621715_0_616"/>
          <p:cNvSpPr/>
          <p:nvPr/>
        </p:nvSpPr>
        <p:spPr>
          <a:xfrm>
            <a:off x="827550" y="2384738"/>
            <a:ext cx="16794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2b60621715_0_616"/>
          <p:cNvSpPr txBox="1"/>
          <p:nvPr/>
        </p:nvSpPr>
        <p:spPr>
          <a:xfrm>
            <a:off x="856225" y="2395850"/>
            <a:ext cx="170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Hábitos de consumo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3" name="Google Shape;273;g32b60621715_0_616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2b60621715_0_616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2b60621715_0_616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76" name="Google Shape;276;g32b60621715_0_616"/>
          <p:cNvSpPr/>
          <p:nvPr/>
        </p:nvSpPr>
        <p:spPr>
          <a:xfrm>
            <a:off x="827550" y="3677000"/>
            <a:ext cx="8790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8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2b60621715_0_616"/>
          <p:cNvSpPr txBox="1"/>
          <p:nvPr/>
        </p:nvSpPr>
        <p:spPr>
          <a:xfrm>
            <a:off x="856225" y="3684050"/>
            <a:ext cx="81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Horarios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8" name="Google Shape;278;g32b60621715_0_616"/>
          <p:cNvPicPr preferRelativeResize="0"/>
          <p:nvPr/>
        </p:nvPicPr>
        <p:blipFill rotWithShape="1">
          <a:blip r:embed="rId3">
            <a:alphaModFix/>
          </a:blip>
          <a:srcRect l="50213" t="52018" r="3411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2b60621715_0_616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2b60621715_0_616"/>
          <p:cNvSpPr txBox="1"/>
          <p:nvPr/>
        </p:nvSpPr>
        <p:spPr>
          <a:xfrm>
            <a:off x="4206525" y="2714704"/>
            <a:ext cx="364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Canales digitales preferidos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Plataformas de aprendizaje o consumo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Frecuencia de uso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81" name="Google Shape;281;g32b60621715_0_616"/>
          <p:cNvSpPr/>
          <p:nvPr/>
        </p:nvSpPr>
        <p:spPr>
          <a:xfrm>
            <a:off x="4105425" y="36153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2b60621715_0_616"/>
          <p:cNvSpPr txBox="1"/>
          <p:nvPr/>
        </p:nvSpPr>
        <p:spPr>
          <a:xfrm>
            <a:off x="4206525" y="3715375"/>
            <a:ext cx="3791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Momentos ideales de consumo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Horarios para reuniones o llamadas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Días más receptivos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283" name="Google Shape;283;g32b60621715_0_616"/>
          <p:cNvCxnSpPr>
            <a:endCxn id="266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g32b60621715_0_616"/>
          <p:cNvCxnSpPr>
            <a:stCxn id="268" idx="3"/>
            <a:endCxn id="279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g32b60621715_0_616"/>
          <p:cNvCxnSpPr>
            <a:endCxn id="281" idx="1"/>
          </p:cNvCxnSpPr>
          <p:nvPr/>
        </p:nvCxnSpPr>
        <p:spPr>
          <a:xfrm rot="10800000" flipH="1">
            <a:off x="3139425" y="40462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8A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g32b60621715_0_616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Canales de comunicación preferidos y dónde pasa más tiempo.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87" name="Google Shape;287;g32b60621715_0_616"/>
          <p:cNvSpPr txBox="1"/>
          <p:nvPr/>
        </p:nvSpPr>
        <p:spPr>
          <a:xfrm>
            <a:off x="969950" y="40120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Momentos del día en que es más receptivo a consumir información o ser contactado.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88" name="Google Shape;288;g32b60621715_0_616"/>
          <p:cNvSpPr txBox="1"/>
          <p:nvPr/>
        </p:nvSpPr>
        <p:spPr>
          <a:xfrm>
            <a:off x="5430425" y="681125"/>
            <a:ext cx="2419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F8A33"/>
                </a:solidFill>
                <a:latin typeface="Lexend Deca"/>
                <a:ea typeface="Lexend Deca"/>
                <a:cs typeface="Lexend Deca"/>
                <a:sym typeface="Lexend Deca"/>
              </a:rPr>
              <a:t>Identifica las mejores formas de comunicarte con el buyer persona, aprovechando sus preferencias de consumo.</a:t>
            </a:r>
            <a:endParaRPr sz="1000" b="1" i="0" u="none" strike="noStrike" cap="none">
              <a:solidFill>
                <a:srgbClr val="FF8A33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b60621715_0_666"/>
          <p:cNvSpPr/>
          <p:nvPr/>
        </p:nvSpPr>
        <p:spPr>
          <a:xfrm>
            <a:off x="3799300" y="262825"/>
            <a:ext cx="4611600" cy="45825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2b60621715_0_666"/>
          <p:cNvSpPr/>
          <p:nvPr/>
        </p:nvSpPr>
        <p:spPr>
          <a:xfrm>
            <a:off x="816175" y="1224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2b60621715_0_666"/>
          <p:cNvSpPr txBox="1"/>
          <p:nvPr/>
        </p:nvSpPr>
        <p:spPr>
          <a:xfrm>
            <a:off x="941250" y="1475425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Respuesta a la problemática del cliente.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297" name="Google Shape;297;g32b60621715_0_666"/>
          <p:cNvSpPr/>
          <p:nvPr/>
        </p:nvSpPr>
        <p:spPr>
          <a:xfrm>
            <a:off x="2661869" y="900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2b60621715_0_666"/>
          <p:cNvSpPr txBox="1"/>
          <p:nvPr/>
        </p:nvSpPr>
        <p:spPr>
          <a:xfrm>
            <a:off x="787500" y="367525"/>
            <a:ext cx="23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475B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Mensajes clave</a:t>
            </a:r>
            <a:endParaRPr sz="2000" b="0" i="0" u="none" strike="noStrike" cap="none">
              <a:solidFill>
                <a:srgbClr val="33475B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99" name="Google Shape;299;g32b60621715_0_666"/>
          <p:cNvSpPr txBox="1"/>
          <p:nvPr/>
        </p:nvSpPr>
        <p:spPr>
          <a:xfrm>
            <a:off x="2744476" y="911938"/>
            <a:ext cx="3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	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00" name="Google Shape;300;g32b60621715_0_666"/>
          <p:cNvSpPr/>
          <p:nvPr/>
        </p:nvSpPr>
        <p:spPr>
          <a:xfrm>
            <a:off x="799850" y="1114725"/>
            <a:ext cx="17055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2b60621715_0_666"/>
          <p:cNvSpPr txBox="1"/>
          <p:nvPr/>
        </p:nvSpPr>
        <p:spPr>
          <a:xfrm>
            <a:off x="874350" y="1100825"/>
            <a:ext cx="16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Mensaje de marketing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2" name="Google Shape;302;g32b60621715_0_666"/>
          <p:cNvSpPr/>
          <p:nvPr/>
        </p:nvSpPr>
        <p:spPr>
          <a:xfrm>
            <a:off x="4105425" y="16141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2b60621715_0_666"/>
          <p:cNvSpPr txBox="1"/>
          <p:nvPr/>
        </p:nvSpPr>
        <p:spPr>
          <a:xfrm>
            <a:off x="4206525" y="1721825"/>
            <a:ext cx="350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Propuesta de valor principal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Beneficios específicos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Llamados a la acción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04" name="Google Shape;304;g32b60621715_0_666"/>
          <p:cNvSpPr/>
          <p:nvPr/>
        </p:nvSpPr>
        <p:spPr>
          <a:xfrm>
            <a:off x="844850" y="248656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2b60621715_0_666"/>
          <p:cNvSpPr/>
          <p:nvPr/>
        </p:nvSpPr>
        <p:spPr>
          <a:xfrm>
            <a:off x="2690544" y="216187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2b60621715_0_666"/>
          <p:cNvSpPr txBox="1"/>
          <p:nvPr/>
        </p:nvSpPr>
        <p:spPr>
          <a:xfrm>
            <a:off x="2773151" y="217368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07" name="Google Shape;307;g32b60621715_0_666"/>
          <p:cNvSpPr/>
          <p:nvPr/>
        </p:nvSpPr>
        <p:spPr>
          <a:xfrm>
            <a:off x="827550" y="2384750"/>
            <a:ext cx="15261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2b60621715_0_666"/>
          <p:cNvSpPr txBox="1"/>
          <p:nvPr/>
        </p:nvSpPr>
        <p:spPr>
          <a:xfrm>
            <a:off x="856225" y="2395850"/>
            <a:ext cx="146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Mensaje de ventas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9" name="Google Shape;309;g32b60621715_0_666"/>
          <p:cNvSpPr/>
          <p:nvPr/>
        </p:nvSpPr>
        <p:spPr>
          <a:xfrm>
            <a:off x="844850" y="3778813"/>
            <a:ext cx="2294700" cy="889800"/>
          </a:xfrm>
          <a:prstGeom prst="roundRect">
            <a:avLst>
              <a:gd name="adj" fmla="val 9520"/>
            </a:avLst>
          </a:prstGeom>
          <a:solidFill>
            <a:srgbClr val="FEF4EA"/>
          </a:solidFill>
          <a:ln w="9525" cap="flat" cmpd="sng">
            <a:solidFill>
              <a:srgbClr val="1737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2b60621715_0_666"/>
          <p:cNvSpPr/>
          <p:nvPr/>
        </p:nvSpPr>
        <p:spPr>
          <a:xfrm>
            <a:off x="2690544" y="3454127"/>
            <a:ext cx="516300" cy="516300"/>
          </a:xfrm>
          <a:prstGeom prst="flowChartConnector">
            <a:avLst/>
          </a:prstGeom>
          <a:solidFill>
            <a:srgbClr val="00A3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2b60621715_0_666"/>
          <p:cNvSpPr txBox="1"/>
          <p:nvPr/>
        </p:nvSpPr>
        <p:spPr>
          <a:xfrm>
            <a:off x="2773151" y="3465938"/>
            <a:ext cx="3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EF4EA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2200" b="0" i="0" u="none" strike="noStrike" cap="none">
              <a:solidFill>
                <a:srgbClr val="FEF4EA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312" name="Google Shape;312;g32b60621715_0_666"/>
          <p:cNvSpPr/>
          <p:nvPr/>
        </p:nvSpPr>
        <p:spPr>
          <a:xfrm>
            <a:off x="827550" y="3677000"/>
            <a:ext cx="879000" cy="33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34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2b60621715_0_666"/>
          <p:cNvSpPr txBox="1"/>
          <p:nvPr/>
        </p:nvSpPr>
        <p:spPr>
          <a:xfrm>
            <a:off x="856225" y="3684050"/>
            <a:ext cx="81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FEF4EA"/>
                </a:solidFill>
                <a:latin typeface="Lexend Deca"/>
                <a:ea typeface="Lexend Deca"/>
                <a:cs typeface="Lexend Deca"/>
                <a:sym typeface="Lexend Deca"/>
              </a:rPr>
              <a:t>Formatos</a:t>
            </a:r>
            <a:endParaRPr sz="1000" b="1" i="0" u="none" strike="noStrike" cap="none">
              <a:solidFill>
                <a:srgbClr val="FEF4E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14" name="Google Shape;314;g32b60621715_0_666"/>
          <p:cNvPicPr preferRelativeResize="0"/>
          <p:nvPr/>
        </p:nvPicPr>
        <p:blipFill rotWithShape="1">
          <a:blip r:embed="rId3">
            <a:alphaModFix/>
          </a:blip>
          <a:srcRect l="50213" t="52018" r="34118"/>
          <a:stretch/>
        </p:blipFill>
        <p:spPr>
          <a:xfrm flipH="1">
            <a:off x="4348926" y="515400"/>
            <a:ext cx="952474" cy="9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2b60621715_0_666"/>
          <p:cNvSpPr/>
          <p:nvPr/>
        </p:nvSpPr>
        <p:spPr>
          <a:xfrm>
            <a:off x="4105425" y="26147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2b60621715_0_666"/>
          <p:cNvSpPr txBox="1"/>
          <p:nvPr/>
        </p:nvSpPr>
        <p:spPr>
          <a:xfrm>
            <a:off x="4206525" y="2714704"/>
            <a:ext cx="364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Solución específica al problema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Resultados comprobados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Garantía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17" name="Google Shape;317;g32b60621715_0_666"/>
          <p:cNvSpPr/>
          <p:nvPr/>
        </p:nvSpPr>
        <p:spPr>
          <a:xfrm>
            <a:off x="4105425" y="3615325"/>
            <a:ext cx="3987900" cy="861900"/>
          </a:xfrm>
          <a:prstGeom prst="roundRect">
            <a:avLst>
              <a:gd name="adj" fmla="val 9520"/>
            </a:avLst>
          </a:prstGeom>
          <a:solidFill>
            <a:srgbClr val="FDF1E5"/>
          </a:solidFill>
          <a:ln w="19050" cap="flat" cmpd="sng">
            <a:solidFill>
              <a:srgbClr val="334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2b60621715_0_666"/>
          <p:cNvSpPr txBox="1"/>
          <p:nvPr/>
        </p:nvSpPr>
        <p:spPr>
          <a:xfrm>
            <a:off x="4206525" y="3677000"/>
            <a:ext cx="3791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Redes sociales, anuncios pagados, newsletters, videos cortos, blogs.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000"/>
              <a:buFont typeface="Lexend Deca Light"/>
              <a:buChar char="●"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Demos en vivo, correos electrónicos personalizados, casos de éxito en PDF, webinars interactivos.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cxnSp>
        <p:nvCxnSpPr>
          <p:cNvPr id="319" name="Google Shape;319;g32b60621715_0_666"/>
          <p:cNvCxnSpPr>
            <a:endCxn id="302" idx="1"/>
          </p:cNvCxnSpPr>
          <p:nvPr/>
        </p:nvCxnSpPr>
        <p:spPr>
          <a:xfrm>
            <a:off x="3115125" y="1658075"/>
            <a:ext cx="9903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g32b60621715_0_666"/>
          <p:cNvCxnSpPr>
            <a:stCxn id="304" idx="3"/>
            <a:endCxn id="315" idx="1"/>
          </p:cNvCxnSpPr>
          <p:nvPr/>
        </p:nvCxnSpPr>
        <p:spPr>
          <a:xfrm>
            <a:off x="3139550" y="2931463"/>
            <a:ext cx="966000" cy="1143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g32b60621715_0_666"/>
          <p:cNvCxnSpPr>
            <a:endCxn id="317" idx="1"/>
          </p:cNvCxnSpPr>
          <p:nvPr/>
        </p:nvCxnSpPr>
        <p:spPr>
          <a:xfrm rot="10800000" flipH="1">
            <a:off x="3139425" y="4046275"/>
            <a:ext cx="966000" cy="17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448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g32b60621715_0_666"/>
          <p:cNvSpPr txBox="1"/>
          <p:nvPr/>
        </p:nvSpPr>
        <p:spPr>
          <a:xfrm>
            <a:off x="941275" y="27437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Respuesta de ventas 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para llegar al cliente.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23" name="Google Shape;323;g32b60621715_0_666"/>
          <p:cNvSpPr txBox="1"/>
          <p:nvPr/>
        </p:nvSpPr>
        <p:spPr>
          <a:xfrm>
            <a:off x="969950" y="4012013"/>
            <a:ext cx="204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3475B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Contenido más adecuado para transmitir los mensajes de marketing y ventas.</a:t>
            </a:r>
            <a:endParaRPr sz="1000" b="0" i="0" u="none" strike="noStrike" cap="none">
              <a:solidFill>
                <a:srgbClr val="33475B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324" name="Google Shape;324;g32b60621715_0_666"/>
          <p:cNvSpPr txBox="1"/>
          <p:nvPr/>
        </p:nvSpPr>
        <p:spPr>
          <a:xfrm>
            <a:off x="5430425" y="681125"/>
            <a:ext cx="24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33475B"/>
                </a:solidFill>
                <a:latin typeface="Lexend Deca"/>
                <a:ea typeface="Lexend Deca"/>
                <a:cs typeface="Lexend Deca"/>
                <a:sym typeface="Lexend Deca"/>
              </a:rPr>
              <a:t>Define los mensajes principales desde las perspectivas de marketing y ventas</a:t>
            </a:r>
            <a:endParaRPr sz="1000" b="1" i="0" u="none" strike="noStrike" cap="none">
              <a:solidFill>
                <a:srgbClr val="33475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34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b60621715_0_718"/>
          <p:cNvSpPr txBox="1"/>
          <p:nvPr/>
        </p:nvSpPr>
        <p:spPr>
          <a:xfrm>
            <a:off x="465600" y="2211600"/>
            <a:ext cx="4106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0"/>
              <a:buFont typeface="Arial"/>
              <a:buNone/>
            </a:pPr>
            <a:r>
              <a:rPr lang="en-US" sz="365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Ejemplo</a:t>
            </a:r>
            <a:endParaRPr sz="3650" b="1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33" name="Google Shape;333;g32b60621715_0_718"/>
          <p:cNvPicPr preferRelativeResize="0"/>
          <p:nvPr/>
        </p:nvPicPr>
        <p:blipFill rotWithShape="1">
          <a:blip r:embed="rId3">
            <a:alphaModFix/>
          </a:blip>
          <a:srcRect r="50213"/>
          <a:stretch/>
        </p:blipFill>
        <p:spPr>
          <a:xfrm flipH="1">
            <a:off x="5155777" y="1325028"/>
            <a:ext cx="3352248" cy="221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Office PowerPoint</Application>
  <PresentationFormat>On-screen Show (16:9)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Lexend Deca Medium</vt:lpstr>
      <vt:lpstr>Lexend Deca SemiBold</vt:lpstr>
      <vt:lpstr>Calibri</vt:lpstr>
      <vt:lpstr>Lexend Deca Light</vt:lpstr>
      <vt:lpstr>Lexend Deca</vt:lpstr>
      <vt:lpstr>1_Office Theme</vt:lpstr>
      <vt:lpstr>Simple Light</vt:lpstr>
      <vt:lpstr>PowerPoint Presentation</vt:lpstr>
      <vt:lpstr>Instrucciones </vt:lpstr>
      <vt:lpstr>¿Qué son los buyer personas?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y el poder del buyer persona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Iván Eduardo López</cp:lastModifiedBy>
  <cp:revision>1</cp:revision>
  <dcterms:modified xsi:type="dcterms:W3CDTF">2025-06-02T21:55:37Z</dcterms:modified>
</cp:coreProperties>
</file>