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AB4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AB4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50" y="3902075"/>
            <a:ext cx="1645920" cy="256451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69409" y="1400178"/>
            <a:ext cx="419100" cy="2857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33850" y="3683636"/>
            <a:ext cx="419100" cy="285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AB4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102608" y="3853941"/>
            <a:ext cx="2723515" cy="504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0AB4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AB4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852169"/>
            <a:ext cx="2169795" cy="1501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AB4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gautney@yahoo.com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9" Type="http://schemas.openxmlformats.org/officeDocument/2006/relationships/image" Target="../media/image10.jpg"/><Relationship Id="rId10" Type="http://schemas.openxmlformats.org/officeDocument/2006/relationships/image" Target="../media/image11.jpg"/><Relationship Id="rId11" Type="http://schemas.openxmlformats.org/officeDocument/2006/relationships/image" Target="../media/image12.jpg"/><Relationship Id="rId12" Type="http://schemas.openxmlformats.org/officeDocument/2006/relationships/image" Target="../media/image13.jpg"/><Relationship Id="rId13" Type="http://schemas.openxmlformats.org/officeDocument/2006/relationships/image" Target="../media/image14.jpg"/><Relationship Id="rId14" Type="http://schemas.openxmlformats.org/officeDocument/2006/relationships/image" Target="../media/image15.jpg"/><Relationship Id="rId15" Type="http://schemas.openxmlformats.org/officeDocument/2006/relationships/image" Target="../media/image16.jpg"/><Relationship Id="rId16" Type="http://schemas.openxmlformats.org/officeDocument/2006/relationships/image" Target="../media/image17.jpg"/><Relationship Id="rId17" Type="http://schemas.openxmlformats.org/officeDocument/2006/relationships/image" Target="../media/image18.jpg"/><Relationship Id="rId18" Type="http://schemas.openxmlformats.org/officeDocument/2006/relationships/image" Target="../media/image19.jpg"/><Relationship Id="rId19" Type="http://schemas.openxmlformats.org/officeDocument/2006/relationships/image" Target="../media/image20.jpg"/><Relationship Id="rId20" Type="http://schemas.openxmlformats.org/officeDocument/2006/relationships/image" Target="../media/image21.jpg"/><Relationship Id="rId21" Type="http://schemas.openxmlformats.org/officeDocument/2006/relationships/image" Target="../media/image2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jpg"/><Relationship Id="rId7" Type="http://schemas.openxmlformats.org/officeDocument/2006/relationships/image" Target="../media/image2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instagram.com/p/Bl4LCMsB4h0/?utm_medium=copy_link" TargetMode="External"/><Relationship Id="rId3" Type="http://schemas.openxmlformats.org/officeDocument/2006/relationships/image" Target="../media/image29.jpg"/><Relationship Id="rId4" Type="http://schemas.openxmlformats.org/officeDocument/2006/relationships/image" Target="../media/image30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852169"/>
            <a:ext cx="2169795" cy="15017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ts val="5860"/>
              </a:lnSpc>
              <a:spcBef>
                <a:spcPts val="105"/>
              </a:spcBef>
            </a:pPr>
            <a:r>
              <a:rPr dirty="0" spc="195"/>
              <a:t>Leanna </a:t>
            </a:r>
            <a:r>
              <a:rPr dirty="0" spc="-20"/>
              <a:t>Gautney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2300223"/>
            <a:ext cx="2404745" cy="1310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2400">
                <a:solidFill>
                  <a:srgbClr val="353744"/>
                </a:solidFill>
                <a:latin typeface="Calibri"/>
                <a:cs typeface="Calibri"/>
              </a:rPr>
              <a:t>Natural </a:t>
            </a:r>
            <a:r>
              <a:rPr dirty="0" sz="2400" spc="-10">
                <a:solidFill>
                  <a:srgbClr val="353744"/>
                </a:solidFill>
                <a:latin typeface="Calibri"/>
                <a:cs typeface="Calibri"/>
              </a:rPr>
              <a:t>Chef, </a:t>
            </a:r>
            <a:r>
              <a:rPr dirty="0" sz="2400">
                <a:solidFill>
                  <a:srgbClr val="353744"/>
                </a:solidFill>
                <a:latin typeface="Calibri"/>
                <a:cs typeface="Calibri"/>
              </a:rPr>
              <a:t>nutritional</a:t>
            </a:r>
            <a:r>
              <a:rPr dirty="0" sz="2400" spc="-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353744"/>
                </a:solidFill>
                <a:latin typeface="Calibri"/>
                <a:cs typeface="Calibri"/>
              </a:rPr>
              <a:t>coach</a:t>
            </a:r>
            <a:r>
              <a:rPr dirty="0" sz="2400" spc="-1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2400" spc="-50">
                <a:solidFill>
                  <a:srgbClr val="353744"/>
                </a:solidFill>
                <a:latin typeface="Calibri"/>
                <a:cs typeface="Calibri"/>
              </a:rPr>
              <a:t>&amp; </a:t>
            </a:r>
            <a:r>
              <a:rPr dirty="0" sz="2400">
                <a:solidFill>
                  <a:srgbClr val="353744"/>
                </a:solidFill>
                <a:latin typeface="Calibri"/>
                <a:cs typeface="Calibri"/>
              </a:rPr>
              <a:t>culinary</a:t>
            </a:r>
            <a:r>
              <a:rPr dirty="0" sz="2400" spc="-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53744"/>
                </a:solidFill>
                <a:latin typeface="Calibri"/>
                <a:cs typeface="Calibri"/>
              </a:rPr>
              <a:t>Instructor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01700" y="6655003"/>
            <a:ext cx="2605405" cy="3420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34010">
              <a:lnSpc>
                <a:spcPct val="115900"/>
              </a:lnSpc>
              <a:spcBef>
                <a:spcPts val="100"/>
              </a:spcBef>
            </a:pPr>
            <a:r>
              <a:rPr dirty="0" sz="1100" b="1">
                <a:solidFill>
                  <a:srgbClr val="00AB44"/>
                </a:solidFill>
                <a:latin typeface="Calibri"/>
                <a:cs typeface="Calibri"/>
              </a:rPr>
              <a:t>Experience:</a:t>
            </a:r>
            <a:r>
              <a:rPr dirty="0" sz="1100" spc="-35" b="1">
                <a:solidFill>
                  <a:srgbClr val="00AB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30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+</a:t>
            </a:r>
            <a:r>
              <a:rPr dirty="0" sz="1100" spc="-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years</a:t>
            </a:r>
            <a:r>
              <a:rPr dirty="0" sz="1100" spc="-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-</a:t>
            </a:r>
            <a:r>
              <a:rPr dirty="0" sz="1100" spc="-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Dietics,</a:t>
            </a:r>
            <a:r>
              <a:rPr dirty="0" sz="1100" spc="-25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Source Sans 3"/>
                <a:cs typeface="Source Sans 3"/>
              </a:rPr>
              <a:t>Holistic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Health</a:t>
            </a:r>
            <a:r>
              <a:rPr dirty="0" sz="1100" spc="-25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&amp;</a:t>
            </a:r>
            <a:r>
              <a:rPr dirty="0" sz="1100" spc="-25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Nutrition,</a:t>
            </a:r>
            <a:r>
              <a:rPr dirty="0" sz="1100" spc="-15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Culinary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&amp;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 Mgmt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65"/>
              </a:spcBef>
            </a:pPr>
            <a:endParaRPr sz="1100">
              <a:latin typeface="Calibri"/>
              <a:cs typeface="Calibri"/>
            </a:endParaRPr>
          </a:p>
          <a:p>
            <a:pPr marL="12700" marR="29845">
              <a:lnSpc>
                <a:spcPct val="118600"/>
              </a:lnSpc>
            </a:pPr>
            <a:r>
              <a:rPr dirty="0" sz="1100" b="1">
                <a:solidFill>
                  <a:srgbClr val="00AB44"/>
                </a:solidFill>
                <a:latin typeface="Calibri"/>
                <a:cs typeface="Calibri"/>
              </a:rPr>
              <a:t>Degrees:</a:t>
            </a:r>
            <a:r>
              <a:rPr dirty="0" sz="1100" spc="140" b="1">
                <a:solidFill>
                  <a:srgbClr val="00AB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AA,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Business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Admin,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BA,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Business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Mgmt</a:t>
            </a:r>
            <a:r>
              <a:rPr dirty="0" sz="1100" spc="10">
                <a:solidFill>
                  <a:srgbClr val="353744"/>
                </a:solidFill>
                <a:latin typeface="Source Sans 3"/>
                <a:cs typeface="Source Sans 3"/>
              </a:rPr>
              <a:t>&amp;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Organi</a:t>
            </a:r>
            <a:r>
              <a:rPr dirty="0" sz="1100" spc="10">
                <a:solidFill>
                  <a:srgbClr val="353744"/>
                </a:solidFill>
                <a:latin typeface="Source Sans 3"/>
                <a:cs typeface="Source Sans 3"/>
              </a:rPr>
              <a:t>z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ational</a:t>
            </a:r>
            <a:r>
              <a:rPr dirty="0" sz="1100" spc="16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Leadership</a:t>
            </a:r>
            <a:r>
              <a:rPr dirty="0" sz="1100" spc="10">
                <a:solidFill>
                  <a:srgbClr val="353744"/>
                </a:solidFill>
                <a:latin typeface="Source Sans 3"/>
                <a:cs typeface="Source Sans 3"/>
              </a:rPr>
              <a:t>,</a:t>
            </a:r>
            <a:r>
              <a:rPr dirty="0" sz="1100" spc="150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Source Sans 3"/>
                <a:cs typeface="Source Sans 3"/>
              </a:rPr>
              <a:t>PhD</a:t>
            </a:r>
            <a:r>
              <a:rPr dirty="0" sz="1100" spc="140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Source Sans 3"/>
                <a:cs typeface="Source Sans 3"/>
              </a:rPr>
              <a:t>in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 Natural</a:t>
            </a:r>
            <a:r>
              <a:rPr dirty="0" sz="1100" spc="140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Medicine</a:t>
            </a:r>
            <a:r>
              <a:rPr dirty="0" sz="1100" spc="150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Source Sans 3"/>
                <a:cs typeface="Source Sans 3"/>
              </a:rPr>
              <a:t>(2025)</a:t>
            </a:r>
            <a:endParaRPr sz="1100">
              <a:latin typeface="Source Sans 3"/>
              <a:cs typeface="Source Sans 3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Source Sans 3"/>
              <a:cs typeface="Source Sans 3"/>
            </a:endParaRPr>
          </a:p>
          <a:p>
            <a:pPr marL="12700" marR="5080">
              <a:lnSpc>
                <a:spcPct val="113999"/>
              </a:lnSpc>
            </a:pPr>
            <a:r>
              <a:rPr dirty="0" sz="1100" spc="20" b="1">
                <a:solidFill>
                  <a:srgbClr val="00AB44"/>
                </a:solidFill>
                <a:latin typeface="Calibri"/>
                <a:cs typeface="Calibri"/>
              </a:rPr>
              <a:t>Certiﬁcations:</a:t>
            </a:r>
            <a:r>
              <a:rPr dirty="0" sz="1100" spc="145" b="1">
                <a:solidFill>
                  <a:srgbClr val="00AB44"/>
                </a:solidFill>
                <a:latin typeface="Calibri"/>
                <a:cs typeface="Calibri"/>
              </a:rPr>
              <a:t> </a:t>
            </a:r>
            <a:r>
              <a:rPr dirty="0" sz="1100" spc="55">
                <a:solidFill>
                  <a:srgbClr val="353744"/>
                </a:solidFill>
                <a:latin typeface="Calibri"/>
                <a:cs typeface="Calibri"/>
              </a:rPr>
              <a:t>US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20">
                <a:solidFill>
                  <a:srgbClr val="353744"/>
                </a:solidFill>
                <a:latin typeface="Calibri"/>
                <a:cs typeface="Calibri"/>
              </a:rPr>
              <a:t>Navy,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50">
                <a:solidFill>
                  <a:srgbClr val="353744"/>
                </a:solidFill>
                <a:latin typeface="Calibri"/>
                <a:cs typeface="Calibri"/>
              </a:rPr>
              <a:t>Army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35">
                <a:solidFill>
                  <a:srgbClr val="353744"/>
                </a:solidFill>
                <a:latin typeface="Calibri"/>
                <a:cs typeface="Calibri"/>
              </a:rPr>
              <a:t>National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Guard,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Federal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Law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Enforcement</a:t>
            </a:r>
            <a:r>
              <a:rPr dirty="0" sz="1100" spc="-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Academy; </a:t>
            </a:r>
            <a:r>
              <a:rPr dirty="0" sz="1100" spc="20">
                <a:solidFill>
                  <a:srgbClr val="353744"/>
                </a:solidFill>
                <a:latin typeface="Calibri"/>
                <a:cs typeface="Calibri"/>
              </a:rPr>
              <a:t>ServSafe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50">
                <a:solidFill>
                  <a:srgbClr val="353744"/>
                </a:solidFill>
                <a:latin typeface="Calibri"/>
                <a:cs typeface="Calibri"/>
              </a:rPr>
              <a:t>Food</a:t>
            </a:r>
            <a:r>
              <a:rPr dirty="0" sz="1100" spc="16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20">
                <a:solidFill>
                  <a:srgbClr val="353744"/>
                </a:solidFill>
                <a:latin typeface="Calibri"/>
                <a:cs typeface="Calibri"/>
              </a:rPr>
              <a:t>handlers,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20">
                <a:solidFill>
                  <a:srgbClr val="353744"/>
                </a:solidFill>
                <a:latin typeface="Calibri"/>
                <a:cs typeface="Calibri"/>
              </a:rPr>
              <a:t>Idaho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(Oct2023),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Bartender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School,</a:t>
            </a:r>
            <a:r>
              <a:rPr dirty="0" sz="1100" spc="-1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First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Aid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&amp;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CPR;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Source Sans 3"/>
                <a:cs typeface="Source Sans 3"/>
              </a:rPr>
              <a:t>Certified</a:t>
            </a:r>
            <a:endParaRPr sz="1100">
              <a:latin typeface="Source Sans 3"/>
              <a:cs typeface="Source Sans 3"/>
            </a:endParaRPr>
          </a:p>
          <a:p>
            <a:pPr marL="12700" marR="44450">
              <a:lnSpc>
                <a:spcPct val="124500"/>
              </a:lnSpc>
              <a:spcBef>
                <a:spcPts val="80"/>
              </a:spcBef>
            </a:pP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Functional</a:t>
            </a:r>
            <a:r>
              <a:rPr dirty="0" sz="1100" spc="-40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Medicines</a:t>
            </a:r>
            <a:r>
              <a:rPr dirty="0" sz="1100" spc="-35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Practitioner</a:t>
            </a:r>
            <a:r>
              <a:rPr dirty="0" sz="1100" spc="-35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&amp;</a:t>
            </a:r>
            <a:r>
              <a:rPr dirty="0" sz="1100" spc="-40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Source Sans 3"/>
                <a:cs typeface="Source Sans 3"/>
              </a:rPr>
              <a:t>Holistic </a:t>
            </a:r>
            <a:r>
              <a:rPr dirty="0" sz="1100">
                <a:solidFill>
                  <a:srgbClr val="353744"/>
                </a:solidFill>
                <a:latin typeface="Source Sans 3"/>
                <a:cs typeface="Source Sans 3"/>
              </a:rPr>
              <a:t>Nutrition</a:t>
            </a:r>
            <a:r>
              <a:rPr dirty="0" sz="1100" spc="-45">
                <a:solidFill>
                  <a:srgbClr val="353744"/>
                </a:solidFill>
                <a:latin typeface="Source Sans 3"/>
                <a:cs typeface="Source Sans 3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Source Sans 3"/>
                <a:cs typeface="Source Sans 3"/>
              </a:rPr>
              <a:t>(2024)</a:t>
            </a:r>
            <a:endParaRPr sz="1100">
              <a:latin typeface="Source Sans 3"/>
              <a:cs typeface="Source Sans 3"/>
            </a:endParaRPr>
          </a:p>
          <a:p>
            <a:pPr marL="12700" marR="847090">
              <a:lnSpc>
                <a:spcPct val="233199"/>
              </a:lnSpc>
              <a:spcBef>
                <a:spcPts val="10"/>
              </a:spcBef>
            </a:pPr>
            <a:r>
              <a:rPr dirty="0" sz="1100" b="1">
                <a:solidFill>
                  <a:srgbClr val="00AB44"/>
                </a:solidFill>
                <a:latin typeface="Calibri"/>
                <a:cs typeface="Calibri"/>
              </a:rPr>
              <a:t>Contact:</a:t>
            </a:r>
            <a:r>
              <a:rPr dirty="0" sz="1100" spc="165" b="1">
                <a:solidFill>
                  <a:srgbClr val="00AB44"/>
                </a:solidFill>
                <a:latin typeface="Calibri"/>
                <a:cs typeface="Calibri"/>
              </a:rPr>
              <a:t>  </a:t>
            </a:r>
            <a:r>
              <a:rPr dirty="0" sz="1100" b="1">
                <a:solidFill>
                  <a:srgbClr val="00AB44"/>
                </a:solidFill>
                <a:latin typeface="Calibri"/>
                <a:cs typeface="Calibri"/>
              </a:rPr>
              <a:t>Cell</a:t>
            </a:r>
            <a:r>
              <a:rPr dirty="0" sz="1100" spc="160" b="1">
                <a:solidFill>
                  <a:srgbClr val="00AB44"/>
                </a:solidFill>
                <a:latin typeface="Calibri"/>
                <a:cs typeface="Calibri"/>
              </a:rPr>
              <a:t>  </a:t>
            </a:r>
            <a:r>
              <a:rPr dirty="0" sz="1100" b="1">
                <a:solidFill>
                  <a:srgbClr val="00AB44"/>
                </a:solidFill>
                <a:latin typeface="Calibri"/>
                <a:cs typeface="Calibri"/>
              </a:rPr>
              <a:t>360-434-</a:t>
            </a:r>
            <a:r>
              <a:rPr dirty="0" sz="1100" spc="-20" b="1">
                <a:solidFill>
                  <a:srgbClr val="00AB44"/>
                </a:solidFill>
                <a:latin typeface="Calibri"/>
                <a:cs typeface="Calibri"/>
              </a:rPr>
              <a:t>6699 </a:t>
            </a:r>
            <a:r>
              <a:rPr dirty="0" sz="1100" b="1">
                <a:solidFill>
                  <a:srgbClr val="00AB44"/>
                </a:solidFill>
                <a:latin typeface="Calibri"/>
                <a:cs typeface="Calibri"/>
              </a:rPr>
              <a:t>Email</a:t>
            </a:r>
            <a:r>
              <a:rPr dirty="0" sz="1100" spc="200" b="1">
                <a:solidFill>
                  <a:srgbClr val="00AB44"/>
                </a:solidFill>
                <a:latin typeface="Calibri"/>
                <a:cs typeface="Calibri"/>
              </a:rPr>
              <a:t> </a:t>
            </a:r>
            <a:r>
              <a:rPr dirty="0" u="sng" sz="1100" spc="-10" b="1">
                <a:solidFill>
                  <a:srgbClr val="1153CC"/>
                </a:solidFill>
                <a:uFill>
                  <a:solidFill>
                    <a:srgbClr val="1153CC"/>
                  </a:solidFill>
                </a:uFill>
                <a:latin typeface="Calibri"/>
                <a:cs typeface="Calibri"/>
                <a:hlinkClick r:id="rId2"/>
              </a:rPr>
              <a:t>gautney@yahoo.com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102608" y="1659382"/>
            <a:ext cx="2724150" cy="16986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85" b="1">
                <a:solidFill>
                  <a:srgbClr val="00AB44"/>
                </a:solidFill>
                <a:latin typeface="Calibri"/>
                <a:cs typeface="Calibri"/>
              </a:rPr>
              <a:t>GREETINGS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17100"/>
              </a:lnSpc>
              <a:spcBef>
                <a:spcPts val="680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restaurateur,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Please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know,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am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intrigued,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excited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5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highly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interested</a:t>
            </a:r>
            <a:r>
              <a:rPr dirty="0" sz="1100" spc="1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in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your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business.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want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this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to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serve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my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acceptance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Chef/cook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position,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or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equivalent.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am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happy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to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serve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any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position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you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may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have,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which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may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be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right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ﬁt.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100"/>
              <a:t>CULINARY</a:t>
            </a:r>
            <a:r>
              <a:rPr dirty="0" spc="95"/>
              <a:t> BACKGROUND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u="sng" sz="1100" spc="60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MY</a:t>
            </a:r>
            <a:r>
              <a:rPr dirty="0" u="sng" sz="1100" spc="50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 CULINARY</a:t>
            </a:r>
            <a:r>
              <a:rPr dirty="0" u="sng" sz="1100" spc="55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 </a:t>
            </a:r>
            <a:r>
              <a:rPr dirty="0" u="sng" sz="1100" spc="60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WORK</a:t>
            </a:r>
            <a:r>
              <a:rPr dirty="0" u="sng" sz="1100" spc="50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 </a:t>
            </a:r>
            <a:r>
              <a:rPr dirty="0" u="sng" sz="1100" spc="60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&amp;</a:t>
            </a:r>
            <a:r>
              <a:rPr dirty="0" u="sng" sz="1100" spc="55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 </a:t>
            </a:r>
            <a:r>
              <a:rPr dirty="0" u="sng" sz="1100" spc="-10">
                <a:solidFill>
                  <a:srgbClr val="353744"/>
                </a:solidFill>
                <a:uFill>
                  <a:solidFill>
                    <a:srgbClr val="353744"/>
                  </a:solidFill>
                </a:uFill>
              </a:rPr>
              <a:t>BACKGROUND:</a:t>
            </a:r>
            <a:endParaRPr sz="1100"/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100"/>
          </a:p>
          <a:p>
            <a:pPr marL="12700" marR="108585">
              <a:lnSpc>
                <a:spcPct val="117000"/>
              </a:lnSpc>
            </a:pP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am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4th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generation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farmer,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from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 b="0">
                <a:solidFill>
                  <a:srgbClr val="353744"/>
                </a:solidFill>
                <a:latin typeface="Calibri"/>
                <a:cs typeface="Calibri"/>
              </a:rPr>
              <a:t>long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family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line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1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dairy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farmers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Oregon.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 b="0">
                <a:solidFill>
                  <a:srgbClr val="353744"/>
                </a:solidFill>
                <a:latin typeface="Calibri"/>
                <a:cs typeface="Calibri"/>
              </a:rPr>
              <a:t>My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family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often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had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400-600</a:t>
            </a:r>
            <a:r>
              <a:rPr dirty="0" sz="1100" spc="11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head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14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cattle,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marketing</a:t>
            </a:r>
            <a:r>
              <a:rPr dirty="0" sz="1100" spc="13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to</a:t>
            </a:r>
            <a:r>
              <a:rPr dirty="0" sz="1100" spc="14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several</a:t>
            </a:r>
            <a:r>
              <a:rPr dirty="0" sz="1100" spc="14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restaurants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4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Oregon,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well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contributing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to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main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industry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dairy</a:t>
            </a:r>
            <a:r>
              <a:rPr dirty="0" sz="1100" spc="114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farmers.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great</a:t>
            </a:r>
            <a:r>
              <a:rPr dirty="0" sz="1100" spc="11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grandfather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 b="0">
                <a:solidFill>
                  <a:srgbClr val="353744"/>
                </a:solidFill>
                <a:latin typeface="Calibri"/>
                <a:cs typeface="Calibri"/>
              </a:rPr>
              <a:t>was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one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ﬁrst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Presidents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 b="0">
                <a:solidFill>
                  <a:srgbClr val="353744"/>
                </a:solidFill>
                <a:latin typeface="Calibri"/>
                <a:cs typeface="Calibri"/>
              </a:rPr>
              <a:t>Dairy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Farmers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Association.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have</a:t>
            </a:r>
            <a:r>
              <a:rPr dirty="0" sz="1100" spc="13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many</a:t>
            </a:r>
            <a:r>
              <a:rPr dirty="0" sz="1100" spc="13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family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members</a:t>
            </a:r>
            <a:r>
              <a:rPr dirty="0" sz="1100" spc="114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(past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present)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who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were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 b="0">
                <a:solidFill>
                  <a:srgbClr val="353744"/>
                </a:solidFill>
                <a:latin typeface="Calibri"/>
                <a:cs typeface="Calibri"/>
              </a:rPr>
              <a:t>and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are</a:t>
            </a:r>
            <a:r>
              <a:rPr dirty="0" sz="1100" spc="6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Chefs.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17000"/>
              </a:lnSpc>
            </a:pP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family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7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grew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up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caring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7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livestock</a:t>
            </a:r>
            <a:r>
              <a:rPr dirty="0" sz="1100" spc="500" b="0">
                <a:solidFill>
                  <a:srgbClr val="353744"/>
                </a:solidFill>
                <a:latin typeface="Calibri"/>
                <a:cs typeface="Calibri"/>
              </a:rPr>
              <a:t> 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&amp;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land.</a:t>
            </a:r>
            <a:r>
              <a:rPr dirty="0" sz="1100" spc="1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grandmother,</a:t>
            </a:r>
            <a:r>
              <a:rPr dirty="0" sz="1100" spc="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(mother’s</a:t>
            </a:r>
            <a:r>
              <a:rPr dirty="0" sz="1100" spc="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side),</a:t>
            </a:r>
            <a:r>
              <a:rPr dirty="0" sz="1100" spc="1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 b="0">
                <a:solidFill>
                  <a:srgbClr val="353744"/>
                </a:solidFill>
                <a:latin typeface="Calibri"/>
                <a:cs typeface="Calibri"/>
              </a:rPr>
              <a:t>was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from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8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Deep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South</a:t>
            </a:r>
            <a:r>
              <a:rPr dirty="0" sz="1100" spc="11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-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7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farmer,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ﬁsherman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healer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(medicine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woman).</a:t>
            </a:r>
            <a:r>
              <a:rPr dirty="0" sz="1100" spc="12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From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 b="0">
                <a:solidFill>
                  <a:srgbClr val="353744"/>
                </a:solidFill>
                <a:latin typeface="Calibri"/>
                <a:cs typeface="Calibri"/>
              </a:rPr>
              <a:t>the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time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could</a:t>
            </a:r>
            <a:r>
              <a:rPr dirty="0" sz="1100" spc="8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walk,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she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mother</a:t>
            </a:r>
            <a:r>
              <a:rPr dirty="0" sz="1100" spc="9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 b="0">
                <a:solidFill>
                  <a:srgbClr val="353744"/>
                </a:solidFill>
                <a:latin typeface="Calibri"/>
                <a:cs typeface="Calibri"/>
              </a:rPr>
              <a:t>had</a:t>
            </a:r>
            <a:r>
              <a:rPr dirty="0" sz="1100" spc="5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me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kitchen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working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with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herbs,</a:t>
            </a:r>
            <a:r>
              <a:rPr dirty="0" sz="1100" spc="500" b="0">
                <a:solidFill>
                  <a:srgbClr val="353744"/>
                </a:solidFill>
                <a:latin typeface="Calibri"/>
                <a:cs typeface="Calibri"/>
              </a:rPr>
              <a:t> 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baking,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preserving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farm</a:t>
            </a:r>
            <a:r>
              <a:rPr dirty="0" sz="1100" spc="13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foods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2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helping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cook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family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meals.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family</a:t>
            </a:r>
            <a:r>
              <a:rPr dirty="0" sz="1100" spc="9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on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father’s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side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were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dairy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goat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farmers,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chefs.</a:t>
            </a:r>
            <a:r>
              <a:rPr dirty="0" sz="1100" spc="1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 b="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50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also</a:t>
            </a:r>
            <a:r>
              <a:rPr dirty="0" sz="1100" spc="7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had</a:t>
            </a:r>
            <a:r>
              <a:rPr dirty="0" sz="1100" spc="7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family</a:t>
            </a:r>
            <a:r>
              <a:rPr dirty="0" sz="1100" spc="7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who</a:t>
            </a:r>
            <a:r>
              <a:rPr dirty="0" sz="1100" spc="7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owned/operated</a:t>
            </a:r>
            <a:r>
              <a:rPr dirty="0" sz="1100" spc="7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 b="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6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 b="0">
                <a:solidFill>
                  <a:srgbClr val="353744"/>
                </a:solidFill>
                <a:latin typeface="Calibri"/>
                <a:cs typeface="Calibri"/>
              </a:rPr>
              <a:t>hotel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commercial</a:t>
            </a:r>
            <a:r>
              <a:rPr dirty="0" sz="1100" spc="11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kitchen</a:t>
            </a:r>
            <a:r>
              <a:rPr dirty="0" sz="1100" spc="11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at</a:t>
            </a:r>
            <a:r>
              <a:rPr dirty="0" sz="1100" spc="105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b="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10" b="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 b="0">
                <a:solidFill>
                  <a:srgbClr val="353744"/>
                </a:solidFill>
                <a:latin typeface="Calibri"/>
                <a:cs typeface="Calibri"/>
              </a:rPr>
              <a:t>private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61771"/>
            <a:ext cx="2441575" cy="419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300"/>
              </a:lnSpc>
              <a:spcBef>
                <a:spcPts val="100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campground,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where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worked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young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aspiring</a:t>
            </a:r>
            <a:r>
              <a:rPr dirty="0" sz="1100" spc="16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chef.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1455877"/>
            <a:ext cx="2657475" cy="1791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10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have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worked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practically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every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position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restaurant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over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career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have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been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cooking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own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family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since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becoming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mother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at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15.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I’ve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managed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served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at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bars,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restaurants,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pubs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catering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companies.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served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through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church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events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was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Director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large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food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pantry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McMinnville,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OR.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managed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all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aspects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of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business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volunteer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coordination.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01700" y="3421583"/>
            <a:ext cx="2712720" cy="1986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little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known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fact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about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me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-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worked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extra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on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Grimm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&amp;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Librarians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then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competed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spot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on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Master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(season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10)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where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dish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was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selected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by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Master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Chefs.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It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greatly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validated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6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cooking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skills,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talent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ﬂavors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recipe,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when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dish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was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selected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over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80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other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contestants!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However,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was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not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great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in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convincing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producers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acting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skills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on TV!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01700" y="5582107"/>
            <a:ext cx="2703830" cy="13982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am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natural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chef,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currently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working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Sous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at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senior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living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community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in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Boise.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also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work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volunteer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culinary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instructor,</a:t>
            </a:r>
            <a:r>
              <a:rPr dirty="0" sz="1100" spc="2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teaching</a:t>
            </a:r>
            <a:r>
              <a:rPr dirty="0" sz="1100" spc="2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farm-to-table</a:t>
            </a:r>
            <a:r>
              <a:rPr dirty="0" sz="1100" spc="229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culinary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skills,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preservation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&amp;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cooking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from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scratch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to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Veteran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families,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executive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director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of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our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nonproﬁt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we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call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Dunshire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Ranch.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01700" y="7154875"/>
            <a:ext cx="2701290" cy="1986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retain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Excellent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knowledge</a:t>
            </a:r>
            <a:r>
              <a:rPr dirty="0" sz="1100" spc="15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creating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special,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healthy,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raw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food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detox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diets.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know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many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creative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international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cuisines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from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classic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American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or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rustic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regional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dishes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to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modern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such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as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Japanese,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Indian,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Chinese,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Thai,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Mexican,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Slovakian,</a:t>
            </a:r>
            <a:r>
              <a:rPr dirty="0" sz="1100" spc="1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Hungarian,</a:t>
            </a:r>
            <a:r>
              <a:rPr dirty="0" sz="1100" spc="1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French,</a:t>
            </a:r>
            <a:r>
              <a:rPr dirty="0" sz="1100" spc="1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Spanish,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Italian,</a:t>
            </a:r>
            <a:r>
              <a:rPr dirty="0" sz="1100" spc="17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Portuguese,</a:t>
            </a:r>
            <a:r>
              <a:rPr dirty="0" sz="1100" spc="17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Brazilian,</a:t>
            </a:r>
            <a:r>
              <a:rPr dirty="0" sz="1100" spc="17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Greek,</a:t>
            </a:r>
            <a:r>
              <a:rPr dirty="0" sz="1100" spc="17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British,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Southern</a:t>
            </a:r>
            <a:r>
              <a:rPr dirty="0" sz="1100" spc="1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American,</a:t>
            </a:r>
            <a:r>
              <a:rPr dirty="0" sz="1100" spc="1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Russian,</a:t>
            </a:r>
            <a:r>
              <a:rPr dirty="0" sz="1100" spc="1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Mediterranean,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Caribbean,</a:t>
            </a:r>
            <a:r>
              <a:rPr dirty="0" sz="1100" spc="1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Creole/Cajun,</a:t>
            </a:r>
            <a:r>
              <a:rPr dirty="0" sz="1100" spc="1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Keto,</a:t>
            </a:r>
            <a:r>
              <a:rPr dirty="0" sz="1100" spc="1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Macrobiotic,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102608" y="861771"/>
            <a:ext cx="2504440" cy="1007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Vegetarian,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Vegan,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etc.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Therefore,</a:t>
            </a:r>
            <a:r>
              <a:rPr dirty="0" sz="1100" spc="459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deﬁne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cooking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style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mix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ﬁne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ﬂavors,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which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are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always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inspired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by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fresh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local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ingredients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tastes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diﬀerent cultures.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102608" y="2044648"/>
            <a:ext cx="2654935" cy="3359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I’ve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been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making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own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sourdough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breads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with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7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235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yr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old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starter,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weekly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10+yrs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have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been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cooking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over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40+yrs.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enjoy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working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with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all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forms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ferments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-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making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raw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cheeses,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yogurts,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marinaras,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salsas,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lactoferments,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pickles,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kimchi,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kombucha,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food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alchemy,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tonics,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variety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home-canned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foods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preserves,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well.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All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baked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goods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and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pastries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are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scratch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made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home.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have</a:t>
            </a:r>
            <a:r>
              <a:rPr dirty="0" sz="1100" spc="15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several</a:t>
            </a:r>
            <a:r>
              <a:rPr dirty="0" sz="1100" spc="15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homestyle</a:t>
            </a:r>
            <a:r>
              <a:rPr dirty="0" sz="1100" spc="15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signature</a:t>
            </a:r>
            <a:r>
              <a:rPr dirty="0" sz="1100" spc="16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dishes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 make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regularly,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that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always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bring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diners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back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for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more.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As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natural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chef,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</a:t>
            </a:r>
            <a:r>
              <a:rPr dirty="0" sz="1100" spc="7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am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passionate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about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food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science,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fermentation,</a:t>
            </a:r>
            <a:r>
              <a:rPr dirty="0" sz="1100" spc="1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herbology</a:t>
            </a:r>
            <a:r>
              <a:rPr dirty="0" sz="1100" spc="1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viticulture,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making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own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wines,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mead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hard</a:t>
            </a:r>
            <a:r>
              <a:rPr dirty="0" sz="1100" spc="5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ciders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seasonally.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102608" y="5574487"/>
            <a:ext cx="2607310" cy="13982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past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I’ve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participated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and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won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several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cooking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competitions,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taught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cooking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demonstrations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at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county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353744"/>
                </a:solidFill>
                <a:latin typeface="Calibri"/>
                <a:cs typeface="Calibri"/>
              </a:rPr>
              <a:t>fairs</a:t>
            </a:r>
            <a:r>
              <a:rPr dirty="0" sz="1100" spc="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and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traveled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all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over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world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with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0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military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spouse</a:t>
            </a:r>
            <a:r>
              <a:rPr dirty="0" sz="1100" spc="16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-</a:t>
            </a:r>
            <a:r>
              <a:rPr dirty="0" sz="1100" spc="16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gaining</a:t>
            </a:r>
            <a:r>
              <a:rPr dirty="0" sz="1100" spc="15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international</a:t>
            </a:r>
            <a:r>
              <a:rPr dirty="0" sz="1100" spc="14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inﬂuence</a:t>
            </a:r>
            <a:r>
              <a:rPr dirty="0" sz="1100" spc="17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of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cuisine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from</a:t>
            </a:r>
            <a:r>
              <a:rPr dirty="0" sz="1100" spc="14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many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mentoring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chefs</a:t>
            </a:r>
            <a:r>
              <a:rPr dirty="0" sz="1100" spc="13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along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the</a:t>
            </a:r>
            <a:r>
              <a:rPr dirty="0" sz="1100" spc="8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way.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102608" y="7147255"/>
            <a:ext cx="2564130" cy="614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Below,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is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few</a:t>
            </a:r>
            <a:r>
              <a:rPr dirty="0" sz="1100" spc="10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pictures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of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work.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If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353744"/>
                </a:solidFill>
                <a:latin typeface="Calibri"/>
                <a:cs typeface="Calibri"/>
              </a:rPr>
              <a:t>you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look</a:t>
            </a:r>
            <a:r>
              <a:rPr dirty="0" sz="1100" spc="2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up</a:t>
            </a:r>
            <a:r>
              <a:rPr dirty="0" sz="1100" spc="2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#gautneygrublove</a:t>
            </a:r>
            <a:r>
              <a:rPr dirty="0" sz="1100" spc="28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online</a:t>
            </a:r>
            <a:r>
              <a:rPr dirty="0" sz="1100" spc="29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you</a:t>
            </a:r>
            <a:r>
              <a:rPr dirty="0" sz="1100" spc="2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will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ﬁnd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more.</a:t>
            </a:r>
            <a:r>
              <a:rPr dirty="0" sz="1100" spc="13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My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Instagram:</a:t>
            </a:r>
            <a:r>
              <a:rPr dirty="0" sz="1100" spc="125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mommag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33450" y="933450"/>
            <a:ext cx="2495550" cy="1638300"/>
            <a:chOff x="933450" y="933450"/>
            <a:chExt cx="2495550" cy="16383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3450" y="933450"/>
              <a:ext cx="1238250" cy="16383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09800" y="952500"/>
              <a:ext cx="1219200" cy="1619250"/>
            </a:xfrm>
            <a:prstGeom prst="rect">
              <a:avLst/>
            </a:prstGeom>
          </p:spPr>
        </p:pic>
      </p:grpSp>
      <p:grpSp>
        <p:nvGrpSpPr>
          <p:cNvPr id="5" name="object 5" descr=""/>
          <p:cNvGrpSpPr/>
          <p:nvPr/>
        </p:nvGrpSpPr>
        <p:grpSpPr>
          <a:xfrm>
            <a:off x="933450" y="2657475"/>
            <a:ext cx="2562225" cy="1247775"/>
            <a:chOff x="933450" y="2657475"/>
            <a:chExt cx="2562225" cy="1247775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33450" y="2657475"/>
              <a:ext cx="1333500" cy="1247775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05050" y="2828925"/>
              <a:ext cx="1190625" cy="1076325"/>
            </a:xfrm>
            <a:prstGeom prst="rect">
              <a:avLst/>
            </a:prstGeom>
          </p:spPr>
        </p:pic>
      </p:grpSp>
      <p:grpSp>
        <p:nvGrpSpPr>
          <p:cNvPr id="8" name="object 8" descr=""/>
          <p:cNvGrpSpPr/>
          <p:nvPr/>
        </p:nvGrpSpPr>
        <p:grpSpPr>
          <a:xfrm>
            <a:off x="933450" y="3991609"/>
            <a:ext cx="2581275" cy="1133475"/>
            <a:chOff x="933450" y="3991609"/>
            <a:chExt cx="2581275" cy="1133475"/>
          </a:xfrm>
        </p:grpSpPr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33450" y="3991622"/>
              <a:ext cx="1162050" cy="1133462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3600" y="3991609"/>
              <a:ext cx="1381125" cy="1133475"/>
            </a:xfrm>
            <a:prstGeom prst="rect">
              <a:avLst/>
            </a:prstGeom>
          </p:spPr>
        </p:pic>
      </p:grpSp>
      <p:grpSp>
        <p:nvGrpSpPr>
          <p:cNvPr id="11" name="object 11" descr=""/>
          <p:cNvGrpSpPr/>
          <p:nvPr/>
        </p:nvGrpSpPr>
        <p:grpSpPr>
          <a:xfrm>
            <a:off x="933450" y="5211445"/>
            <a:ext cx="2571750" cy="1695450"/>
            <a:chOff x="933450" y="5211445"/>
            <a:chExt cx="2571750" cy="1695450"/>
          </a:xfrm>
        </p:grpSpPr>
        <p:pic>
          <p:nvPicPr>
            <p:cNvPr id="12" name="object 1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33450" y="5211445"/>
              <a:ext cx="1143000" cy="1695449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14550" y="5278120"/>
              <a:ext cx="1390650" cy="1628774"/>
            </a:xfrm>
            <a:prstGeom prst="rect">
              <a:avLst/>
            </a:prstGeom>
          </p:spPr>
        </p:pic>
      </p:grpSp>
      <p:grpSp>
        <p:nvGrpSpPr>
          <p:cNvPr id="14" name="object 14" descr=""/>
          <p:cNvGrpSpPr/>
          <p:nvPr/>
        </p:nvGrpSpPr>
        <p:grpSpPr>
          <a:xfrm>
            <a:off x="933450" y="6993255"/>
            <a:ext cx="2543175" cy="1295400"/>
            <a:chOff x="933450" y="6993255"/>
            <a:chExt cx="2543175" cy="1295400"/>
          </a:xfrm>
        </p:grpSpPr>
        <p:pic>
          <p:nvPicPr>
            <p:cNvPr id="15" name="object 15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33450" y="6993255"/>
              <a:ext cx="1381125" cy="1295400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52675" y="7040880"/>
              <a:ext cx="1123950" cy="1247775"/>
            </a:xfrm>
            <a:prstGeom prst="rect">
              <a:avLst/>
            </a:prstGeom>
          </p:spPr>
        </p:pic>
      </p:grpSp>
      <p:grpSp>
        <p:nvGrpSpPr>
          <p:cNvPr id="17" name="object 17" descr=""/>
          <p:cNvGrpSpPr/>
          <p:nvPr/>
        </p:nvGrpSpPr>
        <p:grpSpPr>
          <a:xfrm>
            <a:off x="4133850" y="933450"/>
            <a:ext cx="2686050" cy="1171575"/>
            <a:chOff x="4133850" y="933450"/>
            <a:chExt cx="2686050" cy="1171575"/>
          </a:xfrm>
        </p:grpSpPr>
        <p:pic>
          <p:nvPicPr>
            <p:cNvPr id="18" name="object 1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133850" y="933450"/>
              <a:ext cx="1190625" cy="1171575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362575" y="1009650"/>
              <a:ext cx="1457325" cy="1095375"/>
            </a:xfrm>
            <a:prstGeom prst="rect">
              <a:avLst/>
            </a:prstGeom>
          </p:spPr>
        </p:pic>
      </p:grpSp>
      <p:grpSp>
        <p:nvGrpSpPr>
          <p:cNvPr id="20" name="object 20" descr=""/>
          <p:cNvGrpSpPr/>
          <p:nvPr/>
        </p:nvGrpSpPr>
        <p:grpSpPr>
          <a:xfrm>
            <a:off x="4133850" y="2190750"/>
            <a:ext cx="2686050" cy="1533525"/>
            <a:chOff x="4133850" y="2190750"/>
            <a:chExt cx="2686050" cy="1533525"/>
          </a:xfrm>
        </p:grpSpPr>
        <p:pic>
          <p:nvPicPr>
            <p:cNvPr id="21" name="object 21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133850" y="2190750"/>
              <a:ext cx="1143000" cy="1533525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14950" y="2200275"/>
              <a:ext cx="1504950" cy="1524000"/>
            </a:xfrm>
            <a:prstGeom prst="rect">
              <a:avLst/>
            </a:prstGeom>
          </p:spPr>
        </p:pic>
      </p:grpSp>
      <p:grpSp>
        <p:nvGrpSpPr>
          <p:cNvPr id="23" name="object 23" descr=""/>
          <p:cNvGrpSpPr/>
          <p:nvPr/>
        </p:nvGrpSpPr>
        <p:grpSpPr>
          <a:xfrm>
            <a:off x="4133850" y="3810634"/>
            <a:ext cx="2562225" cy="1638300"/>
            <a:chOff x="4133850" y="3810634"/>
            <a:chExt cx="2562225" cy="1638300"/>
          </a:xfrm>
        </p:grpSpPr>
        <p:pic>
          <p:nvPicPr>
            <p:cNvPr id="24" name="object 24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33850" y="3943984"/>
              <a:ext cx="1219200" cy="1504950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391150" y="3810634"/>
              <a:ext cx="1304925" cy="1638300"/>
            </a:xfrm>
            <a:prstGeom prst="rect">
              <a:avLst/>
            </a:prstGeom>
          </p:spPr>
        </p:pic>
      </p:grpSp>
      <p:grpSp>
        <p:nvGrpSpPr>
          <p:cNvPr id="26" name="object 26" descr=""/>
          <p:cNvGrpSpPr/>
          <p:nvPr/>
        </p:nvGrpSpPr>
        <p:grpSpPr>
          <a:xfrm>
            <a:off x="4133850" y="5535295"/>
            <a:ext cx="2647950" cy="1009650"/>
            <a:chOff x="4133850" y="5535295"/>
            <a:chExt cx="2647950" cy="1009650"/>
          </a:xfrm>
        </p:grpSpPr>
        <p:pic>
          <p:nvPicPr>
            <p:cNvPr id="27" name="object 27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133850" y="5535295"/>
              <a:ext cx="1343025" cy="1009650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514975" y="5601970"/>
              <a:ext cx="1266825" cy="942975"/>
            </a:xfrm>
            <a:prstGeom prst="rect">
              <a:avLst/>
            </a:prstGeom>
          </p:spPr>
        </p:pic>
      </p:grpSp>
      <p:grpSp>
        <p:nvGrpSpPr>
          <p:cNvPr id="29" name="object 29" descr=""/>
          <p:cNvGrpSpPr/>
          <p:nvPr/>
        </p:nvGrpSpPr>
        <p:grpSpPr>
          <a:xfrm>
            <a:off x="4133850" y="6631305"/>
            <a:ext cx="2657475" cy="1381125"/>
            <a:chOff x="4133850" y="6631305"/>
            <a:chExt cx="2657475" cy="1381125"/>
          </a:xfrm>
        </p:grpSpPr>
        <p:pic>
          <p:nvPicPr>
            <p:cNvPr id="30" name="object 30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133850" y="6631305"/>
              <a:ext cx="1362075" cy="1381125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534025" y="6688455"/>
              <a:ext cx="1257300" cy="13239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34085" y="4643754"/>
            <a:ext cx="2485390" cy="1659889"/>
            <a:chOff x="934085" y="4643754"/>
            <a:chExt cx="2485390" cy="1659889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4085" y="4643754"/>
              <a:ext cx="2485008" cy="1659509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0252" y="6219697"/>
              <a:ext cx="82778" cy="7416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4092" y="6219697"/>
              <a:ext cx="82803" cy="74168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046" y="6220078"/>
              <a:ext cx="116205" cy="72516"/>
            </a:xfrm>
            <a:prstGeom prst="rect">
              <a:avLst/>
            </a:prstGeom>
          </p:spPr>
        </p:pic>
      </p:grpSp>
      <p:sp>
        <p:nvSpPr>
          <p:cNvPr id="7" name="object 7" descr=""/>
          <p:cNvSpPr/>
          <p:nvPr/>
        </p:nvSpPr>
        <p:spPr>
          <a:xfrm>
            <a:off x="1733550" y="7700009"/>
            <a:ext cx="891540" cy="0"/>
          </a:xfrm>
          <a:custGeom>
            <a:avLst/>
            <a:gdLst/>
            <a:ahLst/>
            <a:cxnLst/>
            <a:rect l="l" t="t" r="r" b="b"/>
            <a:pathLst>
              <a:path w="891539" h="0">
                <a:moveTo>
                  <a:pt x="0" y="0"/>
                </a:moveTo>
                <a:lnTo>
                  <a:pt x="891413" y="0"/>
                </a:lnTo>
              </a:path>
            </a:pathLst>
          </a:custGeom>
          <a:ln w="1525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2883916" y="4370577"/>
            <a:ext cx="349250" cy="78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50">
                <a:solidFill>
                  <a:srgbClr val="202020"/>
                </a:solidFill>
                <a:latin typeface="Arial"/>
                <a:cs typeface="Arial"/>
              </a:rPr>
              <a:t>U</a:t>
            </a:r>
            <a:r>
              <a:rPr dirty="0" sz="350" spc="285">
                <a:solidFill>
                  <a:srgbClr val="202020"/>
                </a:solidFill>
                <a:latin typeface="Arial"/>
                <a:cs typeface="Arial"/>
              </a:rPr>
              <a:t>  </a:t>
            </a:r>
            <a:r>
              <a:rPr dirty="0" sz="350" spc="-10">
                <a:solidFill>
                  <a:srgbClr val="343434"/>
                </a:solidFill>
                <a:latin typeface="Arial"/>
                <a:cs typeface="Arial"/>
              </a:rPr>
              <a:t>LTE</a:t>
            </a:r>
            <a:r>
              <a:rPr dirty="0" sz="350" spc="-10">
                <a:solidFill>
                  <a:srgbClr val="C1BBBB"/>
                </a:solidFill>
                <a:latin typeface="Arial"/>
                <a:cs typeface="Arial"/>
              </a:rPr>
              <a:t>ir:=&gt;</a:t>
            </a:r>
            <a:endParaRPr sz="3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958848" y="4480305"/>
            <a:ext cx="438784" cy="165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459"/>
              </a:lnSpc>
              <a:spcBef>
                <a:spcPts val="100"/>
              </a:spcBef>
            </a:pPr>
            <a:r>
              <a:rPr dirty="0" sz="400" spc="210">
                <a:solidFill>
                  <a:srgbClr val="6F6F6F"/>
                </a:solidFill>
                <a:latin typeface="Arial"/>
                <a:cs typeface="Arial"/>
              </a:rPr>
              <a:t>MOMMAG</a:t>
            </a:r>
            <a:endParaRPr sz="400">
              <a:latin typeface="Arial"/>
              <a:cs typeface="Arial"/>
            </a:endParaRPr>
          </a:p>
          <a:p>
            <a:pPr marL="56515">
              <a:lnSpc>
                <a:spcPts val="640"/>
              </a:lnSpc>
            </a:pPr>
            <a:r>
              <a:rPr dirty="0" sz="550" spc="204" b="1">
                <a:solidFill>
                  <a:srgbClr val="090909"/>
                </a:solidFill>
                <a:latin typeface="Arial"/>
                <a:cs typeface="Arial"/>
              </a:rPr>
              <a:t>Posts</a:t>
            </a:r>
            <a:endParaRPr sz="55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96188" y="6281825"/>
            <a:ext cx="2287270" cy="1322705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203835">
              <a:lnSpc>
                <a:spcPct val="100000"/>
              </a:lnSpc>
              <a:spcBef>
                <a:spcPts val="360"/>
              </a:spcBef>
            </a:pPr>
            <a:r>
              <a:rPr dirty="0" sz="700" spc="120">
                <a:solidFill>
                  <a:srgbClr val="202020"/>
                </a:solidFill>
                <a:latin typeface="Arial"/>
                <a:cs typeface="Arial"/>
              </a:rPr>
              <a:t>It</a:t>
            </a:r>
            <a:r>
              <a:rPr dirty="0" sz="700" spc="-1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343434"/>
                </a:solidFill>
                <a:latin typeface="Arial"/>
                <a:cs typeface="Arial"/>
              </a:rPr>
              <a:t>L</a:t>
            </a:r>
            <a:r>
              <a:rPr dirty="0" sz="500" spc="150">
                <a:solidFill>
                  <a:srgbClr val="090909"/>
                </a:solidFill>
                <a:latin typeface="Arial"/>
                <a:cs typeface="Arial"/>
              </a:rPr>
              <a:t>iked</a:t>
            </a:r>
            <a:r>
              <a:rPr dirty="0" sz="500" spc="26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dirty="0" sz="500" spc="170">
                <a:solidFill>
                  <a:srgbClr val="202020"/>
                </a:solidFill>
                <a:latin typeface="Arial"/>
                <a:cs typeface="Arial"/>
              </a:rPr>
              <a:t>by</a:t>
            </a:r>
            <a:r>
              <a:rPr dirty="0" sz="500" spc="10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85">
                <a:solidFill>
                  <a:srgbClr val="343434"/>
                </a:solidFill>
                <a:latin typeface="Arial"/>
                <a:cs typeface="Arial"/>
              </a:rPr>
              <a:t>mamalong3</a:t>
            </a:r>
            <a:r>
              <a:rPr dirty="0" sz="500" spc="7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75">
                <a:solidFill>
                  <a:srgbClr val="343434"/>
                </a:solidFill>
                <a:latin typeface="Arial"/>
                <a:cs typeface="Arial"/>
              </a:rPr>
              <a:t>and</a:t>
            </a:r>
            <a:r>
              <a:rPr dirty="0" sz="500" spc="-6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75">
                <a:solidFill>
                  <a:srgbClr val="090909"/>
                </a:solidFill>
                <a:latin typeface="Arial"/>
                <a:cs typeface="Arial"/>
              </a:rPr>
              <a:t>12</a:t>
            </a:r>
            <a:r>
              <a:rPr dirty="0" sz="500" spc="2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090909"/>
                </a:solidFill>
                <a:latin typeface="Arial"/>
                <a:cs typeface="Arial"/>
              </a:rPr>
              <a:t>o"thers</a:t>
            </a:r>
            <a:endParaRPr sz="500">
              <a:latin typeface="Arial"/>
              <a:cs typeface="Arial"/>
            </a:endParaRPr>
          </a:p>
          <a:p>
            <a:pPr marL="30480" marR="5080" indent="635">
              <a:lnSpc>
                <a:spcPct val="95800"/>
              </a:lnSpc>
              <a:spcBef>
                <a:spcPts val="204"/>
              </a:spcBef>
            </a:pPr>
            <a:r>
              <a:rPr dirty="0" sz="500" spc="185">
                <a:solidFill>
                  <a:srgbClr val="343434"/>
                </a:solidFill>
                <a:latin typeface="Arial"/>
                <a:cs typeface="Arial"/>
              </a:rPr>
              <a:t>mommag</a:t>
            </a:r>
            <a:r>
              <a:rPr dirty="0" sz="500" spc="6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>
                <a:solidFill>
                  <a:srgbClr val="202020"/>
                </a:solidFill>
                <a:latin typeface="Times New Roman"/>
                <a:cs typeface="Times New Roman"/>
              </a:rPr>
              <a:t>I</a:t>
            </a:r>
            <a:r>
              <a:rPr dirty="0" sz="500" spc="13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500">
                <a:solidFill>
                  <a:srgbClr val="202020"/>
                </a:solidFill>
                <a:latin typeface="Arial"/>
                <a:cs typeface="Arial"/>
              </a:rPr>
              <a:t>had</a:t>
            </a:r>
            <a:r>
              <a:rPr dirty="0" sz="500" spc="300">
                <a:solidFill>
                  <a:srgbClr val="202020"/>
                </a:solidFill>
                <a:latin typeface="Arial"/>
                <a:cs typeface="Arial"/>
              </a:rPr>
              <a:t>  </a:t>
            </a:r>
            <a:r>
              <a:rPr dirty="0" sz="500" spc="165">
                <a:solidFill>
                  <a:srgbClr val="525252"/>
                </a:solidFill>
                <a:latin typeface="Arial"/>
                <a:cs typeface="Arial"/>
              </a:rPr>
              <a:t>some</a:t>
            </a:r>
            <a:r>
              <a:rPr dirty="0" sz="500" spc="75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500" spc="65">
                <a:solidFill>
                  <a:srgbClr val="202020"/>
                </a:solidFill>
                <a:latin typeface="Arial"/>
                <a:cs typeface="Arial"/>
              </a:rPr>
              <a:t>g..-</a:t>
            </a:r>
            <a:r>
              <a:rPr dirty="0" sz="500" spc="85">
                <a:solidFill>
                  <a:srgbClr val="202020"/>
                </a:solidFill>
                <a:latin typeface="Arial"/>
                <a:cs typeface="Arial"/>
              </a:rPr>
              <a:t>eat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14">
                <a:solidFill>
                  <a:srgbClr val="343434"/>
                </a:solidFill>
                <a:latin typeface="Arial"/>
                <a:cs typeface="Arial"/>
              </a:rPr>
              <a:t>ta</a:t>
            </a:r>
            <a:r>
              <a:rPr dirty="0" sz="500" spc="114">
                <a:solidFill>
                  <a:srgbClr val="525252"/>
                </a:solidFill>
                <a:latin typeface="Arial"/>
                <a:cs typeface="Arial"/>
              </a:rPr>
              <a:t>s</a:t>
            </a:r>
            <a:r>
              <a:rPr dirty="0" sz="500" spc="114">
                <a:solidFill>
                  <a:srgbClr val="343434"/>
                </a:solidFill>
                <a:latin typeface="Arial"/>
                <a:cs typeface="Arial"/>
              </a:rPr>
              <a:t>t</a:t>
            </a:r>
            <a:r>
              <a:rPr dirty="0" sz="500" spc="114">
                <a:solidFill>
                  <a:srgbClr val="090909"/>
                </a:solidFill>
                <a:latin typeface="Arial"/>
                <a:cs typeface="Arial"/>
              </a:rPr>
              <a:t>i</a:t>
            </a:r>
            <a:r>
              <a:rPr dirty="0" sz="500" spc="114">
                <a:solidFill>
                  <a:srgbClr val="343434"/>
                </a:solidFill>
                <a:latin typeface="Arial"/>
                <a:cs typeface="Arial"/>
              </a:rPr>
              <a:t>ng</a:t>
            </a:r>
            <a:r>
              <a:rPr dirty="0" sz="500" spc="29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food</a:t>
            </a:r>
            <a:r>
              <a:rPr dirty="0" sz="500" spc="2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today</a:t>
            </a:r>
            <a:r>
              <a:rPr dirty="0" sz="500" spc="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20">
                <a:solidFill>
                  <a:srgbClr val="343434"/>
                </a:solidFill>
                <a:latin typeface="Arial"/>
                <a:cs typeface="Arial"/>
              </a:rPr>
              <a:t>and </a:t>
            </a:r>
            <a:r>
              <a:rPr dirty="0" sz="500" spc="145">
                <a:solidFill>
                  <a:srgbClr val="343434"/>
                </a:solidFill>
                <a:latin typeface="Arial"/>
                <a:cs typeface="Arial"/>
              </a:rPr>
              <a:t>even</a:t>
            </a:r>
            <a:r>
              <a:rPr dirty="0" sz="500" spc="2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343434"/>
                </a:solidFill>
                <a:latin typeface="Arial"/>
                <a:cs typeface="Arial"/>
              </a:rPr>
              <a:t>got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 sent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dirty="0" sz="500" spc="7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0">
                <a:solidFill>
                  <a:srgbClr val="343434"/>
                </a:solidFill>
                <a:latin typeface="Arial"/>
                <a:cs typeface="Arial"/>
              </a:rPr>
              <a:t>see</a:t>
            </a:r>
            <a:r>
              <a:rPr dirty="0" sz="500" spc="3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65">
                <a:solidFill>
                  <a:srgbClr val="202020"/>
                </a:solidFill>
                <a:latin typeface="Arial"/>
                <a:cs typeface="Arial"/>
              </a:rPr>
              <a:t>p..-</a:t>
            </a:r>
            <a:r>
              <a:rPr dirty="0" sz="500" spc="90">
                <a:solidFill>
                  <a:srgbClr val="202020"/>
                </a:solidFill>
                <a:latin typeface="Arial"/>
                <a:cs typeface="Arial"/>
              </a:rPr>
              <a:t>oduce..-s</a:t>
            </a:r>
            <a:r>
              <a:rPr dirty="0" sz="500" spc="7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dirty="0" sz="500" spc="21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9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dirty="0" sz="500" spc="26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55">
                <a:solidFill>
                  <a:srgbClr val="343434"/>
                </a:solidFill>
                <a:latin typeface="Arial"/>
                <a:cs typeface="Arial"/>
              </a:rPr>
              <a:t>sho\.l\t.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BUT</a:t>
            </a:r>
            <a:r>
              <a:rPr dirty="0" sz="500" spc="26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55">
                <a:solidFill>
                  <a:srgbClr val="525252"/>
                </a:solidFill>
                <a:latin typeface="Arial"/>
                <a:cs typeface="Arial"/>
              </a:rPr>
              <a:t>-</a:t>
            </a:r>
            <a:r>
              <a:rPr dirty="0" sz="500" spc="26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500" spc="145">
                <a:solidFill>
                  <a:srgbClr val="202020"/>
                </a:solidFill>
                <a:latin typeface="Arial"/>
                <a:cs typeface="Arial"/>
              </a:rPr>
              <a:t>guess</a:t>
            </a:r>
            <a:r>
              <a:rPr dirty="0" sz="500" spc="8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didn't</a:t>
            </a:r>
            <a:r>
              <a:rPr dirty="0" sz="500" spc="8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5">
                <a:solidFill>
                  <a:srgbClr val="343434"/>
                </a:solidFill>
                <a:latin typeface="Arial"/>
                <a:cs typeface="Arial"/>
              </a:rPr>
              <a:t>have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343434"/>
                </a:solidFill>
                <a:latin typeface="Arial"/>
                <a:cs typeface="Arial"/>
              </a:rPr>
              <a:t>enough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4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dirty="0" sz="500" spc="25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202020"/>
                </a:solidFill>
                <a:latin typeface="Arial"/>
                <a:cs typeface="Arial"/>
              </a:rPr>
              <a:t>an</a:t>
            </a:r>
            <a:r>
              <a:rPr dirty="0" sz="500" spc="5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05">
                <a:solidFill>
                  <a:srgbClr val="343434"/>
                </a:solidFill>
                <a:latin typeface="Arial"/>
                <a:cs typeface="Arial"/>
              </a:rPr>
              <a:t>acting </a:t>
            </a:r>
            <a:r>
              <a:rPr dirty="0" sz="500" spc="114">
                <a:solidFill>
                  <a:srgbClr val="202020"/>
                </a:solidFill>
                <a:latin typeface="Arial"/>
                <a:cs typeface="Arial"/>
              </a:rPr>
              <a:t>personality</a:t>
            </a:r>
            <a:r>
              <a:rPr dirty="0" sz="500" spc="9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20">
                <a:solidFill>
                  <a:srgbClr val="202020"/>
                </a:solidFill>
                <a:latin typeface="Arial"/>
                <a:cs typeface="Arial"/>
              </a:rPr>
              <a:t>or</a:t>
            </a:r>
            <a:r>
              <a:rPr dirty="0" sz="500" spc="10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didn't</a:t>
            </a:r>
            <a:r>
              <a:rPr dirty="0" sz="500" spc="10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stand</a:t>
            </a:r>
            <a:r>
              <a:rPr dirty="0" sz="500" spc="9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202020"/>
                </a:solidFill>
                <a:latin typeface="Arial"/>
                <a:cs typeface="Arial"/>
              </a:rPr>
              <a:t>out</a:t>
            </a:r>
            <a:r>
              <a:rPr dirty="0" sz="500" spc="9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5">
                <a:solidFill>
                  <a:srgbClr val="343434"/>
                </a:solidFill>
                <a:latin typeface="Arial"/>
                <a:cs typeface="Arial"/>
              </a:rPr>
              <a:t>enough</a:t>
            </a:r>
            <a:r>
              <a:rPr dirty="0" sz="500" spc="9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against 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another</a:t>
            </a:r>
            <a:r>
              <a:rPr dirty="0" sz="500" spc="27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40">
                <a:solidFill>
                  <a:srgbClr val="343434"/>
                </a:solidFill>
                <a:latin typeface="Arial"/>
                <a:cs typeface="Arial"/>
              </a:rPr>
              <a:t>cook</a:t>
            </a:r>
            <a:r>
              <a:rPr dirty="0" sz="500" spc="2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4">
                <a:solidFill>
                  <a:srgbClr val="202020"/>
                </a:solidFill>
                <a:latin typeface="Arial"/>
                <a:cs typeface="Arial"/>
              </a:rPr>
              <a:t>with</a:t>
            </a:r>
            <a:r>
              <a:rPr dirty="0" sz="500" spc="8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05">
                <a:solidFill>
                  <a:srgbClr val="202020"/>
                </a:solidFill>
                <a:latin typeface="Arial"/>
                <a:cs typeface="Arial"/>
              </a:rPr>
              <a:t>military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0">
                <a:solidFill>
                  <a:srgbClr val="202020"/>
                </a:solidFill>
                <a:latin typeface="Arial"/>
                <a:cs typeface="Arial"/>
              </a:rPr>
              <a:t>background</a:t>
            </a:r>
            <a:r>
              <a:rPr dirty="0" sz="500" spc="30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dirty="0" sz="500" spc="8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00">
                <a:solidFill>
                  <a:srgbClr val="343434"/>
                </a:solidFill>
                <a:latin typeface="Arial"/>
                <a:cs typeface="Arial"/>
              </a:rPr>
              <a:t>get </a:t>
            </a:r>
            <a:r>
              <a:rPr dirty="0" sz="500" spc="145">
                <a:solidFill>
                  <a:srgbClr val="343434"/>
                </a:solidFill>
                <a:latin typeface="Arial"/>
                <a:cs typeface="Arial"/>
              </a:rPr>
              <a:t>chosen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dirty="0" sz="500" spc="22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202020"/>
                </a:solidFill>
                <a:latin typeface="Arial"/>
                <a:cs typeface="Arial"/>
              </a:rPr>
              <a:t>be</a:t>
            </a:r>
            <a:r>
              <a:rPr dirty="0" sz="500" spc="7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202020"/>
                </a:solidFill>
                <a:latin typeface="Arial"/>
                <a:cs typeface="Arial"/>
              </a:rPr>
              <a:t>on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2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dirty="0" sz="500" spc="19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0">
                <a:solidFill>
                  <a:srgbClr val="343434"/>
                </a:solidFill>
                <a:latin typeface="Arial"/>
                <a:cs typeface="Arial"/>
              </a:rPr>
              <a:t>show.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75">
                <a:solidFill>
                  <a:srgbClr val="090909"/>
                </a:solidFill>
                <a:latin typeface="Arial"/>
                <a:cs typeface="Arial"/>
              </a:rPr>
              <a:t>It</a:t>
            </a:r>
            <a:r>
              <a:rPr dirty="0" sz="500" spc="235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dirty="0" sz="500" spc="155">
                <a:solidFill>
                  <a:srgbClr val="202020"/>
                </a:solidFill>
                <a:latin typeface="Arial"/>
                <a:cs typeface="Arial"/>
              </a:rPr>
              <a:t>was</a:t>
            </a:r>
            <a:r>
              <a:rPr dirty="0" sz="500" spc="8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343434"/>
                </a:solidFill>
                <a:latin typeface="Arial"/>
                <a:cs typeface="Arial"/>
              </a:rPr>
              <a:t>a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great 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experience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all</a:t>
            </a:r>
            <a:r>
              <a:rPr dirty="0" sz="500" spc="80">
                <a:solidFill>
                  <a:srgbClr val="AAAAAA"/>
                </a:solidFill>
                <a:latin typeface="Arial"/>
                <a:cs typeface="Arial"/>
              </a:rPr>
              <a:t>l</a:t>
            </a:r>
            <a:r>
              <a:rPr dirty="0" sz="500" spc="85">
                <a:solidFill>
                  <a:srgbClr val="AAAAAA"/>
                </a:solidFill>
                <a:latin typeface="Arial"/>
                <a:cs typeface="Arial"/>
              </a:rPr>
              <a:t> </a:t>
            </a:r>
            <a:r>
              <a:rPr dirty="0" sz="500" spc="120">
                <a:solidFill>
                  <a:srgbClr val="202020"/>
                </a:solidFill>
                <a:latin typeface="Arial"/>
                <a:cs typeface="Arial"/>
              </a:rPr>
              <a:t>together</a:t>
            </a:r>
            <a:r>
              <a:rPr dirty="0" sz="500" spc="9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5">
                <a:solidFill>
                  <a:srgbClr val="343434"/>
                </a:solidFill>
                <a:latin typeface="Arial"/>
                <a:cs typeface="Arial"/>
              </a:rPr>
              <a:t>and</a:t>
            </a:r>
            <a:r>
              <a:rPr dirty="0" sz="500" spc="5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dirty="0" sz="500" spc="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202020"/>
                </a:solidFill>
                <a:latin typeface="Arial"/>
                <a:cs typeface="Arial"/>
              </a:rPr>
              <a:t>met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343434"/>
                </a:solidFill>
                <a:latin typeface="Arial"/>
                <a:cs typeface="Arial"/>
              </a:rPr>
              <a:t>a</a:t>
            </a:r>
            <a:r>
              <a:rPr dirty="0" sz="500" spc="90">
                <a:solidFill>
                  <a:srgbClr val="343434"/>
                </a:solidFill>
                <a:latin typeface="Arial"/>
                <a:cs typeface="Arial"/>
              </a:rPr>
              <a:t> lot</a:t>
            </a:r>
            <a:r>
              <a:rPr dirty="0" sz="500" spc="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great </a:t>
            </a:r>
            <a:r>
              <a:rPr dirty="0" sz="500" spc="125">
                <a:solidFill>
                  <a:srgbClr val="343434"/>
                </a:solidFill>
                <a:latin typeface="Arial"/>
                <a:cs typeface="Arial"/>
              </a:rPr>
              <a:t>people.</a:t>
            </a:r>
            <a:r>
              <a:rPr dirty="0" sz="500" spc="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20">
                <a:solidFill>
                  <a:srgbClr val="202020"/>
                </a:solidFill>
                <a:latin typeface="Arial"/>
                <a:cs typeface="Arial"/>
              </a:rPr>
              <a:t>At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least</a:t>
            </a:r>
            <a:r>
              <a:rPr dirty="0" sz="500" spc="8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343434"/>
                </a:solidFill>
                <a:latin typeface="Arial"/>
                <a:cs typeface="Arial"/>
              </a:rPr>
              <a:t>they</a:t>
            </a:r>
            <a:r>
              <a:rPr dirty="0" sz="500" spc="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80">
                <a:solidFill>
                  <a:srgbClr val="525252"/>
                </a:solidFill>
                <a:latin typeface="Arial"/>
                <a:cs typeface="Arial"/>
              </a:rPr>
              <a:t>1</a:t>
            </a:r>
            <a:r>
              <a:rPr dirty="0" sz="500" spc="80">
                <a:solidFill>
                  <a:srgbClr val="6F6F6F"/>
                </a:solidFill>
                <a:latin typeface="Arial"/>
                <a:cs typeface="Arial"/>
              </a:rPr>
              <a:t>i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oved</a:t>
            </a:r>
            <a:r>
              <a:rPr dirty="0" sz="500" spc="2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05">
                <a:solidFill>
                  <a:srgbClr val="343434"/>
                </a:solidFill>
                <a:latin typeface="Arial"/>
                <a:cs typeface="Arial"/>
              </a:rPr>
              <a:t>my</a:t>
            </a:r>
            <a:r>
              <a:rPr dirty="0" sz="500" spc="29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food</a:t>
            </a:r>
            <a:r>
              <a:rPr dirty="0" sz="500" spc="8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343434"/>
                </a:solidFill>
                <a:latin typeface="Arial"/>
                <a:cs typeface="Arial"/>
              </a:rPr>
              <a:t>and</a:t>
            </a:r>
            <a:r>
              <a:rPr dirty="0" sz="500" spc="2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40">
                <a:solidFill>
                  <a:srgbClr val="525252"/>
                </a:solidFill>
                <a:latin typeface="Arial"/>
                <a:cs typeface="Arial"/>
              </a:rPr>
              <a:t>so</a:t>
            </a:r>
            <a:r>
              <a:rPr dirty="0" sz="500" spc="6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500" spc="95">
                <a:solidFill>
                  <a:srgbClr val="202020"/>
                </a:solidFill>
                <a:latin typeface="Arial"/>
                <a:cs typeface="Arial"/>
              </a:rPr>
              <a:t>did </a:t>
            </a:r>
            <a:r>
              <a:rPr dirty="0" sz="500" spc="135">
                <a:solidFill>
                  <a:srgbClr val="343434"/>
                </a:solidFill>
                <a:latin typeface="Arial"/>
                <a:cs typeface="Arial"/>
              </a:rPr>
              <a:t>everyone</a:t>
            </a:r>
            <a:r>
              <a:rPr dirty="0" sz="500" spc="3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dirty="0" sz="500" spc="6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65">
                <a:solidFill>
                  <a:srgbClr val="525252"/>
                </a:solidFill>
                <a:latin typeface="Arial"/>
                <a:cs typeface="Arial"/>
              </a:rPr>
              <a:t>s</a:t>
            </a:r>
            <a:r>
              <a:rPr dirty="0" sz="500" spc="65">
                <a:solidFill>
                  <a:srgbClr val="202020"/>
                </a:solidFill>
                <a:latin typeface="Arial"/>
                <a:cs typeface="Arial"/>
              </a:rPr>
              <a:t>ha..-</a:t>
            </a:r>
            <a:r>
              <a:rPr dirty="0" sz="500" spc="75">
                <a:solidFill>
                  <a:srgbClr val="969696"/>
                </a:solidFill>
                <a:latin typeface="Arial"/>
                <a:cs typeface="Arial"/>
              </a:rPr>
              <a:t>,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ed</a:t>
            </a:r>
            <a:r>
              <a:rPr dirty="0" sz="500" spc="1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>
                <a:solidFill>
                  <a:srgbClr val="AAAAAA"/>
                </a:solidFill>
                <a:latin typeface="Arial"/>
                <a:cs typeface="Arial"/>
              </a:rPr>
              <a:t>1</a:t>
            </a:r>
            <a:r>
              <a:rPr dirty="0" sz="500">
                <a:solidFill>
                  <a:srgbClr val="202020"/>
                </a:solidFill>
                <a:latin typeface="Arial"/>
                <a:cs typeface="Arial"/>
              </a:rPr>
              <a:t>it</a:t>
            </a:r>
            <a:r>
              <a:rPr dirty="0" sz="500" spc="17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343434"/>
                </a:solidFill>
                <a:latin typeface="Arial"/>
                <a:cs typeface="Arial"/>
              </a:rPr>
              <a:t>with</a:t>
            </a:r>
            <a:r>
              <a:rPr dirty="0" sz="500" spc="4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20">
                <a:solidFill>
                  <a:srgbClr val="525252"/>
                </a:solidFill>
                <a:latin typeface="Arial"/>
                <a:cs typeface="Arial"/>
              </a:rPr>
              <a:t>...</a:t>
            </a:r>
            <a:r>
              <a:rPr dirty="0" sz="500" spc="120">
                <a:solidFill>
                  <a:srgbClr val="343434"/>
                </a:solidFill>
                <a:latin typeface="Arial"/>
                <a:cs typeface="Arial"/>
              </a:rPr>
              <a:t>and</a:t>
            </a:r>
            <a:r>
              <a:rPr dirty="0" sz="500" spc="-5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20">
                <a:solidFill>
                  <a:srgbClr val="343434"/>
                </a:solidFill>
                <a:latin typeface="Arial"/>
                <a:cs typeface="Arial"/>
              </a:rPr>
              <a:t>at</a:t>
            </a:r>
            <a:r>
              <a:rPr dirty="0" sz="500" spc="2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least</a:t>
            </a:r>
            <a:r>
              <a:rPr dirty="0" sz="500" spc="5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dirty="0" sz="500" spc="3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tnied!</a:t>
            </a:r>
            <a:r>
              <a:rPr dirty="0" sz="500" spc="8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202020"/>
                </a:solidFill>
                <a:latin typeface="Arial"/>
                <a:cs typeface="Arial"/>
              </a:rPr>
              <a:t>You </a:t>
            </a:r>
            <a:r>
              <a:rPr dirty="0" sz="500" spc="70">
                <a:solidFill>
                  <a:srgbClr val="202020"/>
                </a:solidFill>
                <a:latin typeface="Arial"/>
                <a:cs typeface="Arial"/>
              </a:rPr>
              <a:t>neve..-</a:t>
            </a:r>
            <a:r>
              <a:rPr dirty="0" sz="500" spc="8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60">
                <a:solidFill>
                  <a:srgbClr val="202020"/>
                </a:solidFill>
                <a:latin typeface="Arial"/>
                <a:cs typeface="Arial"/>
              </a:rPr>
              <a:t>know</a:t>
            </a:r>
            <a:r>
              <a:rPr dirty="0" sz="500" spc="7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202020"/>
                </a:solidFill>
                <a:latin typeface="Arial"/>
                <a:cs typeface="Arial"/>
              </a:rPr>
              <a:t>unless</a:t>
            </a:r>
            <a:r>
              <a:rPr dirty="0" sz="500" spc="10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5">
                <a:solidFill>
                  <a:srgbClr val="202020"/>
                </a:solidFill>
                <a:latin typeface="Arial"/>
                <a:cs typeface="Arial"/>
              </a:rPr>
              <a:t>you</a:t>
            </a:r>
            <a:r>
              <a:rPr dirty="0" sz="500" spc="4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>
                <a:solidFill>
                  <a:srgbClr val="202020"/>
                </a:solidFill>
                <a:latin typeface="Arial"/>
                <a:cs typeface="Arial"/>
              </a:rPr>
              <a:t>t..-</a:t>
            </a:r>
            <a:r>
              <a:rPr dirty="0" sz="500" spc="60">
                <a:solidFill>
                  <a:srgbClr val="202020"/>
                </a:solidFill>
                <a:latin typeface="Arial"/>
                <a:cs typeface="Arial"/>
              </a:rPr>
              <a:t>y!</a:t>
            </a:r>
            <a:r>
              <a:rPr dirty="0" sz="500" spc="8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5">
                <a:solidFill>
                  <a:srgbClr val="202020"/>
                </a:solidFill>
                <a:latin typeface="Arial"/>
                <a:cs typeface="Arial"/>
              </a:rPr>
              <a:t>Thank</a:t>
            </a:r>
            <a:r>
              <a:rPr dirty="0" sz="500" spc="10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45">
                <a:solidFill>
                  <a:srgbClr val="202020"/>
                </a:solidFill>
                <a:latin typeface="Arial"/>
                <a:cs typeface="Arial"/>
              </a:rPr>
              <a:t>you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85">
                <a:solidFill>
                  <a:srgbClr val="343434"/>
                </a:solidFill>
                <a:latin typeface="Arial"/>
                <a:cs typeface="Arial"/>
              </a:rPr>
              <a:t>all</a:t>
            </a:r>
            <a:r>
              <a:rPr dirty="0" sz="500" spc="11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55">
                <a:solidFill>
                  <a:srgbClr val="202020"/>
                </a:solidFill>
                <a:latin typeface="Arial"/>
                <a:cs typeface="Arial"/>
              </a:rPr>
              <a:t>fo..-</a:t>
            </a:r>
            <a:r>
              <a:rPr dirty="0" sz="500" spc="7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10">
                <a:solidFill>
                  <a:srgbClr val="202020"/>
                </a:solidFill>
                <a:latin typeface="Arial"/>
                <a:cs typeface="Arial"/>
              </a:rPr>
              <a:t>you.- </a:t>
            </a:r>
            <a:r>
              <a:rPr dirty="0" sz="500" spc="120">
                <a:solidFill>
                  <a:srgbClr val="343434"/>
                </a:solidFill>
                <a:latin typeface="Arial"/>
                <a:cs typeface="Arial"/>
              </a:rPr>
              <a:t>suppo..-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t</a:t>
            </a:r>
            <a:r>
              <a:rPr dirty="0" sz="500" spc="7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90">
                <a:solidFill>
                  <a:srgbClr val="525252"/>
                </a:solidFill>
                <a:latin typeface="Arial"/>
                <a:cs typeface="Arial"/>
              </a:rPr>
              <a:t>-</a:t>
            </a:r>
            <a:r>
              <a:rPr dirty="0" sz="500" spc="9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500" spc="145">
                <a:solidFill>
                  <a:srgbClr val="090909"/>
                </a:solidFill>
                <a:latin typeface="Arial"/>
                <a:cs typeface="Arial"/>
              </a:rPr>
              <a:t>you</a:t>
            </a:r>
            <a:r>
              <a:rPr dirty="0" sz="500" spc="285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dirty="0" sz="500" spc="155">
                <a:solidFill>
                  <a:srgbClr val="202020"/>
                </a:solidFill>
                <a:latin typeface="Arial"/>
                <a:cs typeface="Arial"/>
              </a:rPr>
              <a:t>know</a:t>
            </a:r>
            <a:r>
              <a:rPr dirty="0" sz="500" spc="8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202020"/>
                </a:solidFill>
                <a:latin typeface="Arial"/>
                <a:cs typeface="Arial"/>
              </a:rPr>
              <a:t>rny</a:t>
            </a:r>
            <a:r>
              <a:rPr dirty="0" sz="500" spc="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202020"/>
                </a:solidFill>
                <a:latin typeface="Arial"/>
                <a:cs typeface="Arial"/>
              </a:rPr>
              <a:t>passion</a:t>
            </a:r>
            <a:r>
              <a:rPr dirty="0" sz="500" spc="8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0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dirty="0" sz="500" spc="8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14">
                <a:solidFill>
                  <a:srgbClr val="202020"/>
                </a:solidFill>
                <a:latin typeface="Arial"/>
                <a:cs typeface="Arial"/>
              </a:rPr>
              <a:t>cooking!</a:t>
            </a:r>
            <a:endParaRPr sz="500">
              <a:latin typeface="Arial"/>
              <a:cs typeface="Arial"/>
            </a:endParaRPr>
          </a:p>
          <a:p>
            <a:pPr marL="12700" marR="220979" indent="17145">
              <a:lnSpc>
                <a:spcPts val="550"/>
              </a:lnSpc>
              <a:spcBef>
                <a:spcPts val="25"/>
              </a:spcBef>
            </a:pPr>
            <a:r>
              <a:rPr dirty="0" sz="500" spc="190">
                <a:solidFill>
                  <a:srgbClr val="202020"/>
                </a:solidFill>
                <a:latin typeface="Arial"/>
                <a:cs typeface="Arial"/>
              </a:rPr>
              <a:t>Maybe</a:t>
            </a:r>
            <a:r>
              <a:rPr dirty="0" sz="500" spc="1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85">
                <a:solidFill>
                  <a:srgbClr val="525252"/>
                </a:solidFill>
                <a:latin typeface="Arial"/>
                <a:cs typeface="Arial"/>
              </a:rPr>
              <a:t>I'll</a:t>
            </a:r>
            <a:r>
              <a:rPr dirty="0" sz="500" spc="-5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500" spc="140">
                <a:solidFill>
                  <a:srgbClr val="202020"/>
                </a:solidFill>
                <a:latin typeface="Arial"/>
                <a:cs typeface="Arial"/>
              </a:rPr>
              <a:t>try</a:t>
            </a:r>
            <a:r>
              <a:rPr dirty="0" sz="500" spc="140">
                <a:solidFill>
                  <a:srgbClr val="343434"/>
                </a:solidFill>
                <a:latin typeface="Arial"/>
                <a:cs typeface="Arial"/>
              </a:rPr>
              <a:t>again</a:t>
            </a:r>
            <a:r>
              <a:rPr dirty="0" sz="500" spc="5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500" spc="130">
                <a:solidFill>
                  <a:srgbClr val="202020"/>
                </a:solidFill>
                <a:latin typeface="Arial"/>
                <a:cs typeface="Arial"/>
              </a:rPr>
              <a:t>nex1:</a:t>
            </a:r>
            <a:r>
              <a:rPr dirty="0" sz="500" spc="3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25">
                <a:solidFill>
                  <a:srgbClr val="202020"/>
                </a:solidFill>
                <a:latin typeface="Arial"/>
                <a:cs typeface="Arial"/>
              </a:rPr>
              <a:t>year!!;)</a:t>
            </a:r>
            <a:r>
              <a:rPr dirty="0" sz="500" spc="55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dirty="0" sz="500" spc="150">
                <a:solidFill>
                  <a:srgbClr val="2A5380"/>
                </a:solidFill>
                <a:latin typeface="Arial"/>
                <a:cs typeface="Arial"/>
              </a:rPr>
              <a:t>#masterchef </a:t>
            </a:r>
            <a:r>
              <a:rPr dirty="0" sz="500" spc="145">
                <a:solidFill>
                  <a:srgbClr val="2A5380"/>
                </a:solidFill>
                <a:latin typeface="Arial"/>
                <a:cs typeface="Arial"/>
              </a:rPr>
              <a:t>#cookingcompetit</a:t>
            </a:r>
            <a:r>
              <a:rPr dirty="0" sz="500" spc="145">
                <a:solidFill>
                  <a:srgbClr val="A4B9C9"/>
                </a:solidFill>
                <a:latin typeface="Arial"/>
                <a:cs typeface="Arial"/>
              </a:rPr>
              <a:t>i</a:t>
            </a:r>
            <a:r>
              <a:rPr dirty="0" sz="500" spc="145">
                <a:solidFill>
                  <a:srgbClr val="123C6D"/>
                </a:solidFill>
                <a:latin typeface="Arial"/>
                <a:cs typeface="Arial"/>
              </a:rPr>
              <a:t>ion</a:t>
            </a:r>
            <a:r>
              <a:rPr dirty="0" sz="500" spc="140">
                <a:solidFill>
                  <a:srgbClr val="123C6D"/>
                </a:solidFill>
                <a:latin typeface="Arial"/>
                <a:cs typeface="Arial"/>
              </a:rPr>
              <a:t> </a:t>
            </a:r>
            <a:r>
              <a:rPr dirty="0" sz="500" spc="140">
                <a:solidFill>
                  <a:srgbClr val="2A5380"/>
                </a:solidFill>
                <a:latin typeface="Arial"/>
                <a:cs typeface="Arial"/>
              </a:rPr>
              <a:t>#didntge1:picked</a:t>
            </a:r>
            <a:endParaRPr sz="500">
              <a:latin typeface="Arial"/>
              <a:cs typeface="Arial"/>
            </a:endParaRPr>
          </a:p>
          <a:p>
            <a:pPr marL="615950">
              <a:lnSpc>
                <a:spcPct val="100000"/>
              </a:lnSpc>
              <a:spcBef>
                <a:spcPts val="20"/>
              </a:spcBef>
            </a:pPr>
            <a:r>
              <a:rPr dirty="0" sz="1200" spc="215">
                <a:solidFill>
                  <a:srgbClr val="202020"/>
                </a:solidFill>
                <a:latin typeface="Arial"/>
                <a:cs typeface="Arial"/>
              </a:rPr>
              <a:t>a.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15669" y="914400"/>
            <a:ext cx="2662555" cy="3315970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26865" y="909269"/>
            <a:ext cx="2734944" cy="7982204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025905" y="4462017"/>
            <a:ext cx="10223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-50">
                <a:solidFill>
                  <a:srgbClr val="343434"/>
                </a:solidFill>
                <a:latin typeface="Arial"/>
                <a:cs typeface="Arial"/>
              </a:rPr>
              <a:t>&lt;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5208727"/>
            <a:ext cx="2437765" cy="417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99"/>
              </a:lnSpc>
              <a:spcBef>
                <a:spcPts val="100"/>
              </a:spcBef>
            </a:pP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Here’s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also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a</a:t>
            </a:r>
            <a:r>
              <a:rPr dirty="0" sz="1100" spc="11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quick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Instagram</a:t>
            </a:r>
            <a:r>
              <a:rPr dirty="0" sz="1100" spc="114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post</a:t>
            </a:r>
            <a:r>
              <a:rPr dirty="0" sz="1100" spc="12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353744"/>
                </a:solidFill>
                <a:latin typeface="Calibri"/>
                <a:cs typeface="Calibri"/>
              </a:rPr>
              <a:t>about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foods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353744"/>
                </a:solidFill>
                <a:latin typeface="Calibri"/>
                <a:cs typeface="Calibri"/>
              </a:rPr>
              <a:t>I’ve</a:t>
            </a:r>
            <a:r>
              <a:rPr dirty="0" sz="1100" spc="90">
                <a:solidFill>
                  <a:srgbClr val="353744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53744"/>
                </a:solidFill>
                <a:latin typeface="Calibri"/>
                <a:cs typeface="Calibri"/>
              </a:rPr>
              <a:t>prepared: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5803087"/>
            <a:ext cx="2739390" cy="41719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u="sng" sz="1100" spc="-10">
                <a:solidFill>
                  <a:srgbClr val="1153CC"/>
                </a:solidFill>
                <a:uFill>
                  <a:solidFill>
                    <a:srgbClr val="1153CC"/>
                  </a:solidFill>
                </a:uFill>
                <a:latin typeface="Calibri"/>
                <a:cs typeface="Calibri"/>
                <a:hlinkClick r:id="rId2"/>
              </a:rPr>
              <a:t>https://www.instagram.com/p/Bl4LCMsB4h0/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u="sng" sz="1100" spc="-10">
                <a:solidFill>
                  <a:srgbClr val="1153CC"/>
                </a:solidFill>
                <a:uFill>
                  <a:solidFill>
                    <a:srgbClr val="1153CC"/>
                  </a:solidFill>
                </a:uFill>
                <a:latin typeface="Calibri"/>
                <a:cs typeface="Calibri"/>
                <a:hlinkClick r:id="rId2"/>
              </a:rPr>
              <a:t>?utm_medium=copy_link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01700" y="6385103"/>
            <a:ext cx="2694940" cy="2610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share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little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more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on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my </a:t>
            </a:r>
            <a:r>
              <a:rPr dirty="0" sz="1450">
                <a:latin typeface="Calibri"/>
                <a:cs typeface="Calibri"/>
              </a:rPr>
              <a:t>background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-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ﬁrst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job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was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a </a:t>
            </a:r>
            <a:r>
              <a:rPr dirty="0" sz="1450">
                <a:latin typeface="Calibri"/>
                <a:cs typeface="Calibri"/>
              </a:rPr>
              <a:t>hostess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Denny’s.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then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worked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waitress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Indian </a:t>
            </a:r>
            <a:r>
              <a:rPr dirty="0" sz="1450">
                <a:latin typeface="Calibri"/>
                <a:cs typeface="Calibri"/>
              </a:rPr>
              <a:t>restaurant,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Mexican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Restaurant, </a:t>
            </a:r>
            <a:r>
              <a:rPr dirty="0" sz="1450">
                <a:latin typeface="Calibri"/>
                <a:cs typeface="Calibri"/>
              </a:rPr>
              <a:t>2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military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facilities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a</a:t>
            </a:r>
            <a:endParaRPr sz="1450">
              <a:latin typeface="Calibri"/>
              <a:cs typeface="Calibri"/>
            </a:endParaRPr>
          </a:p>
          <a:p>
            <a:pPr marL="12700" marR="154940">
              <a:lnSpc>
                <a:spcPct val="116900"/>
              </a:lnSpc>
            </a:pPr>
            <a:r>
              <a:rPr dirty="0" sz="1450">
                <a:latin typeface="Calibri"/>
                <a:cs typeface="Calibri"/>
              </a:rPr>
              <a:t>server/cook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every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church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I’ve </a:t>
            </a:r>
            <a:r>
              <a:rPr dirty="0" sz="1450">
                <a:latin typeface="Calibri"/>
                <a:cs typeface="Calibri"/>
              </a:rPr>
              <a:t>been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aﬃliated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with.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attended</a:t>
            </a:r>
            <a:endParaRPr sz="1450">
              <a:latin typeface="Calibri"/>
              <a:cs typeface="Calibri"/>
            </a:endParaRPr>
          </a:p>
          <a:p>
            <a:pPr marL="12700" marR="96520">
              <a:lnSpc>
                <a:spcPct val="117000"/>
              </a:lnSpc>
              <a:spcBef>
                <a:spcPts val="5"/>
              </a:spcBef>
            </a:pPr>
            <a:r>
              <a:rPr dirty="0" sz="1450">
                <a:latin typeface="Calibri"/>
                <a:cs typeface="Calibri"/>
              </a:rPr>
              <a:t>bartending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school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19,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working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bartender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manager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for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102608" y="849427"/>
            <a:ext cx="2277110" cy="1318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around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12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years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various </a:t>
            </a:r>
            <a:r>
              <a:rPr dirty="0" sz="1450">
                <a:latin typeface="Calibri"/>
                <a:cs typeface="Calibri"/>
              </a:rPr>
              <a:t>establishments.</a:t>
            </a:r>
            <a:r>
              <a:rPr dirty="0" sz="1450" spc="2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Theses</a:t>
            </a:r>
            <a:r>
              <a:rPr dirty="0" sz="1450" spc="25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early </a:t>
            </a:r>
            <a:r>
              <a:rPr dirty="0" sz="1450">
                <a:latin typeface="Calibri"/>
                <a:cs typeface="Calibri"/>
              </a:rPr>
              <a:t>years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helped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understand </a:t>
            </a:r>
            <a:r>
              <a:rPr dirty="0" sz="1450">
                <a:latin typeface="Calibri"/>
                <a:cs typeface="Calibri"/>
              </a:rPr>
              <a:t>fast-paced</a:t>
            </a:r>
            <a:r>
              <a:rPr dirty="0" sz="1450" spc="2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restaurant</a:t>
            </a:r>
            <a:r>
              <a:rPr dirty="0" sz="1450" spc="25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hospitality</a:t>
            </a:r>
            <a:r>
              <a:rPr dirty="0" sz="1450" spc="25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industry.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102608" y="2343200"/>
            <a:ext cx="2691765" cy="31273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had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young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family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spouse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Navy,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so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worked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nights.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I </a:t>
            </a:r>
            <a:r>
              <a:rPr dirty="0" sz="1450">
                <a:latin typeface="Calibri"/>
                <a:cs typeface="Calibri"/>
              </a:rPr>
              <a:t>ran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bars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ﬁve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diﬀerent </a:t>
            </a:r>
            <a:r>
              <a:rPr dirty="0" sz="1450">
                <a:latin typeface="Calibri"/>
                <a:cs typeface="Calibri"/>
              </a:rPr>
              <a:t>restaurants,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two</a:t>
            </a:r>
            <a:r>
              <a:rPr dirty="0" sz="1450" spc="1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event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centers,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several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pubs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night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clubs</a:t>
            </a:r>
            <a:r>
              <a:rPr dirty="0" sz="1450">
                <a:latin typeface="Calibri"/>
                <a:cs typeface="Calibri"/>
              </a:rPr>
              <a:t> in</a:t>
            </a:r>
            <a:r>
              <a:rPr dirty="0" sz="1450" spc="20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California,</a:t>
            </a:r>
            <a:r>
              <a:rPr dirty="0" sz="1450" spc="20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Washington,</a:t>
            </a:r>
            <a:r>
              <a:rPr dirty="0" sz="1450" spc="20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Nevada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Oregon.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worked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as</a:t>
            </a:r>
            <a:r>
              <a:rPr dirty="0" sz="1450" spc="5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bartender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sporting</a:t>
            </a:r>
            <a:r>
              <a:rPr dirty="0" sz="1450" spc="17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events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large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concerts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San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Francisco</a:t>
            </a:r>
            <a:r>
              <a:rPr dirty="0" sz="1450" spc="5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then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managed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bars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Navy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Base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bartended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&amp; </a:t>
            </a:r>
            <a:r>
              <a:rPr dirty="0" sz="1450">
                <a:latin typeface="Calibri"/>
                <a:cs typeface="Calibri"/>
              </a:rPr>
              <a:t>waitressed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Casinos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Nevada.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102608" y="5641390"/>
            <a:ext cx="2689860" cy="3386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When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we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transferred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WA,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I </a:t>
            </a:r>
            <a:r>
              <a:rPr dirty="0" sz="1450">
                <a:latin typeface="Calibri"/>
                <a:cs typeface="Calibri"/>
              </a:rPr>
              <a:t>tended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bar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night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club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up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to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9th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month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pregnancy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with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youngest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child.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After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she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was </a:t>
            </a:r>
            <a:r>
              <a:rPr dirty="0" sz="1450">
                <a:latin typeface="Calibri"/>
                <a:cs typeface="Calibri"/>
              </a:rPr>
              <a:t>born,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was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oﬀered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bar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manager </a:t>
            </a:r>
            <a:r>
              <a:rPr dirty="0" sz="1450">
                <a:latin typeface="Calibri"/>
                <a:cs typeface="Calibri"/>
              </a:rPr>
              <a:t>position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Top-Three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Lounge </a:t>
            </a: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McChord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Air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Force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Base.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They </a:t>
            </a:r>
            <a:r>
              <a:rPr dirty="0" sz="1450">
                <a:latin typeface="Calibri"/>
                <a:cs typeface="Calibri"/>
              </a:rPr>
              <a:t>had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several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clubs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on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base,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so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I </a:t>
            </a:r>
            <a:r>
              <a:rPr dirty="0" sz="1450">
                <a:latin typeface="Calibri"/>
                <a:cs typeface="Calibri"/>
              </a:rPr>
              <a:t>gained</a:t>
            </a:r>
            <a:r>
              <a:rPr dirty="0" sz="1450" spc="3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experience</a:t>
            </a:r>
            <a:r>
              <a:rPr dirty="0" sz="1450" spc="3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3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7</a:t>
            </a:r>
            <a:r>
              <a:rPr dirty="0" sz="1450" spc="315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other </a:t>
            </a:r>
            <a:r>
              <a:rPr dirty="0" sz="1450">
                <a:latin typeface="Calibri"/>
                <a:cs typeface="Calibri"/>
              </a:rPr>
              <a:t>bars,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catering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events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50">
                <a:latin typeface="Calibri"/>
                <a:cs typeface="Calibri"/>
              </a:rPr>
              <a:t>covering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staﬃng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shortages.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I</a:t>
            </a:r>
            <a:endParaRPr sz="1450">
              <a:latin typeface="Calibri"/>
              <a:cs typeface="Calibri"/>
            </a:endParaRPr>
          </a:p>
          <a:p>
            <a:pPr marL="12700" marR="276860">
              <a:lnSpc>
                <a:spcPct val="117000"/>
              </a:lnSpc>
              <a:spcBef>
                <a:spcPts val="5"/>
              </a:spcBef>
            </a:pPr>
            <a:r>
              <a:rPr dirty="0" sz="1450">
                <a:latin typeface="Calibri"/>
                <a:cs typeface="Calibri"/>
              </a:rPr>
              <a:t>was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often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catering/bartending </a:t>
            </a:r>
            <a:r>
              <a:rPr dirty="0" sz="1450">
                <a:latin typeface="Calibri"/>
                <a:cs typeface="Calibri"/>
              </a:rPr>
              <a:t>events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entire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divisions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of</a:t>
            </a:r>
            <a:endParaRPr sz="145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450" y="933450"/>
            <a:ext cx="2649854" cy="1782064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3450" y="2799714"/>
            <a:ext cx="2769489" cy="22117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49427"/>
            <a:ext cx="2355850" cy="542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100"/>
              </a:spcBef>
            </a:pPr>
            <a:r>
              <a:rPr dirty="0" sz="1450">
                <a:latin typeface="Calibri"/>
                <a:cs typeface="Calibri"/>
              </a:rPr>
              <a:t>AirForce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personnel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larger </a:t>
            </a:r>
            <a:r>
              <a:rPr dirty="0" sz="1450">
                <a:latin typeface="Calibri"/>
                <a:cs typeface="Calibri"/>
              </a:rPr>
              <a:t>base-wide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events,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well.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1569008"/>
            <a:ext cx="2727960" cy="57124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44450">
              <a:lnSpc>
                <a:spcPct val="1171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went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into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Business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Management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2000.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joined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Navy,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serving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9yrs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held</a:t>
            </a:r>
            <a:endParaRPr sz="1450">
              <a:latin typeface="Calibri"/>
              <a:cs typeface="Calibri"/>
            </a:endParaRPr>
          </a:p>
          <a:p>
            <a:pPr marL="12700" marR="5080">
              <a:lnSpc>
                <a:spcPct val="116900"/>
              </a:lnSpc>
            </a:pPr>
            <a:r>
              <a:rPr dirty="0" sz="1450">
                <a:latin typeface="Calibri"/>
                <a:cs typeface="Calibri"/>
              </a:rPr>
              <a:t>civilian</a:t>
            </a:r>
            <a:r>
              <a:rPr dirty="0" sz="1450" spc="229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government</a:t>
            </a:r>
            <a:r>
              <a:rPr dirty="0" sz="1450" spc="229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ﬁnance </a:t>
            </a:r>
            <a:r>
              <a:rPr dirty="0" sz="1450">
                <a:latin typeface="Calibri"/>
                <a:cs typeface="Calibri"/>
              </a:rPr>
              <a:t>positions,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soon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entering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Federal </a:t>
            </a:r>
            <a:r>
              <a:rPr dirty="0" sz="1450" spc="10">
                <a:latin typeface="Calibri"/>
                <a:cs typeface="Calibri"/>
              </a:rPr>
              <a:t>Law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 spc="10">
                <a:latin typeface="Calibri"/>
                <a:cs typeface="Calibri"/>
              </a:rPr>
              <a:t>enforcement.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10">
                <a:latin typeface="Calibri"/>
                <a:cs typeface="Calibri"/>
              </a:rPr>
              <a:t>My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correctional</a:t>
            </a:r>
            <a:endParaRPr sz="1450">
              <a:latin typeface="Calibri"/>
              <a:cs typeface="Calibri"/>
            </a:endParaRPr>
          </a:p>
          <a:p>
            <a:pPr marL="12700" marR="25400">
              <a:lnSpc>
                <a:spcPct val="117000"/>
              </a:lnSpc>
              <a:spcBef>
                <a:spcPts val="5"/>
              </a:spcBef>
            </a:pPr>
            <a:r>
              <a:rPr dirty="0" sz="1450">
                <a:latin typeface="Calibri"/>
                <a:cs typeface="Calibri"/>
              </a:rPr>
              <a:t>career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Bureau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prisons </a:t>
            </a:r>
            <a:r>
              <a:rPr dirty="0" sz="1450">
                <a:latin typeface="Calibri"/>
                <a:cs typeface="Calibri"/>
              </a:rPr>
              <a:t>(cumulative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7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years)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then </a:t>
            </a:r>
            <a:r>
              <a:rPr dirty="0" sz="1450">
                <a:latin typeface="Calibri"/>
                <a:cs typeface="Calibri"/>
              </a:rPr>
              <a:t>running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Domestic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Violence </a:t>
            </a:r>
            <a:r>
              <a:rPr dirty="0" sz="1450">
                <a:latin typeface="Calibri"/>
                <a:cs typeface="Calibri"/>
              </a:rPr>
              <a:t>agency,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gave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ability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be </a:t>
            </a:r>
            <a:r>
              <a:rPr dirty="0" sz="1450">
                <a:latin typeface="Calibri"/>
                <a:cs typeface="Calibri"/>
              </a:rPr>
              <a:t>trauma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informed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leadership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work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environment.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work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inmates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survivors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of </a:t>
            </a:r>
            <a:r>
              <a:rPr dirty="0" sz="1450">
                <a:latin typeface="Calibri"/>
                <a:cs typeface="Calibri"/>
              </a:rPr>
              <a:t>domestic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violence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&amp;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abuse,</a:t>
            </a:r>
            <a:r>
              <a:rPr dirty="0" sz="1450" spc="5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helped</a:t>
            </a:r>
            <a:r>
              <a:rPr dirty="0" sz="1450" spc="17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</a:t>
            </a:r>
            <a:r>
              <a:rPr dirty="0" sz="1450" spc="17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recognize</a:t>
            </a:r>
            <a:r>
              <a:rPr dirty="0" sz="1450" spc="17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diversity</a:t>
            </a:r>
            <a:r>
              <a:rPr dirty="0" sz="1450" spc="17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in </a:t>
            </a:r>
            <a:r>
              <a:rPr dirty="0" sz="1450">
                <a:latin typeface="Calibri"/>
                <a:cs typeface="Calibri"/>
              </a:rPr>
              <a:t>backgrounds,</a:t>
            </a:r>
            <a:r>
              <a:rPr dirty="0" sz="1450" spc="2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cultures</a:t>
            </a:r>
            <a:r>
              <a:rPr dirty="0" sz="1450" spc="25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50">
                <a:latin typeface="Calibri"/>
                <a:cs typeface="Calibri"/>
              </a:rPr>
              <a:t>personalities.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I’m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able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adapt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in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450">
                <a:latin typeface="Calibri"/>
                <a:cs typeface="Calibri"/>
              </a:rPr>
              <a:t>most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any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setting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or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team</a:t>
            </a:r>
            <a:endParaRPr sz="1450">
              <a:latin typeface="Calibri"/>
              <a:cs typeface="Calibri"/>
            </a:endParaRPr>
          </a:p>
          <a:p>
            <a:pPr marL="12700" marR="44450">
              <a:lnSpc>
                <a:spcPct val="116900"/>
              </a:lnSpc>
              <a:spcBef>
                <a:spcPts val="10"/>
              </a:spcBef>
            </a:pPr>
            <a:r>
              <a:rPr dirty="0" sz="1450">
                <a:latin typeface="Calibri"/>
                <a:cs typeface="Calibri"/>
              </a:rPr>
              <a:t>collaboration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-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manage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a </a:t>
            </a:r>
            <a:r>
              <a:rPr dirty="0" sz="1450">
                <a:latin typeface="Calibri"/>
                <a:cs typeface="Calibri"/>
              </a:rPr>
              <a:t>kitchen,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department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or</a:t>
            </a:r>
            <a:r>
              <a:rPr dirty="0" sz="1450" spc="1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division,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if </a:t>
            </a:r>
            <a:r>
              <a:rPr dirty="0" sz="1450">
                <a:latin typeface="Calibri"/>
                <a:cs typeface="Calibri"/>
              </a:rPr>
              <a:t>needed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-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or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work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alongside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as </a:t>
            </a:r>
            <a:r>
              <a:rPr dirty="0" sz="1450">
                <a:latin typeface="Calibri"/>
                <a:cs typeface="Calibri"/>
              </a:rPr>
              <a:t>assistant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or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teammate.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01700" y="7447330"/>
            <a:ext cx="2672080" cy="15767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After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obtaining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AA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Business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2009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BA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8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Business </a:t>
            </a:r>
            <a:r>
              <a:rPr dirty="0" sz="1450">
                <a:latin typeface="Calibri"/>
                <a:cs typeface="Calibri"/>
              </a:rPr>
              <a:t>Management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&amp;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Organizational </a:t>
            </a:r>
            <a:r>
              <a:rPr dirty="0" sz="1450">
                <a:latin typeface="Calibri"/>
                <a:cs typeface="Calibri"/>
              </a:rPr>
              <a:t>Leadership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2017,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took </a:t>
            </a:r>
            <a:r>
              <a:rPr dirty="0" sz="1450">
                <a:latin typeface="Calibri"/>
                <a:cs typeface="Calibri"/>
              </a:rPr>
              <a:t>leadership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new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levels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my </a:t>
            </a:r>
            <a:r>
              <a:rPr dirty="0" sz="1450">
                <a:latin typeface="Calibri"/>
                <a:cs typeface="Calibri"/>
              </a:rPr>
              <a:t>career,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concentrations</a:t>
            </a:r>
            <a:r>
              <a:rPr dirty="0" sz="1450" spc="21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in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102608" y="849427"/>
            <a:ext cx="2407285" cy="1059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100"/>
              </a:spcBef>
            </a:pPr>
            <a:r>
              <a:rPr dirty="0" sz="1450">
                <a:latin typeface="Calibri"/>
                <a:cs typeface="Calibri"/>
              </a:rPr>
              <a:t>Human</a:t>
            </a:r>
            <a:r>
              <a:rPr dirty="0" sz="1450" spc="229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Resources,</a:t>
            </a:r>
            <a:r>
              <a:rPr dirty="0" sz="1450" spc="24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psychology </a:t>
            </a:r>
            <a:r>
              <a:rPr dirty="0" sz="1450">
                <a:latin typeface="Calibri"/>
                <a:cs typeface="Calibri"/>
              </a:rPr>
              <a:t>marketing,</a:t>
            </a:r>
            <a:r>
              <a:rPr dirty="0" sz="1450" spc="3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administrative</a:t>
            </a:r>
            <a:r>
              <a:rPr dirty="0" sz="1450" spc="31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ﬁnancial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aspects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law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 spc="-10">
                <a:latin typeface="Calibri"/>
                <a:cs typeface="Calibri"/>
              </a:rPr>
              <a:t>business.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102608" y="2084882"/>
            <a:ext cx="2687320" cy="7005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2865">
              <a:lnSpc>
                <a:spcPct val="116900"/>
              </a:lnSpc>
              <a:spcBef>
                <a:spcPts val="100"/>
              </a:spcBef>
            </a:pP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years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working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public, </a:t>
            </a:r>
            <a:r>
              <a:rPr dirty="0" sz="1450">
                <a:latin typeface="Calibri"/>
                <a:cs typeface="Calibri"/>
              </a:rPr>
              <a:t>government,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entrepreneur,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nonproﬁts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Exec.</a:t>
            </a:r>
            <a:endParaRPr sz="1450">
              <a:latin typeface="Calibri"/>
              <a:cs typeface="Calibri"/>
            </a:endParaRPr>
          </a:p>
          <a:p>
            <a:pPr marL="12700" marR="5080">
              <a:lnSpc>
                <a:spcPct val="117000"/>
              </a:lnSpc>
            </a:pPr>
            <a:r>
              <a:rPr dirty="0" sz="1450">
                <a:latin typeface="Calibri"/>
                <a:cs typeface="Calibri"/>
              </a:rPr>
              <a:t>Director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over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last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5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yrs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-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my </a:t>
            </a:r>
            <a:r>
              <a:rPr dirty="0" sz="1450">
                <a:latin typeface="Calibri"/>
                <a:cs typeface="Calibri"/>
              </a:rPr>
              <a:t>eﬀorts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vision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always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diverts </a:t>
            </a:r>
            <a:r>
              <a:rPr dirty="0" sz="1450">
                <a:latin typeface="Calibri"/>
                <a:cs typeface="Calibri"/>
              </a:rPr>
              <a:t>back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passion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have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for</a:t>
            </a:r>
            <a:r>
              <a:rPr dirty="0" sz="1450" spc="5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food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nutrition,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Natural </a:t>
            </a:r>
            <a:r>
              <a:rPr dirty="0" sz="1450">
                <a:latin typeface="Calibri"/>
                <a:cs typeface="Calibri"/>
              </a:rPr>
              <a:t>Chef.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knowledge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gained </a:t>
            </a:r>
            <a:r>
              <a:rPr dirty="0" sz="1450">
                <a:latin typeface="Calibri"/>
                <a:cs typeface="Calibri"/>
              </a:rPr>
              <a:t>through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30+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years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personal </a:t>
            </a:r>
            <a:r>
              <a:rPr dirty="0" sz="1450">
                <a:latin typeface="Calibri"/>
                <a:cs typeface="Calibri"/>
              </a:rPr>
              <a:t>experience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study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art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culinary,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Natural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medicine, </a:t>
            </a:r>
            <a:r>
              <a:rPr dirty="0" sz="1450">
                <a:latin typeface="Calibri"/>
                <a:cs typeface="Calibri"/>
              </a:rPr>
              <a:t>holistic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health,</a:t>
            </a:r>
            <a:r>
              <a:rPr dirty="0" sz="1450" spc="1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nutrition</a:t>
            </a:r>
            <a:r>
              <a:rPr dirty="0" sz="1450" spc="190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&amp; </a:t>
            </a:r>
            <a:r>
              <a:rPr dirty="0" sz="1450">
                <a:latin typeface="Calibri"/>
                <a:cs typeface="Calibri"/>
              </a:rPr>
              <a:t>herbology,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means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will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always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be </a:t>
            </a:r>
            <a:r>
              <a:rPr dirty="0" sz="1450">
                <a:latin typeface="Calibri"/>
                <a:cs typeface="Calibri"/>
              </a:rPr>
              <a:t>pursuing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career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both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culinary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nutrition.</a:t>
            </a:r>
            <a:r>
              <a:rPr dirty="0" sz="1450" spc="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know,</a:t>
            </a:r>
            <a:r>
              <a:rPr dirty="0" sz="1450" spc="5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surrounding </a:t>
            </a:r>
            <a:r>
              <a:rPr dirty="0" sz="1450">
                <a:latin typeface="Calibri"/>
                <a:cs typeface="Calibri"/>
              </a:rPr>
              <a:t>myself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other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skilled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Chefs</a:t>
            </a:r>
            <a:r>
              <a:rPr dirty="0" sz="1450" spc="5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cooks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solid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kitchen </a:t>
            </a:r>
            <a:r>
              <a:rPr dirty="0" sz="1450">
                <a:latin typeface="Calibri"/>
                <a:cs typeface="Calibri"/>
              </a:rPr>
              <a:t>experience,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will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lead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into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one </a:t>
            </a:r>
            <a:r>
              <a:rPr dirty="0" sz="1450">
                <a:latin typeface="Calibri"/>
                <a:cs typeface="Calibri"/>
              </a:rPr>
              <a:t>day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owning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running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own </a:t>
            </a:r>
            <a:r>
              <a:rPr dirty="0" sz="1450">
                <a:latin typeface="Calibri"/>
                <a:cs typeface="Calibri"/>
              </a:rPr>
              <a:t>farm-to-table</a:t>
            </a:r>
            <a:r>
              <a:rPr dirty="0" sz="1450" spc="2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restaurant</a:t>
            </a:r>
            <a:r>
              <a:rPr dirty="0" sz="1450" spc="29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nutrition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practice.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 </a:t>
            </a:r>
            <a:r>
              <a:rPr dirty="0" sz="1450">
                <a:latin typeface="Calibri"/>
                <a:cs typeface="Calibri"/>
              </a:rPr>
              <a:t>extensive</a:t>
            </a:r>
            <a:r>
              <a:rPr dirty="0" sz="1450" spc="27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Management</a:t>
            </a:r>
            <a:r>
              <a:rPr dirty="0" sz="1450" spc="28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executive</a:t>
            </a:r>
            <a:r>
              <a:rPr dirty="0" sz="1450" spc="2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level</a:t>
            </a:r>
            <a:r>
              <a:rPr dirty="0" sz="1450" spc="20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customer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support </a:t>
            </a:r>
            <a:r>
              <a:rPr dirty="0" sz="1450">
                <a:latin typeface="Calibri"/>
                <a:cs typeface="Calibri"/>
              </a:rPr>
              <a:t>background,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plus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high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aptitude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learning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&amp;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growth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-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believe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I </a:t>
            </a:r>
            <a:r>
              <a:rPr dirty="0" sz="1450">
                <a:latin typeface="Calibri"/>
                <a:cs typeface="Calibri"/>
              </a:rPr>
              <a:t>am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equipped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handle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whatever </a:t>
            </a:r>
            <a:r>
              <a:rPr dirty="0" sz="1450">
                <a:latin typeface="Calibri"/>
                <a:cs typeface="Calibri"/>
              </a:rPr>
              <a:t>challenges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face!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49427"/>
            <a:ext cx="2693670" cy="23520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dirty="0" sz="1450">
                <a:latin typeface="Calibri"/>
                <a:cs typeface="Calibri"/>
              </a:rPr>
              <a:t>At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this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time,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still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manage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our</a:t>
            </a:r>
            <a:endParaRPr sz="1450">
              <a:latin typeface="Calibri"/>
              <a:cs typeface="Calibri"/>
            </a:endParaRPr>
          </a:p>
          <a:p>
            <a:pPr marL="12700" marR="5080">
              <a:lnSpc>
                <a:spcPts val="2039"/>
              </a:lnSpc>
              <a:spcBef>
                <a:spcPts val="114"/>
              </a:spcBef>
            </a:pPr>
            <a:r>
              <a:rPr dirty="0" sz="1450">
                <a:latin typeface="Calibri"/>
                <a:cs typeface="Calibri"/>
              </a:rPr>
              <a:t>family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homestead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&amp;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nonproﬁt, </a:t>
            </a:r>
            <a:r>
              <a:rPr dirty="0" sz="1450">
                <a:latin typeface="Calibri"/>
                <a:cs typeface="Calibri"/>
              </a:rPr>
              <a:t>instructing</a:t>
            </a:r>
            <a:r>
              <a:rPr dirty="0" sz="1450" spc="3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homesteading</a:t>
            </a:r>
            <a:r>
              <a:rPr dirty="0" sz="1450" spc="30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culinary </a:t>
            </a:r>
            <a:r>
              <a:rPr dirty="0" sz="1450">
                <a:latin typeface="Calibri"/>
                <a:cs typeface="Calibri"/>
              </a:rPr>
              <a:t>workshops.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am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also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newly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1450">
                <a:latin typeface="Calibri"/>
                <a:cs typeface="Calibri"/>
              </a:rPr>
              <a:t>enrolled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Institute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of</a:t>
            </a:r>
            <a:endParaRPr sz="1450">
              <a:latin typeface="Calibri"/>
              <a:cs typeface="Calibri"/>
            </a:endParaRPr>
          </a:p>
          <a:p>
            <a:pPr algn="just" marL="12700" marR="244475">
              <a:lnSpc>
                <a:spcPct val="116900"/>
              </a:lnSpc>
            </a:pPr>
            <a:r>
              <a:rPr dirty="0" sz="1450">
                <a:latin typeface="Calibri"/>
                <a:cs typeface="Calibri"/>
              </a:rPr>
              <a:t>Culinary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Education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Culinary </a:t>
            </a:r>
            <a:r>
              <a:rPr dirty="0" sz="1450">
                <a:latin typeface="Calibri"/>
                <a:cs typeface="Calibri"/>
              </a:rPr>
              <a:t>Arts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Arrs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Food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operations, </a:t>
            </a: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CEs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Restaurant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</a:t>
            </a:r>
            <a:endParaRPr sz="145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300"/>
              </a:spcBef>
            </a:pPr>
            <a:r>
              <a:rPr dirty="0" sz="1450">
                <a:latin typeface="Calibri"/>
                <a:cs typeface="Calibri"/>
              </a:rPr>
              <a:t>Culinary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Management.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3374186"/>
            <a:ext cx="2684145" cy="28689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believe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working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in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restaurants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gaining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further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culinary </a:t>
            </a:r>
            <a:r>
              <a:rPr dirty="0" sz="1450">
                <a:latin typeface="Calibri"/>
                <a:cs typeface="Calibri"/>
              </a:rPr>
              <a:t>expertise</a:t>
            </a:r>
            <a:r>
              <a:rPr dirty="0" sz="1450" spc="20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through</a:t>
            </a:r>
            <a:r>
              <a:rPr dirty="0" sz="1450" spc="20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continued </a:t>
            </a:r>
            <a:r>
              <a:rPr dirty="0" sz="1450">
                <a:latin typeface="Calibri"/>
                <a:cs typeface="Calibri"/>
              </a:rPr>
              <a:t>education,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will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be</a:t>
            </a:r>
            <a:r>
              <a:rPr dirty="0" sz="1450" spc="1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0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mutual </a:t>
            </a:r>
            <a:r>
              <a:rPr dirty="0" sz="1450">
                <a:latin typeface="Calibri"/>
                <a:cs typeface="Calibri"/>
              </a:rPr>
              <a:t>beneﬁt.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know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also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bring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fresh </a:t>
            </a:r>
            <a:r>
              <a:rPr dirty="0" sz="1450">
                <a:latin typeface="Calibri"/>
                <a:cs typeface="Calibri"/>
              </a:rPr>
              <a:t>perspective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depth</a:t>
            </a:r>
            <a:r>
              <a:rPr dirty="0" sz="1450" spc="14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of </a:t>
            </a:r>
            <a:r>
              <a:rPr dirty="0" sz="1450">
                <a:latin typeface="Calibri"/>
                <a:cs typeface="Calibri"/>
              </a:rPr>
              <a:t>nutritional</a:t>
            </a:r>
            <a:r>
              <a:rPr dirty="0" sz="1450" spc="17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knowledge</a:t>
            </a:r>
            <a:r>
              <a:rPr dirty="0" sz="1450" spc="17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those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I </a:t>
            </a:r>
            <a:r>
              <a:rPr dirty="0" sz="1450">
                <a:latin typeface="Calibri"/>
                <a:cs typeface="Calibri"/>
              </a:rPr>
              <a:t>assist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and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serve.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For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myself,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gain </a:t>
            </a:r>
            <a:r>
              <a:rPr dirty="0" sz="1450">
                <a:latin typeface="Calibri"/>
                <a:cs typeface="Calibri"/>
              </a:rPr>
              <a:t>more</a:t>
            </a:r>
            <a:r>
              <a:rPr dirty="0" sz="1450" spc="1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culinary</a:t>
            </a:r>
            <a:r>
              <a:rPr dirty="0" sz="1450" spc="204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knowledge</a:t>
            </a:r>
            <a:r>
              <a:rPr dirty="0" sz="1450" spc="21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connections,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the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more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4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work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in </a:t>
            </a:r>
            <a:r>
              <a:rPr dirty="0" sz="1450">
                <a:latin typeface="Calibri"/>
                <a:cs typeface="Calibri"/>
              </a:rPr>
              <a:t>this</a:t>
            </a:r>
            <a:r>
              <a:rPr dirty="0" sz="1450" spc="8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industry.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102608" y="849427"/>
            <a:ext cx="2540635" cy="542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100"/>
              </a:spcBef>
            </a:pPr>
            <a:r>
              <a:rPr dirty="0" sz="1450" spc="55">
                <a:latin typeface="Calibri"/>
                <a:cs typeface="Calibri"/>
              </a:rPr>
              <a:t>Idaho</a:t>
            </a:r>
            <a:r>
              <a:rPr dirty="0" sz="1450" spc="45">
                <a:latin typeface="Calibri"/>
                <a:cs typeface="Calibri"/>
              </a:rPr>
              <a:t> </a:t>
            </a:r>
            <a:r>
              <a:rPr dirty="0" sz="1450" spc="65">
                <a:latin typeface="Calibri"/>
                <a:cs typeface="Calibri"/>
              </a:rPr>
              <a:t>Food</a:t>
            </a:r>
            <a:r>
              <a:rPr dirty="0" sz="1450" spc="45">
                <a:latin typeface="Calibri"/>
                <a:cs typeface="Calibri"/>
              </a:rPr>
              <a:t> </a:t>
            </a:r>
            <a:r>
              <a:rPr dirty="0" sz="1450" spc="55">
                <a:latin typeface="Calibri"/>
                <a:cs typeface="Calibri"/>
              </a:rPr>
              <a:t>handlers</a:t>
            </a:r>
            <a:r>
              <a:rPr dirty="0" sz="1450" spc="45">
                <a:latin typeface="Calibri"/>
                <a:cs typeface="Calibri"/>
              </a:rPr>
              <a:t> </a:t>
            </a:r>
            <a:r>
              <a:rPr dirty="0" sz="1450" spc="55">
                <a:latin typeface="Calibri"/>
                <a:cs typeface="Calibri"/>
              </a:rPr>
              <a:t>card</a:t>
            </a:r>
            <a:r>
              <a:rPr dirty="0" sz="1450" spc="45">
                <a:latin typeface="Calibri"/>
                <a:cs typeface="Calibri"/>
              </a:rPr>
              <a:t> </a:t>
            </a:r>
            <a:r>
              <a:rPr dirty="0" sz="1450" spc="30">
                <a:latin typeface="Calibri"/>
                <a:cs typeface="Calibri"/>
              </a:rPr>
              <a:t>(exp </a:t>
            </a:r>
            <a:r>
              <a:rPr dirty="0" sz="1450" spc="55">
                <a:latin typeface="Calibri"/>
                <a:cs typeface="Calibri"/>
              </a:rPr>
              <a:t>Oct2025),</a:t>
            </a:r>
            <a:r>
              <a:rPr dirty="0" sz="1450" spc="-20">
                <a:latin typeface="Calibri"/>
                <a:cs typeface="Calibri"/>
              </a:rPr>
              <a:t> </a:t>
            </a:r>
            <a:r>
              <a:rPr dirty="0" sz="1450" spc="55">
                <a:latin typeface="Calibri"/>
                <a:cs typeface="Calibri"/>
              </a:rPr>
              <a:t>provided</a:t>
            </a:r>
            <a:r>
              <a:rPr dirty="0" sz="1450">
                <a:latin typeface="Calibri"/>
                <a:cs typeface="Calibri"/>
              </a:rPr>
              <a:t> </a:t>
            </a:r>
            <a:r>
              <a:rPr dirty="0" sz="1450" spc="65">
                <a:latin typeface="Calibri"/>
                <a:cs typeface="Calibri"/>
              </a:rPr>
              <a:t>on</a:t>
            </a:r>
            <a:r>
              <a:rPr dirty="0" sz="1450" spc="-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request.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102608" y="1569008"/>
            <a:ext cx="2698115" cy="15760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450">
                <a:latin typeface="Calibri"/>
                <a:cs typeface="Calibri"/>
              </a:rPr>
              <a:t>Please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let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know</a:t>
            </a:r>
            <a:r>
              <a:rPr dirty="0" sz="1450" spc="13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how,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where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50">
                <a:latin typeface="Calibri"/>
                <a:cs typeface="Calibri"/>
              </a:rPr>
              <a:t>&amp; </a:t>
            </a:r>
            <a:r>
              <a:rPr dirty="0" sz="1450">
                <a:latin typeface="Calibri"/>
                <a:cs typeface="Calibri"/>
              </a:rPr>
              <a:t>when</a:t>
            </a:r>
            <a:r>
              <a:rPr dirty="0" sz="1450" spc="8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may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be</a:t>
            </a:r>
            <a:r>
              <a:rPr dirty="0" sz="1450" spc="9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of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service.</a:t>
            </a:r>
            <a:r>
              <a:rPr dirty="0" sz="1450" spc="9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</a:t>
            </a:r>
            <a:r>
              <a:rPr dirty="0" sz="1450" spc="100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look </a:t>
            </a:r>
            <a:r>
              <a:rPr dirty="0" sz="1450">
                <a:latin typeface="Calibri"/>
                <a:cs typeface="Calibri"/>
              </a:rPr>
              <a:t>forward</a:t>
            </a:r>
            <a:r>
              <a:rPr dirty="0" sz="1450" spc="1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speaking</a:t>
            </a:r>
            <a:r>
              <a:rPr dirty="0" sz="1450" spc="17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about</a:t>
            </a:r>
            <a:r>
              <a:rPr dirty="0" sz="1450" spc="165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next </a:t>
            </a:r>
            <a:r>
              <a:rPr dirty="0" sz="1450">
                <a:latin typeface="Calibri"/>
                <a:cs typeface="Calibri"/>
              </a:rPr>
              <a:t>steps</a:t>
            </a:r>
            <a:r>
              <a:rPr dirty="0" sz="1450" spc="12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-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please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contact</a:t>
            </a:r>
            <a:r>
              <a:rPr dirty="0" sz="1450" spc="1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me</a:t>
            </a:r>
            <a:r>
              <a:rPr dirty="0" sz="1450" spc="125">
                <a:latin typeface="Calibri"/>
                <a:cs typeface="Calibri"/>
              </a:rPr>
              <a:t> </a:t>
            </a:r>
            <a:r>
              <a:rPr dirty="0" sz="1450" spc="-20">
                <a:latin typeface="Calibri"/>
                <a:cs typeface="Calibri"/>
              </a:rPr>
              <a:t>with</a:t>
            </a:r>
            <a:r>
              <a:rPr dirty="0" sz="1450" spc="50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any</a:t>
            </a:r>
            <a:r>
              <a:rPr dirty="0" sz="1450" spc="15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further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questions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you</a:t>
            </a:r>
            <a:r>
              <a:rPr dirty="0" sz="1450" spc="160">
                <a:latin typeface="Calibri"/>
                <a:cs typeface="Calibri"/>
              </a:rPr>
              <a:t> </a:t>
            </a:r>
            <a:r>
              <a:rPr dirty="0" sz="1450" spc="-25">
                <a:latin typeface="Calibri"/>
                <a:cs typeface="Calibri"/>
              </a:rPr>
              <a:t>may </a:t>
            </a:r>
            <a:r>
              <a:rPr dirty="0" sz="1450" spc="-10">
                <a:latin typeface="Calibri"/>
                <a:cs typeface="Calibri"/>
              </a:rPr>
              <a:t>have.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102608" y="3356355"/>
            <a:ext cx="1147445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55">
                <a:latin typeface="Calibri"/>
                <a:cs typeface="Calibri"/>
              </a:rPr>
              <a:t>Best </a:t>
            </a:r>
            <a:r>
              <a:rPr dirty="0" sz="1450" spc="-10">
                <a:latin typeface="Calibri"/>
                <a:cs typeface="Calibri"/>
              </a:rPr>
              <a:t>Regards!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102608" y="4279138"/>
            <a:ext cx="932815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>
                <a:latin typeface="Calibri"/>
                <a:cs typeface="Calibri"/>
              </a:rPr>
              <a:t>With</a:t>
            </a:r>
            <a:r>
              <a:rPr dirty="0" sz="1450" spc="114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aloha,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102608" y="4739386"/>
            <a:ext cx="1300480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>
                <a:latin typeface="Calibri"/>
                <a:cs typeface="Calibri"/>
              </a:rPr>
              <a:t>Leanna</a:t>
            </a:r>
            <a:r>
              <a:rPr dirty="0" sz="1450" spc="185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Gautney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01700" y="6875068"/>
            <a:ext cx="2508885" cy="157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50" spc="70">
                <a:latin typeface="Calibri"/>
                <a:cs typeface="Calibri"/>
              </a:rPr>
              <a:t>No</a:t>
            </a:r>
            <a:r>
              <a:rPr dirty="0" sz="1450" spc="35">
                <a:latin typeface="Calibri"/>
                <a:cs typeface="Calibri"/>
              </a:rPr>
              <a:t> </a:t>
            </a:r>
            <a:r>
              <a:rPr dirty="0" sz="1450" spc="55">
                <a:latin typeface="Calibri"/>
                <a:cs typeface="Calibri"/>
              </a:rPr>
              <a:t>Drugs,</a:t>
            </a:r>
            <a:r>
              <a:rPr dirty="0" sz="1450" spc="35">
                <a:latin typeface="Calibri"/>
                <a:cs typeface="Calibri"/>
              </a:rPr>
              <a:t> </a:t>
            </a:r>
            <a:r>
              <a:rPr dirty="0" sz="1450" spc="50">
                <a:latin typeface="Calibri"/>
                <a:cs typeface="Calibri"/>
              </a:rPr>
              <a:t>Light</a:t>
            </a:r>
            <a:r>
              <a:rPr dirty="0" sz="1450" spc="40">
                <a:latin typeface="Calibri"/>
                <a:cs typeface="Calibri"/>
              </a:rPr>
              <a:t> </a:t>
            </a:r>
            <a:r>
              <a:rPr dirty="0" sz="1450" spc="50">
                <a:latin typeface="Calibri"/>
                <a:cs typeface="Calibri"/>
              </a:rPr>
              <a:t>Social</a:t>
            </a:r>
            <a:r>
              <a:rPr dirty="0" sz="1450" spc="35">
                <a:latin typeface="Calibri"/>
                <a:cs typeface="Calibri"/>
              </a:rPr>
              <a:t> </a:t>
            </a:r>
            <a:r>
              <a:rPr dirty="0" sz="1450" spc="45">
                <a:latin typeface="Calibri"/>
                <a:cs typeface="Calibri"/>
              </a:rPr>
              <a:t>Drinker, </a:t>
            </a:r>
            <a:r>
              <a:rPr dirty="0" sz="1450" spc="50">
                <a:latin typeface="Calibri"/>
                <a:cs typeface="Calibri"/>
              </a:rPr>
              <a:t>Clean</a:t>
            </a:r>
            <a:r>
              <a:rPr dirty="0" sz="1450" spc="45">
                <a:latin typeface="Calibri"/>
                <a:cs typeface="Calibri"/>
              </a:rPr>
              <a:t> </a:t>
            </a:r>
            <a:r>
              <a:rPr dirty="0" sz="1450" spc="55">
                <a:latin typeface="Calibri"/>
                <a:cs typeface="Calibri"/>
              </a:rPr>
              <a:t>Criminal</a:t>
            </a:r>
            <a:r>
              <a:rPr dirty="0" sz="1450" spc="50">
                <a:latin typeface="Calibri"/>
                <a:cs typeface="Calibri"/>
              </a:rPr>
              <a:t> </a:t>
            </a:r>
            <a:r>
              <a:rPr dirty="0" sz="1450" spc="55">
                <a:latin typeface="Calibri"/>
                <a:cs typeface="Calibri"/>
              </a:rPr>
              <a:t>Record,</a:t>
            </a:r>
            <a:r>
              <a:rPr dirty="0" sz="1450" spc="50">
                <a:latin typeface="Calibri"/>
                <a:cs typeface="Calibri"/>
              </a:rPr>
              <a:t> </a:t>
            </a:r>
            <a:r>
              <a:rPr dirty="0" sz="1450" spc="40">
                <a:latin typeface="Calibri"/>
                <a:cs typeface="Calibri"/>
              </a:rPr>
              <a:t>Clean </a:t>
            </a:r>
            <a:r>
              <a:rPr dirty="0" sz="1450">
                <a:latin typeface="Calibri"/>
                <a:cs typeface="Calibri"/>
              </a:rPr>
              <a:t>Driver’s</a:t>
            </a:r>
            <a:r>
              <a:rPr dirty="0" sz="1450" spc="-2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License,</a:t>
            </a:r>
            <a:r>
              <a:rPr dirty="0" sz="1450" spc="-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Mature,</a:t>
            </a:r>
            <a:r>
              <a:rPr dirty="0" sz="1450" spc="-30">
                <a:latin typeface="Calibri"/>
                <a:cs typeface="Calibri"/>
              </a:rPr>
              <a:t> </a:t>
            </a:r>
            <a:r>
              <a:rPr dirty="0" sz="1450" spc="-10">
                <a:latin typeface="Calibri"/>
                <a:cs typeface="Calibri"/>
              </a:rPr>
              <a:t>Health </a:t>
            </a:r>
            <a:r>
              <a:rPr dirty="0" sz="1450" spc="50">
                <a:latin typeface="Calibri"/>
                <a:cs typeface="Calibri"/>
              </a:rPr>
              <a:t>Conscious,</a:t>
            </a:r>
            <a:r>
              <a:rPr dirty="0" sz="1450" spc="55">
                <a:latin typeface="Calibri"/>
                <a:cs typeface="Calibri"/>
              </a:rPr>
              <a:t> </a:t>
            </a:r>
            <a:r>
              <a:rPr dirty="0" sz="1450" spc="45">
                <a:latin typeface="Calibri"/>
                <a:cs typeface="Calibri"/>
              </a:rPr>
              <a:t>Flexible,</a:t>
            </a:r>
            <a:r>
              <a:rPr dirty="0" sz="1450" spc="65">
                <a:latin typeface="Calibri"/>
                <a:cs typeface="Calibri"/>
              </a:rPr>
              <a:t> </a:t>
            </a:r>
            <a:r>
              <a:rPr dirty="0" sz="1450" spc="40">
                <a:latin typeface="Calibri"/>
                <a:cs typeface="Calibri"/>
              </a:rPr>
              <a:t>Mindful, </a:t>
            </a:r>
            <a:r>
              <a:rPr dirty="0" sz="1450" spc="55">
                <a:latin typeface="Calibri"/>
                <a:cs typeface="Calibri"/>
              </a:rPr>
              <a:t>Responsible</a:t>
            </a:r>
            <a:r>
              <a:rPr dirty="0" sz="1450" spc="45">
                <a:latin typeface="Calibri"/>
                <a:cs typeface="Calibri"/>
              </a:rPr>
              <a:t> </a:t>
            </a:r>
            <a:r>
              <a:rPr dirty="0" sz="1450" spc="60">
                <a:latin typeface="Calibri"/>
                <a:cs typeface="Calibri"/>
              </a:rPr>
              <a:t>and</a:t>
            </a:r>
            <a:r>
              <a:rPr dirty="0" sz="1450" spc="50">
                <a:latin typeface="Calibri"/>
                <a:cs typeface="Calibri"/>
              </a:rPr>
              <a:t> Easy-</a:t>
            </a:r>
            <a:r>
              <a:rPr dirty="0" sz="1450" spc="40">
                <a:latin typeface="Calibri"/>
                <a:cs typeface="Calibri"/>
              </a:rPr>
              <a:t>Going </a:t>
            </a:r>
            <a:r>
              <a:rPr dirty="0" sz="1450" spc="-10">
                <a:latin typeface="Calibri"/>
                <a:cs typeface="Calibri"/>
              </a:rPr>
              <a:t>Personality.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962025" y="6632829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 h="0">
                <a:moveTo>
                  <a:pt x="0" y="0"/>
                </a:moveTo>
                <a:lnTo>
                  <a:pt x="2667000" y="0"/>
                </a:lnTo>
              </a:path>
            </a:pathLst>
          </a:custGeom>
          <a:ln w="12700">
            <a:solidFill>
              <a:srgbClr val="737373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3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Culinary CV - LGautney</dc:title>
  <dcterms:created xsi:type="dcterms:W3CDTF">2024-11-13T23:47:53Z</dcterms:created>
  <dcterms:modified xsi:type="dcterms:W3CDTF">2024-11-13T23:47:53Z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2024-11-13T00:00:00Z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2024-11-13T00:00:00Z</vt:filetime>
  </property>
  <property fmtid="{D5CDD505-2E9C-101B-9397-08002B2CF9AE}" pid="5" name="Producer">
    <vt:lpwstr>Adobe PDF Services</vt:lpwstr>
  </property>
</Properties>
</file>