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99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808" y="-78"/>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B18145D-2AF2-4664-800A-4521A949A2E1}" type="datetimeFigureOut">
              <a:rPr lang="en-GB" smtClean="0"/>
              <a:pPr/>
              <a:t>24/06/2021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911AC6-8886-4CAE-9ADA-056F1F65F22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18145D-2AF2-4664-800A-4521A949A2E1}" type="datetimeFigureOut">
              <a:rPr lang="en-GB" smtClean="0"/>
              <a:pPr/>
              <a:t>24/06/2021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911AC6-8886-4CAE-9ADA-056F1F65F22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18145D-2AF2-4664-800A-4521A949A2E1}" type="datetimeFigureOut">
              <a:rPr lang="en-GB" smtClean="0"/>
              <a:pPr/>
              <a:t>24/06/2021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911AC6-8886-4CAE-9ADA-056F1F65F22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18145D-2AF2-4664-800A-4521A949A2E1}" type="datetimeFigureOut">
              <a:rPr lang="en-GB" smtClean="0"/>
              <a:pPr/>
              <a:t>24/06/2021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911AC6-8886-4CAE-9ADA-056F1F65F22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18145D-2AF2-4664-800A-4521A949A2E1}" type="datetimeFigureOut">
              <a:rPr lang="en-GB" smtClean="0"/>
              <a:pPr/>
              <a:t>24/06/2021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911AC6-8886-4CAE-9ADA-056F1F65F22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B18145D-2AF2-4664-800A-4521A949A2E1}" type="datetimeFigureOut">
              <a:rPr lang="en-GB" smtClean="0"/>
              <a:pPr/>
              <a:t>24/06/2021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911AC6-8886-4CAE-9ADA-056F1F65F22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B18145D-2AF2-4664-800A-4521A949A2E1}" type="datetimeFigureOut">
              <a:rPr lang="en-GB" smtClean="0"/>
              <a:pPr/>
              <a:t>24/06/2021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B911AC6-8886-4CAE-9ADA-056F1F65F22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B18145D-2AF2-4664-800A-4521A949A2E1}" type="datetimeFigureOut">
              <a:rPr lang="en-GB" smtClean="0"/>
              <a:pPr/>
              <a:t>24/06/2021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911AC6-8886-4CAE-9ADA-056F1F65F22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18145D-2AF2-4664-800A-4521A949A2E1}" type="datetimeFigureOut">
              <a:rPr lang="en-GB" smtClean="0"/>
              <a:pPr/>
              <a:t>24/06/2021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B911AC6-8886-4CAE-9ADA-056F1F65F22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18145D-2AF2-4664-800A-4521A949A2E1}" type="datetimeFigureOut">
              <a:rPr lang="en-GB" smtClean="0"/>
              <a:pPr/>
              <a:t>24/06/2021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911AC6-8886-4CAE-9ADA-056F1F65F22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18145D-2AF2-4664-800A-4521A949A2E1}" type="datetimeFigureOut">
              <a:rPr lang="en-GB" smtClean="0"/>
              <a:pPr/>
              <a:t>24/06/2021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911AC6-8886-4CAE-9ADA-056F1F65F22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B18145D-2AF2-4664-800A-4521A949A2E1}" type="datetimeFigureOut">
              <a:rPr lang="en-GB" smtClean="0"/>
              <a:pPr/>
              <a:t>24/06/2021</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B911AC6-8886-4CAE-9ADA-056F1F65F22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0648" y="3665220"/>
            <a:ext cx="3456384" cy="1338828"/>
          </a:xfrm>
          <a:prstGeom prst="rect">
            <a:avLst/>
          </a:prstGeom>
        </p:spPr>
        <p:txBody>
          <a:bodyPr wrap="square">
            <a:spAutoFit/>
          </a:bodyPr>
          <a:lstStyle/>
          <a:p>
            <a:r>
              <a:rPr lang="en-GB" sz="1300" b="1" dirty="0" smtClean="0">
                <a:solidFill>
                  <a:srgbClr val="FF0000"/>
                </a:solidFill>
                <a:latin typeface="Arial" pitchFamily="34" charset="0"/>
                <a:cs typeface="Arial" pitchFamily="34" charset="0"/>
              </a:rPr>
              <a:t>The FIL-120 Filter is a low-cost housing</a:t>
            </a:r>
          </a:p>
          <a:p>
            <a:r>
              <a:rPr lang="en-GB" sz="1300" b="1" dirty="0" smtClean="0">
                <a:solidFill>
                  <a:srgbClr val="FF0000"/>
                </a:solidFill>
                <a:latin typeface="Arial" pitchFamily="34" charset="0"/>
                <a:cs typeface="Arial" pitchFamily="34" charset="0"/>
              </a:rPr>
              <a:t>for  your gas analyser’s protection.  </a:t>
            </a:r>
            <a:r>
              <a:rPr lang="en-GB" sz="1100" dirty="0" smtClean="0">
                <a:latin typeface="Arial" pitchFamily="34" charset="0"/>
                <a:cs typeface="Arial" pitchFamily="34" charset="0"/>
              </a:rPr>
              <a:t>Analyser protection often means using a ‘particulate’ type of filter to remove liquids and solids.  However, when using particulate technology the filter can overflow and contaminate the sensitive and expensive electronics of the instrument.</a:t>
            </a:r>
            <a:endParaRPr lang="en-GB" sz="1100" dirty="0">
              <a:latin typeface="Arial" pitchFamily="34" charset="0"/>
              <a:cs typeface="Arial" pitchFamily="34" charset="0"/>
            </a:endParaRPr>
          </a:p>
        </p:txBody>
      </p:sp>
      <p:sp>
        <p:nvSpPr>
          <p:cNvPr id="5" name="Rectangle 4"/>
          <p:cNvSpPr/>
          <p:nvPr/>
        </p:nvSpPr>
        <p:spPr>
          <a:xfrm>
            <a:off x="188640" y="5436096"/>
            <a:ext cx="3744416" cy="1138773"/>
          </a:xfrm>
          <a:prstGeom prst="rect">
            <a:avLst/>
          </a:prstGeom>
        </p:spPr>
        <p:txBody>
          <a:bodyPr wrap="square">
            <a:spAutoFit/>
          </a:bodyPr>
          <a:lstStyle/>
          <a:p>
            <a:pPr marL="82550" indent="-82550">
              <a:spcAft>
                <a:spcPts val="600"/>
              </a:spcAft>
            </a:pPr>
            <a:r>
              <a:rPr lang="en-GB" sz="1300" b="1" dirty="0" smtClean="0">
                <a:latin typeface="Arial" pitchFamily="34" charset="0"/>
                <a:cs typeface="Arial" pitchFamily="34" charset="0"/>
              </a:rPr>
              <a:t>  </a:t>
            </a:r>
            <a:r>
              <a:rPr lang="en-GB" sz="1300" b="1" dirty="0" smtClean="0">
                <a:solidFill>
                  <a:srgbClr val="FF0000"/>
                </a:solidFill>
                <a:latin typeface="Arial" pitchFamily="34" charset="0"/>
                <a:cs typeface="Arial" pitchFamily="34" charset="0"/>
              </a:rPr>
              <a:t>The FIL-120 Filter eliminates concerns.</a:t>
            </a:r>
            <a:r>
              <a:rPr lang="en-GB" sz="1300" dirty="0" smtClean="0">
                <a:solidFill>
                  <a:srgbClr val="FF0000"/>
                </a:solidFill>
                <a:latin typeface="Arial" pitchFamily="34" charset="0"/>
                <a:cs typeface="Arial" pitchFamily="34" charset="0"/>
              </a:rPr>
              <a:t>  </a:t>
            </a:r>
            <a:r>
              <a:rPr lang="en-GB" sz="1200" dirty="0" smtClean="0">
                <a:solidFill>
                  <a:srgbClr val="FF0000"/>
                </a:solidFill>
                <a:latin typeface="Arial" pitchFamily="34" charset="0"/>
                <a:cs typeface="Arial" pitchFamily="34" charset="0"/>
              </a:rPr>
              <a:t> </a:t>
            </a:r>
            <a:r>
              <a:rPr lang="en-GB" sz="1300" dirty="0" smtClean="0">
                <a:latin typeface="Arial" pitchFamily="34" charset="0"/>
                <a:cs typeface="Arial" pitchFamily="34" charset="0"/>
              </a:rPr>
              <a:t> </a:t>
            </a:r>
            <a:r>
              <a:rPr lang="en-GB" sz="1100" dirty="0" smtClean="0">
                <a:latin typeface="Arial" pitchFamily="34" charset="0"/>
                <a:cs typeface="Arial" pitchFamily="34" charset="0"/>
              </a:rPr>
              <a:t>Any surplus liquid is collected in the bowl.  As the liquid level rises so does the float until it shuts off the flow to the analyser and any possibilities of  analyser damage are avoided, ensuring continued use without damage and costly repairs.</a:t>
            </a:r>
          </a:p>
        </p:txBody>
      </p:sp>
      <p:sp>
        <p:nvSpPr>
          <p:cNvPr id="6" name="Rectangle 5"/>
          <p:cNvSpPr/>
          <p:nvPr/>
        </p:nvSpPr>
        <p:spPr>
          <a:xfrm>
            <a:off x="260648" y="1619672"/>
            <a:ext cx="3312368" cy="1831271"/>
          </a:xfrm>
          <a:prstGeom prst="rect">
            <a:avLst/>
          </a:prstGeom>
        </p:spPr>
        <p:txBody>
          <a:bodyPr wrap="square">
            <a:spAutoFit/>
          </a:bodyPr>
          <a:lstStyle/>
          <a:p>
            <a:pPr>
              <a:spcAft>
                <a:spcPts val="600"/>
              </a:spcAft>
            </a:pPr>
            <a:r>
              <a:rPr lang="en-GB" b="1" dirty="0" smtClean="0">
                <a:solidFill>
                  <a:srgbClr val="FF0000"/>
                </a:solidFill>
                <a:latin typeface="Arial" pitchFamily="34" charset="0"/>
                <a:cs typeface="Arial" pitchFamily="34" charset="0"/>
              </a:rPr>
              <a:t>Benefits</a:t>
            </a:r>
          </a:p>
          <a:p>
            <a:pPr marL="82550" indent="-82550">
              <a:spcAft>
                <a:spcPts val="600"/>
              </a:spcAft>
            </a:pPr>
            <a:r>
              <a:rPr lang="en-GB" sz="1400" b="1" dirty="0" smtClean="0">
                <a:latin typeface="Arial" pitchFamily="34" charset="0"/>
                <a:cs typeface="Arial" pitchFamily="34" charset="0"/>
              </a:rPr>
              <a:t>• LOW COST ENHANCEMENT</a:t>
            </a:r>
          </a:p>
          <a:p>
            <a:pPr marL="82550" indent="-82550">
              <a:spcAft>
                <a:spcPts val="600"/>
              </a:spcAft>
            </a:pPr>
            <a:r>
              <a:rPr lang="en-GB" sz="1400" b="1" dirty="0" smtClean="0">
                <a:latin typeface="Arial" pitchFamily="34" charset="0"/>
                <a:cs typeface="Arial" pitchFamily="34" charset="0"/>
              </a:rPr>
              <a:t>• AVOIDS COSTLY REPAIRS </a:t>
            </a:r>
          </a:p>
          <a:p>
            <a:pPr>
              <a:spcAft>
                <a:spcPts val="600"/>
              </a:spcAft>
            </a:pPr>
            <a:r>
              <a:rPr lang="en-GB" sz="1400" b="1" dirty="0" smtClean="0">
                <a:latin typeface="Arial" pitchFamily="34" charset="0"/>
                <a:cs typeface="Arial" pitchFamily="34" charset="0"/>
              </a:rPr>
              <a:t>• PROTECTS GAS ANALYSER</a:t>
            </a:r>
          </a:p>
          <a:p>
            <a:pPr>
              <a:spcAft>
                <a:spcPts val="600"/>
              </a:spcAft>
            </a:pPr>
            <a:r>
              <a:rPr lang="en-GB" sz="1400" b="1" dirty="0" smtClean="0">
                <a:latin typeface="Arial" pitchFamily="34" charset="0"/>
                <a:cs typeface="Arial" pitchFamily="34" charset="0"/>
              </a:rPr>
              <a:t>• AVOIDS LIQUID OVERFLOWS</a:t>
            </a:r>
          </a:p>
          <a:p>
            <a:pPr>
              <a:spcAft>
                <a:spcPts val="600"/>
              </a:spcAft>
            </a:pPr>
            <a:r>
              <a:rPr lang="en-GB" sz="1400" b="1" dirty="0" smtClean="0">
                <a:latin typeface="Arial" pitchFamily="34" charset="0"/>
                <a:cs typeface="Arial" pitchFamily="34" charset="0"/>
              </a:rPr>
              <a:t>• </a:t>
            </a:r>
            <a:r>
              <a:rPr lang="en-GB" sz="1400" b="1" dirty="0" smtClean="0">
                <a:latin typeface="Arial" pitchFamily="34" charset="0"/>
                <a:cs typeface="Arial" pitchFamily="34" charset="0"/>
              </a:rPr>
              <a:t>AUTOMATIC SHUT-OFF</a:t>
            </a:r>
            <a:endParaRPr lang="en-GB" sz="1400" b="1" dirty="0" smtClean="0">
              <a:latin typeface="Arial" pitchFamily="34" charset="0"/>
              <a:cs typeface="Arial" pitchFamily="34" charset="0"/>
            </a:endParaRPr>
          </a:p>
        </p:txBody>
      </p:sp>
      <p:sp>
        <p:nvSpPr>
          <p:cNvPr id="2050" name="Text Box 2"/>
          <p:cNvSpPr txBox="1">
            <a:spLocks noChangeArrowheads="1"/>
          </p:cNvSpPr>
          <p:nvPr/>
        </p:nvSpPr>
        <p:spPr bwMode="auto">
          <a:xfrm>
            <a:off x="2204864" y="395536"/>
            <a:ext cx="4238749" cy="100811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lang="en-GB" sz="2400" b="1" dirty="0" smtClean="0">
                <a:solidFill>
                  <a:srgbClr val="FF0000"/>
                </a:solidFill>
                <a:latin typeface="Calibri" pitchFamily="34" charset="0"/>
                <a:cs typeface="Arial" pitchFamily="34" charset="0"/>
              </a:rPr>
              <a:t>FIL-120 FILTER</a:t>
            </a:r>
            <a:endParaRPr kumimoji="0" lang="en-GB" sz="2400" b="0" i="0" u="none" strike="noStrike" cap="none" normalizeH="0" baseline="0" dirty="0" smtClean="0">
              <a:ln>
                <a:noFill/>
              </a:ln>
              <a:solidFill>
                <a:srgbClr val="FF0000"/>
              </a:solidFill>
              <a:effectLst/>
              <a:latin typeface="Times New Roman" pitchFamily="18" charset="0"/>
              <a:cs typeface="Arial" pitchFamily="34" charset="0"/>
            </a:endParaRPr>
          </a:p>
          <a:p>
            <a:pPr marL="0" marR="0" lvl="0" indent="0" algn="r" defTabSz="914400" rtl="0" eaLnBrk="1" fontAlgn="base" latinLnBrk="0" hangingPunct="1">
              <a:lnSpc>
                <a:spcPct val="100000"/>
              </a:lnSpc>
              <a:spcBef>
                <a:spcPct val="0"/>
              </a:spcBef>
              <a:spcAft>
                <a:spcPts val="1000"/>
              </a:spcAft>
              <a:buClrTx/>
              <a:buSzTx/>
              <a:buFontTx/>
              <a:buNone/>
              <a:tabLst/>
            </a:pPr>
            <a:r>
              <a:rPr lang="en-GB" b="1" dirty="0" smtClean="0">
                <a:latin typeface="Calibri" pitchFamily="34" charset="0"/>
                <a:cs typeface="Arial" pitchFamily="34" charset="0"/>
              </a:rPr>
              <a:t>Water Catch-Pot &amp; Shut-Off Valve Housing</a:t>
            </a:r>
            <a:r>
              <a:rPr kumimoji="0" lang="en-GB" sz="1800" b="1" i="0" u="none" strike="noStrike" cap="none" normalizeH="0" baseline="0" dirty="0" smtClean="0">
                <a:ln>
                  <a:noFill/>
                </a:ln>
                <a:solidFill>
                  <a:schemeClr val="tx1"/>
                </a:solidFill>
                <a:effectLst/>
                <a:latin typeface="Calibri" pitchFamily="34" charset="0"/>
                <a:cs typeface="Arial" pitchFamily="34" charset="0"/>
              </a:rPr>
              <a:t> </a:t>
            </a:r>
            <a:endParaRPr kumimoji="0" lang="en-GB" sz="18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0" name="Bent-Up Arrow 49"/>
          <p:cNvSpPr/>
          <p:nvPr/>
        </p:nvSpPr>
        <p:spPr>
          <a:xfrm rot="16200000" flipV="1">
            <a:off x="4762321" y="4966870"/>
            <a:ext cx="153543" cy="371914"/>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Rectangle 70"/>
          <p:cNvSpPr/>
          <p:nvPr/>
        </p:nvSpPr>
        <p:spPr>
          <a:xfrm>
            <a:off x="188640" y="7020272"/>
            <a:ext cx="3744416" cy="461665"/>
          </a:xfrm>
          <a:prstGeom prst="rect">
            <a:avLst/>
          </a:prstGeom>
        </p:spPr>
        <p:txBody>
          <a:bodyPr wrap="square">
            <a:spAutoFit/>
          </a:bodyPr>
          <a:lstStyle/>
          <a:p>
            <a:pPr marL="82550" indent="-82550">
              <a:spcAft>
                <a:spcPts val="600"/>
              </a:spcAft>
            </a:pPr>
            <a:r>
              <a:rPr lang="en-GB" sz="1300" b="1" dirty="0" smtClean="0">
                <a:latin typeface="Arial" pitchFamily="34" charset="0"/>
                <a:cs typeface="Arial" pitchFamily="34" charset="0"/>
              </a:rPr>
              <a:t>  </a:t>
            </a:r>
            <a:r>
              <a:rPr lang="en-GB" sz="1300" b="1" dirty="0" smtClean="0">
                <a:solidFill>
                  <a:srgbClr val="FF0000"/>
                </a:solidFill>
                <a:latin typeface="Arial" pitchFamily="34" charset="0"/>
                <a:cs typeface="Arial" pitchFamily="34" charset="0"/>
              </a:rPr>
              <a:t>Protect your gas analyser.</a:t>
            </a:r>
            <a:r>
              <a:rPr lang="en-GB" sz="1300" dirty="0" smtClean="0">
                <a:solidFill>
                  <a:srgbClr val="FF0000"/>
                </a:solidFill>
                <a:latin typeface="Arial" pitchFamily="34" charset="0"/>
                <a:cs typeface="Arial" pitchFamily="34" charset="0"/>
              </a:rPr>
              <a:t>  </a:t>
            </a:r>
            <a:r>
              <a:rPr lang="en-GB" sz="1100" dirty="0" smtClean="0">
                <a:latin typeface="Arial" pitchFamily="34" charset="0"/>
                <a:cs typeface="Arial" pitchFamily="34" charset="0"/>
              </a:rPr>
              <a:t>Service provided on a Supply and Fit or Supply Only basis.</a:t>
            </a:r>
          </a:p>
        </p:txBody>
      </p:sp>
      <p:pic>
        <p:nvPicPr>
          <p:cNvPr id="72" name="Picture 71" descr="ADC Logo 1 Pic.jpg"/>
          <p:cNvPicPr>
            <a:picLocks noChangeAspect="1"/>
          </p:cNvPicPr>
          <p:nvPr/>
        </p:nvPicPr>
        <p:blipFill>
          <a:blip r:embed="rId2" cstate="print"/>
          <a:stretch>
            <a:fillRect/>
          </a:stretch>
        </p:blipFill>
        <p:spPr>
          <a:xfrm>
            <a:off x="404664" y="467544"/>
            <a:ext cx="1772887" cy="576064"/>
          </a:xfrm>
          <a:prstGeom prst="rect">
            <a:avLst/>
          </a:prstGeom>
        </p:spPr>
      </p:pic>
      <p:sp>
        <p:nvSpPr>
          <p:cNvPr id="73" name="TextBox 5"/>
          <p:cNvSpPr txBox="1"/>
          <p:nvPr/>
        </p:nvSpPr>
        <p:spPr>
          <a:xfrm>
            <a:off x="1301764" y="7873748"/>
            <a:ext cx="4503500" cy="946724"/>
          </a:xfrm>
          <a:prstGeom prst="rect">
            <a:avLst/>
          </a:prstGeom>
          <a:noFill/>
        </p:spPr>
        <p:txBody>
          <a:bodyPr wrap="square" lIns="99368" tIns="49684" rIns="99368" bIns="49684"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500" b="1" dirty="0" smtClean="0">
                <a:solidFill>
                  <a:srgbClr val="FF0000"/>
                </a:solidFill>
                <a:latin typeface="Arial" pitchFamily="34" charset="0"/>
                <a:cs typeface="Arial" pitchFamily="34" charset="0"/>
              </a:rPr>
              <a:t>ADC</a:t>
            </a:r>
            <a:endParaRPr lang="en-GB" sz="1500" dirty="0" smtClean="0">
              <a:latin typeface="Arial" pitchFamily="34" charset="0"/>
              <a:cs typeface="Arial" pitchFamily="34" charset="0"/>
            </a:endParaRPr>
          </a:p>
          <a:p>
            <a:pPr algn="ctr"/>
            <a:r>
              <a:rPr lang="en-GB" sz="1000" dirty="0" smtClean="0">
                <a:latin typeface="Arial" pitchFamily="34" charset="0"/>
                <a:cs typeface="Arial" pitchFamily="34" charset="0"/>
              </a:rPr>
              <a:t>No. 11 Deer Park</a:t>
            </a:r>
          </a:p>
          <a:p>
            <a:pPr algn="ctr"/>
            <a:r>
              <a:rPr lang="en-GB" sz="1000" dirty="0" smtClean="0">
                <a:latin typeface="Arial" pitchFamily="34" charset="0"/>
                <a:cs typeface="Arial" pitchFamily="34" charset="0"/>
              </a:rPr>
              <a:t>Harlow, Essex, CM19 4LD , United Kingdom</a:t>
            </a:r>
          </a:p>
          <a:p>
            <a:pPr algn="ctr"/>
            <a:r>
              <a:rPr lang="en-GB" sz="1000" dirty="0" smtClean="0">
                <a:latin typeface="Arial" pitchFamily="34" charset="0"/>
                <a:cs typeface="Arial" pitchFamily="34" charset="0"/>
              </a:rPr>
              <a:t> </a:t>
            </a:r>
            <a:r>
              <a:rPr lang="en-GB" sz="1000" b="1" dirty="0" smtClean="0">
                <a:latin typeface="Arial" pitchFamily="34" charset="0"/>
                <a:cs typeface="Arial" pitchFamily="34" charset="0"/>
              </a:rPr>
              <a:t>email:</a:t>
            </a:r>
            <a:r>
              <a:rPr lang="en-GB" sz="1000" dirty="0" smtClean="0">
                <a:latin typeface="Arial" pitchFamily="34" charset="0"/>
                <a:cs typeface="Arial" pitchFamily="34" charset="0"/>
              </a:rPr>
              <a:t> sales@adcspares.com</a:t>
            </a:r>
          </a:p>
          <a:p>
            <a:pPr algn="ctr"/>
            <a:r>
              <a:rPr lang="en-GB" sz="1000" b="1" dirty="0" smtClean="0">
                <a:latin typeface="Arial" pitchFamily="34" charset="0"/>
                <a:cs typeface="Arial" pitchFamily="34" charset="0"/>
              </a:rPr>
              <a:t>Telephone:</a:t>
            </a:r>
            <a:r>
              <a:rPr lang="en-GB" sz="1000" dirty="0" smtClean="0">
                <a:latin typeface="Arial" pitchFamily="34" charset="0"/>
                <a:cs typeface="Arial" pitchFamily="34" charset="0"/>
              </a:rPr>
              <a:t> +44(0)7521-706762  &amp;  +44(0)1279-863044</a:t>
            </a:r>
            <a:endParaRPr lang="en-GB" sz="1000" dirty="0">
              <a:latin typeface="Arial" pitchFamily="34" charset="0"/>
              <a:cs typeface="Arial" pitchFamily="34" charset="0"/>
            </a:endParaRPr>
          </a:p>
        </p:txBody>
      </p:sp>
      <p:sp>
        <p:nvSpPr>
          <p:cNvPr id="74" name="TextBox 73"/>
          <p:cNvSpPr txBox="1"/>
          <p:nvPr/>
        </p:nvSpPr>
        <p:spPr>
          <a:xfrm>
            <a:off x="332656" y="1013411"/>
            <a:ext cx="1895071" cy="246221"/>
          </a:xfrm>
          <a:prstGeom prst="rect">
            <a:avLst/>
          </a:prstGeom>
          <a:noFill/>
        </p:spPr>
        <p:txBody>
          <a:bodyPr wrap="none" rtlCol="0">
            <a:spAutoFit/>
          </a:bodyPr>
          <a:lstStyle/>
          <a:p>
            <a:r>
              <a:rPr lang="en-GB" sz="1000" dirty="0" smtClean="0"/>
              <a:t>&amp; NEBULAR Gas Instrumentation</a:t>
            </a:r>
            <a:endParaRPr lang="en-GB" sz="1000" dirty="0"/>
          </a:p>
        </p:txBody>
      </p:sp>
      <p:pic>
        <p:nvPicPr>
          <p:cNvPr id="75" name="Picture 74" descr="FIL120 Filter.jpg"/>
          <p:cNvPicPr>
            <a:picLocks noChangeAspect="1"/>
          </p:cNvPicPr>
          <p:nvPr/>
        </p:nvPicPr>
        <p:blipFill>
          <a:blip r:embed="rId3" cstate="print"/>
          <a:srcRect r="12925" b="2041"/>
          <a:stretch>
            <a:fillRect/>
          </a:stretch>
        </p:blipFill>
        <p:spPr>
          <a:xfrm>
            <a:off x="3933056" y="1691680"/>
            <a:ext cx="2520280" cy="3544144"/>
          </a:xfrm>
          <a:prstGeom prst="rect">
            <a:avLst/>
          </a:prstGeom>
          <a:ln>
            <a:solidFill>
              <a:schemeClr val="tx1"/>
            </a:solidFill>
          </a:ln>
        </p:spPr>
      </p:pic>
      <p:grpSp>
        <p:nvGrpSpPr>
          <p:cNvPr id="53" name="Group 52"/>
          <p:cNvGrpSpPr/>
          <p:nvPr/>
        </p:nvGrpSpPr>
        <p:grpSpPr>
          <a:xfrm>
            <a:off x="3861048" y="5364088"/>
            <a:ext cx="2664296" cy="2376264"/>
            <a:chOff x="740175" y="1376346"/>
            <a:chExt cx="2937405" cy="2744978"/>
          </a:xfrm>
        </p:grpSpPr>
        <p:sp>
          <p:nvSpPr>
            <p:cNvPr id="56" name="Rectangle 55"/>
            <p:cNvSpPr/>
            <p:nvPr/>
          </p:nvSpPr>
          <p:spPr>
            <a:xfrm>
              <a:off x="2712169" y="2603741"/>
              <a:ext cx="560342" cy="850735"/>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p:cNvSpPr/>
            <p:nvPr/>
          </p:nvSpPr>
          <p:spPr>
            <a:xfrm>
              <a:off x="1140329" y="2158932"/>
              <a:ext cx="654857" cy="11646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Rectangle 64"/>
            <p:cNvSpPr/>
            <p:nvPr/>
          </p:nvSpPr>
          <p:spPr>
            <a:xfrm>
              <a:off x="1140329" y="1466796"/>
              <a:ext cx="654857" cy="44589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Rounded Rectangle 65"/>
            <p:cNvSpPr/>
            <p:nvPr/>
          </p:nvSpPr>
          <p:spPr>
            <a:xfrm>
              <a:off x="1140328" y="1992557"/>
              <a:ext cx="654857" cy="1510715"/>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p:cNvSpPr/>
            <p:nvPr/>
          </p:nvSpPr>
          <p:spPr>
            <a:xfrm>
              <a:off x="1050720" y="1912692"/>
              <a:ext cx="845732" cy="246241"/>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Rectangle 69"/>
            <p:cNvSpPr/>
            <p:nvPr/>
          </p:nvSpPr>
          <p:spPr>
            <a:xfrm>
              <a:off x="2011222" y="1579937"/>
              <a:ext cx="148524" cy="252893"/>
            </a:xfrm>
            <a:prstGeom prst="rect">
              <a:avLst/>
            </a:prstGeom>
            <a:solidFill>
              <a:srgbClr val="F0CE7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7" name="Rectangle 76"/>
            <p:cNvSpPr/>
            <p:nvPr/>
          </p:nvSpPr>
          <p:spPr>
            <a:xfrm>
              <a:off x="1795186" y="1579937"/>
              <a:ext cx="109149" cy="252893"/>
            </a:xfrm>
            <a:prstGeom prst="rect">
              <a:avLst/>
            </a:prstGeom>
            <a:solidFill>
              <a:srgbClr val="F0CE7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0" name="Rectangle 79"/>
            <p:cNvSpPr/>
            <p:nvPr/>
          </p:nvSpPr>
          <p:spPr>
            <a:xfrm>
              <a:off x="1902078" y="1625415"/>
              <a:ext cx="109149" cy="167485"/>
            </a:xfrm>
            <a:prstGeom prst="rect">
              <a:avLst/>
            </a:prstGeom>
            <a:solidFill>
              <a:srgbClr val="F0CE7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1" name="Rectangle 80"/>
            <p:cNvSpPr/>
            <p:nvPr/>
          </p:nvSpPr>
          <p:spPr>
            <a:xfrm flipH="1">
              <a:off x="766039" y="1579937"/>
              <a:ext cx="148524" cy="252893"/>
            </a:xfrm>
            <a:prstGeom prst="rect">
              <a:avLst/>
            </a:prstGeom>
            <a:solidFill>
              <a:srgbClr val="F0CE7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4" name="Rectangle 83"/>
            <p:cNvSpPr/>
            <p:nvPr/>
          </p:nvSpPr>
          <p:spPr>
            <a:xfrm flipH="1">
              <a:off x="1021451" y="1579937"/>
              <a:ext cx="109149" cy="252893"/>
            </a:xfrm>
            <a:prstGeom prst="rect">
              <a:avLst/>
            </a:prstGeom>
            <a:solidFill>
              <a:srgbClr val="F0CE7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5" name="Rectangle 84"/>
            <p:cNvSpPr/>
            <p:nvPr/>
          </p:nvSpPr>
          <p:spPr>
            <a:xfrm flipH="1">
              <a:off x="914559" y="1625415"/>
              <a:ext cx="109149" cy="167485"/>
            </a:xfrm>
            <a:prstGeom prst="rect">
              <a:avLst/>
            </a:prstGeom>
            <a:solidFill>
              <a:srgbClr val="F0CE7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7" name="Minus 86"/>
            <p:cNvSpPr/>
            <p:nvPr/>
          </p:nvSpPr>
          <p:spPr>
            <a:xfrm>
              <a:off x="1315798" y="2104573"/>
              <a:ext cx="337555" cy="167485"/>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8" name="Rectangle 87"/>
            <p:cNvSpPr/>
            <p:nvPr/>
          </p:nvSpPr>
          <p:spPr>
            <a:xfrm>
              <a:off x="1194336" y="3190481"/>
              <a:ext cx="560342" cy="265100"/>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9" name="Rectangle 88"/>
            <p:cNvSpPr/>
            <p:nvPr/>
          </p:nvSpPr>
          <p:spPr>
            <a:xfrm>
              <a:off x="2658162" y="1465689"/>
              <a:ext cx="654857" cy="44589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0" name="Rounded Rectangle 89"/>
            <p:cNvSpPr/>
            <p:nvPr/>
          </p:nvSpPr>
          <p:spPr>
            <a:xfrm>
              <a:off x="2658161" y="1991451"/>
              <a:ext cx="654857" cy="1510715"/>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1" name="Rectangle 90"/>
            <p:cNvSpPr/>
            <p:nvPr/>
          </p:nvSpPr>
          <p:spPr>
            <a:xfrm>
              <a:off x="2568554" y="1911585"/>
              <a:ext cx="845732" cy="246241"/>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Rectangle 94"/>
            <p:cNvSpPr/>
            <p:nvPr/>
          </p:nvSpPr>
          <p:spPr>
            <a:xfrm>
              <a:off x="3529056" y="1578830"/>
              <a:ext cx="148524" cy="252893"/>
            </a:xfrm>
            <a:prstGeom prst="rect">
              <a:avLst/>
            </a:prstGeom>
            <a:solidFill>
              <a:srgbClr val="F0CE7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6" name="Rectangle 95"/>
            <p:cNvSpPr/>
            <p:nvPr/>
          </p:nvSpPr>
          <p:spPr>
            <a:xfrm>
              <a:off x="3313019" y="1578830"/>
              <a:ext cx="109149" cy="252893"/>
            </a:xfrm>
            <a:prstGeom prst="rect">
              <a:avLst/>
            </a:prstGeom>
            <a:solidFill>
              <a:srgbClr val="F0CE7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7" name="Rectangle 96"/>
            <p:cNvSpPr/>
            <p:nvPr/>
          </p:nvSpPr>
          <p:spPr>
            <a:xfrm>
              <a:off x="3419911" y="1624308"/>
              <a:ext cx="109149" cy="167485"/>
            </a:xfrm>
            <a:prstGeom prst="rect">
              <a:avLst/>
            </a:prstGeom>
            <a:solidFill>
              <a:srgbClr val="F0CE7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8" name="Rectangle 97"/>
            <p:cNvSpPr/>
            <p:nvPr/>
          </p:nvSpPr>
          <p:spPr>
            <a:xfrm flipH="1">
              <a:off x="2283872" y="1578830"/>
              <a:ext cx="148524" cy="252893"/>
            </a:xfrm>
            <a:prstGeom prst="rect">
              <a:avLst/>
            </a:prstGeom>
            <a:solidFill>
              <a:srgbClr val="F0CE7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9" name="Rectangle 98"/>
            <p:cNvSpPr/>
            <p:nvPr/>
          </p:nvSpPr>
          <p:spPr>
            <a:xfrm flipH="1">
              <a:off x="2539284" y="1578830"/>
              <a:ext cx="109149" cy="252893"/>
            </a:xfrm>
            <a:prstGeom prst="rect">
              <a:avLst/>
            </a:prstGeom>
            <a:solidFill>
              <a:srgbClr val="F0CE7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0" name="Rectangle 99"/>
            <p:cNvSpPr/>
            <p:nvPr/>
          </p:nvSpPr>
          <p:spPr>
            <a:xfrm flipH="1">
              <a:off x="2432392" y="1624308"/>
              <a:ext cx="109149" cy="167485"/>
            </a:xfrm>
            <a:prstGeom prst="rect">
              <a:avLst/>
            </a:prstGeom>
            <a:solidFill>
              <a:srgbClr val="F0CE7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1" name="Oval 100"/>
            <p:cNvSpPr/>
            <p:nvPr/>
          </p:nvSpPr>
          <p:spPr>
            <a:xfrm>
              <a:off x="2766181" y="2177810"/>
              <a:ext cx="452323" cy="459205"/>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 name="Minus 101"/>
            <p:cNvSpPr/>
            <p:nvPr/>
          </p:nvSpPr>
          <p:spPr>
            <a:xfrm>
              <a:off x="2820130" y="2103466"/>
              <a:ext cx="337555" cy="167485"/>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 name="Rectangle 102"/>
            <p:cNvSpPr/>
            <p:nvPr/>
          </p:nvSpPr>
          <p:spPr>
            <a:xfrm>
              <a:off x="2766180" y="2157825"/>
              <a:ext cx="452323" cy="116465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 name="TextBox 103"/>
            <p:cNvSpPr txBox="1"/>
            <p:nvPr/>
          </p:nvSpPr>
          <p:spPr>
            <a:xfrm>
              <a:off x="1034988" y="3536549"/>
              <a:ext cx="899910" cy="584775"/>
            </a:xfrm>
            <a:prstGeom prst="rect">
              <a:avLst/>
            </a:prstGeom>
            <a:noFill/>
          </p:spPr>
          <p:txBody>
            <a:bodyPr wrap="square" rtlCol="0">
              <a:spAutoFit/>
            </a:bodyPr>
            <a:lstStyle/>
            <a:p>
              <a:pPr algn="ctr"/>
              <a:r>
                <a:rPr lang="en-GB" sz="800" dirty="0" smtClean="0">
                  <a:latin typeface="Arial" pitchFamily="34" charset="0"/>
                  <a:cs typeface="Arial" pitchFamily="34" charset="0"/>
                </a:rPr>
                <a:t>Valve open </a:t>
              </a:r>
            </a:p>
            <a:p>
              <a:pPr algn="ctr"/>
              <a:r>
                <a:rPr lang="en-GB" sz="800" dirty="0" smtClean="0">
                  <a:latin typeface="Arial" pitchFamily="34" charset="0"/>
                  <a:cs typeface="Arial" pitchFamily="34" charset="0"/>
                </a:rPr>
                <a:t>during</a:t>
              </a:r>
            </a:p>
            <a:p>
              <a:pPr algn="ctr"/>
              <a:r>
                <a:rPr lang="en-GB" sz="800" dirty="0" smtClean="0">
                  <a:latin typeface="Arial" pitchFamily="34" charset="0"/>
                  <a:cs typeface="Arial" pitchFamily="34" charset="0"/>
                </a:rPr>
                <a:t>normal</a:t>
              </a:r>
            </a:p>
            <a:p>
              <a:pPr algn="ctr"/>
              <a:r>
                <a:rPr lang="en-GB" sz="800" dirty="0" smtClean="0">
                  <a:latin typeface="Arial" pitchFamily="34" charset="0"/>
                  <a:cs typeface="Arial" pitchFamily="34" charset="0"/>
                </a:rPr>
                <a:t>operation </a:t>
              </a:r>
              <a:endParaRPr lang="en-GB" sz="800" dirty="0">
                <a:latin typeface="Arial" pitchFamily="34" charset="0"/>
                <a:cs typeface="Arial" pitchFamily="34" charset="0"/>
              </a:endParaRPr>
            </a:p>
          </p:txBody>
        </p:sp>
        <p:sp>
          <p:nvSpPr>
            <p:cNvPr id="105" name="TextBox 104"/>
            <p:cNvSpPr txBox="1"/>
            <p:nvPr/>
          </p:nvSpPr>
          <p:spPr>
            <a:xfrm>
              <a:off x="2614806" y="3536549"/>
              <a:ext cx="763351" cy="461665"/>
            </a:xfrm>
            <a:prstGeom prst="rect">
              <a:avLst/>
            </a:prstGeom>
            <a:noFill/>
          </p:spPr>
          <p:txBody>
            <a:bodyPr wrap="none" rtlCol="0">
              <a:spAutoFit/>
            </a:bodyPr>
            <a:lstStyle/>
            <a:p>
              <a:pPr algn="ctr"/>
              <a:r>
                <a:rPr lang="en-GB" sz="800" dirty="0" smtClean="0">
                  <a:latin typeface="Arial" pitchFamily="34" charset="0"/>
                  <a:cs typeface="Arial" pitchFamily="34" charset="0"/>
                </a:rPr>
                <a:t>Valve closes</a:t>
              </a:r>
            </a:p>
            <a:p>
              <a:pPr algn="ctr"/>
              <a:r>
                <a:rPr lang="en-GB" sz="800" dirty="0" smtClean="0">
                  <a:latin typeface="Arial" pitchFamily="34" charset="0"/>
                  <a:cs typeface="Arial" pitchFamily="34" charset="0"/>
                </a:rPr>
                <a:t>as Level</a:t>
              </a:r>
            </a:p>
            <a:p>
              <a:pPr algn="ctr"/>
              <a:r>
                <a:rPr lang="en-GB" sz="800" dirty="0" smtClean="0">
                  <a:latin typeface="Arial" pitchFamily="34" charset="0"/>
                  <a:cs typeface="Arial" pitchFamily="34" charset="0"/>
                </a:rPr>
                <a:t>rises</a:t>
              </a:r>
            </a:p>
          </p:txBody>
        </p:sp>
        <p:sp>
          <p:nvSpPr>
            <p:cNvPr id="106" name="TextBox 105"/>
            <p:cNvSpPr txBox="1"/>
            <p:nvPr/>
          </p:nvSpPr>
          <p:spPr>
            <a:xfrm>
              <a:off x="740175" y="1376346"/>
              <a:ext cx="373820" cy="215444"/>
            </a:xfrm>
            <a:prstGeom prst="rect">
              <a:avLst/>
            </a:prstGeom>
            <a:noFill/>
          </p:spPr>
          <p:txBody>
            <a:bodyPr wrap="none" rtlCol="0">
              <a:spAutoFit/>
            </a:bodyPr>
            <a:lstStyle/>
            <a:p>
              <a:r>
                <a:rPr lang="en-GB" sz="800" dirty="0" smtClean="0"/>
                <a:t>Inlet</a:t>
              </a:r>
              <a:endParaRPr lang="en-GB" sz="800" dirty="0"/>
            </a:p>
          </p:txBody>
        </p:sp>
        <p:sp>
          <p:nvSpPr>
            <p:cNvPr id="107" name="TextBox 106"/>
            <p:cNvSpPr txBox="1"/>
            <p:nvPr/>
          </p:nvSpPr>
          <p:spPr>
            <a:xfrm>
              <a:off x="1778336" y="1390774"/>
              <a:ext cx="449162" cy="215444"/>
            </a:xfrm>
            <a:prstGeom prst="rect">
              <a:avLst/>
            </a:prstGeom>
            <a:noFill/>
          </p:spPr>
          <p:txBody>
            <a:bodyPr wrap="none" rtlCol="0">
              <a:spAutoFit/>
            </a:bodyPr>
            <a:lstStyle/>
            <a:p>
              <a:r>
                <a:rPr lang="en-GB" sz="800" dirty="0" smtClean="0"/>
                <a:t>Outlet</a:t>
              </a:r>
              <a:endParaRPr lang="en-GB" sz="800" dirty="0"/>
            </a:p>
          </p:txBody>
        </p:sp>
        <p:sp>
          <p:nvSpPr>
            <p:cNvPr id="108" name="Oval 107"/>
            <p:cNvSpPr/>
            <p:nvPr/>
          </p:nvSpPr>
          <p:spPr>
            <a:xfrm>
              <a:off x="1248347" y="2771209"/>
              <a:ext cx="452323" cy="459205"/>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Rectangle 85"/>
            <p:cNvSpPr/>
            <p:nvPr/>
          </p:nvSpPr>
          <p:spPr>
            <a:xfrm>
              <a:off x="1248347" y="2158932"/>
              <a:ext cx="452323" cy="116465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TotalTime>
  <Words>181</Words>
  <Application>Microsoft Office PowerPoint</Application>
  <PresentationFormat>On-screen Show (4:3)</PresentationFormat>
  <Paragraphs>27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Jack2020</dc:creator>
  <cp:lastModifiedBy>Jack2020</cp:lastModifiedBy>
  <cp:revision>39</cp:revision>
  <dcterms:created xsi:type="dcterms:W3CDTF">2020-09-09T09:07:30Z</dcterms:created>
  <dcterms:modified xsi:type="dcterms:W3CDTF">2021-06-24T21:04:34Z</dcterms:modified>
</cp:coreProperties>
</file>