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5" r:id="rId3"/>
    <p:sldId id="266"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3" d="100"/>
          <a:sy n="103" d="100"/>
        </p:scale>
        <p:origin x="76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1357B-7843-B0D1-BFBA-CA0D2EF562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3D955949-DD95-1EAE-BDBA-D5E2CD1F27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3D2EAD79-CF56-4EBA-951C-F34F317146FA}"/>
              </a:ext>
            </a:extLst>
          </p:cNvPr>
          <p:cNvSpPr>
            <a:spLocks noGrp="1"/>
          </p:cNvSpPr>
          <p:nvPr>
            <p:ph type="dt" sz="half" idx="10"/>
          </p:nvPr>
        </p:nvSpPr>
        <p:spPr/>
        <p:txBody>
          <a:bodyPr/>
          <a:lstStyle/>
          <a:p>
            <a:fld id="{37F326D3-462F-459D-8DC5-B65AE2E9C294}" type="datetimeFigureOut">
              <a:rPr lang="en-AU" smtClean="0"/>
              <a:t>30/01/2025</a:t>
            </a:fld>
            <a:endParaRPr lang="en-AU"/>
          </a:p>
        </p:txBody>
      </p:sp>
      <p:sp>
        <p:nvSpPr>
          <p:cNvPr id="5" name="Footer Placeholder 4">
            <a:extLst>
              <a:ext uri="{FF2B5EF4-FFF2-40B4-BE49-F238E27FC236}">
                <a16:creationId xmlns:a16="http://schemas.microsoft.com/office/drawing/2014/main" id="{02CE48EA-D9CD-DE7B-9298-21164B735FE6}"/>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7862ECE-E655-22BD-2E15-DE070C5952E9}"/>
              </a:ext>
            </a:extLst>
          </p:cNvPr>
          <p:cNvSpPr>
            <a:spLocks noGrp="1"/>
          </p:cNvSpPr>
          <p:nvPr>
            <p:ph type="sldNum" sz="quarter" idx="12"/>
          </p:nvPr>
        </p:nvSpPr>
        <p:spPr/>
        <p:txBody>
          <a:bodyPr/>
          <a:lstStyle/>
          <a:p>
            <a:fld id="{2EAB34E9-A5AB-486F-894E-9A55DCABD0D4}" type="slidenum">
              <a:rPr lang="en-AU" smtClean="0"/>
              <a:t>‹#›</a:t>
            </a:fld>
            <a:endParaRPr lang="en-AU"/>
          </a:p>
        </p:txBody>
      </p:sp>
    </p:spTree>
    <p:extLst>
      <p:ext uri="{BB962C8B-B14F-4D97-AF65-F5344CB8AC3E}">
        <p14:creationId xmlns:p14="http://schemas.microsoft.com/office/powerpoint/2010/main" val="4107206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A9792-BC33-943C-9C62-5EA50D8CE85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CD7903A9-F682-84AF-8389-DA294BDFF31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900D7A-B533-4DFB-ED33-7C39E58F0543}"/>
              </a:ext>
            </a:extLst>
          </p:cNvPr>
          <p:cNvSpPr>
            <a:spLocks noGrp="1"/>
          </p:cNvSpPr>
          <p:nvPr>
            <p:ph type="dt" sz="half" idx="10"/>
          </p:nvPr>
        </p:nvSpPr>
        <p:spPr/>
        <p:txBody>
          <a:bodyPr/>
          <a:lstStyle/>
          <a:p>
            <a:fld id="{37F326D3-462F-459D-8DC5-B65AE2E9C294}" type="datetimeFigureOut">
              <a:rPr lang="en-AU" smtClean="0"/>
              <a:t>30/01/2025</a:t>
            </a:fld>
            <a:endParaRPr lang="en-AU"/>
          </a:p>
        </p:txBody>
      </p:sp>
      <p:sp>
        <p:nvSpPr>
          <p:cNvPr id="5" name="Footer Placeholder 4">
            <a:extLst>
              <a:ext uri="{FF2B5EF4-FFF2-40B4-BE49-F238E27FC236}">
                <a16:creationId xmlns:a16="http://schemas.microsoft.com/office/drawing/2014/main" id="{9C94FA48-94BB-326F-93E4-34F92737DE0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E4BFEE9-BAC5-D17B-D5FB-B63C872541D8}"/>
              </a:ext>
            </a:extLst>
          </p:cNvPr>
          <p:cNvSpPr>
            <a:spLocks noGrp="1"/>
          </p:cNvSpPr>
          <p:nvPr>
            <p:ph type="sldNum" sz="quarter" idx="12"/>
          </p:nvPr>
        </p:nvSpPr>
        <p:spPr/>
        <p:txBody>
          <a:bodyPr/>
          <a:lstStyle/>
          <a:p>
            <a:fld id="{2EAB34E9-A5AB-486F-894E-9A55DCABD0D4}" type="slidenum">
              <a:rPr lang="en-AU" smtClean="0"/>
              <a:t>‹#›</a:t>
            </a:fld>
            <a:endParaRPr lang="en-AU"/>
          </a:p>
        </p:txBody>
      </p:sp>
    </p:spTree>
    <p:extLst>
      <p:ext uri="{BB962C8B-B14F-4D97-AF65-F5344CB8AC3E}">
        <p14:creationId xmlns:p14="http://schemas.microsoft.com/office/powerpoint/2010/main" val="3912606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2FF031-BCB5-B7DE-6162-46244D7EF19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A0F4FE3E-C4D1-0F3B-BA09-7528FAE634B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119A0741-C8A6-C2D8-91C1-215464462BE6}"/>
              </a:ext>
            </a:extLst>
          </p:cNvPr>
          <p:cNvSpPr>
            <a:spLocks noGrp="1"/>
          </p:cNvSpPr>
          <p:nvPr>
            <p:ph type="dt" sz="half" idx="10"/>
          </p:nvPr>
        </p:nvSpPr>
        <p:spPr/>
        <p:txBody>
          <a:bodyPr/>
          <a:lstStyle/>
          <a:p>
            <a:fld id="{37F326D3-462F-459D-8DC5-B65AE2E9C294}" type="datetimeFigureOut">
              <a:rPr lang="en-AU" smtClean="0"/>
              <a:t>30/01/2025</a:t>
            </a:fld>
            <a:endParaRPr lang="en-AU"/>
          </a:p>
        </p:txBody>
      </p:sp>
      <p:sp>
        <p:nvSpPr>
          <p:cNvPr id="5" name="Footer Placeholder 4">
            <a:extLst>
              <a:ext uri="{FF2B5EF4-FFF2-40B4-BE49-F238E27FC236}">
                <a16:creationId xmlns:a16="http://schemas.microsoft.com/office/drawing/2014/main" id="{7F206963-CD34-76BC-FA4F-43B11B2A053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70BF91E0-EC1B-1598-B90C-7A6044B2001C}"/>
              </a:ext>
            </a:extLst>
          </p:cNvPr>
          <p:cNvSpPr>
            <a:spLocks noGrp="1"/>
          </p:cNvSpPr>
          <p:nvPr>
            <p:ph type="sldNum" sz="quarter" idx="12"/>
          </p:nvPr>
        </p:nvSpPr>
        <p:spPr/>
        <p:txBody>
          <a:bodyPr/>
          <a:lstStyle/>
          <a:p>
            <a:fld id="{2EAB34E9-A5AB-486F-894E-9A55DCABD0D4}" type="slidenum">
              <a:rPr lang="en-AU" smtClean="0"/>
              <a:t>‹#›</a:t>
            </a:fld>
            <a:endParaRPr lang="en-AU"/>
          </a:p>
        </p:txBody>
      </p:sp>
    </p:spTree>
    <p:extLst>
      <p:ext uri="{BB962C8B-B14F-4D97-AF65-F5344CB8AC3E}">
        <p14:creationId xmlns:p14="http://schemas.microsoft.com/office/powerpoint/2010/main" val="812523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5E212-B933-3A8D-FEC2-1C02072AC62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D2864DC-A044-F68E-88E7-8E3C84FEAB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F17E6B3-157F-5FD9-636C-CBDD10AC6CE6}"/>
              </a:ext>
            </a:extLst>
          </p:cNvPr>
          <p:cNvSpPr>
            <a:spLocks noGrp="1"/>
          </p:cNvSpPr>
          <p:nvPr>
            <p:ph type="dt" sz="half" idx="10"/>
          </p:nvPr>
        </p:nvSpPr>
        <p:spPr/>
        <p:txBody>
          <a:bodyPr/>
          <a:lstStyle/>
          <a:p>
            <a:fld id="{37F326D3-462F-459D-8DC5-B65AE2E9C294}" type="datetimeFigureOut">
              <a:rPr lang="en-AU" smtClean="0"/>
              <a:t>30/01/2025</a:t>
            </a:fld>
            <a:endParaRPr lang="en-AU"/>
          </a:p>
        </p:txBody>
      </p:sp>
      <p:sp>
        <p:nvSpPr>
          <p:cNvPr id="5" name="Footer Placeholder 4">
            <a:extLst>
              <a:ext uri="{FF2B5EF4-FFF2-40B4-BE49-F238E27FC236}">
                <a16:creationId xmlns:a16="http://schemas.microsoft.com/office/drawing/2014/main" id="{C36F6A19-9753-6918-D696-8451CB5E663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27E0B06-8E72-B653-0CF5-B20A185B9CD7}"/>
              </a:ext>
            </a:extLst>
          </p:cNvPr>
          <p:cNvSpPr>
            <a:spLocks noGrp="1"/>
          </p:cNvSpPr>
          <p:nvPr>
            <p:ph type="sldNum" sz="quarter" idx="12"/>
          </p:nvPr>
        </p:nvSpPr>
        <p:spPr/>
        <p:txBody>
          <a:bodyPr/>
          <a:lstStyle/>
          <a:p>
            <a:fld id="{2EAB34E9-A5AB-486F-894E-9A55DCABD0D4}" type="slidenum">
              <a:rPr lang="en-AU" smtClean="0"/>
              <a:t>‹#›</a:t>
            </a:fld>
            <a:endParaRPr lang="en-AU"/>
          </a:p>
        </p:txBody>
      </p:sp>
    </p:spTree>
    <p:extLst>
      <p:ext uri="{BB962C8B-B14F-4D97-AF65-F5344CB8AC3E}">
        <p14:creationId xmlns:p14="http://schemas.microsoft.com/office/powerpoint/2010/main" val="2384868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0AEB8-BD87-5C3F-21B8-60CD416EA9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899DF5AB-EC33-7A13-54BB-919836E09B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7765C40-FD4C-D64B-DC62-8B442D165400}"/>
              </a:ext>
            </a:extLst>
          </p:cNvPr>
          <p:cNvSpPr>
            <a:spLocks noGrp="1"/>
          </p:cNvSpPr>
          <p:nvPr>
            <p:ph type="dt" sz="half" idx="10"/>
          </p:nvPr>
        </p:nvSpPr>
        <p:spPr/>
        <p:txBody>
          <a:bodyPr/>
          <a:lstStyle/>
          <a:p>
            <a:fld id="{37F326D3-462F-459D-8DC5-B65AE2E9C294}" type="datetimeFigureOut">
              <a:rPr lang="en-AU" smtClean="0"/>
              <a:t>30/01/2025</a:t>
            </a:fld>
            <a:endParaRPr lang="en-AU"/>
          </a:p>
        </p:txBody>
      </p:sp>
      <p:sp>
        <p:nvSpPr>
          <p:cNvPr id="5" name="Footer Placeholder 4">
            <a:extLst>
              <a:ext uri="{FF2B5EF4-FFF2-40B4-BE49-F238E27FC236}">
                <a16:creationId xmlns:a16="http://schemas.microsoft.com/office/drawing/2014/main" id="{93D5BC52-C50F-EC3D-6B1D-91255426AAB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2689E80-9C24-1281-85F0-41685519784E}"/>
              </a:ext>
            </a:extLst>
          </p:cNvPr>
          <p:cNvSpPr>
            <a:spLocks noGrp="1"/>
          </p:cNvSpPr>
          <p:nvPr>
            <p:ph type="sldNum" sz="quarter" idx="12"/>
          </p:nvPr>
        </p:nvSpPr>
        <p:spPr/>
        <p:txBody>
          <a:bodyPr/>
          <a:lstStyle/>
          <a:p>
            <a:fld id="{2EAB34E9-A5AB-486F-894E-9A55DCABD0D4}" type="slidenum">
              <a:rPr lang="en-AU" smtClean="0"/>
              <a:t>‹#›</a:t>
            </a:fld>
            <a:endParaRPr lang="en-AU"/>
          </a:p>
        </p:txBody>
      </p:sp>
    </p:spTree>
    <p:extLst>
      <p:ext uri="{BB962C8B-B14F-4D97-AF65-F5344CB8AC3E}">
        <p14:creationId xmlns:p14="http://schemas.microsoft.com/office/powerpoint/2010/main" val="1998296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EC932-1B57-324F-BF53-52B4713E842C}"/>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5F22C00-3CB8-AAA3-0C0C-2C8E70AAE1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81A98B02-C7F3-6F75-DCE3-CE156844054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343529E6-CFF8-8C19-150F-4BEE39772C42}"/>
              </a:ext>
            </a:extLst>
          </p:cNvPr>
          <p:cNvSpPr>
            <a:spLocks noGrp="1"/>
          </p:cNvSpPr>
          <p:nvPr>
            <p:ph type="dt" sz="half" idx="10"/>
          </p:nvPr>
        </p:nvSpPr>
        <p:spPr/>
        <p:txBody>
          <a:bodyPr/>
          <a:lstStyle/>
          <a:p>
            <a:fld id="{37F326D3-462F-459D-8DC5-B65AE2E9C294}" type="datetimeFigureOut">
              <a:rPr lang="en-AU" smtClean="0"/>
              <a:t>30/01/2025</a:t>
            </a:fld>
            <a:endParaRPr lang="en-AU"/>
          </a:p>
        </p:txBody>
      </p:sp>
      <p:sp>
        <p:nvSpPr>
          <p:cNvPr id="6" name="Footer Placeholder 5">
            <a:extLst>
              <a:ext uri="{FF2B5EF4-FFF2-40B4-BE49-F238E27FC236}">
                <a16:creationId xmlns:a16="http://schemas.microsoft.com/office/drawing/2014/main" id="{5C34CE74-6EF8-F6C6-DEA2-5DDAA0A69A01}"/>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44BCC355-D81C-F455-FBAB-6210678A86C0}"/>
              </a:ext>
            </a:extLst>
          </p:cNvPr>
          <p:cNvSpPr>
            <a:spLocks noGrp="1"/>
          </p:cNvSpPr>
          <p:nvPr>
            <p:ph type="sldNum" sz="quarter" idx="12"/>
          </p:nvPr>
        </p:nvSpPr>
        <p:spPr/>
        <p:txBody>
          <a:bodyPr/>
          <a:lstStyle/>
          <a:p>
            <a:fld id="{2EAB34E9-A5AB-486F-894E-9A55DCABD0D4}" type="slidenum">
              <a:rPr lang="en-AU" smtClean="0"/>
              <a:t>‹#›</a:t>
            </a:fld>
            <a:endParaRPr lang="en-AU"/>
          </a:p>
        </p:txBody>
      </p:sp>
    </p:spTree>
    <p:extLst>
      <p:ext uri="{BB962C8B-B14F-4D97-AF65-F5344CB8AC3E}">
        <p14:creationId xmlns:p14="http://schemas.microsoft.com/office/powerpoint/2010/main" val="3348422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A98FE-6494-1681-F504-B60C52D1413E}"/>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18FD4B28-1669-C450-4574-53948758AD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907AB8C-ECC9-B3E6-22D7-761E2BBFAB5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6CA8BF40-6196-61E8-A69C-1009A06D8C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CA03230-FA6B-0736-0CCD-AE20CC532C9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A3FF48D-03AB-E16D-BE79-3D0C7D4586CA}"/>
              </a:ext>
            </a:extLst>
          </p:cNvPr>
          <p:cNvSpPr>
            <a:spLocks noGrp="1"/>
          </p:cNvSpPr>
          <p:nvPr>
            <p:ph type="dt" sz="half" idx="10"/>
          </p:nvPr>
        </p:nvSpPr>
        <p:spPr/>
        <p:txBody>
          <a:bodyPr/>
          <a:lstStyle/>
          <a:p>
            <a:fld id="{37F326D3-462F-459D-8DC5-B65AE2E9C294}" type="datetimeFigureOut">
              <a:rPr lang="en-AU" smtClean="0"/>
              <a:t>30/01/2025</a:t>
            </a:fld>
            <a:endParaRPr lang="en-AU"/>
          </a:p>
        </p:txBody>
      </p:sp>
      <p:sp>
        <p:nvSpPr>
          <p:cNvPr id="8" name="Footer Placeholder 7">
            <a:extLst>
              <a:ext uri="{FF2B5EF4-FFF2-40B4-BE49-F238E27FC236}">
                <a16:creationId xmlns:a16="http://schemas.microsoft.com/office/drawing/2014/main" id="{4EF95D1C-E477-DBF4-07D1-35E0C6E06EE1}"/>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D04DBA73-7B44-A97F-AE13-8BA8B2A6DC84}"/>
              </a:ext>
            </a:extLst>
          </p:cNvPr>
          <p:cNvSpPr>
            <a:spLocks noGrp="1"/>
          </p:cNvSpPr>
          <p:nvPr>
            <p:ph type="sldNum" sz="quarter" idx="12"/>
          </p:nvPr>
        </p:nvSpPr>
        <p:spPr/>
        <p:txBody>
          <a:bodyPr/>
          <a:lstStyle/>
          <a:p>
            <a:fld id="{2EAB34E9-A5AB-486F-894E-9A55DCABD0D4}" type="slidenum">
              <a:rPr lang="en-AU" smtClean="0"/>
              <a:t>‹#›</a:t>
            </a:fld>
            <a:endParaRPr lang="en-AU"/>
          </a:p>
        </p:txBody>
      </p:sp>
    </p:spTree>
    <p:extLst>
      <p:ext uri="{BB962C8B-B14F-4D97-AF65-F5344CB8AC3E}">
        <p14:creationId xmlns:p14="http://schemas.microsoft.com/office/powerpoint/2010/main" val="2671787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BDD5C-5989-E4BA-A6AC-7747A380FCA6}"/>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69F2525-DAF4-1CFF-B30D-9B8A4432F8E7}"/>
              </a:ext>
            </a:extLst>
          </p:cNvPr>
          <p:cNvSpPr>
            <a:spLocks noGrp="1"/>
          </p:cNvSpPr>
          <p:nvPr>
            <p:ph type="dt" sz="half" idx="10"/>
          </p:nvPr>
        </p:nvSpPr>
        <p:spPr/>
        <p:txBody>
          <a:bodyPr/>
          <a:lstStyle/>
          <a:p>
            <a:fld id="{37F326D3-462F-459D-8DC5-B65AE2E9C294}" type="datetimeFigureOut">
              <a:rPr lang="en-AU" smtClean="0"/>
              <a:t>30/01/2025</a:t>
            </a:fld>
            <a:endParaRPr lang="en-AU"/>
          </a:p>
        </p:txBody>
      </p:sp>
      <p:sp>
        <p:nvSpPr>
          <p:cNvPr id="4" name="Footer Placeholder 3">
            <a:extLst>
              <a:ext uri="{FF2B5EF4-FFF2-40B4-BE49-F238E27FC236}">
                <a16:creationId xmlns:a16="http://schemas.microsoft.com/office/drawing/2014/main" id="{511D34B4-D736-A18A-A256-2CD7D738B737}"/>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A71ECB9F-B9BB-C3CC-22F5-DD36AD2688FD}"/>
              </a:ext>
            </a:extLst>
          </p:cNvPr>
          <p:cNvSpPr>
            <a:spLocks noGrp="1"/>
          </p:cNvSpPr>
          <p:nvPr>
            <p:ph type="sldNum" sz="quarter" idx="12"/>
          </p:nvPr>
        </p:nvSpPr>
        <p:spPr/>
        <p:txBody>
          <a:bodyPr/>
          <a:lstStyle/>
          <a:p>
            <a:fld id="{2EAB34E9-A5AB-486F-894E-9A55DCABD0D4}" type="slidenum">
              <a:rPr lang="en-AU" smtClean="0"/>
              <a:t>‹#›</a:t>
            </a:fld>
            <a:endParaRPr lang="en-AU"/>
          </a:p>
        </p:txBody>
      </p:sp>
    </p:spTree>
    <p:extLst>
      <p:ext uri="{BB962C8B-B14F-4D97-AF65-F5344CB8AC3E}">
        <p14:creationId xmlns:p14="http://schemas.microsoft.com/office/powerpoint/2010/main" val="3586163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F8C277-2C73-DE6F-3A97-6D6B501F58E8}"/>
              </a:ext>
            </a:extLst>
          </p:cNvPr>
          <p:cNvSpPr>
            <a:spLocks noGrp="1"/>
          </p:cNvSpPr>
          <p:nvPr>
            <p:ph type="dt" sz="half" idx="10"/>
          </p:nvPr>
        </p:nvSpPr>
        <p:spPr/>
        <p:txBody>
          <a:bodyPr/>
          <a:lstStyle/>
          <a:p>
            <a:fld id="{37F326D3-462F-459D-8DC5-B65AE2E9C294}" type="datetimeFigureOut">
              <a:rPr lang="en-AU" smtClean="0"/>
              <a:t>30/01/2025</a:t>
            </a:fld>
            <a:endParaRPr lang="en-AU"/>
          </a:p>
        </p:txBody>
      </p:sp>
      <p:sp>
        <p:nvSpPr>
          <p:cNvPr id="3" name="Footer Placeholder 2">
            <a:extLst>
              <a:ext uri="{FF2B5EF4-FFF2-40B4-BE49-F238E27FC236}">
                <a16:creationId xmlns:a16="http://schemas.microsoft.com/office/drawing/2014/main" id="{516E3096-CF27-6D38-23F5-14DE8D9576E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AFF0BA61-BC72-B986-BBC4-BD9AB1406A51}"/>
              </a:ext>
            </a:extLst>
          </p:cNvPr>
          <p:cNvSpPr>
            <a:spLocks noGrp="1"/>
          </p:cNvSpPr>
          <p:nvPr>
            <p:ph type="sldNum" sz="quarter" idx="12"/>
          </p:nvPr>
        </p:nvSpPr>
        <p:spPr/>
        <p:txBody>
          <a:bodyPr/>
          <a:lstStyle/>
          <a:p>
            <a:fld id="{2EAB34E9-A5AB-486F-894E-9A55DCABD0D4}" type="slidenum">
              <a:rPr lang="en-AU" smtClean="0"/>
              <a:t>‹#›</a:t>
            </a:fld>
            <a:endParaRPr lang="en-AU"/>
          </a:p>
        </p:txBody>
      </p:sp>
    </p:spTree>
    <p:extLst>
      <p:ext uri="{BB962C8B-B14F-4D97-AF65-F5344CB8AC3E}">
        <p14:creationId xmlns:p14="http://schemas.microsoft.com/office/powerpoint/2010/main" val="399914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38B7C-169F-BFC1-0D11-D5194C138D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1E7CE45F-4597-64AF-5DA6-87EA47E54B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A3597187-9C1F-9D29-A664-69F82C740D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E92CB9-DDCA-8D7D-1F24-1CD7EA32EADF}"/>
              </a:ext>
            </a:extLst>
          </p:cNvPr>
          <p:cNvSpPr>
            <a:spLocks noGrp="1"/>
          </p:cNvSpPr>
          <p:nvPr>
            <p:ph type="dt" sz="half" idx="10"/>
          </p:nvPr>
        </p:nvSpPr>
        <p:spPr/>
        <p:txBody>
          <a:bodyPr/>
          <a:lstStyle/>
          <a:p>
            <a:fld id="{37F326D3-462F-459D-8DC5-B65AE2E9C294}" type="datetimeFigureOut">
              <a:rPr lang="en-AU" smtClean="0"/>
              <a:t>30/01/2025</a:t>
            </a:fld>
            <a:endParaRPr lang="en-AU"/>
          </a:p>
        </p:txBody>
      </p:sp>
      <p:sp>
        <p:nvSpPr>
          <p:cNvPr id="6" name="Footer Placeholder 5">
            <a:extLst>
              <a:ext uri="{FF2B5EF4-FFF2-40B4-BE49-F238E27FC236}">
                <a16:creationId xmlns:a16="http://schemas.microsoft.com/office/drawing/2014/main" id="{BC38E72D-BABB-0BF3-5FC7-2FB219A9D9F9}"/>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3F67F90-C8F2-9D8D-0303-3E468F7DC3B8}"/>
              </a:ext>
            </a:extLst>
          </p:cNvPr>
          <p:cNvSpPr>
            <a:spLocks noGrp="1"/>
          </p:cNvSpPr>
          <p:nvPr>
            <p:ph type="sldNum" sz="quarter" idx="12"/>
          </p:nvPr>
        </p:nvSpPr>
        <p:spPr/>
        <p:txBody>
          <a:bodyPr/>
          <a:lstStyle/>
          <a:p>
            <a:fld id="{2EAB34E9-A5AB-486F-894E-9A55DCABD0D4}" type="slidenum">
              <a:rPr lang="en-AU" smtClean="0"/>
              <a:t>‹#›</a:t>
            </a:fld>
            <a:endParaRPr lang="en-AU"/>
          </a:p>
        </p:txBody>
      </p:sp>
    </p:spTree>
    <p:extLst>
      <p:ext uri="{BB962C8B-B14F-4D97-AF65-F5344CB8AC3E}">
        <p14:creationId xmlns:p14="http://schemas.microsoft.com/office/powerpoint/2010/main" val="600264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FA008-389D-87AA-1A1F-E3017C5C7E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79F9D1B6-7856-51D6-9B18-17173B4CBC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7CBDD778-9765-C2F1-B285-71B13BAB1D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9FCE92-304D-FAEC-C5A7-B59B358E812D}"/>
              </a:ext>
            </a:extLst>
          </p:cNvPr>
          <p:cNvSpPr>
            <a:spLocks noGrp="1"/>
          </p:cNvSpPr>
          <p:nvPr>
            <p:ph type="dt" sz="half" idx="10"/>
          </p:nvPr>
        </p:nvSpPr>
        <p:spPr/>
        <p:txBody>
          <a:bodyPr/>
          <a:lstStyle/>
          <a:p>
            <a:fld id="{37F326D3-462F-459D-8DC5-B65AE2E9C294}" type="datetimeFigureOut">
              <a:rPr lang="en-AU" smtClean="0"/>
              <a:t>30/01/2025</a:t>
            </a:fld>
            <a:endParaRPr lang="en-AU"/>
          </a:p>
        </p:txBody>
      </p:sp>
      <p:sp>
        <p:nvSpPr>
          <p:cNvPr id="6" name="Footer Placeholder 5">
            <a:extLst>
              <a:ext uri="{FF2B5EF4-FFF2-40B4-BE49-F238E27FC236}">
                <a16:creationId xmlns:a16="http://schemas.microsoft.com/office/drawing/2014/main" id="{9C577A72-06D1-5952-4A08-DFF74BB65A51}"/>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CA05BA16-4F05-07B0-3D9D-4B1DE90B5CAC}"/>
              </a:ext>
            </a:extLst>
          </p:cNvPr>
          <p:cNvSpPr>
            <a:spLocks noGrp="1"/>
          </p:cNvSpPr>
          <p:nvPr>
            <p:ph type="sldNum" sz="quarter" idx="12"/>
          </p:nvPr>
        </p:nvSpPr>
        <p:spPr/>
        <p:txBody>
          <a:bodyPr/>
          <a:lstStyle/>
          <a:p>
            <a:fld id="{2EAB34E9-A5AB-486F-894E-9A55DCABD0D4}" type="slidenum">
              <a:rPr lang="en-AU" smtClean="0"/>
              <a:t>‹#›</a:t>
            </a:fld>
            <a:endParaRPr lang="en-AU"/>
          </a:p>
        </p:txBody>
      </p:sp>
    </p:spTree>
    <p:extLst>
      <p:ext uri="{BB962C8B-B14F-4D97-AF65-F5344CB8AC3E}">
        <p14:creationId xmlns:p14="http://schemas.microsoft.com/office/powerpoint/2010/main" val="486206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6BA1E13-7A93-3718-4951-614E17EF4D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3EF19C85-9D56-5C00-64CF-B8B7B9CC97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694F7D3-6BA0-A9CE-51E0-E86D5BB6F7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326D3-462F-459D-8DC5-B65AE2E9C294}" type="datetimeFigureOut">
              <a:rPr lang="en-AU" smtClean="0"/>
              <a:t>30/01/2025</a:t>
            </a:fld>
            <a:endParaRPr lang="en-AU"/>
          </a:p>
        </p:txBody>
      </p:sp>
      <p:sp>
        <p:nvSpPr>
          <p:cNvPr id="5" name="Footer Placeholder 4">
            <a:extLst>
              <a:ext uri="{FF2B5EF4-FFF2-40B4-BE49-F238E27FC236}">
                <a16:creationId xmlns:a16="http://schemas.microsoft.com/office/drawing/2014/main" id="{7F822D65-5F3C-E4B8-55D4-003E8447C6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FCFA77E2-4EE7-6EAA-1C35-CF05F7F6CE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AB34E9-A5AB-486F-894E-9A55DCABD0D4}" type="slidenum">
              <a:rPr lang="en-AU" smtClean="0"/>
              <a:t>‹#›</a:t>
            </a:fld>
            <a:endParaRPr lang="en-AU"/>
          </a:p>
        </p:txBody>
      </p:sp>
      <p:pic>
        <p:nvPicPr>
          <p:cNvPr id="7" name="Picture 6">
            <a:extLst>
              <a:ext uri="{FF2B5EF4-FFF2-40B4-BE49-F238E27FC236}">
                <a16:creationId xmlns:a16="http://schemas.microsoft.com/office/drawing/2014/main" id="{5C07E463-F14F-2DDE-2B52-DC147B694C27}"/>
              </a:ext>
            </a:extLst>
          </p:cNvPr>
          <p:cNvPicPr>
            <a:picLocks noChangeAspect="1"/>
          </p:cNvPicPr>
          <p:nvPr userDrawn="1"/>
        </p:nvPicPr>
        <p:blipFill>
          <a:blip r:embed="rId13"/>
          <a:srcRect r="1629"/>
          <a:stretch/>
        </p:blipFill>
        <p:spPr>
          <a:xfrm>
            <a:off x="-1" y="0"/>
            <a:ext cx="12192001" cy="6858000"/>
          </a:xfrm>
          <a:prstGeom prst="rect">
            <a:avLst/>
          </a:prstGeom>
        </p:spPr>
      </p:pic>
    </p:spTree>
    <p:extLst>
      <p:ext uri="{BB962C8B-B14F-4D97-AF65-F5344CB8AC3E}">
        <p14:creationId xmlns:p14="http://schemas.microsoft.com/office/powerpoint/2010/main" val="23065910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adventist.org/official-statements/immunizatio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adventist.org/holy-scriptures/" TargetMode="External"/><Relationship Id="rId2" Type="http://schemas.openxmlformats.org/officeDocument/2006/relationships/hyperlink" Target="https://www.adventist.org/christian-behavior/" TargetMode="External"/><Relationship Id="rId1" Type="http://schemas.openxmlformats.org/officeDocument/2006/relationships/slideLayout" Target="../slideLayouts/slideLayout2.xml"/><Relationship Id="rId4" Type="http://schemas.openxmlformats.org/officeDocument/2006/relationships/hyperlink" Target="https://www.adventist.org/gift-of-prophecy/"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healthministries.com/reaffirming-adventist-church-response-to-covid-19/" TargetMode="External"/><Relationship Id="rId2" Type="http://schemas.openxmlformats.org/officeDocument/2006/relationships/hyperlink" Target="https://gc.adventist.org/official-statements/immunizatio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F76E6-B4C2-D7F1-B3CA-F4D7C35396EC}"/>
              </a:ext>
            </a:extLst>
          </p:cNvPr>
          <p:cNvSpPr>
            <a:spLocks noGrp="1"/>
          </p:cNvSpPr>
          <p:nvPr>
            <p:ph type="title"/>
          </p:nvPr>
        </p:nvSpPr>
        <p:spPr>
          <a:xfrm>
            <a:off x="426128" y="656947"/>
            <a:ext cx="10260334" cy="875869"/>
          </a:xfrm>
        </p:spPr>
        <p:txBody>
          <a:bodyPr>
            <a:normAutofit fontScale="90000"/>
          </a:bodyPr>
          <a:lstStyle/>
          <a:p>
            <a:r>
              <a:rPr lang="en-SG" sz="4800" b="1" dirty="0">
                <a:solidFill>
                  <a:schemeClr val="bg1"/>
                </a:solidFill>
              </a:rPr>
              <a:t>2015 Immunization Statement</a:t>
            </a:r>
            <a:br>
              <a:rPr lang="en-SG" sz="4800" b="1" dirty="0">
                <a:solidFill>
                  <a:schemeClr val="bg1"/>
                </a:solidFill>
              </a:rPr>
            </a:br>
            <a:r>
              <a:rPr lang="en-US" sz="3100" dirty="0">
                <a:solidFill>
                  <a:schemeClr val="bg1"/>
                </a:solidFill>
                <a:hlinkClick r:id="rId2">
                  <a:extLst>
                    <a:ext uri="{A12FA001-AC4F-418D-AE19-62706E023703}">
                      <ahyp:hlinkClr xmlns:ahyp="http://schemas.microsoft.com/office/drawing/2018/hyperlinkcolor" val="tx"/>
                    </a:ext>
                  </a:extLst>
                </a:hlinkClick>
              </a:rPr>
              <a:t>https://www.adventist.org/official-statements/immunization/</a:t>
            </a:r>
            <a:r>
              <a:rPr lang="en-US" sz="3100" dirty="0">
                <a:solidFill>
                  <a:schemeClr val="bg1"/>
                </a:solidFill>
              </a:rPr>
              <a:t> </a:t>
            </a:r>
            <a:br>
              <a:rPr lang="en-US" sz="4800" dirty="0">
                <a:solidFill>
                  <a:schemeClr val="bg1"/>
                </a:solidFill>
              </a:rPr>
            </a:br>
            <a:endParaRPr lang="en-SG" sz="4800" b="1" dirty="0">
              <a:solidFill>
                <a:schemeClr val="bg1"/>
              </a:solidFill>
            </a:endParaRPr>
          </a:p>
        </p:txBody>
      </p:sp>
      <p:sp>
        <p:nvSpPr>
          <p:cNvPr id="3" name="Content Placeholder 2">
            <a:extLst>
              <a:ext uri="{FF2B5EF4-FFF2-40B4-BE49-F238E27FC236}">
                <a16:creationId xmlns:a16="http://schemas.microsoft.com/office/drawing/2014/main" id="{166ABDFE-38FF-6093-C1B5-903753B47C03}"/>
              </a:ext>
            </a:extLst>
          </p:cNvPr>
          <p:cNvSpPr>
            <a:spLocks noGrp="1"/>
          </p:cNvSpPr>
          <p:nvPr>
            <p:ph idx="1"/>
          </p:nvPr>
        </p:nvSpPr>
        <p:spPr>
          <a:xfrm>
            <a:off x="426128" y="1326410"/>
            <a:ext cx="11339744" cy="4922335"/>
          </a:xfrm>
        </p:spPr>
        <p:txBody>
          <a:bodyPr>
            <a:noAutofit/>
          </a:bodyPr>
          <a:lstStyle/>
          <a:p>
            <a:pPr marL="0" indent="0" algn="just">
              <a:buNone/>
            </a:pPr>
            <a:r>
              <a:rPr lang="en-US" sz="1800" i="1" dirty="0">
                <a:solidFill>
                  <a:schemeClr val="bg1"/>
                </a:solidFill>
              </a:rPr>
              <a:t>The Seventh-day Adventist Church places strong emphasis on health and well-being. The Adventist health emphasis is based on biblical revelation, the inspired writing of E.G. White (co-founder of the Church), </a:t>
            </a:r>
            <a:r>
              <a:rPr lang="en-US" sz="1800" b="1" i="1" dirty="0"/>
              <a:t>and</a:t>
            </a:r>
            <a:r>
              <a:rPr lang="en-US" sz="1800" i="1" dirty="0">
                <a:solidFill>
                  <a:schemeClr val="bg1"/>
                </a:solidFill>
              </a:rPr>
              <a:t> </a:t>
            </a:r>
            <a:r>
              <a:rPr lang="en-US" sz="1800" b="1" i="1" u="sng" dirty="0">
                <a:highlight>
                  <a:srgbClr val="FFFF00"/>
                </a:highlight>
              </a:rPr>
              <a:t>on peer-reviewed scientific literature.</a:t>
            </a:r>
            <a:r>
              <a:rPr lang="en-US" sz="1800" i="1" dirty="0">
                <a:solidFill>
                  <a:schemeClr val="bg1"/>
                </a:solidFill>
              </a:rPr>
              <a:t> </a:t>
            </a:r>
            <a:r>
              <a:rPr lang="en-US" sz="1800" i="1" dirty="0">
                <a:highlight>
                  <a:srgbClr val="FFFF00"/>
                </a:highlight>
              </a:rPr>
              <a:t>As such</a:t>
            </a:r>
            <a:r>
              <a:rPr lang="en-US" sz="1800" i="1" dirty="0">
                <a:solidFill>
                  <a:schemeClr val="bg1"/>
                </a:solidFill>
              </a:rPr>
              <a:t>, we encourage responsible immunization/vaccination, and have no religious or faith-based reason not to encourage our adherents to responsibly participate in protective and preventive immunization programs. We value the health and safety of the population, which includes the maintenance of “herd immunity.”</a:t>
            </a:r>
          </a:p>
          <a:p>
            <a:pPr marL="0" indent="0" algn="just">
              <a:buNone/>
            </a:pPr>
            <a:r>
              <a:rPr lang="en-US" sz="1800" i="1" dirty="0">
                <a:solidFill>
                  <a:schemeClr val="bg1"/>
                </a:solidFill>
              </a:rPr>
              <a:t>We are not the conscience of the individual church member, and recognize individual choices. These are exercised by the individual. *The choice </a:t>
            </a:r>
            <a:r>
              <a:rPr lang="en-US" sz="1800" i="1" dirty="0">
                <a:highlight>
                  <a:srgbClr val="FFFF00"/>
                </a:highlight>
              </a:rPr>
              <a:t>not</a:t>
            </a:r>
            <a:r>
              <a:rPr lang="en-US" sz="1800" i="1" dirty="0">
                <a:solidFill>
                  <a:schemeClr val="bg1"/>
                </a:solidFill>
              </a:rPr>
              <a:t> to be immunized is </a:t>
            </a:r>
            <a:r>
              <a:rPr lang="en-US" sz="1800" i="1" dirty="0">
                <a:highlight>
                  <a:srgbClr val="FFFF00"/>
                </a:highlight>
              </a:rPr>
              <a:t>not</a:t>
            </a:r>
            <a:r>
              <a:rPr lang="en-US" sz="1800" i="1" dirty="0">
                <a:solidFill>
                  <a:schemeClr val="bg1"/>
                </a:solidFill>
              </a:rPr>
              <a:t> and should not be seen as the </a:t>
            </a:r>
            <a:r>
              <a:rPr lang="en-US" sz="1800" i="1" dirty="0">
                <a:highlight>
                  <a:srgbClr val="FFFF00"/>
                </a:highlight>
              </a:rPr>
              <a:t>dogma nor the doctrine </a:t>
            </a:r>
            <a:r>
              <a:rPr lang="en-US" sz="1800" i="1" dirty="0">
                <a:solidFill>
                  <a:schemeClr val="bg1"/>
                </a:solidFill>
              </a:rPr>
              <a:t>of the Seventh-day Adventist Church.</a:t>
            </a:r>
          </a:p>
          <a:p>
            <a:pPr marL="0" indent="0" algn="just">
              <a:buNone/>
            </a:pPr>
            <a:r>
              <a:rPr lang="en-US" sz="1800" i="1" dirty="0">
                <a:solidFill>
                  <a:schemeClr val="bg1"/>
                </a:solidFill>
              </a:rPr>
              <a:t>This statement was voted by the General Conference of Seventh-day Adventists Administrative Committee in Silver Spring, Maryland, April 15, 2015</a:t>
            </a:r>
            <a:r>
              <a:rPr lang="en-US" sz="2400" i="1" dirty="0">
                <a:solidFill>
                  <a:schemeClr val="bg1"/>
                </a:solidFill>
              </a:rPr>
              <a:t>.</a:t>
            </a:r>
          </a:p>
          <a:p>
            <a:pPr marL="457200" lvl="1" indent="0" algn="just">
              <a:buNone/>
            </a:pPr>
            <a:r>
              <a:rPr lang="en-US" sz="1800" b="1" dirty="0"/>
              <a:t>*Note: </a:t>
            </a:r>
            <a:r>
              <a:rPr lang="en-US" sz="1800" dirty="0"/>
              <a:t>double negative = positive. This stated in positive: “The choice to be immunized should be seen as the doctrine and dogma of the Seventh-day Adventist Church”</a:t>
            </a:r>
          </a:p>
          <a:p>
            <a:pPr algn="just"/>
            <a:endParaRPr lang="en-SG" sz="2400" dirty="0">
              <a:solidFill>
                <a:schemeClr val="bg1"/>
              </a:solidFill>
            </a:endParaRPr>
          </a:p>
        </p:txBody>
      </p:sp>
      <p:pic>
        <p:nvPicPr>
          <p:cNvPr id="4" name="Picture 3">
            <a:extLst>
              <a:ext uri="{FF2B5EF4-FFF2-40B4-BE49-F238E27FC236}">
                <a16:creationId xmlns:a16="http://schemas.microsoft.com/office/drawing/2014/main" id="{37FDB2AD-83CA-67B6-29FF-C66A426BF351}"/>
              </a:ext>
            </a:extLst>
          </p:cNvPr>
          <p:cNvPicPr>
            <a:picLocks noChangeAspect="1"/>
          </p:cNvPicPr>
          <p:nvPr/>
        </p:nvPicPr>
        <p:blipFill>
          <a:blip r:embed="rId3"/>
          <a:stretch>
            <a:fillRect/>
          </a:stretch>
        </p:blipFill>
        <p:spPr>
          <a:xfrm>
            <a:off x="2712014" y="4860030"/>
            <a:ext cx="5688562" cy="1027280"/>
          </a:xfrm>
          <a:prstGeom prst="rect">
            <a:avLst/>
          </a:prstGeom>
        </p:spPr>
      </p:pic>
      <p:sp>
        <p:nvSpPr>
          <p:cNvPr id="5" name="TextBox 4">
            <a:extLst>
              <a:ext uri="{FF2B5EF4-FFF2-40B4-BE49-F238E27FC236}">
                <a16:creationId xmlns:a16="http://schemas.microsoft.com/office/drawing/2014/main" id="{B5A7C466-B345-662A-0B3C-778165F81031}"/>
              </a:ext>
            </a:extLst>
          </p:cNvPr>
          <p:cNvSpPr txBox="1"/>
          <p:nvPr/>
        </p:nvSpPr>
        <p:spPr>
          <a:xfrm>
            <a:off x="8400576" y="4860030"/>
            <a:ext cx="3726321" cy="1200329"/>
          </a:xfrm>
          <a:prstGeom prst="rect">
            <a:avLst/>
          </a:prstGeom>
          <a:noFill/>
        </p:spPr>
        <p:txBody>
          <a:bodyPr wrap="square" rtlCol="0">
            <a:spAutoFit/>
          </a:bodyPr>
          <a:lstStyle/>
          <a:p>
            <a:r>
              <a:rPr lang="en-US" b="1" dirty="0"/>
              <a:t>Statement found under:</a:t>
            </a:r>
          </a:p>
          <a:p>
            <a:r>
              <a:rPr lang="en-US" dirty="0"/>
              <a:t> adventist.org</a:t>
            </a:r>
          </a:p>
          <a:p>
            <a:r>
              <a:rPr lang="en-US" dirty="0"/>
              <a:t>        </a:t>
            </a:r>
            <a:r>
              <a:rPr lang="en-US" b="1" dirty="0">
                <a:highlight>
                  <a:srgbClr val="FFFF00"/>
                </a:highlight>
              </a:rPr>
              <a:t>&gt;beliefs</a:t>
            </a:r>
          </a:p>
          <a:p>
            <a:r>
              <a:rPr lang="en-US" dirty="0"/>
              <a:t>               &gt;official statements</a:t>
            </a:r>
            <a:endParaRPr lang="en-AU" dirty="0"/>
          </a:p>
        </p:txBody>
      </p:sp>
      <p:sp>
        <p:nvSpPr>
          <p:cNvPr id="7" name="Arc 6">
            <a:extLst>
              <a:ext uri="{FF2B5EF4-FFF2-40B4-BE49-F238E27FC236}">
                <a16:creationId xmlns:a16="http://schemas.microsoft.com/office/drawing/2014/main" id="{4A26ECA7-8D94-F66E-59A6-A05DF9F7EBCB}"/>
              </a:ext>
            </a:extLst>
          </p:cNvPr>
          <p:cNvSpPr/>
          <p:nvPr/>
        </p:nvSpPr>
        <p:spPr>
          <a:xfrm flipH="1">
            <a:off x="328474" y="3117313"/>
            <a:ext cx="337351" cy="1340528"/>
          </a:xfrm>
          <a:prstGeom prst="arc">
            <a:avLst>
              <a:gd name="adj1" fmla="val 16331312"/>
              <a:gd name="adj2" fmla="val 5473840"/>
            </a:avLst>
          </a:prstGeom>
          <a:ln w="3810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cxnSp>
        <p:nvCxnSpPr>
          <p:cNvPr id="9" name="Straight Connector 8">
            <a:extLst>
              <a:ext uri="{FF2B5EF4-FFF2-40B4-BE49-F238E27FC236}">
                <a16:creationId xmlns:a16="http://schemas.microsoft.com/office/drawing/2014/main" id="{C54019F4-2843-38AC-1961-8B54A9C07B8B}"/>
              </a:ext>
            </a:extLst>
          </p:cNvPr>
          <p:cNvCxnSpPr>
            <a:cxnSpLocks/>
          </p:cNvCxnSpPr>
          <p:nvPr/>
        </p:nvCxnSpPr>
        <p:spPr>
          <a:xfrm>
            <a:off x="493740" y="4455412"/>
            <a:ext cx="376271" cy="242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3930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F76E6-B4C2-D7F1-B3CA-F4D7C35396EC}"/>
              </a:ext>
            </a:extLst>
          </p:cNvPr>
          <p:cNvSpPr>
            <a:spLocks noGrp="1"/>
          </p:cNvSpPr>
          <p:nvPr>
            <p:ph type="title"/>
          </p:nvPr>
        </p:nvSpPr>
        <p:spPr>
          <a:xfrm>
            <a:off x="474411" y="62917"/>
            <a:ext cx="11386155" cy="1280890"/>
          </a:xfrm>
        </p:spPr>
        <p:txBody>
          <a:bodyPr>
            <a:normAutofit/>
          </a:bodyPr>
          <a:lstStyle/>
          <a:p>
            <a:r>
              <a:rPr lang="en-SG" sz="3600" b="1" dirty="0">
                <a:solidFill>
                  <a:schemeClr val="bg1"/>
                </a:solidFill>
              </a:rPr>
              <a:t>We need to Reject Peer Reviewed Scientific Literature (PRSL) </a:t>
            </a:r>
          </a:p>
        </p:txBody>
      </p:sp>
      <p:sp>
        <p:nvSpPr>
          <p:cNvPr id="3" name="Content Placeholder 2">
            <a:extLst>
              <a:ext uri="{FF2B5EF4-FFF2-40B4-BE49-F238E27FC236}">
                <a16:creationId xmlns:a16="http://schemas.microsoft.com/office/drawing/2014/main" id="{166ABDFE-38FF-6093-C1B5-903753B47C03}"/>
              </a:ext>
            </a:extLst>
          </p:cNvPr>
          <p:cNvSpPr>
            <a:spLocks noGrp="1"/>
          </p:cNvSpPr>
          <p:nvPr>
            <p:ph idx="1"/>
          </p:nvPr>
        </p:nvSpPr>
        <p:spPr>
          <a:xfrm>
            <a:off x="474411" y="1075062"/>
            <a:ext cx="11471512" cy="5480324"/>
          </a:xfrm>
        </p:spPr>
        <p:txBody>
          <a:bodyPr>
            <a:noAutofit/>
          </a:bodyPr>
          <a:lstStyle/>
          <a:p>
            <a:pPr marL="0" indent="0">
              <a:buNone/>
            </a:pPr>
            <a:r>
              <a:rPr lang="en-US" sz="2000" b="1" dirty="0">
                <a:solidFill>
                  <a:schemeClr val="bg1"/>
                </a:solidFill>
              </a:rPr>
              <a:t>The Adventist health emphasis (which is a matter of fundamental belief, namely </a:t>
            </a:r>
            <a:r>
              <a:rPr lang="en-US" sz="2000" b="1" dirty="0">
                <a:solidFill>
                  <a:schemeClr val="bg1"/>
                </a:solidFill>
                <a:hlinkClick r:id="rId2">
                  <a:extLst>
                    <a:ext uri="{A12FA001-AC4F-418D-AE19-62706E023703}">
                      <ahyp:hlinkClr xmlns:ahyp="http://schemas.microsoft.com/office/drawing/2018/hyperlinkcolor" val="tx"/>
                    </a:ext>
                  </a:extLst>
                </a:hlinkClick>
              </a:rPr>
              <a:t>belief 22</a:t>
            </a:r>
            <a:r>
              <a:rPr lang="en-US" sz="2000" b="1" dirty="0">
                <a:solidFill>
                  <a:schemeClr val="bg1"/>
                </a:solidFill>
              </a:rPr>
              <a:t>, Christian Behavior) is based on: </a:t>
            </a:r>
          </a:p>
          <a:p>
            <a:pPr marL="457200" lvl="1" indent="0">
              <a:buNone/>
            </a:pPr>
            <a:r>
              <a:rPr lang="en-US" sz="2000" b="1" dirty="0">
                <a:solidFill>
                  <a:schemeClr val="bg1"/>
                </a:solidFill>
              </a:rPr>
              <a:t>1. Biblical revelation </a:t>
            </a:r>
            <a:r>
              <a:rPr lang="en-US" sz="2000" dirty="0">
                <a:solidFill>
                  <a:schemeClr val="bg1"/>
                </a:solidFill>
              </a:rPr>
              <a:t>(Fundamental 1: </a:t>
            </a:r>
            <a:r>
              <a:rPr lang="en-US" sz="2000" dirty="0">
                <a:solidFill>
                  <a:schemeClr val="bg1"/>
                </a:solidFill>
                <a:hlinkClick r:id="rId3">
                  <a:extLst>
                    <a:ext uri="{A12FA001-AC4F-418D-AE19-62706E023703}">
                      <ahyp:hlinkClr xmlns:ahyp="http://schemas.microsoft.com/office/drawing/2018/hyperlinkcolor" val="tx"/>
                    </a:ext>
                  </a:extLst>
                </a:hlinkClick>
              </a:rPr>
              <a:t>https://www.adventist.org/holy-scriptures/</a:t>
            </a:r>
            <a:r>
              <a:rPr lang="en-US" sz="2000" dirty="0">
                <a:solidFill>
                  <a:schemeClr val="bg1"/>
                </a:solidFill>
              </a:rPr>
              <a:t>) </a:t>
            </a:r>
          </a:p>
          <a:p>
            <a:pPr marL="457200" lvl="1" indent="0">
              <a:buNone/>
            </a:pPr>
            <a:r>
              <a:rPr lang="en-US" sz="2000" b="1" dirty="0">
                <a:solidFill>
                  <a:schemeClr val="bg1"/>
                </a:solidFill>
              </a:rPr>
              <a:t>2. Inspired writing of E.G. White </a:t>
            </a:r>
            <a:r>
              <a:rPr lang="en-US" sz="2000" dirty="0">
                <a:solidFill>
                  <a:schemeClr val="bg1"/>
                </a:solidFill>
              </a:rPr>
              <a:t>(Fundamental 18: </a:t>
            </a:r>
            <a:r>
              <a:rPr lang="en-US" sz="2000" dirty="0">
                <a:solidFill>
                  <a:schemeClr val="bg1"/>
                </a:solidFill>
                <a:hlinkClick r:id="rId4">
                  <a:extLst>
                    <a:ext uri="{A12FA001-AC4F-418D-AE19-62706E023703}">
                      <ahyp:hlinkClr xmlns:ahyp="http://schemas.microsoft.com/office/drawing/2018/hyperlinkcolor" val="tx"/>
                    </a:ext>
                  </a:extLst>
                </a:hlinkClick>
              </a:rPr>
              <a:t>https://www.adventist.org/gift-of-prophecy/</a:t>
            </a:r>
            <a:r>
              <a:rPr lang="en-US" sz="2000" dirty="0">
                <a:solidFill>
                  <a:schemeClr val="bg1"/>
                </a:solidFill>
              </a:rPr>
              <a:t>)</a:t>
            </a:r>
          </a:p>
          <a:p>
            <a:pPr marL="0" indent="0">
              <a:buNone/>
            </a:pPr>
            <a:r>
              <a:rPr lang="en-US" sz="2000" b="1" dirty="0"/>
              <a:t>        </a:t>
            </a:r>
            <a:r>
              <a:rPr lang="en-US" sz="2000" b="1" dirty="0">
                <a:highlight>
                  <a:srgbClr val="FFFF00"/>
                </a:highlight>
              </a:rPr>
              <a:t>NOT</a:t>
            </a:r>
            <a:r>
              <a:rPr lang="en-US" sz="2000" b="1" dirty="0">
                <a:solidFill>
                  <a:schemeClr val="bg1"/>
                </a:solidFill>
              </a:rPr>
              <a:t> on peer-reviewed scientific literature – </a:t>
            </a:r>
            <a:r>
              <a:rPr lang="en-US" sz="2000" dirty="0">
                <a:solidFill>
                  <a:schemeClr val="bg1"/>
                </a:solidFill>
              </a:rPr>
              <a:t>uninspired source, violates / conflicts with 28 fundamentals</a:t>
            </a:r>
          </a:p>
          <a:p>
            <a:pPr marL="0" indent="0">
              <a:buNone/>
            </a:pPr>
            <a:endParaRPr lang="en-US" sz="2000" b="1" dirty="0">
              <a:solidFill>
                <a:schemeClr val="bg1"/>
              </a:solidFill>
            </a:endParaRPr>
          </a:p>
          <a:p>
            <a:pPr marL="0" indent="0">
              <a:buNone/>
            </a:pPr>
            <a:r>
              <a:rPr lang="en-US" sz="2000" b="1" dirty="0">
                <a:solidFill>
                  <a:schemeClr val="bg1"/>
                </a:solidFill>
              </a:rPr>
              <a:t>If remove PRSL from statement: </a:t>
            </a:r>
            <a:r>
              <a:rPr lang="en-US" sz="2000" dirty="0">
                <a:solidFill>
                  <a:schemeClr val="bg1"/>
                </a:solidFill>
              </a:rPr>
              <a:t>No statement, since the Bible and EGW are silent on immunization </a:t>
            </a:r>
          </a:p>
          <a:p>
            <a:pPr marL="457200" lvl="1" indent="0" algn="ctr">
              <a:buNone/>
            </a:pPr>
            <a:endParaRPr lang="en-SG" sz="1600" dirty="0">
              <a:solidFill>
                <a:schemeClr val="bg1"/>
              </a:solidFill>
            </a:endParaRPr>
          </a:p>
          <a:p>
            <a:pPr marL="457200" lvl="1" indent="0" algn="ctr">
              <a:buNone/>
            </a:pPr>
            <a:r>
              <a:rPr lang="en-SG" b="1" dirty="0">
                <a:solidFill>
                  <a:schemeClr val="bg1"/>
                </a:solidFill>
              </a:rPr>
              <a:t>Not anti-vax, not anti-science, but pro fundamentals and inspired word </a:t>
            </a:r>
          </a:p>
        </p:txBody>
      </p:sp>
    </p:spTree>
    <p:extLst>
      <p:ext uri="{BB962C8B-B14F-4D97-AF65-F5344CB8AC3E}">
        <p14:creationId xmlns:p14="http://schemas.microsoft.com/office/powerpoint/2010/main" val="2536512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44149-7FE2-3F5E-43C5-3522B5D52C1E}"/>
              </a:ext>
            </a:extLst>
          </p:cNvPr>
          <p:cNvSpPr>
            <a:spLocks noGrp="1"/>
          </p:cNvSpPr>
          <p:nvPr>
            <p:ph type="title"/>
          </p:nvPr>
        </p:nvSpPr>
        <p:spPr>
          <a:xfrm>
            <a:off x="372863" y="121640"/>
            <a:ext cx="9604228" cy="1280890"/>
          </a:xfrm>
        </p:spPr>
        <p:txBody>
          <a:bodyPr/>
          <a:lstStyle/>
          <a:p>
            <a:r>
              <a:rPr lang="en-SG" b="1" dirty="0">
                <a:solidFill>
                  <a:schemeClr val="bg1"/>
                </a:solidFill>
              </a:rPr>
              <a:t>The Proposal</a:t>
            </a:r>
          </a:p>
        </p:txBody>
      </p:sp>
      <p:sp>
        <p:nvSpPr>
          <p:cNvPr id="3" name="Content Placeholder 2">
            <a:extLst>
              <a:ext uri="{FF2B5EF4-FFF2-40B4-BE49-F238E27FC236}">
                <a16:creationId xmlns:a16="http://schemas.microsoft.com/office/drawing/2014/main" id="{B298A4B7-93A0-0937-C668-55A33111838A}"/>
              </a:ext>
            </a:extLst>
          </p:cNvPr>
          <p:cNvSpPr>
            <a:spLocks noGrp="1"/>
          </p:cNvSpPr>
          <p:nvPr>
            <p:ph idx="1"/>
          </p:nvPr>
        </p:nvSpPr>
        <p:spPr>
          <a:xfrm>
            <a:off x="372863" y="1090650"/>
            <a:ext cx="11631785" cy="1457241"/>
          </a:xfrm>
        </p:spPr>
        <p:txBody>
          <a:bodyPr>
            <a:normAutofit/>
          </a:bodyPr>
          <a:lstStyle/>
          <a:p>
            <a:pPr marL="0" indent="0">
              <a:lnSpc>
                <a:spcPct val="120000"/>
              </a:lnSpc>
              <a:buNone/>
            </a:pPr>
            <a:r>
              <a:rPr lang="en-US" sz="2000" b="1" dirty="0">
                <a:solidFill>
                  <a:schemeClr val="bg1"/>
                </a:solidFill>
              </a:rPr>
              <a:t>1. Congregation votes in business meeting </a:t>
            </a:r>
            <a:r>
              <a:rPr lang="en-US" sz="2000" dirty="0">
                <a:solidFill>
                  <a:schemeClr val="bg1"/>
                </a:solidFill>
              </a:rPr>
              <a:t>to reject the GC ADCOM statement.  </a:t>
            </a:r>
          </a:p>
          <a:p>
            <a:pPr marL="0" indent="0">
              <a:lnSpc>
                <a:spcPct val="120000"/>
              </a:lnSpc>
              <a:buNone/>
            </a:pPr>
            <a:r>
              <a:rPr lang="en-US" sz="2000" b="1" dirty="0">
                <a:solidFill>
                  <a:schemeClr val="bg1"/>
                </a:solidFill>
              </a:rPr>
              <a:t>2. Letter informing all levels of leadership (conference, union, division, GC) </a:t>
            </a:r>
            <a:r>
              <a:rPr lang="en-US" sz="2000" dirty="0">
                <a:solidFill>
                  <a:schemeClr val="bg1"/>
                </a:solidFill>
              </a:rPr>
              <a:t>of this vote (example below)</a:t>
            </a:r>
          </a:p>
          <a:p>
            <a:pPr marL="0" indent="0">
              <a:lnSpc>
                <a:spcPct val="120000"/>
              </a:lnSpc>
              <a:buNone/>
            </a:pPr>
            <a:r>
              <a:rPr lang="en-US" sz="2000" b="1" dirty="0">
                <a:solidFill>
                  <a:schemeClr val="bg1"/>
                </a:solidFill>
              </a:rPr>
              <a:t>3. Encourage other congregations to be informed and take action</a:t>
            </a:r>
          </a:p>
        </p:txBody>
      </p:sp>
      <p:sp>
        <p:nvSpPr>
          <p:cNvPr id="4" name="TextBox 3">
            <a:extLst>
              <a:ext uri="{FF2B5EF4-FFF2-40B4-BE49-F238E27FC236}">
                <a16:creationId xmlns:a16="http://schemas.microsoft.com/office/drawing/2014/main" id="{9DA5DC49-77E4-A8BD-9E24-44B77FF393F5}"/>
              </a:ext>
            </a:extLst>
          </p:cNvPr>
          <p:cNvSpPr txBox="1"/>
          <p:nvPr/>
        </p:nvSpPr>
        <p:spPr>
          <a:xfrm>
            <a:off x="485312" y="2455219"/>
            <a:ext cx="11221375" cy="3177473"/>
          </a:xfrm>
          <a:prstGeom prst="rect">
            <a:avLst/>
          </a:prstGeom>
          <a:solidFill>
            <a:schemeClr val="bg1">
              <a:alpha val="82000"/>
            </a:schemeClr>
          </a:solidFill>
        </p:spPr>
        <p:txBody>
          <a:bodyPr wrap="square" rtlCol="0">
            <a:spAutoFit/>
          </a:bodyPr>
          <a:lstStyle/>
          <a:p>
            <a:pPr marL="0" indent="0">
              <a:lnSpc>
                <a:spcPct val="120000"/>
              </a:lnSpc>
              <a:buNone/>
            </a:pPr>
            <a:r>
              <a:rPr lang="en-US" sz="1400" b="1" dirty="0"/>
              <a:t>Example Letter: </a:t>
            </a:r>
            <a:r>
              <a:rPr lang="en-US" sz="1400" i="1" dirty="0"/>
              <a:t>We write to you from XYZ Congregation SDA Church, of the ABC Conference (State C), of the XYZ Union Conference (?UC), of  XYZ Division (?D). At our Business Meeting of DD MONTH YEAR, the following statements of SDA General Conference (GC) ADCOM were critically reviewed and considered:</a:t>
            </a:r>
          </a:p>
          <a:p>
            <a:pPr>
              <a:lnSpc>
                <a:spcPct val="120000"/>
              </a:lnSpc>
            </a:pPr>
            <a:r>
              <a:rPr lang="en-US" sz="1400" i="1" dirty="0"/>
              <a:t>           ADCOM statement dated 2015 as available at: </a:t>
            </a:r>
            <a:r>
              <a:rPr lang="en-US" sz="1400" i="1" dirty="0">
                <a:hlinkClick r:id="rId2"/>
              </a:rPr>
              <a:t>https://www.adventist.org/official-statements/immunization/</a:t>
            </a:r>
            <a:endParaRPr lang="en-US" sz="1400" i="1" dirty="0"/>
          </a:p>
          <a:p>
            <a:pPr>
              <a:lnSpc>
                <a:spcPct val="120000"/>
              </a:lnSpc>
            </a:pPr>
            <a:r>
              <a:rPr lang="en-US" sz="1400" i="1" dirty="0"/>
              <a:t>          ADCOM statement dated 2021 as available at: </a:t>
            </a:r>
            <a:r>
              <a:rPr lang="en-AU" sz="1400" dirty="0">
                <a:hlinkClick r:id="rId3"/>
              </a:rPr>
              <a:t>https://www.healthministries.com/reaffirming-adventist-church-response-to-covid-19/ </a:t>
            </a:r>
            <a:r>
              <a:rPr lang="en-US" sz="1400" i="1" dirty="0">
                <a:hlinkClick r:id="rId3"/>
              </a:rPr>
              <a:t>statements </a:t>
            </a:r>
            <a:r>
              <a:rPr lang="en-US" sz="1400" i="1" dirty="0"/>
              <a:t>were not voted in GC, and elevate “peer-reviewed scientific literature” as a basis for the SDA Health Message. Given that PRSL is uninspired, and there is a conflict with the 28 Fundamentals which only acknowledge the Bible and Spirit of Prophecy, these statements are of, nor should be published as official statements of, the SDA Church. </a:t>
            </a:r>
          </a:p>
          <a:p>
            <a:pPr marL="0" indent="0">
              <a:lnSpc>
                <a:spcPct val="120000"/>
              </a:lnSpc>
              <a:buNone/>
            </a:pPr>
            <a:r>
              <a:rPr lang="en-US" sz="1400" i="1" dirty="0"/>
              <a:t>We petition the GC EXCOM to publicly withdraw these statements and apologize for: (1) allowing such statements to be published and (2) the subsequent harm caused. In our view these ADCOM Statements have severely impacted and undermined the foundation and principles of Religious Liberty as practiced and upheld by our Church Members. Thank you for your cooperation and assistance in this regard.</a:t>
            </a:r>
          </a:p>
          <a:p>
            <a:pPr marL="0" indent="0">
              <a:lnSpc>
                <a:spcPct val="120000"/>
              </a:lnSpc>
              <a:buNone/>
            </a:pPr>
            <a:r>
              <a:rPr lang="en-US" sz="1400" i="1" dirty="0"/>
              <a:t>Christian greetings,”</a:t>
            </a:r>
            <a:endParaRPr lang="en-AU" dirty="0"/>
          </a:p>
        </p:txBody>
      </p:sp>
    </p:spTree>
    <p:extLst>
      <p:ext uri="{BB962C8B-B14F-4D97-AF65-F5344CB8AC3E}">
        <p14:creationId xmlns:p14="http://schemas.microsoft.com/office/powerpoint/2010/main" val="36883617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587</TotalTime>
  <Words>646</Words>
  <Application>Microsoft Office PowerPoint</Application>
  <PresentationFormat>Widescreen</PresentationFormat>
  <Paragraphs>27</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2015 Immunization Statement https://www.adventist.org/official-statements/immunization/  </vt:lpstr>
      <vt:lpstr>We need to Reject Peer Reviewed Scientific Literature (PRSL) </vt:lpstr>
      <vt:lpstr>The Proposal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Joanna de Bruyn</dc:creator>
  <cp:lastModifiedBy>Joanna de Bruyn</cp:lastModifiedBy>
  <cp:revision>7</cp:revision>
  <dcterms:created xsi:type="dcterms:W3CDTF">2024-11-14T04:09:57Z</dcterms:created>
  <dcterms:modified xsi:type="dcterms:W3CDTF">2025-01-30T09:27:41Z</dcterms:modified>
</cp:coreProperties>
</file>