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8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Lst>
  <p:sldSz cx="12192000" cy="6858000"/>
  <p:notesSz cx="6858000" cy="9144000"/>
  <p:embeddedFontLst>
    <p:embeddedFont>
      <p:font typeface="Century Gothic" panose="020B0502020202020204" pitchFamily="34" charset="0"/>
      <p:regular r:id="rId85"/>
      <p:bold r:id="rId86"/>
      <p:italic r:id="rId87"/>
      <p:boldItalic r:id="rId88"/>
    </p:embeddedFont>
    <p:embeddedFont>
      <p:font typeface="Corsiva" panose="020B0604020202020204" charset="0"/>
      <p:regular r:id="rId89"/>
      <p:bold r:id="rId90"/>
      <p:italic r:id="rId91"/>
      <p:boldItalic r:id="rId92"/>
    </p:embeddedFont>
    <p:embeddedFont>
      <p:font typeface="Helvetica Neue" panose="020B0604020202020204" charset="0"/>
      <p:regular r:id="rId93"/>
      <p:bold r:id="rId94"/>
      <p:italic r:id="rId95"/>
      <p:boldItalic r:id="rId96"/>
    </p:embeddedFont>
    <p:embeddedFont>
      <p:font typeface="Helvetica Neue Light" panose="020B0604020202020204" charset="0"/>
      <p:regular r:id="rId97"/>
      <p:bold r:id="rId98"/>
      <p:italic r:id="rId99"/>
      <p:boldItalic r:id="rId100"/>
    </p:embeddedFont>
    <p:embeddedFont>
      <p:font typeface="Times" panose="02020603050405020304" pitchFamily="18"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8.fntdata"/><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9.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6.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arbonpricingdashboard.worldbank.org/map_data"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Estimado facilitador, estas diapositivas pueden ayudarlo a facilitar el juego de rol de Simulación de acción climática, que complementa el modelo de simulación En-Roads. Puede elegir entre estas diapositivas y ajustarlas para adaptarse a su audiencia y entorno.</a:t>
            </a:r>
            <a:br>
              <a:rPr lang="en-US" sz="1200" b="0" i="0">
                <a:solidFill>
                  <a:schemeClr val="dk1"/>
                </a:solidFill>
                <a:latin typeface="Calibri"/>
                <a:ea typeface="Calibri"/>
                <a:cs typeface="Calibri"/>
                <a:sym typeface="Calibri"/>
              </a:rPr>
            </a:br>
            <a:br>
              <a:rPr lang="en-US" sz="1200" b="0" i="0" u="sng">
                <a:solidFill>
                  <a:schemeClr val="dk1"/>
                </a:solidFill>
                <a:latin typeface="Calibri"/>
                <a:ea typeface="Calibri"/>
                <a:cs typeface="Calibri"/>
                <a:sym typeface="Calibri"/>
              </a:rPr>
            </a:br>
            <a:r>
              <a:rPr lang="en-US" sz="1200" b="0" i="1" u="sng">
                <a:solidFill>
                  <a:schemeClr val="dk1"/>
                </a:solidFill>
                <a:latin typeface="Calibri"/>
                <a:ea typeface="Calibri"/>
                <a:cs typeface="Calibri"/>
                <a:sym typeface="Calibri"/>
              </a:rPr>
              <a:t>Guión: ¡Bienvenidos a todos! Estoy [preséntese] y facilitaré la simulación de acción climática hoy.</a:t>
            </a:r>
            <a:endParaRPr/>
          </a:p>
        </p:txBody>
      </p:sp>
      <p:sp>
        <p:nvSpPr>
          <p:cNvPr id="71" name="Google Shape;7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Guíon:</a:t>
            </a:r>
            <a:r>
              <a:rPr lang="en-US" i="0"/>
              <a:t> ¿Pero de dónde viene todo el CO2? ¿Algunas ideas? Este gráfico muestra las fuentes de CO2 desde el año 1860 hasta 2016. El principal contribuyente a las emisiones de CO2 son los combustibles fósiles: carbón (que se ve en marrón), petróleo (en negro) y gas (en azul). Puede ver que ha habido mucho crecimiento en carbón, petróleo y gas en los últimos 100 años. Comparativamente, las emisiones de cambio en el uso del suelo, que se deben principalmente a la deforestación, no han crecido tan sustancialmente e incluso pueden estar disminuyendo. Otras emisiones consisten principalmente en calcinación de cal para la producción de hormigón.</a:t>
            </a:r>
            <a:endParaRPr i="0"/>
          </a:p>
        </p:txBody>
      </p:sp>
      <p:sp>
        <p:nvSpPr>
          <p:cNvPr id="175" name="Google Shape;17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i="1">
                <a:solidFill>
                  <a:schemeClr val="lt1"/>
                </a:solidFill>
              </a:rPr>
              <a:t>Guión: </a:t>
            </a:r>
            <a:r>
              <a:rPr lang="en-US" sz="1200" i="0">
                <a:solidFill>
                  <a:schemeClr val="lt1"/>
                </a:solidFill>
              </a:rPr>
              <a:t>El dióxido de carbono no es lo único que contribuye al cambio climático. También hay otros gases de efecto invernadero. Aquí puede ver la contribución relativa de diferentes gases. En naranja y rojo puede ver la contribución que el CO2 hace de los combustibles fósiles y el uso de la tierra, luego en azul claro está el metano (CH4), luego el óxido nitroso (N2O) y los gases F. La agricultura aporta el 50% de las emisiones globales de metano (CH4) y el 60% de las emisiones globales de óxido nitroso (N20). La industria pesada y la fabricación, así como los bienes de consumo, son fuentes de N2O y gases-F.</a:t>
            </a:r>
            <a:endParaRPr i="0"/>
          </a:p>
        </p:txBody>
      </p:sp>
      <p:sp>
        <p:nvSpPr>
          <p:cNvPr id="188" name="Google Shape;1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i="1">
                <a:solidFill>
                  <a:schemeClr val="lt1"/>
                </a:solidFill>
              </a:rPr>
              <a:t>Guión: </a:t>
            </a:r>
            <a:r>
              <a:rPr lang="en-US" sz="1200" i="0">
                <a:solidFill>
                  <a:schemeClr val="lt1"/>
                </a:solidFill>
              </a:rPr>
              <a:t>Si continuamos BAU, nuestras mejores estimaciones muestran que el aumento de la temperatura será de más de 4°C para 2100. Eso es 7.4 grados Fahrenheit. Compare la línea en negrita con las líneas de puntos donde nuestros objetivos climáticos (2 grados y 1,5 grados) están en el gráfico.</a:t>
            </a:r>
            <a:endParaRPr i="0"/>
          </a:p>
        </p:txBody>
      </p:sp>
      <p:sp>
        <p:nvSpPr>
          <p:cNvPr id="196" name="Google Shape;19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a:buNone/>
            </a:pPr>
            <a:r>
              <a:rPr lang="en-US" sz="1200" i="1">
                <a:solidFill>
                  <a:schemeClr val="dk1"/>
                </a:solidFill>
                <a:latin typeface="Times"/>
                <a:ea typeface="Times"/>
                <a:cs typeface="Times"/>
                <a:sym typeface="Times"/>
              </a:rPr>
              <a:t>Guión: </a:t>
            </a:r>
            <a:r>
              <a:rPr lang="en-US" sz="1200" i="0">
                <a:solidFill>
                  <a:schemeClr val="dk1"/>
                </a:solidFill>
                <a:latin typeface="Times"/>
                <a:ea typeface="Times"/>
                <a:cs typeface="Times"/>
                <a:sym typeface="Times"/>
              </a:rPr>
              <a:t>Si no aprovechamos para reducir nuestro uso de combustibles fósiles, podríamos ver impactos severos para finales de siglo. Por ejemplo…</a:t>
            </a:r>
            <a:endParaRPr/>
          </a:p>
          <a:p>
            <a:pPr marL="0" marR="0" lvl="0" indent="0" algn="l" rtl="0">
              <a:lnSpc>
                <a:spcPct val="100000"/>
              </a:lnSpc>
              <a:spcBef>
                <a:spcPts val="360"/>
              </a:spcBef>
              <a:spcAft>
                <a:spcPts val="0"/>
              </a:spcAft>
              <a:buClr>
                <a:schemeClr val="dk1"/>
              </a:buClr>
              <a:buSzPts val="1200"/>
              <a:buFont typeface="Calibri"/>
              <a:buNone/>
            </a:pPr>
            <a:endParaRPr sz="1200" i="0">
              <a:solidFill>
                <a:schemeClr val="dk1"/>
              </a:solidFill>
              <a:latin typeface="Times"/>
              <a:ea typeface="Times"/>
              <a:cs typeface="Times"/>
              <a:sym typeface="Times"/>
            </a:endParaRPr>
          </a:p>
          <a:p>
            <a:pPr marL="0" marR="0" lvl="0" indent="0" algn="l" rtl="0">
              <a:lnSpc>
                <a:spcPct val="100000"/>
              </a:lnSpc>
              <a:spcBef>
                <a:spcPts val="360"/>
              </a:spcBef>
              <a:spcAft>
                <a:spcPts val="0"/>
              </a:spcAft>
              <a:buClr>
                <a:schemeClr val="dk1"/>
              </a:buClr>
              <a:buSzPts val="1200"/>
              <a:buFont typeface="Times"/>
              <a:buNone/>
            </a:pPr>
            <a:r>
              <a:rPr lang="en-US" sz="1200" b="1" i="0">
                <a:solidFill>
                  <a:schemeClr val="dk1"/>
                </a:solidFill>
                <a:latin typeface="Times"/>
                <a:ea typeface="Times"/>
                <a:cs typeface="Times"/>
                <a:sym typeface="Times"/>
              </a:rPr>
              <a:t>Fuentes:</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C. Prudhomme, I. Giuntoli, E. L. Robinson, D. B. Clark, N. W. Arnell, R. Dankers, B. M. Fekete, W. Franssen, D. Gerten, S. N. Gosling, S. Hagemann, D. M. Hannah, H. Kim, Y. Masaki, Y. Satoh, T. Stacke, Y. Wada, D. Wisser, Hydrological droughts in the 21st century, hotspots and uncertainties from a global multimodel ensemble experiment. </a:t>
            </a:r>
            <a:r>
              <a:rPr lang="en-US" i="1">
                <a:latin typeface="Times"/>
                <a:ea typeface="Times"/>
                <a:cs typeface="Times"/>
                <a:sym typeface="Times"/>
              </a:rPr>
              <a:t>Proceedings of the National Academy of Sciences</a:t>
            </a:r>
            <a:r>
              <a:rPr lang="en-US">
                <a:latin typeface="Times"/>
                <a:ea typeface="Times"/>
                <a:cs typeface="Times"/>
                <a:sym typeface="Times"/>
              </a:rPr>
              <a:t>,  111.9(2013): 3262–3267. </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A. Levermann, P. U. Clark, B. Marzeion, G. A. Milne, D. Pollard, V. Radic, A. Robinson, The multimillennial sea-level commitment of global warming. </a:t>
            </a:r>
            <a:r>
              <a:rPr lang="en-US" i="1">
                <a:latin typeface="Times"/>
                <a:ea typeface="Times"/>
                <a:cs typeface="Times"/>
                <a:sym typeface="Times"/>
              </a:rPr>
              <a:t>Proceedings of the National Academy of Sciences</a:t>
            </a:r>
            <a:r>
              <a:rPr lang="en-US">
                <a:latin typeface="Times"/>
                <a:ea typeface="Times"/>
                <a:cs typeface="Times"/>
                <a:sym typeface="Times"/>
              </a:rPr>
              <a:t> </a:t>
            </a:r>
            <a:r>
              <a:rPr lang="en-US" b="1">
                <a:latin typeface="Times"/>
                <a:ea typeface="Times"/>
                <a:cs typeface="Times"/>
                <a:sym typeface="Times"/>
              </a:rPr>
              <a:t>110</a:t>
            </a:r>
            <a:r>
              <a:rPr lang="en-US">
                <a:latin typeface="Times"/>
                <a:ea typeface="Times"/>
                <a:cs typeface="Times"/>
                <a:sym typeface="Times"/>
              </a:rPr>
              <a:t>, 13745-13750 (2013); published online EpubAugust 20, 2013 (10.1073/pnas.1219414110).</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S. Solomon, D. Battisti, S. C. Doney, K. Hayhoe, I. M. Held, D. P. Lettenmaier, D. Lobell, D. Matthews, R. Pierrehumbert, M. Raphael, R. Richels, T. L. Root, K. Steffen, C. Tebaldi, G. W. Yohe, </a:t>
            </a:r>
            <a:r>
              <a:rPr lang="en-US" i="1">
                <a:latin typeface="Times"/>
                <a:ea typeface="Times"/>
                <a:cs typeface="Times"/>
                <a:sym typeface="Times"/>
              </a:rPr>
              <a:t>Climate stabilization targets:  Emissions, concentrations, and impacts over decades to millenia</a:t>
            </a:r>
            <a:r>
              <a:rPr lang="en-US">
                <a:latin typeface="Times"/>
                <a:ea typeface="Times"/>
                <a:cs typeface="Times"/>
                <a:sym typeface="Times"/>
              </a:rPr>
              <a:t>.  (National Academy of Sciences, Washington DC, 2010), pp. 190.</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J. Hansen, P. Kharecha, M. Sato, V. Masson-Delmotte, F. Ackerman, D. J. Beerling, P. J. Hearty, O. Hoegh-Guldberg, S. L. Hsu, C. Parmesan, J. Rockstrom, E. J. Rohling, J. Sachs, P. Smith, K. Steffen, L. Van Susteren, K. von Schuckmann, J. C. Zachos, Assessing "dangerous climate change": required reduction of carbon emissions to protect young people, future generations and nature. </a:t>
            </a:r>
            <a:r>
              <a:rPr lang="en-US" i="1">
                <a:latin typeface="Times"/>
                <a:ea typeface="Times"/>
                <a:cs typeface="Times"/>
                <a:sym typeface="Times"/>
              </a:rPr>
              <a:t>PLoS One</a:t>
            </a:r>
            <a:r>
              <a:rPr lang="en-US">
                <a:latin typeface="Times"/>
                <a:ea typeface="Times"/>
                <a:cs typeface="Times"/>
                <a:sym typeface="Times"/>
              </a:rPr>
              <a:t> 8, e81648 (2013)10.1371/journal.pone.0081648).</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Lynas, Mark. </a:t>
            </a:r>
            <a:r>
              <a:rPr lang="en-US" i="1">
                <a:latin typeface="Times"/>
                <a:ea typeface="Times"/>
                <a:cs typeface="Times"/>
                <a:sym typeface="Times"/>
              </a:rPr>
              <a:t>Six Degrees: Our Future on a Hotter Planet</a:t>
            </a:r>
            <a:r>
              <a:rPr lang="en-US">
                <a:latin typeface="Times"/>
                <a:ea typeface="Times"/>
                <a:cs typeface="Times"/>
                <a:sym typeface="Times"/>
              </a:rPr>
              <a:t>. Washington, D.C.: National Geographic, 2008. Print.</a:t>
            </a:r>
            <a:endParaRPr/>
          </a:p>
          <a:p>
            <a:pPr marL="228600" lvl="0" indent="-228600" algn="l" rtl="0">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P. Wester, A. Mishra, A. Mukherji, A. B. Shrestha (eds) (2019) The Hindu Kush Himalaya Assessment—Mountains, Climate Change, Sustainability and People. Springer Nature Switzerland AG, Cham. </a:t>
            </a:r>
            <a:endParaRPr/>
          </a:p>
          <a:p>
            <a:pPr marL="228600" lvl="0" indent="-152400" algn="l" rtl="0">
              <a:spcBef>
                <a:spcPts val="0"/>
              </a:spcBef>
              <a:spcAft>
                <a:spcPts val="0"/>
              </a:spcAft>
              <a:buClr>
                <a:schemeClr val="dk1"/>
              </a:buClr>
              <a:buSzPts val="1200"/>
              <a:buFont typeface="Calibri"/>
              <a:buNone/>
            </a:pPr>
            <a:endParaRPr>
              <a:latin typeface="Times"/>
              <a:ea typeface="Times"/>
              <a:cs typeface="Times"/>
              <a:sym typeface="Times"/>
            </a:endParaRPr>
          </a:p>
          <a:p>
            <a:pPr marL="0" lvl="0" indent="0" algn="l" rtl="0">
              <a:spcBef>
                <a:spcPts val="0"/>
              </a:spcBef>
              <a:spcAft>
                <a:spcPts val="0"/>
              </a:spcAft>
              <a:buNone/>
            </a:pPr>
            <a:endParaRPr>
              <a:latin typeface="Times"/>
              <a:ea typeface="Times"/>
              <a:cs typeface="Times"/>
              <a:sym typeface="Times"/>
            </a:endParaRPr>
          </a:p>
        </p:txBody>
      </p:sp>
      <p:sp>
        <p:nvSpPr>
          <p:cNvPr id="210" name="Google Shape;21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13</a:t>
            </a:fld>
            <a:endParaRPr sz="1200">
              <a:solidFill>
                <a:schemeClr val="dk1"/>
              </a:solidFill>
              <a:latin typeface="Times"/>
              <a:ea typeface="Times"/>
              <a:cs typeface="Times"/>
              <a:sym typeface="Time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a:solidFill>
                  <a:schemeClr val="dk1"/>
                </a:solidFill>
                <a:latin typeface="Calibri"/>
                <a:ea typeface="Calibri"/>
                <a:cs typeface="Calibri"/>
                <a:sym typeface="Calibri"/>
              </a:rPr>
              <a:t>Guión: </a:t>
            </a:r>
            <a:r>
              <a:rPr lang="en-US" sz="1200" b="0" i="0">
                <a:solidFill>
                  <a:schemeClr val="dk1"/>
                </a:solidFill>
                <a:latin typeface="Calibri"/>
                <a:ea typeface="Calibri"/>
                <a:cs typeface="Calibri"/>
                <a:sym typeface="Calibri"/>
              </a:rPr>
              <a:t>Así es como se vería el edificio del parlamento del Reino Unido con Big Ben con 4 grados centígrados de calentamiento.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2" name="Google Shape;26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Nota: </a:t>
            </a:r>
            <a:r>
              <a:rPr lang="en-US"/>
              <a:t>abra el período de juego de roles. ¡Ingrese a la sala como Secretario General de la ONU y pronuncie su discurso de apertura! (ejemplo de discurso de UNSG Antonio Guterres: https://youtu.be/P8M-2gSm3bs)</a:t>
            </a:r>
            <a:endParaRPr/>
          </a:p>
        </p:txBody>
      </p:sp>
      <p:sp>
        <p:nvSpPr>
          <p:cNvPr id="302" name="Google Shape;30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Nota: inserte sus propias características profesionales arriba. Dependiendo del conjunto de habilidades y el rol de su co-facilitador, puede elegir reemplazar el segundo rol, por ejemplo, Especialista en Ciencias del IPCC, Especialista en Políticas de la ONU, etc.</a:t>
            </a:r>
            <a:endParaRPr sz="1200">
              <a:solidFill>
                <a:schemeClr val="dk1"/>
              </a:solidFill>
              <a:latin typeface="Calibri"/>
              <a:ea typeface="Calibri"/>
              <a:cs typeface="Calibri"/>
              <a:sym typeface="Calibri"/>
            </a:endParaRPr>
          </a:p>
        </p:txBody>
      </p:sp>
      <p:sp>
        <p:nvSpPr>
          <p:cNvPr id="309" name="Google Shape;30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Nota – Introduzca a los equipos en la sala</a:t>
            </a:r>
            <a:endParaRPr/>
          </a:p>
        </p:txBody>
      </p:sp>
      <p:sp>
        <p:nvSpPr>
          <p:cNvPr id="329" name="Google Shape;32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4: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5" name="Google Shape;39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Nota: las siguientes diapositivas ayudarán a guiar al grupo a través de las etapas del juego. Pueden proyectarse como un recordatorio útil en el fondo, aunque el foco de la sala debe estar en el juego de roles interactivo, entre ellos y con el modelo. Puede alternar entre las diapositivas y el modelo En-ROADS en la pantalla proyectada.</a:t>
            </a:r>
            <a:endParaRPr/>
          </a:p>
        </p:txBody>
      </p:sp>
      <p:sp>
        <p:nvSpPr>
          <p:cNvPr id="408" name="Google Shape;40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35</a:t>
            </a:fld>
            <a:endParaRPr sz="1200">
              <a:solidFill>
                <a:schemeClr val="dk1"/>
              </a:solidFill>
              <a:latin typeface="Times"/>
              <a:ea typeface="Times"/>
              <a:cs typeface="Times"/>
              <a:sym typeface="Times"/>
            </a:endParaRPr>
          </a:p>
        </p:txBody>
      </p:sp>
      <p:sp>
        <p:nvSpPr>
          <p:cNvPr id="413" name="Google Shape;413;p3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14" name="Google Shape;414;p36: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36</a:t>
            </a:fld>
            <a:endParaRPr sz="1200">
              <a:solidFill>
                <a:schemeClr val="dk1"/>
              </a:solidFill>
              <a:latin typeface="Times"/>
              <a:ea typeface="Times"/>
              <a:cs typeface="Times"/>
              <a:sym typeface="Times"/>
            </a:endParaRPr>
          </a:p>
        </p:txBody>
      </p:sp>
      <p:sp>
        <p:nvSpPr>
          <p:cNvPr id="421" name="Google Shape;421;p3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22" name="Google Shape;422;p37: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Nota: utilice la guía del panel de control En-ROADS para ayudar a los participantes a orientar sus variables de decisión, por ejemplo, 18 palancas. Use este tiempo para orientar brevemente a las personas hacia el simulador En-ROADS real y mostrar cómo esta Guía se relaciona con el simulador En-ROADS.</a:t>
            </a:r>
            <a:endParaRPr/>
          </a:p>
        </p:txBody>
      </p:sp>
      <p:sp>
        <p:nvSpPr>
          <p:cNvPr id="430" name="Google Shape;43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38</a:t>
            </a:fld>
            <a:endParaRPr sz="1200">
              <a:solidFill>
                <a:schemeClr val="dk1"/>
              </a:solidFill>
              <a:latin typeface="Times"/>
              <a:ea typeface="Times"/>
              <a:cs typeface="Times"/>
              <a:sym typeface="Times"/>
            </a:endParaRPr>
          </a:p>
        </p:txBody>
      </p:sp>
      <p:sp>
        <p:nvSpPr>
          <p:cNvPr id="435" name="Google Shape;435;p3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6" name="Google Shape;436;p39: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Nota: Cambie el (tiempo) para cada una de las secciones en las siguientes diapositivas según el tiempo de su juego</a:t>
            </a:r>
            <a:endParaRPr/>
          </a:p>
        </p:txBody>
      </p:sp>
      <p:sp>
        <p:nvSpPr>
          <p:cNvPr id="444" name="Google Shape;44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4</a:t>
            </a:fld>
            <a:endParaRPr sz="1200" b="0" i="0" u="none" strike="noStrike" cap="none">
              <a:solidFill>
                <a:schemeClr val="dk1"/>
              </a:solidFill>
              <a:latin typeface="Times"/>
              <a:ea typeface="Times"/>
              <a:cs typeface="Times"/>
              <a:sym typeface="Times"/>
            </a:endParaRPr>
          </a:p>
        </p:txBody>
      </p:sp>
      <p:sp>
        <p:nvSpPr>
          <p:cNvPr id="106" name="Google Shape;106;p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07" name="Google Shape;107;p5: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lt1"/>
                </a:solidFill>
              </a:rPr>
              <a:t>Guión: </a:t>
            </a:r>
            <a:r>
              <a:rPr lang="en-US" sz="1200" i="0">
                <a:solidFill>
                  <a:schemeClr val="lt1"/>
                </a:solidFill>
              </a:rPr>
              <a:t>Hoy experimentarán la simulación de acción climática, que es un juego de roles interactivo y grupal que te ayudará a aprender sobre las soluciones para mitigar el cambio climático. Se encontrarán con:</a:t>
            </a:r>
            <a:endParaRPr/>
          </a:p>
          <a:p>
            <a:pPr marL="0" lvl="0" indent="0" algn="l" rtl="0">
              <a:spcBef>
                <a:spcPts val="0"/>
              </a:spcBef>
              <a:spcAft>
                <a:spcPts val="0"/>
              </a:spcAft>
              <a:buNone/>
            </a:pPr>
            <a:r>
              <a:rPr lang="en-US" sz="1200" i="0">
                <a:solidFill>
                  <a:schemeClr val="lt1"/>
                </a:solidFill>
              </a:rPr>
              <a:t>- las últimas investigaciones sobre ciencia y soluciones climáticas</a:t>
            </a:r>
            <a:endParaRPr/>
          </a:p>
          <a:p>
            <a:pPr marL="0" lvl="0" indent="0" algn="l" rtl="0">
              <a:spcBef>
                <a:spcPts val="0"/>
              </a:spcBef>
              <a:spcAft>
                <a:spcPts val="0"/>
              </a:spcAft>
              <a:buNone/>
            </a:pPr>
            <a:r>
              <a:rPr lang="en-US" sz="1200" i="0">
                <a:solidFill>
                  <a:schemeClr val="lt1"/>
                </a:solidFill>
              </a:rPr>
              <a:t>- un modelo de simulador de computadora potente y dinámico llamado En-ROADS abreviado para Energy Rapid Overview and Decision Support</a:t>
            </a:r>
            <a:endParaRPr sz="1200" i="0">
              <a:solidFill>
                <a:schemeClr val="lt1"/>
              </a:solidFill>
            </a:endParaRPr>
          </a:p>
          <a:p>
            <a:pPr marL="0" lvl="0" indent="0" algn="l" rtl="0">
              <a:spcBef>
                <a:spcPts val="0"/>
              </a:spcBef>
              <a:spcAft>
                <a:spcPts val="0"/>
              </a:spcAft>
              <a:buNone/>
            </a:pPr>
            <a:r>
              <a:rPr lang="en-US" sz="1200" i="0">
                <a:solidFill>
                  <a:schemeClr val="lt1"/>
                </a:solidFill>
              </a:rPr>
              <a:t>- y jugarán un papel en una cumbre climática simulada de la ONU </a:t>
            </a:r>
            <a:r>
              <a:rPr lang="en-US" sz="1200" i="0" u="sng">
                <a:solidFill>
                  <a:schemeClr val="lt1"/>
                </a:solidFill>
              </a:rPr>
              <a:t>convocada en la ONU.</a:t>
            </a:r>
            <a:endParaRPr sz="1200" i="0" u="sng">
              <a:solidFill>
                <a:schemeClr val="lt1"/>
              </a:solidFill>
            </a:endParaRPr>
          </a:p>
          <a:p>
            <a:pPr marL="0" lvl="0" indent="0" algn="l" rtl="0">
              <a:spcBef>
                <a:spcPts val="0"/>
              </a:spcBef>
              <a:spcAft>
                <a:spcPts val="0"/>
              </a:spcAft>
              <a:buNone/>
            </a:pPr>
            <a:endParaRPr sz="1200" i="1">
              <a:solidFill>
                <a:schemeClr val="lt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48</a:t>
            </a:fld>
            <a:endParaRPr sz="1200">
              <a:solidFill>
                <a:schemeClr val="dk1"/>
              </a:solidFill>
              <a:latin typeface="Times"/>
              <a:ea typeface="Times"/>
              <a:cs typeface="Times"/>
              <a:sym typeface="Times"/>
            </a:endParaRPr>
          </a:p>
        </p:txBody>
      </p:sp>
      <p:sp>
        <p:nvSpPr>
          <p:cNvPr id="506" name="Google Shape;506;p4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07" name="Google Shape;507;p49: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Note – These are the three basic guiding questions to lead the debriefing discussion. You may choose your own and follow up with more detailed questions. We provide some options for Additional Discussion Questions in the Facilitator’s Guide.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49</a:t>
            </a:fld>
            <a:endParaRPr sz="1200">
              <a:solidFill>
                <a:schemeClr val="dk1"/>
              </a:solidFill>
              <a:latin typeface="Times"/>
              <a:ea typeface="Times"/>
              <a:cs typeface="Times"/>
              <a:sym typeface="Times"/>
            </a:endParaRPr>
          </a:p>
        </p:txBody>
      </p:sp>
      <p:sp>
        <p:nvSpPr>
          <p:cNvPr id="514" name="Google Shape;514;p5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15" name="Google Shape;515;p50: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Guión: </a:t>
            </a:r>
            <a:r>
              <a:rPr lang="en-US"/>
              <a:t>Todos ustedes actuarán como líderes mundiales de diferentes sectores privados, el gobierno y la sociedad civil. Nuestro objetivo será negociar un plan de soluciones climáticas para limitar el calentamiento global a menos de 2ºC e idealmente 1.5ºC por encima de los niveles preindustriales.</a:t>
            </a:r>
            <a:endParaRPr/>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Fuente: informe de World Wildlife Fund (WWF), Ceres, Calvert Research and Management (Calvert) y CDP, 25 de abril de 2017</a:t>
            </a:r>
            <a:endParaRPr/>
          </a:p>
          <a:p>
            <a:pPr marL="0" lvl="0" indent="0" algn="l" rtl="0">
              <a:spcBef>
                <a:spcPts val="0"/>
              </a:spcBef>
              <a:spcAft>
                <a:spcPts val="0"/>
              </a:spcAft>
              <a:buNone/>
            </a:pPr>
            <a:r>
              <a:rPr lang="en-US"/>
              <a:t>http://www.ceres.org/resources/reports/power-forward-2.0-how-american-companies-are-setting-clean-energy-targets-and-capturing-greater-business-value/view</a:t>
            </a:r>
            <a:endParaRPr/>
          </a:p>
          <a:p>
            <a:pPr marL="0" lvl="0" indent="0" algn="l" rtl="0">
              <a:spcBef>
                <a:spcPts val="0"/>
              </a:spcBef>
              <a:spcAft>
                <a:spcPts val="0"/>
              </a:spcAft>
              <a:buNone/>
            </a:pPr>
            <a:endParaRPr/>
          </a:p>
          <a:p>
            <a:pPr marL="0" lvl="0" indent="0" algn="l" rtl="0">
              <a:spcBef>
                <a:spcPts val="0"/>
              </a:spcBef>
              <a:spcAft>
                <a:spcPts val="0"/>
              </a:spcAft>
              <a:buNone/>
            </a:pPr>
            <a:r>
              <a:rPr lang="en-US"/>
              <a:t>Estas 100 compañías son responsables de la mayoría de las emisiones de carbono del mundo. Cerca de 100 compañías han sido responsables de aproximadamente el 71% de las emisiones de gases de efecto invernadero del mundo.</a:t>
            </a:r>
            <a:endParaRPr/>
          </a:p>
        </p:txBody>
      </p:sp>
      <p:sp>
        <p:nvSpPr>
          <p:cNvPr id="523" name="Google Shape;523;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https://carbonpricingdashboard.worldbank.org/map_data</a:t>
            </a:r>
            <a:endParaRPr/>
          </a:p>
        </p:txBody>
      </p:sp>
      <p:sp>
        <p:nvSpPr>
          <p:cNvPr id="551" name="Google Shape;55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52</a:t>
            </a:fld>
            <a:endParaRPr sz="1200">
              <a:solidFill>
                <a:schemeClr val="dk1"/>
              </a:solidFill>
              <a:latin typeface="Times"/>
              <a:ea typeface="Times"/>
              <a:cs typeface="Times"/>
              <a:sym typeface="Times"/>
            </a:endParaRPr>
          </a:p>
        </p:txBody>
      </p:sp>
      <p:sp>
        <p:nvSpPr>
          <p:cNvPr id="561" name="Google Shape;561;p5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62" name="Google Shape;562;p53: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400" b="1">
              <a:solidFill>
                <a:srgbClr val="0000FF"/>
              </a:solidFill>
              <a:latin typeface="Times"/>
              <a:ea typeface="Times"/>
              <a:cs typeface="Times"/>
              <a:sym typeface="Time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4: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 gente está en las calles. Debes actuar.</a:t>
            </a:r>
            <a:endParaRPr/>
          </a:p>
        </p:txBody>
      </p:sp>
      <p:sp>
        <p:nvSpPr>
          <p:cNvPr id="574" name="Google Shape;574;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 gente está en las calles. Debes actuar.</a:t>
            </a:r>
            <a:endParaRPr/>
          </a:p>
        </p:txBody>
      </p:sp>
      <p:sp>
        <p:nvSpPr>
          <p:cNvPr id="583" name="Google Shape;583;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5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Fuente: https://www.theguardian.com/environment/climate-consensus-97-per-cent/2017/may/19/study-inspiring-action-on-climate-change-is-more-complex-than-you-might-think</a:t>
            </a:r>
            <a:endParaRPr/>
          </a:p>
          <a:p>
            <a:pPr marL="0" lvl="0" indent="0" algn="l" rtl="0">
              <a:spcBef>
                <a:spcPts val="0"/>
              </a:spcBef>
              <a:spcAft>
                <a:spcPts val="0"/>
              </a:spcAft>
              <a:buNone/>
            </a:pPr>
            <a:endParaRPr/>
          </a:p>
        </p:txBody>
      </p:sp>
      <p:sp>
        <p:nvSpPr>
          <p:cNvPr id="592" name="Google Shape;592;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lt1"/>
                </a:solidFill>
              </a:rPr>
              <a:t>Guión: </a:t>
            </a:r>
            <a:r>
              <a:rPr lang="en-US" sz="1200" i="0">
                <a:solidFill>
                  <a:schemeClr val="lt1"/>
                </a:solidFill>
              </a:rPr>
              <a:t>Usted es parte de un movimiento global para conocer y equiparse mejor para resolver el cambio climático al experimentar esta simulación de juego de roles.</a:t>
            </a:r>
            <a:endParaRPr i="0"/>
          </a:p>
        </p:txBody>
      </p:sp>
      <p:sp>
        <p:nvSpPr>
          <p:cNvPr id="619" name="Google Shape;61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Calibri"/>
              <a:buNone/>
            </a:pPr>
            <a:endParaRPr/>
          </a:p>
        </p:txBody>
      </p:sp>
      <p:sp>
        <p:nvSpPr>
          <p:cNvPr id="128" name="Google Shape;1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*Este slide está animado</a:t>
            </a:r>
            <a:endParaRPr/>
          </a:p>
          <a:p>
            <a:pPr marL="0" lvl="0" indent="0" algn="l" rtl="0">
              <a:spcBef>
                <a:spcPts val="0"/>
              </a:spcBef>
              <a:spcAft>
                <a:spcPts val="0"/>
              </a:spcAft>
              <a:buNone/>
            </a:pPr>
            <a:endParaRPr/>
          </a:p>
        </p:txBody>
      </p:sp>
      <p:sp>
        <p:nvSpPr>
          <p:cNvPr id="632" name="Google Shape;632;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*Este slide está animado</a:t>
            </a:r>
            <a:endParaRPr/>
          </a:p>
          <a:p>
            <a:pPr marL="0" lvl="0" indent="0" algn="l" rtl="0">
              <a:spcBef>
                <a:spcPts val="0"/>
              </a:spcBef>
              <a:spcAft>
                <a:spcPts val="0"/>
              </a:spcAft>
              <a:buNone/>
            </a:pPr>
            <a:endParaRPr/>
          </a:p>
        </p:txBody>
      </p:sp>
      <p:sp>
        <p:nvSpPr>
          <p:cNvPr id="701" name="Google Shape;701;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6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is animated. </a:t>
            </a:r>
            <a:endParaRPr/>
          </a:p>
        </p:txBody>
      </p:sp>
      <p:sp>
        <p:nvSpPr>
          <p:cNvPr id="847" name="Google Shape;847;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5" name="Google Shape;87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7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1200">
                <a:latin typeface="Century Gothic"/>
                <a:ea typeface="Century Gothic"/>
                <a:cs typeface="Century Gothic"/>
                <a:sym typeface="Century Gothic"/>
              </a:rPr>
              <a:t>Fuente: https://www.who.int/news-room/detail/05-12-2018-health-benefits-far-outweigh-the-costs-of-meeting-climate-change-goals</a:t>
            </a:r>
            <a:endParaRPr/>
          </a:p>
          <a:p>
            <a:pPr marL="0" marR="0" lvl="0" indent="0" algn="l" rtl="0">
              <a:lnSpc>
                <a:spcPct val="100000"/>
              </a:lnSpc>
              <a:spcBef>
                <a:spcPts val="0"/>
              </a:spcBef>
              <a:spcAft>
                <a:spcPts val="0"/>
              </a:spcAft>
              <a:buClr>
                <a:schemeClr val="dk1"/>
              </a:buClr>
              <a:buSzPts val="1200"/>
              <a:buFont typeface="Calibri"/>
              <a:buNone/>
            </a:pPr>
            <a:endParaRPr sz="1200">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881" name="Google Shape;881;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Fuente: "Los beneficios climáticos y de calidad del aire de la energía eólica y solar en los Estados Unidos". NATURAL ENERGY 2, 17134. DOI: 10.1038 / nenergy.2017.134. http://rdcu.be/uZwc</a:t>
            </a:r>
            <a:endParaRPr/>
          </a:p>
        </p:txBody>
      </p:sp>
      <p:sp>
        <p:nvSpPr>
          <p:cNvPr id="890" name="Google Shape;890;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Fuente: </a:t>
            </a:r>
            <a:r>
              <a:rPr lang="en-US" sz="1200" b="0" i="0">
                <a:solidFill>
                  <a:schemeClr val="dk1"/>
                </a:solidFill>
                <a:latin typeface="Calibri"/>
                <a:ea typeface="Calibri"/>
                <a:cs typeface="Calibri"/>
                <a:sym typeface="Calibri"/>
              </a:rPr>
              <a:t>Pollin et al (2014). Green Growth: A U.S. Program for Controlling Climate Change and Expanding Job Opportunities. Center for American Progress &amp; Political Economy Research Institute.</a:t>
            </a:r>
            <a:r>
              <a:rPr lang="en-US" sz="1200" b="0" i="0" u="none">
                <a:solidFill>
                  <a:schemeClr val="dk1"/>
                </a:solidFill>
                <a:latin typeface="Calibri"/>
                <a:ea typeface="Calibri"/>
                <a:cs typeface="Calibri"/>
                <a:sym typeface="Calibri"/>
              </a:rPr>
              <a:t> </a:t>
            </a:r>
            <a:r>
              <a:rPr lang="en-US" sz="1200" b="0" i="0" u="sng">
                <a:solidFill>
                  <a:schemeClr val="dk1"/>
                </a:solidFill>
                <a:latin typeface="Calibri"/>
                <a:ea typeface="Calibri"/>
                <a:cs typeface="Calibri"/>
                <a:sym typeface="Calibri"/>
                <a:hlinkClick r:id="rId3"/>
              </a:rPr>
              <a:t>https://www.americanprogress.org/issues/green/reports/2014/09/18/96404/green-growth/</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899" name="Google Shape;899;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7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1" name="Google Shape;911;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a:buNone/>
            </a:pPr>
            <a:r>
              <a:rPr lang="en-US" sz="1200" i="1">
                <a:solidFill>
                  <a:schemeClr val="dk1"/>
                </a:solidFill>
                <a:latin typeface="Times"/>
                <a:ea typeface="Times"/>
                <a:cs typeface="Times"/>
                <a:sym typeface="Times"/>
              </a:rPr>
              <a:t>Guión: </a:t>
            </a:r>
            <a:r>
              <a:rPr lang="en-US" sz="1200" i="0">
                <a:solidFill>
                  <a:schemeClr val="dk1"/>
                </a:solidFill>
                <a:latin typeface="Times"/>
                <a:ea typeface="Times"/>
                <a:cs typeface="Times"/>
                <a:sym typeface="Times"/>
              </a:rPr>
              <a:t>Si no aprovechamos para reducir nuestro uso de combustibles fósiles, podríamos ver impactos severos para finales de siglo. Por ejemplo…</a:t>
            </a:r>
            <a:endParaRPr/>
          </a:p>
          <a:p>
            <a:pPr marL="0" marR="0" lvl="0" indent="0" algn="l" rtl="0">
              <a:lnSpc>
                <a:spcPct val="100000"/>
              </a:lnSpc>
              <a:spcBef>
                <a:spcPts val="360"/>
              </a:spcBef>
              <a:spcAft>
                <a:spcPts val="0"/>
              </a:spcAft>
              <a:buClr>
                <a:schemeClr val="dk1"/>
              </a:buClr>
              <a:buSzPts val="1200"/>
              <a:buFont typeface="Calibri"/>
              <a:buNone/>
            </a:pPr>
            <a:endParaRPr sz="1200" i="0">
              <a:solidFill>
                <a:schemeClr val="dk1"/>
              </a:solidFill>
              <a:latin typeface="Times"/>
              <a:ea typeface="Times"/>
              <a:cs typeface="Times"/>
              <a:sym typeface="Times"/>
            </a:endParaRPr>
          </a:p>
          <a:p>
            <a:pPr marL="0" marR="0" lvl="0" indent="0" algn="l" rtl="0">
              <a:lnSpc>
                <a:spcPct val="100000"/>
              </a:lnSpc>
              <a:spcBef>
                <a:spcPts val="360"/>
              </a:spcBef>
              <a:spcAft>
                <a:spcPts val="0"/>
              </a:spcAft>
              <a:buClr>
                <a:schemeClr val="dk1"/>
              </a:buClr>
              <a:buSzPts val="1200"/>
              <a:buFont typeface="Times"/>
              <a:buNone/>
            </a:pPr>
            <a:r>
              <a:rPr lang="en-US" sz="1200" b="1" i="0">
                <a:solidFill>
                  <a:schemeClr val="dk1"/>
                </a:solidFill>
                <a:latin typeface="Times"/>
                <a:ea typeface="Times"/>
                <a:cs typeface="Times"/>
                <a:sym typeface="Times"/>
              </a:rPr>
              <a:t>Fuentes:</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C. Prudhomme, I. Giuntoli, E. L. Robinson, D. B. Clark, N. W. Arnell, R. Dankers, B. M. Fekete, W. Franssen, D. Gerten, S. N. Gosling, S. Hagemann, D. M. Hannah, H. Kim, Y. Masaki, Y. Satoh, T. Stacke, Y. Wada, D. Wisser, Hydrological droughts in the 21st century, hotspots and uncertainties from a global multimodel ensemble experiment. </a:t>
            </a:r>
            <a:r>
              <a:rPr lang="en-US" i="1">
                <a:latin typeface="Times"/>
                <a:ea typeface="Times"/>
                <a:cs typeface="Times"/>
                <a:sym typeface="Times"/>
              </a:rPr>
              <a:t>Proceedings of the National Academy of Sciences</a:t>
            </a:r>
            <a:r>
              <a:rPr lang="en-US">
                <a:latin typeface="Times"/>
                <a:ea typeface="Times"/>
                <a:cs typeface="Times"/>
                <a:sym typeface="Times"/>
              </a:rPr>
              <a:t>,  111.9(2013): 3262–3267. </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A. Levermann, P. U. Clark, B. Marzeion, G. A. Milne, D. Pollard, V. Radic, A. Robinson, The multimillennial sea-level commitment of global warming. </a:t>
            </a:r>
            <a:r>
              <a:rPr lang="en-US" i="1">
                <a:latin typeface="Times"/>
                <a:ea typeface="Times"/>
                <a:cs typeface="Times"/>
                <a:sym typeface="Times"/>
              </a:rPr>
              <a:t>Proceedings of the National Academy of Sciences</a:t>
            </a:r>
            <a:r>
              <a:rPr lang="en-US">
                <a:latin typeface="Times"/>
                <a:ea typeface="Times"/>
                <a:cs typeface="Times"/>
                <a:sym typeface="Times"/>
              </a:rPr>
              <a:t> </a:t>
            </a:r>
            <a:r>
              <a:rPr lang="en-US" b="1">
                <a:latin typeface="Times"/>
                <a:ea typeface="Times"/>
                <a:cs typeface="Times"/>
                <a:sym typeface="Times"/>
              </a:rPr>
              <a:t>110</a:t>
            </a:r>
            <a:r>
              <a:rPr lang="en-US">
                <a:latin typeface="Times"/>
                <a:ea typeface="Times"/>
                <a:cs typeface="Times"/>
                <a:sym typeface="Times"/>
              </a:rPr>
              <a:t>, 13745-13750 (2013); published online EpubAugust 20, 2013 (10.1073/pnas.1219414110).</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S. Solomon, D. Battisti, S. C. Doney, K. Hayhoe, I. M. Held, D. P. Lettenmaier, D. Lobell, D. Matthews, R. Pierrehumbert, M. Raphael, R. Richels, T. L. Root, K. Steffen, C. Tebaldi, G. W. Yohe, </a:t>
            </a:r>
            <a:r>
              <a:rPr lang="en-US" i="1">
                <a:latin typeface="Times"/>
                <a:ea typeface="Times"/>
                <a:cs typeface="Times"/>
                <a:sym typeface="Times"/>
              </a:rPr>
              <a:t>Climate stabilization targets:  Emissions, concentrations, and impacts over decades to millenia</a:t>
            </a:r>
            <a:r>
              <a:rPr lang="en-US">
                <a:latin typeface="Times"/>
                <a:ea typeface="Times"/>
                <a:cs typeface="Times"/>
                <a:sym typeface="Times"/>
              </a:rPr>
              <a:t>.  (National Academy of Sciences, Washington DC, 2010), pp. 190.</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J. Hansen, P. Kharecha, M. Sato, V. Masson-Delmotte, F. Ackerman, D. J. Beerling, P. J. Hearty, O. Hoegh-Guldberg, S. L. Hsu, C. Parmesan, J. Rockstrom, E. J. Rohling, J. Sachs, P. Smith, K. Steffen, L. Van Susteren, K. von Schuckmann, J. C. Zachos, Assessing "dangerous climate change": required reduction of carbon emissions to protect young people, future generations and nature. </a:t>
            </a:r>
            <a:r>
              <a:rPr lang="en-US" i="1">
                <a:latin typeface="Times"/>
                <a:ea typeface="Times"/>
                <a:cs typeface="Times"/>
                <a:sym typeface="Times"/>
              </a:rPr>
              <a:t>PLoS One</a:t>
            </a:r>
            <a:r>
              <a:rPr lang="en-US">
                <a:latin typeface="Times"/>
                <a:ea typeface="Times"/>
                <a:cs typeface="Times"/>
                <a:sym typeface="Times"/>
              </a:rPr>
              <a:t> 8, e81648 (2013)10.1371/journal.pone.0081648).</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Lynas, Mark. </a:t>
            </a:r>
            <a:r>
              <a:rPr lang="en-US" i="1">
                <a:latin typeface="Times"/>
                <a:ea typeface="Times"/>
                <a:cs typeface="Times"/>
                <a:sym typeface="Times"/>
              </a:rPr>
              <a:t>Six Degrees: Our Future on a Hotter Planet</a:t>
            </a:r>
            <a:r>
              <a:rPr lang="en-US">
                <a:latin typeface="Times"/>
                <a:ea typeface="Times"/>
                <a:cs typeface="Times"/>
                <a:sym typeface="Times"/>
              </a:rPr>
              <a:t>. Washington, D.C.: National Geographic, 2008. Print.</a:t>
            </a:r>
            <a:endParaRPr/>
          </a:p>
          <a:p>
            <a:pPr marL="228600" lvl="0" indent="-228600" algn="l" rtl="0">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P. Wester, A. Mishra, A. Mukherji, A. B. Shrestha (eds) (2019) The Hindu Kush Himalaya Assessment—Mountains, Climate Change, Sustainability and People. Springer Nature Switzerland AG, Cham. </a:t>
            </a:r>
            <a:endParaRPr/>
          </a:p>
          <a:p>
            <a:pPr marL="228600" lvl="0" indent="-152400" algn="l" rtl="0">
              <a:spcBef>
                <a:spcPts val="0"/>
              </a:spcBef>
              <a:spcAft>
                <a:spcPts val="0"/>
              </a:spcAft>
              <a:buClr>
                <a:schemeClr val="dk1"/>
              </a:buClr>
              <a:buSzPts val="1200"/>
              <a:buFont typeface="Calibri"/>
              <a:buNone/>
            </a:pPr>
            <a:endParaRPr>
              <a:latin typeface="Times"/>
              <a:ea typeface="Times"/>
              <a:cs typeface="Times"/>
              <a:sym typeface="Times"/>
            </a:endParaRPr>
          </a:p>
          <a:p>
            <a:pPr marL="0" lvl="0" indent="0" algn="l" rtl="0">
              <a:spcBef>
                <a:spcPts val="0"/>
              </a:spcBef>
              <a:spcAft>
                <a:spcPts val="0"/>
              </a:spcAft>
              <a:buNone/>
            </a:pPr>
            <a:endParaRPr>
              <a:latin typeface="Times"/>
              <a:ea typeface="Times"/>
              <a:cs typeface="Times"/>
              <a:sym typeface="Times"/>
            </a:endParaRPr>
          </a:p>
        </p:txBody>
      </p:sp>
      <p:sp>
        <p:nvSpPr>
          <p:cNvPr id="912" name="Google Shape;912;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74</a:t>
            </a:fld>
            <a:endParaRPr sz="1200">
              <a:solidFill>
                <a:schemeClr val="dk1"/>
              </a:solidFill>
              <a:latin typeface="Times"/>
              <a:ea typeface="Times"/>
              <a:cs typeface="Times"/>
              <a:sym typeface="Time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9" name="Google Shape;919;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Sin embargo, quiero ser claro. Un futuro de 3-4 grados sigue siendo muy sombrío, especialmente para las naciones y comunidades más vulnerables del mundo que experimentan los impactos del cambio climático de manera desproporcionada. Necesitamos hacerlo mejor. Mucho mejor. Esto es lo que significa un futuro de 3-4 grados para nuestro mundo: [Lea las viñetas de la diapositiva].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Considere caminar alrededor de la habitación y tirar una lona temporalmente sobre cada grupo para demostrar visualmente que muchas naciones se inundarán debido al aumento del nivel del mar].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en C-ROADS también puede considerar cambiar los gráficos en el lado derecho de la pantalla para mostrar los siguientes impactos: aumento del nivel del mar y acidificación del océano. Puede hacerlo yendo al menú "Gráficos" y seleccionando el menú desplegable "Impactos". Cuando haya terminado de explorar esos impactos, asegúrese de volver a configurarlo en "Aumento de temperatura"].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Este no es el futuro que queremos. Necesitamos alcanzar nuestro objetivo colectivo de limitar el calentamiento a muy por debajo de 2 ° C desde los niveles preindustriales, y debemos trabajar para lograrlo en nuestra próxima ronda de negociaciones.</a:t>
            </a:r>
            <a:endParaRPr>
              <a:latin typeface="Times"/>
              <a:ea typeface="Times"/>
              <a:cs typeface="Times"/>
              <a:sym typeface="Times"/>
            </a:endParaRPr>
          </a:p>
        </p:txBody>
      </p:sp>
      <p:sp>
        <p:nvSpPr>
          <p:cNvPr id="920" name="Google Shape;920;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75</a:t>
            </a:fld>
            <a:endParaRPr sz="1200">
              <a:solidFill>
                <a:schemeClr val="dk1"/>
              </a:solidFill>
              <a:latin typeface="Times"/>
              <a:ea typeface="Times"/>
              <a:cs typeface="Times"/>
              <a:sym typeface="Time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7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Sin embargo, quiero ser claro. Un futuro de 2-3 grados aún es muy sombrío, especialmente para las naciones y comunidades más vulnerables del mundo que experimentan los impactos del cambio climático de manera desproporcionada. Necesitamos hacerlo mejor. Mucho mejor. Esto es lo que significa un futuro de 2-3 grados para nuestro mundo: [Lea las viñetas de la diapositiva].</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Considere caminar alrededor de la habitación y tirar una lona temporalmente sobre cada grupo para demostrar visualmente que muchas naciones se inundarán debido al aumento del nivel del mar].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en C-ROADS también puede considerar cambiar los gráficos en el lado derecho de la pantalla para mostrar los siguientes impactos: aumento del nivel del mar y acidificación del océano. Puede hacerlo yendo al menú "Gráficos" y seleccionando el menú desplegable "Impactos". Cuando haya terminado de explorar esos impactos, asegúrese de volver a configurarlo en "Aumento de temperatura"].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Este no es un futuro que queremos. Necesitamos alcanzar nuestro objetivo colectivo de limitar el calentamiento a muy por debajo de 2 ° C desde los niveles preindustriales, y debemos trabajar para lograrlo en nuestra próxima ronda de negociaciones.</a:t>
            </a:r>
            <a:endParaRPr b="0">
              <a:latin typeface="Times"/>
              <a:ea typeface="Times"/>
              <a:cs typeface="Times"/>
              <a:sym typeface="Times"/>
            </a:endParaRPr>
          </a:p>
        </p:txBody>
      </p:sp>
      <p:sp>
        <p:nvSpPr>
          <p:cNvPr id="928" name="Google Shape;928;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5" name="Google Shape;935;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Al limitar el calentamiento a 2oC, ¡se ha acercado mucho a nuestro objetivo declarado y debe estar muy orgulloso del progreso que ha logrado! Si bien todavía hay algunos impactos serios a los que el mundo tendrá que adaptarse y prepararse, los impactos son MUCHO menos severos de lo que hubiéramos visto en un escenario de negocios habituales.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Echemos un vistazo a los impactos que esperaríamos ver en un mundo de 2oC: [Lea las viñetas en la diapositiva]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en C-ROADS también puede considerar cambiar los gráficos en el lado derecho de la pantalla para mostrar los siguientes impactos: aumento del nivel del mar y acidificación del océano. Puede hacerlo yendo al menú "Gráficos" y seleccionando el menú desplegable "Impactos". Cuando haya terminado de explorar esos impactos, asegúrese de volver a configurarlo en "Aumento de temperatura"].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Así que hemos recorrido un largo camino, pero en nuestra ronda final de negociaciones, les pido que profundicemos y veamos si podemos hacerlo aún mejor. Muchos de los estados nacionales insulares y bajos en esta conferencia han argumentado que 2oC de calentamiento aún dejaría a muchos de ellos bajo el agua. Para darles la mejor oportunidad de perdurar, debemos limitar el calentamiento a 1.5oC.</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¿Podemos llegar allí en nuestra última ronda de negociaciones?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Hagamos nuestro mejor esfuerzo: ¡el mundo lo está mirando!</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[Si continúa las negociaciones, vuelva a pasar a las Diapositivas 31 + 32 y repita los Pasos 2-4]</a:t>
            </a:r>
            <a:endParaRPr sz="1200">
              <a:solidFill>
                <a:schemeClr val="dk1"/>
              </a:solidFill>
              <a:latin typeface="Calibri"/>
              <a:ea typeface="Calibri"/>
              <a:cs typeface="Calibri"/>
              <a:sym typeface="Calibri"/>
            </a:endParaRPr>
          </a:p>
        </p:txBody>
      </p:sp>
      <p:sp>
        <p:nvSpPr>
          <p:cNvPr id="936" name="Google Shape;936;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77</a:t>
            </a:fld>
            <a:endParaRPr sz="1200">
              <a:solidFill>
                <a:schemeClr val="dk1"/>
              </a:solidFill>
              <a:latin typeface="Times"/>
              <a:ea typeface="Times"/>
              <a:cs typeface="Times"/>
              <a:sym typeface="Time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3" name="Google Shape;94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By limiting warming to 1.5</a:t>
            </a:r>
            <a:r>
              <a:rPr lang="en-US" sz="1200" baseline="30000">
                <a:solidFill>
                  <a:schemeClr val="dk1"/>
                </a:solidFill>
                <a:latin typeface="Calibri"/>
                <a:ea typeface="Calibri"/>
                <a:cs typeface="Calibri"/>
                <a:sym typeface="Calibri"/>
              </a:rPr>
              <a:t>o</a:t>
            </a:r>
            <a:r>
              <a:rPr lang="en-US" sz="1200">
                <a:solidFill>
                  <a:schemeClr val="dk1"/>
                </a:solidFill>
                <a:latin typeface="Calibri"/>
                <a:ea typeface="Calibri"/>
                <a:cs typeface="Calibri"/>
                <a:sym typeface="Calibri"/>
              </a:rPr>
              <a:t>C, you have achieved our collective goal!  This is no small feat and something we should all be proud of.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Congratulations!!!  We have arrived at a set of policies that will avert the worst impacts of climate change, especially for the world’s most vulnerable.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While there are still impacts that we will need to adapt to, look at how significantly the impacts were reduced compared to a 4</a:t>
            </a:r>
            <a:r>
              <a:rPr lang="en-US" sz="1200" baseline="30000">
                <a:solidFill>
                  <a:schemeClr val="dk1"/>
                </a:solidFill>
                <a:latin typeface="Calibri"/>
                <a:ea typeface="Calibri"/>
                <a:cs typeface="Calibri"/>
                <a:sym typeface="Calibri"/>
              </a:rPr>
              <a:t>o</a:t>
            </a:r>
            <a:r>
              <a:rPr lang="en-US" sz="1200">
                <a:solidFill>
                  <a:schemeClr val="dk1"/>
                </a:solidFill>
                <a:latin typeface="Calibri"/>
                <a:ea typeface="Calibri"/>
                <a:cs typeface="Calibri"/>
                <a:sym typeface="Calibri"/>
              </a:rPr>
              <a:t>C scenario of warming: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[Review bullets on the slide] ¡Al limitar el calentamiento a 1.5oC, ha logrado nuestro objetivo colectivo! Esto no es poca cosa y es algo de lo que todos deberíamos estar orgullosos.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¡¡¡Felicidades!!! Hemos llegado a un conjunto de políticas que evitarán los peores impactos del cambio climático, especialmente para los más vulnerables del mundo.</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Si bien todavía hay impactos a los que tendremos que adaptarnos, observe cuán significativamente se redujeron los impactos en comparación con un escenario de calentamiento de 4oC:</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[Revise las viñetas en la diapositiva]</a:t>
            </a:r>
            <a:endParaRPr sz="1200">
              <a:solidFill>
                <a:schemeClr val="dk1"/>
              </a:solidFill>
              <a:latin typeface="Calibri"/>
              <a:ea typeface="Calibri"/>
              <a:cs typeface="Calibri"/>
              <a:sym typeface="Calibri"/>
            </a:endParaRPr>
          </a:p>
        </p:txBody>
      </p:sp>
      <p:sp>
        <p:nvSpPr>
          <p:cNvPr id="944" name="Google Shape;944;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78</a:t>
            </a:fld>
            <a:endParaRPr sz="1200">
              <a:solidFill>
                <a:schemeClr val="dk1"/>
              </a:solidFill>
              <a:latin typeface="Times"/>
              <a:ea typeface="Times"/>
              <a:cs typeface="Times"/>
              <a:sym typeface="Time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1" name="Google Shape;951;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Times"/>
                <a:ea typeface="Times"/>
                <a:cs typeface="Times"/>
                <a:sym typeface="Times"/>
              </a:rPr>
              <a:t>1. </a:t>
            </a:r>
            <a:r>
              <a:rPr lang="en-US">
                <a:latin typeface="Times"/>
                <a:ea typeface="Times"/>
                <a:cs typeface="Times"/>
                <a:sym typeface="Times"/>
              </a:rPr>
              <a:t>Shindell, Drew T., Yunha Lee, and Greg Faluvegi. "Climate and Health Impacts of US Emissions Reductions Consistent with 2 °C." </a:t>
            </a:r>
            <a:r>
              <a:rPr lang="en-US" i="1">
                <a:latin typeface="Times"/>
                <a:ea typeface="Times"/>
                <a:cs typeface="Times"/>
                <a:sym typeface="Times"/>
              </a:rPr>
              <a:t>Nature Climate Change Nature Climate Change</a:t>
            </a:r>
            <a:r>
              <a:rPr lang="en-US">
                <a:latin typeface="Times"/>
                <a:ea typeface="Times"/>
                <a:cs typeface="Times"/>
                <a:sym typeface="Times"/>
              </a:rPr>
              <a:t> 6.5 (2016): 503-507. </a:t>
            </a:r>
            <a:endParaRPr/>
          </a:p>
          <a:p>
            <a:pPr marL="0" lvl="0" indent="0" algn="l" rtl="0">
              <a:spcBef>
                <a:spcPts val="0"/>
              </a:spcBef>
              <a:spcAft>
                <a:spcPts val="0"/>
              </a:spcAft>
              <a:buNone/>
            </a:pPr>
            <a:r>
              <a:rPr lang="en-US" b="1">
                <a:latin typeface="Times"/>
                <a:ea typeface="Times"/>
                <a:cs typeface="Times"/>
                <a:sym typeface="Times"/>
              </a:rPr>
              <a:t>2. </a:t>
            </a:r>
            <a:r>
              <a:rPr lang="en-US">
                <a:latin typeface="Times"/>
                <a:ea typeface="Times"/>
                <a:cs typeface="Times"/>
                <a:sym typeface="Times"/>
              </a:rPr>
              <a:t>"Human Health." </a:t>
            </a:r>
            <a:r>
              <a:rPr lang="en-US" i="1">
                <a:latin typeface="Times"/>
                <a:ea typeface="Times"/>
                <a:cs typeface="Times"/>
                <a:sym typeface="Times"/>
              </a:rPr>
              <a:t>Climate Impacts on Human Health</a:t>
            </a:r>
            <a:r>
              <a:rPr lang="en-US">
                <a:latin typeface="Times"/>
                <a:ea typeface="Times"/>
                <a:cs typeface="Times"/>
                <a:sym typeface="Times"/>
              </a:rPr>
              <a:t>. EPA. </a:t>
            </a:r>
            <a:endParaRPr/>
          </a:p>
          <a:p>
            <a:pPr marL="0" lvl="0" indent="0" algn="l" rtl="0">
              <a:spcBef>
                <a:spcPts val="0"/>
              </a:spcBef>
              <a:spcAft>
                <a:spcPts val="0"/>
              </a:spcAft>
              <a:buNone/>
            </a:pPr>
            <a:endParaRPr>
              <a:latin typeface="Times"/>
              <a:ea typeface="Times"/>
              <a:cs typeface="Times"/>
              <a:sym typeface="Times"/>
            </a:endParaRPr>
          </a:p>
        </p:txBody>
      </p:sp>
      <p:sp>
        <p:nvSpPr>
          <p:cNvPr id="952" name="Google Shape;952;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79</a:t>
            </a:fld>
            <a:endParaRPr sz="1200">
              <a:solidFill>
                <a:schemeClr val="dk1"/>
              </a:solidFill>
              <a:latin typeface="Times"/>
              <a:ea typeface="Times"/>
              <a:cs typeface="Times"/>
              <a:sym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lt1"/>
                </a:solidFill>
              </a:rPr>
              <a:t>Guión: </a:t>
            </a:r>
            <a:r>
              <a:rPr lang="en-US" sz="1200" i="0">
                <a:solidFill>
                  <a:schemeClr val="lt1"/>
                </a:solidFill>
              </a:rPr>
              <a:t>Usted es parte de un movimiento global para conocer y equiparse mejor para resolver el cambio climático al experimentar esta simulación de juego de roles.</a:t>
            </a:r>
            <a:endParaRPr i="0"/>
          </a:p>
        </p:txBody>
      </p:sp>
      <p:sp>
        <p:nvSpPr>
          <p:cNvPr id="142" name="Google Shape;14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8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60" name="Google Shape;960;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8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74" name="Google Shape;974;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8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88" name="Google Shape;988;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ue &amp; White/Text Right">
  <p:cSld name="Blue &amp; White/Text Right">
    <p:spTree>
      <p:nvGrpSpPr>
        <p:cNvPr id="1" name="Shape 55"/>
        <p:cNvGrpSpPr/>
        <p:nvPr/>
      </p:nvGrpSpPr>
      <p:grpSpPr>
        <a:xfrm>
          <a:off x="0" y="0"/>
          <a:ext cx="0" cy="0"/>
          <a:chOff x="0" y="0"/>
          <a:chExt cx="0" cy="0"/>
        </a:xfrm>
      </p:grpSpPr>
      <p:pic>
        <p:nvPicPr>
          <p:cNvPr id="56" name="Google Shape;56;p12"/>
          <p:cNvPicPr preferRelativeResize="0"/>
          <p:nvPr/>
        </p:nvPicPr>
        <p:blipFill rotWithShape="1">
          <a:blip r:embed="rId2">
            <a:alphaModFix/>
          </a:blip>
          <a:srcRect r="7654"/>
          <a:stretch/>
        </p:blipFill>
        <p:spPr>
          <a:xfrm>
            <a:off x="6042991" y="0"/>
            <a:ext cx="6139275" cy="6858000"/>
          </a:xfrm>
          <a:prstGeom prst="rect">
            <a:avLst/>
          </a:prstGeom>
          <a:noFill/>
          <a:ln>
            <a:noFill/>
          </a:ln>
        </p:spPr>
      </p:pic>
      <p:sp>
        <p:nvSpPr>
          <p:cNvPr id="57" name="Google Shape;57;p12"/>
          <p:cNvSpPr txBox="1">
            <a:spLocks noGrp="1"/>
          </p:cNvSpPr>
          <p:nvPr>
            <p:ph type="body" idx="1"/>
          </p:nvPr>
        </p:nvSpPr>
        <p:spPr>
          <a:xfrm>
            <a:off x="6406660" y="698757"/>
            <a:ext cx="5228299" cy="53250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2"/>
          <p:cNvSpPr txBox="1">
            <a:spLocks noGrp="1"/>
          </p:cNvSpPr>
          <p:nvPr>
            <p:ph type="body" idx="2"/>
          </p:nvPr>
        </p:nvSpPr>
        <p:spPr>
          <a:xfrm>
            <a:off x="466722" y="1815548"/>
            <a:ext cx="5316637" cy="420822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3F3F3F"/>
              </a:buClr>
              <a:buSzPts val="2800"/>
              <a:buChar char="•"/>
              <a:defRPr>
                <a:solidFill>
                  <a:srgbClr val="3F3F3F"/>
                </a:solidFill>
              </a:defRPr>
            </a:lvl1pPr>
            <a:lvl2pPr marL="914400" lvl="1" indent="-381000" algn="l">
              <a:lnSpc>
                <a:spcPct val="90000"/>
              </a:lnSpc>
              <a:spcBef>
                <a:spcPts val="500"/>
              </a:spcBef>
              <a:spcAft>
                <a:spcPts val="0"/>
              </a:spcAft>
              <a:buClr>
                <a:srgbClr val="3F3F3F"/>
              </a:buClr>
              <a:buSzPts val="2400"/>
              <a:buChar char="•"/>
              <a:defRPr>
                <a:solidFill>
                  <a:srgbClr val="3F3F3F"/>
                </a:solidFill>
              </a:defRPr>
            </a:lvl2pPr>
            <a:lvl3pPr marL="1371600" lvl="2" indent="-355600" algn="l">
              <a:lnSpc>
                <a:spcPct val="90000"/>
              </a:lnSpc>
              <a:spcBef>
                <a:spcPts val="500"/>
              </a:spcBef>
              <a:spcAft>
                <a:spcPts val="0"/>
              </a:spcAft>
              <a:buClr>
                <a:srgbClr val="3F3F3F"/>
              </a:buClr>
              <a:buSzPts val="2000"/>
              <a:buChar char="•"/>
              <a:defRPr>
                <a:solidFill>
                  <a:srgbClr val="3F3F3F"/>
                </a:solidFill>
              </a:defRPr>
            </a:lvl3pPr>
            <a:lvl4pPr marL="1828800" lvl="3" indent="-342900" algn="l">
              <a:lnSpc>
                <a:spcPct val="90000"/>
              </a:lnSpc>
              <a:spcBef>
                <a:spcPts val="500"/>
              </a:spcBef>
              <a:spcAft>
                <a:spcPts val="0"/>
              </a:spcAft>
              <a:buClr>
                <a:srgbClr val="3F3F3F"/>
              </a:buClr>
              <a:buSzPts val="1800"/>
              <a:buChar char="•"/>
              <a:defRPr>
                <a:solidFill>
                  <a:srgbClr val="3F3F3F"/>
                </a:solidFill>
              </a:defRPr>
            </a:lvl4pPr>
            <a:lvl5pPr marL="2286000" lvl="4" indent="-342900" algn="l">
              <a:lnSpc>
                <a:spcPct val="9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2"/>
          <p:cNvSpPr txBox="1">
            <a:spLocks noGrp="1"/>
          </p:cNvSpPr>
          <p:nvPr>
            <p:ph type="ctrTitle"/>
          </p:nvPr>
        </p:nvSpPr>
        <p:spPr>
          <a:xfrm>
            <a:off x="466722" y="698756"/>
            <a:ext cx="5316637" cy="98426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ue &amp; White">
  <p:cSld name="Blue &amp; White">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r="7654"/>
          <a:stretch/>
        </p:blipFill>
        <p:spPr>
          <a:xfrm>
            <a:off x="1" y="0"/>
            <a:ext cx="6082748" cy="6858000"/>
          </a:xfrm>
          <a:prstGeom prst="rect">
            <a:avLst/>
          </a:prstGeom>
          <a:noFill/>
          <a:ln>
            <a:noFill/>
          </a:ln>
        </p:spPr>
      </p:pic>
      <p:sp>
        <p:nvSpPr>
          <p:cNvPr id="62" name="Google Shape;62;p13"/>
          <p:cNvSpPr txBox="1">
            <a:spLocks noGrp="1"/>
          </p:cNvSpPr>
          <p:nvPr>
            <p:ph type="body" idx="1"/>
          </p:nvPr>
        </p:nvSpPr>
        <p:spPr>
          <a:xfrm>
            <a:off x="6406660" y="698757"/>
            <a:ext cx="5228299" cy="53250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3F3F3F"/>
              </a:buClr>
              <a:buSzPts val="2800"/>
              <a:buChar char="•"/>
              <a:defRPr>
                <a:solidFill>
                  <a:srgbClr val="3F3F3F"/>
                </a:solidFill>
              </a:defRPr>
            </a:lvl1pPr>
            <a:lvl2pPr marL="914400" lvl="1" indent="-381000" algn="l">
              <a:lnSpc>
                <a:spcPct val="90000"/>
              </a:lnSpc>
              <a:spcBef>
                <a:spcPts val="500"/>
              </a:spcBef>
              <a:spcAft>
                <a:spcPts val="0"/>
              </a:spcAft>
              <a:buClr>
                <a:srgbClr val="3F3F3F"/>
              </a:buClr>
              <a:buSzPts val="2400"/>
              <a:buChar char="•"/>
              <a:defRPr>
                <a:solidFill>
                  <a:srgbClr val="3F3F3F"/>
                </a:solidFill>
              </a:defRPr>
            </a:lvl2pPr>
            <a:lvl3pPr marL="1371600" lvl="2" indent="-355600" algn="l">
              <a:lnSpc>
                <a:spcPct val="90000"/>
              </a:lnSpc>
              <a:spcBef>
                <a:spcPts val="500"/>
              </a:spcBef>
              <a:spcAft>
                <a:spcPts val="0"/>
              </a:spcAft>
              <a:buClr>
                <a:srgbClr val="3F3F3F"/>
              </a:buClr>
              <a:buSzPts val="2000"/>
              <a:buChar char="•"/>
              <a:defRPr>
                <a:solidFill>
                  <a:srgbClr val="3F3F3F"/>
                </a:solidFill>
              </a:defRPr>
            </a:lvl3pPr>
            <a:lvl4pPr marL="1828800" lvl="3" indent="-342900" algn="l">
              <a:lnSpc>
                <a:spcPct val="90000"/>
              </a:lnSpc>
              <a:spcBef>
                <a:spcPts val="500"/>
              </a:spcBef>
              <a:spcAft>
                <a:spcPts val="0"/>
              </a:spcAft>
              <a:buClr>
                <a:srgbClr val="3F3F3F"/>
              </a:buClr>
              <a:buSzPts val="1800"/>
              <a:buChar char="•"/>
              <a:defRPr>
                <a:solidFill>
                  <a:srgbClr val="3F3F3F"/>
                </a:solidFill>
              </a:defRPr>
            </a:lvl4pPr>
            <a:lvl5pPr marL="2286000" lvl="4" indent="-342900" algn="l">
              <a:lnSpc>
                <a:spcPct val="9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3"/>
          <p:cNvSpPr txBox="1">
            <a:spLocks noGrp="1"/>
          </p:cNvSpPr>
          <p:nvPr>
            <p:ph type="body" idx="2"/>
          </p:nvPr>
        </p:nvSpPr>
        <p:spPr>
          <a:xfrm>
            <a:off x="466722" y="1815548"/>
            <a:ext cx="5316637" cy="420822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3"/>
          <p:cNvSpPr txBox="1">
            <a:spLocks noGrp="1"/>
          </p:cNvSpPr>
          <p:nvPr>
            <p:ph type="ctrTitle"/>
          </p:nvPr>
        </p:nvSpPr>
        <p:spPr>
          <a:xfrm>
            <a:off x="466722" y="698756"/>
            <a:ext cx="5316637" cy="98426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2900" algn="l">
              <a:lnSpc>
                <a:spcPct val="100000"/>
              </a:lnSpc>
              <a:spcBef>
                <a:spcPts val="500"/>
              </a:spcBef>
              <a:spcAft>
                <a:spcPts val="0"/>
              </a:spcAft>
              <a:buClr>
                <a:srgbClr val="3F3F3F"/>
              </a:buClr>
              <a:buSzPts val="1800"/>
              <a:buChar char="•"/>
              <a:defRPr>
                <a:solidFill>
                  <a:srgbClr val="3F3F3F"/>
                </a:solidFill>
              </a:defRPr>
            </a:lvl4pPr>
            <a:lvl5pPr marL="2286000" lvl="4" indent="-342900" algn="l">
              <a:lnSpc>
                <a:spcPct val="10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28824" t="28824"/>
          <a:stretch/>
        </p:blipFill>
        <p:spPr>
          <a:xfrm>
            <a:off x="0" y="0"/>
            <a:ext cx="12192000" cy="6858000"/>
          </a:xfrm>
          <a:prstGeom prst="rect">
            <a:avLst/>
          </a:prstGeom>
          <a:noFill/>
          <a:ln>
            <a:noFill/>
          </a:ln>
        </p:spPr>
      </p:pic>
      <p:sp>
        <p:nvSpPr>
          <p:cNvPr id="20" name="Google Shape;20;p4"/>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2900" algn="l">
              <a:lnSpc>
                <a:spcPct val="100000"/>
              </a:lnSpc>
              <a:spcBef>
                <a:spcPts val="500"/>
              </a:spcBef>
              <a:spcAft>
                <a:spcPts val="0"/>
              </a:spcAft>
              <a:buClr>
                <a:schemeClr val="lt1"/>
              </a:buClr>
              <a:buSzPts val="1800"/>
              <a:buChar char="•"/>
              <a:defRPr>
                <a:solidFill>
                  <a:schemeClr val="lt1"/>
                </a:solidFill>
              </a:defRPr>
            </a:lvl4pPr>
            <a:lvl5pPr marL="2286000" lvl="4" indent="-342900" algn="l">
              <a:lnSpc>
                <a:spcPct val="10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l="8484" t="29060"/>
          <a:stretch/>
        </p:blipFill>
        <p:spPr>
          <a:xfrm>
            <a:off x="0" y="1416846"/>
            <a:ext cx="12191999" cy="5441154"/>
          </a:xfrm>
          <a:prstGeom prst="rect">
            <a:avLst/>
          </a:prstGeom>
          <a:noFill/>
          <a:ln>
            <a:noFill/>
          </a:ln>
        </p:spPr>
      </p:pic>
      <p:sp>
        <p:nvSpPr>
          <p:cNvPr id="24" name="Google Shape;24;p5"/>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95959"/>
              </a:buClr>
              <a:buSzPts val="3200"/>
              <a:buFont typeface="Helvetica Neue"/>
              <a:buNone/>
              <a:defRPr sz="3200" b="1" i="0">
                <a:solidFill>
                  <a:srgbClr val="595959"/>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2900" algn="l">
              <a:lnSpc>
                <a:spcPct val="100000"/>
              </a:lnSpc>
              <a:spcBef>
                <a:spcPts val="500"/>
              </a:spcBef>
              <a:spcAft>
                <a:spcPts val="0"/>
              </a:spcAft>
              <a:buClr>
                <a:schemeClr val="lt1"/>
              </a:buClr>
              <a:buSzPts val="1800"/>
              <a:buChar char="•"/>
              <a:defRPr>
                <a:solidFill>
                  <a:schemeClr val="lt1"/>
                </a:solidFill>
              </a:defRPr>
            </a:lvl4pPr>
            <a:lvl5pPr marL="2286000" lvl="4" indent="-342900" algn="l">
              <a:lnSpc>
                <a:spcPct val="10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ist with Title (Indentations)">
  <p:cSld name="List with Title (Indentations)">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t="24763" b="22080"/>
          <a:stretch/>
        </p:blipFill>
        <p:spPr>
          <a:xfrm>
            <a:off x="0" y="0"/>
            <a:ext cx="12192000" cy="504825"/>
          </a:xfrm>
          <a:prstGeom prst="rect">
            <a:avLst/>
          </a:prstGeom>
          <a:noFill/>
          <a:ln>
            <a:noFill/>
          </a:ln>
        </p:spPr>
      </p:pic>
      <p:pic>
        <p:nvPicPr>
          <p:cNvPr id="28" name="Google Shape;28;p6"/>
          <p:cNvPicPr preferRelativeResize="0"/>
          <p:nvPr/>
        </p:nvPicPr>
        <p:blipFill rotWithShape="1">
          <a:blip r:embed="rId2">
            <a:alphaModFix/>
          </a:blip>
          <a:srcRect t="24763" b="22080"/>
          <a:stretch/>
        </p:blipFill>
        <p:spPr>
          <a:xfrm>
            <a:off x="0" y="6353175"/>
            <a:ext cx="12192000" cy="504825"/>
          </a:xfrm>
          <a:prstGeom prst="rect">
            <a:avLst/>
          </a:prstGeom>
          <a:noFill/>
          <a:ln>
            <a:noFill/>
          </a:ln>
        </p:spPr>
      </p:pic>
      <p:pic>
        <p:nvPicPr>
          <p:cNvPr id="29" name="Google Shape;29;p6"/>
          <p:cNvPicPr preferRelativeResize="0"/>
          <p:nvPr/>
        </p:nvPicPr>
        <p:blipFill rotWithShape="1">
          <a:blip r:embed="rId3">
            <a:alphaModFix/>
          </a:blip>
          <a:srcRect/>
          <a:stretch/>
        </p:blipFill>
        <p:spPr>
          <a:xfrm>
            <a:off x="9953624" y="6411635"/>
            <a:ext cx="1029073" cy="387903"/>
          </a:xfrm>
          <a:prstGeom prst="rect">
            <a:avLst/>
          </a:prstGeom>
          <a:noFill/>
          <a:ln>
            <a:noFill/>
          </a:ln>
        </p:spPr>
      </p:pic>
      <p:sp>
        <p:nvSpPr>
          <p:cNvPr id="30" name="Google Shape;30;p6"/>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2900" algn="l">
              <a:lnSpc>
                <a:spcPct val="100000"/>
              </a:lnSpc>
              <a:spcBef>
                <a:spcPts val="500"/>
              </a:spcBef>
              <a:spcAft>
                <a:spcPts val="0"/>
              </a:spcAft>
              <a:buClr>
                <a:srgbClr val="3F3F3F"/>
              </a:buClr>
              <a:buSzPts val="1800"/>
              <a:buChar char="•"/>
              <a:defRPr>
                <a:solidFill>
                  <a:srgbClr val="3F3F3F"/>
                </a:solidFill>
              </a:defRPr>
            </a:lvl4pPr>
            <a:lvl5pPr marL="2286000" lvl="4" indent="-342900" algn="l">
              <a:lnSpc>
                <a:spcPct val="10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ue &amp; White/Text Center">
  <p:cSld name="Blue &amp; White/Text Center">
    <p:spTree>
      <p:nvGrpSpPr>
        <p:cNvPr id="1"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t="52821"/>
          <a:stretch/>
        </p:blipFill>
        <p:spPr>
          <a:xfrm>
            <a:off x="0" y="0"/>
            <a:ext cx="12192000" cy="3235570"/>
          </a:xfrm>
          <a:prstGeom prst="rect">
            <a:avLst/>
          </a:prstGeom>
          <a:noFill/>
          <a:ln>
            <a:noFill/>
          </a:ln>
        </p:spPr>
      </p:pic>
      <p:sp>
        <p:nvSpPr>
          <p:cNvPr id="34" name="Google Shape;34;p7"/>
          <p:cNvSpPr txBox="1">
            <a:spLocks noGrp="1"/>
          </p:cNvSpPr>
          <p:nvPr>
            <p:ph type="body" idx="1"/>
          </p:nvPr>
        </p:nvSpPr>
        <p:spPr>
          <a:xfrm>
            <a:off x="914400" y="530892"/>
            <a:ext cx="10363200" cy="178343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FFFFFF"/>
              </a:buClr>
              <a:buSzPts val="2800"/>
              <a:buChar char="•"/>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7"/>
          <p:cNvPicPr preferRelativeResize="0"/>
          <p:nvPr/>
        </p:nvPicPr>
        <p:blipFill rotWithShape="1">
          <a:blip r:embed="rId3">
            <a:alphaModFix/>
          </a:blip>
          <a:srcRect/>
          <a:stretch/>
        </p:blipFill>
        <p:spPr>
          <a:xfrm>
            <a:off x="10472739" y="6140871"/>
            <a:ext cx="1523999" cy="57359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36"/>
        <p:cNvGrpSpPr/>
        <p:nvPr/>
      </p:nvGrpSpPr>
      <p:grpSpPr>
        <a:xfrm>
          <a:off x="0" y="0"/>
          <a:ext cx="0" cy="0"/>
          <a:chOff x="0" y="0"/>
          <a:chExt cx="0" cy="0"/>
        </a:xfrm>
      </p:grpSpPr>
      <p:pic>
        <p:nvPicPr>
          <p:cNvPr id="37" name="Google Shape;37;p8"/>
          <p:cNvPicPr preferRelativeResize="0"/>
          <p:nvPr/>
        </p:nvPicPr>
        <p:blipFill rotWithShape="1">
          <a:blip r:embed="rId2">
            <a:alphaModFix/>
          </a:blip>
          <a:srcRect l="28824" t="28824"/>
          <a:stretch/>
        </p:blipFill>
        <p:spPr>
          <a:xfrm>
            <a:off x="0" y="0"/>
            <a:ext cx="12192000" cy="6858000"/>
          </a:xfrm>
          <a:prstGeom prst="rect">
            <a:avLst/>
          </a:prstGeom>
          <a:noFill/>
          <a:ln>
            <a:noFill/>
          </a:ln>
        </p:spPr>
      </p:pic>
      <p:pic>
        <p:nvPicPr>
          <p:cNvPr id="38" name="Google Shape;38;p8"/>
          <p:cNvPicPr preferRelativeResize="0"/>
          <p:nvPr/>
        </p:nvPicPr>
        <p:blipFill rotWithShape="1">
          <a:blip r:embed="rId3">
            <a:alphaModFix/>
          </a:blip>
          <a:srcRect/>
          <a:stretch/>
        </p:blipFill>
        <p:spPr>
          <a:xfrm>
            <a:off x="10472739" y="6147013"/>
            <a:ext cx="1523999" cy="574463"/>
          </a:xfrm>
          <a:prstGeom prst="rect">
            <a:avLst/>
          </a:prstGeom>
          <a:noFill/>
          <a:ln>
            <a:noFill/>
          </a:ln>
        </p:spPr>
      </p:pic>
      <p:sp>
        <p:nvSpPr>
          <p:cNvPr id="39" name="Google Shape;39;p8"/>
          <p:cNvSpPr txBox="1">
            <a:spLocks noGrp="1"/>
          </p:cNvSpPr>
          <p:nvPr>
            <p:ph type="body" idx="1"/>
          </p:nvPr>
        </p:nvSpPr>
        <p:spPr>
          <a:xfrm>
            <a:off x="6452051" y="990600"/>
            <a:ext cx="4901749" cy="4876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 White ">
  <p:cSld name="1_Title Slide - White ">
    <p:bg>
      <p:bgPr>
        <a:solidFill>
          <a:schemeClr val="lt1"/>
        </a:solidFill>
        <a:effectLst/>
      </p:bgPr>
    </p:bg>
    <p:spTree>
      <p:nvGrpSpPr>
        <p:cNvPr id="1" name="Shape 40"/>
        <p:cNvGrpSpPr/>
        <p:nvPr/>
      </p:nvGrpSpPr>
      <p:grpSpPr>
        <a:xfrm>
          <a:off x="0" y="0"/>
          <a:ext cx="0" cy="0"/>
          <a:chOff x="0" y="0"/>
          <a:chExt cx="0" cy="0"/>
        </a:xfrm>
      </p:grpSpPr>
      <p:pic>
        <p:nvPicPr>
          <p:cNvPr id="41" name="Google Shape;41;p9"/>
          <p:cNvPicPr preferRelativeResize="0"/>
          <p:nvPr/>
        </p:nvPicPr>
        <p:blipFill rotWithShape="1">
          <a:blip r:embed="rId2">
            <a:alphaModFix/>
          </a:blip>
          <a:srcRect/>
          <a:stretch/>
        </p:blipFill>
        <p:spPr>
          <a:xfrm>
            <a:off x="0" y="15686"/>
            <a:ext cx="12303945" cy="6965776"/>
          </a:xfrm>
          <a:prstGeom prst="rect">
            <a:avLst/>
          </a:prstGeom>
          <a:noFill/>
          <a:ln>
            <a:noFill/>
          </a:ln>
        </p:spPr>
      </p:pic>
      <p:sp>
        <p:nvSpPr>
          <p:cNvPr id="42" name="Google Shape;42;p9"/>
          <p:cNvSpPr txBox="1">
            <a:spLocks noGrp="1"/>
          </p:cNvSpPr>
          <p:nvPr>
            <p:ph type="ctrTitle"/>
          </p:nvPr>
        </p:nvSpPr>
        <p:spPr>
          <a:xfrm>
            <a:off x="911389" y="781876"/>
            <a:ext cx="6695359" cy="231913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C000"/>
              </a:buClr>
              <a:buSzPts val="4800"/>
              <a:buFont typeface="Helvetica Neue"/>
              <a:buNone/>
              <a:defRPr sz="48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txBox="1">
            <a:spLocks noGrp="1"/>
          </p:cNvSpPr>
          <p:nvPr>
            <p:ph type="subTitle" idx="1"/>
          </p:nvPr>
        </p:nvSpPr>
        <p:spPr>
          <a:xfrm>
            <a:off x="911389" y="3267350"/>
            <a:ext cx="6695359" cy="1655762"/>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000"/>
              <a:buNone/>
              <a:defRPr sz="3000" b="0" i="0">
                <a:solidFill>
                  <a:schemeClr val="lt1"/>
                </a:solidFill>
                <a:latin typeface="Helvetica Neue Light"/>
                <a:ea typeface="Helvetica Neue Light"/>
                <a:cs typeface="Helvetica Neue Light"/>
                <a:sym typeface="Helvetica Neue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4" name="Google Shape;44;p9"/>
          <p:cNvCxnSpPr/>
          <p:nvPr/>
        </p:nvCxnSpPr>
        <p:spPr>
          <a:xfrm>
            <a:off x="1046922" y="2902225"/>
            <a:ext cx="7792278" cy="0"/>
          </a:xfrm>
          <a:prstGeom prst="straightConnector1">
            <a:avLst/>
          </a:prstGeom>
          <a:noFill/>
          <a:ln w="22225" cap="flat" cmpd="sng">
            <a:solidFill>
              <a:schemeClr val="l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2_Blue Background/Text Right">
  <p:cSld name="2_Blue Background/Text Right">
    <p:spTree>
      <p:nvGrpSpPr>
        <p:cNvPr id="1" name="Shape 45"/>
        <p:cNvGrpSpPr/>
        <p:nvPr/>
      </p:nvGrpSpPr>
      <p:grpSpPr>
        <a:xfrm>
          <a:off x="0" y="0"/>
          <a:ext cx="0" cy="0"/>
          <a:chOff x="0" y="0"/>
          <a:chExt cx="0" cy="0"/>
        </a:xfrm>
      </p:grpSpPr>
      <p:pic>
        <p:nvPicPr>
          <p:cNvPr id="46" name="Google Shape;46;p10"/>
          <p:cNvPicPr preferRelativeResize="0"/>
          <p:nvPr/>
        </p:nvPicPr>
        <p:blipFill rotWithShape="1">
          <a:blip r:embed="rId2">
            <a:alphaModFix/>
          </a:blip>
          <a:srcRect l="28824" t="28824"/>
          <a:stretch/>
        </p:blipFill>
        <p:spPr>
          <a:xfrm>
            <a:off x="-26505" y="0"/>
            <a:ext cx="12284765" cy="6858000"/>
          </a:xfrm>
          <a:prstGeom prst="rect">
            <a:avLst/>
          </a:prstGeom>
          <a:noFill/>
          <a:ln>
            <a:noFill/>
          </a:ln>
        </p:spPr>
      </p:pic>
      <p:sp>
        <p:nvSpPr>
          <p:cNvPr id="47" name="Google Shape;47;p10"/>
          <p:cNvSpPr txBox="1">
            <a:spLocks noGrp="1"/>
          </p:cNvSpPr>
          <p:nvPr>
            <p:ph type="body" idx="1"/>
          </p:nvPr>
        </p:nvSpPr>
        <p:spPr>
          <a:xfrm>
            <a:off x="6406660" y="1404730"/>
            <a:ext cx="5228299" cy="461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0"/>
          <p:cNvSpPr txBox="1">
            <a:spLocks noGrp="1"/>
          </p:cNvSpPr>
          <p:nvPr>
            <p:ph type="body" idx="2"/>
          </p:nvPr>
        </p:nvSpPr>
        <p:spPr>
          <a:xfrm>
            <a:off x="466722" y="1404730"/>
            <a:ext cx="5316637" cy="461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0"/>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50"/>
        <p:cNvGrpSpPr/>
        <p:nvPr/>
      </p:nvGrpSpPr>
      <p:grpSpPr>
        <a:xfrm>
          <a:off x="0" y="0"/>
          <a:ext cx="0" cy="0"/>
          <a:chOff x="0" y="0"/>
          <a:chExt cx="0" cy="0"/>
        </a:xfrm>
      </p:grpSpPr>
      <p:pic>
        <p:nvPicPr>
          <p:cNvPr id="51" name="Google Shape;51;p11"/>
          <p:cNvPicPr preferRelativeResize="0"/>
          <p:nvPr/>
        </p:nvPicPr>
        <p:blipFill rotWithShape="1">
          <a:blip r:embed="rId2">
            <a:alphaModFix/>
          </a:blip>
          <a:srcRect l="28824" t="28824"/>
          <a:stretch/>
        </p:blipFill>
        <p:spPr>
          <a:xfrm>
            <a:off x="-26505" y="0"/>
            <a:ext cx="12284765" cy="6858000"/>
          </a:xfrm>
          <a:prstGeom prst="rect">
            <a:avLst/>
          </a:prstGeom>
          <a:noFill/>
          <a:ln>
            <a:noFill/>
          </a:ln>
        </p:spPr>
      </p:pic>
      <p:sp>
        <p:nvSpPr>
          <p:cNvPr id="52" name="Google Shape;52;p11"/>
          <p:cNvSpPr txBox="1">
            <a:spLocks noGrp="1"/>
          </p:cNvSpPr>
          <p:nvPr>
            <p:ph type="body" idx="1"/>
          </p:nvPr>
        </p:nvSpPr>
        <p:spPr>
          <a:xfrm>
            <a:off x="6406660" y="698756"/>
            <a:ext cx="5228299" cy="5325014"/>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body" idx="2"/>
          </p:nvPr>
        </p:nvSpPr>
        <p:spPr>
          <a:xfrm>
            <a:off x="466722" y="1815548"/>
            <a:ext cx="5316637" cy="420822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ctrTitle"/>
          </p:nvPr>
        </p:nvSpPr>
        <p:spPr>
          <a:xfrm>
            <a:off x="466722" y="698756"/>
            <a:ext cx="5316637" cy="98426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Helvetica Neue"/>
              <a:buNone/>
              <a:defRPr sz="4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 Id="rId9"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81.jpg"/><Relationship Id="rId13" Type="http://schemas.openxmlformats.org/officeDocument/2006/relationships/image" Target="../media/image86.png"/><Relationship Id="rId3" Type="http://schemas.openxmlformats.org/officeDocument/2006/relationships/image" Target="../media/image77.png"/><Relationship Id="rId7" Type="http://schemas.openxmlformats.org/officeDocument/2006/relationships/image" Target="../media/image80.png"/><Relationship Id="rId12" Type="http://schemas.openxmlformats.org/officeDocument/2006/relationships/image" Target="../media/image85.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9.jpg"/><Relationship Id="rId11" Type="http://schemas.openxmlformats.org/officeDocument/2006/relationships/image" Target="../media/image84.jpg"/><Relationship Id="rId5" Type="http://schemas.openxmlformats.org/officeDocument/2006/relationships/image" Target="../media/image78.jpg"/><Relationship Id="rId10" Type="http://schemas.openxmlformats.org/officeDocument/2006/relationships/image" Target="../media/image83.jpg"/><Relationship Id="rId4" Type="http://schemas.openxmlformats.org/officeDocument/2006/relationships/hyperlink" Target="http://there100.org/companies" TargetMode="External"/><Relationship Id="rId9" Type="http://schemas.openxmlformats.org/officeDocument/2006/relationships/image" Target="../media/image82.jpg"/><Relationship Id="rId1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0.pn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3.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62.xml"/><Relationship Id="rId16"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climate.nasa.gov/evidence/"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122.png"/><Relationship Id="rId7" Type="http://schemas.openxmlformats.org/officeDocument/2006/relationships/image" Target="../media/image126.jp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 Id="rId9" Type="http://schemas.openxmlformats.org/officeDocument/2006/relationships/image" Target="../media/image128.jpg"/></Relationships>
</file>

<file path=ppt/slides/_rels/slide81.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129.png"/><Relationship Id="rId7" Type="http://schemas.openxmlformats.org/officeDocument/2006/relationships/image" Target="../media/image133.jp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130.png"/><Relationship Id="rId9" Type="http://schemas.openxmlformats.org/officeDocument/2006/relationships/image" Target="../media/image135.jpg"/></Relationships>
</file>

<file path=ppt/slides/_rels/slide8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jp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png"/><Relationship Id="rId9" Type="http://schemas.openxmlformats.org/officeDocument/2006/relationships/image" Target="../media/image142.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rotWithShape="1">
          <a:blip r:embed="rId3">
            <a:alphaModFix/>
          </a:blip>
          <a:srcRect/>
          <a:stretch/>
        </p:blipFill>
        <p:spPr>
          <a:xfrm>
            <a:off x="0" y="-10886"/>
            <a:ext cx="12192000" cy="6868886"/>
          </a:xfrm>
          <a:prstGeom prst="rect">
            <a:avLst/>
          </a:prstGeom>
          <a:noFill/>
          <a:ln>
            <a:noFill/>
          </a:ln>
        </p:spPr>
      </p:pic>
      <p:sp>
        <p:nvSpPr>
          <p:cNvPr id="74" name="Google Shape;74;p15"/>
          <p:cNvSpPr txBox="1"/>
          <p:nvPr/>
        </p:nvSpPr>
        <p:spPr>
          <a:xfrm>
            <a:off x="981000" y="2851510"/>
            <a:ext cx="10230000" cy="92583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5000"/>
              <a:buFont typeface="Noto Sans Symbols"/>
              <a:buNone/>
            </a:pPr>
            <a:r>
              <a:rPr lang="en-US" sz="5000" b="1" i="0" u="none" strike="noStrike" cap="none">
                <a:solidFill>
                  <a:schemeClr val="lt1"/>
                </a:solidFill>
                <a:latin typeface="Helvetica Neue"/>
                <a:ea typeface="Helvetica Neue"/>
                <a:cs typeface="Helvetica Neue"/>
                <a:sym typeface="Helvetica Neue"/>
              </a:rPr>
              <a:t>Simulación de Acción Climática</a:t>
            </a:r>
            <a:endParaRPr sz="5000" b="1" i="0" u="none" strike="noStrike" cap="none">
              <a:solidFill>
                <a:schemeClr val="lt1"/>
              </a:solidFill>
              <a:latin typeface="Helvetica Neue"/>
              <a:ea typeface="Helvetica Neue"/>
              <a:cs typeface="Helvetica Neue"/>
              <a:sym typeface="Helvetica Neue"/>
            </a:endParaRPr>
          </a:p>
        </p:txBody>
      </p:sp>
      <p:pic>
        <p:nvPicPr>
          <p:cNvPr id="75" name="Google Shape;75;p15"/>
          <p:cNvPicPr preferRelativeResize="0"/>
          <p:nvPr/>
        </p:nvPicPr>
        <p:blipFill rotWithShape="1">
          <a:blip r:embed="rId4">
            <a:alphaModFix/>
          </a:blip>
          <a:srcRect/>
          <a:stretch/>
        </p:blipFill>
        <p:spPr>
          <a:xfrm>
            <a:off x="4300537" y="1154001"/>
            <a:ext cx="3590925" cy="1422540"/>
          </a:xfrm>
          <a:prstGeom prst="rect">
            <a:avLst/>
          </a:prstGeom>
          <a:noFill/>
          <a:ln>
            <a:noFill/>
          </a:ln>
        </p:spPr>
      </p:pic>
      <p:pic>
        <p:nvPicPr>
          <p:cNvPr id="76" name="Google Shape;76;p15"/>
          <p:cNvPicPr preferRelativeResize="0"/>
          <p:nvPr/>
        </p:nvPicPr>
        <p:blipFill rotWithShape="1">
          <a:blip r:embed="rId5">
            <a:alphaModFix/>
          </a:blip>
          <a:srcRect/>
          <a:stretch/>
        </p:blipFill>
        <p:spPr>
          <a:xfrm>
            <a:off x="4165983" y="5618114"/>
            <a:ext cx="3860034" cy="930274"/>
          </a:xfrm>
          <a:prstGeom prst="rect">
            <a:avLst/>
          </a:prstGeom>
          <a:noFill/>
          <a:ln>
            <a:noFill/>
          </a:ln>
        </p:spPr>
      </p:pic>
      <p:pic>
        <p:nvPicPr>
          <p:cNvPr id="78" name="Google Shape;78;p15"/>
          <p:cNvPicPr preferRelativeResize="0"/>
          <p:nvPr/>
        </p:nvPicPr>
        <p:blipFill rotWithShape="1">
          <a:blip r:embed="rId6">
            <a:alphaModFix/>
          </a:blip>
          <a:srcRect/>
          <a:stretch/>
        </p:blipFill>
        <p:spPr>
          <a:xfrm>
            <a:off x="9902755" y="5876939"/>
            <a:ext cx="2023643" cy="7628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ctrTitle"/>
          </p:nvPr>
        </p:nvSpPr>
        <p:spPr>
          <a:xfrm>
            <a:off x="466722" y="698756"/>
            <a:ext cx="1492707" cy="12405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000"/>
              <a:buFont typeface="Helvetica Neue"/>
              <a:buNone/>
            </a:pPr>
            <a:r>
              <a:rPr lang="en-US" sz="2000">
                <a:solidFill>
                  <a:schemeClr val="lt1"/>
                </a:solidFill>
              </a:rPr>
              <a:t>Emisiones de CO</a:t>
            </a:r>
            <a:r>
              <a:rPr lang="en-US" sz="2000" baseline="-25000">
                <a:solidFill>
                  <a:schemeClr val="lt1"/>
                </a:solidFill>
              </a:rPr>
              <a:t>2</a:t>
            </a:r>
            <a:r>
              <a:rPr lang="en-US" sz="2000">
                <a:solidFill>
                  <a:schemeClr val="lt1"/>
                </a:solidFill>
              </a:rPr>
              <a:t> 1860-2016</a:t>
            </a:r>
            <a:endParaRPr sz="2000">
              <a:solidFill>
                <a:schemeClr val="lt1"/>
              </a:solidFill>
            </a:endParaRPr>
          </a:p>
        </p:txBody>
      </p:sp>
      <p:pic>
        <p:nvPicPr>
          <p:cNvPr id="178" name="Google Shape;178;p25"/>
          <p:cNvPicPr preferRelativeResize="0"/>
          <p:nvPr/>
        </p:nvPicPr>
        <p:blipFill rotWithShape="1">
          <a:blip r:embed="rId3">
            <a:alphaModFix/>
          </a:blip>
          <a:srcRect/>
          <a:stretch/>
        </p:blipFill>
        <p:spPr>
          <a:xfrm>
            <a:off x="2120349" y="56886"/>
            <a:ext cx="10071651" cy="6618514"/>
          </a:xfrm>
          <a:prstGeom prst="rect">
            <a:avLst/>
          </a:prstGeom>
          <a:solidFill>
            <a:schemeClr val="lt1"/>
          </a:solidFill>
          <a:ln>
            <a:noFill/>
          </a:ln>
        </p:spPr>
      </p:pic>
      <p:sp>
        <p:nvSpPr>
          <p:cNvPr id="179" name="Google Shape;179;p25"/>
          <p:cNvSpPr txBox="1"/>
          <p:nvPr/>
        </p:nvSpPr>
        <p:spPr>
          <a:xfrm>
            <a:off x="4513005" y="5987841"/>
            <a:ext cx="7182465" cy="33855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0B0F0"/>
                </a:solidFill>
                <a:latin typeface="Calibri"/>
                <a:ea typeface="Calibri"/>
                <a:cs typeface="Calibri"/>
                <a:sym typeface="Calibri"/>
              </a:rPr>
              <a:t>Otros: Emisiones de la producción de cementos y quema de gases</a:t>
            </a:r>
            <a:endParaRPr/>
          </a:p>
        </p:txBody>
      </p:sp>
      <p:sp>
        <p:nvSpPr>
          <p:cNvPr id="180" name="Google Shape;180;p25"/>
          <p:cNvSpPr txBox="1"/>
          <p:nvPr/>
        </p:nvSpPr>
        <p:spPr>
          <a:xfrm>
            <a:off x="2120349" y="6326395"/>
            <a:ext cx="865989" cy="307777"/>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rgbClr val="00B0F0"/>
                </a:solidFill>
                <a:latin typeface="Calibri"/>
                <a:ea typeface="Calibri"/>
                <a:cs typeface="Calibri"/>
                <a:sym typeface="Calibri"/>
              </a:rPr>
              <a:t>Fuente:</a:t>
            </a:r>
            <a:endParaRPr/>
          </a:p>
        </p:txBody>
      </p:sp>
      <p:sp>
        <p:nvSpPr>
          <p:cNvPr id="181" name="Google Shape;181;p25"/>
          <p:cNvSpPr txBox="1"/>
          <p:nvPr/>
        </p:nvSpPr>
        <p:spPr>
          <a:xfrm>
            <a:off x="9464842" y="4251158"/>
            <a:ext cx="1267326"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7E330A"/>
                </a:solidFill>
                <a:latin typeface="Calibri"/>
                <a:ea typeface="Calibri"/>
                <a:cs typeface="Calibri"/>
                <a:sym typeface="Calibri"/>
              </a:rPr>
              <a:t>Carbon</a:t>
            </a:r>
            <a:endParaRPr sz="1800" b="1">
              <a:solidFill>
                <a:srgbClr val="7E330A"/>
              </a:solidFill>
              <a:latin typeface="Calibri"/>
              <a:ea typeface="Calibri"/>
              <a:cs typeface="Calibri"/>
              <a:sym typeface="Calibri"/>
            </a:endParaRPr>
          </a:p>
        </p:txBody>
      </p:sp>
      <p:sp>
        <p:nvSpPr>
          <p:cNvPr id="182" name="Google Shape;182;p25"/>
          <p:cNvSpPr txBox="1"/>
          <p:nvPr/>
        </p:nvSpPr>
        <p:spPr>
          <a:xfrm>
            <a:off x="9437988" y="2875786"/>
            <a:ext cx="1267326"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Petróleo</a:t>
            </a:r>
            <a:endParaRPr/>
          </a:p>
        </p:txBody>
      </p:sp>
      <p:sp>
        <p:nvSpPr>
          <p:cNvPr id="183" name="Google Shape;183;p25"/>
          <p:cNvSpPr txBox="1"/>
          <p:nvPr/>
        </p:nvSpPr>
        <p:spPr>
          <a:xfrm>
            <a:off x="9427176" y="1508435"/>
            <a:ext cx="1267326"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7F7F7F"/>
                </a:solidFill>
                <a:latin typeface="Calibri"/>
                <a:ea typeface="Calibri"/>
                <a:cs typeface="Calibri"/>
                <a:sym typeface="Calibri"/>
              </a:rPr>
              <a:t>Otros</a:t>
            </a:r>
            <a:endParaRPr/>
          </a:p>
        </p:txBody>
      </p:sp>
      <p:sp>
        <p:nvSpPr>
          <p:cNvPr id="184" name="Google Shape;184;p25"/>
          <p:cNvSpPr txBox="1"/>
          <p:nvPr/>
        </p:nvSpPr>
        <p:spPr>
          <a:xfrm>
            <a:off x="9437988" y="862104"/>
            <a:ext cx="1267326" cy="64633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DDC080"/>
                </a:solidFill>
                <a:latin typeface="Calibri"/>
                <a:ea typeface="Calibri"/>
                <a:cs typeface="Calibri"/>
                <a:sym typeface="Calibri"/>
              </a:rPr>
              <a:t>Uso del suelo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6"/>
          <p:cNvPicPr preferRelativeResize="0"/>
          <p:nvPr/>
        </p:nvPicPr>
        <p:blipFill rotWithShape="1">
          <a:blip r:embed="rId3">
            <a:alphaModFix/>
          </a:blip>
          <a:srcRect/>
          <a:stretch/>
        </p:blipFill>
        <p:spPr>
          <a:xfrm>
            <a:off x="-804873" y="1039470"/>
            <a:ext cx="9514113" cy="5677828"/>
          </a:xfrm>
          <a:prstGeom prst="rect">
            <a:avLst/>
          </a:prstGeom>
          <a:noFill/>
          <a:ln>
            <a:noFill/>
          </a:ln>
        </p:spPr>
      </p:pic>
      <p:sp>
        <p:nvSpPr>
          <p:cNvPr id="191" name="Google Shape;191;p26"/>
          <p:cNvSpPr txBox="1"/>
          <p:nvPr/>
        </p:nvSpPr>
        <p:spPr>
          <a:xfrm>
            <a:off x="10246895" y="6519446"/>
            <a:ext cx="1945105"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rgbClr val="113A75"/>
                </a:solidFill>
                <a:latin typeface="Helvetica Neue Light"/>
                <a:ea typeface="Helvetica Neue Light"/>
                <a:cs typeface="Helvetica Neue Light"/>
                <a:sym typeface="Helvetica Neue Light"/>
              </a:rPr>
              <a:t>Fuente: IPCC AR5</a:t>
            </a:r>
            <a:endParaRPr/>
          </a:p>
        </p:txBody>
      </p:sp>
      <p:sp>
        <p:nvSpPr>
          <p:cNvPr id="192" name="Google Shape;192;p26"/>
          <p:cNvSpPr txBox="1"/>
          <p:nvPr/>
        </p:nvSpPr>
        <p:spPr>
          <a:xfrm>
            <a:off x="740127" y="169277"/>
            <a:ext cx="10787730" cy="844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800"/>
              <a:buFont typeface="Helvetica Neue"/>
              <a:buNone/>
            </a:pPr>
            <a:r>
              <a:rPr lang="en-US" sz="2800" b="1" i="0">
                <a:solidFill>
                  <a:srgbClr val="3F3F3F"/>
                </a:solidFill>
                <a:latin typeface="Helvetica Neue"/>
                <a:ea typeface="Helvetica Neue"/>
                <a:cs typeface="Helvetica Neue"/>
                <a:sym typeface="Helvetica Neue"/>
              </a:rPr>
              <a:t>Emisiones anuales totales de gases de efecto invernadero por gases 1970-2010</a:t>
            </a:r>
            <a:endParaRPr sz="2800" b="1" i="0">
              <a:solidFill>
                <a:srgbClr val="41342E"/>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7"/>
          <p:cNvPicPr preferRelativeResize="0"/>
          <p:nvPr/>
        </p:nvPicPr>
        <p:blipFill rotWithShape="1">
          <a:blip r:embed="rId3">
            <a:alphaModFix/>
          </a:blip>
          <a:srcRect/>
          <a:stretch/>
        </p:blipFill>
        <p:spPr>
          <a:xfrm>
            <a:off x="706386" y="1202113"/>
            <a:ext cx="10630046" cy="4496531"/>
          </a:xfrm>
          <a:prstGeom prst="rect">
            <a:avLst/>
          </a:prstGeom>
          <a:noFill/>
          <a:ln>
            <a:noFill/>
          </a:ln>
        </p:spPr>
      </p:pic>
      <p:grpSp>
        <p:nvGrpSpPr>
          <p:cNvPr id="199" name="Google Shape;199;p27"/>
          <p:cNvGrpSpPr/>
          <p:nvPr/>
        </p:nvGrpSpPr>
        <p:grpSpPr>
          <a:xfrm>
            <a:off x="7869227" y="3555232"/>
            <a:ext cx="2654967" cy="2332148"/>
            <a:chOff x="7009255" y="2238060"/>
            <a:chExt cx="2654967" cy="2332148"/>
          </a:xfrm>
        </p:grpSpPr>
        <p:cxnSp>
          <p:nvCxnSpPr>
            <p:cNvPr id="200" name="Google Shape;200;p27"/>
            <p:cNvCxnSpPr/>
            <p:nvPr/>
          </p:nvCxnSpPr>
          <p:spPr>
            <a:xfrm rot="10800000">
              <a:off x="7009255" y="2238060"/>
              <a:ext cx="998622" cy="1624263"/>
            </a:xfrm>
            <a:prstGeom prst="straightConnector1">
              <a:avLst/>
            </a:prstGeom>
            <a:noFill/>
            <a:ln w="60325" cap="flat" cmpd="sng">
              <a:solidFill>
                <a:srgbClr val="C00000"/>
              </a:solidFill>
              <a:prstDash val="solid"/>
              <a:miter lim="800000"/>
              <a:headEnd type="none" w="med" len="med"/>
              <a:tailEnd type="triangle" w="med" len="med"/>
            </a:ln>
          </p:spPr>
        </p:cxnSp>
        <p:sp>
          <p:nvSpPr>
            <p:cNvPr id="201" name="Google Shape;201;p27"/>
            <p:cNvSpPr txBox="1"/>
            <p:nvPr/>
          </p:nvSpPr>
          <p:spPr>
            <a:xfrm>
              <a:off x="7172349" y="3862322"/>
              <a:ext cx="2491873" cy="707886"/>
            </a:xfrm>
            <a:prstGeom prst="rect">
              <a:avLst/>
            </a:prstGeom>
            <a:solidFill>
              <a:schemeClr val="lt1"/>
            </a:solidFill>
            <a:ln w="666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00B0F0"/>
                  </a:solidFill>
                  <a:latin typeface="Helvetica Neue Light"/>
                  <a:ea typeface="Helvetica Neue Light"/>
                  <a:cs typeface="Helvetica Neue Light"/>
                  <a:sym typeface="Helvetica Neue Light"/>
                </a:rPr>
                <a:t>Nuestro objetivo</a:t>
              </a:r>
              <a:br>
                <a:rPr lang="en-US" sz="2000" b="1">
                  <a:solidFill>
                    <a:srgbClr val="00B0F0"/>
                  </a:solidFill>
                  <a:latin typeface="Helvetica Neue Light"/>
                  <a:ea typeface="Helvetica Neue Light"/>
                  <a:cs typeface="Helvetica Neue Light"/>
                  <a:sym typeface="Helvetica Neue Light"/>
                </a:rPr>
              </a:br>
              <a:r>
                <a:rPr lang="en-US" sz="2000" b="1">
                  <a:solidFill>
                    <a:srgbClr val="00B0F0"/>
                  </a:solidFill>
                  <a:latin typeface="Helvetica Neue Light"/>
                  <a:ea typeface="Helvetica Neue Light"/>
                  <a:cs typeface="Helvetica Neue Light"/>
                  <a:sym typeface="Helvetica Neue Light"/>
                </a:rPr>
                <a:t>(2ºC)  </a:t>
              </a:r>
              <a:endParaRPr/>
            </a:p>
          </p:txBody>
        </p:sp>
      </p:grpSp>
      <p:sp>
        <p:nvSpPr>
          <p:cNvPr id="202" name="Google Shape;202;p27"/>
          <p:cNvSpPr txBox="1"/>
          <p:nvPr/>
        </p:nvSpPr>
        <p:spPr>
          <a:xfrm>
            <a:off x="740127" y="656761"/>
            <a:ext cx="10787730" cy="3566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342E"/>
              </a:buClr>
              <a:buSzPts val="2800"/>
              <a:buFont typeface="Helvetica Neue"/>
              <a:buNone/>
            </a:pPr>
            <a:r>
              <a:rPr lang="en-US" sz="2800" b="1" i="0">
                <a:solidFill>
                  <a:srgbClr val="41342E"/>
                </a:solidFill>
                <a:latin typeface="Helvetica Neue"/>
                <a:ea typeface="Helvetica Neue"/>
                <a:cs typeface="Helvetica Neue"/>
                <a:sym typeface="Helvetica Neue"/>
              </a:rPr>
              <a:t>Business as usual</a:t>
            </a:r>
            <a:endParaRPr/>
          </a:p>
        </p:txBody>
      </p:sp>
      <p:pic>
        <p:nvPicPr>
          <p:cNvPr id="203" name="Google Shape;203;p27"/>
          <p:cNvPicPr preferRelativeResize="0"/>
          <p:nvPr/>
        </p:nvPicPr>
        <p:blipFill rotWithShape="1">
          <a:blip r:embed="rId4">
            <a:alphaModFix/>
          </a:blip>
          <a:srcRect/>
          <a:stretch/>
        </p:blipFill>
        <p:spPr>
          <a:xfrm>
            <a:off x="10472738" y="6140871"/>
            <a:ext cx="1523999" cy="573592"/>
          </a:xfrm>
          <a:prstGeom prst="rect">
            <a:avLst/>
          </a:prstGeom>
          <a:noFill/>
          <a:ln>
            <a:noFill/>
          </a:ln>
        </p:spPr>
      </p:pic>
      <p:sp>
        <p:nvSpPr>
          <p:cNvPr id="204" name="Google Shape;204;p27"/>
          <p:cNvSpPr txBox="1"/>
          <p:nvPr/>
        </p:nvSpPr>
        <p:spPr>
          <a:xfrm>
            <a:off x="4401444" y="5348110"/>
            <a:ext cx="1764632" cy="307777"/>
          </a:xfrm>
          <a:prstGeom prst="rect">
            <a:avLst/>
          </a:prstGeom>
          <a:solidFill>
            <a:srgbClr val="00B6F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ESCENARIO ACTUAL</a:t>
            </a:r>
            <a:endParaRPr/>
          </a:p>
        </p:txBody>
      </p:sp>
      <p:sp>
        <p:nvSpPr>
          <p:cNvPr id="205" name="Google Shape;205;p27"/>
          <p:cNvSpPr txBox="1"/>
          <p:nvPr/>
        </p:nvSpPr>
        <p:spPr>
          <a:xfrm>
            <a:off x="1217086" y="1393732"/>
            <a:ext cx="3184358" cy="369332"/>
          </a:xfrm>
          <a:prstGeom prst="rect">
            <a:avLst/>
          </a:prstGeom>
          <a:solidFill>
            <a:srgbClr val="D7D7D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2"/>
                </a:solidFill>
                <a:latin typeface="Calibri"/>
                <a:ea typeface="Calibri"/>
                <a:cs typeface="Calibri"/>
                <a:sym typeface="Calibri"/>
              </a:rPr>
              <a:t>Cambio de temperatura</a:t>
            </a:r>
            <a:endParaRPr/>
          </a:p>
        </p:txBody>
      </p:sp>
      <p:sp>
        <p:nvSpPr>
          <p:cNvPr id="206" name="Google Shape;206;p27"/>
          <p:cNvSpPr txBox="1"/>
          <p:nvPr/>
        </p:nvSpPr>
        <p:spPr>
          <a:xfrm>
            <a:off x="9219824" y="3859531"/>
            <a:ext cx="1764632"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Temperatura aumentada para el 2100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2800"/>
              <a:buFont typeface="Helvetica Neue"/>
              <a:buNone/>
            </a:pPr>
            <a:r>
              <a:rPr lang="en-US" sz="2800"/>
              <a:t>¿Qué significa un aumento de +4 °C?</a:t>
            </a:r>
            <a:endParaRPr sz="2800"/>
          </a:p>
        </p:txBody>
      </p:sp>
      <p:sp>
        <p:nvSpPr>
          <p:cNvPr id="213" name="Google Shape;213;p28"/>
          <p:cNvSpPr txBox="1">
            <a:spLocks noGrp="1"/>
          </p:cNvSpPr>
          <p:nvPr>
            <p:ph type="body" idx="1"/>
          </p:nvPr>
        </p:nvSpPr>
        <p:spPr>
          <a:xfrm>
            <a:off x="466722" y="1643270"/>
            <a:ext cx="11261452" cy="4709404"/>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lt1"/>
              </a:buClr>
              <a:buSzPts val="2380"/>
              <a:buChar char="•"/>
            </a:pPr>
            <a:r>
              <a:rPr lang="en-US" sz="2380">
                <a:latin typeface="Helvetica Neue Light"/>
                <a:ea typeface="Helvetica Neue Light"/>
                <a:cs typeface="Helvetica Neue Light"/>
                <a:sym typeface="Helvetica Neue Light"/>
              </a:rPr>
              <a:t> Posible </a:t>
            </a:r>
            <a:r>
              <a:rPr lang="en-US" sz="2380" b="1">
                <a:solidFill>
                  <a:srgbClr val="F5B943"/>
                </a:solidFill>
              </a:rPr>
              <a:t>gran aumento del nivel del mar </a:t>
            </a:r>
            <a:r>
              <a:rPr lang="en-US" sz="2380">
                <a:latin typeface="Helvetica Neue Light"/>
                <a:ea typeface="Helvetica Neue Light"/>
                <a:cs typeface="Helvetica Neue Light"/>
                <a:sym typeface="Helvetica Neue Light"/>
              </a:rPr>
              <a:t>dentro de los 50-150 años</a:t>
            </a:r>
            <a:endParaRPr sz="2380">
              <a:latin typeface="Helvetica Neue Light"/>
              <a:ea typeface="Helvetica Neue Light"/>
              <a:cs typeface="Helvetica Neue Light"/>
              <a:sym typeface="Helvetica Neue Light"/>
            </a:endParaRPr>
          </a:p>
          <a:p>
            <a:pPr marL="457200" lvl="0" indent="-457200" algn="l" rtl="0">
              <a:lnSpc>
                <a:spcPct val="80000"/>
              </a:lnSpc>
              <a:spcBef>
                <a:spcPts val="1600"/>
              </a:spcBef>
              <a:spcAft>
                <a:spcPts val="0"/>
              </a:spcAft>
              <a:buClr>
                <a:srgbClr val="F5B943"/>
              </a:buClr>
              <a:buSzPts val="2380"/>
              <a:buChar char="•"/>
            </a:pPr>
            <a:r>
              <a:rPr lang="en-US" sz="2380" b="1">
                <a:solidFill>
                  <a:srgbClr val="F5B943"/>
                </a:solidFill>
              </a:rPr>
              <a:t>Aumento generalizado en la frecuencia de sequías </a:t>
            </a:r>
            <a:r>
              <a:rPr lang="en-US" sz="2380">
                <a:latin typeface="Helvetica Neue Light"/>
                <a:ea typeface="Helvetica Neue Light"/>
                <a:cs typeface="Helvetica Neue Light"/>
                <a:sym typeface="Helvetica Neue Light"/>
              </a:rPr>
              <a:t>a lo largo del mundo (aumento del ~60%) </a:t>
            </a:r>
            <a:endParaRPr/>
          </a:p>
          <a:p>
            <a:pPr marL="457200" lvl="0" indent="-457200" algn="l" rtl="0">
              <a:lnSpc>
                <a:spcPct val="80000"/>
              </a:lnSpc>
              <a:spcBef>
                <a:spcPts val="1600"/>
              </a:spcBef>
              <a:spcAft>
                <a:spcPts val="0"/>
              </a:spcAft>
              <a:buClr>
                <a:schemeClr val="lt1"/>
              </a:buClr>
              <a:buSzPts val="2380"/>
              <a:buChar char="•"/>
            </a:pPr>
            <a:r>
              <a:rPr lang="en-US" sz="2380">
                <a:latin typeface="Helvetica Neue Light"/>
                <a:ea typeface="Helvetica Neue Light"/>
                <a:cs typeface="Helvetica Neue Light"/>
                <a:sym typeface="Helvetica Neue Light"/>
              </a:rPr>
              <a:t>Desertificación de la Europa Mediterránea </a:t>
            </a:r>
            <a:endParaRPr/>
          </a:p>
          <a:p>
            <a:pPr marL="457200" lvl="0" indent="-457200" algn="l" rtl="0">
              <a:lnSpc>
                <a:spcPct val="80000"/>
              </a:lnSpc>
              <a:spcBef>
                <a:spcPts val="1600"/>
              </a:spcBef>
              <a:spcAft>
                <a:spcPts val="0"/>
              </a:spcAft>
              <a:buClr>
                <a:srgbClr val="F5B943"/>
              </a:buClr>
              <a:buSzPts val="2380"/>
              <a:buChar char="•"/>
            </a:pPr>
            <a:r>
              <a:rPr lang="en-US" sz="2380" b="1">
                <a:solidFill>
                  <a:srgbClr val="F5B943"/>
                </a:solidFill>
              </a:rPr>
              <a:t>Olas de calor e inundaciones intensas </a:t>
            </a:r>
            <a:r>
              <a:rPr lang="en-US" sz="2380">
                <a:latin typeface="Helvetica Neue Light"/>
                <a:ea typeface="Helvetica Neue Light"/>
                <a:cs typeface="Helvetica Neue Light"/>
                <a:sym typeface="Helvetica Neue Light"/>
              </a:rPr>
              <a:t> iy frecuentes en varias áreas alrededor mundon </a:t>
            </a:r>
            <a:endParaRPr/>
          </a:p>
          <a:p>
            <a:pPr marL="457200" lvl="0" indent="-457200" algn="l" rtl="0">
              <a:lnSpc>
                <a:spcPct val="80000"/>
              </a:lnSpc>
              <a:spcBef>
                <a:spcPts val="1600"/>
              </a:spcBef>
              <a:spcAft>
                <a:spcPts val="0"/>
              </a:spcAft>
              <a:buClr>
                <a:schemeClr val="lt1"/>
              </a:buClr>
              <a:buSzPts val="2380"/>
              <a:buChar char="•"/>
            </a:pPr>
            <a:r>
              <a:rPr lang="en-US" sz="2380">
                <a:latin typeface="Helvetica Neue Light"/>
                <a:ea typeface="Helvetica Neue Light"/>
                <a:cs typeface="Helvetica Neue Light"/>
                <a:sym typeface="Helvetica Neue Light"/>
              </a:rPr>
              <a:t>Calentamiento (siglos a milenios): </a:t>
            </a:r>
            <a:r>
              <a:rPr lang="en-US" sz="2380" b="1">
                <a:solidFill>
                  <a:srgbClr val="F5B943"/>
                </a:solidFill>
              </a:rPr>
              <a:t>+ &gt;6 ˚C</a:t>
            </a:r>
            <a:r>
              <a:rPr lang="en-US" sz="2380">
                <a:latin typeface="Helvetica Neue Light"/>
                <a:ea typeface="Helvetica Neue Light"/>
                <a:cs typeface="Helvetica Neue Light"/>
                <a:sym typeface="Helvetica Neue Light"/>
              </a:rPr>
              <a:t> </a:t>
            </a:r>
            <a:endParaRPr/>
          </a:p>
          <a:p>
            <a:pPr marL="457200" lvl="0" indent="-457200" algn="l" rtl="0">
              <a:lnSpc>
                <a:spcPct val="80000"/>
              </a:lnSpc>
              <a:spcBef>
                <a:spcPts val="1600"/>
              </a:spcBef>
              <a:spcAft>
                <a:spcPts val="0"/>
              </a:spcAft>
              <a:buClr>
                <a:schemeClr val="lt1"/>
              </a:buClr>
              <a:buSzPts val="2380"/>
              <a:buChar char="•"/>
            </a:pPr>
            <a:r>
              <a:rPr lang="en-US" sz="2380">
                <a:latin typeface="Helvetica Neue Light"/>
                <a:ea typeface="Helvetica Neue Light"/>
                <a:cs typeface="Helvetica Neue Light"/>
                <a:sym typeface="Helvetica Neue Light"/>
              </a:rPr>
              <a:t>Equilibrio a largo plazo del aumento del nivel del mar(milenios): </a:t>
            </a:r>
            <a:r>
              <a:rPr lang="en-US" sz="2380" b="1">
                <a:solidFill>
                  <a:srgbClr val="F5B943"/>
                </a:solidFill>
              </a:rPr>
              <a:t>~13-15 m</a:t>
            </a:r>
            <a:endParaRPr/>
          </a:p>
          <a:p>
            <a:pPr marL="457200" lvl="0" indent="-457200" algn="l" rtl="0">
              <a:lnSpc>
                <a:spcPct val="80000"/>
              </a:lnSpc>
              <a:spcBef>
                <a:spcPts val="1600"/>
              </a:spcBef>
              <a:spcAft>
                <a:spcPts val="0"/>
              </a:spcAft>
              <a:buClr>
                <a:schemeClr val="lt1"/>
              </a:buClr>
              <a:buSzPts val="2380"/>
              <a:buChar char="•"/>
            </a:pPr>
            <a:r>
              <a:rPr lang="en-US" sz="2380">
                <a:latin typeface="Helvetica Neue Light"/>
                <a:ea typeface="Helvetica Neue Light"/>
                <a:cs typeface="Helvetica Neue Light"/>
                <a:sym typeface="Helvetica Neue Light"/>
              </a:rPr>
              <a:t>Derretimiento de mas de dos tercios de los glaciares en Hindu Kush Himalaya</a:t>
            </a:r>
            <a:r>
              <a:rPr lang="en-US" sz="2380" baseline="30000">
                <a:latin typeface="Helvetica Neue Light"/>
                <a:ea typeface="Helvetica Neue Light"/>
                <a:cs typeface="Helvetica Neue Light"/>
                <a:sym typeface="Helvetica Neue Light"/>
              </a:rPr>
              <a:t>7</a:t>
            </a:r>
            <a:endParaRPr/>
          </a:p>
          <a:p>
            <a:pPr marL="457200" lvl="0" indent="-457200" algn="l" rtl="0">
              <a:lnSpc>
                <a:spcPct val="80000"/>
              </a:lnSpc>
              <a:spcBef>
                <a:spcPts val="1600"/>
              </a:spcBef>
              <a:spcAft>
                <a:spcPts val="0"/>
              </a:spcAft>
              <a:buClr>
                <a:schemeClr val="lt1"/>
              </a:buClr>
              <a:buSzPts val="2380"/>
              <a:buChar char="•"/>
            </a:pPr>
            <a:r>
              <a:rPr lang="en-US" sz="2380">
                <a:latin typeface="Helvetica Neue Light"/>
                <a:ea typeface="Helvetica Neue Light"/>
                <a:cs typeface="Helvetica Neue Light"/>
                <a:sym typeface="Helvetica Neue Light"/>
              </a:rPr>
              <a:t>Cambio irreversible</a:t>
            </a:r>
            <a:endParaRPr/>
          </a:p>
          <a:p>
            <a:pPr marL="228600" lvl="0" indent="-77470" algn="l" rtl="0">
              <a:lnSpc>
                <a:spcPct val="80000"/>
              </a:lnSpc>
              <a:spcBef>
                <a:spcPts val="1600"/>
              </a:spcBef>
              <a:spcAft>
                <a:spcPts val="0"/>
              </a:spcAft>
              <a:buClr>
                <a:schemeClr val="lt1"/>
              </a:buClr>
              <a:buSzPts val="2380"/>
              <a:buNone/>
            </a:pPr>
            <a:endParaRPr sz="2380">
              <a:latin typeface="Helvetica Neue Light"/>
              <a:ea typeface="Helvetica Neue Light"/>
              <a:cs typeface="Helvetica Neue Light"/>
              <a:sym typeface="Helvetica Neue Light"/>
            </a:endParaRPr>
          </a:p>
          <a:p>
            <a:pPr marL="457200" lvl="0" indent="-306070" algn="l" rtl="0">
              <a:lnSpc>
                <a:spcPct val="80000"/>
              </a:lnSpc>
              <a:spcBef>
                <a:spcPts val="1600"/>
              </a:spcBef>
              <a:spcAft>
                <a:spcPts val="0"/>
              </a:spcAft>
              <a:buClr>
                <a:schemeClr val="lt1"/>
              </a:buClr>
              <a:buSzPts val="2380"/>
              <a:buNone/>
            </a:pPr>
            <a:endParaRPr sz="2380" b="1">
              <a:solidFill>
                <a:schemeClr val="accent2"/>
              </a:solidFill>
              <a:latin typeface="Century Gothic"/>
              <a:ea typeface="Century Gothic"/>
              <a:cs typeface="Century Gothic"/>
              <a:sym typeface="Century Gothic"/>
            </a:endParaRPr>
          </a:p>
          <a:p>
            <a:pPr marL="228600" lvl="0" indent="-77470" algn="l" rtl="0">
              <a:lnSpc>
                <a:spcPct val="80000"/>
              </a:lnSpc>
              <a:spcBef>
                <a:spcPts val="1600"/>
              </a:spcBef>
              <a:spcAft>
                <a:spcPts val="0"/>
              </a:spcAft>
              <a:buClr>
                <a:schemeClr val="lt1"/>
              </a:buClr>
              <a:buSzPts val="2380"/>
              <a:buNone/>
            </a:pPr>
            <a:endParaRPr sz="2380"/>
          </a:p>
        </p:txBody>
      </p:sp>
      <p:pic>
        <p:nvPicPr>
          <p:cNvPr id="214" name="Google Shape;214;p28"/>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9"/>
          <p:cNvPicPr preferRelativeResize="0"/>
          <p:nvPr/>
        </p:nvPicPr>
        <p:blipFill rotWithShape="1">
          <a:blip r:embed="rId3">
            <a:alphaModFix/>
          </a:blip>
          <a:srcRect/>
          <a:stretch/>
        </p:blipFill>
        <p:spPr>
          <a:xfrm>
            <a:off x="0" y="679048"/>
            <a:ext cx="12183602" cy="6178952"/>
          </a:xfrm>
          <a:prstGeom prst="rect">
            <a:avLst/>
          </a:prstGeom>
          <a:noFill/>
          <a:ln>
            <a:noFill/>
          </a:ln>
        </p:spPr>
      </p:pic>
      <p:sp>
        <p:nvSpPr>
          <p:cNvPr id="220" name="Google Shape;220;p29"/>
          <p:cNvSpPr txBox="1"/>
          <p:nvPr/>
        </p:nvSpPr>
        <p:spPr>
          <a:xfrm>
            <a:off x="3146733" y="156024"/>
            <a:ext cx="7155738" cy="523024"/>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Nueva Orleans y la Costa del Golfo : Hoy</a:t>
            </a:r>
            <a:endParaRPr/>
          </a:p>
        </p:txBody>
      </p:sp>
      <p:sp>
        <p:nvSpPr>
          <p:cNvPr id="221" name="Google Shape;221;p29"/>
          <p:cNvSpPr txBox="1"/>
          <p:nvPr/>
        </p:nvSpPr>
        <p:spPr>
          <a:xfrm>
            <a:off x="9710057" y="6326861"/>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0"/>
          <p:cNvPicPr preferRelativeResize="0"/>
          <p:nvPr/>
        </p:nvPicPr>
        <p:blipFill rotWithShape="1">
          <a:blip r:embed="rId3">
            <a:alphaModFix/>
          </a:blip>
          <a:srcRect/>
          <a:stretch/>
        </p:blipFill>
        <p:spPr>
          <a:xfrm>
            <a:off x="1" y="726843"/>
            <a:ext cx="12192000" cy="6113417"/>
          </a:xfrm>
          <a:prstGeom prst="rect">
            <a:avLst/>
          </a:prstGeom>
          <a:noFill/>
          <a:ln>
            <a:noFill/>
          </a:ln>
        </p:spPr>
      </p:pic>
      <p:sp>
        <p:nvSpPr>
          <p:cNvPr id="227" name="Google Shape;227;p30"/>
          <p:cNvSpPr txBox="1"/>
          <p:nvPr/>
        </p:nvSpPr>
        <p:spPr>
          <a:xfrm>
            <a:off x="244887" y="140427"/>
            <a:ext cx="11947114" cy="523024"/>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Nueva Orleans y la Costa del Golfo : En el futuro con emisiones BAU</a:t>
            </a:r>
            <a:endParaRPr/>
          </a:p>
        </p:txBody>
      </p:sp>
      <p:sp>
        <p:nvSpPr>
          <p:cNvPr id="228" name="Google Shape;228;p30"/>
          <p:cNvSpPr txBox="1"/>
          <p:nvPr/>
        </p:nvSpPr>
        <p:spPr>
          <a:xfrm>
            <a:off x="9710058" y="6348633"/>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1"/>
          <p:cNvPicPr preferRelativeResize="0"/>
          <p:nvPr/>
        </p:nvPicPr>
        <p:blipFill rotWithShape="1">
          <a:blip r:embed="rId3">
            <a:alphaModFix/>
          </a:blip>
          <a:srcRect/>
          <a:stretch/>
        </p:blipFill>
        <p:spPr>
          <a:xfrm>
            <a:off x="3051862" y="0"/>
            <a:ext cx="9140138" cy="6858000"/>
          </a:xfrm>
          <a:prstGeom prst="rect">
            <a:avLst/>
          </a:prstGeom>
          <a:noFill/>
          <a:ln>
            <a:noFill/>
          </a:ln>
        </p:spPr>
      </p:pic>
      <p:sp>
        <p:nvSpPr>
          <p:cNvPr id="235" name="Google Shape;235;p31"/>
          <p:cNvSpPr txBox="1"/>
          <p:nvPr/>
        </p:nvSpPr>
        <p:spPr>
          <a:xfrm>
            <a:off x="318153" y="506475"/>
            <a:ext cx="2883790" cy="1384799"/>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Nueva York y Nueva Jersey: Hoy</a:t>
            </a:r>
            <a:endParaRPr/>
          </a:p>
        </p:txBody>
      </p:sp>
      <p:sp>
        <p:nvSpPr>
          <p:cNvPr id="236" name="Google Shape;236;p31"/>
          <p:cNvSpPr txBox="1"/>
          <p:nvPr/>
        </p:nvSpPr>
        <p:spPr>
          <a:xfrm>
            <a:off x="195943" y="6381290"/>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2"/>
          <p:cNvSpPr txBox="1"/>
          <p:nvPr/>
        </p:nvSpPr>
        <p:spPr>
          <a:xfrm>
            <a:off x="164214" y="254082"/>
            <a:ext cx="2883900" cy="2246700"/>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Nueva York y Nueva Jersey: En el futuro con emisiones BAU</a:t>
            </a:r>
            <a:endParaRPr/>
          </a:p>
        </p:txBody>
      </p:sp>
      <p:sp>
        <p:nvSpPr>
          <p:cNvPr id="243" name="Google Shape;243;p32"/>
          <p:cNvSpPr txBox="1"/>
          <p:nvPr/>
        </p:nvSpPr>
        <p:spPr>
          <a:xfrm>
            <a:off x="206829" y="6283319"/>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pic>
        <p:nvPicPr>
          <p:cNvPr id="244" name="Google Shape;244;p32"/>
          <p:cNvPicPr preferRelativeResize="0"/>
          <p:nvPr/>
        </p:nvPicPr>
        <p:blipFill rotWithShape="1">
          <a:blip r:embed="rId3">
            <a:alphaModFix/>
          </a:blip>
          <a:srcRect t="-42"/>
          <a:stretch/>
        </p:blipFill>
        <p:spPr>
          <a:xfrm>
            <a:off x="3047999" y="0"/>
            <a:ext cx="9144001"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3"/>
          <p:cNvSpPr txBox="1"/>
          <p:nvPr/>
        </p:nvSpPr>
        <p:spPr>
          <a:xfrm>
            <a:off x="472869" y="6353592"/>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
        <p:nvSpPr>
          <p:cNvPr id="250" name="Google Shape;250;p33"/>
          <p:cNvSpPr txBox="1"/>
          <p:nvPr/>
        </p:nvSpPr>
        <p:spPr>
          <a:xfrm>
            <a:off x="472869" y="440240"/>
            <a:ext cx="2238247" cy="953911"/>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Wall Street Hoy</a:t>
            </a:r>
            <a:endParaRPr/>
          </a:p>
        </p:txBody>
      </p:sp>
      <p:pic>
        <p:nvPicPr>
          <p:cNvPr id="251" name="Google Shape;251;p33"/>
          <p:cNvPicPr preferRelativeResize="0"/>
          <p:nvPr/>
        </p:nvPicPr>
        <p:blipFill rotWithShape="1">
          <a:blip r:embed="rId3">
            <a:alphaModFix/>
          </a:blip>
          <a:srcRect/>
          <a:stretch/>
        </p:blipFill>
        <p:spPr>
          <a:xfrm>
            <a:off x="2886075" y="0"/>
            <a:ext cx="9305925"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4"/>
          <p:cNvPicPr preferRelativeResize="0"/>
          <p:nvPr/>
        </p:nvPicPr>
        <p:blipFill rotWithShape="1">
          <a:blip r:embed="rId3">
            <a:alphaModFix/>
          </a:blip>
          <a:srcRect/>
          <a:stretch/>
        </p:blipFill>
        <p:spPr>
          <a:xfrm>
            <a:off x="2886075" y="0"/>
            <a:ext cx="9305925" cy="6858000"/>
          </a:xfrm>
          <a:prstGeom prst="rect">
            <a:avLst/>
          </a:prstGeom>
          <a:noFill/>
          <a:ln>
            <a:noFill/>
          </a:ln>
        </p:spPr>
      </p:pic>
      <p:sp>
        <p:nvSpPr>
          <p:cNvPr id="257" name="Google Shape;257;p34"/>
          <p:cNvSpPr txBox="1"/>
          <p:nvPr/>
        </p:nvSpPr>
        <p:spPr>
          <a:xfrm>
            <a:off x="472869" y="434959"/>
            <a:ext cx="2200883" cy="1384799"/>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 y con un aumento de 4ºC</a:t>
            </a:r>
            <a:endParaRPr/>
          </a:p>
        </p:txBody>
      </p:sp>
      <p:sp>
        <p:nvSpPr>
          <p:cNvPr id="258" name="Google Shape;258;p34"/>
          <p:cNvSpPr txBox="1"/>
          <p:nvPr/>
        </p:nvSpPr>
        <p:spPr>
          <a:xfrm>
            <a:off x="472869" y="6353592"/>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3200"/>
              <a:buFont typeface="Helvetica Neue"/>
              <a:buNone/>
            </a:pPr>
            <a:r>
              <a:rPr lang="en-US"/>
              <a:t>Agenda:</a:t>
            </a:r>
            <a:endParaRPr/>
          </a:p>
        </p:txBody>
      </p:sp>
      <p:sp>
        <p:nvSpPr>
          <p:cNvPr id="96" name="Google Shape;96;p17"/>
          <p:cNvSpPr txBox="1">
            <a:spLocks noGrp="1"/>
          </p:cNvSpPr>
          <p:nvPr>
            <p:ph type="body" idx="1"/>
          </p:nvPr>
        </p:nvSpPr>
        <p:spPr>
          <a:xfrm>
            <a:off x="223700" y="1416850"/>
            <a:ext cx="11504400" cy="4606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lt1"/>
              </a:buClr>
              <a:buSzPts val="2800"/>
              <a:buChar char="•"/>
            </a:pPr>
            <a:r>
              <a:rPr lang="en-US"/>
              <a:t>Introducción</a:t>
            </a:r>
            <a:endParaRPr/>
          </a:p>
          <a:p>
            <a:pPr marL="228600" lvl="0" indent="-228600" algn="l" rtl="0">
              <a:lnSpc>
                <a:spcPct val="100000"/>
              </a:lnSpc>
              <a:spcBef>
                <a:spcPts val="1000"/>
              </a:spcBef>
              <a:spcAft>
                <a:spcPts val="0"/>
              </a:spcAft>
              <a:buClr>
                <a:schemeClr val="lt1"/>
              </a:buClr>
              <a:buSzPts val="2800"/>
              <a:buChar char="•"/>
            </a:pPr>
            <a:r>
              <a:rPr lang="en-US"/>
              <a:t>Bienvenido a la Cumbre</a:t>
            </a:r>
            <a:endParaRPr/>
          </a:p>
          <a:p>
            <a:pPr marL="228600" lvl="0" indent="-228600" algn="l" rtl="0">
              <a:lnSpc>
                <a:spcPct val="100000"/>
              </a:lnSpc>
              <a:spcBef>
                <a:spcPts val="1000"/>
              </a:spcBef>
              <a:spcAft>
                <a:spcPts val="0"/>
              </a:spcAft>
              <a:buClr>
                <a:schemeClr val="lt1"/>
              </a:buClr>
              <a:buSzPts val="2800"/>
              <a:buChar char="•"/>
            </a:pPr>
            <a:r>
              <a:rPr lang="en-US"/>
              <a:t>Rondas Plenarias</a:t>
            </a:r>
            <a:endParaRPr/>
          </a:p>
          <a:p>
            <a:pPr marL="228600" lvl="0" indent="-228600" algn="l" rtl="0">
              <a:lnSpc>
                <a:spcPct val="100000"/>
              </a:lnSpc>
              <a:spcBef>
                <a:spcPts val="1000"/>
              </a:spcBef>
              <a:spcAft>
                <a:spcPts val="0"/>
              </a:spcAft>
              <a:buClr>
                <a:schemeClr val="lt1"/>
              </a:buClr>
              <a:buSzPts val="2800"/>
              <a:buChar char="•"/>
            </a:pPr>
            <a:r>
              <a:rPr lang="en-US"/>
              <a:t>Preguntas</a:t>
            </a:r>
            <a:endParaRPr/>
          </a:p>
          <a:p>
            <a:pPr marL="228600" lvl="0" indent="-50800" algn="l" rtl="0">
              <a:lnSpc>
                <a:spcPct val="100000"/>
              </a:lnSpc>
              <a:spcBef>
                <a:spcPts val="1000"/>
              </a:spcBef>
              <a:spcAft>
                <a:spcPts val="0"/>
              </a:spcAft>
              <a:buClr>
                <a:schemeClr val="lt1"/>
              </a:buClr>
              <a:buSzPts val="2800"/>
              <a:buNone/>
            </a:pPr>
            <a:endParaRPr/>
          </a:p>
        </p:txBody>
      </p:sp>
      <p:pic>
        <p:nvPicPr>
          <p:cNvPr id="97" name="Google Shape;97;p17"/>
          <p:cNvPicPr preferRelativeResize="0"/>
          <p:nvPr/>
        </p:nvPicPr>
        <p:blipFill rotWithShape="1">
          <a:blip r:embed="rId3">
            <a:alphaModFix/>
          </a:blip>
          <a:srcRect/>
          <a:stretch/>
        </p:blipFill>
        <p:spPr>
          <a:xfrm>
            <a:off x="4612020" y="1416846"/>
            <a:ext cx="6941262" cy="4243388"/>
          </a:xfrm>
          <a:prstGeom prst="rect">
            <a:avLst/>
          </a:prstGeom>
          <a:noFill/>
          <a:ln>
            <a:noFill/>
          </a:ln>
        </p:spPr>
      </p:pic>
      <p:pic>
        <p:nvPicPr>
          <p:cNvPr id="98" name="Google Shape;98;p17"/>
          <p:cNvPicPr preferRelativeResize="0"/>
          <p:nvPr/>
        </p:nvPicPr>
        <p:blipFill rotWithShape="1">
          <a:blip r:embed="rId4">
            <a:alphaModFix/>
          </a:blip>
          <a:srcRect/>
          <a:stretch/>
        </p:blipFill>
        <p:spPr>
          <a:xfrm>
            <a:off x="10472738" y="6147011"/>
            <a:ext cx="1523999" cy="5744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5" descr="Capture d’écran 2015-11-24 à 11.24.31.png"/>
          <p:cNvPicPr preferRelativeResize="0"/>
          <p:nvPr/>
        </p:nvPicPr>
        <p:blipFill rotWithShape="1">
          <a:blip r:embed="rId3">
            <a:alphaModFix/>
          </a:blip>
          <a:srcRect/>
          <a:stretch/>
        </p:blipFill>
        <p:spPr>
          <a:xfrm>
            <a:off x="2895654" y="0"/>
            <a:ext cx="10510783" cy="6858000"/>
          </a:xfrm>
          <a:prstGeom prst="rect">
            <a:avLst/>
          </a:prstGeom>
          <a:noFill/>
          <a:ln>
            <a:noFill/>
          </a:ln>
        </p:spPr>
      </p:pic>
      <p:sp>
        <p:nvSpPr>
          <p:cNvPr id="265" name="Google Shape;265;p35"/>
          <p:cNvSpPr txBox="1"/>
          <p:nvPr/>
        </p:nvSpPr>
        <p:spPr>
          <a:xfrm>
            <a:off x="472869" y="434959"/>
            <a:ext cx="2200883" cy="1815686"/>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Londres con aumento de 4ºC</a:t>
            </a:r>
            <a:endParaRPr/>
          </a:p>
        </p:txBody>
      </p:sp>
      <p:sp>
        <p:nvSpPr>
          <p:cNvPr id="266" name="Google Shape;266;p35"/>
          <p:cNvSpPr txBox="1"/>
          <p:nvPr/>
        </p:nvSpPr>
        <p:spPr>
          <a:xfrm>
            <a:off x="472869" y="6353592"/>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6" descr="Capture d’écran 2015-11-24 à 11.25.13.png"/>
          <p:cNvPicPr preferRelativeResize="0"/>
          <p:nvPr/>
        </p:nvPicPr>
        <p:blipFill rotWithShape="1">
          <a:blip r:embed="rId3">
            <a:alphaModFix/>
          </a:blip>
          <a:srcRect/>
          <a:stretch/>
        </p:blipFill>
        <p:spPr>
          <a:xfrm>
            <a:off x="2917785" y="0"/>
            <a:ext cx="10417215" cy="6858000"/>
          </a:xfrm>
          <a:prstGeom prst="rect">
            <a:avLst/>
          </a:prstGeom>
          <a:noFill/>
          <a:ln>
            <a:noFill/>
          </a:ln>
        </p:spPr>
      </p:pic>
      <p:sp>
        <p:nvSpPr>
          <p:cNvPr id="272" name="Google Shape;272;p36"/>
          <p:cNvSpPr txBox="1"/>
          <p:nvPr/>
        </p:nvSpPr>
        <p:spPr>
          <a:xfrm>
            <a:off x="472869" y="434959"/>
            <a:ext cx="2200883" cy="1815686"/>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Shanghai con aumento de 4°C</a:t>
            </a:r>
            <a:endParaRPr/>
          </a:p>
        </p:txBody>
      </p:sp>
      <p:sp>
        <p:nvSpPr>
          <p:cNvPr id="273" name="Google Shape;273;p36"/>
          <p:cNvSpPr txBox="1"/>
          <p:nvPr/>
        </p:nvSpPr>
        <p:spPr>
          <a:xfrm>
            <a:off x="472869" y="6353592"/>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Source: Climate Central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7" descr="GP: California Wildfire Rapidly-Spreading Wildfire In California's Butte County Prompts Evacuations 1"/>
          <p:cNvPicPr preferRelativeResize="0"/>
          <p:nvPr/>
        </p:nvPicPr>
        <p:blipFill rotWithShape="1">
          <a:blip r:embed="rId3">
            <a:alphaModFix/>
          </a:blip>
          <a:srcRect/>
          <a:stretch/>
        </p:blipFill>
        <p:spPr>
          <a:xfrm>
            <a:off x="1906825" y="1580758"/>
            <a:ext cx="8375898" cy="4566253"/>
          </a:xfrm>
          <a:prstGeom prst="rect">
            <a:avLst/>
          </a:prstGeom>
          <a:solidFill>
            <a:srgbClr val="114C8A"/>
          </a:solidFill>
          <a:ln>
            <a:noFill/>
          </a:ln>
        </p:spPr>
      </p:pic>
      <p:sp>
        <p:nvSpPr>
          <p:cNvPr id="280" name="Google Shape;280;p37"/>
          <p:cNvSpPr txBox="1"/>
          <p:nvPr/>
        </p:nvSpPr>
        <p:spPr>
          <a:xfrm>
            <a:off x="0" y="6519446"/>
            <a:ext cx="373090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Morgan Stanley, UN; 2019</a:t>
            </a:r>
            <a:endParaRPr/>
          </a:p>
        </p:txBody>
      </p:sp>
      <p:sp>
        <p:nvSpPr>
          <p:cNvPr id="281" name="Google Shape;281;p37"/>
          <p:cNvSpPr txBox="1">
            <a:spLocks noGrp="1"/>
          </p:cNvSpPr>
          <p:nvPr>
            <p:ph type="ctrTitle"/>
          </p:nvPr>
        </p:nvSpPr>
        <p:spPr>
          <a:xfrm>
            <a:off x="466722" y="944543"/>
            <a:ext cx="11261452" cy="388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F3F3F"/>
              </a:buClr>
              <a:buSzPts val="2400"/>
              <a:buFont typeface="Helvetica Neue Light"/>
              <a:buNone/>
            </a:pPr>
            <a:r>
              <a:rPr lang="en-US" sz="2400">
                <a:solidFill>
                  <a:srgbClr val="3F3F3F"/>
                </a:solidFill>
                <a:latin typeface="Helvetica Neue Light"/>
                <a:ea typeface="Helvetica Neue Light"/>
                <a:cs typeface="Helvetica Neue Light"/>
                <a:sym typeface="Helvetica Neue Light"/>
              </a:rPr>
              <a:t>Los desastres relacionados con el clima le han costado al mundo $ 650 mil millones durante 2016-2018. Los daños asociados con el calentamiento global podrían sumar un total de $ 54 billones para 2040, según un panel de la ONU.</a:t>
            </a:r>
            <a:endParaRPr sz="2400">
              <a:solidFill>
                <a:srgbClr val="3F3F3F"/>
              </a:solidFill>
            </a:endParaRPr>
          </a:p>
        </p:txBody>
      </p:sp>
      <p:pic>
        <p:nvPicPr>
          <p:cNvPr id="282" name="Google Shape;282;p37"/>
          <p:cNvPicPr preferRelativeResize="0"/>
          <p:nvPr/>
        </p:nvPicPr>
        <p:blipFill rotWithShape="1">
          <a:blip r:embed="rId4">
            <a:alphaModFix/>
          </a:blip>
          <a:srcRect/>
          <a:stretch/>
        </p:blipFill>
        <p:spPr>
          <a:xfrm>
            <a:off x="10472738" y="6147011"/>
            <a:ext cx="1523999" cy="5744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8" descr="2012 drought.jpg"/>
          <p:cNvPicPr preferRelativeResize="0"/>
          <p:nvPr/>
        </p:nvPicPr>
        <p:blipFill rotWithShape="1">
          <a:blip r:embed="rId3">
            <a:alphaModFix/>
          </a:blip>
          <a:srcRect/>
          <a:stretch/>
        </p:blipFill>
        <p:spPr>
          <a:xfrm>
            <a:off x="1770389" y="2030658"/>
            <a:ext cx="8371112" cy="4713668"/>
          </a:xfrm>
          <a:prstGeom prst="rect">
            <a:avLst/>
          </a:prstGeom>
          <a:noFill/>
          <a:ln>
            <a:noFill/>
          </a:ln>
        </p:spPr>
      </p:pic>
      <p:sp>
        <p:nvSpPr>
          <p:cNvPr id="288" name="Google Shape;288;p38"/>
          <p:cNvSpPr txBox="1"/>
          <p:nvPr/>
        </p:nvSpPr>
        <p:spPr>
          <a:xfrm>
            <a:off x="10358178" y="2203778"/>
            <a:ext cx="3078463"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FFFF"/>
                </a:solidFill>
                <a:latin typeface="Helvetica Neue Light"/>
                <a:ea typeface="Helvetica Neue Light"/>
                <a:cs typeface="Helvetica Neue Light"/>
                <a:sym typeface="Helvetica Neue Light"/>
              </a:rPr>
              <a:t>2012-Presente </a:t>
            </a:r>
            <a:endParaRPr sz="2000">
              <a:solidFill>
                <a:schemeClr val="dk1"/>
              </a:solidFill>
              <a:latin typeface="Helvetica Neue Light"/>
              <a:ea typeface="Helvetica Neue Light"/>
              <a:cs typeface="Helvetica Neue Light"/>
              <a:sym typeface="Helvetica Neue Light"/>
            </a:endParaRPr>
          </a:p>
        </p:txBody>
      </p:sp>
      <p:sp>
        <p:nvSpPr>
          <p:cNvPr id="289" name="Google Shape;289;p38"/>
          <p:cNvSpPr txBox="1">
            <a:spLocks noGrp="1"/>
          </p:cNvSpPr>
          <p:nvPr>
            <p:ph type="ctrTitle"/>
          </p:nvPr>
        </p:nvSpPr>
        <p:spPr>
          <a:xfrm>
            <a:off x="466722" y="231112"/>
            <a:ext cx="11261452" cy="99180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F3F3F"/>
              </a:buClr>
              <a:buSzPts val="2400"/>
              <a:buFont typeface="Helvetica Neue Light"/>
              <a:buNone/>
            </a:pPr>
            <a:r>
              <a:rPr lang="en-US" sz="2400">
                <a:solidFill>
                  <a:srgbClr val="3F3F3F"/>
                </a:solidFill>
                <a:latin typeface="Helvetica Neue Light"/>
                <a:ea typeface="Helvetica Neue Light"/>
                <a:cs typeface="Helvetica Neue Light"/>
                <a:sym typeface="Helvetica Neue Light"/>
              </a:rPr>
              <a:t>La sequía en los Estados Unidos por sí sola cuesta $ 75-100 mil millones</a:t>
            </a:r>
            <a:endParaRPr sz="2400">
              <a:solidFill>
                <a:srgbClr val="3F3F3F"/>
              </a:solidFill>
            </a:endParaRPr>
          </a:p>
        </p:txBody>
      </p:sp>
      <p:pic>
        <p:nvPicPr>
          <p:cNvPr id="290" name="Google Shape;290;p38"/>
          <p:cNvPicPr preferRelativeResize="0"/>
          <p:nvPr/>
        </p:nvPicPr>
        <p:blipFill rotWithShape="1">
          <a:blip r:embed="rId4">
            <a:alphaModFix/>
          </a:blip>
          <a:srcRect/>
          <a:stretch/>
        </p:blipFill>
        <p:spPr>
          <a:xfrm>
            <a:off x="10472738" y="6157059"/>
            <a:ext cx="1523999" cy="57446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9"/>
          <p:cNvPicPr preferRelativeResize="0"/>
          <p:nvPr/>
        </p:nvPicPr>
        <p:blipFill rotWithShape="1">
          <a:blip r:embed="rId3">
            <a:alphaModFix/>
          </a:blip>
          <a:srcRect/>
          <a:stretch/>
        </p:blipFill>
        <p:spPr>
          <a:xfrm>
            <a:off x="1638101" y="1697800"/>
            <a:ext cx="8571591" cy="4784642"/>
          </a:xfrm>
          <a:prstGeom prst="rect">
            <a:avLst/>
          </a:prstGeom>
          <a:noFill/>
          <a:ln>
            <a:noFill/>
          </a:ln>
        </p:spPr>
      </p:pic>
      <p:sp>
        <p:nvSpPr>
          <p:cNvPr id="296" name="Google Shape;296;p39"/>
          <p:cNvSpPr/>
          <p:nvPr/>
        </p:nvSpPr>
        <p:spPr>
          <a:xfrm flipH="1">
            <a:off x="6893169" y="5811579"/>
            <a:ext cx="3316522" cy="670863"/>
          </a:xfrm>
          <a:prstGeom prst="homePlate">
            <a:avLst>
              <a:gd name="adj" fmla="val 50000"/>
            </a:avLst>
          </a:prstGeom>
          <a:solidFill>
            <a:srgbClr val="113A75"/>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chemeClr val="lt1"/>
                </a:solidFill>
                <a:latin typeface="Calibri"/>
                <a:ea typeface="Calibri"/>
                <a:cs typeface="Calibri"/>
                <a:sym typeface="Calibri"/>
              </a:rPr>
              <a:t>1,833 de muertes</a:t>
            </a:r>
            <a:endParaRPr sz="3200">
              <a:solidFill>
                <a:schemeClr val="lt1"/>
              </a:solidFill>
              <a:latin typeface="Calibri"/>
              <a:ea typeface="Calibri"/>
              <a:cs typeface="Calibri"/>
              <a:sym typeface="Calibri"/>
            </a:endParaRPr>
          </a:p>
        </p:txBody>
      </p:sp>
      <p:sp>
        <p:nvSpPr>
          <p:cNvPr id="297" name="Google Shape;297;p39"/>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F3F3F"/>
              </a:buClr>
              <a:buSzPts val="2400"/>
              <a:buFont typeface="Helvetica Neue Light"/>
              <a:buNone/>
            </a:pPr>
            <a:r>
              <a:rPr lang="en-US" sz="2400">
                <a:solidFill>
                  <a:srgbClr val="3F3F3F"/>
                </a:solidFill>
                <a:latin typeface="Helvetica Neue Light"/>
                <a:ea typeface="Helvetica Neue Light"/>
                <a:cs typeface="Helvetica Neue Light"/>
                <a:sym typeface="Helvetica Neue Light"/>
              </a:rPr>
              <a:t>Huracan Katrina en 2005… </a:t>
            </a:r>
            <a:r>
              <a:rPr lang="en-US" sz="2400">
                <a:solidFill>
                  <a:srgbClr val="3F3F3F"/>
                </a:solidFill>
              </a:rPr>
              <a:t>$125 mil millones</a:t>
            </a:r>
            <a:endParaRPr sz="2400">
              <a:solidFill>
                <a:srgbClr val="3F3F3F"/>
              </a:solidFill>
            </a:endParaRPr>
          </a:p>
        </p:txBody>
      </p:sp>
      <p:pic>
        <p:nvPicPr>
          <p:cNvPr id="298" name="Google Shape;298;p39"/>
          <p:cNvPicPr preferRelativeResize="0"/>
          <p:nvPr/>
        </p:nvPicPr>
        <p:blipFill rotWithShape="1">
          <a:blip r:embed="rId4">
            <a:alphaModFix/>
          </a:blip>
          <a:srcRect/>
          <a:stretch/>
        </p:blipFill>
        <p:spPr>
          <a:xfrm>
            <a:off x="10472738" y="6147011"/>
            <a:ext cx="1523999" cy="5744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40" descr="UN_General_Assembly_hall.jpg"/>
          <p:cNvPicPr preferRelativeResize="0"/>
          <p:nvPr/>
        </p:nvPicPr>
        <p:blipFill rotWithShape="1">
          <a:blip r:embed="rId3">
            <a:alphaModFix/>
          </a:blip>
          <a:srcRect l="-65"/>
          <a:stretch/>
        </p:blipFill>
        <p:spPr>
          <a:xfrm>
            <a:off x="-14514" y="14514"/>
            <a:ext cx="12257875" cy="6858000"/>
          </a:xfrm>
          <a:prstGeom prst="rect">
            <a:avLst/>
          </a:prstGeom>
          <a:noFill/>
          <a:ln>
            <a:noFill/>
          </a:ln>
        </p:spPr>
      </p:pic>
      <p:sp>
        <p:nvSpPr>
          <p:cNvPr id="305" name="Google Shape;305;p40"/>
          <p:cNvSpPr txBox="1"/>
          <p:nvPr/>
        </p:nvSpPr>
        <p:spPr>
          <a:xfrm>
            <a:off x="1542423" y="296591"/>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400"/>
              <a:buFont typeface="Noto Sans Symbols"/>
              <a:buNone/>
            </a:pPr>
            <a:r>
              <a:rPr lang="en-US" sz="4400" b="1">
                <a:solidFill>
                  <a:schemeClr val="lt1"/>
                </a:solidFill>
                <a:latin typeface="Helvetica Neue"/>
                <a:ea typeface="Helvetica Neue"/>
                <a:cs typeface="Helvetica Neue"/>
                <a:sym typeface="Helvetica Neue"/>
              </a:rPr>
              <a:t>Bienvenido a la Cumbre de la ONU de Acción Climática</a:t>
            </a:r>
            <a:endParaRPr sz="4400" b="1">
              <a:solidFill>
                <a:schemeClr val="lt1"/>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1"/>
          <p:cNvPicPr preferRelativeResize="0"/>
          <p:nvPr/>
        </p:nvPicPr>
        <p:blipFill rotWithShape="1">
          <a:blip r:embed="rId3">
            <a:alphaModFix/>
          </a:blip>
          <a:srcRect/>
          <a:stretch/>
        </p:blipFill>
        <p:spPr>
          <a:xfrm>
            <a:off x="2126219" y="965945"/>
            <a:ext cx="3657600" cy="5486401"/>
          </a:xfrm>
          <a:prstGeom prst="rect">
            <a:avLst/>
          </a:prstGeom>
          <a:noFill/>
          <a:ln>
            <a:noFill/>
          </a:ln>
        </p:spPr>
      </p:pic>
      <p:pic>
        <p:nvPicPr>
          <p:cNvPr id="312" name="Google Shape;312;p41"/>
          <p:cNvPicPr preferRelativeResize="0"/>
          <p:nvPr/>
        </p:nvPicPr>
        <p:blipFill rotWithShape="1">
          <a:blip r:embed="rId4">
            <a:alphaModFix/>
          </a:blip>
          <a:srcRect/>
          <a:stretch/>
        </p:blipFill>
        <p:spPr>
          <a:xfrm>
            <a:off x="6326022" y="965944"/>
            <a:ext cx="3657600" cy="5486398"/>
          </a:xfrm>
          <a:prstGeom prst="rect">
            <a:avLst/>
          </a:prstGeom>
          <a:noFill/>
          <a:ln>
            <a:noFill/>
          </a:ln>
        </p:spPr>
      </p:pic>
      <p:sp>
        <p:nvSpPr>
          <p:cNvPr id="313" name="Google Shape;313;p41"/>
          <p:cNvSpPr txBox="1"/>
          <p:nvPr/>
        </p:nvSpPr>
        <p:spPr>
          <a:xfrm>
            <a:off x="2126219" y="5484121"/>
            <a:ext cx="3657600" cy="968225"/>
          </a:xfrm>
          <a:prstGeom prst="rect">
            <a:avLst/>
          </a:prstGeom>
          <a:solidFill>
            <a:srgbClr val="113A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a:solidFill>
                  <a:srgbClr val="FFFFFF"/>
                </a:solidFill>
                <a:latin typeface="Helvetica Neue Light"/>
                <a:ea typeface="Helvetica Neue Light"/>
                <a:cs typeface="Helvetica Neue Light"/>
                <a:sym typeface="Helvetica Neue Light"/>
              </a:rPr>
              <a:t>Secretario General de la ONU</a:t>
            </a:r>
            <a:endParaRPr/>
          </a:p>
          <a:p>
            <a:pPr marL="0" marR="0" lvl="0" indent="0" algn="ctr" rtl="0">
              <a:lnSpc>
                <a:spcPct val="100000"/>
              </a:lnSpc>
              <a:spcBef>
                <a:spcPts val="400"/>
              </a:spcBef>
              <a:spcAft>
                <a:spcPts val="0"/>
              </a:spcAft>
              <a:buClr>
                <a:srgbClr val="FFFFFF"/>
              </a:buClr>
              <a:buSzPts val="2000"/>
              <a:buFont typeface="Arial"/>
              <a:buNone/>
            </a:pPr>
            <a:r>
              <a:rPr lang="en-US" sz="2000" b="1">
                <a:solidFill>
                  <a:srgbClr val="FFFFFF"/>
                </a:solidFill>
                <a:latin typeface="Helvetica Neue"/>
                <a:ea typeface="Helvetica Neue"/>
                <a:cs typeface="Helvetica Neue"/>
                <a:sym typeface="Helvetica Neue"/>
              </a:rPr>
              <a:t>António Guterres</a:t>
            </a:r>
            <a:endParaRPr sz="2000" b="1">
              <a:solidFill>
                <a:srgbClr val="FFFFFF"/>
              </a:solidFill>
              <a:latin typeface="Helvetica Neue"/>
              <a:ea typeface="Helvetica Neue"/>
              <a:cs typeface="Helvetica Neue"/>
              <a:sym typeface="Helvetica Neue"/>
            </a:endParaRPr>
          </a:p>
        </p:txBody>
      </p:sp>
      <p:sp>
        <p:nvSpPr>
          <p:cNvPr id="314" name="Google Shape;314;p41"/>
          <p:cNvSpPr txBox="1"/>
          <p:nvPr/>
        </p:nvSpPr>
        <p:spPr>
          <a:xfrm>
            <a:off x="6326022" y="5484121"/>
            <a:ext cx="3657600" cy="968225"/>
          </a:xfrm>
          <a:prstGeom prst="rect">
            <a:avLst/>
          </a:prstGeom>
          <a:solidFill>
            <a:srgbClr val="113A7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r>
              <a:rPr lang="en-US" sz="1800">
                <a:solidFill>
                  <a:schemeClr val="lt1"/>
                </a:solidFill>
                <a:latin typeface="Helvetica Neue Light"/>
                <a:ea typeface="Helvetica Neue Light"/>
                <a:cs typeface="Helvetica Neue Light"/>
                <a:sym typeface="Helvetica Neue Light"/>
              </a:rPr>
              <a:t>Secretaria ejecutiva de la CMNUCC</a:t>
            </a:r>
            <a:endParaRPr/>
          </a:p>
          <a:p>
            <a:pPr marL="0" marR="0" lvl="0" indent="0" algn="ctr" rtl="0">
              <a:spcBef>
                <a:spcPts val="400"/>
              </a:spcBef>
              <a:spcAft>
                <a:spcPts val="0"/>
              </a:spcAft>
              <a:buClr>
                <a:schemeClr val="lt1"/>
              </a:buClr>
              <a:buSzPts val="2000"/>
              <a:buFont typeface="Arial"/>
              <a:buNone/>
            </a:pPr>
            <a:r>
              <a:rPr lang="en-US" sz="2000" b="1">
                <a:solidFill>
                  <a:schemeClr val="lt1"/>
                </a:solidFill>
                <a:latin typeface="Helvetica Neue"/>
                <a:ea typeface="Helvetica Neue"/>
                <a:cs typeface="Helvetica Neue"/>
                <a:sym typeface="Helvetica Neue"/>
              </a:rPr>
              <a:t>Patricia Espinosa</a:t>
            </a:r>
            <a:endParaRPr/>
          </a:p>
        </p:txBody>
      </p:sp>
      <p:sp>
        <p:nvSpPr>
          <p:cNvPr id="315" name="Google Shape;315;p41"/>
          <p:cNvSpPr txBox="1">
            <a:spLocks noGrp="1"/>
          </p:cNvSpPr>
          <p:nvPr>
            <p:ph type="body" idx="4294967295"/>
          </p:nvPr>
        </p:nvSpPr>
        <p:spPr>
          <a:xfrm>
            <a:off x="2286000" y="288925"/>
            <a:ext cx="7620000" cy="633413"/>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113A75"/>
              </a:buClr>
              <a:buSzPts val="2380"/>
              <a:buNone/>
            </a:pPr>
            <a:r>
              <a:rPr lang="en-US" sz="2380" b="1">
                <a:solidFill>
                  <a:srgbClr val="113A75"/>
                </a:solidFill>
              </a:rPr>
              <a:t>Palabras de apertura del Secretario General de la ONU</a:t>
            </a:r>
            <a:endParaRPr sz="2380" b="1">
              <a:solidFill>
                <a:srgbClr val="113A75"/>
              </a:solidFill>
            </a:endParaRPr>
          </a:p>
        </p:txBody>
      </p:sp>
      <p:pic>
        <p:nvPicPr>
          <p:cNvPr id="316" name="Google Shape;316;p41"/>
          <p:cNvPicPr preferRelativeResize="0"/>
          <p:nvPr/>
        </p:nvPicPr>
        <p:blipFill rotWithShape="1">
          <a:blip r:embed="rId5">
            <a:alphaModFix/>
          </a:blip>
          <a:srcRect/>
          <a:stretch/>
        </p:blipFill>
        <p:spPr>
          <a:xfrm>
            <a:off x="10472738" y="6140871"/>
            <a:ext cx="1523999" cy="5735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2"/>
          <p:cNvSpPr txBox="1">
            <a:spLocks noGrp="1"/>
          </p:cNvSpPr>
          <p:nvPr>
            <p:ph type="body" idx="1"/>
          </p:nvPr>
        </p:nvSpPr>
        <p:spPr>
          <a:xfrm>
            <a:off x="1981200" y="2176841"/>
            <a:ext cx="8229600" cy="963316"/>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113A75"/>
              </a:buClr>
              <a:buSzPts val="2480"/>
              <a:buNone/>
            </a:pPr>
            <a:r>
              <a:rPr lang="en-US" sz="2480">
                <a:solidFill>
                  <a:srgbClr val="113A75"/>
                </a:solidFill>
                <a:latin typeface="Helvetica Neue Light"/>
                <a:ea typeface="Helvetica Neue Light"/>
                <a:cs typeface="Helvetica Neue Light"/>
                <a:sym typeface="Helvetica Neue Light"/>
              </a:rPr>
              <a:t>Limitar de calentamiento global menor a 2ºC, y lo más cercano a 1.5ºC, por encima de los niveles preindustriales.</a:t>
            </a:r>
            <a:endParaRPr sz="2170">
              <a:solidFill>
                <a:srgbClr val="113A75"/>
              </a:solidFill>
              <a:latin typeface="Helvetica Neue Light"/>
              <a:ea typeface="Helvetica Neue Light"/>
              <a:cs typeface="Helvetica Neue Light"/>
              <a:sym typeface="Helvetica Neue Light"/>
            </a:endParaRPr>
          </a:p>
        </p:txBody>
      </p:sp>
      <p:sp>
        <p:nvSpPr>
          <p:cNvPr id="323" name="Google Shape;323;p42"/>
          <p:cNvSpPr txBox="1"/>
          <p:nvPr/>
        </p:nvSpPr>
        <p:spPr>
          <a:xfrm>
            <a:off x="1524000" y="1319440"/>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113A75"/>
                </a:solidFill>
                <a:latin typeface="Helvetica Neue"/>
                <a:ea typeface="Helvetica Neue"/>
                <a:cs typeface="Helvetica Neue"/>
                <a:sym typeface="Helvetica Neue"/>
              </a:rPr>
              <a:t>Nuestra meta para hoy</a:t>
            </a:r>
            <a:endParaRPr sz="4400" b="1">
              <a:solidFill>
                <a:srgbClr val="113A75"/>
              </a:solidFill>
              <a:latin typeface="Helvetica Neue"/>
              <a:ea typeface="Helvetica Neue"/>
              <a:cs typeface="Helvetica Neue"/>
              <a:sym typeface="Helvetica Neue"/>
            </a:endParaRPr>
          </a:p>
        </p:txBody>
      </p:sp>
      <p:pic>
        <p:nvPicPr>
          <p:cNvPr id="324" name="Google Shape;324;p42" descr="Image result for 1.5 degrees goal"/>
          <p:cNvPicPr preferRelativeResize="0"/>
          <p:nvPr/>
        </p:nvPicPr>
        <p:blipFill rotWithShape="1">
          <a:blip r:embed="rId3">
            <a:alphaModFix/>
          </a:blip>
          <a:srcRect/>
          <a:stretch/>
        </p:blipFill>
        <p:spPr>
          <a:xfrm>
            <a:off x="0" y="3362333"/>
            <a:ext cx="6214518" cy="3495667"/>
          </a:xfrm>
          <a:prstGeom prst="rect">
            <a:avLst/>
          </a:prstGeom>
          <a:noFill/>
          <a:ln>
            <a:noFill/>
          </a:ln>
        </p:spPr>
      </p:pic>
      <p:pic>
        <p:nvPicPr>
          <p:cNvPr id="325" name="Google Shape;325;p42"/>
          <p:cNvPicPr preferRelativeResize="0"/>
          <p:nvPr/>
        </p:nvPicPr>
        <p:blipFill rotWithShape="1">
          <a:blip r:embed="rId4">
            <a:alphaModFix/>
          </a:blip>
          <a:srcRect t="-1"/>
          <a:stretch/>
        </p:blipFill>
        <p:spPr>
          <a:xfrm>
            <a:off x="6214518" y="3362336"/>
            <a:ext cx="5977483" cy="34956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3"/>
          <p:cNvSpPr txBox="1"/>
          <p:nvPr/>
        </p:nvSpPr>
        <p:spPr>
          <a:xfrm>
            <a:off x="288838" y="1768803"/>
            <a:ext cx="491296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Energía Convencional</a:t>
            </a:r>
            <a:endParaRPr sz="3200" b="1">
              <a:solidFill>
                <a:srgbClr val="114C8A"/>
              </a:solidFill>
              <a:latin typeface="Helvetica Neue"/>
              <a:ea typeface="Helvetica Neue"/>
              <a:cs typeface="Helvetica Neue"/>
              <a:sym typeface="Helvetica Neue"/>
            </a:endParaRPr>
          </a:p>
        </p:txBody>
      </p:sp>
      <p:sp>
        <p:nvSpPr>
          <p:cNvPr id="332" name="Google Shape;332;p43"/>
          <p:cNvSpPr txBox="1">
            <a:spLocks noGrp="1"/>
          </p:cNvSpPr>
          <p:nvPr>
            <p:ph type="body" idx="4294967295"/>
          </p:nvPr>
        </p:nvSpPr>
        <p:spPr>
          <a:xfrm>
            <a:off x="708556" y="2509420"/>
            <a:ext cx="4073525" cy="3241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Los proveedores de energía más grandes del mundo:</a:t>
            </a:r>
            <a:endParaRPr/>
          </a:p>
          <a:p>
            <a:pPr marL="685800" lvl="1" indent="-228600" algn="l" rtl="0">
              <a:lnSpc>
                <a:spcPct val="90000"/>
              </a:lnSpc>
              <a:spcBef>
                <a:spcPts val="1100"/>
              </a:spcBef>
              <a:spcAft>
                <a:spcPts val="0"/>
              </a:spcAft>
              <a:buClr>
                <a:schemeClr val="dk1"/>
              </a:buClr>
              <a:buSzPts val="2400"/>
              <a:buChar char="•"/>
            </a:pPr>
            <a:r>
              <a:rPr lang="en-US" sz="2400"/>
              <a:t>Carbono</a:t>
            </a:r>
            <a:endParaRPr sz="2400"/>
          </a:p>
          <a:p>
            <a:pPr marL="685800" lvl="1" indent="-228600" algn="l" rtl="0">
              <a:lnSpc>
                <a:spcPct val="90000"/>
              </a:lnSpc>
              <a:spcBef>
                <a:spcPts val="1100"/>
              </a:spcBef>
              <a:spcAft>
                <a:spcPts val="0"/>
              </a:spcAft>
              <a:buClr>
                <a:schemeClr val="dk1"/>
              </a:buClr>
              <a:buSzPts val="2400"/>
              <a:buChar char="•"/>
            </a:pPr>
            <a:r>
              <a:rPr lang="en-US"/>
              <a:t>Petróleo</a:t>
            </a:r>
            <a:endParaRPr sz="2400"/>
          </a:p>
          <a:p>
            <a:pPr marL="685800" lvl="1" indent="-228600" algn="l" rtl="0">
              <a:lnSpc>
                <a:spcPct val="90000"/>
              </a:lnSpc>
              <a:spcBef>
                <a:spcPts val="1100"/>
              </a:spcBef>
              <a:spcAft>
                <a:spcPts val="0"/>
              </a:spcAft>
              <a:buClr>
                <a:schemeClr val="dk1"/>
              </a:buClr>
              <a:buSzPts val="2400"/>
              <a:buChar char="•"/>
            </a:pPr>
            <a:r>
              <a:rPr lang="en-US" sz="2400"/>
              <a:t>Gas</a:t>
            </a:r>
            <a:endParaRPr/>
          </a:p>
          <a:p>
            <a:pPr marL="685800" lvl="1" indent="-228600" algn="l" rtl="0">
              <a:lnSpc>
                <a:spcPct val="90000"/>
              </a:lnSpc>
              <a:spcBef>
                <a:spcPts val="1100"/>
              </a:spcBef>
              <a:spcAft>
                <a:spcPts val="0"/>
              </a:spcAft>
              <a:buClr>
                <a:schemeClr val="dk1"/>
              </a:buClr>
              <a:buSzPts val="2400"/>
              <a:buChar char="•"/>
            </a:pPr>
            <a:r>
              <a:rPr lang="en-US" sz="2400"/>
              <a:t>Nuclear</a:t>
            </a:r>
            <a:endParaRPr/>
          </a:p>
          <a:p>
            <a:pPr marL="685800" lvl="1" indent="-228600" algn="l" rtl="0">
              <a:lnSpc>
                <a:spcPct val="90000"/>
              </a:lnSpc>
              <a:spcBef>
                <a:spcPts val="1100"/>
              </a:spcBef>
              <a:spcAft>
                <a:spcPts val="0"/>
              </a:spcAft>
              <a:buClr>
                <a:schemeClr val="dk1"/>
              </a:buClr>
              <a:buSzPts val="2400"/>
              <a:buChar char="•"/>
            </a:pPr>
            <a:r>
              <a:rPr lang="en-US"/>
              <a:t>Servicios públicos eléctricos</a:t>
            </a:r>
            <a:endParaRPr sz="2400"/>
          </a:p>
        </p:txBody>
      </p:sp>
      <p:pic>
        <p:nvPicPr>
          <p:cNvPr id="333" name="Google Shape;333;p43"/>
          <p:cNvPicPr preferRelativeResize="0"/>
          <p:nvPr/>
        </p:nvPicPr>
        <p:blipFill rotWithShape="1">
          <a:blip r:embed="rId3">
            <a:alphaModFix/>
          </a:blip>
          <a:srcRect/>
          <a:stretch/>
        </p:blipFill>
        <p:spPr>
          <a:xfrm>
            <a:off x="5656881" y="2509422"/>
            <a:ext cx="6535119" cy="4357164"/>
          </a:xfrm>
          <a:prstGeom prst="rect">
            <a:avLst/>
          </a:prstGeom>
          <a:noFill/>
          <a:ln>
            <a:noFill/>
          </a:ln>
        </p:spPr>
      </p:pic>
      <p:pic>
        <p:nvPicPr>
          <p:cNvPr id="334" name="Google Shape;334;p43"/>
          <p:cNvPicPr preferRelativeResize="0"/>
          <p:nvPr/>
        </p:nvPicPr>
        <p:blipFill rotWithShape="1">
          <a:blip r:embed="rId4">
            <a:alphaModFix/>
          </a:blip>
          <a:srcRect/>
          <a:stretch/>
        </p:blipFill>
        <p:spPr>
          <a:xfrm>
            <a:off x="8943556" y="1"/>
            <a:ext cx="3248443" cy="2509422"/>
          </a:xfrm>
          <a:prstGeom prst="rect">
            <a:avLst/>
          </a:prstGeom>
          <a:noFill/>
          <a:ln>
            <a:noFill/>
          </a:ln>
        </p:spPr>
      </p:pic>
      <p:pic>
        <p:nvPicPr>
          <p:cNvPr id="335" name="Google Shape;335;p43"/>
          <p:cNvPicPr preferRelativeResize="0"/>
          <p:nvPr/>
        </p:nvPicPr>
        <p:blipFill rotWithShape="1">
          <a:blip r:embed="rId5">
            <a:alphaModFix/>
          </a:blip>
          <a:srcRect/>
          <a:stretch/>
        </p:blipFill>
        <p:spPr>
          <a:xfrm>
            <a:off x="5656881" y="-1"/>
            <a:ext cx="3286674" cy="2509421"/>
          </a:xfrm>
          <a:prstGeom prst="rect">
            <a:avLst/>
          </a:prstGeom>
          <a:noFill/>
          <a:ln>
            <a:noFill/>
          </a:ln>
        </p:spPr>
      </p:pic>
      <p:pic>
        <p:nvPicPr>
          <p:cNvPr id="336" name="Google Shape;336;p43"/>
          <p:cNvPicPr preferRelativeResize="0"/>
          <p:nvPr/>
        </p:nvPicPr>
        <p:blipFill rotWithShape="1">
          <a:blip r:embed="rId6">
            <a:alphaModFix/>
          </a:blip>
          <a:srcRect/>
          <a:stretch/>
        </p:blipFill>
        <p:spPr>
          <a:xfrm>
            <a:off x="536615" y="571045"/>
            <a:ext cx="1219927" cy="909879"/>
          </a:xfrm>
          <a:prstGeom prst="rect">
            <a:avLst/>
          </a:prstGeom>
          <a:noFill/>
          <a:ln>
            <a:noFill/>
          </a:ln>
        </p:spPr>
      </p:pic>
      <p:pic>
        <p:nvPicPr>
          <p:cNvPr id="337" name="Google Shape;337;p43"/>
          <p:cNvPicPr preferRelativeResize="0"/>
          <p:nvPr/>
        </p:nvPicPr>
        <p:blipFill rotWithShape="1">
          <a:blip r:embed="rId7">
            <a:alphaModFix/>
          </a:blip>
          <a:srcRect/>
          <a:stretch/>
        </p:blipFill>
        <p:spPr>
          <a:xfrm>
            <a:off x="4063884" y="480867"/>
            <a:ext cx="935210" cy="1000057"/>
          </a:xfrm>
          <a:prstGeom prst="rect">
            <a:avLst/>
          </a:prstGeom>
          <a:noFill/>
          <a:ln>
            <a:noFill/>
          </a:ln>
        </p:spPr>
      </p:pic>
      <p:pic>
        <p:nvPicPr>
          <p:cNvPr id="338" name="Google Shape;338;p43"/>
          <p:cNvPicPr preferRelativeResize="0"/>
          <p:nvPr/>
        </p:nvPicPr>
        <p:blipFill rotWithShape="1">
          <a:blip r:embed="rId8">
            <a:alphaModFix/>
          </a:blip>
          <a:srcRect/>
          <a:stretch/>
        </p:blipFill>
        <p:spPr>
          <a:xfrm>
            <a:off x="2349575" y="445405"/>
            <a:ext cx="1121276" cy="10355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p:nvPr/>
        </p:nvSpPr>
        <p:spPr>
          <a:xfrm>
            <a:off x="623485" y="1809149"/>
            <a:ext cx="417380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Tecnologías limpias</a:t>
            </a:r>
            <a:endParaRPr sz="3200" b="1">
              <a:solidFill>
                <a:srgbClr val="114C8A"/>
              </a:solidFill>
              <a:latin typeface="Helvetica Neue"/>
              <a:ea typeface="Helvetica Neue"/>
              <a:cs typeface="Helvetica Neue"/>
              <a:sym typeface="Helvetica Neue"/>
            </a:endParaRPr>
          </a:p>
        </p:txBody>
      </p:sp>
      <p:sp>
        <p:nvSpPr>
          <p:cNvPr id="345" name="Google Shape;345;p44"/>
          <p:cNvSpPr txBox="1">
            <a:spLocks noGrp="1"/>
          </p:cNvSpPr>
          <p:nvPr>
            <p:ph type="body" idx="4294967295"/>
          </p:nvPr>
        </p:nvSpPr>
        <p:spPr>
          <a:xfrm>
            <a:off x="623486" y="2520152"/>
            <a:ext cx="5086350" cy="38068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300"/>
              <a:buNone/>
            </a:pPr>
            <a:r>
              <a:rPr lang="en-US" sz="2300"/>
              <a:t>Líderes mundiales en tecnología limpia:</a:t>
            </a:r>
            <a:endParaRPr sz="2300"/>
          </a:p>
          <a:p>
            <a:pPr marL="685800" lvl="1" indent="-228600" algn="l" rtl="0">
              <a:lnSpc>
                <a:spcPct val="90000"/>
              </a:lnSpc>
              <a:spcBef>
                <a:spcPts val="1100"/>
              </a:spcBef>
              <a:spcAft>
                <a:spcPts val="0"/>
              </a:spcAft>
              <a:buClr>
                <a:schemeClr val="dk1"/>
              </a:buClr>
              <a:buSzPts val="2300"/>
              <a:buChar char="•"/>
            </a:pPr>
            <a:r>
              <a:rPr lang="en-US" sz="2300"/>
              <a:t>Eólica, Solar, y otras fuentes de energías renovables</a:t>
            </a:r>
            <a:endParaRPr sz="2300"/>
          </a:p>
          <a:p>
            <a:pPr marL="685800" lvl="1" indent="-228600" algn="l" rtl="0">
              <a:lnSpc>
                <a:spcPct val="90000"/>
              </a:lnSpc>
              <a:spcBef>
                <a:spcPts val="1100"/>
              </a:spcBef>
              <a:spcAft>
                <a:spcPts val="0"/>
              </a:spcAft>
              <a:buClr>
                <a:schemeClr val="dk1"/>
              </a:buClr>
              <a:buSzPts val="2300"/>
              <a:buChar char="•"/>
            </a:pPr>
            <a:r>
              <a:rPr lang="en-US" sz="2300"/>
              <a:t>Almacenamiento de energía, vehículos eléctricos.</a:t>
            </a:r>
            <a:endParaRPr sz="2300"/>
          </a:p>
          <a:p>
            <a:pPr marL="685800" lvl="1" indent="-228600" algn="l" rtl="0">
              <a:lnSpc>
                <a:spcPct val="90000"/>
              </a:lnSpc>
              <a:spcBef>
                <a:spcPts val="1100"/>
              </a:spcBef>
              <a:spcAft>
                <a:spcPts val="0"/>
              </a:spcAft>
              <a:buClr>
                <a:schemeClr val="dk1"/>
              </a:buClr>
              <a:buSzPts val="2300"/>
              <a:buChar char="•"/>
            </a:pPr>
            <a:r>
              <a:rPr lang="en-US" sz="2300"/>
              <a:t>Eficiencia energética, Edificios verdes</a:t>
            </a:r>
            <a:endParaRPr sz="2300"/>
          </a:p>
          <a:p>
            <a:pPr marL="685800" lvl="1" indent="-228600" algn="l" rtl="0">
              <a:lnSpc>
                <a:spcPct val="90000"/>
              </a:lnSpc>
              <a:spcBef>
                <a:spcPts val="1100"/>
              </a:spcBef>
              <a:spcAft>
                <a:spcPts val="0"/>
              </a:spcAft>
              <a:buClr>
                <a:schemeClr val="dk1"/>
              </a:buClr>
              <a:buSzPts val="2300"/>
              <a:buChar char="•"/>
            </a:pPr>
            <a:r>
              <a:rPr lang="en-US" sz="2300"/>
              <a:t>Eliminación tecnológica de carbono</a:t>
            </a:r>
            <a:endParaRPr sz="2300"/>
          </a:p>
          <a:p>
            <a:pPr marL="685800" lvl="1" indent="-228600" algn="l" rtl="0">
              <a:lnSpc>
                <a:spcPct val="90000"/>
              </a:lnSpc>
              <a:spcBef>
                <a:spcPts val="1100"/>
              </a:spcBef>
              <a:spcAft>
                <a:spcPts val="0"/>
              </a:spcAft>
              <a:buClr>
                <a:schemeClr val="dk1"/>
              </a:buClr>
              <a:buSzPts val="2300"/>
              <a:buChar char="•"/>
            </a:pPr>
            <a:r>
              <a:rPr lang="en-US" sz="2300"/>
              <a:t>Nuevas energías del futuro</a:t>
            </a:r>
            <a:endParaRPr sz="2300"/>
          </a:p>
        </p:txBody>
      </p:sp>
      <p:pic>
        <p:nvPicPr>
          <p:cNvPr id="346" name="Google Shape;346;p44"/>
          <p:cNvPicPr preferRelativeResize="0"/>
          <p:nvPr/>
        </p:nvPicPr>
        <p:blipFill rotWithShape="1">
          <a:blip r:embed="rId3">
            <a:alphaModFix/>
          </a:blip>
          <a:srcRect/>
          <a:stretch/>
        </p:blipFill>
        <p:spPr>
          <a:xfrm>
            <a:off x="5810642" y="3222886"/>
            <a:ext cx="3151604" cy="3635114"/>
          </a:xfrm>
          <a:prstGeom prst="rect">
            <a:avLst/>
          </a:prstGeom>
          <a:noFill/>
          <a:ln>
            <a:noFill/>
          </a:ln>
        </p:spPr>
      </p:pic>
      <p:pic>
        <p:nvPicPr>
          <p:cNvPr id="347" name="Google Shape;347;p44"/>
          <p:cNvPicPr preferRelativeResize="0"/>
          <p:nvPr/>
        </p:nvPicPr>
        <p:blipFill rotWithShape="1">
          <a:blip r:embed="rId4">
            <a:alphaModFix/>
          </a:blip>
          <a:srcRect/>
          <a:stretch/>
        </p:blipFill>
        <p:spPr>
          <a:xfrm>
            <a:off x="8703528" y="3222886"/>
            <a:ext cx="3492388" cy="1878432"/>
          </a:xfrm>
          <a:prstGeom prst="rect">
            <a:avLst/>
          </a:prstGeom>
          <a:noFill/>
          <a:ln>
            <a:noFill/>
          </a:ln>
        </p:spPr>
      </p:pic>
      <p:pic>
        <p:nvPicPr>
          <p:cNvPr id="348" name="Google Shape;348;p44"/>
          <p:cNvPicPr preferRelativeResize="0"/>
          <p:nvPr/>
        </p:nvPicPr>
        <p:blipFill rotWithShape="1">
          <a:blip r:embed="rId5">
            <a:alphaModFix/>
          </a:blip>
          <a:srcRect/>
          <a:stretch/>
        </p:blipFill>
        <p:spPr>
          <a:xfrm>
            <a:off x="625361" y="490662"/>
            <a:ext cx="1085809" cy="1041533"/>
          </a:xfrm>
          <a:prstGeom prst="rect">
            <a:avLst/>
          </a:prstGeom>
          <a:noFill/>
          <a:ln>
            <a:noFill/>
          </a:ln>
        </p:spPr>
      </p:pic>
      <p:pic>
        <p:nvPicPr>
          <p:cNvPr id="349" name="Google Shape;349;p44"/>
          <p:cNvPicPr preferRelativeResize="0"/>
          <p:nvPr/>
        </p:nvPicPr>
        <p:blipFill rotWithShape="1">
          <a:blip r:embed="rId6">
            <a:alphaModFix/>
          </a:blip>
          <a:srcRect/>
          <a:stretch/>
        </p:blipFill>
        <p:spPr>
          <a:xfrm>
            <a:off x="4151492" y="667431"/>
            <a:ext cx="1057606" cy="831476"/>
          </a:xfrm>
          <a:prstGeom prst="rect">
            <a:avLst/>
          </a:prstGeom>
          <a:noFill/>
          <a:ln>
            <a:noFill/>
          </a:ln>
        </p:spPr>
      </p:pic>
      <p:pic>
        <p:nvPicPr>
          <p:cNvPr id="350" name="Google Shape;350;p44"/>
          <p:cNvPicPr preferRelativeResize="0"/>
          <p:nvPr/>
        </p:nvPicPr>
        <p:blipFill rotWithShape="1">
          <a:blip r:embed="rId7">
            <a:alphaModFix/>
          </a:blip>
          <a:srcRect/>
          <a:stretch/>
        </p:blipFill>
        <p:spPr>
          <a:xfrm>
            <a:off x="2405549" y="661952"/>
            <a:ext cx="1051563" cy="836339"/>
          </a:xfrm>
          <a:prstGeom prst="rect">
            <a:avLst/>
          </a:prstGeom>
          <a:noFill/>
          <a:ln>
            <a:noFill/>
          </a:ln>
        </p:spPr>
      </p:pic>
      <p:pic>
        <p:nvPicPr>
          <p:cNvPr id="351" name="Google Shape;351;p44" descr="Image result for electric vehicle tesla"/>
          <p:cNvPicPr preferRelativeResize="0"/>
          <p:nvPr/>
        </p:nvPicPr>
        <p:blipFill rotWithShape="1">
          <a:blip r:embed="rId8">
            <a:alphaModFix/>
          </a:blip>
          <a:srcRect/>
          <a:stretch/>
        </p:blipFill>
        <p:spPr>
          <a:xfrm>
            <a:off x="8703526" y="5101318"/>
            <a:ext cx="3492389" cy="1756682"/>
          </a:xfrm>
          <a:prstGeom prst="rect">
            <a:avLst/>
          </a:prstGeom>
          <a:noFill/>
          <a:ln>
            <a:noFill/>
          </a:ln>
        </p:spPr>
      </p:pic>
      <p:pic>
        <p:nvPicPr>
          <p:cNvPr id="352" name="Google Shape;352;p44" descr="Related image"/>
          <p:cNvPicPr preferRelativeResize="0"/>
          <p:nvPr/>
        </p:nvPicPr>
        <p:blipFill rotWithShape="1">
          <a:blip r:embed="rId9">
            <a:alphaModFix/>
          </a:blip>
          <a:srcRect/>
          <a:stretch/>
        </p:blipFill>
        <p:spPr>
          <a:xfrm>
            <a:off x="5810643" y="0"/>
            <a:ext cx="6385274" cy="32228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p:nvPr/>
        </p:nvSpPr>
        <p:spPr>
          <a:xfrm>
            <a:off x="1330922" y="2604192"/>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i="1" u="none" strike="noStrike" cap="none">
                <a:solidFill>
                  <a:schemeClr val="lt1"/>
                </a:solidFill>
                <a:latin typeface="Helvetica Neue"/>
                <a:ea typeface="Helvetica Neue"/>
                <a:cs typeface="Helvetica Neue"/>
                <a:sym typeface="Helvetica Neue"/>
              </a:rPr>
              <a:t>Introducción</a:t>
            </a:r>
            <a:endParaRPr sz="8000" b="1" i="1"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45"/>
          <p:cNvPicPr preferRelativeResize="0"/>
          <p:nvPr/>
        </p:nvPicPr>
        <p:blipFill rotWithShape="1">
          <a:blip r:embed="rId3">
            <a:alphaModFix/>
          </a:blip>
          <a:srcRect/>
          <a:stretch/>
        </p:blipFill>
        <p:spPr>
          <a:xfrm>
            <a:off x="2279014" y="496049"/>
            <a:ext cx="1210489" cy="1002858"/>
          </a:xfrm>
          <a:prstGeom prst="rect">
            <a:avLst/>
          </a:prstGeom>
          <a:noFill/>
          <a:ln>
            <a:noFill/>
          </a:ln>
        </p:spPr>
      </p:pic>
      <p:pic>
        <p:nvPicPr>
          <p:cNvPr id="359" name="Google Shape;359;p45"/>
          <p:cNvPicPr preferRelativeResize="0"/>
          <p:nvPr/>
        </p:nvPicPr>
        <p:blipFill rotWithShape="1">
          <a:blip r:embed="rId4">
            <a:alphaModFix/>
          </a:blip>
          <a:srcRect/>
          <a:stretch/>
        </p:blipFill>
        <p:spPr>
          <a:xfrm>
            <a:off x="594684" y="667431"/>
            <a:ext cx="1022341" cy="901141"/>
          </a:xfrm>
          <a:prstGeom prst="rect">
            <a:avLst/>
          </a:prstGeom>
          <a:noFill/>
          <a:ln>
            <a:noFill/>
          </a:ln>
        </p:spPr>
      </p:pic>
      <p:pic>
        <p:nvPicPr>
          <p:cNvPr id="360" name="Google Shape;360;p45"/>
          <p:cNvPicPr preferRelativeResize="0"/>
          <p:nvPr/>
        </p:nvPicPr>
        <p:blipFill rotWithShape="1">
          <a:blip r:embed="rId5">
            <a:alphaModFix/>
          </a:blip>
          <a:srcRect/>
          <a:stretch/>
        </p:blipFill>
        <p:spPr>
          <a:xfrm>
            <a:off x="5946654" y="0"/>
            <a:ext cx="3271766" cy="2725036"/>
          </a:xfrm>
          <a:prstGeom prst="rect">
            <a:avLst/>
          </a:prstGeom>
          <a:noFill/>
          <a:ln>
            <a:noFill/>
          </a:ln>
        </p:spPr>
      </p:pic>
      <p:pic>
        <p:nvPicPr>
          <p:cNvPr id="361" name="Google Shape;361;p45" descr="Frecciarossa.JPG"/>
          <p:cNvPicPr preferRelativeResize="0"/>
          <p:nvPr/>
        </p:nvPicPr>
        <p:blipFill rotWithShape="1">
          <a:blip r:embed="rId6">
            <a:alphaModFix/>
          </a:blip>
          <a:srcRect/>
          <a:stretch/>
        </p:blipFill>
        <p:spPr>
          <a:xfrm>
            <a:off x="8806044" y="0"/>
            <a:ext cx="3385956" cy="2725036"/>
          </a:xfrm>
          <a:prstGeom prst="rect">
            <a:avLst/>
          </a:prstGeom>
          <a:noFill/>
          <a:ln>
            <a:noFill/>
          </a:ln>
        </p:spPr>
      </p:pic>
      <p:pic>
        <p:nvPicPr>
          <p:cNvPr id="362" name="Google Shape;362;p45"/>
          <p:cNvPicPr preferRelativeResize="0"/>
          <p:nvPr/>
        </p:nvPicPr>
        <p:blipFill rotWithShape="1">
          <a:blip r:embed="rId7">
            <a:alphaModFix/>
          </a:blip>
          <a:srcRect/>
          <a:stretch/>
        </p:blipFill>
        <p:spPr>
          <a:xfrm>
            <a:off x="5946654" y="2725036"/>
            <a:ext cx="6245346" cy="4147111"/>
          </a:xfrm>
          <a:prstGeom prst="rect">
            <a:avLst/>
          </a:prstGeom>
          <a:noFill/>
          <a:ln>
            <a:noFill/>
          </a:ln>
        </p:spPr>
      </p:pic>
      <p:sp>
        <p:nvSpPr>
          <p:cNvPr id="363" name="Google Shape;363;p45"/>
          <p:cNvSpPr txBox="1"/>
          <p:nvPr/>
        </p:nvSpPr>
        <p:spPr>
          <a:xfrm>
            <a:off x="623486" y="1809149"/>
            <a:ext cx="4450538"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Industria &amp; Comercio</a:t>
            </a:r>
            <a:endParaRPr sz="3200" b="1">
              <a:solidFill>
                <a:srgbClr val="114C8A"/>
              </a:solidFill>
              <a:latin typeface="Helvetica Neue"/>
              <a:ea typeface="Helvetica Neue"/>
              <a:cs typeface="Helvetica Neue"/>
              <a:sym typeface="Helvetica Neue"/>
            </a:endParaRPr>
          </a:p>
        </p:txBody>
      </p:sp>
      <p:sp>
        <p:nvSpPr>
          <p:cNvPr id="364" name="Google Shape;364;p45"/>
          <p:cNvSpPr txBox="1"/>
          <p:nvPr/>
        </p:nvSpPr>
        <p:spPr>
          <a:xfrm>
            <a:off x="623486" y="2550297"/>
            <a:ext cx="5086050" cy="38068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a:solidFill>
                  <a:schemeClr val="dk1"/>
                </a:solidFill>
                <a:latin typeface="Helvetica Neue"/>
                <a:ea typeface="Helvetica Neue"/>
                <a:cs typeface="Helvetica Neue"/>
                <a:sym typeface="Helvetica Neue"/>
              </a:rPr>
              <a:t>Las corporaciones más grandes que consumen energía:</a:t>
            </a:r>
            <a:endParaRPr sz="2400" b="0" i="0">
              <a:solidFill>
                <a:srgbClr val="3F3F3F"/>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Fabricantes de automóviles, Aerolíneas, Envíos y fletes, Otros transportes</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Construcciones</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Maquinaria industrial</a:t>
            </a:r>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Manufactura</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Consumidores de productos</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Alta tecnología</a:t>
            </a:r>
            <a:endParaRPr sz="2400" b="0" i="0" u="none" strike="noStrike" cap="none">
              <a:solidFill>
                <a:srgbClr val="3F3F3F"/>
              </a:solidFill>
              <a:latin typeface="Helvetica Neue"/>
              <a:ea typeface="Helvetica Neue"/>
              <a:cs typeface="Helvetica Neue"/>
              <a:sym typeface="Helvetica Neue"/>
            </a:endParaRPr>
          </a:p>
        </p:txBody>
      </p:sp>
      <p:pic>
        <p:nvPicPr>
          <p:cNvPr id="365" name="Google Shape;365;p45"/>
          <p:cNvPicPr preferRelativeResize="0"/>
          <p:nvPr/>
        </p:nvPicPr>
        <p:blipFill rotWithShape="1">
          <a:blip r:embed="rId8">
            <a:alphaModFix/>
          </a:blip>
          <a:srcRect/>
          <a:stretch/>
        </p:blipFill>
        <p:spPr>
          <a:xfrm>
            <a:off x="4151492" y="667431"/>
            <a:ext cx="1057606" cy="8314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6"/>
          <p:cNvPicPr preferRelativeResize="0"/>
          <p:nvPr/>
        </p:nvPicPr>
        <p:blipFill rotWithShape="1">
          <a:blip r:embed="rId3">
            <a:alphaModFix/>
          </a:blip>
          <a:srcRect/>
          <a:stretch/>
        </p:blipFill>
        <p:spPr>
          <a:xfrm>
            <a:off x="2331787" y="658023"/>
            <a:ext cx="1459470" cy="929231"/>
          </a:xfrm>
          <a:prstGeom prst="rect">
            <a:avLst/>
          </a:prstGeom>
          <a:noFill/>
          <a:ln>
            <a:noFill/>
          </a:ln>
        </p:spPr>
      </p:pic>
      <p:pic>
        <p:nvPicPr>
          <p:cNvPr id="372" name="Google Shape;372;p46"/>
          <p:cNvPicPr preferRelativeResize="0"/>
          <p:nvPr/>
        </p:nvPicPr>
        <p:blipFill rotWithShape="1">
          <a:blip r:embed="rId4">
            <a:alphaModFix/>
          </a:blip>
          <a:srcRect/>
          <a:stretch/>
        </p:blipFill>
        <p:spPr>
          <a:xfrm>
            <a:off x="4269822" y="691209"/>
            <a:ext cx="1228477" cy="862859"/>
          </a:xfrm>
          <a:prstGeom prst="rect">
            <a:avLst/>
          </a:prstGeom>
          <a:noFill/>
          <a:ln>
            <a:noFill/>
          </a:ln>
        </p:spPr>
      </p:pic>
      <p:pic>
        <p:nvPicPr>
          <p:cNvPr id="373" name="Google Shape;373;p46"/>
          <p:cNvPicPr preferRelativeResize="0"/>
          <p:nvPr/>
        </p:nvPicPr>
        <p:blipFill rotWithShape="1">
          <a:blip r:embed="rId5">
            <a:alphaModFix/>
          </a:blip>
          <a:srcRect/>
          <a:stretch/>
        </p:blipFill>
        <p:spPr>
          <a:xfrm>
            <a:off x="5949206" y="4034118"/>
            <a:ext cx="3338230" cy="2823882"/>
          </a:xfrm>
          <a:prstGeom prst="rect">
            <a:avLst/>
          </a:prstGeom>
          <a:noFill/>
          <a:ln>
            <a:noFill/>
          </a:ln>
        </p:spPr>
      </p:pic>
      <p:pic>
        <p:nvPicPr>
          <p:cNvPr id="374" name="Google Shape;374;p46"/>
          <p:cNvPicPr preferRelativeResize="0"/>
          <p:nvPr/>
        </p:nvPicPr>
        <p:blipFill rotWithShape="1">
          <a:blip r:embed="rId6">
            <a:alphaModFix/>
          </a:blip>
          <a:srcRect/>
          <a:stretch/>
        </p:blipFill>
        <p:spPr>
          <a:xfrm>
            <a:off x="9284829" y="4012408"/>
            <a:ext cx="2922185" cy="2845591"/>
          </a:xfrm>
          <a:prstGeom prst="rect">
            <a:avLst/>
          </a:prstGeom>
          <a:noFill/>
          <a:ln>
            <a:noFill/>
          </a:ln>
        </p:spPr>
      </p:pic>
      <p:pic>
        <p:nvPicPr>
          <p:cNvPr id="375" name="Google Shape;375;p46"/>
          <p:cNvPicPr preferRelativeResize="0"/>
          <p:nvPr/>
        </p:nvPicPr>
        <p:blipFill rotWithShape="1">
          <a:blip r:embed="rId7">
            <a:alphaModFix/>
          </a:blip>
          <a:srcRect/>
          <a:stretch/>
        </p:blipFill>
        <p:spPr>
          <a:xfrm>
            <a:off x="5949206" y="-18824"/>
            <a:ext cx="6255201" cy="4052942"/>
          </a:xfrm>
          <a:prstGeom prst="rect">
            <a:avLst/>
          </a:prstGeom>
          <a:noFill/>
          <a:ln>
            <a:noFill/>
          </a:ln>
        </p:spPr>
      </p:pic>
      <p:pic>
        <p:nvPicPr>
          <p:cNvPr id="376" name="Google Shape;376;p46"/>
          <p:cNvPicPr preferRelativeResize="0"/>
          <p:nvPr/>
        </p:nvPicPr>
        <p:blipFill rotWithShape="1">
          <a:blip r:embed="rId8">
            <a:alphaModFix/>
          </a:blip>
          <a:srcRect/>
          <a:stretch/>
        </p:blipFill>
        <p:spPr>
          <a:xfrm>
            <a:off x="510009" y="813252"/>
            <a:ext cx="1324696" cy="618773"/>
          </a:xfrm>
          <a:prstGeom prst="rect">
            <a:avLst/>
          </a:prstGeom>
          <a:noFill/>
          <a:ln>
            <a:noFill/>
          </a:ln>
        </p:spPr>
      </p:pic>
      <p:sp>
        <p:nvSpPr>
          <p:cNvPr id="377" name="Google Shape;377;p46"/>
          <p:cNvSpPr txBox="1"/>
          <p:nvPr/>
        </p:nvSpPr>
        <p:spPr>
          <a:xfrm>
            <a:off x="623486" y="1809149"/>
            <a:ext cx="4450538"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Tierra, Agricultura, &amp; Silvicultura</a:t>
            </a:r>
            <a:endParaRPr sz="3200" b="1">
              <a:solidFill>
                <a:srgbClr val="114C8A"/>
              </a:solidFill>
              <a:latin typeface="Helvetica Neue"/>
              <a:ea typeface="Helvetica Neue"/>
              <a:cs typeface="Helvetica Neue"/>
              <a:sym typeface="Helvetica Neue"/>
            </a:endParaRPr>
          </a:p>
        </p:txBody>
      </p:sp>
      <p:sp>
        <p:nvSpPr>
          <p:cNvPr id="378" name="Google Shape;378;p46"/>
          <p:cNvSpPr txBox="1"/>
          <p:nvPr/>
        </p:nvSpPr>
        <p:spPr>
          <a:xfrm>
            <a:off x="623486" y="3029466"/>
            <a:ext cx="5086050" cy="38068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a:solidFill>
                  <a:schemeClr val="dk1"/>
                </a:solidFill>
                <a:latin typeface="Helvetica Neue"/>
                <a:ea typeface="Helvetica Neue"/>
                <a:cs typeface="Helvetica Neue"/>
                <a:sym typeface="Helvetica Neue"/>
              </a:rPr>
              <a:t>Alianza global de:</a:t>
            </a:r>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Companias de alimentos &amp; agricultura</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Grandes grupos de defensa de los propietarios y agricultores</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Empresas madereras</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Grupos de conservación de las tierras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7"/>
          <p:cNvSpPr txBox="1"/>
          <p:nvPr/>
        </p:nvSpPr>
        <p:spPr>
          <a:xfrm>
            <a:off x="412249" y="1801199"/>
            <a:ext cx="508605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Halcones climáticos</a:t>
            </a:r>
            <a:endParaRPr sz="3200" b="1">
              <a:solidFill>
                <a:srgbClr val="114C8A"/>
              </a:solidFill>
              <a:latin typeface="Helvetica Neue"/>
              <a:ea typeface="Helvetica Neue"/>
              <a:cs typeface="Helvetica Neue"/>
              <a:sym typeface="Helvetica Neue"/>
            </a:endParaRPr>
          </a:p>
        </p:txBody>
      </p:sp>
      <p:sp>
        <p:nvSpPr>
          <p:cNvPr id="385" name="Google Shape;385;p47"/>
          <p:cNvSpPr txBox="1"/>
          <p:nvPr/>
        </p:nvSpPr>
        <p:spPr>
          <a:xfrm>
            <a:off x="621481" y="2537097"/>
            <a:ext cx="5086050" cy="3806825"/>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rgbClr val="000000"/>
              </a:buClr>
              <a:buSzPts val="2400"/>
              <a:buFont typeface="Arial"/>
              <a:buChar char="•"/>
            </a:pPr>
            <a:r>
              <a:rPr lang="en-US" sz="2400" b="0" i="0">
                <a:solidFill>
                  <a:srgbClr val="000000"/>
                </a:solidFill>
                <a:latin typeface="Helvetica Neue"/>
                <a:ea typeface="Helvetica Neue"/>
                <a:cs typeface="Helvetica Neue"/>
                <a:sym typeface="Helvetica Neue"/>
              </a:rPr>
              <a:t>Principales organizaciones ambientales y sin </a:t>
            </a:r>
            <a:r>
              <a:rPr lang="en-US" sz="2400">
                <a:latin typeface="Helvetica Neue"/>
                <a:ea typeface="Helvetica Neue"/>
                <a:cs typeface="Helvetica Neue"/>
                <a:sym typeface="Helvetica Neue"/>
              </a:rPr>
              <a:t>fines</a:t>
            </a:r>
            <a:r>
              <a:rPr lang="en-US" sz="2400" b="0" i="0">
                <a:solidFill>
                  <a:srgbClr val="000000"/>
                </a:solidFill>
                <a:latin typeface="Helvetica Neue"/>
                <a:ea typeface="Helvetica Neue"/>
                <a:cs typeface="Helvetica Neue"/>
                <a:sym typeface="Helvetica Neue"/>
              </a:rPr>
              <a:t> de lucro</a:t>
            </a:r>
            <a:endParaRPr sz="2400" b="0" i="0">
              <a:solidFill>
                <a:srgbClr val="000000"/>
              </a:solidFill>
              <a:latin typeface="Helvetica Neue"/>
              <a:ea typeface="Helvetica Neue"/>
              <a:cs typeface="Helvetica Neue"/>
              <a:sym typeface="Helvetica Neue"/>
            </a:endParaRPr>
          </a:p>
          <a:p>
            <a:pPr marL="171450" marR="0" lvl="0" indent="-171450" algn="l" rtl="0">
              <a:lnSpc>
                <a:spcPct val="90000"/>
              </a:lnSpc>
              <a:spcBef>
                <a:spcPts val="1100"/>
              </a:spcBef>
              <a:spcAft>
                <a:spcPts val="0"/>
              </a:spcAft>
              <a:buClr>
                <a:srgbClr val="000000"/>
              </a:buClr>
              <a:buSzPts val="2400"/>
              <a:buFont typeface="Arial"/>
              <a:buChar char="•"/>
            </a:pPr>
            <a:r>
              <a:rPr lang="en-US" sz="2400" b="0" i="0">
                <a:solidFill>
                  <a:srgbClr val="000000"/>
                </a:solidFill>
                <a:latin typeface="Helvetica Neue"/>
                <a:ea typeface="Helvetica Neue"/>
                <a:cs typeface="Helvetica Neue"/>
                <a:sym typeface="Helvetica Neue"/>
              </a:rPr>
              <a:t>Organizaciones de justicia climática</a:t>
            </a:r>
            <a:endParaRPr sz="2400" b="0" i="0">
              <a:solidFill>
                <a:srgbClr val="000000"/>
              </a:solidFill>
              <a:latin typeface="Helvetica Neue"/>
              <a:ea typeface="Helvetica Neue"/>
              <a:cs typeface="Helvetica Neue"/>
              <a:sym typeface="Helvetica Neue"/>
            </a:endParaRPr>
          </a:p>
          <a:p>
            <a:pPr marL="171450" marR="0" lvl="0" indent="-171450" algn="l" rtl="0">
              <a:lnSpc>
                <a:spcPct val="90000"/>
              </a:lnSpc>
              <a:spcBef>
                <a:spcPts val="1100"/>
              </a:spcBef>
              <a:spcAft>
                <a:spcPts val="0"/>
              </a:spcAft>
              <a:buClr>
                <a:srgbClr val="000000"/>
              </a:buClr>
              <a:buSzPts val="2400"/>
              <a:buFont typeface="Arial"/>
              <a:buChar char="•"/>
            </a:pPr>
            <a:r>
              <a:rPr lang="en-US" sz="2400" b="0" i="0">
                <a:solidFill>
                  <a:srgbClr val="000000"/>
                </a:solidFill>
                <a:latin typeface="Helvetica Neue"/>
                <a:ea typeface="Helvetica Neue"/>
                <a:cs typeface="Helvetica Neue"/>
                <a:sym typeface="Helvetica Neue"/>
              </a:rPr>
              <a:t>Movimientos juveniles</a:t>
            </a:r>
            <a:endParaRPr/>
          </a:p>
          <a:p>
            <a:pPr marL="171450" marR="0" lvl="0" indent="-171450" algn="l" rtl="0">
              <a:lnSpc>
                <a:spcPct val="90000"/>
              </a:lnSpc>
              <a:spcBef>
                <a:spcPts val="1100"/>
              </a:spcBef>
              <a:spcAft>
                <a:spcPts val="0"/>
              </a:spcAft>
              <a:buClr>
                <a:srgbClr val="000000"/>
              </a:buClr>
              <a:buSzPts val="2400"/>
              <a:buFont typeface="Arial"/>
              <a:buChar char="•"/>
            </a:pPr>
            <a:r>
              <a:rPr lang="en-US" sz="2400" b="0" i="0">
                <a:solidFill>
                  <a:srgbClr val="000000"/>
                </a:solidFill>
                <a:latin typeface="Helvetica Neue"/>
                <a:ea typeface="Helvetica Neue"/>
                <a:cs typeface="Helvetica Neue"/>
                <a:sym typeface="Helvetica Neue"/>
              </a:rPr>
              <a:t>Ciudadanos de todo el mundo dañados por el cambio climático</a:t>
            </a:r>
            <a:endParaRPr sz="2400" b="0" i="0">
              <a:solidFill>
                <a:srgbClr val="000000"/>
              </a:solidFill>
              <a:latin typeface="Helvetica Neue"/>
              <a:ea typeface="Helvetica Neue"/>
              <a:cs typeface="Helvetica Neue"/>
              <a:sym typeface="Helvetica Neue"/>
            </a:endParaRPr>
          </a:p>
        </p:txBody>
      </p:sp>
      <p:pic>
        <p:nvPicPr>
          <p:cNvPr id="386" name="Google Shape;386;p47"/>
          <p:cNvPicPr preferRelativeResize="0"/>
          <p:nvPr/>
        </p:nvPicPr>
        <p:blipFill rotWithShape="1">
          <a:blip r:embed="rId3">
            <a:alphaModFix/>
          </a:blip>
          <a:srcRect/>
          <a:stretch/>
        </p:blipFill>
        <p:spPr>
          <a:xfrm>
            <a:off x="1783986" y="337842"/>
            <a:ext cx="2056305" cy="1113543"/>
          </a:xfrm>
          <a:prstGeom prst="rect">
            <a:avLst/>
          </a:prstGeom>
          <a:noFill/>
          <a:ln>
            <a:noFill/>
          </a:ln>
        </p:spPr>
      </p:pic>
      <p:pic>
        <p:nvPicPr>
          <p:cNvPr id="387" name="Google Shape;387;p47"/>
          <p:cNvPicPr preferRelativeResize="0"/>
          <p:nvPr/>
        </p:nvPicPr>
        <p:blipFill rotWithShape="1">
          <a:blip r:embed="rId4">
            <a:alphaModFix/>
          </a:blip>
          <a:srcRect/>
          <a:stretch/>
        </p:blipFill>
        <p:spPr>
          <a:xfrm>
            <a:off x="412249" y="381814"/>
            <a:ext cx="1195244" cy="1125706"/>
          </a:xfrm>
          <a:prstGeom prst="rect">
            <a:avLst/>
          </a:prstGeom>
          <a:noFill/>
          <a:ln>
            <a:noFill/>
          </a:ln>
        </p:spPr>
      </p:pic>
      <p:pic>
        <p:nvPicPr>
          <p:cNvPr id="388" name="Google Shape;388;p47"/>
          <p:cNvPicPr preferRelativeResize="0"/>
          <p:nvPr/>
        </p:nvPicPr>
        <p:blipFill rotWithShape="1">
          <a:blip r:embed="rId5">
            <a:alphaModFix/>
          </a:blip>
          <a:srcRect/>
          <a:stretch/>
        </p:blipFill>
        <p:spPr>
          <a:xfrm>
            <a:off x="4122741" y="381058"/>
            <a:ext cx="1123274" cy="1123274"/>
          </a:xfrm>
          <a:prstGeom prst="rect">
            <a:avLst/>
          </a:prstGeom>
          <a:noFill/>
          <a:ln>
            <a:noFill/>
          </a:ln>
        </p:spPr>
      </p:pic>
      <p:pic>
        <p:nvPicPr>
          <p:cNvPr id="389" name="Google Shape;389;p47" descr="5476821335_29156f106f_z.jpg"/>
          <p:cNvPicPr preferRelativeResize="0"/>
          <p:nvPr/>
        </p:nvPicPr>
        <p:blipFill rotWithShape="1">
          <a:blip r:embed="rId6">
            <a:alphaModFix/>
          </a:blip>
          <a:srcRect/>
          <a:stretch/>
        </p:blipFill>
        <p:spPr>
          <a:xfrm>
            <a:off x="6169047" y="3965678"/>
            <a:ext cx="4102042" cy="2893764"/>
          </a:xfrm>
          <a:prstGeom prst="rect">
            <a:avLst/>
          </a:prstGeom>
          <a:noFill/>
          <a:ln>
            <a:noFill/>
          </a:ln>
        </p:spPr>
      </p:pic>
      <p:pic>
        <p:nvPicPr>
          <p:cNvPr id="390" name="Google Shape;390;p47" descr="DSC_5755.jpg"/>
          <p:cNvPicPr preferRelativeResize="0"/>
          <p:nvPr/>
        </p:nvPicPr>
        <p:blipFill rotWithShape="1">
          <a:blip r:embed="rId7">
            <a:alphaModFix/>
          </a:blip>
          <a:srcRect/>
          <a:stretch/>
        </p:blipFill>
        <p:spPr>
          <a:xfrm>
            <a:off x="9765070" y="3990108"/>
            <a:ext cx="2438806" cy="2867892"/>
          </a:xfrm>
          <a:prstGeom prst="rect">
            <a:avLst/>
          </a:prstGeom>
          <a:noFill/>
          <a:ln>
            <a:noFill/>
          </a:ln>
        </p:spPr>
      </p:pic>
      <p:pic>
        <p:nvPicPr>
          <p:cNvPr id="391" name="Google Shape;391;p47"/>
          <p:cNvPicPr preferRelativeResize="0"/>
          <p:nvPr/>
        </p:nvPicPr>
        <p:blipFill rotWithShape="1">
          <a:blip r:embed="rId8">
            <a:alphaModFix/>
          </a:blip>
          <a:srcRect/>
          <a:stretch/>
        </p:blipFill>
        <p:spPr>
          <a:xfrm>
            <a:off x="6169046" y="-1"/>
            <a:ext cx="6034829" cy="399010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8"/>
          <p:cNvSpPr txBox="1"/>
          <p:nvPr/>
        </p:nvSpPr>
        <p:spPr>
          <a:xfrm>
            <a:off x="412249" y="1801199"/>
            <a:ext cx="508605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Gobiernos del mundo</a:t>
            </a:r>
            <a:endParaRPr sz="3200" b="1">
              <a:solidFill>
                <a:srgbClr val="114C8A"/>
              </a:solidFill>
              <a:latin typeface="Helvetica Neue"/>
              <a:ea typeface="Helvetica Neue"/>
              <a:cs typeface="Helvetica Neue"/>
              <a:sym typeface="Helvetica Neue"/>
            </a:endParaRPr>
          </a:p>
        </p:txBody>
      </p:sp>
      <p:sp>
        <p:nvSpPr>
          <p:cNvPr id="398" name="Google Shape;398;p48"/>
          <p:cNvSpPr txBox="1"/>
          <p:nvPr/>
        </p:nvSpPr>
        <p:spPr>
          <a:xfrm>
            <a:off x="879939" y="2590914"/>
            <a:ext cx="4618360" cy="38068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a:solidFill>
                  <a:schemeClr val="dk1"/>
                </a:solidFill>
                <a:latin typeface="Helvetica Neue"/>
                <a:ea typeface="Helvetica Neue"/>
                <a:cs typeface="Helvetica Neue"/>
                <a:sym typeface="Helvetica Neue"/>
              </a:rPr>
              <a:t>Líderes gubernamentales de todo el mundo que representan :</a:t>
            </a:r>
            <a:endParaRPr/>
          </a:p>
          <a:p>
            <a:pPr marL="514350" marR="0" lvl="1" indent="-171450" algn="l" rtl="0">
              <a:lnSpc>
                <a:spcPct val="90000"/>
              </a:lnSpc>
              <a:spcBef>
                <a:spcPts val="975"/>
              </a:spcBef>
              <a:spcAft>
                <a:spcPts val="0"/>
              </a:spcAft>
              <a:buClr>
                <a:schemeClr val="dk1"/>
              </a:buClr>
              <a:buSzPts val="2200"/>
              <a:buFont typeface="Arial"/>
              <a:buChar char="•"/>
            </a:pPr>
            <a:r>
              <a:rPr lang="en-US" sz="2200" b="0" i="0" u="none" strike="noStrike" cap="none">
                <a:solidFill>
                  <a:schemeClr val="dk1"/>
                </a:solidFill>
                <a:latin typeface="Helvetica Neue"/>
                <a:ea typeface="Helvetica Neue"/>
                <a:cs typeface="Helvetica Neue"/>
                <a:sym typeface="Helvetica Neue"/>
              </a:rPr>
              <a:t>Países desarrollados – UE, EEUU, Canada, etc.</a:t>
            </a:r>
            <a:endParaRPr/>
          </a:p>
          <a:p>
            <a:pPr marL="514350" marR="0" lvl="1" indent="-171450" algn="l" rtl="0">
              <a:lnSpc>
                <a:spcPct val="90000"/>
              </a:lnSpc>
              <a:spcBef>
                <a:spcPts val="975"/>
              </a:spcBef>
              <a:spcAft>
                <a:spcPts val="0"/>
              </a:spcAft>
              <a:buClr>
                <a:schemeClr val="dk1"/>
              </a:buClr>
              <a:buSzPts val="2200"/>
              <a:buFont typeface="Arial"/>
              <a:buChar char="•"/>
            </a:pPr>
            <a:r>
              <a:rPr lang="en-US" sz="2200" b="0" i="0" u="none" strike="noStrike" cap="none">
                <a:solidFill>
                  <a:schemeClr val="dk1"/>
                </a:solidFill>
                <a:latin typeface="Helvetica Neue"/>
                <a:ea typeface="Helvetica Neue"/>
                <a:cs typeface="Helvetica Neue"/>
                <a:sym typeface="Helvetica Neue"/>
              </a:rPr>
              <a:t>Países en vías de Desarrollo– China, India, etc.</a:t>
            </a:r>
            <a:endParaRPr/>
          </a:p>
          <a:p>
            <a:pPr marL="514350" marR="0" lvl="1" indent="-171450" algn="l" rtl="0">
              <a:lnSpc>
                <a:spcPct val="90000"/>
              </a:lnSpc>
              <a:spcBef>
                <a:spcPts val="975"/>
              </a:spcBef>
              <a:spcAft>
                <a:spcPts val="0"/>
              </a:spcAft>
              <a:buClr>
                <a:schemeClr val="dk1"/>
              </a:buClr>
              <a:buSzPts val="2200"/>
              <a:buFont typeface="Arial"/>
              <a:buChar char="•"/>
            </a:pPr>
            <a:r>
              <a:rPr lang="en-US" sz="2200" b="0" i="0" u="none" strike="noStrike" cap="none">
                <a:solidFill>
                  <a:schemeClr val="dk1"/>
                </a:solidFill>
                <a:latin typeface="Helvetica Neue"/>
                <a:ea typeface="Helvetica Neue"/>
                <a:cs typeface="Helvetica Neue"/>
                <a:sym typeface="Helvetica Neue"/>
              </a:rPr>
              <a:t>Pequeñas naciones isleñas</a:t>
            </a:r>
            <a:endParaRPr sz="2200" b="0" i="0" u="none" strike="noStrike" cap="none">
              <a:solidFill>
                <a:schemeClr val="dk1"/>
              </a:solidFill>
              <a:latin typeface="Helvetica Neue"/>
              <a:ea typeface="Helvetica Neue"/>
              <a:cs typeface="Helvetica Neue"/>
              <a:sym typeface="Helvetica Neue"/>
            </a:endParaRPr>
          </a:p>
          <a:p>
            <a:pPr marL="342900" marR="0" lvl="1" indent="0" algn="l" rtl="0">
              <a:lnSpc>
                <a:spcPct val="90000"/>
              </a:lnSpc>
              <a:spcBef>
                <a:spcPts val="975"/>
              </a:spcBef>
              <a:spcAft>
                <a:spcPts val="0"/>
              </a:spcAft>
              <a:buClr>
                <a:schemeClr val="dk1"/>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p:txBody>
      </p:sp>
      <p:pic>
        <p:nvPicPr>
          <p:cNvPr id="399" name="Google Shape;399;p48"/>
          <p:cNvPicPr preferRelativeResize="0"/>
          <p:nvPr/>
        </p:nvPicPr>
        <p:blipFill rotWithShape="1">
          <a:blip r:embed="rId3">
            <a:alphaModFix/>
          </a:blip>
          <a:srcRect/>
          <a:stretch/>
        </p:blipFill>
        <p:spPr>
          <a:xfrm>
            <a:off x="4238668" y="424231"/>
            <a:ext cx="1308818" cy="1175717"/>
          </a:xfrm>
          <a:prstGeom prst="rect">
            <a:avLst/>
          </a:prstGeom>
          <a:noFill/>
          <a:ln>
            <a:noFill/>
          </a:ln>
        </p:spPr>
      </p:pic>
      <p:pic>
        <p:nvPicPr>
          <p:cNvPr id="400" name="Google Shape;400;p48"/>
          <p:cNvPicPr preferRelativeResize="0"/>
          <p:nvPr/>
        </p:nvPicPr>
        <p:blipFill rotWithShape="1">
          <a:blip r:embed="rId4">
            <a:alphaModFix/>
          </a:blip>
          <a:srcRect/>
          <a:stretch/>
        </p:blipFill>
        <p:spPr>
          <a:xfrm>
            <a:off x="651059" y="475310"/>
            <a:ext cx="1275709" cy="1124638"/>
          </a:xfrm>
          <a:prstGeom prst="rect">
            <a:avLst/>
          </a:prstGeom>
          <a:noFill/>
          <a:ln>
            <a:noFill/>
          </a:ln>
        </p:spPr>
      </p:pic>
      <p:pic>
        <p:nvPicPr>
          <p:cNvPr id="401" name="Google Shape;401;p48"/>
          <p:cNvPicPr preferRelativeResize="0"/>
          <p:nvPr/>
        </p:nvPicPr>
        <p:blipFill rotWithShape="1">
          <a:blip r:embed="rId5">
            <a:alphaModFix/>
          </a:blip>
          <a:srcRect/>
          <a:stretch/>
        </p:blipFill>
        <p:spPr>
          <a:xfrm>
            <a:off x="2754048" y="478530"/>
            <a:ext cx="668916" cy="1121418"/>
          </a:xfrm>
          <a:prstGeom prst="rect">
            <a:avLst/>
          </a:prstGeom>
          <a:noFill/>
          <a:ln>
            <a:noFill/>
          </a:ln>
        </p:spPr>
      </p:pic>
      <p:pic>
        <p:nvPicPr>
          <p:cNvPr id="402" name="Google Shape;402;p48"/>
          <p:cNvPicPr preferRelativeResize="0"/>
          <p:nvPr/>
        </p:nvPicPr>
        <p:blipFill rotWithShape="1">
          <a:blip r:embed="rId6">
            <a:alphaModFix/>
          </a:blip>
          <a:srcRect l="-1" r="-609" b="-75"/>
          <a:stretch/>
        </p:blipFill>
        <p:spPr>
          <a:xfrm>
            <a:off x="5786047" y="2894378"/>
            <a:ext cx="2604381" cy="3963622"/>
          </a:xfrm>
          <a:prstGeom prst="rect">
            <a:avLst/>
          </a:prstGeom>
          <a:noFill/>
          <a:ln>
            <a:noFill/>
          </a:ln>
        </p:spPr>
      </p:pic>
      <p:pic>
        <p:nvPicPr>
          <p:cNvPr id="403" name="Google Shape;403;p48"/>
          <p:cNvPicPr preferRelativeResize="0"/>
          <p:nvPr/>
        </p:nvPicPr>
        <p:blipFill rotWithShape="1">
          <a:blip r:embed="rId7">
            <a:alphaModFix/>
          </a:blip>
          <a:srcRect/>
          <a:stretch/>
        </p:blipFill>
        <p:spPr>
          <a:xfrm>
            <a:off x="8390428" y="4263700"/>
            <a:ext cx="3801572" cy="2594300"/>
          </a:xfrm>
          <a:prstGeom prst="rect">
            <a:avLst/>
          </a:prstGeom>
          <a:noFill/>
          <a:ln>
            <a:noFill/>
          </a:ln>
        </p:spPr>
      </p:pic>
      <p:pic>
        <p:nvPicPr>
          <p:cNvPr id="404" name="Google Shape;404;p48"/>
          <p:cNvPicPr preferRelativeResize="0"/>
          <p:nvPr/>
        </p:nvPicPr>
        <p:blipFill rotWithShape="1">
          <a:blip r:embed="rId8">
            <a:alphaModFix/>
          </a:blip>
          <a:srcRect/>
          <a:stretch/>
        </p:blipFill>
        <p:spPr>
          <a:xfrm>
            <a:off x="5786047" y="-1"/>
            <a:ext cx="6405953" cy="4263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9"/>
          <p:cNvSpPr txBox="1"/>
          <p:nvPr/>
        </p:nvSpPr>
        <p:spPr>
          <a:xfrm>
            <a:off x="1622324" y="2533854"/>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i="1">
                <a:solidFill>
                  <a:schemeClr val="lt1"/>
                </a:solidFill>
                <a:latin typeface="Helvetica Neue"/>
                <a:ea typeface="Helvetica Neue"/>
                <a:cs typeface="Helvetica Neue"/>
                <a:sym typeface="Helvetica Neue"/>
              </a:rPr>
              <a:t>Rondas</a:t>
            </a:r>
            <a:endParaRPr sz="8000" b="1" i="1">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8000"/>
              <a:buFont typeface="Noto Sans Symbols"/>
              <a:buNone/>
            </a:pPr>
            <a:r>
              <a:rPr lang="en-US" sz="8000" b="1" i="1">
                <a:solidFill>
                  <a:schemeClr val="lt1"/>
                </a:solidFill>
                <a:latin typeface="Helvetica Neue"/>
                <a:ea typeface="Helvetica Neue"/>
                <a:cs typeface="Helvetica Neue"/>
                <a:sym typeface="Helvetica Neue"/>
              </a:rPr>
              <a:t>Plenarias</a:t>
            </a:r>
            <a:endParaRPr sz="8000" b="1" i="1">
              <a:solidFill>
                <a:schemeClr val="lt1"/>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0"/>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Proceso</a:t>
            </a:r>
            <a:endParaRPr sz="4400" b="1">
              <a:solidFill>
                <a:srgbClr val="FFC000"/>
              </a:solidFill>
              <a:latin typeface="Helvetica Neue"/>
              <a:ea typeface="Helvetica Neue"/>
              <a:cs typeface="Helvetica Neue"/>
              <a:sym typeface="Helvetica Neue"/>
            </a:endParaRPr>
          </a:p>
        </p:txBody>
      </p:sp>
      <p:sp>
        <p:nvSpPr>
          <p:cNvPr id="417" name="Google Shape;417;p50"/>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a:t>Cada equipo debe proponer una acción por ronda. Se puede proponer:</a:t>
            </a:r>
            <a:endParaRPr/>
          </a:p>
          <a:p>
            <a:pPr marL="228600" lvl="0" indent="-228600" algn="l" rtl="0">
              <a:lnSpc>
                <a:spcPct val="100000"/>
              </a:lnSpc>
              <a:spcBef>
                <a:spcPts val="1000"/>
              </a:spcBef>
              <a:spcAft>
                <a:spcPts val="0"/>
              </a:spcAft>
              <a:buClr>
                <a:srgbClr val="F5B943"/>
              </a:buClr>
              <a:buSzPts val="2800"/>
              <a:buChar char="•"/>
            </a:pPr>
            <a:r>
              <a:rPr lang="en-US" b="1">
                <a:solidFill>
                  <a:srgbClr val="F5B943"/>
                </a:solidFill>
              </a:rPr>
              <a:t>Añadir nuevas soluciones </a:t>
            </a:r>
            <a:r>
              <a:rPr lang="en-US"/>
              <a:t>al plan eligiendo un cambio de uno de las 18 palancas en En-ROADS</a:t>
            </a:r>
            <a:endParaRPr/>
          </a:p>
          <a:p>
            <a:pPr marL="228600" lvl="0" indent="-228600" algn="l" rtl="0">
              <a:lnSpc>
                <a:spcPct val="100000"/>
              </a:lnSpc>
              <a:spcBef>
                <a:spcPts val="1000"/>
              </a:spcBef>
              <a:spcAft>
                <a:spcPts val="0"/>
              </a:spcAft>
              <a:buClr>
                <a:schemeClr val="lt1"/>
              </a:buClr>
              <a:buSzPts val="2800"/>
              <a:buChar char="•"/>
            </a:pPr>
            <a:r>
              <a:rPr lang="en-US">
                <a:latin typeface="Helvetica Neue Light"/>
                <a:ea typeface="Helvetica Neue Light"/>
                <a:cs typeface="Helvetica Neue Light"/>
                <a:sym typeface="Helvetica Neue Light"/>
              </a:rPr>
              <a:t>O </a:t>
            </a:r>
            <a:r>
              <a:rPr lang="en-US" b="1">
                <a:solidFill>
                  <a:srgbClr val="F5B943"/>
                </a:solidFill>
              </a:rPr>
              <a:t>revertir una acción previa </a:t>
            </a:r>
            <a:r>
              <a:rPr lang="en-US"/>
              <a:t> que otro grupo propuso.</a:t>
            </a:r>
            <a:endParaRPr/>
          </a:p>
          <a:p>
            <a:pPr marL="228600" lvl="0" indent="-50800" algn="l" rtl="0">
              <a:lnSpc>
                <a:spcPct val="100000"/>
              </a:lnSpc>
              <a:spcBef>
                <a:spcPts val="1000"/>
              </a:spcBef>
              <a:spcAft>
                <a:spcPts val="0"/>
              </a:spcAft>
              <a:buClr>
                <a:schemeClr val="lt1"/>
              </a:buClr>
              <a:buSzPts val="2800"/>
              <a:buNone/>
            </a:pPr>
            <a:endParaRPr>
              <a:latin typeface="Helvetica Neue Light"/>
              <a:ea typeface="Helvetica Neue Light"/>
              <a:cs typeface="Helvetica Neue Light"/>
              <a:sym typeface="Helvetica Neue Light"/>
            </a:endParaRPr>
          </a:p>
          <a:p>
            <a:pPr marL="0" lvl="0" indent="0" algn="l" rtl="0">
              <a:lnSpc>
                <a:spcPct val="100000"/>
              </a:lnSpc>
              <a:spcBef>
                <a:spcPts val="1000"/>
              </a:spcBef>
              <a:spcAft>
                <a:spcPts val="0"/>
              </a:spcAft>
              <a:buClr>
                <a:schemeClr val="lt1"/>
              </a:buClr>
              <a:buSzPts val="2800"/>
              <a:buNone/>
            </a:pPr>
            <a:r>
              <a:rPr lang="en-US"/>
              <a:t>Revisaremos el impacto de sus acciones propuestas en En-ROADS.</a:t>
            </a:r>
            <a:endParaRPr/>
          </a:p>
        </p:txBody>
      </p:sp>
      <p:pic>
        <p:nvPicPr>
          <p:cNvPr id="418" name="Google Shape;418;p50"/>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1"/>
          <p:cNvSpPr txBox="1">
            <a:spLocks noGrp="1"/>
          </p:cNvSpPr>
          <p:nvPr>
            <p:ph type="body" idx="1"/>
          </p:nvPr>
        </p:nvSpPr>
        <p:spPr>
          <a:xfrm>
            <a:off x="466722" y="2815946"/>
            <a:ext cx="11261400" cy="460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b="1">
                <a:latin typeface="Helvetica Neue Light"/>
                <a:ea typeface="Helvetica Neue Light"/>
                <a:cs typeface="Helvetica Neue Light"/>
                <a:sym typeface="Helvetica Neue Light"/>
              </a:rPr>
              <a:t>Considerar</a:t>
            </a:r>
            <a:r>
              <a:rPr lang="en-US">
                <a:latin typeface="Helvetica Neue Light"/>
                <a:ea typeface="Helvetica Neue Light"/>
                <a:cs typeface="Helvetica Neue Light"/>
                <a:sym typeface="Helvetica Neue Light"/>
              </a:rPr>
              <a:t>:</a:t>
            </a:r>
            <a:endParaRPr/>
          </a:p>
          <a:p>
            <a:pPr marL="228600" lvl="0" indent="-228600" algn="l" rtl="0">
              <a:lnSpc>
                <a:spcPct val="100000"/>
              </a:lnSpc>
              <a:spcBef>
                <a:spcPts val="1000"/>
              </a:spcBef>
              <a:spcAft>
                <a:spcPts val="0"/>
              </a:spcAft>
              <a:buClr>
                <a:schemeClr val="lt1"/>
              </a:buClr>
              <a:buSzPts val="2800"/>
              <a:buChar char="•"/>
            </a:pPr>
            <a:r>
              <a:rPr lang="en-US">
                <a:latin typeface="Helvetica Neue Light"/>
                <a:ea typeface="Helvetica Neue Light"/>
                <a:cs typeface="Helvetica Neue Light"/>
                <a:sym typeface="Helvetica Neue Light"/>
              </a:rPr>
              <a:t>Un cobeneficio a corto plazo de su propuesta. ¿Cómo puede abordar más de un problema con una acción?</a:t>
            </a:r>
            <a:endParaRPr>
              <a:latin typeface="Helvetica Neue Light"/>
              <a:ea typeface="Helvetica Neue Light"/>
              <a:cs typeface="Helvetica Neue Light"/>
              <a:sym typeface="Helvetica Neue Light"/>
            </a:endParaRPr>
          </a:p>
          <a:p>
            <a:pPr marL="228600" lvl="0" indent="-228600" algn="l" rtl="0">
              <a:lnSpc>
                <a:spcPct val="100000"/>
              </a:lnSpc>
              <a:spcBef>
                <a:spcPts val="1000"/>
              </a:spcBef>
              <a:spcAft>
                <a:spcPts val="0"/>
              </a:spcAft>
              <a:buClr>
                <a:schemeClr val="lt1"/>
              </a:buClr>
              <a:buSzPts val="2800"/>
              <a:buChar char="•"/>
            </a:pPr>
            <a:r>
              <a:rPr lang="en-US">
                <a:latin typeface="Helvetica Neue Light"/>
                <a:ea typeface="Helvetica Neue Light"/>
                <a:cs typeface="Helvetica Neue Light"/>
                <a:sym typeface="Helvetica Neue Light"/>
              </a:rPr>
              <a:t>¿Cómo se asegura de que las comunidades vulnerables no se vean desproporcionadamente afectadas por sus acciones? </a:t>
            </a:r>
            <a:endParaRPr/>
          </a:p>
          <a:p>
            <a:pPr marL="0" lvl="0" indent="0" algn="l" rtl="0">
              <a:lnSpc>
                <a:spcPct val="100000"/>
              </a:lnSpc>
              <a:spcBef>
                <a:spcPts val="1000"/>
              </a:spcBef>
              <a:spcAft>
                <a:spcPts val="0"/>
              </a:spcAft>
              <a:buClr>
                <a:schemeClr val="lt1"/>
              </a:buClr>
              <a:buSzPts val="2800"/>
              <a:buNone/>
            </a:pPr>
            <a:endParaRPr>
              <a:latin typeface="Helvetica Neue Light"/>
              <a:ea typeface="Helvetica Neue Light"/>
              <a:cs typeface="Helvetica Neue Light"/>
              <a:sym typeface="Helvetica Neue Light"/>
            </a:endParaRPr>
          </a:p>
          <a:p>
            <a:pPr marL="228600" lvl="0" indent="-50800" algn="l" rtl="0">
              <a:lnSpc>
                <a:spcPct val="100000"/>
              </a:lnSpc>
              <a:spcBef>
                <a:spcPts val="1000"/>
              </a:spcBef>
              <a:spcAft>
                <a:spcPts val="0"/>
              </a:spcAft>
              <a:buClr>
                <a:schemeClr val="lt1"/>
              </a:buClr>
              <a:buSzPts val="2800"/>
              <a:buNone/>
            </a:pPr>
            <a:endParaRPr/>
          </a:p>
        </p:txBody>
      </p:sp>
      <p:sp>
        <p:nvSpPr>
          <p:cNvPr id="425" name="Google Shape;425;p51"/>
          <p:cNvSpPr txBox="1"/>
          <p:nvPr/>
        </p:nvSpPr>
        <p:spPr>
          <a:xfrm>
            <a:off x="1525448" y="679022"/>
            <a:ext cx="9144000" cy="58921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Visión de Multisolving (beneficios adicionales de la acción climática)</a:t>
            </a:r>
            <a:endParaRPr sz="4400" b="1">
              <a:solidFill>
                <a:srgbClr val="FFC000"/>
              </a:solidFill>
              <a:latin typeface="Helvetica Neue"/>
              <a:ea typeface="Helvetica Neue"/>
              <a:cs typeface="Helvetica Neue"/>
              <a:sym typeface="Helvetica Neue"/>
            </a:endParaRPr>
          </a:p>
        </p:txBody>
      </p:sp>
      <p:pic>
        <p:nvPicPr>
          <p:cNvPr id="426" name="Google Shape;426;p51"/>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52" descr="Imagen que contiene texto&#10;&#10;Descripción generada automáticamente"/>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3"/>
          <p:cNvSpPr txBox="1"/>
          <p:nvPr/>
        </p:nvSpPr>
        <p:spPr>
          <a:xfrm>
            <a:off x="638537" y="1332656"/>
            <a:ext cx="10914926" cy="4746173"/>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rgbClr val="FFFFFF"/>
              </a:buClr>
              <a:buSzPts val="2600"/>
              <a:buFont typeface="Calibri"/>
              <a:buAutoNum type="arabicPeriod"/>
            </a:pPr>
            <a:r>
              <a:rPr lang="en-US" sz="2600">
                <a:solidFill>
                  <a:srgbClr val="FFFFFF"/>
                </a:solidFill>
                <a:latin typeface="Helvetica Neue"/>
                <a:ea typeface="Helvetica Neue"/>
                <a:cs typeface="Helvetica Neue"/>
                <a:sym typeface="Helvetica Neue"/>
              </a:rPr>
              <a:t>Pausa para las reuniones del equipo de la ronda 1</a:t>
            </a:r>
            <a:endParaRPr sz="2600">
              <a:solidFill>
                <a:srgbClr val="FFFFFF"/>
              </a:solidFill>
              <a:latin typeface="Helvetica Neue"/>
              <a:ea typeface="Helvetica Neue"/>
              <a:cs typeface="Helvetica Neue"/>
              <a:sym typeface="Helvetica Neue"/>
            </a:endParaRPr>
          </a:p>
          <a:p>
            <a:pPr marL="514350" marR="0" lvl="0" indent="-514350" algn="l" rtl="0">
              <a:lnSpc>
                <a:spcPct val="100000"/>
              </a:lnSpc>
              <a:spcBef>
                <a:spcPts val="1000"/>
              </a:spcBef>
              <a:spcAft>
                <a:spcPts val="0"/>
              </a:spcAft>
              <a:buClr>
                <a:srgbClr val="FFFFFF"/>
              </a:buClr>
              <a:buSzPts val="2600"/>
              <a:buFont typeface="Calibri"/>
              <a:buAutoNum type="arabicPeriod"/>
            </a:pPr>
            <a:r>
              <a:rPr lang="en-US" sz="2600">
                <a:solidFill>
                  <a:srgbClr val="FFFFFF"/>
                </a:solidFill>
                <a:latin typeface="Helvetica Neue"/>
                <a:ea typeface="Helvetica Neue"/>
                <a:cs typeface="Helvetica Neue"/>
                <a:sym typeface="Helvetica Neue"/>
              </a:rPr>
              <a:t>Cada equipo debe enviar un delegado para hacer un speech de 2 minutos para proponer </a:t>
            </a:r>
            <a:r>
              <a:rPr lang="en-US" sz="2600" u="sng">
                <a:solidFill>
                  <a:srgbClr val="FFFFFF"/>
                </a:solidFill>
                <a:latin typeface="Helvetica Neue"/>
                <a:ea typeface="Helvetica Neue"/>
                <a:cs typeface="Helvetica Neue"/>
                <a:sym typeface="Helvetica Neue"/>
              </a:rPr>
              <a:t>una acción por ronda</a:t>
            </a:r>
            <a:r>
              <a:rPr lang="en-US" sz="2600">
                <a:solidFill>
                  <a:srgbClr val="FFFFFF"/>
                </a:solidFill>
                <a:latin typeface="Helvetica Neue"/>
                <a:ea typeface="Helvetica Neue"/>
                <a:cs typeface="Helvetica Neue"/>
                <a:sym typeface="Helvetica Neue"/>
              </a:rPr>
              <a:t>. Se puede proponer:</a:t>
            </a:r>
            <a:endParaRPr/>
          </a:p>
          <a:p>
            <a:pPr marL="1143000" marR="0" lvl="2" indent="-228600" algn="l" rtl="0">
              <a:lnSpc>
                <a:spcPct val="100000"/>
              </a:lnSpc>
              <a:spcBef>
                <a:spcPts val="500"/>
              </a:spcBef>
              <a:spcAft>
                <a:spcPts val="0"/>
              </a:spcAft>
              <a:buClr>
                <a:srgbClr val="FFC84B"/>
              </a:buClr>
              <a:buSzPts val="2400"/>
              <a:buFont typeface="Noto Sans Symbols"/>
              <a:buChar char="●"/>
            </a:pPr>
            <a:r>
              <a:rPr lang="en-US" sz="2400" b="1" i="0" u="none" strike="noStrike" cap="none">
                <a:solidFill>
                  <a:srgbClr val="FFC84B"/>
                </a:solidFill>
                <a:latin typeface="Helvetica Neue"/>
                <a:ea typeface="Helvetica Neue"/>
                <a:cs typeface="Helvetica Neue"/>
                <a:sym typeface="Helvetica Neue"/>
              </a:rPr>
              <a:t>Añadir una nueva solución </a:t>
            </a:r>
            <a:r>
              <a:rPr lang="en-US" sz="2400" b="0" i="0" u="none" strike="noStrike" cap="none">
                <a:solidFill>
                  <a:schemeClr val="lt1"/>
                </a:solidFill>
                <a:latin typeface="Helvetica Neue Light"/>
                <a:ea typeface="Helvetica Neue Light"/>
                <a:cs typeface="Helvetica Neue Light"/>
                <a:sym typeface="Helvetica Neue Light"/>
              </a:rPr>
              <a:t>– O –</a:t>
            </a:r>
            <a:endParaRPr/>
          </a:p>
          <a:p>
            <a:pPr marL="1143000" marR="0" lvl="2" indent="-228600" algn="l" rtl="0">
              <a:lnSpc>
                <a:spcPct val="100000"/>
              </a:lnSpc>
              <a:spcBef>
                <a:spcPts val="500"/>
              </a:spcBef>
              <a:spcAft>
                <a:spcPts val="0"/>
              </a:spcAft>
              <a:buClr>
                <a:srgbClr val="F5B943"/>
              </a:buClr>
              <a:buSzPts val="2400"/>
              <a:buFont typeface="Noto Sans Symbols"/>
              <a:buChar char="●"/>
            </a:pPr>
            <a:r>
              <a:rPr lang="en-US" sz="2400" b="1" i="0" u="none" strike="noStrike" cap="none">
                <a:solidFill>
                  <a:srgbClr val="F5B943"/>
                </a:solidFill>
                <a:latin typeface="Helvetica Neue"/>
                <a:ea typeface="Helvetica Neue"/>
                <a:cs typeface="Helvetica Neue"/>
                <a:sym typeface="Helvetica Neue"/>
              </a:rPr>
              <a:t>Revertir una acción previa</a:t>
            </a:r>
            <a:endParaRPr sz="2400" b="0" i="0" u="none" strike="noStrike" cap="none">
              <a:solidFill>
                <a:srgbClr val="0C4E8B"/>
              </a:solidFill>
              <a:latin typeface="Helvetica Neue Light"/>
              <a:ea typeface="Helvetica Neue Light"/>
              <a:cs typeface="Helvetica Neue Light"/>
              <a:sym typeface="Helvetica Neue Light"/>
            </a:endParaRPr>
          </a:p>
          <a:p>
            <a:pPr marL="514350" marR="0" lvl="0" indent="-514350" algn="l" rtl="0">
              <a:lnSpc>
                <a:spcPct val="100000"/>
              </a:lnSpc>
              <a:spcBef>
                <a:spcPts val="1000"/>
              </a:spcBef>
              <a:spcAft>
                <a:spcPts val="0"/>
              </a:spcAft>
              <a:buClr>
                <a:srgbClr val="FFFFFF"/>
              </a:buClr>
              <a:buSzPts val="2600"/>
              <a:buFont typeface="Calibri"/>
              <a:buAutoNum type="arabicPeriod"/>
            </a:pPr>
            <a:r>
              <a:rPr lang="en-US" sz="2600">
                <a:solidFill>
                  <a:srgbClr val="FFFFFF"/>
                </a:solidFill>
                <a:latin typeface="Helvetica Neue"/>
                <a:ea typeface="Helvetica Neue"/>
                <a:cs typeface="Helvetica Neue"/>
                <a:sym typeface="Helvetica Neue"/>
              </a:rPr>
              <a:t>Ingresaremos cada acción en En-ROADS y evaluaremos los resultados juntos. Esta ronda se cierra cuando cada equipo ha ofrecido una solución.</a:t>
            </a:r>
            <a:endParaRPr/>
          </a:p>
          <a:p>
            <a:pPr marL="514350" marR="0" lvl="0" indent="-514350" algn="l" rtl="0">
              <a:lnSpc>
                <a:spcPct val="100000"/>
              </a:lnSpc>
              <a:spcBef>
                <a:spcPts val="1000"/>
              </a:spcBef>
              <a:spcAft>
                <a:spcPts val="0"/>
              </a:spcAft>
              <a:buClr>
                <a:srgbClr val="FFFFFF"/>
              </a:buClr>
              <a:buSzPts val="2600"/>
              <a:buFont typeface="Calibri"/>
              <a:buAutoNum type="arabicPeriod"/>
            </a:pPr>
            <a:r>
              <a:rPr lang="en-US" sz="2600">
                <a:solidFill>
                  <a:srgbClr val="FFFFFF"/>
                </a:solidFill>
                <a:latin typeface="Helvetica Neue"/>
                <a:ea typeface="Helvetica Neue"/>
                <a:cs typeface="Helvetica Neue"/>
                <a:sym typeface="Helvetica Neue"/>
              </a:rPr>
              <a:t>Las rondas terminan cuando alcanzamos nuestros objetivos climáticos o nos quedamos sin tiempo.</a:t>
            </a:r>
            <a:endParaRPr sz="2600">
              <a:solidFill>
                <a:srgbClr val="FFFFFF"/>
              </a:solidFill>
              <a:latin typeface="Helvetica Neue Light"/>
              <a:ea typeface="Helvetica Neue Light"/>
              <a:cs typeface="Helvetica Neue Light"/>
              <a:sym typeface="Helvetica Neue Light"/>
            </a:endParaRPr>
          </a:p>
        </p:txBody>
      </p:sp>
      <p:sp>
        <p:nvSpPr>
          <p:cNvPr id="439" name="Google Shape;439;p53"/>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Proceso general</a:t>
            </a:r>
            <a:endParaRPr sz="4400" b="1">
              <a:solidFill>
                <a:srgbClr val="FFC000"/>
              </a:solidFill>
              <a:latin typeface="Helvetica Neue"/>
              <a:ea typeface="Helvetica Neue"/>
              <a:cs typeface="Helvetica Neue"/>
              <a:sym typeface="Helvetica Neue"/>
            </a:endParaRPr>
          </a:p>
        </p:txBody>
      </p:sp>
      <p:pic>
        <p:nvPicPr>
          <p:cNvPr id="440" name="Google Shape;440;p53"/>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4"/>
          <p:cNvSpPr txBox="1">
            <a:spLocks noGrp="1"/>
          </p:cNvSpPr>
          <p:nvPr>
            <p:ph type="subTitle" idx="4294967295"/>
          </p:nvPr>
        </p:nvSpPr>
        <p:spPr>
          <a:xfrm>
            <a:off x="753659" y="1717140"/>
            <a:ext cx="10684682" cy="42147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600"/>
              <a:buFont typeface="Arial"/>
              <a:buNone/>
            </a:pPr>
            <a:r>
              <a:rPr lang="en-US" sz="2600" b="0" i="0" u="none" strike="noStrike" cap="none">
                <a:solidFill>
                  <a:schemeClr val="lt1"/>
                </a:solidFill>
                <a:latin typeface="Helvetica Neue"/>
                <a:ea typeface="Helvetica Neue"/>
                <a:cs typeface="Helvetica Neue"/>
                <a:sym typeface="Helvetica Neue"/>
              </a:rPr>
              <a:t>1. Comiencen mirando el panel de control de En-ROADS. Intenten rodear las 2-3 acciones que más apoya frente a las que se opone.  </a:t>
            </a:r>
            <a:endParaRPr/>
          </a:p>
          <a:p>
            <a:pPr marL="1200150" marR="0" lvl="2" indent="-514350" algn="l" rtl="0">
              <a:lnSpc>
                <a:spcPct val="100000"/>
              </a:lnSpc>
              <a:spcBef>
                <a:spcPts val="500"/>
              </a:spcBef>
              <a:spcAft>
                <a:spcPts val="0"/>
              </a:spcAft>
              <a:buClr>
                <a:schemeClr val="lt1"/>
              </a:buClr>
              <a:buSzPts val="2200"/>
              <a:buFont typeface="Arial"/>
              <a:buChar char="•"/>
            </a:pPr>
            <a:r>
              <a:rPr lang="en-US" sz="2200" b="0" i="0" u="none" strike="noStrike" cap="none">
                <a:solidFill>
                  <a:schemeClr val="lt1"/>
                </a:solidFill>
                <a:latin typeface="Helvetica Neue Light"/>
                <a:ea typeface="Helvetica Neue Light"/>
                <a:cs typeface="Helvetica Neue Light"/>
                <a:sym typeface="Helvetica Neue Light"/>
              </a:rPr>
              <a:t>Una “</a:t>
            </a:r>
            <a:r>
              <a:rPr lang="en-US" sz="2200" b="0" i="0" u="none" strike="noStrike" cap="none">
                <a:solidFill>
                  <a:srgbClr val="FFC84B"/>
                </a:solidFill>
                <a:latin typeface="Helvetica Neue Light"/>
                <a:ea typeface="Helvetica Neue Light"/>
                <a:cs typeface="Helvetica Neue Light"/>
                <a:sym typeface="Helvetica Neue Light"/>
              </a:rPr>
              <a:t>acción</a:t>
            </a:r>
            <a:r>
              <a:rPr lang="en-US" sz="2200" b="0" i="0" u="none" strike="noStrike" cap="none">
                <a:solidFill>
                  <a:schemeClr val="lt1"/>
                </a:solidFill>
                <a:latin typeface="Helvetica Neue Light"/>
                <a:ea typeface="Helvetica Neue Light"/>
                <a:cs typeface="Helvetica Neue Light"/>
                <a:sym typeface="Helvetica Neue Light"/>
              </a:rPr>
              <a:t>” es es cualquier cambio en cualquiera de las 18 palancas in En-ROADS</a:t>
            </a:r>
            <a:endParaRPr/>
          </a:p>
          <a:p>
            <a:pPr marL="0" marR="0" lvl="0" indent="0" algn="l" rtl="0">
              <a:lnSpc>
                <a:spcPct val="160000"/>
              </a:lnSpc>
              <a:spcBef>
                <a:spcPts val="1000"/>
              </a:spcBef>
              <a:spcAft>
                <a:spcPts val="0"/>
              </a:spcAft>
              <a:buClr>
                <a:schemeClr val="lt1"/>
              </a:buClr>
              <a:buSzPts val="2600"/>
              <a:buFont typeface="Arial"/>
              <a:buNone/>
            </a:pPr>
            <a:r>
              <a:rPr lang="en-US" sz="2600" b="0" i="0" u="none" strike="noStrike" cap="none">
                <a:solidFill>
                  <a:schemeClr val="lt1"/>
                </a:solidFill>
                <a:latin typeface="Helvetica Neue"/>
                <a:ea typeface="Helvetica Neue"/>
                <a:cs typeface="Helvetica Neue"/>
                <a:sym typeface="Helvetica Neue"/>
              </a:rPr>
              <a:t>2. Hablen con sus equipos para formar la estrategia  general</a:t>
            </a:r>
            <a:endParaRPr sz="2600" b="0" i="1" u="none" strike="noStrike" cap="none">
              <a:solidFill>
                <a:srgbClr val="FFC84B"/>
              </a:solidFill>
              <a:latin typeface="Helvetica Neue"/>
              <a:ea typeface="Helvetica Neue"/>
              <a:cs typeface="Helvetica Neue"/>
              <a:sym typeface="Helvetica Neue"/>
            </a:endParaRPr>
          </a:p>
          <a:p>
            <a:pPr marL="0" marR="0" lvl="0" indent="0" algn="l" rtl="0">
              <a:lnSpc>
                <a:spcPct val="110000"/>
              </a:lnSpc>
              <a:spcBef>
                <a:spcPts val="1600"/>
              </a:spcBef>
              <a:spcAft>
                <a:spcPts val="0"/>
              </a:spcAft>
              <a:buClr>
                <a:schemeClr val="lt1"/>
              </a:buClr>
              <a:buSzPts val="2600"/>
              <a:buFont typeface="Arial"/>
              <a:buNone/>
            </a:pPr>
            <a:r>
              <a:rPr lang="en-US" sz="2600" b="0" i="0" u="none" strike="noStrike" cap="none">
                <a:solidFill>
                  <a:schemeClr val="lt1"/>
                </a:solidFill>
                <a:latin typeface="Helvetica Neue"/>
                <a:ea typeface="Helvetica Neue"/>
                <a:cs typeface="Helvetica Neue"/>
                <a:sym typeface="Helvetica Neue"/>
              </a:rPr>
              <a:t>3. Discustan con sus equipos para llegar a un acuerdo en su primera acción, incluyendo detalles – por ej.., level of change, start year</a:t>
            </a:r>
            <a:endParaRPr/>
          </a:p>
          <a:p>
            <a:pPr marL="0" marR="0" lvl="0" indent="0" algn="l" rtl="0">
              <a:lnSpc>
                <a:spcPct val="110000"/>
              </a:lnSpc>
              <a:spcBef>
                <a:spcPts val="1000"/>
              </a:spcBef>
              <a:spcAft>
                <a:spcPts val="0"/>
              </a:spcAft>
              <a:buClr>
                <a:schemeClr val="lt1"/>
              </a:buClr>
              <a:buSzPts val="2600"/>
              <a:buFont typeface="Arial"/>
              <a:buNone/>
            </a:pPr>
            <a:r>
              <a:rPr lang="en-US" sz="2600" b="0" i="0" u="none" strike="noStrike" cap="none">
                <a:solidFill>
                  <a:schemeClr val="lt1"/>
                </a:solidFill>
                <a:latin typeface="Helvetica Neue"/>
                <a:ea typeface="Helvetica Neue"/>
                <a:cs typeface="Helvetica Neue"/>
                <a:sym typeface="Helvetica Neue"/>
              </a:rPr>
              <a:t>4. Seleccionen un delegado y preparen un speech de 2 minutos</a:t>
            </a:r>
            <a:endParaRPr sz="2600" b="0" i="0" u="none" strike="noStrike" cap="none">
              <a:solidFill>
                <a:schemeClr val="dk1"/>
              </a:solidFill>
              <a:latin typeface="Helvetica Neue"/>
              <a:ea typeface="Helvetica Neue"/>
              <a:cs typeface="Helvetica Neue"/>
              <a:sym typeface="Helvetica Neue"/>
            </a:endParaRPr>
          </a:p>
        </p:txBody>
      </p:sp>
      <p:sp>
        <p:nvSpPr>
          <p:cNvPr id="447" name="Google Shape;447;p54"/>
          <p:cNvSpPr txBox="1"/>
          <p:nvPr/>
        </p:nvSpPr>
        <p:spPr>
          <a:xfrm>
            <a:off x="1524000" y="478569"/>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Ronda 1 Reunion de Equipo</a:t>
            </a:r>
            <a:endParaRPr/>
          </a:p>
          <a:p>
            <a:pPr marL="0" marR="0" lvl="0" indent="0" algn="ctr" rtl="0">
              <a:lnSpc>
                <a:spcPct val="90000"/>
              </a:lnSpc>
              <a:spcBef>
                <a:spcPts val="0"/>
              </a:spcBef>
              <a:spcAft>
                <a:spcPts val="0"/>
              </a:spcAft>
              <a:buNone/>
            </a:pPr>
            <a:r>
              <a:rPr lang="en-US" sz="2200" b="1">
                <a:solidFill>
                  <a:srgbClr val="FFC000"/>
                </a:solidFill>
                <a:latin typeface="Helvetica Neue"/>
                <a:ea typeface="Helvetica Neue"/>
                <a:cs typeface="Helvetica Neue"/>
                <a:sym typeface="Helvetica Neue"/>
              </a:rPr>
              <a:t>(10-15 minutos)</a:t>
            </a:r>
            <a:endParaRPr sz="2200" b="1">
              <a:solidFill>
                <a:srgbClr val="FFC000"/>
              </a:solidFill>
              <a:latin typeface="Helvetica Neue"/>
              <a:ea typeface="Helvetica Neue"/>
              <a:cs typeface="Helvetica Neue"/>
              <a:sym typeface="Helvetica Neue"/>
            </a:endParaRPr>
          </a:p>
        </p:txBody>
      </p:sp>
      <p:pic>
        <p:nvPicPr>
          <p:cNvPr id="448" name="Google Shape;448;p54"/>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ctrTitle"/>
          </p:nvPr>
        </p:nvSpPr>
        <p:spPr>
          <a:xfrm>
            <a:off x="466722" y="698756"/>
            <a:ext cx="11261452" cy="131872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200"/>
              <a:buFont typeface="Helvetica Neue"/>
              <a:buNone/>
            </a:pPr>
            <a:r>
              <a:rPr lang="en-US" b="0">
                <a:solidFill>
                  <a:schemeClr val="lt1"/>
                </a:solidFill>
              </a:rPr>
              <a:t>La</a:t>
            </a:r>
            <a:r>
              <a:rPr lang="en-US" b="0"/>
              <a:t> </a:t>
            </a:r>
            <a:r>
              <a:rPr lang="en-US">
                <a:solidFill>
                  <a:srgbClr val="FFC84B"/>
                </a:solidFill>
              </a:rPr>
              <a:t>Simulación de Acción Climática</a:t>
            </a:r>
            <a:r>
              <a:rPr lang="en-US" b="0"/>
              <a:t> </a:t>
            </a:r>
            <a:r>
              <a:rPr lang="en-US" b="0">
                <a:solidFill>
                  <a:schemeClr val="lt1"/>
                </a:solidFill>
              </a:rPr>
              <a:t>es un juego de roles grupal para explorar soluciones para mitigar el cambio climático.</a:t>
            </a:r>
            <a:endParaRPr b="0">
              <a:solidFill>
                <a:schemeClr val="lt1"/>
              </a:solidFill>
            </a:endParaRPr>
          </a:p>
        </p:txBody>
      </p:sp>
      <p:sp>
        <p:nvSpPr>
          <p:cNvPr id="110" name="Google Shape;110;p19"/>
          <p:cNvSpPr txBox="1"/>
          <p:nvPr/>
        </p:nvSpPr>
        <p:spPr>
          <a:xfrm>
            <a:off x="798094" y="2517487"/>
            <a:ext cx="2290011" cy="5510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590"/>
              <a:buFont typeface="Noto Sans Symbols"/>
              <a:buNone/>
            </a:pPr>
            <a:r>
              <a:rPr lang="en-US" sz="2590" b="1" i="0" u="none" strike="noStrike" cap="none">
                <a:solidFill>
                  <a:schemeClr val="lt1"/>
                </a:solidFill>
                <a:latin typeface="Helvetica Neue"/>
                <a:ea typeface="Helvetica Neue"/>
                <a:cs typeface="Helvetica Neue"/>
                <a:sym typeface="Helvetica Neue"/>
              </a:rPr>
              <a:t>Datos reales</a:t>
            </a:r>
            <a:endParaRPr sz="2590" b="1" i="0"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1000"/>
              </a:spcBef>
              <a:spcAft>
                <a:spcPts val="0"/>
              </a:spcAft>
              <a:buClr>
                <a:srgbClr val="FFFFFF"/>
              </a:buClr>
              <a:buSzPts val="2590"/>
              <a:buFont typeface="Noto Sans Symbols"/>
              <a:buNone/>
            </a:pPr>
            <a:endParaRPr sz="2590" b="1" i="0" u="none" strike="noStrike" cap="none">
              <a:solidFill>
                <a:schemeClr val="lt1"/>
              </a:solidFill>
              <a:latin typeface="Helvetica Neue"/>
              <a:ea typeface="Helvetica Neue"/>
              <a:cs typeface="Helvetica Neue"/>
              <a:sym typeface="Helvetica Neue"/>
            </a:endParaRPr>
          </a:p>
        </p:txBody>
      </p:sp>
      <p:sp>
        <p:nvSpPr>
          <p:cNvPr id="111" name="Google Shape;111;p19"/>
          <p:cNvSpPr txBox="1"/>
          <p:nvPr/>
        </p:nvSpPr>
        <p:spPr>
          <a:xfrm>
            <a:off x="4006516" y="2517487"/>
            <a:ext cx="3669785" cy="599863"/>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1960"/>
              <a:buFont typeface="Noto Sans Symbols"/>
              <a:buNone/>
            </a:pPr>
            <a:r>
              <a:rPr lang="en-US" sz="1960" b="1" i="0" u="none" strike="noStrike" cap="none">
                <a:solidFill>
                  <a:schemeClr val="lt1"/>
                </a:solidFill>
                <a:latin typeface="Helvetica Neue"/>
                <a:ea typeface="Helvetica Neue"/>
                <a:cs typeface="Helvetica Neue"/>
                <a:sym typeface="Helvetica Neue"/>
              </a:rPr>
              <a:t>Simulación Computacional</a:t>
            </a:r>
            <a:endParaRPr sz="1960" b="1" i="0" u="none" strike="noStrike" cap="none">
              <a:solidFill>
                <a:schemeClr val="lt1"/>
              </a:solidFill>
              <a:latin typeface="Helvetica Neue"/>
              <a:ea typeface="Helvetica Neue"/>
              <a:cs typeface="Helvetica Neue"/>
              <a:sym typeface="Helvetica Neue"/>
            </a:endParaRPr>
          </a:p>
          <a:p>
            <a:pPr marL="0" marR="0" lvl="0" indent="0" algn="ctr" rtl="0">
              <a:lnSpc>
                <a:spcPct val="80000"/>
              </a:lnSpc>
              <a:spcBef>
                <a:spcPts val="1000"/>
              </a:spcBef>
              <a:spcAft>
                <a:spcPts val="0"/>
              </a:spcAft>
              <a:buClr>
                <a:srgbClr val="FFFFFF"/>
              </a:buClr>
              <a:buSzPts val="1960"/>
              <a:buFont typeface="Noto Sans Symbols"/>
              <a:buNone/>
            </a:pPr>
            <a:endParaRPr sz="1960" b="1" i="0" u="none" strike="noStrike" cap="none">
              <a:solidFill>
                <a:schemeClr val="lt1"/>
              </a:solidFill>
              <a:latin typeface="Helvetica Neue"/>
              <a:ea typeface="Helvetica Neue"/>
              <a:cs typeface="Helvetica Neue"/>
              <a:sym typeface="Helvetica Neue"/>
            </a:endParaRPr>
          </a:p>
        </p:txBody>
      </p:sp>
      <p:sp>
        <p:nvSpPr>
          <p:cNvPr id="112" name="Google Shape;112;p19"/>
          <p:cNvSpPr txBox="1"/>
          <p:nvPr/>
        </p:nvSpPr>
        <p:spPr>
          <a:xfrm>
            <a:off x="8229754" y="2517487"/>
            <a:ext cx="3149125" cy="67785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2380"/>
              <a:buFont typeface="Noto Sans Symbols"/>
              <a:buNone/>
            </a:pPr>
            <a:r>
              <a:rPr lang="en-US" sz="2380" b="1" i="0" u="none" strike="noStrike" cap="none">
                <a:solidFill>
                  <a:schemeClr val="lt1"/>
                </a:solidFill>
                <a:latin typeface="Helvetica Neue"/>
                <a:ea typeface="Helvetica Neue"/>
                <a:cs typeface="Helvetica Neue"/>
                <a:sym typeface="Helvetica Neue"/>
              </a:rPr>
              <a:t>Simulacro de la cumbre de la ONU</a:t>
            </a:r>
            <a:endParaRPr/>
          </a:p>
          <a:p>
            <a:pPr marL="0" marR="0" lvl="0" indent="0" algn="l" rtl="0">
              <a:lnSpc>
                <a:spcPct val="80000"/>
              </a:lnSpc>
              <a:spcBef>
                <a:spcPts val="1000"/>
              </a:spcBef>
              <a:spcAft>
                <a:spcPts val="0"/>
              </a:spcAft>
              <a:buClr>
                <a:srgbClr val="FFFFFF"/>
              </a:buClr>
              <a:buSzPts val="2380"/>
              <a:buFont typeface="Noto Sans Symbols"/>
              <a:buNone/>
            </a:pPr>
            <a:endParaRPr sz="2380" b="1" i="0" u="none" strike="noStrike" cap="none">
              <a:solidFill>
                <a:schemeClr val="lt1"/>
              </a:solidFill>
              <a:latin typeface="Helvetica Neue"/>
              <a:ea typeface="Helvetica Neue"/>
              <a:cs typeface="Helvetica Neue"/>
              <a:sym typeface="Helvetica Neue"/>
            </a:endParaRPr>
          </a:p>
        </p:txBody>
      </p:sp>
      <p:pic>
        <p:nvPicPr>
          <p:cNvPr id="113" name="Google Shape;113;p19"/>
          <p:cNvPicPr preferRelativeResize="0"/>
          <p:nvPr/>
        </p:nvPicPr>
        <p:blipFill rotWithShape="1">
          <a:blip r:embed="rId3">
            <a:alphaModFix/>
          </a:blip>
          <a:srcRect t="-9473"/>
          <a:stretch/>
        </p:blipFill>
        <p:spPr>
          <a:xfrm>
            <a:off x="880818" y="3233392"/>
            <a:ext cx="2124562" cy="2104327"/>
          </a:xfrm>
          <a:prstGeom prst="rect">
            <a:avLst/>
          </a:prstGeom>
          <a:noFill/>
          <a:ln>
            <a:noFill/>
          </a:ln>
        </p:spPr>
      </p:pic>
      <p:pic>
        <p:nvPicPr>
          <p:cNvPr id="114" name="Google Shape;114;p19"/>
          <p:cNvPicPr preferRelativeResize="0"/>
          <p:nvPr/>
        </p:nvPicPr>
        <p:blipFill rotWithShape="1">
          <a:blip r:embed="rId4">
            <a:alphaModFix/>
          </a:blip>
          <a:srcRect/>
          <a:stretch/>
        </p:blipFill>
        <p:spPr>
          <a:xfrm>
            <a:off x="4579291" y="3369471"/>
            <a:ext cx="2524234" cy="1832168"/>
          </a:xfrm>
          <a:prstGeom prst="rect">
            <a:avLst/>
          </a:prstGeom>
          <a:noFill/>
          <a:ln>
            <a:noFill/>
          </a:ln>
        </p:spPr>
      </p:pic>
      <p:pic>
        <p:nvPicPr>
          <p:cNvPr id="115" name="Google Shape;115;p19"/>
          <p:cNvPicPr preferRelativeResize="0"/>
          <p:nvPr/>
        </p:nvPicPr>
        <p:blipFill rotWithShape="1">
          <a:blip r:embed="rId5">
            <a:alphaModFix/>
          </a:blip>
          <a:srcRect/>
          <a:stretch/>
        </p:blipFill>
        <p:spPr>
          <a:xfrm>
            <a:off x="8629234" y="3278341"/>
            <a:ext cx="2350165" cy="2014428"/>
          </a:xfrm>
          <a:prstGeom prst="rect">
            <a:avLst/>
          </a:prstGeom>
          <a:noFill/>
          <a:ln>
            <a:noFill/>
          </a:ln>
        </p:spPr>
      </p:pic>
      <p:pic>
        <p:nvPicPr>
          <p:cNvPr id="116" name="Google Shape;116;p19"/>
          <p:cNvPicPr preferRelativeResize="0"/>
          <p:nvPr/>
        </p:nvPicPr>
        <p:blipFill rotWithShape="1">
          <a:blip r:embed="rId6">
            <a:alphaModFix/>
          </a:blip>
          <a:srcRect/>
          <a:stretch/>
        </p:blipFill>
        <p:spPr>
          <a:xfrm>
            <a:off x="10472738" y="6147011"/>
            <a:ext cx="1523999" cy="57446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5"/>
          <p:cNvSpPr/>
          <p:nvPr/>
        </p:nvSpPr>
        <p:spPr>
          <a:xfrm>
            <a:off x="753659" y="1561947"/>
            <a:ext cx="10406710" cy="444262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0000"/>
              </a:lnSpc>
              <a:spcBef>
                <a:spcPts val="0"/>
              </a:spcBef>
              <a:spcAft>
                <a:spcPts val="0"/>
              </a:spcAft>
              <a:buClr>
                <a:schemeClr val="lt1"/>
              </a:buClr>
              <a:buSzPts val="3000"/>
              <a:buFont typeface="Arial"/>
              <a:buChar char="•"/>
            </a:pPr>
            <a:r>
              <a:rPr lang="en-US" sz="3000">
                <a:solidFill>
                  <a:schemeClr val="lt1"/>
                </a:solidFill>
                <a:latin typeface="Calibri"/>
                <a:ea typeface="Calibri"/>
                <a:cs typeface="Calibri"/>
                <a:sym typeface="Calibri"/>
              </a:rPr>
              <a:t>Para cada propuesta, consideren estas preguntas:</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¿Cuáles son sus intereses vitales? </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¿Qué es políticamente factible?</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 ¿Qué necesitan de los otros grupos? </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¿Qué pueden ofrecerles?</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¿Cuál es un cobeneficio a corto plazo de su propuesta?</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¿Cómo pueden resolver más de un problema con una solución? ¿Cómo se aseguran de que su propuesta no afecte desproporcionadamente a las comunidades vulnerables?</a:t>
            </a:r>
            <a:endParaRPr sz="2600" b="0" i="1" u="none" strike="noStrike" cap="none">
              <a:solidFill>
                <a:srgbClr val="FFC000"/>
              </a:solidFill>
              <a:latin typeface="Helvetica Neue Light"/>
              <a:ea typeface="Helvetica Neue Light"/>
              <a:cs typeface="Helvetica Neue Light"/>
              <a:sym typeface="Helvetica Neue Light"/>
            </a:endParaRPr>
          </a:p>
        </p:txBody>
      </p:sp>
      <p:sp>
        <p:nvSpPr>
          <p:cNvPr id="454" name="Google Shape;454;p55"/>
          <p:cNvSpPr txBox="1"/>
          <p:nvPr/>
        </p:nvSpPr>
        <p:spPr>
          <a:xfrm>
            <a:off x="1524000" y="478569"/>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Ronda 1 Reunión de Equipo</a:t>
            </a:r>
            <a:endParaRPr sz="4400" b="1">
              <a:solidFill>
                <a:srgbClr val="FFC000"/>
              </a:solidFill>
              <a:latin typeface="Helvetica Neue"/>
              <a:ea typeface="Helvetica Neue"/>
              <a:cs typeface="Helvetica Neue"/>
              <a:sym typeface="Helvetica Neue"/>
            </a:endParaRPr>
          </a:p>
          <a:p>
            <a:pPr marL="0" marR="0" lvl="0" indent="0" algn="ctr" rtl="0">
              <a:lnSpc>
                <a:spcPct val="90000"/>
              </a:lnSpc>
              <a:spcBef>
                <a:spcPts val="0"/>
              </a:spcBef>
              <a:spcAft>
                <a:spcPts val="0"/>
              </a:spcAft>
              <a:buNone/>
            </a:pPr>
            <a:r>
              <a:rPr lang="en-US" sz="2200" b="1">
                <a:solidFill>
                  <a:srgbClr val="FFC000"/>
                </a:solidFill>
                <a:latin typeface="Helvetica Neue"/>
                <a:ea typeface="Helvetica Neue"/>
                <a:cs typeface="Helvetica Neue"/>
                <a:sym typeface="Helvetica Neue"/>
              </a:rPr>
              <a:t>(10-15 minutos)</a:t>
            </a:r>
            <a:endParaRPr sz="2200" b="1">
              <a:solidFill>
                <a:srgbClr val="FFC000"/>
              </a:solidFill>
              <a:latin typeface="Helvetica Neue"/>
              <a:ea typeface="Helvetica Neue"/>
              <a:cs typeface="Helvetica Neue"/>
              <a:sym typeface="Helvetica Neue"/>
            </a:endParaRPr>
          </a:p>
        </p:txBody>
      </p:sp>
      <p:pic>
        <p:nvPicPr>
          <p:cNvPr id="455" name="Google Shape;455;p55"/>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6"/>
          <p:cNvSpPr txBox="1"/>
          <p:nvPr/>
        </p:nvSpPr>
        <p:spPr>
          <a:xfrm>
            <a:off x="1622324" y="802946"/>
            <a:ext cx="9144000" cy="1856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6800"/>
              <a:buFont typeface="Noto Sans Symbols"/>
              <a:buNone/>
            </a:pPr>
            <a:r>
              <a:rPr lang="en-US" sz="6800" b="1" i="1">
                <a:solidFill>
                  <a:schemeClr val="lt1"/>
                </a:solidFill>
                <a:latin typeface="Helvetica Neue"/>
                <a:ea typeface="Helvetica Neue"/>
                <a:cs typeface="Helvetica Neue"/>
                <a:sym typeface="Helvetica Neue"/>
              </a:rPr>
              <a:t>Ronda 1 </a:t>
            </a:r>
            <a:br>
              <a:rPr lang="en-US" sz="6800" b="1" i="1">
                <a:solidFill>
                  <a:schemeClr val="lt1"/>
                </a:solidFill>
                <a:latin typeface="Helvetica Neue"/>
                <a:ea typeface="Helvetica Neue"/>
                <a:cs typeface="Helvetica Neue"/>
                <a:sym typeface="Helvetica Neue"/>
              </a:rPr>
            </a:br>
            <a:r>
              <a:rPr lang="en-US" sz="6800" b="1" i="1">
                <a:solidFill>
                  <a:schemeClr val="lt1"/>
                </a:solidFill>
                <a:latin typeface="Helvetica Neue"/>
                <a:ea typeface="Helvetica Neue"/>
                <a:cs typeface="Helvetica Neue"/>
                <a:sym typeface="Helvetica Neue"/>
              </a:rPr>
              <a:t>Presentaciones</a:t>
            </a:r>
            <a:endParaRPr sz="6800" b="1" i="1">
              <a:solidFill>
                <a:schemeClr val="lt1"/>
              </a:solidFill>
              <a:latin typeface="Helvetica Neue"/>
              <a:ea typeface="Helvetica Neue"/>
              <a:cs typeface="Helvetica Neue"/>
              <a:sym typeface="Helvetica Neue"/>
            </a:endParaRPr>
          </a:p>
          <a:p>
            <a:pPr marL="0" marR="0" lvl="0" indent="0" algn="ctr" rtl="0">
              <a:lnSpc>
                <a:spcPct val="80000"/>
              </a:lnSpc>
              <a:spcBef>
                <a:spcPts val="0"/>
              </a:spcBef>
              <a:spcAft>
                <a:spcPts val="0"/>
              </a:spcAft>
              <a:buClr>
                <a:schemeClr val="lt1"/>
              </a:buClr>
              <a:buSzPts val="6800"/>
              <a:buFont typeface="Noto Sans Symbols"/>
              <a:buNone/>
            </a:pPr>
            <a:r>
              <a:rPr lang="en-US" sz="6800" b="1" i="1">
                <a:solidFill>
                  <a:schemeClr val="lt1"/>
                </a:solidFill>
                <a:latin typeface="Helvetica Neue"/>
                <a:ea typeface="Helvetica Neue"/>
                <a:cs typeface="Helvetica Neue"/>
                <a:sym typeface="Helvetica Neue"/>
              </a:rPr>
              <a:t>Plenarias</a:t>
            </a:r>
            <a:endParaRPr sz="6800" b="1" i="1">
              <a:solidFill>
                <a:schemeClr val="lt1"/>
              </a:solidFill>
              <a:latin typeface="Helvetica Neue"/>
              <a:ea typeface="Helvetica Neue"/>
              <a:cs typeface="Helvetica Neue"/>
              <a:sym typeface="Helvetica Neue"/>
            </a:endParaRPr>
          </a:p>
        </p:txBody>
      </p:sp>
      <p:sp>
        <p:nvSpPr>
          <p:cNvPr id="461" name="Google Shape;461;p56"/>
          <p:cNvSpPr/>
          <p:nvPr/>
        </p:nvSpPr>
        <p:spPr>
          <a:xfrm>
            <a:off x="4668104" y="4050781"/>
            <a:ext cx="3052439" cy="5355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200">
                <a:solidFill>
                  <a:srgbClr val="FFC84B"/>
                </a:solidFill>
                <a:latin typeface="Helvetica Neue"/>
                <a:ea typeface="Helvetica Neue"/>
                <a:cs typeface="Helvetica Neue"/>
                <a:sym typeface="Helvetica Neue"/>
              </a:rPr>
              <a:t>(10-15 minutos)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7"/>
          <p:cNvSpPr txBox="1"/>
          <p:nvPr/>
        </p:nvSpPr>
        <p:spPr>
          <a:xfrm>
            <a:off x="304801" y="478971"/>
            <a:ext cx="1124857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2</a:t>
            </a:r>
            <a:r>
              <a:rPr lang="en-US" sz="4400" b="1" baseline="30000">
                <a:solidFill>
                  <a:srgbClr val="FFC000"/>
                </a:solidFill>
                <a:latin typeface="Helvetica Neue"/>
                <a:ea typeface="Helvetica Neue"/>
                <a:cs typeface="Helvetica Neue"/>
                <a:sym typeface="Helvetica Neue"/>
              </a:rPr>
              <a:t>da</a:t>
            </a:r>
            <a:r>
              <a:rPr lang="en-US" sz="4400" b="1">
                <a:solidFill>
                  <a:srgbClr val="FFC000"/>
                </a:solidFill>
                <a:latin typeface="Helvetica Neue"/>
                <a:ea typeface="Helvetica Neue"/>
                <a:cs typeface="Helvetica Neue"/>
                <a:sym typeface="Helvetica Neue"/>
              </a:rPr>
              <a:t> Reunión de Equipo &amp; Negociaciones</a:t>
            </a:r>
            <a:endParaRPr sz="4400" b="1">
              <a:solidFill>
                <a:srgbClr val="FFC000"/>
              </a:solidFill>
              <a:latin typeface="Helvetica Neue"/>
              <a:ea typeface="Helvetica Neue"/>
              <a:cs typeface="Helvetica Neue"/>
              <a:sym typeface="Helvetica Neue"/>
            </a:endParaRPr>
          </a:p>
          <a:p>
            <a:pPr marL="0" marR="0" lvl="0" indent="0" algn="ctr" rtl="0">
              <a:lnSpc>
                <a:spcPct val="90000"/>
              </a:lnSpc>
              <a:spcBef>
                <a:spcPts val="0"/>
              </a:spcBef>
              <a:spcAft>
                <a:spcPts val="0"/>
              </a:spcAft>
              <a:buNone/>
            </a:pPr>
            <a:r>
              <a:rPr lang="en-US" sz="2200" b="1">
                <a:solidFill>
                  <a:srgbClr val="FFC000"/>
                </a:solidFill>
                <a:latin typeface="Helvetica Neue"/>
                <a:ea typeface="Helvetica Neue"/>
                <a:cs typeface="Helvetica Neue"/>
                <a:sym typeface="Helvetica Neue"/>
              </a:rPr>
              <a:t>(15-20 minutos)</a:t>
            </a:r>
            <a:endParaRPr sz="2200" b="1">
              <a:solidFill>
                <a:srgbClr val="FFC000"/>
              </a:solidFill>
              <a:latin typeface="Helvetica Neue"/>
              <a:ea typeface="Helvetica Neue"/>
              <a:cs typeface="Helvetica Neue"/>
              <a:sym typeface="Helvetica Neue"/>
            </a:endParaRPr>
          </a:p>
        </p:txBody>
      </p:sp>
      <p:sp>
        <p:nvSpPr>
          <p:cNvPr id="467" name="Google Shape;467;p57"/>
          <p:cNvSpPr txBox="1">
            <a:spLocks noGrp="1"/>
          </p:cNvSpPr>
          <p:nvPr>
            <p:ph type="subTitle" idx="4294967295"/>
          </p:nvPr>
        </p:nvSpPr>
        <p:spPr>
          <a:xfrm>
            <a:off x="914400" y="1493133"/>
            <a:ext cx="10363200" cy="1554439"/>
          </a:xfrm>
          <a:prstGeom prst="rect">
            <a:avLst/>
          </a:prstGeom>
          <a:noFill/>
          <a:ln>
            <a:noFill/>
          </a:ln>
        </p:spPr>
        <p:txBody>
          <a:bodyPr spcFirstLastPara="1" wrap="square" lIns="91425" tIns="45700" rIns="91425" bIns="45700" anchor="t" anchorCtr="0">
            <a:noAutofit/>
          </a:bodyPr>
          <a:lstStyle/>
          <a:p>
            <a:pPr marL="514350" marR="0" lvl="0" indent="-336550" algn="l" rtl="0">
              <a:lnSpc>
                <a:spcPct val="100000"/>
              </a:lnSpc>
              <a:spcBef>
                <a:spcPts val="0"/>
              </a:spcBef>
              <a:spcAft>
                <a:spcPts val="0"/>
              </a:spcAft>
              <a:buClr>
                <a:schemeClr val="lt1"/>
              </a:buClr>
              <a:buSzPts val="2800"/>
              <a:buFont typeface="Calibri"/>
              <a:buNone/>
            </a:pPr>
            <a:endParaRPr sz="2800" b="0" i="0" u="none" strike="noStrike" cap="none">
              <a:solidFill>
                <a:schemeClr val="lt1"/>
              </a:solidFill>
              <a:latin typeface="Helvetica Neue"/>
              <a:ea typeface="Helvetica Neue"/>
              <a:cs typeface="Helvetica Neue"/>
              <a:sym typeface="Helvetica Neue"/>
            </a:endParaRPr>
          </a:p>
          <a:p>
            <a:pPr marL="514350" marR="0" lvl="0" indent="-514350" algn="l" rtl="0">
              <a:lnSpc>
                <a:spcPct val="100000"/>
              </a:lnSpc>
              <a:spcBef>
                <a:spcPts val="1000"/>
              </a:spcBef>
              <a:spcAft>
                <a:spcPts val="0"/>
              </a:spcAft>
              <a:buClr>
                <a:schemeClr val="lt1"/>
              </a:buClr>
              <a:buSzPts val="2800"/>
              <a:buFont typeface="Calibri"/>
              <a:buAutoNum type="arabicPeriod"/>
            </a:pPr>
            <a:r>
              <a:rPr lang="en-US" sz="2800" b="0" i="0" u="none" strike="noStrike" cap="none">
                <a:solidFill>
                  <a:schemeClr val="lt1"/>
                </a:solidFill>
                <a:latin typeface="Helvetica Neue"/>
                <a:ea typeface="Helvetica Neue"/>
                <a:cs typeface="Helvetica Neue"/>
                <a:sym typeface="Helvetica Neue"/>
              </a:rPr>
              <a:t>Discutan acciones de seguimiento como equipo</a:t>
            </a:r>
            <a:endParaRPr sz="2800" b="0" i="0" u="none" strike="noStrike" cap="none">
              <a:solidFill>
                <a:schemeClr val="lt1"/>
              </a:solidFill>
              <a:latin typeface="Helvetica Neue"/>
              <a:ea typeface="Helvetica Neue"/>
              <a:cs typeface="Helvetica Neue"/>
              <a:sym typeface="Helvetica Neue"/>
            </a:endParaRPr>
          </a:p>
          <a:p>
            <a:pPr marL="514350" marR="0" lvl="0" indent="-514350" algn="l" rtl="0">
              <a:lnSpc>
                <a:spcPct val="100000"/>
              </a:lnSpc>
              <a:spcBef>
                <a:spcPts val="1000"/>
              </a:spcBef>
              <a:spcAft>
                <a:spcPts val="0"/>
              </a:spcAft>
              <a:buClr>
                <a:schemeClr val="lt1"/>
              </a:buClr>
              <a:buSzPts val="2800"/>
              <a:buFont typeface="Calibri"/>
              <a:buAutoNum type="arabicPeriod"/>
            </a:pPr>
            <a:r>
              <a:rPr lang="en-US" sz="2800" b="0" i="0" u="none" strike="noStrike" cap="none">
                <a:solidFill>
                  <a:schemeClr val="lt1"/>
                </a:solidFill>
                <a:latin typeface="Helvetica Neue"/>
                <a:ea typeface="Helvetica Neue"/>
                <a:cs typeface="Helvetica Neue"/>
                <a:sym typeface="Helvetica Neue"/>
              </a:rPr>
              <a:t>Negocien con otros grupos y presionenlos a cambiar de posición si es necesario</a:t>
            </a:r>
            <a:endParaRPr sz="2800" b="0" i="0"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1000"/>
              </a:spcBef>
              <a:spcAft>
                <a:spcPts val="0"/>
              </a:spcAft>
              <a:buClr>
                <a:schemeClr val="dk1"/>
              </a:buClr>
              <a:buSzPts val="2800"/>
              <a:buFont typeface="Arial"/>
              <a:buNone/>
            </a:pPr>
            <a:r>
              <a:rPr lang="en-US" sz="2800" b="0" i="0" u="none" strike="noStrike" cap="none">
                <a:solidFill>
                  <a:schemeClr val="dk1"/>
                </a:solidFill>
                <a:latin typeface="Helvetica Neue"/>
                <a:ea typeface="Helvetica Neue"/>
                <a:cs typeface="Helvetica Neue"/>
                <a:sym typeface="Helvetica Neue"/>
              </a:rPr>
              <a:t> </a:t>
            </a:r>
            <a:endParaRPr/>
          </a:p>
        </p:txBody>
      </p:sp>
      <p:pic>
        <p:nvPicPr>
          <p:cNvPr id="468" name="Google Shape;468;p57"/>
          <p:cNvPicPr preferRelativeResize="0"/>
          <p:nvPr/>
        </p:nvPicPr>
        <p:blipFill rotWithShape="1">
          <a:blip r:embed="rId3">
            <a:alphaModFix/>
          </a:blip>
          <a:srcRect/>
          <a:stretch/>
        </p:blipFill>
        <p:spPr>
          <a:xfrm>
            <a:off x="4254259" y="3724310"/>
            <a:ext cx="3683482" cy="2795395"/>
          </a:xfrm>
          <a:prstGeom prst="rect">
            <a:avLst/>
          </a:prstGeom>
          <a:solidFill>
            <a:schemeClr val="lt1"/>
          </a:solidFill>
          <a:ln>
            <a:noFill/>
          </a:ln>
        </p:spPr>
      </p:pic>
      <p:pic>
        <p:nvPicPr>
          <p:cNvPr id="469" name="Google Shape;469;p57"/>
          <p:cNvPicPr preferRelativeResize="0"/>
          <p:nvPr/>
        </p:nvPicPr>
        <p:blipFill rotWithShape="1">
          <a:blip r:embed="rId4">
            <a:alphaModFix/>
          </a:blip>
          <a:srcRect/>
          <a:stretch/>
        </p:blipFill>
        <p:spPr>
          <a:xfrm>
            <a:off x="10472738" y="6157059"/>
            <a:ext cx="1523999" cy="57446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8"/>
          <p:cNvSpPr txBox="1"/>
          <p:nvPr/>
        </p:nvSpPr>
        <p:spPr>
          <a:xfrm>
            <a:off x="1523999" y="1001201"/>
            <a:ext cx="9144000" cy="1856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6800"/>
              <a:buFont typeface="Noto Sans Symbols"/>
              <a:buNone/>
            </a:pPr>
            <a:r>
              <a:rPr lang="en-US" sz="6800" b="1" i="1">
                <a:solidFill>
                  <a:schemeClr val="lt1"/>
                </a:solidFill>
                <a:latin typeface="Helvetica Neue"/>
                <a:ea typeface="Helvetica Neue"/>
                <a:cs typeface="Helvetica Neue"/>
                <a:sym typeface="Helvetica Neue"/>
              </a:rPr>
              <a:t>Ronda 2</a:t>
            </a:r>
            <a:br>
              <a:rPr lang="en-US" sz="6800" b="1" i="1">
                <a:solidFill>
                  <a:schemeClr val="lt1"/>
                </a:solidFill>
                <a:latin typeface="Helvetica Neue"/>
                <a:ea typeface="Helvetica Neue"/>
                <a:cs typeface="Helvetica Neue"/>
                <a:sym typeface="Helvetica Neue"/>
              </a:rPr>
            </a:br>
            <a:r>
              <a:rPr lang="en-US" sz="6800" b="1" i="1">
                <a:solidFill>
                  <a:schemeClr val="lt1"/>
                </a:solidFill>
                <a:latin typeface="Helvetica Neue"/>
                <a:ea typeface="Helvetica Neue"/>
                <a:cs typeface="Helvetica Neue"/>
                <a:sym typeface="Helvetica Neue"/>
              </a:rPr>
              <a:t>Presentaciones plenarias</a:t>
            </a:r>
            <a:endParaRPr sz="6800" b="1" i="1">
              <a:solidFill>
                <a:schemeClr val="lt1"/>
              </a:solidFill>
              <a:latin typeface="Helvetica Neue"/>
              <a:ea typeface="Helvetica Neue"/>
              <a:cs typeface="Helvetica Neue"/>
              <a:sym typeface="Helvetica Neue"/>
            </a:endParaRPr>
          </a:p>
        </p:txBody>
      </p:sp>
      <p:sp>
        <p:nvSpPr>
          <p:cNvPr id="475" name="Google Shape;475;p58"/>
          <p:cNvSpPr/>
          <p:nvPr/>
        </p:nvSpPr>
        <p:spPr>
          <a:xfrm>
            <a:off x="4668104" y="4020636"/>
            <a:ext cx="3052439" cy="5355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200">
                <a:solidFill>
                  <a:srgbClr val="FFC84B"/>
                </a:solidFill>
                <a:latin typeface="Helvetica Neue"/>
                <a:ea typeface="Helvetica Neue"/>
                <a:cs typeface="Helvetica Neue"/>
                <a:sym typeface="Helvetica Neue"/>
              </a:rPr>
              <a:t>(10-15 minutos)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480"/>
        <p:cNvGrpSpPr/>
        <p:nvPr/>
      </p:nvGrpSpPr>
      <p:grpSpPr>
        <a:xfrm>
          <a:off x="0" y="0"/>
          <a:ext cx="0" cy="0"/>
          <a:chOff x="0" y="0"/>
          <a:chExt cx="0" cy="0"/>
        </a:xfrm>
      </p:grpSpPr>
      <p:sp>
        <p:nvSpPr>
          <p:cNvPr id="481" name="Google Shape;481;p59"/>
          <p:cNvSpPr txBox="1">
            <a:spLocks noGrp="1"/>
          </p:cNvSpPr>
          <p:nvPr>
            <p:ph type="ctrTitle"/>
          </p:nvPr>
        </p:nvSpPr>
        <p:spPr>
          <a:xfrm>
            <a:off x="466722" y="698756"/>
            <a:ext cx="11261452" cy="83864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C000"/>
              </a:buClr>
              <a:buSzPts val="4400"/>
              <a:buFont typeface="Helvetica Neue"/>
              <a:buNone/>
            </a:pPr>
            <a:r>
              <a:rPr lang="en-US" sz="4400"/>
              <a:t>2</a:t>
            </a:r>
            <a:r>
              <a:rPr lang="en-US" sz="4400" baseline="30000"/>
              <a:t>da</a:t>
            </a:r>
            <a:r>
              <a:rPr lang="en-US" sz="4400"/>
              <a:t> Presentations</a:t>
            </a:r>
            <a:br>
              <a:rPr lang="en-US"/>
            </a:br>
            <a:r>
              <a:rPr lang="en-US" sz="2200"/>
              <a:t>(20 minutes)</a:t>
            </a:r>
            <a:endParaRPr sz="2200"/>
          </a:p>
        </p:txBody>
      </p:sp>
      <p:sp>
        <p:nvSpPr>
          <p:cNvPr id="482" name="Google Shape;482;p59"/>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514350" lvl="0" indent="-336550" algn="l" rtl="0">
              <a:lnSpc>
                <a:spcPct val="100000"/>
              </a:lnSpc>
              <a:spcBef>
                <a:spcPts val="0"/>
              </a:spcBef>
              <a:spcAft>
                <a:spcPts val="0"/>
              </a:spcAft>
              <a:buClr>
                <a:schemeClr val="lt1"/>
              </a:buClr>
              <a:buSzPts val="2800"/>
              <a:buFont typeface="Calibri"/>
              <a:buNone/>
            </a:pPr>
            <a:endParaRPr sz="2800"/>
          </a:p>
          <a:p>
            <a:pPr marL="514350" lvl="0" indent="-514350" algn="l" rtl="0">
              <a:lnSpc>
                <a:spcPct val="100000"/>
              </a:lnSpc>
              <a:spcBef>
                <a:spcPts val="1000"/>
              </a:spcBef>
              <a:spcAft>
                <a:spcPts val="0"/>
              </a:spcAft>
              <a:buClr>
                <a:schemeClr val="lt1"/>
              </a:buClr>
              <a:buSzPts val="2800"/>
              <a:buFont typeface="Calibri"/>
              <a:buAutoNum type="arabicPeriod"/>
            </a:pPr>
            <a:r>
              <a:rPr lang="en-US" sz="2800"/>
              <a:t>Los equipos </a:t>
            </a:r>
            <a:r>
              <a:rPr lang="en-US"/>
              <a:t>continúan</a:t>
            </a:r>
            <a:r>
              <a:rPr lang="en-US" sz="2800"/>
              <a:t> proponiendo acciones como antes, con cada equipo proponiendo una acción por turno   </a:t>
            </a:r>
            <a:endParaRPr/>
          </a:p>
          <a:p>
            <a:pPr marL="514350" lvl="0" indent="-514350" algn="l" rtl="0">
              <a:lnSpc>
                <a:spcPct val="100000"/>
              </a:lnSpc>
              <a:spcBef>
                <a:spcPts val="1000"/>
              </a:spcBef>
              <a:spcAft>
                <a:spcPts val="0"/>
              </a:spcAft>
              <a:buClr>
                <a:schemeClr val="lt1"/>
              </a:buClr>
              <a:buSzPts val="2800"/>
              <a:buFont typeface="Calibri"/>
              <a:buAutoNum type="arabicPeriod"/>
            </a:pPr>
            <a:r>
              <a:rPr lang="en-US"/>
              <a:t>La cumbre se cerrará cuando logremos colectivamente nuestros objetivos climáticos o nos quedemos sin tiempo</a:t>
            </a:r>
            <a:endParaRPr sz="2800">
              <a:solidFill>
                <a:schemeClr val="dk1"/>
              </a:solidFill>
              <a:latin typeface="Century Gothic"/>
              <a:ea typeface="Century Gothic"/>
              <a:cs typeface="Century Gothic"/>
              <a:sym typeface="Century Gothic"/>
            </a:endParaRPr>
          </a:p>
        </p:txBody>
      </p:sp>
      <p:pic>
        <p:nvPicPr>
          <p:cNvPr id="483" name="Google Shape;483;p59"/>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0"/>
          <p:cNvSpPr txBox="1"/>
          <p:nvPr/>
        </p:nvSpPr>
        <p:spPr>
          <a:xfrm>
            <a:off x="1622324" y="2533854"/>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i="1">
                <a:solidFill>
                  <a:schemeClr val="lt1"/>
                </a:solidFill>
                <a:latin typeface="Helvetica Neue"/>
                <a:ea typeface="Helvetica Neue"/>
                <a:cs typeface="Helvetica Neue"/>
                <a:sym typeface="Helvetica Neue"/>
              </a:rPr>
              <a:t>Reflexión y aprendizaje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1"/>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2800"/>
              <a:buNone/>
            </a:pPr>
            <a:r>
              <a:rPr lang="en-US">
                <a:solidFill>
                  <a:srgbClr val="FFFFFF"/>
                </a:solidFill>
                <a:latin typeface="Helvetica Neue Light"/>
                <a:ea typeface="Helvetica Neue Light"/>
                <a:cs typeface="Helvetica Neue Light"/>
                <a:sym typeface="Helvetica Neue Light"/>
              </a:rPr>
              <a:t>Piensa en algo que te encantaría de ser parte de este tipo de futuro.</a:t>
            </a:r>
            <a:endParaRPr sz="2800">
              <a:solidFill>
                <a:srgbClr val="FFFFFF"/>
              </a:solidFill>
              <a:latin typeface="Helvetica Neue Light"/>
              <a:ea typeface="Helvetica Neue Light"/>
              <a:cs typeface="Helvetica Neue Light"/>
              <a:sym typeface="Helvetica Neue Light"/>
            </a:endParaRPr>
          </a:p>
        </p:txBody>
      </p:sp>
      <p:sp>
        <p:nvSpPr>
          <p:cNvPr id="495" name="Google Shape;495;p61"/>
          <p:cNvSpPr txBox="1"/>
          <p:nvPr/>
        </p:nvSpPr>
        <p:spPr>
          <a:xfrm>
            <a:off x="1524000" y="534664"/>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5200" b="1">
                <a:solidFill>
                  <a:srgbClr val="595959"/>
                </a:solidFill>
                <a:latin typeface="Helvetica Neue"/>
                <a:ea typeface="Helvetica Neue"/>
                <a:cs typeface="Helvetica Neue"/>
                <a:sym typeface="Helvetica Neue"/>
              </a:rPr>
              <a:t>Reflección</a:t>
            </a:r>
            <a:endParaRPr sz="5200" b="1">
              <a:solidFill>
                <a:srgbClr val="595959"/>
              </a:solidFill>
              <a:latin typeface="Helvetica Neue"/>
              <a:ea typeface="Helvetica Neue"/>
              <a:cs typeface="Helvetica Neue"/>
              <a:sym typeface="Helvetica Neue"/>
            </a:endParaRPr>
          </a:p>
        </p:txBody>
      </p:sp>
      <p:sp>
        <p:nvSpPr>
          <p:cNvPr id="496" name="Google Shape;496;p61"/>
          <p:cNvSpPr txBox="1"/>
          <p:nvPr/>
        </p:nvSpPr>
        <p:spPr>
          <a:xfrm>
            <a:off x="838200" y="2631449"/>
            <a:ext cx="8229600" cy="1118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Noto Sans Symbols"/>
              <a:buNone/>
            </a:pPr>
            <a:r>
              <a:rPr lang="en-US" sz="2800">
                <a:solidFill>
                  <a:srgbClr val="FFFFFF"/>
                </a:solidFill>
                <a:latin typeface="Helvetica Neue Light"/>
                <a:ea typeface="Helvetica Neue Light"/>
                <a:cs typeface="Helvetica Neue Light"/>
                <a:sym typeface="Helvetica Neue Light"/>
              </a:rPr>
              <a:t>Tomense </a:t>
            </a:r>
            <a:r>
              <a:rPr lang="en-US" sz="2800" b="1">
                <a:solidFill>
                  <a:srgbClr val="FFC84B"/>
                </a:solidFill>
                <a:latin typeface="Helvetica Neue"/>
                <a:ea typeface="Helvetica Neue"/>
                <a:cs typeface="Helvetica Neue"/>
                <a:sym typeface="Helvetica Neue"/>
              </a:rPr>
              <a:t>un minuto de silencio</a:t>
            </a:r>
            <a:r>
              <a:rPr lang="en-US" sz="2800">
                <a:solidFill>
                  <a:srgbClr val="FFFFFF"/>
                </a:solidFill>
                <a:latin typeface="Helvetica Neue Light"/>
                <a:ea typeface="Helvetica Neue Light"/>
                <a:cs typeface="Helvetica Neue Light"/>
                <a:sym typeface="Helvetica Neue Light"/>
              </a:rPr>
              <a:t> para refleccionar en su experiencia.</a:t>
            </a:r>
            <a:endParaRPr sz="2100">
              <a:solidFill>
                <a:srgbClr val="FFFFFF"/>
              </a:solidFill>
              <a:latin typeface="Helvetica Neue Light"/>
              <a:ea typeface="Helvetica Neue Light"/>
              <a:cs typeface="Helvetica Neue Light"/>
              <a:sym typeface="Helvetica Neue Light"/>
            </a:endParaRPr>
          </a:p>
        </p:txBody>
      </p:sp>
      <p:pic>
        <p:nvPicPr>
          <p:cNvPr id="497" name="Google Shape;497;p61"/>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2"/>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Noto Sans Symbols"/>
              <a:buNone/>
            </a:pPr>
            <a:r>
              <a:rPr lang="en-US" sz="5400" b="0" i="0" u="none" strike="noStrike" cap="none">
                <a:solidFill>
                  <a:srgbClr val="FFFFFF"/>
                </a:solidFill>
                <a:latin typeface="Helvetica Neue Light"/>
                <a:ea typeface="Helvetica Neue Light"/>
                <a:cs typeface="Helvetica Neue Light"/>
                <a:sym typeface="Helvetica Neue Light"/>
              </a:rPr>
              <a:t>¿Cómo te </a:t>
            </a:r>
            <a:r>
              <a:rPr lang="en-US" sz="5400" b="1" i="0" u="none" strike="noStrike" cap="none">
                <a:solidFill>
                  <a:srgbClr val="FFC84B"/>
                </a:solidFill>
                <a:latin typeface="Helvetica Neue"/>
                <a:ea typeface="Helvetica Neue"/>
                <a:cs typeface="Helvetica Neue"/>
                <a:sym typeface="Helvetica Neue"/>
              </a:rPr>
              <a:t>sient</a:t>
            </a:r>
            <a:r>
              <a:rPr lang="en-US" sz="5400" b="1">
                <a:solidFill>
                  <a:srgbClr val="FFC84B"/>
                </a:solidFill>
                <a:latin typeface="Helvetica Neue"/>
                <a:ea typeface="Helvetica Neue"/>
                <a:cs typeface="Helvetica Neue"/>
                <a:sym typeface="Helvetica Neue"/>
              </a:rPr>
              <a:t>e</a:t>
            </a:r>
            <a:r>
              <a:rPr lang="en-US" sz="5400" b="1" i="0" u="none" strike="noStrike" cap="none">
                <a:solidFill>
                  <a:srgbClr val="FFC84B"/>
                </a:solidFill>
                <a:latin typeface="Helvetica Neue"/>
                <a:ea typeface="Helvetica Neue"/>
                <a:cs typeface="Helvetica Neue"/>
                <a:sym typeface="Helvetica Neue"/>
              </a:rPr>
              <a:t>s</a:t>
            </a:r>
            <a:r>
              <a:rPr lang="en-US" sz="5400" b="0" i="0" u="none" strike="noStrike" cap="none">
                <a:solidFill>
                  <a:srgbClr val="FFFFFF"/>
                </a:solidFill>
                <a:latin typeface="Helvetica Neue Light"/>
                <a:ea typeface="Helvetica Neue Light"/>
                <a:cs typeface="Helvetica Neue Light"/>
                <a:sym typeface="Helvetica Neue Light"/>
              </a:rPr>
              <a:t>?</a:t>
            </a:r>
            <a:endParaRPr sz="5400" b="1" i="0" u="none" strike="noStrike" cap="none">
              <a:solidFill>
                <a:srgbClr val="FFC84B"/>
              </a:solidFill>
              <a:latin typeface="Helvetica Neue"/>
              <a:ea typeface="Helvetica Neue"/>
              <a:cs typeface="Helvetica Neue"/>
              <a:sym typeface="Helvetica Neue"/>
            </a:endParaRPr>
          </a:p>
        </p:txBody>
      </p:sp>
      <p:pic>
        <p:nvPicPr>
          <p:cNvPr id="503" name="Google Shape;503;p62"/>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3"/>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88950" lvl="0" indent="-457200" algn="l" rtl="0">
              <a:lnSpc>
                <a:spcPct val="100000"/>
              </a:lnSpc>
              <a:spcBef>
                <a:spcPts val="0"/>
              </a:spcBef>
              <a:spcAft>
                <a:spcPts val="0"/>
              </a:spcAft>
              <a:buClr>
                <a:schemeClr val="lt1"/>
              </a:buClr>
              <a:buSzPts val="3100"/>
              <a:buChar char="•"/>
            </a:pPr>
            <a:r>
              <a:rPr lang="en-US">
                <a:latin typeface="Helvetica Neue Light"/>
                <a:ea typeface="Helvetica Neue Light"/>
                <a:cs typeface="Helvetica Neue Light"/>
                <a:sym typeface="Helvetica Neue Light"/>
              </a:rPr>
              <a:t>¿Qué te sorprendió? </a:t>
            </a:r>
            <a:endParaRPr/>
          </a:p>
          <a:p>
            <a:pPr marL="488950" lvl="0" indent="-457200" algn="l" rtl="0">
              <a:lnSpc>
                <a:spcPct val="100000"/>
              </a:lnSpc>
              <a:spcBef>
                <a:spcPts val="1100"/>
              </a:spcBef>
              <a:spcAft>
                <a:spcPts val="0"/>
              </a:spcAft>
              <a:buClr>
                <a:schemeClr val="lt1"/>
              </a:buClr>
              <a:buSzPts val="3100"/>
              <a:buChar char="•"/>
            </a:pPr>
            <a:r>
              <a:rPr lang="en-US">
                <a:latin typeface="Helvetica Neue Light"/>
                <a:ea typeface="Helvetica Neue Light"/>
                <a:cs typeface="Helvetica Neue Light"/>
                <a:sym typeface="Helvetica Neue Light"/>
              </a:rPr>
              <a:t>¿Cuáles fueron sus ideas clave?</a:t>
            </a:r>
            <a:endParaRPr>
              <a:latin typeface="Helvetica Neue Light"/>
              <a:ea typeface="Helvetica Neue Light"/>
              <a:cs typeface="Helvetica Neue Light"/>
              <a:sym typeface="Helvetica Neue Light"/>
            </a:endParaRPr>
          </a:p>
          <a:p>
            <a:pPr marL="488950" lvl="0" indent="-457200" algn="l" rtl="0">
              <a:lnSpc>
                <a:spcPct val="100000"/>
              </a:lnSpc>
              <a:spcBef>
                <a:spcPts val="1100"/>
              </a:spcBef>
              <a:spcAft>
                <a:spcPts val="0"/>
              </a:spcAft>
              <a:buClr>
                <a:schemeClr val="lt1"/>
              </a:buClr>
              <a:buSzPts val="3100"/>
              <a:buChar char="•"/>
            </a:pPr>
            <a:r>
              <a:rPr lang="en-US">
                <a:latin typeface="Helvetica Neue Light"/>
                <a:ea typeface="Helvetica Neue Light"/>
                <a:cs typeface="Helvetica Neue Light"/>
                <a:sym typeface="Helvetica Neue Light"/>
              </a:rPr>
              <a:t>¿Qué sacarás de hoy y cómo puedes aplicar lo que aprendiste al mundo real?</a:t>
            </a:r>
            <a:endParaRPr/>
          </a:p>
        </p:txBody>
      </p:sp>
      <p:sp>
        <p:nvSpPr>
          <p:cNvPr id="510" name="Google Shape;510;p63"/>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Reflexión y aprendizaje</a:t>
            </a:r>
            <a:endParaRPr sz="4400" b="1">
              <a:solidFill>
                <a:srgbClr val="FFC000"/>
              </a:solidFill>
              <a:latin typeface="Helvetica Neue"/>
              <a:ea typeface="Helvetica Neue"/>
              <a:cs typeface="Helvetica Neue"/>
              <a:sym typeface="Helvetica Neue"/>
            </a:endParaRPr>
          </a:p>
        </p:txBody>
      </p:sp>
      <p:pic>
        <p:nvPicPr>
          <p:cNvPr id="511" name="Google Shape;511;p63"/>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lt1"/>
              </a:buClr>
              <a:buSzPts val="2800"/>
              <a:buChar char="•"/>
            </a:pPr>
            <a:r>
              <a:rPr lang="en-US" sz="2800">
                <a:latin typeface="Helvetica Neue Light"/>
                <a:ea typeface="Helvetica Neue Light"/>
                <a:cs typeface="Helvetica Neue Light"/>
                <a:sym typeface="Helvetica Neue Light"/>
              </a:rPr>
              <a:t>Tenemos las herramientas</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La energía solar y eólica son cada vez mas baratas</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Las corporaciones estan invirtiendo en tecnologías limpias</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Países y estados se refuerzan</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El público general está cada vez mas educado y comprometido</a:t>
            </a:r>
            <a:endParaRPr sz="2800">
              <a:latin typeface="Helvetica Neue Light"/>
              <a:ea typeface="Helvetica Neue Light"/>
              <a:cs typeface="Helvetica Neue Light"/>
              <a:sym typeface="Helvetica Neue Light"/>
            </a:endParaRPr>
          </a:p>
        </p:txBody>
      </p:sp>
      <p:sp>
        <p:nvSpPr>
          <p:cNvPr id="518" name="Google Shape;518;p64"/>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Mirando hacia el futuro</a:t>
            </a:r>
            <a:endParaRPr sz="4400" b="1">
              <a:solidFill>
                <a:srgbClr val="FFC000"/>
              </a:solidFill>
              <a:latin typeface="Helvetica Neue"/>
              <a:ea typeface="Helvetica Neue"/>
              <a:cs typeface="Helvetica Neue"/>
              <a:sym typeface="Helvetica Neue"/>
            </a:endParaRPr>
          </a:p>
        </p:txBody>
      </p:sp>
      <p:pic>
        <p:nvPicPr>
          <p:cNvPr id="519" name="Google Shape;519;p64"/>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ctrTitle"/>
          </p:nvPr>
        </p:nvSpPr>
        <p:spPr>
          <a:xfrm>
            <a:off x="466722" y="698756"/>
            <a:ext cx="11261452" cy="5744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1342E"/>
              </a:buClr>
              <a:buSzPts val="2200"/>
              <a:buFont typeface="Helvetica Neue"/>
              <a:buNone/>
            </a:pPr>
            <a:r>
              <a:rPr lang="en-US" sz="2200">
                <a:solidFill>
                  <a:srgbClr val="41342E"/>
                </a:solidFill>
              </a:rPr>
              <a:t>Cómo funciona la Simulación de Acción Climática…  </a:t>
            </a:r>
            <a:br>
              <a:rPr lang="en-US" sz="2200">
                <a:solidFill>
                  <a:srgbClr val="41342E"/>
                </a:solidFill>
              </a:rPr>
            </a:br>
            <a:r>
              <a:rPr lang="en-US" sz="1800">
                <a:solidFill>
                  <a:srgbClr val="41342E"/>
                </a:solidFill>
                <a:latin typeface="Helvetica Neue Light"/>
                <a:ea typeface="Helvetica Neue Light"/>
                <a:cs typeface="Helvetica Neue Light"/>
                <a:sym typeface="Helvetica Neue Light"/>
              </a:rPr>
              <a:t>Los “líderes mundiales” del sector privado, el gobierno y la sociedad civil se reúnen para negociar un plan de soluciones climáticas para limitar el calentamiento global a menos de 2 °C e idealmente 1.5 ° C por encima de los niveles preindustriales.</a:t>
            </a:r>
            <a:endParaRPr sz="1800">
              <a:solidFill>
                <a:srgbClr val="41342E"/>
              </a:solidFill>
              <a:latin typeface="Helvetica Neue Light"/>
              <a:ea typeface="Helvetica Neue Light"/>
              <a:cs typeface="Helvetica Neue Light"/>
              <a:sym typeface="Helvetica Neue Light"/>
            </a:endParaRPr>
          </a:p>
        </p:txBody>
      </p:sp>
      <p:pic>
        <p:nvPicPr>
          <p:cNvPr id="123" name="Google Shape;123;p20" descr="Related image"/>
          <p:cNvPicPr preferRelativeResize="0"/>
          <p:nvPr/>
        </p:nvPicPr>
        <p:blipFill rotWithShape="1">
          <a:blip r:embed="rId3">
            <a:alphaModFix/>
          </a:blip>
          <a:srcRect/>
          <a:stretch/>
        </p:blipFill>
        <p:spPr>
          <a:xfrm>
            <a:off x="1767444" y="1648354"/>
            <a:ext cx="8371343" cy="4719713"/>
          </a:xfrm>
          <a:prstGeom prst="rect">
            <a:avLst/>
          </a:prstGeom>
          <a:noFill/>
          <a:ln>
            <a:noFill/>
          </a:ln>
        </p:spPr>
      </p:pic>
      <p:pic>
        <p:nvPicPr>
          <p:cNvPr id="124" name="Google Shape;124;p20"/>
          <p:cNvPicPr preferRelativeResize="0"/>
          <p:nvPr/>
        </p:nvPicPr>
        <p:blipFill rotWithShape="1">
          <a:blip r:embed="rId4">
            <a:alphaModFix/>
          </a:blip>
          <a:srcRect/>
          <a:stretch/>
        </p:blipFill>
        <p:spPr>
          <a:xfrm>
            <a:off x="10472738" y="6147011"/>
            <a:ext cx="1523999" cy="5744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5"/>
          <p:cNvSpPr/>
          <p:nvPr/>
        </p:nvSpPr>
        <p:spPr>
          <a:xfrm>
            <a:off x="1524000" y="-2596"/>
            <a:ext cx="9144000" cy="8686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65"/>
          <p:cNvSpPr txBox="1">
            <a:spLocks noGrp="1"/>
          </p:cNvSpPr>
          <p:nvPr>
            <p:ph type="ctrTitle"/>
          </p:nvPr>
        </p:nvSpPr>
        <p:spPr>
          <a:xfrm>
            <a:off x="1450" y="341975"/>
            <a:ext cx="12192000" cy="524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C000"/>
              </a:buClr>
              <a:buSzPts val="2800"/>
              <a:buFont typeface="Helvetica Neue"/>
              <a:buNone/>
            </a:pPr>
            <a:r>
              <a:rPr lang="en-US" sz="2800"/>
              <a:t>Compañías que están tomando acción</a:t>
            </a:r>
            <a:endParaRPr sz="2800">
              <a:solidFill>
                <a:srgbClr val="FFC000"/>
              </a:solidFill>
            </a:endParaRPr>
          </a:p>
        </p:txBody>
      </p:sp>
      <p:sp>
        <p:nvSpPr>
          <p:cNvPr id="527" name="Google Shape;527;p65"/>
          <p:cNvSpPr txBox="1">
            <a:spLocks noGrp="1"/>
          </p:cNvSpPr>
          <p:nvPr>
            <p:ph type="body" idx="1"/>
          </p:nvPr>
        </p:nvSpPr>
        <p:spPr>
          <a:xfrm>
            <a:off x="296450" y="855225"/>
            <a:ext cx="11700300" cy="460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000"/>
              <a:buNone/>
            </a:pPr>
            <a:r>
              <a:rPr lang="en-US" sz="2400">
                <a:latin typeface="Helvetica Neue Light"/>
                <a:ea typeface="Helvetica Neue Light"/>
                <a:cs typeface="Helvetica Neue Light"/>
                <a:sym typeface="Helvetica Neue Light"/>
              </a:rPr>
              <a:t>“El 63% de las compañías Fortune 100 han establecido uno o más objetivos de energía limpia ... con un número significativo de compañías que establecen objetivos de energía 100 por ciento renovables y objetivos de reducción de gases de efecto invernadero basados en la ciencia” </a:t>
            </a:r>
            <a:br>
              <a:rPr lang="en-US" sz="2400">
                <a:latin typeface="Helvetica Neue Light"/>
                <a:ea typeface="Helvetica Neue Light"/>
                <a:cs typeface="Helvetica Neue Light"/>
                <a:sym typeface="Helvetica Neue Light"/>
              </a:rPr>
            </a:br>
            <a:r>
              <a:rPr lang="en-US" sz="2400">
                <a:latin typeface="Helvetica Neue Light"/>
                <a:ea typeface="Helvetica Neue Light"/>
                <a:cs typeface="Helvetica Neue Light"/>
                <a:sym typeface="Helvetica Neue Light"/>
              </a:rPr>
              <a:t>– Reporte de WWF, 2017</a:t>
            </a:r>
            <a:endParaRPr sz="2400"/>
          </a:p>
          <a:p>
            <a:pPr marL="228600" lvl="0" indent="-101600" algn="l" rtl="0">
              <a:lnSpc>
                <a:spcPct val="100000"/>
              </a:lnSpc>
              <a:spcBef>
                <a:spcPts val="1000"/>
              </a:spcBef>
              <a:spcAft>
                <a:spcPts val="0"/>
              </a:spcAft>
              <a:buClr>
                <a:schemeClr val="lt1"/>
              </a:buClr>
              <a:buSzPts val="2000"/>
              <a:buNone/>
            </a:pPr>
            <a:endParaRPr sz="2000"/>
          </a:p>
        </p:txBody>
      </p:sp>
      <p:sp>
        <p:nvSpPr>
          <p:cNvPr id="528" name="Google Shape;528;p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65"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65"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65"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5" name="Google Shape;535;p65" descr="https://www.underconsideration.com/brandnew/archives/google_2015_logo_detail.png"/>
          <p:cNvPicPr preferRelativeResize="0"/>
          <p:nvPr/>
        </p:nvPicPr>
        <p:blipFill rotWithShape="1">
          <a:blip r:embed="rId3">
            <a:alphaModFix/>
          </a:blip>
          <a:srcRect/>
          <a:stretch/>
        </p:blipFill>
        <p:spPr>
          <a:xfrm>
            <a:off x="2725308" y="3641700"/>
            <a:ext cx="2486744" cy="828086"/>
          </a:xfrm>
          <a:prstGeom prst="rect">
            <a:avLst/>
          </a:prstGeom>
          <a:noFill/>
          <a:ln>
            <a:noFill/>
          </a:ln>
        </p:spPr>
      </p:pic>
      <p:sp>
        <p:nvSpPr>
          <p:cNvPr id="536" name="Google Shape;536;p65"/>
          <p:cNvSpPr/>
          <p:nvPr/>
        </p:nvSpPr>
        <p:spPr>
          <a:xfrm>
            <a:off x="1523999" y="6352582"/>
            <a:ext cx="914400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Helvetica Neue Light"/>
                <a:ea typeface="Helvetica Neue Light"/>
                <a:cs typeface="Helvetica Neue Light"/>
                <a:sym typeface="Helvetica Neue Light"/>
              </a:rPr>
              <a:t>  </a:t>
            </a:r>
            <a:r>
              <a:rPr lang="en-US" sz="1800" u="sng">
                <a:solidFill>
                  <a:schemeClr val="lt1"/>
                </a:solidFill>
                <a:latin typeface="Helvetica Neue Light"/>
                <a:ea typeface="Helvetica Neue Light"/>
                <a:cs typeface="Helvetica Neue Light"/>
                <a:sym typeface="Helvetica Neue Light"/>
                <a:hlinkClick r:id="rId4"/>
              </a:rPr>
              <a:t>http://there100.org/companies</a:t>
            </a:r>
            <a:endParaRPr sz="1800">
              <a:solidFill>
                <a:schemeClr val="lt1"/>
              </a:solidFill>
              <a:latin typeface="Helvetica Neue Light"/>
              <a:ea typeface="Helvetica Neue Light"/>
              <a:cs typeface="Helvetica Neue Light"/>
              <a:sym typeface="Helvetica Neue Light"/>
            </a:endParaRPr>
          </a:p>
        </p:txBody>
      </p:sp>
      <p:pic>
        <p:nvPicPr>
          <p:cNvPr id="537" name="Google Shape;537;p65" descr="http://media.virbcdn.com/cdn_images/resize_1024x1365/71/87aded9e69e34239-ikea.jpg"/>
          <p:cNvPicPr preferRelativeResize="0"/>
          <p:nvPr/>
        </p:nvPicPr>
        <p:blipFill rotWithShape="1">
          <a:blip r:embed="rId5">
            <a:alphaModFix/>
          </a:blip>
          <a:srcRect/>
          <a:stretch/>
        </p:blipFill>
        <p:spPr>
          <a:xfrm>
            <a:off x="691981" y="3728083"/>
            <a:ext cx="1638301" cy="655320"/>
          </a:xfrm>
          <a:prstGeom prst="rect">
            <a:avLst/>
          </a:prstGeom>
          <a:noFill/>
          <a:ln>
            <a:noFill/>
          </a:ln>
        </p:spPr>
      </p:pic>
      <p:pic>
        <p:nvPicPr>
          <p:cNvPr id="538" name="Google Shape;538;p65" descr="http://media.virbcdn.com/cdn_images/resize_1024x1365/a7/2cb8c8a91975f3c2-Facebook-160x64.jpg"/>
          <p:cNvPicPr preferRelativeResize="0"/>
          <p:nvPr/>
        </p:nvPicPr>
        <p:blipFill rotWithShape="1">
          <a:blip r:embed="rId6">
            <a:alphaModFix/>
          </a:blip>
          <a:srcRect/>
          <a:stretch/>
        </p:blipFill>
        <p:spPr>
          <a:xfrm>
            <a:off x="5607078" y="3710549"/>
            <a:ext cx="1954330" cy="690389"/>
          </a:xfrm>
          <a:prstGeom prst="rect">
            <a:avLst/>
          </a:prstGeom>
          <a:noFill/>
          <a:ln>
            <a:noFill/>
          </a:ln>
        </p:spPr>
      </p:pic>
      <p:sp>
        <p:nvSpPr>
          <p:cNvPr id="539" name="Google Shape;539;p65"/>
          <p:cNvSpPr/>
          <p:nvPr/>
        </p:nvSpPr>
        <p:spPr>
          <a:xfrm>
            <a:off x="110575" y="2626025"/>
            <a:ext cx="11700300" cy="954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1">
                <a:solidFill>
                  <a:srgbClr val="FFC000"/>
                </a:solidFill>
                <a:latin typeface="Helvetica Neue"/>
                <a:ea typeface="Helvetica Neue"/>
                <a:cs typeface="Helvetica Neue"/>
                <a:sym typeface="Helvetica Neue"/>
              </a:rPr>
              <a:t>Más de 191 empresas importantes se han comprometido a ser 100% renovables</a:t>
            </a:r>
            <a:endParaRPr sz="2400" b="1" i="1">
              <a:solidFill>
                <a:srgbClr val="FFC000"/>
              </a:solidFill>
              <a:latin typeface="Helvetica Neue"/>
              <a:ea typeface="Helvetica Neue"/>
              <a:cs typeface="Helvetica Neue"/>
              <a:sym typeface="Helvetica Neue"/>
            </a:endParaRPr>
          </a:p>
        </p:txBody>
      </p:sp>
      <p:pic>
        <p:nvPicPr>
          <p:cNvPr id="540" name="Google Shape;540;p65" descr="Image result for apple logo"/>
          <p:cNvPicPr preferRelativeResize="0"/>
          <p:nvPr/>
        </p:nvPicPr>
        <p:blipFill rotWithShape="1">
          <a:blip r:embed="rId7">
            <a:alphaModFix/>
          </a:blip>
          <a:srcRect/>
          <a:stretch/>
        </p:blipFill>
        <p:spPr>
          <a:xfrm>
            <a:off x="10271804" y="3501724"/>
            <a:ext cx="1108039" cy="1108039"/>
          </a:xfrm>
          <a:prstGeom prst="rect">
            <a:avLst/>
          </a:prstGeom>
          <a:noFill/>
          <a:ln>
            <a:noFill/>
          </a:ln>
        </p:spPr>
      </p:pic>
      <p:pic>
        <p:nvPicPr>
          <p:cNvPr id="541" name="Google Shape;541;p65" descr="http://media.virbcdn.com/cdn_images/resize_1024x1365/84/c16c4238ccfa963c-160X64-Microsoft.jpg"/>
          <p:cNvPicPr preferRelativeResize="0"/>
          <p:nvPr/>
        </p:nvPicPr>
        <p:blipFill rotWithShape="1">
          <a:blip r:embed="rId8">
            <a:alphaModFix/>
          </a:blip>
          <a:srcRect/>
          <a:stretch/>
        </p:blipFill>
        <p:spPr>
          <a:xfrm>
            <a:off x="5266210" y="5024812"/>
            <a:ext cx="1650131" cy="660052"/>
          </a:xfrm>
          <a:prstGeom prst="rect">
            <a:avLst/>
          </a:prstGeom>
          <a:noFill/>
          <a:ln>
            <a:noFill/>
          </a:ln>
        </p:spPr>
      </p:pic>
      <p:pic>
        <p:nvPicPr>
          <p:cNvPr id="542" name="Google Shape;542;p65" descr="http://media.virbcdn.com/cdn_images/resize_1024x1365/15/30c742030a20dcf7-GM_Brandmark_Blue_2Dedited64.jpg"/>
          <p:cNvPicPr preferRelativeResize="0"/>
          <p:nvPr/>
        </p:nvPicPr>
        <p:blipFill rotWithShape="1">
          <a:blip r:embed="rId9">
            <a:alphaModFix/>
          </a:blip>
          <a:srcRect/>
          <a:stretch/>
        </p:blipFill>
        <p:spPr>
          <a:xfrm>
            <a:off x="1022113" y="4877396"/>
            <a:ext cx="954884" cy="954884"/>
          </a:xfrm>
          <a:prstGeom prst="rect">
            <a:avLst/>
          </a:prstGeom>
          <a:noFill/>
          <a:ln>
            <a:noFill/>
          </a:ln>
        </p:spPr>
      </p:pic>
      <p:pic>
        <p:nvPicPr>
          <p:cNvPr id="543" name="Google Shape;543;p65" descr="http://media.virbcdn.com/cdn_images/resize_1024x1365/7a/b69ce4799d90931e-rsz_gssignature_blue_print_160.jpg"/>
          <p:cNvPicPr preferRelativeResize="0"/>
          <p:nvPr/>
        </p:nvPicPr>
        <p:blipFill rotWithShape="1">
          <a:blip r:embed="rId10">
            <a:alphaModFix/>
          </a:blip>
          <a:srcRect/>
          <a:stretch/>
        </p:blipFill>
        <p:spPr>
          <a:xfrm>
            <a:off x="7474988" y="5089761"/>
            <a:ext cx="1325387" cy="530155"/>
          </a:xfrm>
          <a:prstGeom prst="rect">
            <a:avLst/>
          </a:prstGeom>
          <a:noFill/>
          <a:ln>
            <a:noFill/>
          </a:ln>
        </p:spPr>
      </p:pic>
      <p:pic>
        <p:nvPicPr>
          <p:cNvPr id="544" name="Google Shape;544;p65" descr="http://media.virbcdn.com/cdn_images/resize_1024x1365/2e/24f42b3aa1ac2d3e-_jnj_160.jpg"/>
          <p:cNvPicPr preferRelativeResize="0"/>
          <p:nvPr/>
        </p:nvPicPr>
        <p:blipFill rotWithShape="1">
          <a:blip r:embed="rId11">
            <a:alphaModFix/>
          </a:blip>
          <a:srcRect/>
          <a:stretch/>
        </p:blipFill>
        <p:spPr>
          <a:xfrm>
            <a:off x="9359022" y="4980968"/>
            <a:ext cx="2083866" cy="747740"/>
          </a:xfrm>
          <a:prstGeom prst="rect">
            <a:avLst/>
          </a:prstGeom>
          <a:noFill/>
          <a:ln>
            <a:noFill/>
          </a:ln>
        </p:spPr>
      </p:pic>
      <p:pic>
        <p:nvPicPr>
          <p:cNvPr id="545" name="Google Shape;545;p65" descr="http://media.virbcdn.com/cdn_images/resize_1024x1365/b5/0472be20f8afdcb9-nestle.jpg"/>
          <p:cNvPicPr preferRelativeResize="0"/>
          <p:nvPr/>
        </p:nvPicPr>
        <p:blipFill rotWithShape="1">
          <a:blip r:embed="rId12">
            <a:alphaModFix/>
          </a:blip>
          <a:srcRect/>
          <a:stretch/>
        </p:blipFill>
        <p:spPr>
          <a:xfrm>
            <a:off x="7956434" y="3743129"/>
            <a:ext cx="1920344" cy="625228"/>
          </a:xfrm>
          <a:prstGeom prst="rect">
            <a:avLst/>
          </a:prstGeom>
          <a:noFill/>
          <a:ln>
            <a:noFill/>
          </a:ln>
        </p:spPr>
      </p:pic>
      <p:pic>
        <p:nvPicPr>
          <p:cNvPr id="546" name="Google Shape;546;p65"/>
          <p:cNvPicPr preferRelativeResize="0"/>
          <p:nvPr/>
        </p:nvPicPr>
        <p:blipFill rotWithShape="1">
          <a:blip r:embed="rId13">
            <a:alphaModFix/>
          </a:blip>
          <a:srcRect/>
          <a:stretch/>
        </p:blipFill>
        <p:spPr>
          <a:xfrm>
            <a:off x="2535644" y="4962265"/>
            <a:ext cx="2171919" cy="785147"/>
          </a:xfrm>
          <a:prstGeom prst="rect">
            <a:avLst/>
          </a:prstGeom>
          <a:noFill/>
          <a:ln>
            <a:noFill/>
          </a:ln>
        </p:spPr>
      </p:pic>
      <p:pic>
        <p:nvPicPr>
          <p:cNvPr id="547" name="Google Shape;547;p65"/>
          <p:cNvPicPr preferRelativeResize="0"/>
          <p:nvPr/>
        </p:nvPicPr>
        <p:blipFill rotWithShape="1">
          <a:blip r:embed="rId14">
            <a:alphaModFix/>
          </a:blip>
          <a:srcRect/>
          <a:stretch/>
        </p:blipFill>
        <p:spPr>
          <a:xfrm>
            <a:off x="10472738" y="6157059"/>
            <a:ext cx="1523999" cy="57446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6"/>
          <p:cNvSpPr txBox="1"/>
          <p:nvPr/>
        </p:nvSpPr>
        <p:spPr>
          <a:xfrm>
            <a:off x="317325" y="671200"/>
            <a:ext cx="11417700" cy="1439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rgbClr val="FFFFFF"/>
                </a:solidFill>
                <a:latin typeface="Helvetica Neue Light"/>
                <a:ea typeface="Helvetica Neue Light"/>
                <a:cs typeface="Helvetica Neue Light"/>
                <a:sym typeface="Helvetica Neue Light"/>
              </a:rPr>
              <a:t>Más de 80 jurisdicciones (nacionales o regionales) han implementado, programado o están considerando una política de precios de carbono o ETS.</a:t>
            </a:r>
            <a:endParaRPr sz="3000">
              <a:solidFill>
                <a:srgbClr val="FFFFFF"/>
              </a:solidFill>
              <a:latin typeface="Helvetica Neue Light"/>
              <a:ea typeface="Helvetica Neue Light"/>
              <a:cs typeface="Helvetica Neue Light"/>
              <a:sym typeface="Helvetica Neue Light"/>
            </a:endParaRPr>
          </a:p>
        </p:txBody>
      </p:sp>
      <p:sp>
        <p:nvSpPr>
          <p:cNvPr id="554" name="Google Shape;554;p66"/>
          <p:cNvSpPr txBox="1"/>
          <p:nvPr/>
        </p:nvSpPr>
        <p:spPr>
          <a:xfrm>
            <a:off x="419101" y="246100"/>
            <a:ext cx="11315700" cy="425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C000"/>
              </a:buClr>
              <a:buSzPts val="2400"/>
              <a:buFont typeface="Helvetica Neue"/>
              <a:buNone/>
            </a:pPr>
            <a:r>
              <a:rPr lang="en-US" sz="2400" b="1">
                <a:solidFill>
                  <a:srgbClr val="FFC000"/>
                </a:solidFill>
                <a:latin typeface="Helvetica Neue"/>
                <a:ea typeface="Helvetica Neue"/>
                <a:cs typeface="Helvetica Neue"/>
                <a:sym typeface="Helvetica Neue"/>
              </a:rPr>
              <a:t>Los precios del carbono se están promulgando en todo el mundo</a:t>
            </a:r>
            <a:endParaRPr sz="2400" b="1">
              <a:solidFill>
                <a:srgbClr val="FFC000"/>
              </a:solidFill>
              <a:latin typeface="Helvetica Neue"/>
              <a:ea typeface="Helvetica Neue"/>
              <a:cs typeface="Helvetica Neue"/>
              <a:sym typeface="Helvetica Neue"/>
            </a:endParaRPr>
          </a:p>
        </p:txBody>
      </p:sp>
      <p:sp>
        <p:nvSpPr>
          <p:cNvPr id="555" name="Google Shape;555;p66"/>
          <p:cNvSpPr txBox="1"/>
          <p:nvPr/>
        </p:nvSpPr>
        <p:spPr>
          <a:xfrm>
            <a:off x="-88739" y="6500003"/>
            <a:ext cx="304800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World Bank, 2019</a:t>
            </a:r>
            <a:endParaRPr/>
          </a:p>
        </p:txBody>
      </p:sp>
      <p:pic>
        <p:nvPicPr>
          <p:cNvPr id="556" name="Google Shape;556;p66"/>
          <p:cNvPicPr preferRelativeResize="0"/>
          <p:nvPr/>
        </p:nvPicPr>
        <p:blipFill rotWithShape="1">
          <a:blip r:embed="rId3">
            <a:alphaModFix/>
          </a:blip>
          <a:srcRect/>
          <a:stretch/>
        </p:blipFill>
        <p:spPr>
          <a:xfrm>
            <a:off x="-9525" y="2192500"/>
            <a:ext cx="12192002" cy="3646305"/>
          </a:xfrm>
          <a:prstGeom prst="rect">
            <a:avLst/>
          </a:prstGeom>
          <a:noFill/>
          <a:ln>
            <a:noFill/>
          </a:ln>
        </p:spPr>
      </p:pic>
      <p:sp>
        <p:nvSpPr>
          <p:cNvPr id="557" name="Google Shape;557;p66"/>
          <p:cNvSpPr/>
          <p:nvPr/>
        </p:nvSpPr>
        <p:spPr>
          <a:xfrm>
            <a:off x="317324" y="5746750"/>
            <a:ext cx="10045800" cy="76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FFFFFF"/>
                </a:solidFill>
                <a:latin typeface="Helvetica Neue Light"/>
                <a:ea typeface="Helvetica Neue Light"/>
                <a:cs typeface="Helvetica Neue Light"/>
                <a:sym typeface="Helvetica Neue Light"/>
              </a:rPr>
              <a:t>El precio actual y planeado del carbono cubre el 20% de las emisiones globales</a:t>
            </a:r>
            <a:endParaRPr sz="3000">
              <a:solidFill>
                <a:srgbClr val="FFFFFF"/>
              </a:solidFill>
              <a:latin typeface="Helvetica Neue Light"/>
              <a:ea typeface="Helvetica Neue Light"/>
              <a:cs typeface="Helvetica Neue Light"/>
              <a:sym typeface="Helvetica Neue Light"/>
            </a:endParaRPr>
          </a:p>
        </p:txBody>
      </p:sp>
      <p:pic>
        <p:nvPicPr>
          <p:cNvPr id="558" name="Google Shape;558;p66"/>
          <p:cNvPicPr preferRelativeResize="0"/>
          <p:nvPr/>
        </p:nvPicPr>
        <p:blipFill rotWithShape="1">
          <a:blip r:embed="rId4">
            <a:alphaModFix/>
          </a:blip>
          <a:srcRect/>
          <a:stretch/>
        </p:blipFill>
        <p:spPr>
          <a:xfrm>
            <a:off x="10472738" y="6157059"/>
            <a:ext cx="1523999" cy="5744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67"/>
          <p:cNvPicPr preferRelativeResize="0"/>
          <p:nvPr/>
        </p:nvPicPr>
        <p:blipFill rotWithShape="1">
          <a:blip r:embed="rId3">
            <a:alphaModFix/>
          </a:blip>
          <a:srcRect r="343"/>
          <a:stretch/>
        </p:blipFill>
        <p:spPr>
          <a:xfrm>
            <a:off x="1" y="2424113"/>
            <a:ext cx="5895975" cy="4425950"/>
          </a:xfrm>
          <a:prstGeom prst="rect">
            <a:avLst/>
          </a:prstGeom>
          <a:noFill/>
          <a:ln>
            <a:noFill/>
          </a:ln>
        </p:spPr>
      </p:pic>
      <p:pic>
        <p:nvPicPr>
          <p:cNvPr id="565" name="Google Shape;565;p67"/>
          <p:cNvPicPr preferRelativeResize="0"/>
          <p:nvPr/>
        </p:nvPicPr>
        <p:blipFill rotWithShape="1">
          <a:blip r:embed="rId4">
            <a:alphaModFix/>
          </a:blip>
          <a:srcRect t="5932" r="8415"/>
          <a:stretch/>
        </p:blipFill>
        <p:spPr>
          <a:xfrm>
            <a:off x="1943896" y="14288"/>
            <a:ext cx="3560763" cy="2895600"/>
          </a:xfrm>
          <a:prstGeom prst="rect">
            <a:avLst/>
          </a:prstGeom>
          <a:noFill/>
          <a:ln>
            <a:noFill/>
          </a:ln>
        </p:spPr>
      </p:pic>
      <p:pic>
        <p:nvPicPr>
          <p:cNvPr id="566" name="Google Shape;566;p67"/>
          <p:cNvPicPr preferRelativeResize="0"/>
          <p:nvPr/>
        </p:nvPicPr>
        <p:blipFill rotWithShape="1">
          <a:blip r:embed="rId5">
            <a:alphaModFix/>
          </a:blip>
          <a:srcRect l="5464"/>
          <a:stretch/>
        </p:blipFill>
        <p:spPr>
          <a:xfrm>
            <a:off x="5933281" y="2498725"/>
            <a:ext cx="3276600" cy="4359275"/>
          </a:xfrm>
          <a:prstGeom prst="rect">
            <a:avLst/>
          </a:prstGeom>
          <a:noFill/>
          <a:ln>
            <a:noFill/>
          </a:ln>
        </p:spPr>
      </p:pic>
      <p:pic>
        <p:nvPicPr>
          <p:cNvPr id="567" name="Google Shape;567;p67"/>
          <p:cNvPicPr preferRelativeResize="0"/>
          <p:nvPr/>
        </p:nvPicPr>
        <p:blipFill rotWithShape="1">
          <a:blip r:embed="rId6">
            <a:alphaModFix/>
          </a:blip>
          <a:srcRect/>
          <a:stretch/>
        </p:blipFill>
        <p:spPr>
          <a:xfrm>
            <a:off x="0" y="-14287"/>
            <a:ext cx="2514600" cy="2924175"/>
          </a:xfrm>
          <a:prstGeom prst="rect">
            <a:avLst/>
          </a:prstGeom>
          <a:noFill/>
          <a:ln>
            <a:noFill/>
          </a:ln>
        </p:spPr>
      </p:pic>
      <p:sp>
        <p:nvSpPr>
          <p:cNvPr id="568" name="Google Shape;568;p67"/>
          <p:cNvSpPr/>
          <p:nvPr/>
        </p:nvSpPr>
        <p:spPr>
          <a:xfrm>
            <a:off x="9297159" y="475321"/>
            <a:ext cx="2703923" cy="24929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113A75"/>
                </a:solidFill>
                <a:latin typeface="Helvetica Neue Light"/>
                <a:ea typeface="Helvetica Neue Light"/>
                <a:cs typeface="Helvetica Neue Light"/>
                <a:sym typeface="Helvetica Neue Light"/>
              </a:rPr>
              <a:t>“El mundo tal como lo hemos creado es un proceso de nuestro pensamiento. No se puede cambiar sin cambiar nuestro pensamiento.”</a:t>
            </a:r>
            <a:endParaRPr/>
          </a:p>
          <a:p>
            <a:pPr marL="0" marR="0" lvl="0" indent="0" algn="l" rtl="0">
              <a:spcBef>
                <a:spcPts val="0"/>
              </a:spcBef>
              <a:spcAft>
                <a:spcPts val="0"/>
              </a:spcAft>
              <a:buNone/>
            </a:pPr>
            <a:r>
              <a:rPr lang="en-US" sz="1600" b="1">
                <a:solidFill>
                  <a:srgbClr val="113A75"/>
                </a:solidFill>
                <a:latin typeface="Helvetica Neue"/>
                <a:ea typeface="Helvetica Neue"/>
                <a:cs typeface="Helvetica Neue"/>
                <a:sym typeface="Helvetica Neue"/>
              </a:rPr>
              <a:t>	- Albert Einstein</a:t>
            </a:r>
            <a:endParaRPr/>
          </a:p>
        </p:txBody>
      </p:sp>
      <p:sp>
        <p:nvSpPr>
          <p:cNvPr id="569" name="Google Shape;569;p67"/>
          <p:cNvSpPr/>
          <p:nvPr/>
        </p:nvSpPr>
        <p:spPr>
          <a:xfrm>
            <a:off x="9297158" y="3507238"/>
            <a:ext cx="2703923" cy="289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113A75"/>
                </a:solidFill>
                <a:latin typeface="Helvetica Neue Light"/>
                <a:ea typeface="Helvetica Neue Light"/>
                <a:cs typeface="Helvetica Neue Light"/>
                <a:sym typeface="Helvetica Neue Light"/>
              </a:rPr>
              <a:t>“Nunca dudes que un pequeño grupo de ciudadanos reflexivos y comprometidos puede cambiar el mundo. De hecho, es lo único que lo ha hecho.”</a:t>
            </a:r>
            <a:br>
              <a:rPr lang="en-US" sz="2200" i="1">
                <a:solidFill>
                  <a:srgbClr val="113A75"/>
                </a:solidFill>
                <a:latin typeface="Helvetica Neue Light"/>
                <a:ea typeface="Helvetica Neue Light"/>
                <a:cs typeface="Helvetica Neue Light"/>
                <a:sym typeface="Helvetica Neue Light"/>
              </a:rPr>
            </a:br>
            <a:r>
              <a:rPr lang="en-US" sz="2200" i="1">
                <a:solidFill>
                  <a:srgbClr val="113A75"/>
                </a:solidFill>
                <a:latin typeface="Helvetica Neue Light"/>
                <a:ea typeface="Helvetica Neue Light"/>
                <a:cs typeface="Helvetica Neue Light"/>
                <a:sym typeface="Helvetica Neue Light"/>
              </a:rPr>
              <a:t>	</a:t>
            </a:r>
            <a:r>
              <a:rPr lang="en-US" sz="1600" b="1">
                <a:solidFill>
                  <a:srgbClr val="113A75"/>
                </a:solidFill>
                <a:latin typeface="Helvetica Neue"/>
                <a:ea typeface="Helvetica Neue"/>
                <a:cs typeface="Helvetica Neue"/>
                <a:sym typeface="Helvetica Neue"/>
              </a:rPr>
              <a:t>- Margaret Mead</a:t>
            </a:r>
            <a:endParaRPr/>
          </a:p>
        </p:txBody>
      </p:sp>
      <p:pic>
        <p:nvPicPr>
          <p:cNvPr id="570" name="Google Shape;570;p67"/>
          <p:cNvPicPr preferRelativeResize="0"/>
          <p:nvPr/>
        </p:nvPicPr>
        <p:blipFill rotWithShape="1">
          <a:blip r:embed="rId7">
            <a:alphaModFix/>
          </a:blip>
          <a:srcRect/>
          <a:stretch/>
        </p:blipFill>
        <p:spPr>
          <a:xfrm>
            <a:off x="5362577" y="1"/>
            <a:ext cx="3810000" cy="290988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68" descr="0923_climate-march.jpg"/>
          <p:cNvPicPr preferRelativeResize="0"/>
          <p:nvPr/>
        </p:nvPicPr>
        <p:blipFill rotWithShape="1">
          <a:blip r:embed="rId3">
            <a:alphaModFix/>
          </a:blip>
          <a:srcRect/>
          <a:stretch/>
        </p:blipFill>
        <p:spPr>
          <a:xfrm>
            <a:off x="0" y="0"/>
            <a:ext cx="9582115" cy="6858000"/>
          </a:xfrm>
          <a:prstGeom prst="rect">
            <a:avLst/>
          </a:prstGeom>
          <a:noFill/>
          <a:ln>
            <a:noFill/>
          </a:ln>
        </p:spPr>
      </p:pic>
      <p:sp>
        <p:nvSpPr>
          <p:cNvPr id="577" name="Google Shape;577;p68"/>
          <p:cNvSpPr txBox="1"/>
          <p:nvPr/>
        </p:nvSpPr>
        <p:spPr>
          <a:xfrm>
            <a:off x="9659756" y="351256"/>
            <a:ext cx="2532244"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113A75"/>
                </a:solidFill>
                <a:latin typeface="Helvetica Neue"/>
                <a:ea typeface="Helvetica Neue"/>
                <a:cs typeface="Helvetica Neue"/>
                <a:sym typeface="Helvetica Neue"/>
              </a:rPr>
              <a:t>Marcha Climática de las Personas, Ciudad de Nueva York</a:t>
            </a:r>
            <a:endParaRPr sz="4600" b="1">
              <a:solidFill>
                <a:srgbClr val="113A75"/>
              </a:solidFill>
              <a:latin typeface="Helvetica Neue"/>
              <a:ea typeface="Helvetica Neue"/>
              <a:cs typeface="Helvetica Neue"/>
              <a:sym typeface="Helvetica Neue"/>
            </a:endParaRPr>
          </a:p>
        </p:txBody>
      </p:sp>
      <p:sp>
        <p:nvSpPr>
          <p:cNvPr id="578" name="Google Shape;578;p68"/>
          <p:cNvSpPr/>
          <p:nvPr/>
        </p:nvSpPr>
        <p:spPr>
          <a:xfrm>
            <a:off x="-1" y="5713980"/>
            <a:ext cx="2747168" cy="792764"/>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Helvetica Neue Light"/>
                <a:ea typeface="Helvetica Neue Light"/>
                <a:cs typeface="Helvetica Neue Light"/>
                <a:sym typeface="Helvetica Neue Light"/>
              </a:rPr>
              <a:t>400,000 people</a:t>
            </a:r>
            <a:endParaRPr/>
          </a:p>
        </p:txBody>
      </p:sp>
      <p:sp>
        <p:nvSpPr>
          <p:cNvPr id="579" name="Google Shape;579;p68"/>
          <p:cNvSpPr txBox="1"/>
          <p:nvPr/>
        </p:nvSpPr>
        <p:spPr>
          <a:xfrm>
            <a:off x="9831679" y="5798858"/>
            <a:ext cx="223870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113A75"/>
                </a:solidFill>
                <a:latin typeface="Helvetica Neue Light"/>
                <a:ea typeface="Helvetica Neue Light"/>
                <a:cs typeface="Helvetica Neue Light"/>
                <a:sym typeface="Helvetica Neue Light"/>
              </a:rPr>
              <a:t>21 de Septiembre, 2014</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69" descr="Students protest climate change by wearing breathing masks and holding signs reading, âWhat I stand for is what I stand on.â"/>
          <p:cNvPicPr preferRelativeResize="0"/>
          <p:nvPr/>
        </p:nvPicPr>
        <p:blipFill rotWithShape="1">
          <a:blip r:embed="rId3">
            <a:alphaModFix/>
          </a:blip>
          <a:srcRect/>
          <a:stretch/>
        </p:blipFill>
        <p:spPr>
          <a:xfrm>
            <a:off x="1" y="0"/>
            <a:ext cx="9664262" cy="6858000"/>
          </a:xfrm>
          <a:prstGeom prst="rect">
            <a:avLst/>
          </a:prstGeom>
          <a:noFill/>
          <a:ln>
            <a:noFill/>
          </a:ln>
        </p:spPr>
      </p:pic>
      <p:sp>
        <p:nvSpPr>
          <p:cNvPr id="586" name="Google Shape;586;p69"/>
          <p:cNvSpPr txBox="1"/>
          <p:nvPr/>
        </p:nvSpPr>
        <p:spPr>
          <a:xfrm>
            <a:off x="9831679" y="326013"/>
            <a:ext cx="2238702"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113A75"/>
                </a:solidFill>
                <a:latin typeface="Helvetica Neue"/>
                <a:ea typeface="Helvetica Neue"/>
                <a:cs typeface="Helvetica Neue"/>
                <a:sym typeface="Helvetica Neue"/>
              </a:rPr>
              <a:t>Huelga climática juvenil #FridaysForFuture</a:t>
            </a:r>
            <a:endParaRPr sz="4600" b="1">
              <a:solidFill>
                <a:srgbClr val="113A75"/>
              </a:solidFill>
              <a:latin typeface="Helvetica Neue"/>
              <a:ea typeface="Helvetica Neue"/>
              <a:cs typeface="Helvetica Neue"/>
              <a:sym typeface="Helvetica Neue"/>
            </a:endParaRPr>
          </a:p>
        </p:txBody>
      </p:sp>
      <p:sp>
        <p:nvSpPr>
          <p:cNvPr id="587" name="Google Shape;587;p69"/>
          <p:cNvSpPr/>
          <p:nvPr/>
        </p:nvSpPr>
        <p:spPr>
          <a:xfrm>
            <a:off x="-1" y="5486400"/>
            <a:ext cx="3626070" cy="1020344"/>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Helvetica Neue Light"/>
                <a:ea typeface="Helvetica Neue Light"/>
                <a:cs typeface="Helvetica Neue Light"/>
                <a:sym typeface="Helvetica Neue Light"/>
              </a:rPr>
              <a:t>¡1.4 millones de jóvenes en 123 países! </a:t>
            </a:r>
            <a:endParaRPr/>
          </a:p>
        </p:txBody>
      </p:sp>
      <p:sp>
        <p:nvSpPr>
          <p:cNvPr id="588" name="Google Shape;588;p69"/>
          <p:cNvSpPr txBox="1"/>
          <p:nvPr/>
        </p:nvSpPr>
        <p:spPr>
          <a:xfrm>
            <a:off x="9831679" y="5798858"/>
            <a:ext cx="223870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113A75"/>
                </a:solidFill>
                <a:latin typeface="Helvetica Neue Light"/>
                <a:ea typeface="Helvetica Neue Light"/>
                <a:cs typeface="Helvetica Neue Light"/>
                <a:sym typeface="Helvetica Neue Light"/>
              </a:rPr>
              <a:t>15 de Marzo, </a:t>
            </a:r>
            <a:endParaRPr/>
          </a:p>
          <a:p>
            <a:pPr marL="0" marR="0" lvl="0" indent="0" algn="l" rtl="0">
              <a:spcBef>
                <a:spcPts val="0"/>
              </a:spcBef>
              <a:spcAft>
                <a:spcPts val="0"/>
              </a:spcAft>
              <a:buNone/>
            </a:pPr>
            <a:r>
              <a:rPr lang="en-US" sz="2000" i="1">
                <a:solidFill>
                  <a:srgbClr val="113A75"/>
                </a:solidFill>
                <a:latin typeface="Helvetica Neue Light"/>
                <a:ea typeface="Helvetica Neue Light"/>
                <a:cs typeface="Helvetica Neue Light"/>
                <a:sym typeface="Helvetica Neue Light"/>
              </a:rPr>
              <a:t>2019</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70"/>
          <p:cNvPicPr preferRelativeResize="0"/>
          <p:nvPr/>
        </p:nvPicPr>
        <p:blipFill rotWithShape="1">
          <a:blip r:embed="rId3">
            <a:alphaModFix/>
          </a:blip>
          <a:srcRect/>
          <a:stretch/>
        </p:blipFill>
        <p:spPr>
          <a:xfrm>
            <a:off x="-141470" y="63237"/>
            <a:ext cx="5070171" cy="6731525"/>
          </a:xfrm>
          <a:prstGeom prst="rect">
            <a:avLst/>
          </a:prstGeom>
          <a:noFill/>
          <a:ln>
            <a:noFill/>
          </a:ln>
        </p:spPr>
      </p:pic>
      <p:sp>
        <p:nvSpPr>
          <p:cNvPr id="595" name="Google Shape;595;p70"/>
          <p:cNvSpPr txBox="1"/>
          <p:nvPr/>
        </p:nvSpPr>
        <p:spPr>
          <a:xfrm>
            <a:off x="5785945" y="6375552"/>
            <a:ext cx="240687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Illustration by Elise Amel</a:t>
            </a:r>
            <a:endParaRPr sz="1600">
              <a:solidFill>
                <a:schemeClr val="lt1"/>
              </a:solidFill>
              <a:latin typeface="Helvetica Neue Light"/>
              <a:ea typeface="Helvetica Neue Light"/>
              <a:cs typeface="Helvetica Neue Light"/>
              <a:sym typeface="Helvetica Neue Light"/>
            </a:endParaRPr>
          </a:p>
        </p:txBody>
      </p:sp>
      <p:sp>
        <p:nvSpPr>
          <p:cNvPr id="596" name="Google Shape;596;p70"/>
          <p:cNvSpPr txBox="1"/>
          <p:nvPr/>
        </p:nvSpPr>
        <p:spPr>
          <a:xfrm>
            <a:off x="5364325" y="63250"/>
            <a:ext cx="6268200" cy="77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i="1">
                <a:solidFill>
                  <a:schemeClr val="lt1"/>
                </a:solidFill>
                <a:latin typeface="Helvetica Neue"/>
                <a:ea typeface="Helvetica Neue"/>
                <a:cs typeface="Helvetica Neue"/>
                <a:sym typeface="Helvetica Neue"/>
              </a:rPr>
              <a:t>¿Qué puedes hacer?</a:t>
            </a:r>
            <a:endParaRPr sz="4800"/>
          </a:p>
        </p:txBody>
      </p:sp>
      <p:pic>
        <p:nvPicPr>
          <p:cNvPr id="597" name="Google Shape;597;p70"/>
          <p:cNvPicPr preferRelativeResize="0"/>
          <p:nvPr/>
        </p:nvPicPr>
        <p:blipFill rotWithShape="1">
          <a:blip r:embed="rId4">
            <a:alphaModFix/>
          </a:blip>
          <a:srcRect/>
          <a:stretch/>
        </p:blipFill>
        <p:spPr>
          <a:xfrm>
            <a:off x="10472738" y="6157059"/>
            <a:ext cx="1523999" cy="574463"/>
          </a:xfrm>
          <a:prstGeom prst="rect">
            <a:avLst/>
          </a:prstGeom>
          <a:noFill/>
          <a:ln>
            <a:noFill/>
          </a:ln>
        </p:spPr>
      </p:pic>
      <p:sp>
        <p:nvSpPr>
          <p:cNvPr id="598" name="Google Shape;598;p70"/>
          <p:cNvSpPr txBox="1"/>
          <p:nvPr/>
        </p:nvSpPr>
        <p:spPr>
          <a:xfrm>
            <a:off x="4928700" y="771600"/>
            <a:ext cx="7263600" cy="6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FFFF00"/>
                </a:solidFill>
                <a:latin typeface="Helvetica Neue"/>
                <a:ea typeface="Helvetica Neue"/>
                <a:cs typeface="Helvetica Neue"/>
                <a:sym typeface="Helvetica Neue"/>
              </a:rPr>
              <a:t>Privado y personal:</a:t>
            </a:r>
            <a:r>
              <a:rPr lang="en-US" sz="2800">
                <a:solidFill>
                  <a:srgbClr val="F3F3F3"/>
                </a:solidFill>
                <a:latin typeface="Helvetica Neue"/>
                <a:ea typeface="Helvetica Neue"/>
                <a:cs typeface="Helvetica Neue"/>
                <a:sym typeface="Helvetica Neue"/>
              </a:rPr>
              <a:t> aprender, donar tiempo y dinero, caminar, reducir, reciclar.</a:t>
            </a:r>
            <a:endParaRPr sz="280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280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800">
                <a:solidFill>
                  <a:srgbClr val="FFFF00"/>
                </a:solidFill>
                <a:latin typeface="Helvetica Neue"/>
                <a:ea typeface="Helvetica Neue"/>
                <a:cs typeface="Helvetica Neue"/>
                <a:sym typeface="Helvetica Neue"/>
              </a:rPr>
              <a:t>Redes sociales:</a:t>
            </a:r>
            <a:r>
              <a:rPr lang="en-US" sz="2800">
                <a:solidFill>
                  <a:srgbClr val="F3F3F3"/>
                </a:solidFill>
                <a:latin typeface="Helvetica Neue"/>
                <a:ea typeface="Helvetica Neue"/>
                <a:cs typeface="Helvetica Neue"/>
                <a:sym typeface="Helvetica Neue"/>
              </a:rPr>
              <a:t> persuadir, apoyar, liderar</a:t>
            </a:r>
            <a:endParaRPr sz="280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280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800">
                <a:solidFill>
                  <a:srgbClr val="FFFF00"/>
                </a:solidFill>
                <a:latin typeface="Helvetica Neue"/>
                <a:ea typeface="Helvetica Neue"/>
                <a:cs typeface="Helvetica Neue"/>
                <a:sym typeface="Helvetica Neue"/>
              </a:rPr>
              <a:t>Organizaciones:</a:t>
            </a:r>
            <a:r>
              <a:rPr lang="en-US" sz="2800">
                <a:solidFill>
                  <a:srgbClr val="F3F3F3"/>
                </a:solidFill>
                <a:latin typeface="Helvetica Neue"/>
                <a:ea typeface="Helvetica Neue"/>
                <a:cs typeface="Helvetica Neue"/>
                <a:sym typeface="Helvetica Neue"/>
              </a:rPr>
              <a:t> compartir ideas, cambiar procesos, productos más durables. </a:t>
            </a:r>
            <a:endParaRPr sz="280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280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800">
                <a:solidFill>
                  <a:srgbClr val="FFFF00"/>
                </a:solidFill>
                <a:latin typeface="Helvetica Neue"/>
                <a:ea typeface="Helvetica Neue"/>
                <a:cs typeface="Helvetica Neue"/>
                <a:sym typeface="Helvetica Neue"/>
              </a:rPr>
              <a:t>Público:</a:t>
            </a:r>
            <a:r>
              <a:rPr lang="en-US" sz="2800">
                <a:solidFill>
                  <a:srgbClr val="F3F3F3"/>
                </a:solidFill>
                <a:latin typeface="Helvetica Neue"/>
                <a:ea typeface="Helvetica Neue"/>
                <a:cs typeface="Helvetica Neue"/>
                <a:sym typeface="Helvetica Neue"/>
              </a:rPr>
              <a:t> ocupar puestos políticos, leyes,organizaciones, votaciones, protestas. </a:t>
            </a:r>
            <a:endParaRPr sz="280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280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800">
                <a:solidFill>
                  <a:srgbClr val="FFFF00"/>
                </a:solidFill>
                <a:latin typeface="Helvetica Neue"/>
                <a:ea typeface="Helvetica Neue"/>
                <a:cs typeface="Helvetica Neue"/>
                <a:sym typeface="Helvetica Neue"/>
              </a:rPr>
              <a:t>Cultural:</a:t>
            </a:r>
            <a:r>
              <a:rPr lang="en-US" sz="2800">
                <a:solidFill>
                  <a:srgbClr val="F3F3F3"/>
                </a:solidFill>
                <a:latin typeface="Helvetica Neue"/>
                <a:ea typeface="Helvetica Neue"/>
                <a:cs typeface="Helvetica Neue"/>
                <a:sym typeface="Helvetica Neue"/>
              </a:rPr>
              <a:t> cambiar sistemas, normas, historias y símbolos.</a:t>
            </a:r>
            <a:endParaRPr sz="2800">
              <a:solidFill>
                <a:srgbClr val="F3F3F3"/>
              </a:solidFill>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1"/>
          <p:cNvSpPr txBox="1">
            <a:spLocks noGrp="1"/>
          </p:cNvSpPr>
          <p:nvPr>
            <p:ph type="body" idx="4294967295"/>
          </p:nvPr>
        </p:nvSpPr>
        <p:spPr>
          <a:xfrm>
            <a:off x="0" y="2286165"/>
            <a:ext cx="8229600" cy="41338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 </a:t>
            </a:r>
            <a:endParaRPr>
              <a:solidFill>
                <a:schemeClr val="dk1"/>
              </a:solidFill>
              <a:latin typeface="Century Gothic"/>
              <a:ea typeface="Century Gothic"/>
              <a:cs typeface="Century Gothic"/>
              <a:sym typeface="Century Gothic"/>
            </a:endParaRPr>
          </a:p>
        </p:txBody>
      </p:sp>
      <p:sp>
        <p:nvSpPr>
          <p:cNvPr id="604" name="Google Shape;604;p71"/>
          <p:cNvSpPr/>
          <p:nvPr/>
        </p:nvSpPr>
        <p:spPr>
          <a:xfrm>
            <a:off x="914399" y="990890"/>
            <a:ext cx="10547510" cy="5249419"/>
          </a:xfrm>
          <a:prstGeom prst="flowChartPunchedTape">
            <a:avLst/>
          </a:prstGeom>
          <a:solidFill>
            <a:srgbClr val="FFF0E2"/>
          </a:solidFill>
          <a:ln w="9525" cap="flat" cmpd="sng">
            <a:solidFill>
              <a:srgbClr val="FFF0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71"/>
          <p:cNvSpPr/>
          <p:nvPr/>
        </p:nvSpPr>
        <p:spPr>
          <a:xfrm>
            <a:off x="1236134" y="2118444"/>
            <a:ext cx="9971776" cy="3539430"/>
          </a:xfrm>
          <a:prstGeom prst="rect">
            <a:avLst/>
          </a:prstGeom>
          <a:noFill/>
          <a:ln>
            <a:noFill/>
          </a:ln>
        </p:spPr>
        <p:txBody>
          <a:bodyPr spcFirstLastPara="1" wrap="square" lIns="91425" tIns="45700" rIns="91425" bIns="45700" anchor="t" anchorCtr="0">
            <a:noAutofit/>
          </a:bodyPr>
          <a:lstStyle/>
          <a:p>
            <a:pPr marL="0" marR="0" lvl="0" indent="457200" algn="l" rtl="0">
              <a:spcBef>
                <a:spcPts val="0"/>
              </a:spcBef>
              <a:spcAft>
                <a:spcPts val="0"/>
              </a:spcAft>
              <a:buNone/>
            </a:pPr>
            <a:r>
              <a:rPr lang="en-US" sz="2800">
                <a:solidFill>
                  <a:schemeClr val="dk1"/>
                </a:solidFill>
                <a:latin typeface="Corsiva"/>
                <a:ea typeface="Corsiva"/>
                <a:cs typeface="Corsiva"/>
                <a:sym typeface="Corsiva"/>
              </a:rPr>
              <a:t>Nosotros, los miembros de la Cumbre de Soluciones Climáticas, que lideramos las negociaciones, tuvimos lugar en </a:t>
            </a:r>
            <a:r>
              <a:rPr lang="en-US" sz="2800">
                <a:solidFill>
                  <a:schemeClr val="dk1"/>
                </a:solidFill>
                <a:highlight>
                  <a:srgbClr val="FFFF00"/>
                </a:highlight>
                <a:latin typeface="Corsiva"/>
                <a:ea typeface="Corsiva"/>
                <a:cs typeface="Corsiva"/>
                <a:sym typeface="Corsiva"/>
              </a:rPr>
              <a:t>(inserter su ubicación) </a:t>
            </a:r>
            <a:r>
              <a:rPr lang="en-US" sz="2800">
                <a:solidFill>
                  <a:schemeClr val="dk1"/>
                </a:solidFill>
                <a:latin typeface="Corsiva"/>
                <a:ea typeface="Corsiva"/>
                <a:cs typeface="Corsiva"/>
                <a:sym typeface="Corsiva"/>
              </a:rPr>
              <a:t>en </a:t>
            </a:r>
            <a:r>
              <a:rPr lang="en-US" sz="2800">
                <a:solidFill>
                  <a:schemeClr val="dk1"/>
                </a:solidFill>
                <a:highlight>
                  <a:srgbClr val="FFFF00"/>
                </a:highlight>
                <a:latin typeface="Corsiva"/>
                <a:ea typeface="Corsiva"/>
                <a:cs typeface="Corsiva"/>
                <a:sym typeface="Corsiva"/>
              </a:rPr>
              <a:t>(insertar la fecha), </a:t>
            </a:r>
            <a:r>
              <a:rPr lang="en-US" sz="2800">
                <a:solidFill>
                  <a:schemeClr val="dk1"/>
                </a:solidFill>
                <a:latin typeface="Corsiva"/>
                <a:ea typeface="Corsiva"/>
                <a:cs typeface="Corsiva"/>
                <a:sym typeface="Corsiva"/>
              </a:rPr>
              <a:t>y firmado en nombre de cada representante, acepta la responsabilidad de trabajar juntos y aplicar nuestros mejores esfuerzos para promulgar este plan, a fin de limitar el calentamiento global de nuestro planeta a menos de dos grados Celsius por encima de los niveles preindustriales, según lo acordado por los principios rectores del Acuerdo Climático de París.</a:t>
            </a:r>
            <a:endParaRPr/>
          </a:p>
        </p:txBody>
      </p:sp>
      <p:sp>
        <p:nvSpPr>
          <p:cNvPr id="606" name="Google Shape;606;p71"/>
          <p:cNvSpPr txBox="1"/>
          <p:nvPr/>
        </p:nvSpPr>
        <p:spPr>
          <a:xfrm>
            <a:off x="1524000" y="287243"/>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600" b="1">
                <a:solidFill>
                  <a:srgbClr val="113A75"/>
                </a:solidFill>
                <a:latin typeface="Helvetica Neue"/>
                <a:ea typeface="Helvetica Neue"/>
                <a:cs typeface="Helvetica Neue"/>
                <a:sym typeface="Helvetica Neue"/>
              </a:rPr>
              <a:t>Firma del tratado</a:t>
            </a:r>
            <a:endParaRPr sz="3600" b="1">
              <a:solidFill>
                <a:srgbClr val="113A75"/>
              </a:solidFill>
              <a:latin typeface="Helvetica Neue"/>
              <a:ea typeface="Helvetica Neue"/>
              <a:cs typeface="Helvetica Neue"/>
              <a:sym typeface="Helvetica Neue"/>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2"/>
          <p:cNvSpPr txBox="1"/>
          <p:nvPr/>
        </p:nvSpPr>
        <p:spPr>
          <a:xfrm>
            <a:off x="7184571" y="844061"/>
            <a:ext cx="4125366" cy="392149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4000" b="1">
                <a:solidFill>
                  <a:srgbClr val="FFC84B"/>
                </a:solidFill>
                <a:latin typeface="Helvetica Neue"/>
                <a:ea typeface="Helvetica Neue"/>
                <a:cs typeface="Helvetica Neue"/>
                <a:sym typeface="Helvetica Neue"/>
              </a:rPr>
              <a:t>¡Gracias!</a:t>
            </a:r>
            <a:endParaRPr/>
          </a:p>
          <a:p>
            <a:pPr marL="0" marR="0" lvl="0" indent="0" algn="l" rtl="0">
              <a:lnSpc>
                <a:spcPct val="90000"/>
              </a:lnSpc>
              <a:spcBef>
                <a:spcPts val="600"/>
              </a:spcBef>
              <a:spcAft>
                <a:spcPts val="0"/>
              </a:spcAft>
              <a:buNone/>
            </a:pPr>
            <a:endParaRPr sz="4000" b="1">
              <a:solidFill>
                <a:schemeClr val="dk1"/>
              </a:solidFill>
              <a:latin typeface="Helvetica Neue"/>
              <a:ea typeface="Helvetica Neue"/>
              <a:cs typeface="Helvetica Neue"/>
              <a:sym typeface="Helvetica Neue"/>
            </a:endParaRPr>
          </a:p>
          <a:p>
            <a:pPr marL="0" marR="0" lvl="0" indent="0" algn="l" rtl="0">
              <a:lnSpc>
                <a:spcPct val="90000"/>
              </a:lnSpc>
              <a:spcBef>
                <a:spcPts val="600"/>
              </a:spcBef>
              <a:spcAft>
                <a:spcPts val="600"/>
              </a:spcAft>
              <a:buNone/>
            </a:pPr>
            <a:r>
              <a:rPr lang="en-US" sz="3200" b="1">
                <a:solidFill>
                  <a:schemeClr val="lt1"/>
                </a:solidFill>
                <a:latin typeface="Helvetica Neue"/>
                <a:ea typeface="Helvetica Neue"/>
                <a:cs typeface="Helvetica Neue"/>
                <a:sym typeface="Helvetica Neue"/>
              </a:rPr>
              <a:t>Visiten:</a:t>
            </a:r>
            <a:r>
              <a:rPr lang="en-US" sz="3200" b="1">
                <a:solidFill>
                  <a:schemeClr val="dk1"/>
                </a:solidFill>
                <a:latin typeface="Helvetica Neue"/>
                <a:ea typeface="Helvetica Neue"/>
                <a:cs typeface="Helvetica Neue"/>
                <a:sym typeface="Helvetica Neue"/>
              </a:rPr>
              <a:t> </a:t>
            </a:r>
            <a:r>
              <a:rPr lang="en-US" sz="3200">
                <a:solidFill>
                  <a:srgbClr val="FFC84B"/>
                </a:solidFill>
                <a:latin typeface="Helvetica Neue"/>
                <a:ea typeface="Helvetica Neue"/>
                <a:cs typeface="Helvetica Neue"/>
                <a:sym typeface="Helvetica Neue"/>
              </a:rPr>
              <a:t>climateinteractive.org</a:t>
            </a:r>
            <a:endParaRPr/>
          </a:p>
        </p:txBody>
      </p:sp>
      <p:sp>
        <p:nvSpPr>
          <p:cNvPr id="613" name="Google Shape;613;p72"/>
          <p:cNvSpPr/>
          <p:nvPr/>
        </p:nvSpPr>
        <p:spPr>
          <a:xfrm>
            <a:off x="7645101" y="1"/>
            <a:ext cx="3022899" cy="591671"/>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4" name="Google Shape;614;p72"/>
          <p:cNvPicPr preferRelativeResize="0"/>
          <p:nvPr/>
        </p:nvPicPr>
        <p:blipFill rotWithShape="1">
          <a:blip r:embed="rId3">
            <a:alphaModFix/>
          </a:blip>
          <a:srcRect/>
          <a:stretch/>
        </p:blipFill>
        <p:spPr>
          <a:xfrm>
            <a:off x="-1" y="-14722"/>
            <a:ext cx="6846186" cy="6872722"/>
          </a:xfrm>
          <a:prstGeom prst="round1Rect">
            <a:avLst>
              <a:gd name="adj" fmla="val 50000"/>
            </a:avLst>
          </a:prstGeom>
          <a:noFill/>
          <a:ln>
            <a:noFill/>
          </a:ln>
        </p:spPr>
      </p:pic>
      <p:pic>
        <p:nvPicPr>
          <p:cNvPr id="615" name="Google Shape;615;p72"/>
          <p:cNvPicPr preferRelativeResize="0"/>
          <p:nvPr/>
        </p:nvPicPr>
        <p:blipFill rotWithShape="1">
          <a:blip r:embed="rId4">
            <a:alphaModFix/>
          </a:blip>
          <a:srcRect/>
          <a:stretch/>
        </p:blipFill>
        <p:spPr>
          <a:xfrm>
            <a:off x="10472738" y="6157059"/>
            <a:ext cx="1523999" cy="57446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3"/>
          <p:cNvSpPr txBox="1"/>
          <p:nvPr/>
        </p:nvSpPr>
        <p:spPr>
          <a:xfrm>
            <a:off x="778042" y="324764"/>
            <a:ext cx="9900844" cy="8218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342E"/>
              </a:buClr>
              <a:buSzPts val="2800"/>
              <a:buFont typeface="Noto Sans Symbols"/>
              <a:buNone/>
            </a:pPr>
            <a:r>
              <a:rPr lang="en-US" sz="2800">
                <a:solidFill>
                  <a:srgbClr val="41342E"/>
                </a:solidFill>
                <a:latin typeface="Helvetica Neue Light"/>
                <a:ea typeface="Helvetica Neue Light"/>
                <a:cs typeface="Helvetica Neue Light"/>
                <a:sym typeface="Helvetica Neue Light"/>
              </a:rPr>
              <a:t>Las simulaciones de Climate Interactive han sido realizadas por más de 62,000 participantes en 92 países.</a:t>
            </a:r>
            <a:endParaRPr sz="2800">
              <a:solidFill>
                <a:srgbClr val="41342E"/>
              </a:solidFill>
              <a:latin typeface="Helvetica Neue Light"/>
              <a:ea typeface="Helvetica Neue Light"/>
              <a:cs typeface="Helvetica Neue Light"/>
              <a:sym typeface="Helvetica Neue Light"/>
            </a:endParaRPr>
          </a:p>
        </p:txBody>
      </p:sp>
      <p:pic>
        <p:nvPicPr>
          <p:cNvPr id="622" name="Google Shape;622;p73"/>
          <p:cNvPicPr preferRelativeResize="0"/>
          <p:nvPr/>
        </p:nvPicPr>
        <p:blipFill rotWithShape="1">
          <a:blip r:embed="rId3">
            <a:alphaModFix/>
          </a:blip>
          <a:srcRect/>
          <a:stretch/>
        </p:blipFill>
        <p:spPr>
          <a:xfrm>
            <a:off x="1792055" y="2214124"/>
            <a:ext cx="8555103" cy="4306994"/>
          </a:xfrm>
          <a:prstGeom prst="rect">
            <a:avLst/>
          </a:prstGeom>
          <a:noFill/>
          <a:ln>
            <a:noFill/>
          </a:ln>
        </p:spPr>
      </p:pic>
      <p:pic>
        <p:nvPicPr>
          <p:cNvPr id="623" name="Google Shape;623;p73"/>
          <p:cNvPicPr preferRelativeResize="0"/>
          <p:nvPr/>
        </p:nvPicPr>
        <p:blipFill rotWithShape="1">
          <a:blip r:embed="rId4">
            <a:alphaModFix/>
          </a:blip>
          <a:srcRect/>
          <a:stretch/>
        </p:blipFill>
        <p:spPr>
          <a:xfrm>
            <a:off x="10472738" y="6157059"/>
            <a:ext cx="1523999" cy="5744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4"/>
          <p:cNvSpPr txBox="1"/>
          <p:nvPr/>
        </p:nvSpPr>
        <p:spPr>
          <a:xfrm>
            <a:off x="4538133" y="766235"/>
            <a:ext cx="2986881" cy="133349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Noto Sans Symbols"/>
              <a:buNone/>
            </a:pPr>
            <a:r>
              <a:rPr lang="en-US" sz="4400" b="1">
                <a:solidFill>
                  <a:schemeClr val="lt1"/>
                </a:solidFill>
                <a:latin typeface="Helvetica Neue"/>
                <a:ea typeface="Helvetica Neue"/>
                <a:cs typeface="Helvetica Neue"/>
                <a:sym typeface="Helvetica Neue"/>
              </a:rPr>
              <a:t>Apéndice</a:t>
            </a:r>
            <a:endParaRPr sz="4400" b="1">
              <a:solidFill>
                <a:schemeClr val="lt1"/>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a:stretch/>
        </p:blipFill>
        <p:spPr>
          <a:xfrm>
            <a:off x="1946313" y="1713456"/>
            <a:ext cx="8137313" cy="4759617"/>
          </a:xfrm>
          <a:prstGeom prst="rect">
            <a:avLst/>
          </a:prstGeom>
          <a:noFill/>
          <a:ln>
            <a:noFill/>
          </a:ln>
        </p:spPr>
      </p:pic>
      <p:sp>
        <p:nvSpPr>
          <p:cNvPr id="131" name="Google Shape;131;p21"/>
          <p:cNvSpPr txBox="1"/>
          <p:nvPr/>
        </p:nvSpPr>
        <p:spPr>
          <a:xfrm>
            <a:off x="836076" y="261037"/>
            <a:ext cx="10357788" cy="105529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41342E"/>
              </a:buClr>
              <a:buSzPts val="2170"/>
              <a:buFont typeface="Noto Sans Symbols"/>
              <a:buNone/>
            </a:pPr>
            <a:r>
              <a:rPr lang="en-US" sz="2170" b="1" i="0" u="none" strike="noStrike" cap="none">
                <a:solidFill>
                  <a:srgbClr val="41342E"/>
                </a:solidFill>
                <a:latin typeface="Helvetica Neue"/>
                <a:ea typeface="Helvetica Neue"/>
                <a:cs typeface="Helvetica Neue"/>
                <a:sym typeface="Helvetica Neue"/>
              </a:rPr>
              <a:t>Respaldado con datos…</a:t>
            </a:r>
            <a:endParaRPr/>
          </a:p>
          <a:p>
            <a:pPr marL="0" marR="0" lvl="0" indent="0" algn="l" rtl="0">
              <a:lnSpc>
                <a:spcPct val="80000"/>
              </a:lnSpc>
              <a:spcBef>
                <a:spcPts val="1000"/>
              </a:spcBef>
              <a:spcAft>
                <a:spcPts val="0"/>
              </a:spcAft>
              <a:buClr>
                <a:srgbClr val="41342E"/>
              </a:buClr>
              <a:buSzPts val="2170"/>
              <a:buFont typeface="Noto Sans Symbols"/>
              <a:buNone/>
            </a:pPr>
            <a:r>
              <a:rPr lang="en-US" sz="2170" b="0" i="0" u="none" strike="noStrike" cap="none">
                <a:solidFill>
                  <a:srgbClr val="41342E"/>
                </a:solidFill>
                <a:latin typeface="Helvetica Neue"/>
                <a:ea typeface="Helvetica Neue"/>
                <a:cs typeface="Helvetica Neue"/>
                <a:sym typeface="Helvetica Neue"/>
              </a:rPr>
              <a:t>Usaremos</a:t>
            </a:r>
            <a:r>
              <a:rPr lang="en-US" sz="2170" b="1" i="0" u="none" strike="noStrike" cap="none">
                <a:solidFill>
                  <a:srgbClr val="41342E"/>
                </a:solidFill>
                <a:latin typeface="Helvetica Neue"/>
                <a:ea typeface="Helvetica Neue"/>
                <a:cs typeface="Helvetica Neue"/>
                <a:sym typeface="Helvetica Neue"/>
              </a:rPr>
              <a:t>En-ROADS</a:t>
            </a:r>
            <a:r>
              <a:rPr lang="en-US" sz="2170" b="0" i="0" u="none" strike="noStrike" cap="none">
                <a:solidFill>
                  <a:srgbClr val="41342E"/>
                </a:solidFill>
                <a:latin typeface="Helvetica Neue"/>
                <a:ea typeface="Helvetica Neue"/>
                <a:cs typeface="Helvetica Neue"/>
                <a:sym typeface="Helvetica Neue"/>
              </a:rPr>
              <a:t>,</a:t>
            </a:r>
            <a:r>
              <a:rPr lang="en-US" sz="2170" b="0" i="1" u="none" strike="noStrike" cap="none">
                <a:solidFill>
                  <a:srgbClr val="41342E"/>
                </a:solidFill>
                <a:latin typeface="Helvetica Neue"/>
                <a:ea typeface="Helvetica Neue"/>
                <a:cs typeface="Helvetica Neue"/>
                <a:sym typeface="Helvetica Neue"/>
              </a:rPr>
              <a:t> </a:t>
            </a:r>
            <a:r>
              <a:rPr lang="en-US" sz="2170" b="0" i="0" u="none" strike="noStrike" cap="none">
                <a:solidFill>
                  <a:srgbClr val="41342E"/>
                </a:solidFill>
                <a:latin typeface="Helvetica Neue Light"/>
                <a:ea typeface="Helvetica Neue Light"/>
                <a:cs typeface="Helvetica Neue Light"/>
                <a:sym typeface="Helvetica Neue Light"/>
              </a:rPr>
              <a:t>un modelo de simulación innovador, para probar soluciones climáticas y generar escenarios climáticos para el futuro.</a:t>
            </a:r>
            <a:endParaRPr sz="2170" b="0" i="0" u="none" strike="noStrike" cap="none">
              <a:solidFill>
                <a:srgbClr val="41342E"/>
              </a:solidFill>
              <a:latin typeface="Helvetica Neue Light"/>
              <a:ea typeface="Helvetica Neue Light"/>
              <a:cs typeface="Helvetica Neue Light"/>
              <a:sym typeface="Helvetica Neue Light"/>
            </a:endParaRPr>
          </a:p>
        </p:txBody>
      </p:sp>
      <p:pic>
        <p:nvPicPr>
          <p:cNvPr id="132" name="Google Shape;132;p21"/>
          <p:cNvPicPr preferRelativeResize="0"/>
          <p:nvPr/>
        </p:nvPicPr>
        <p:blipFill rotWithShape="1">
          <a:blip r:embed="rId4">
            <a:alphaModFix/>
          </a:blip>
          <a:srcRect/>
          <a:stretch/>
        </p:blipFill>
        <p:spPr>
          <a:xfrm>
            <a:off x="10472738" y="6147011"/>
            <a:ext cx="1523999" cy="5744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75"/>
          <p:cNvPicPr preferRelativeResize="0"/>
          <p:nvPr/>
        </p:nvPicPr>
        <p:blipFill rotWithShape="1">
          <a:blip r:embed="rId3">
            <a:alphaModFix/>
          </a:blip>
          <a:srcRect/>
          <a:stretch/>
        </p:blipFill>
        <p:spPr>
          <a:xfrm>
            <a:off x="36107" y="3089757"/>
            <a:ext cx="5730781" cy="3548129"/>
          </a:xfrm>
          <a:prstGeom prst="rect">
            <a:avLst/>
          </a:prstGeom>
          <a:noFill/>
          <a:ln>
            <a:noFill/>
          </a:ln>
        </p:spPr>
      </p:pic>
      <p:pic>
        <p:nvPicPr>
          <p:cNvPr id="635" name="Google Shape;635;p75"/>
          <p:cNvPicPr preferRelativeResize="0"/>
          <p:nvPr/>
        </p:nvPicPr>
        <p:blipFill rotWithShape="1">
          <a:blip r:embed="rId4">
            <a:alphaModFix/>
          </a:blip>
          <a:srcRect/>
          <a:stretch/>
        </p:blipFill>
        <p:spPr>
          <a:xfrm>
            <a:off x="5917650" y="3095890"/>
            <a:ext cx="6385853" cy="3535864"/>
          </a:xfrm>
          <a:prstGeom prst="rect">
            <a:avLst/>
          </a:prstGeom>
          <a:noFill/>
          <a:ln>
            <a:noFill/>
          </a:ln>
        </p:spPr>
      </p:pic>
      <p:sp>
        <p:nvSpPr>
          <p:cNvPr id="636" name="Google Shape;636;p75"/>
          <p:cNvSpPr txBox="1"/>
          <p:nvPr/>
        </p:nvSpPr>
        <p:spPr>
          <a:xfrm>
            <a:off x="653910" y="3481824"/>
            <a:ext cx="2393604"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Línea de base</a:t>
            </a:r>
            <a:endParaRPr/>
          </a:p>
        </p:txBody>
      </p:sp>
      <p:sp>
        <p:nvSpPr>
          <p:cNvPr id="637" name="Google Shape;637;p75"/>
          <p:cNvSpPr txBox="1"/>
          <p:nvPr/>
        </p:nvSpPr>
        <p:spPr>
          <a:xfrm>
            <a:off x="7217020" y="1059584"/>
            <a:ext cx="114326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En-ROADS</a:t>
            </a:r>
            <a:endParaRPr/>
          </a:p>
        </p:txBody>
      </p:sp>
      <p:sp>
        <p:nvSpPr>
          <p:cNvPr id="638" name="Google Shape;638;p75"/>
          <p:cNvSpPr txBox="1"/>
          <p:nvPr/>
        </p:nvSpPr>
        <p:spPr>
          <a:xfrm>
            <a:off x="268941" y="150354"/>
            <a:ext cx="5724928" cy="12311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a:solidFill>
                  <a:srgbClr val="FFC000"/>
                </a:solidFill>
                <a:latin typeface="Helvetica Neue"/>
                <a:ea typeface="Helvetica Neue"/>
                <a:cs typeface="Helvetica Neue"/>
                <a:sym typeface="Helvetica Neue"/>
              </a:rPr>
              <a:t>Construyendo confianza a través de la comparación entre modelos – </a:t>
            </a:r>
            <a:endParaRPr/>
          </a:p>
          <a:p>
            <a:pPr marL="0" marR="0" lvl="0" indent="0" algn="l" rtl="0">
              <a:spcBef>
                <a:spcPts val="0"/>
              </a:spcBef>
              <a:spcAft>
                <a:spcPts val="0"/>
              </a:spcAft>
              <a:buNone/>
            </a:pPr>
            <a:r>
              <a:rPr lang="en-US" sz="2200">
                <a:solidFill>
                  <a:srgbClr val="FFFFFF"/>
                </a:solidFill>
                <a:latin typeface="Helvetica Neue"/>
                <a:ea typeface="Helvetica Neue"/>
                <a:cs typeface="Helvetica Neue"/>
                <a:sym typeface="Helvetica Neue"/>
              </a:rPr>
              <a:t>Un ejemplo con carbono</a:t>
            </a:r>
            <a:endParaRPr sz="2200">
              <a:solidFill>
                <a:srgbClr val="FFFFFF"/>
              </a:solidFill>
              <a:latin typeface="Helvetica Neue"/>
              <a:ea typeface="Helvetica Neue"/>
              <a:cs typeface="Helvetica Neue"/>
              <a:sym typeface="Helvetica Neue"/>
            </a:endParaRPr>
          </a:p>
        </p:txBody>
      </p:sp>
      <p:sp>
        <p:nvSpPr>
          <p:cNvPr id="639" name="Google Shape;639;p75"/>
          <p:cNvSpPr txBox="1"/>
          <p:nvPr/>
        </p:nvSpPr>
        <p:spPr>
          <a:xfrm>
            <a:off x="6501948" y="3481824"/>
            <a:ext cx="5412598"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Prueba del precio al Carbono</a:t>
            </a:r>
            <a:endParaRPr sz="2600" b="1" i="1">
              <a:solidFill>
                <a:srgbClr val="224A8D"/>
              </a:solidFill>
              <a:latin typeface="Helvetica Neue"/>
              <a:ea typeface="Helvetica Neue"/>
              <a:cs typeface="Helvetica Neue"/>
              <a:sym typeface="Helvetica Neue"/>
            </a:endParaRPr>
          </a:p>
        </p:txBody>
      </p:sp>
      <p:pic>
        <p:nvPicPr>
          <p:cNvPr id="640" name="Google Shape;640;p75"/>
          <p:cNvPicPr preferRelativeResize="0"/>
          <p:nvPr/>
        </p:nvPicPr>
        <p:blipFill rotWithShape="1">
          <a:blip r:embed="rId5">
            <a:alphaModFix/>
          </a:blip>
          <a:srcRect/>
          <a:stretch/>
        </p:blipFill>
        <p:spPr>
          <a:xfrm>
            <a:off x="5715000" y="148130"/>
            <a:ext cx="6199546" cy="3105379"/>
          </a:xfrm>
          <a:prstGeom prst="rect">
            <a:avLst/>
          </a:prstGeom>
          <a:noFill/>
          <a:ln>
            <a:noFill/>
          </a:ln>
        </p:spPr>
      </p:pic>
      <p:sp>
        <p:nvSpPr>
          <p:cNvPr id="641" name="Google Shape;641;p75"/>
          <p:cNvSpPr txBox="1"/>
          <p:nvPr/>
        </p:nvSpPr>
        <p:spPr>
          <a:xfrm>
            <a:off x="6501949" y="464152"/>
            <a:ext cx="1483639"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Historia</a:t>
            </a:r>
            <a:endParaRPr/>
          </a:p>
        </p:txBody>
      </p:sp>
      <p:grpSp>
        <p:nvGrpSpPr>
          <p:cNvPr id="642" name="Google Shape;642;p75"/>
          <p:cNvGrpSpPr/>
          <p:nvPr/>
        </p:nvGrpSpPr>
        <p:grpSpPr>
          <a:xfrm>
            <a:off x="7550695" y="2671025"/>
            <a:ext cx="974220" cy="200055"/>
            <a:chOff x="7477571" y="2931207"/>
            <a:chExt cx="974220" cy="200055"/>
          </a:xfrm>
        </p:grpSpPr>
        <p:sp>
          <p:nvSpPr>
            <p:cNvPr id="643" name="Google Shape;643;p75"/>
            <p:cNvSpPr/>
            <p:nvPr/>
          </p:nvSpPr>
          <p:spPr>
            <a:xfrm>
              <a:off x="7477571" y="2979796"/>
              <a:ext cx="222190" cy="85458"/>
            </a:xfrm>
            <a:prstGeom prst="roundRect">
              <a:avLst>
                <a:gd name="adj" fmla="val 16667"/>
              </a:avLst>
            </a:prstGeom>
            <a:solidFill>
              <a:srgbClr val="F6C14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44" name="Google Shape;644;p75"/>
            <p:cNvSpPr txBox="1"/>
            <p:nvPr/>
          </p:nvSpPr>
          <p:spPr>
            <a:xfrm>
              <a:off x="7699761" y="2931207"/>
              <a:ext cx="7520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BP (2018)</a:t>
              </a:r>
              <a:endParaRPr/>
            </a:p>
          </p:txBody>
        </p:sp>
      </p:grpSp>
      <p:grpSp>
        <p:nvGrpSpPr>
          <p:cNvPr id="645" name="Google Shape;645;p75"/>
          <p:cNvGrpSpPr/>
          <p:nvPr/>
        </p:nvGrpSpPr>
        <p:grpSpPr>
          <a:xfrm>
            <a:off x="8598502" y="2669767"/>
            <a:ext cx="2191416" cy="200055"/>
            <a:chOff x="7477571" y="2931207"/>
            <a:chExt cx="2191416" cy="200055"/>
          </a:xfrm>
        </p:grpSpPr>
        <p:sp>
          <p:nvSpPr>
            <p:cNvPr id="646" name="Google Shape;646;p75"/>
            <p:cNvSpPr/>
            <p:nvPr/>
          </p:nvSpPr>
          <p:spPr>
            <a:xfrm>
              <a:off x="7477571" y="2979796"/>
              <a:ext cx="222190" cy="85458"/>
            </a:xfrm>
            <a:prstGeom prst="roundRect">
              <a:avLst>
                <a:gd name="adj" fmla="val 16667"/>
              </a:avLst>
            </a:prstGeom>
            <a:solidFill>
              <a:srgbClr val="DB64F4"/>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47" name="Google Shape;647;p75"/>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IEA WEO Current Policy (2018)</a:t>
              </a:r>
              <a:endParaRPr/>
            </a:p>
          </p:txBody>
        </p:sp>
      </p:grpSp>
      <p:grpSp>
        <p:nvGrpSpPr>
          <p:cNvPr id="648" name="Google Shape;648;p75"/>
          <p:cNvGrpSpPr/>
          <p:nvPr/>
        </p:nvGrpSpPr>
        <p:grpSpPr>
          <a:xfrm>
            <a:off x="3445939" y="5769320"/>
            <a:ext cx="974220" cy="200055"/>
            <a:chOff x="7477571" y="2931207"/>
            <a:chExt cx="974220" cy="200055"/>
          </a:xfrm>
        </p:grpSpPr>
        <p:sp>
          <p:nvSpPr>
            <p:cNvPr id="649" name="Google Shape;649;p75"/>
            <p:cNvSpPr/>
            <p:nvPr/>
          </p:nvSpPr>
          <p:spPr>
            <a:xfrm>
              <a:off x="7477571" y="2988505"/>
              <a:ext cx="222190" cy="85458"/>
            </a:xfrm>
            <a:prstGeom prst="roundRect">
              <a:avLst>
                <a:gd name="adj" fmla="val 16667"/>
              </a:avLst>
            </a:prstGeom>
            <a:solidFill>
              <a:srgbClr val="F6C14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50" name="Google Shape;650;p75"/>
            <p:cNvSpPr txBox="1"/>
            <p:nvPr/>
          </p:nvSpPr>
          <p:spPr>
            <a:xfrm>
              <a:off x="7699761" y="2931207"/>
              <a:ext cx="7520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BP (2018)</a:t>
              </a:r>
              <a:endParaRPr/>
            </a:p>
          </p:txBody>
        </p:sp>
      </p:grpSp>
      <p:grpSp>
        <p:nvGrpSpPr>
          <p:cNvPr id="651" name="Google Shape;651;p75"/>
          <p:cNvGrpSpPr/>
          <p:nvPr/>
        </p:nvGrpSpPr>
        <p:grpSpPr>
          <a:xfrm>
            <a:off x="776019" y="5770578"/>
            <a:ext cx="2191416" cy="200055"/>
            <a:chOff x="7477571" y="2931207"/>
            <a:chExt cx="2191416" cy="200055"/>
          </a:xfrm>
        </p:grpSpPr>
        <p:sp>
          <p:nvSpPr>
            <p:cNvPr id="652" name="Google Shape;652;p75"/>
            <p:cNvSpPr/>
            <p:nvPr/>
          </p:nvSpPr>
          <p:spPr>
            <a:xfrm>
              <a:off x="7477571" y="2988505"/>
              <a:ext cx="222190" cy="85458"/>
            </a:xfrm>
            <a:prstGeom prst="roundRect">
              <a:avLst>
                <a:gd name="adj" fmla="val 16667"/>
              </a:avLst>
            </a:prstGeom>
            <a:solidFill>
              <a:srgbClr val="DB64F4"/>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53" name="Google Shape;653;p75"/>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IEA WEO Current Policy (2018)</a:t>
              </a:r>
              <a:endParaRPr/>
            </a:p>
          </p:txBody>
        </p:sp>
      </p:grpSp>
      <p:grpSp>
        <p:nvGrpSpPr>
          <p:cNvPr id="654" name="Google Shape;654;p75"/>
          <p:cNvGrpSpPr/>
          <p:nvPr/>
        </p:nvGrpSpPr>
        <p:grpSpPr>
          <a:xfrm>
            <a:off x="3448648" y="5926549"/>
            <a:ext cx="2899878" cy="200055"/>
            <a:chOff x="7477571" y="2931207"/>
            <a:chExt cx="2899878" cy="200055"/>
          </a:xfrm>
        </p:grpSpPr>
        <p:sp>
          <p:nvSpPr>
            <p:cNvPr id="655" name="Google Shape;655;p75"/>
            <p:cNvSpPr/>
            <p:nvPr/>
          </p:nvSpPr>
          <p:spPr>
            <a:xfrm>
              <a:off x="7477571" y="2988505"/>
              <a:ext cx="222190" cy="85458"/>
            </a:xfrm>
            <a:prstGeom prst="roundRect">
              <a:avLst>
                <a:gd name="adj" fmla="val 16667"/>
              </a:avLst>
            </a:prstGeom>
            <a:solidFill>
              <a:srgbClr val="EAE851"/>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56" name="Google Shape;656;p75"/>
            <p:cNvSpPr txBox="1"/>
            <p:nvPr/>
          </p:nvSpPr>
          <p:spPr>
            <a:xfrm>
              <a:off x="7699761" y="2931207"/>
              <a:ext cx="267768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PBL IMAGE SSP2 Baseline (2016)</a:t>
              </a:r>
              <a:endParaRPr/>
            </a:p>
          </p:txBody>
        </p:sp>
      </p:grpSp>
      <p:grpSp>
        <p:nvGrpSpPr>
          <p:cNvPr id="657" name="Google Shape;657;p75"/>
          <p:cNvGrpSpPr/>
          <p:nvPr/>
        </p:nvGrpSpPr>
        <p:grpSpPr>
          <a:xfrm>
            <a:off x="778728" y="5933335"/>
            <a:ext cx="1610658" cy="200055"/>
            <a:chOff x="7477571" y="2931207"/>
            <a:chExt cx="1610658" cy="200055"/>
          </a:xfrm>
        </p:grpSpPr>
        <p:sp>
          <p:nvSpPr>
            <p:cNvPr id="658" name="Google Shape;658;p75"/>
            <p:cNvSpPr/>
            <p:nvPr/>
          </p:nvSpPr>
          <p:spPr>
            <a:xfrm>
              <a:off x="7477571" y="2988505"/>
              <a:ext cx="222190" cy="85458"/>
            </a:xfrm>
            <a:prstGeom prst="roundRect">
              <a:avLst>
                <a:gd name="adj" fmla="val 16667"/>
              </a:avLst>
            </a:prstGeom>
            <a:solidFill>
              <a:srgbClr val="73EAE9"/>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59" name="Google Shape;659;p75"/>
            <p:cNvSpPr txBox="1"/>
            <p:nvPr/>
          </p:nvSpPr>
          <p:spPr>
            <a:xfrm>
              <a:off x="7699760" y="2931207"/>
              <a:ext cx="138846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Shell Mountain (2013)</a:t>
              </a:r>
              <a:endParaRPr/>
            </a:p>
          </p:txBody>
        </p:sp>
      </p:grpSp>
      <p:grpSp>
        <p:nvGrpSpPr>
          <p:cNvPr id="660" name="Google Shape;660;p75"/>
          <p:cNvGrpSpPr/>
          <p:nvPr/>
        </p:nvGrpSpPr>
        <p:grpSpPr>
          <a:xfrm>
            <a:off x="3445939" y="6083778"/>
            <a:ext cx="2171820" cy="200055"/>
            <a:chOff x="7477571" y="2931207"/>
            <a:chExt cx="2171820" cy="200055"/>
          </a:xfrm>
        </p:grpSpPr>
        <p:sp>
          <p:nvSpPr>
            <p:cNvPr id="661" name="Google Shape;661;p75"/>
            <p:cNvSpPr/>
            <p:nvPr/>
          </p:nvSpPr>
          <p:spPr>
            <a:xfrm>
              <a:off x="7477571" y="2988505"/>
              <a:ext cx="222190" cy="85458"/>
            </a:xfrm>
            <a:prstGeom prst="roundRect">
              <a:avLst>
                <a:gd name="adj" fmla="val 16667"/>
              </a:avLst>
            </a:prstGeom>
            <a:solidFill>
              <a:srgbClr val="59C03A"/>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62" name="Google Shape;662;p75"/>
            <p:cNvSpPr txBox="1"/>
            <p:nvPr/>
          </p:nvSpPr>
          <p:spPr>
            <a:xfrm>
              <a:off x="7699761" y="2931207"/>
              <a:ext cx="19496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NIES AIM/CGE SSPE Baseline (2016)</a:t>
              </a:r>
              <a:endParaRPr/>
            </a:p>
          </p:txBody>
        </p:sp>
      </p:grpSp>
      <p:grpSp>
        <p:nvGrpSpPr>
          <p:cNvPr id="663" name="Google Shape;663;p75"/>
          <p:cNvGrpSpPr/>
          <p:nvPr/>
        </p:nvGrpSpPr>
        <p:grpSpPr>
          <a:xfrm>
            <a:off x="776019" y="6096092"/>
            <a:ext cx="2497287" cy="200055"/>
            <a:chOff x="7477571" y="2931207"/>
            <a:chExt cx="2497287" cy="200055"/>
          </a:xfrm>
        </p:grpSpPr>
        <p:sp>
          <p:nvSpPr>
            <p:cNvPr id="664" name="Google Shape;664;p75"/>
            <p:cNvSpPr/>
            <p:nvPr/>
          </p:nvSpPr>
          <p:spPr>
            <a:xfrm>
              <a:off x="7477571" y="2988505"/>
              <a:ext cx="222190" cy="85458"/>
            </a:xfrm>
            <a:prstGeom prst="roundRect">
              <a:avLst>
                <a:gd name="adj" fmla="val 16667"/>
              </a:avLst>
            </a:prstGeom>
            <a:solidFill>
              <a:srgbClr val="F4AF96"/>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65" name="Google Shape;665;p75"/>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IIASA MESSAGE-GLOBIOM SSP2 Baseline (2016)</a:t>
              </a:r>
              <a:endParaRPr/>
            </a:p>
          </p:txBody>
        </p:sp>
      </p:grpSp>
      <p:grpSp>
        <p:nvGrpSpPr>
          <p:cNvPr id="666" name="Google Shape;666;p75"/>
          <p:cNvGrpSpPr/>
          <p:nvPr/>
        </p:nvGrpSpPr>
        <p:grpSpPr>
          <a:xfrm>
            <a:off x="3448648" y="6241007"/>
            <a:ext cx="2169111" cy="200055"/>
            <a:chOff x="7477571" y="2931207"/>
            <a:chExt cx="2169111" cy="200055"/>
          </a:xfrm>
        </p:grpSpPr>
        <p:sp>
          <p:nvSpPr>
            <p:cNvPr id="667" name="Google Shape;667;p75"/>
            <p:cNvSpPr/>
            <p:nvPr/>
          </p:nvSpPr>
          <p:spPr>
            <a:xfrm>
              <a:off x="7477571" y="2988505"/>
              <a:ext cx="222190" cy="85458"/>
            </a:xfrm>
            <a:prstGeom prst="roundRect">
              <a:avLst>
                <a:gd name="adj" fmla="val 16667"/>
              </a:avLst>
            </a:prstGeom>
            <a:solidFill>
              <a:srgbClr val="EB332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68" name="Google Shape;668;p75"/>
            <p:cNvSpPr txBox="1"/>
            <p:nvPr/>
          </p:nvSpPr>
          <p:spPr>
            <a:xfrm>
              <a:off x="7699761" y="2931207"/>
              <a:ext cx="194692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PIK REMIND-MAGPIE SSP2 Baseline (2016)</a:t>
              </a:r>
              <a:endParaRPr/>
            </a:p>
          </p:txBody>
        </p:sp>
      </p:grpSp>
      <p:grpSp>
        <p:nvGrpSpPr>
          <p:cNvPr id="669" name="Google Shape;669;p75"/>
          <p:cNvGrpSpPr/>
          <p:nvPr/>
        </p:nvGrpSpPr>
        <p:grpSpPr>
          <a:xfrm>
            <a:off x="778728" y="6258849"/>
            <a:ext cx="1610658" cy="200055"/>
            <a:chOff x="7477571" y="2941367"/>
            <a:chExt cx="1610658" cy="200055"/>
          </a:xfrm>
        </p:grpSpPr>
        <p:sp>
          <p:nvSpPr>
            <p:cNvPr id="670" name="Google Shape;670;p75"/>
            <p:cNvSpPr/>
            <p:nvPr/>
          </p:nvSpPr>
          <p:spPr>
            <a:xfrm>
              <a:off x="7477571" y="2988505"/>
              <a:ext cx="222190" cy="85458"/>
            </a:xfrm>
            <a:prstGeom prst="roundRect">
              <a:avLst>
                <a:gd name="adj" fmla="val 16667"/>
              </a:avLst>
            </a:prstGeom>
            <a:solidFill>
              <a:srgbClr val="AFB9C7"/>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71" name="Google Shape;671;p75"/>
            <p:cNvSpPr txBox="1"/>
            <p:nvPr/>
          </p:nvSpPr>
          <p:spPr>
            <a:xfrm>
              <a:off x="7699760" y="2941367"/>
              <a:ext cx="138846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Shell Mountain (2013)</a:t>
              </a:r>
              <a:endParaRPr/>
            </a:p>
          </p:txBody>
        </p:sp>
      </p:grpSp>
      <p:grpSp>
        <p:nvGrpSpPr>
          <p:cNvPr id="672" name="Google Shape;672;p75"/>
          <p:cNvGrpSpPr/>
          <p:nvPr/>
        </p:nvGrpSpPr>
        <p:grpSpPr>
          <a:xfrm>
            <a:off x="778728" y="6421604"/>
            <a:ext cx="2342178" cy="200055"/>
            <a:chOff x="7477571" y="2941367"/>
            <a:chExt cx="2342178" cy="200055"/>
          </a:xfrm>
        </p:grpSpPr>
        <p:sp>
          <p:nvSpPr>
            <p:cNvPr id="673" name="Google Shape;673;p75"/>
            <p:cNvSpPr/>
            <p:nvPr/>
          </p:nvSpPr>
          <p:spPr>
            <a:xfrm>
              <a:off x="7477571" y="2988505"/>
              <a:ext cx="222190" cy="85458"/>
            </a:xfrm>
            <a:prstGeom prst="roundRect">
              <a:avLst>
                <a:gd name="adj" fmla="val 16667"/>
              </a:avLst>
            </a:prstGeom>
            <a:solidFill>
              <a:srgbClr val="377925"/>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74" name="Google Shape;674;p75"/>
            <p:cNvSpPr txBox="1"/>
            <p:nvPr/>
          </p:nvSpPr>
          <p:spPr>
            <a:xfrm>
              <a:off x="7699760" y="2941367"/>
              <a:ext cx="211998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EIEE WITCH-GLOBIOM SSP2 Baseline (2016)</a:t>
              </a:r>
              <a:endParaRPr/>
            </a:p>
          </p:txBody>
        </p:sp>
      </p:grpSp>
      <p:grpSp>
        <p:nvGrpSpPr>
          <p:cNvPr id="675" name="Google Shape;675;p75"/>
          <p:cNvGrpSpPr/>
          <p:nvPr/>
        </p:nvGrpSpPr>
        <p:grpSpPr>
          <a:xfrm>
            <a:off x="7550695" y="5682230"/>
            <a:ext cx="2899878" cy="200055"/>
            <a:chOff x="7477571" y="2931207"/>
            <a:chExt cx="2899878" cy="200055"/>
          </a:xfrm>
        </p:grpSpPr>
        <p:sp>
          <p:nvSpPr>
            <p:cNvPr id="676" name="Google Shape;676;p75"/>
            <p:cNvSpPr/>
            <p:nvPr/>
          </p:nvSpPr>
          <p:spPr>
            <a:xfrm>
              <a:off x="7477571" y="2988505"/>
              <a:ext cx="222190" cy="85458"/>
            </a:xfrm>
            <a:prstGeom prst="roundRect">
              <a:avLst>
                <a:gd name="adj" fmla="val 16667"/>
              </a:avLst>
            </a:prstGeom>
            <a:solidFill>
              <a:srgbClr val="EAE851"/>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77" name="Google Shape;677;p75"/>
            <p:cNvSpPr txBox="1"/>
            <p:nvPr/>
          </p:nvSpPr>
          <p:spPr>
            <a:xfrm>
              <a:off x="7699761" y="2931207"/>
              <a:ext cx="267768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PBL IMAGE SSP2 Baseline (2016)</a:t>
              </a:r>
              <a:endParaRPr/>
            </a:p>
          </p:txBody>
        </p:sp>
      </p:grpSp>
      <p:grpSp>
        <p:nvGrpSpPr>
          <p:cNvPr id="678" name="Google Shape;678;p75"/>
          <p:cNvGrpSpPr/>
          <p:nvPr/>
        </p:nvGrpSpPr>
        <p:grpSpPr>
          <a:xfrm>
            <a:off x="7550695" y="5996688"/>
            <a:ext cx="2171820" cy="200055"/>
            <a:chOff x="7477571" y="2931207"/>
            <a:chExt cx="2171820" cy="200055"/>
          </a:xfrm>
        </p:grpSpPr>
        <p:sp>
          <p:nvSpPr>
            <p:cNvPr id="679" name="Google Shape;679;p75"/>
            <p:cNvSpPr/>
            <p:nvPr/>
          </p:nvSpPr>
          <p:spPr>
            <a:xfrm>
              <a:off x="7477571" y="2988505"/>
              <a:ext cx="222190" cy="85458"/>
            </a:xfrm>
            <a:prstGeom prst="roundRect">
              <a:avLst>
                <a:gd name="adj" fmla="val 16667"/>
              </a:avLst>
            </a:prstGeom>
            <a:solidFill>
              <a:srgbClr val="59C03A"/>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80" name="Google Shape;680;p75"/>
            <p:cNvSpPr txBox="1"/>
            <p:nvPr/>
          </p:nvSpPr>
          <p:spPr>
            <a:xfrm>
              <a:off x="7699761" y="2931207"/>
              <a:ext cx="19496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NIES AIM/CGE SSPE Baseline (2016)</a:t>
              </a:r>
              <a:endParaRPr/>
            </a:p>
          </p:txBody>
        </p:sp>
      </p:grpSp>
      <p:grpSp>
        <p:nvGrpSpPr>
          <p:cNvPr id="681" name="Google Shape;681;p75"/>
          <p:cNvGrpSpPr/>
          <p:nvPr/>
        </p:nvGrpSpPr>
        <p:grpSpPr>
          <a:xfrm>
            <a:off x="7550695" y="6304778"/>
            <a:ext cx="2169111" cy="200055"/>
            <a:chOff x="7477571" y="2931207"/>
            <a:chExt cx="2169111" cy="200055"/>
          </a:xfrm>
        </p:grpSpPr>
        <p:sp>
          <p:nvSpPr>
            <p:cNvPr id="682" name="Google Shape;682;p75"/>
            <p:cNvSpPr/>
            <p:nvPr/>
          </p:nvSpPr>
          <p:spPr>
            <a:xfrm>
              <a:off x="7477571" y="2988505"/>
              <a:ext cx="222190" cy="85458"/>
            </a:xfrm>
            <a:prstGeom prst="roundRect">
              <a:avLst>
                <a:gd name="adj" fmla="val 16667"/>
              </a:avLst>
            </a:prstGeom>
            <a:solidFill>
              <a:srgbClr val="EB332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83" name="Google Shape;683;p75"/>
            <p:cNvSpPr txBox="1"/>
            <p:nvPr/>
          </p:nvSpPr>
          <p:spPr>
            <a:xfrm>
              <a:off x="7699761" y="2931207"/>
              <a:ext cx="194692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PIK REMIND-MAGPIE SSP2 Baseline (2016)</a:t>
              </a:r>
              <a:endParaRPr/>
            </a:p>
          </p:txBody>
        </p:sp>
      </p:grpSp>
      <p:grpSp>
        <p:nvGrpSpPr>
          <p:cNvPr id="684" name="Google Shape;684;p75"/>
          <p:cNvGrpSpPr/>
          <p:nvPr/>
        </p:nvGrpSpPr>
        <p:grpSpPr>
          <a:xfrm>
            <a:off x="7550695" y="5839459"/>
            <a:ext cx="2497287" cy="200055"/>
            <a:chOff x="7477571" y="2931207"/>
            <a:chExt cx="2497287" cy="200055"/>
          </a:xfrm>
        </p:grpSpPr>
        <p:sp>
          <p:nvSpPr>
            <p:cNvPr id="685" name="Google Shape;685;p75"/>
            <p:cNvSpPr/>
            <p:nvPr/>
          </p:nvSpPr>
          <p:spPr>
            <a:xfrm>
              <a:off x="7477571" y="2988505"/>
              <a:ext cx="222190" cy="85458"/>
            </a:xfrm>
            <a:prstGeom prst="roundRect">
              <a:avLst>
                <a:gd name="adj" fmla="val 16667"/>
              </a:avLst>
            </a:prstGeom>
            <a:solidFill>
              <a:srgbClr val="F4AF96"/>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86" name="Google Shape;686;p75"/>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IIASA MESSAGE-GLOBIOM SSP2 Baseline (2016)</a:t>
              </a:r>
              <a:endParaRPr/>
            </a:p>
          </p:txBody>
        </p:sp>
      </p:grpSp>
      <p:grpSp>
        <p:nvGrpSpPr>
          <p:cNvPr id="687" name="Google Shape;687;p75"/>
          <p:cNvGrpSpPr/>
          <p:nvPr/>
        </p:nvGrpSpPr>
        <p:grpSpPr>
          <a:xfrm>
            <a:off x="7550695" y="6153917"/>
            <a:ext cx="2497287" cy="200055"/>
            <a:chOff x="7477571" y="2931207"/>
            <a:chExt cx="2497287" cy="200055"/>
          </a:xfrm>
        </p:grpSpPr>
        <p:sp>
          <p:nvSpPr>
            <p:cNvPr id="688" name="Google Shape;688;p75"/>
            <p:cNvSpPr/>
            <p:nvPr/>
          </p:nvSpPr>
          <p:spPr>
            <a:xfrm>
              <a:off x="7477571" y="2988505"/>
              <a:ext cx="222190" cy="85458"/>
            </a:xfrm>
            <a:prstGeom prst="roundRect">
              <a:avLst>
                <a:gd name="adj" fmla="val 16667"/>
              </a:avLst>
            </a:prstGeom>
            <a:solidFill>
              <a:srgbClr val="00B0F0"/>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89" name="Google Shape;689;p75"/>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PNNL GCAM4 SSP2 26 (2016)</a:t>
              </a:r>
              <a:endParaRPr/>
            </a:p>
          </p:txBody>
        </p:sp>
      </p:grpSp>
      <p:grpSp>
        <p:nvGrpSpPr>
          <p:cNvPr id="690" name="Google Shape;690;p75"/>
          <p:cNvGrpSpPr/>
          <p:nvPr/>
        </p:nvGrpSpPr>
        <p:grpSpPr>
          <a:xfrm>
            <a:off x="7550695" y="6465726"/>
            <a:ext cx="2342178" cy="200055"/>
            <a:chOff x="7477571" y="2941367"/>
            <a:chExt cx="2342178" cy="200055"/>
          </a:xfrm>
        </p:grpSpPr>
        <p:sp>
          <p:nvSpPr>
            <p:cNvPr id="691" name="Google Shape;691;p75"/>
            <p:cNvSpPr/>
            <p:nvPr/>
          </p:nvSpPr>
          <p:spPr>
            <a:xfrm>
              <a:off x="7477571" y="2988505"/>
              <a:ext cx="222190" cy="85458"/>
            </a:xfrm>
            <a:prstGeom prst="roundRect">
              <a:avLst>
                <a:gd name="adj" fmla="val 16667"/>
              </a:avLst>
            </a:prstGeom>
            <a:solidFill>
              <a:srgbClr val="377925"/>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92" name="Google Shape;692;p75"/>
            <p:cNvSpPr txBox="1"/>
            <p:nvPr/>
          </p:nvSpPr>
          <p:spPr>
            <a:xfrm>
              <a:off x="7699760" y="2941367"/>
              <a:ext cx="211998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EIEE WITCH-GLOBIOM SSP2 Baseline (2016)</a:t>
              </a:r>
              <a:endParaRPr/>
            </a:p>
          </p:txBody>
        </p:sp>
      </p:grpSp>
      <p:sp>
        <p:nvSpPr>
          <p:cNvPr id="693" name="Google Shape;693;p75"/>
          <p:cNvSpPr txBox="1"/>
          <p:nvPr/>
        </p:nvSpPr>
        <p:spPr>
          <a:xfrm rot="-1169576">
            <a:off x="1252480" y="4106863"/>
            <a:ext cx="199057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Integrated Assessment Models &amp; others</a:t>
            </a:r>
            <a:endParaRPr/>
          </a:p>
        </p:txBody>
      </p:sp>
      <p:sp>
        <p:nvSpPr>
          <p:cNvPr id="694" name="Google Shape;694;p75"/>
          <p:cNvSpPr txBox="1"/>
          <p:nvPr/>
        </p:nvSpPr>
        <p:spPr>
          <a:xfrm>
            <a:off x="6726285" y="4762795"/>
            <a:ext cx="140439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Integrated Assessment Models</a:t>
            </a:r>
            <a:endParaRPr/>
          </a:p>
        </p:txBody>
      </p:sp>
      <p:sp>
        <p:nvSpPr>
          <p:cNvPr id="695" name="Google Shape;695;p75"/>
          <p:cNvSpPr txBox="1"/>
          <p:nvPr/>
        </p:nvSpPr>
        <p:spPr>
          <a:xfrm>
            <a:off x="7428483" y="882991"/>
            <a:ext cx="140439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Data from IEA and BP</a:t>
            </a:r>
            <a:endParaRPr/>
          </a:p>
        </p:txBody>
      </p:sp>
      <p:sp>
        <p:nvSpPr>
          <p:cNvPr id="696" name="Google Shape;696;p75"/>
          <p:cNvSpPr txBox="1"/>
          <p:nvPr/>
        </p:nvSpPr>
        <p:spPr>
          <a:xfrm>
            <a:off x="359835" y="1641270"/>
            <a:ext cx="5310575"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Helvetica Neue Light"/>
                <a:ea typeface="Helvetica Neue Light"/>
                <a:cs typeface="Helvetica Neue Light"/>
                <a:sym typeface="Helvetica Neue Light"/>
              </a:rPr>
              <a:t>Comparamos En-ROADS con datos históricos y resultados de modelos de evaluación integrados para SSP2</a:t>
            </a:r>
            <a:endParaRPr sz="2000">
              <a:solidFill>
                <a:schemeClr val="lt1"/>
              </a:solidFill>
              <a:latin typeface="Helvetica Neue Light"/>
              <a:ea typeface="Helvetica Neue Light"/>
              <a:cs typeface="Helvetica Neue Light"/>
              <a:sym typeface="Helvetica Neue Light"/>
            </a:endParaRPr>
          </a:p>
        </p:txBody>
      </p:sp>
      <p:pic>
        <p:nvPicPr>
          <p:cNvPr id="697" name="Google Shape;697;p75"/>
          <p:cNvPicPr preferRelativeResize="0"/>
          <p:nvPr/>
        </p:nvPicPr>
        <p:blipFill rotWithShape="1">
          <a:blip r:embed="rId6">
            <a:alphaModFix/>
          </a:blip>
          <a:srcRect/>
          <a:stretch/>
        </p:blipFill>
        <p:spPr>
          <a:xfrm>
            <a:off x="10651524" y="6214403"/>
            <a:ext cx="1345213" cy="50707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76"/>
          <p:cNvPicPr preferRelativeResize="0"/>
          <p:nvPr/>
        </p:nvPicPr>
        <p:blipFill rotWithShape="1">
          <a:blip r:embed="rId3">
            <a:alphaModFix/>
          </a:blip>
          <a:srcRect/>
          <a:stretch/>
        </p:blipFill>
        <p:spPr>
          <a:xfrm>
            <a:off x="36107" y="3089757"/>
            <a:ext cx="5730781" cy="3548129"/>
          </a:xfrm>
          <a:prstGeom prst="rect">
            <a:avLst/>
          </a:prstGeom>
          <a:noFill/>
          <a:ln>
            <a:noFill/>
          </a:ln>
        </p:spPr>
      </p:pic>
      <p:pic>
        <p:nvPicPr>
          <p:cNvPr id="704" name="Google Shape;704;p76"/>
          <p:cNvPicPr preferRelativeResize="0"/>
          <p:nvPr/>
        </p:nvPicPr>
        <p:blipFill rotWithShape="1">
          <a:blip r:embed="rId4">
            <a:alphaModFix/>
          </a:blip>
          <a:srcRect/>
          <a:stretch/>
        </p:blipFill>
        <p:spPr>
          <a:xfrm>
            <a:off x="5917650" y="3095890"/>
            <a:ext cx="6385853" cy="3535864"/>
          </a:xfrm>
          <a:prstGeom prst="rect">
            <a:avLst/>
          </a:prstGeom>
          <a:noFill/>
          <a:ln>
            <a:noFill/>
          </a:ln>
        </p:spPr>
      </p:pic>
      <p:sp>
        <p:nvSpPr>
          <p:cNvPr id="705" name="Google Shape;705;p76"/>
          <p:cNvSpPr txBox="1"/>
          <p:nvPr/>
        </p:nvSpPr>
        <p:spPr>
          <a:xfrm>
            <a:off x="7253030" y="1059584"/>
            <a:ext cx="114326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En-ROADS</a:t>
            </a:r>
            <a:endParaRPr/>
          </a:p>
        </p:txBody>
      </p:sp>
      <p:pic>
        <p:nvPicPr>
          <p:cNvPr id="706" name="Google Shape;706;p76"/>
          <p:cNvPicPr preferRelativeResize="0"/>
          <p:nvPr/>
        </p:nvPicPr>
        <p:blipFill rotWithShape="1">
          <a:blip r:embed="rId5">
            <a:alphaModFix/>
          </a:blip>
          <a:srcRect/>
          <a:stretch/>
        </p:blipFill>
        <p:spPr>
          <a:xfrm>
            <a:off x="5715000" y="148130"/>
            <a:ext cx="6199546" cy="3105379"/>
          </a:xfrm>
          <a:prstGeom prst="rect">
            <a:avLst/>
          </a:prstGeom>
          <a:noFill/>
          <a:ln>
            <a:noFill/>
          </a:ln>
        </p:spPr>
      </p:pic>
      <p:sp>
        <p:nvSpPr>
          <p:cNvPr id="707" name="Google Shape;707;p76"/>
          <p:cNvSpPr txBox="1"/>
          <p:nvPr/>
        </p:nvSpPr>
        <p:spPr>
          <a:xfrm>
            <a:off x="8881381" y="1357000"/>
            <a:ext cx="137866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1636A8"/>
                </a:solidFill>
                <a:latin typeface="Helvetica Neue"/>
                <a:ea typeface="Helvetica Neue"/>
                <a:cs typeface="Helvetica Neue"/>
                <a:sym typeface="Helvetica Neue"/>
              </a:rPr>
              <a:t>En-ROADS</a:t>
            </a:r>
            <a:endParaRPr/>
          </a:p>
        </p:txBody>
      </p:sp>
      <p:sp>
        <p:nvSpPr>
          <p:cNvPr id="708" name="Google Shape;708;p76"/>
          <p:cNvSpPr txBox="1"/>
          <p:nvPr/>
        </p:nvSpPr>
        <p:spPr>
          <a:xfrm>
            <a:off x="6501948" y="3481824"/>
            <a:ext cx="4889951"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Prueba del precio al Carbono</a:t>
            </a:r>
            <a:endParaRPr sz="2600" b="1" i="1">
              <a:solidFill>
                <a:srgbClr val="224A8D"/>
              </a:solidFill>
              <a:latin typeface="Helvetica Neue"/>
              <a:ea typeface="Helvetica Neue"/>
              <a:cs typeface="Helvetica Neue"/>
              <a:sym typeface="Helvetica Neue"/>
            </a:endParaRPr>
          </a:p>
        </p:txBody>
      </p:sp>
      <p:sp>
        <p:nvSpPr>
          <p:cNvPr id="709" name="Google Shape;709;p76"/>
          <p:cNvSpPr txBox="1"/>
          <p:nvPr/>
        </p:nvSpPr>
        <p:spPr>
          <a:xfrm>
            <a:off x="6501949" y="464152"/>
            <a:ext cx="1483639"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Historia</a:t>
            </a:r>
            <a:endParaRPr/>
          </a:p>
        </p:txBody>
      </p:sp>
      <p:sp>
        <p:nvSpPr>
          <p:cNvPr id="710" name="Google Shape;710;p76"/>
          <p:cNvSpPr txBox="1"/>
          <p:nvPr/>
        </p:nvSpPr>
        <p:spPr>
          <a:xfrm rot="-782588">
            <a:off x="3946183" y="3934282"/>
            <a:ext cx="137866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1636A8"/>
                </a:solidFill>
                <a:latin typeface="Helvetica Neue"/>
                <a:ea typeface="Helvetica Neue"/>
                <a:cs typeface="Helvetica Neue"/>
                <a:sym typeface="Helvetica Neue"/>
              </a:rPr>
              <a:t>En-ROADS</a:t>
            </a:r>
            <a:endParaRPr/>
          </a:p>
        </p:txBody>
      </p:sp>
      <p:sp>
        <p:nvSpPr>
          <p:cNvPr id="711" name="Google Shape;711;p76"/>
          <p:cNvSpPr txBox="1"/>
          <p:nvPr/>
        </p:nvSpPr>
        <p:spPr>
          <a:xfrm>
            <a:off x="8584140" y="4417013"/>
            <a:ext cx="137866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1636A8"/>
                </a:solidFill>
                <a:latin typeface="Helvetica Neue"/>
                <a:ea typeface="Helvetica Neue"/>
                <a:cs typeface="Helvetica Neue"/>
                <a:sym typeface="Helvetica Neue"/>
              </a:rPr>
              <a:t>En-ROADS</a:t>
            </a:r>
            <a:endParaRPr/>
          </a:p>
        </p:txBody>
      </p:sp>
      <p:sp>
        <p:nvSpPr>
          <p:cNvPr id="712" name="Google Shape;712;p76"/>
          <p:cNvSpPr txBox="1"/>
          <p:nvPr/>
        </p:nvSpPr>
        <p:spPr>
          <a:xfrm>
            <a:off x="653910" y="3481824"/>
            <a:ext cx="1558440"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Baseline</a:t>
            </a:r>
            <a:endParaRPr/>
          </a:p>
        </p:txBody>
      </p:sp>
      <p:grpSp>
        <p:nvGrpSpPr>
          <p:cNvPr id="713" name="Google Shape;713;p76"/>
          <p:cNvGrpSpPr/>
          <p:nvPr/>
        </p:nvGrpSpPr>
        <p:grpSpPr>
          <a:xfrm>
            <a:off x="7550695" y="2671025"/>
            <a:ext cx="974220" cy="200055"/>
            <a:chOff x="7477571" y="2931207"/>
            <a:chExt cx="974220" cy="200055"/>
          </a:xfrm>
        </p:grpSpPr>
        <p:sp>
          <p:nvSpPr>
            <p:cNvPr id="714" name="Google Shape;714;p76"/>
            <p:cNvSpPr/>
            <p:nvPr/>
          </p:nvSpPr>
          <p:spPr>
            <a:xfrm>
              <a:off x="7477571" y="2979796"/>
              <a:ext cx="222190" cy="85458"/>
            </a:xfrm>
            <a:prstGeom prst="roundRect">
              <a:avLst>
                <a:gd name="adj" fmla="val 16667"/>
              </a:avLst>
            </a:prstGeom>
            <a:solidFill>
              <a:srgbClr val="F6C14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15" name="Google Shape;715;p76"/>
            <p:cNvSpPr txBox="1"/>
            <p:nvPr/>
          </p:nvSpPr>
          <p:spPr>
            <a:xfrm>
              <a:off x="7699761" y="2931207"/>
              <a:ext cx="7520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BP (2018)</a:t>
              </a:r>
              <a:endParaRPr/>
            </a:p>
          </p:txBody>
        </p:sp>
      </p:grpSp>
      <p:grpSp>
        <p:nvGrpSpPr>
          <p:cNvPr id="716" name="Google Shape;716;p76"/>
          <p:cNvGrpSpPr/>
          <p:nvPr/>
        </p:nvGrpSpPr>
        <p:grpSpPr>
          <a:xfrm>
            <a:off x="8598502" y="2669767"/>
            <a:ext cx="2191416" cy="200055"/>
            <a:chOff x="7477571" y="2931207"/>
            <a:chExt cx="2191416" cy="200055"/>
          </a:xfrm>
        </p:grpSpPr>
        <p:sp>
          <p:nvSpPr>
            <p:cNvPr id="717" name="Google Shape;717;p76"/>
            <p:cNvSpPr/>
            <p:nvPr/>
          </p:nvSpPr>
          <p:spPr>
            <a:xfrm>
              <a:off x="7477571" y="2979796"/>
              <a:ext cx="222190" cy="85458"/>
            </a:xfrm>
            <a:prstGeom prst="roundRect">
              <a:avLst>
                <a:gd name="adj" fmla="val 16667"/>
              </a:avLst>
            </a:prstGeom>
            <a:solidFill>
              <a:srgbClr val="DB64F4"/>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18" name="Google Shape;718;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IEA WEO Current Policy (2018)</a:t>
              </a:r>
              <a:endParaRPr/>
            </a:p>
          </p:txBody>
        </p:sp>
      </p:grpSp>
      <p:grpSp>
        <p:nvGrpSpPr>
          <p:cNvPr id="719" name="Google Shape;719;p76"/>
          <p:cNvGrpSpPr/>
          <p:nvPr/>
        </p:nvGrpSpPr>
        <p:grpSpPr>
          <a:xfrm>
            <a:off x="7550695" y="2839023"/>
            <a:ext cx="2191416" cy="200055"/>
            <a:chOff x="7477571" y="2931207"/>
            <a:chExt cx="2191416" cy="200055"/>
          </a:xfrm>
        </p:grpSpPr>
        <p:sp>
          <p:nvSpPr>
            <p:cNvPr id="720" name="Google Shape;720;p76"/>
            <p:cNvSpPr/>
            <p:nvPr/>
          </p:nvSpPr>
          <p:spPr>
            <a:xfrm>
              <a:off x="7477571" y="2979796"/>
              <a:ext cx="222190" cy="85458"/>
            </a:xfrm>
            <a:prstGeom prst="roundRect">
              <a:avLst>
                <a:gd name="adj" fmla="val 16667"/>
              </a:avLst>
            </a:prstGeom>
            <a:solidFill>
              <a:srgbClr val="1E64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21" name="Google Shape;721;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b="1">
                  <a:solidFill>
                    <a:schemeClr val="lt1"/>
                  </a:solidFill>
                  <a:latin typeface="Helvetica Neue"/>
                  <a:ea typeface="Helvetica Neue"/>
                  <a:cs typeface="Helvetica Neue"/>
                  <a:sym typeface="Helvetica Neue"/>
                </a:rPr>
                <a:t>CI En-ROADS Ref (2019)</a:t>
              </a:r>
              <a:endParaRPr/>
            </a:p>
          </p:txBody>
        </p:sp>
      </p:grpSp>
      <p:grpSp>
        <p:nvGrpSpPr>
          <p:cNvPr id="722" name="Google Shape;722;p76"/>
          <p:cNvGrpSpPr/>
          <p:nvPr/>
        </p:nvGrpSpPr>
        <p:grpSpPr>
          <a:xfrm>
            <a:off x="3445939" y="5769320"/>
            <a:ext cx="974220" cy="200055"/>
            <a:chOff x="7477571" y="2931207"/>
            <a:chExt cx="974220" cy="200055"/>
          </a:xfrm>
        </p:grpSpPr>
        <p:sp>
          <p:nvSpPr>
            <p:cNvPr id="723" name="Google Shape;723;p76"/>
            <p:cNvSpPr/>
            <p:nvPr/>
          </p:nvSpPr>
          <p:spPr>
            <a:xfrm>
              <a:off x="7477571" y="2988505"/>
              <a:ext cx="222190" cy="85458"/>
            </a:xfrm>
            <a:prstGeom prst="roundRect">
              <a:avLst>
                <a:gd name="adj" fmla="val 16667"/>
              </a:avLst>
            </a:prstGeom>
            <a:solidFill>
              <a:srgbClr val="F6C14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24" name="Google Shape;724;p76"/>
            <p:cNvSpPr txBox="1"/>
            <p:nvPr/>
          </p:nvSpPr>
          <p:spPr>
            <a:xfrm>
              <a:off x="7699761" y="2931207"/>
              <a:ext cx="7520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BP (2018)</a:t>
              </a:r>
              <a:endParaRPr/>
            </a:p>
          </p:txBody>
        </p:sp>
      </p:grpSp>
      <p:grpSp>
        <p:nvGrpSpPr>
          <p:cNvPr id="725" name="Google Shape;725;p76"/>
          <p:cNvGrpSpPr/>
          <p:nvPr/>
        </p:nvGrpSpPr>
        <p:grpSpPr>
          <a:xfrm>
            <a:off x="776019" y="5770578"/>
            <a:ext cx="2191416" cy="200055"/>
            <a:chOff x="7477571" y="2931207"/>
            <a:chExt cx="2191416" cy="200055"/>
          </a:xfrm>
        </p:grpSpPr>
        <p:sp>
          <p:nvSpPr>
            <p:cNvPr id="726" name="Google Shape;726;p76"/>
            <p:cNvSpPr/>
            <p:nvPr/>
          </p:nvSpPr>
          <p:spPr>
            <a:xfrm>
              <a:off x="7477571" y="2988505"/>
              <a:ext cx="222190" cy="85458"/>
            </a:xfrm>
            <a:prstGeom prst="roundRect">
              <a:avLst>
                <a:gd name="adj" fmla="val 16667"/>
              </a:avLst>
            </a:prstGeom>
            <a:solidFill>
              <a:srgbClr val="DB64F4"/>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27" name="Google Shape;727;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IEA WEO Current Policy (2018)</a:t>
              </a:r>
              <a:endParaRPr/>
            </a:p>
          </p:txBody>
        </p:sp>
      </p:grpSp>
      <p:grpSp>
        <p:nvGrpSpPr>
          <p:cNvPr id="728" name="Google Shape;728;p76"/>
          <p:cNvGrpSpPr/>
          <p:nvPr/>
        </p:nvGrpSpPr>
        <p:grpSpPr>
          <a:xfrm>
            <a:off x="3448648" y="5926549"/>
            <a:ext cx="2899878" cy="200055"/>
            <a:chOff x="7477571" y="2931207"/>
            <a:chExt cx="2899878" cy="200055"/>
          </a:xfrm>
        </p:grpSpPr>
        <p:sp>
          <p:nvSpPr>
            <p:cNvPr id="729" name="Google Shape;729;p76"/>
            <p:cNvSpPr/>
            <p:nvPr/>
          </p:nvSpPr>
          <p:spPr>
            <a:xfrm>
              <a:off x="7477571" y="2988505"/>
              <a:ext cx="222190" cy="85458"/>
            </a:xfrm>
            <a:prstGeom prst="roundRect">
              <a:avLst>
                <a:gd name="adj" fmla="val 16667"/>
              </a:avLst>
            </a:prstGeom>
            <a:solidFill>
              <a:srgbClr val="EAE851"/>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30" name="Google Shape;730;p76"/>
            <p:cNvSpPr txBox="1"/>
            <p:nvPr/>
          </p:nvSpPr>
          <p:spPr>
            <a:xfrm>
              <a:off x="7699761" y="2931207"/>
              <a:ext cx="267768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PBL IMAGE SSP2 Baseline (2016)</a:t>
              </a:r>
              <a:endParaRPr/>
            </a:p>
          </p:txBody>
        </p:sp>
      </p:grpSp>
      <p:grpSp>
        <p:nvGrpSpPr>
          <p:cNvPr id="731" name="Google Shape;731;p76"/>
          <p:cNvGrpSpPr/>
          <p:nvPr/>
        </p:nvGrpSpPr>
        <p:grpSpPr>
          <a:xfrm>
            <a:off x="778728" y="5933335"/>
            <a:ext cx="1610658" cy="200055"/>
            <a:chOff x="7477571" y="2931207"/>
            <a:chExt cx="1610658" cy="200055"/>
          </a:xfrm>
        </p:grpSpPr>
        <p:sp>
          <p:nvSpPr>
            <p:cNvPr id="732" name="Google Shape;732;p76"/>
            <p:cNvSpPr/>
            <p:nvPr/>
          </p:nvSpPr>
          <p:spPr>
            <a:xfrm>
              <a:off x="7477571" y="2988505"/>
              <a:ext cx="222190" cy="85458"/>
            </a:xfrm>
            <a:prstGeom prst="roundRect">
              <a:avLst>
                <a:gd name="adj" fmla="val 16667"/>
              </a:avLst>
            </a:prstGeom>
            <a:solidFill>
              <a:srgbClr val="73EAE9"/>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33" name="Google Shape;733;p76"/>
            <p:cNvSpPr txBox="1"/>
            <p:nvPr/>
          </p:nvSpPr>
          <p:spPr>
            <a:xfrm>
              <a:off x="7699760" y="2931207"/>
              <a:ext cx="138846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Shell Mountain (2013)</a:t>
              </a:r>
              <a:endParaRPr/>
            </a:p>
          </p:txBody>
        </p:sp>
      </p:grpSp>
      <p:grpSp>
        <p:nvGrpSpPr>
          <p:cNvPr id="734" name="Google Shape;734;p76"/>
          <p:cNvGrpSpPr/>
          <p:nvPr/>
        </p:nvGrpSpPr>
        <p:grpSpPr>
          <a:xfrm>
            <a:off x="3445939" y="6083778"/>
            <a:ext cx="2171820" cy="200055"/>
            <a:chOff x="7477571" y="2931207"/>
            <a:chExt cx="2171820" cy="200055"/>
          </a:xfrm>
        </p:grpSpPr>
        <p:sp>
          <p:nvSpPr>
            <p:cNvPr id="735" name="Google Shape;735;p76"/>
            <p:cNvSpPr/>
            <p:nvPr/>
          </p:nvSpPr>
          <p:spPr>
            <a:xfrm>
              <a:off x="7477571" y="2988505"/>
              <a:ext cx="222190" cy="85458"/>
            </a:xfrm>
            <a:prstGeom prst="roundRect">
              <a:avLst>
                <a:gd name="adj" fmla="val 16667"/>
              </a:avLst>
            </a:prstGeom>
            <a:solidFill>
              <a:srgbClr val="59C03A"/>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36" name="Google Shape;736;p76"/>
            <p:cNvSpPr txBox="1"/>
            <p:nvPr/>
          </p:nvSpPr>
          <p:spPr>
            <a:xfrm>
              <a:off x="7699761" y="2931207"/>
              <a:ext cx="19496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NIES AIM/CGE SSPE Baseline (2016)</a:t>
              </a:r>
              <a:endParaRPr/>
            </a:p>
          </p:txBody>
        </p:sp>
      </p:grpSp>
      <p:grpSp>
        <p:nvGrpSpPr>
          <p:cNvPr id="737" name="Google Shape;737;p76"/>
          <p:cNvGrpSpPr/>
          <p:nvPr/>
        </p:nvGrpSpPr>
        <p:grpSpPr>
          <a:xfrm>
            <a:off x="776019" y="6096092"/>
            <a:ext cx="2497287" cy="200055"/>
            <a:chOff x="7477571" y="2931207"/>
            <a:chExt cx="2497287" cy="200055"/>
          </a:xfrm>
        </p:grpSpPr>
        <p:sp>
          <p:nvSpPr>
            <p:cNvPr id="738" name="Google Shape;738;p76"/>
            <p:cNvSpPr/>
            <p:nvPr/>
          </p:nvSpPr>
          <p:spPr>
            <a:xfrm>
              <a:off x="7477571" y="2988505"/>
              <a:ext cx="222190" cy="85458"/>
            </a:xfrm>
            <a:prstGeom prst="roundRect">
              <a:avLst>
                <a:gd name="adj" fmla="val 16667"/>
              </a:avLst>
            </a:prstGeom>
            <a:solidFill>
              <a:srgbClr val="F4AF96"/>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39" name="Google Shape;739;p76"/>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IIASA MESSAGE-GLOBIOM SSP2 Baseline (2016)</a:t>
              </a:r>
              <a:endParaRPr/>
            </a:p>
          </p:txBody>
        </p:sp>
      </p:grpSp>
      <p:grpSp>
        <p:nvGrpSpPr>
          <p:cNvPr id="740" name="Google Shape;740;p76"/>
          <p:cNvGrpSpPr/>
          <p:nvPr/>
        </p:nvGrpSpPr>
        <p:grpSpPr>
          <a:xfrm>
            <a:off x="3448648" y="6241007"/>
            <a:ext cx="2169111" cy="200055"/>
            <a:chOff x="7477571" y="2931207"/>
            <a:chExt cx="2169111" cy="200055"/>
          </a:xfrm>
        </p:grpSpPr>
        <p:sp>
          <p:nvSpPr>
            <p:cNvPr id="741" name="Google Shape;741;p76"/>
            <p:cNvSpPr/>
            <p:nvPr/>
          </p:nvSpPr>
          <p:spPr>
            <a:xfrm>
              <a:off x="7477571" y="2988505"/>
              <a:ext cx="222190" cy="85458"/>
            </a:xfrm>
            <a:prstGeom prst="roundRect">
              <a:avLst>
                <a:gd name="adj" fmla="val 16667"/>
              </a:avLst>
            </a:prstGeom>
            <a:solidFill>
              <a:srgbClr val="EB332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42" name="Google Shape;742;p76"/>
            <p:cNvSpPr txBox="1"/>
            <p:nvPr/>
          </p:nvSpPr>
          <p:spPr>
            <a:xfrm>
              <a:off x="7699761" y="2931207"/>
              <a:ext cx="194692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PIK REMIND-MAGPIE SSP2 Baseline (2016)</a:t>
              </a:r>
              <a:endParaRPr/>
            </a:p>
          </p:txBody>
        </p:sp>
      </p:grpSp>
      <p:grpSp>
        <p:nvGrpSpPr>
          <p:cNvPr id="743" name="Google Shape;743;p76"/>
          <p:cNvGrpSpPr/>
          <p:nvPr/>
        </p:nvGrpSpPr>
        <p:grpSpPr>
          <a:xfrm>
            <a:off x="778728" y="6258849"/>
            <a:ext cx="1610658" cy="200055"/>
            <a:chOff x="7477571" y="2941367"/>
            <a:chExt cx="1610658" cy="200055"/>
          </a:xfrm>
        </p:grpSpPr>
        <p:sp>
          <p:nvSpPr>
            <p:cNvPr id="744" name="Google Shape;744;p76"/>
            <p:cNvSpPr/>
            <p:nvPr/>
          </p:nvSpPr>
          <p:spPr>
            <a:xfrm>
              <a:off x="7477571" y="2988505"/>
              <a:ext cx="222190" cy="85458"/>
            </a:xfrm>
            <a:prstGeom prst="roundRect">
              <a:avLst>
                <a:gd name="adj" fmla="val 16667"/>
              </a:avLst>
            </a:prstGeom>
            <a:solidFill>
              <a:srgbClr val="AFB9C7"/>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45" name="Google Shape;745;p76"/>
            <p:cNvSpPr txBox="1"/>
            <p:nvPr/>
          </p:nvSpPr>
          <p:spPr>
            <a:xfrm>
              <a:off x="7699760" y="2941367"/>
              <a:ext cx="138846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Shell Mountain (2013)</a:t>
              </a:r>
              <a:endParaRPr/>
            </a:p>
          </p:txBody>
        </p:sp>
      </p:grpSp>
      <p:grpSp>
        <p:nvGrpSpPr>
          <p:cNvPr id="746" name="Google Shape;746;p76"/>
          <p:cNvGrpSpPr/>
          <p:nvPr/>
        </p:nvGrpSpPr>
        <p:grpSpPr>
          <a:xfrm>
            <a:off x="778728" y="6421604"/>
            <a:ext cx="2342178" cy="200055"/>
            <a:chOff x="7477571" y="2941367"/>
            <a:chExt cx="2342178" cy="200055"/>
          </a:xfrm>
        </p:grpSpPr>
        <p:sp>
          <p:nvSpPr>
            <p:cNvPr id="747" name="Google Shape;747;p76"/>
            <p:cNvSpPr/>
            <p:nvPr/>
          </p:nvSpPr>
          <p:spPr>
            <a:xfrm>
              <a:off x="7477571" y="2988505"/>
              <a:ext cx="222190" cy="85458"/>
            </a:xfrm>
            <a:prstGeom prst="roundRect">
              <a:avLst>
                <a:gd name="adj" fmla="val 16667"/>
              </a:avLst>
            </a:prstGeom>
            <a:solidFill>
              <a:srgbClr val="377925"/>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48" name="Google Shape;748;p76"/>
            <p:cNvSpPr txBox="1"/>
            <p:nvPr/>
          </p:nvSpPr>
          <p:spPr>
            <a:xfrm>
              <a:off x="7699760" y="2941367"/>
              <a:ext cx="211998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EIEE WITCH-GLOBIOM SSP2 Baseline (2016)</a:t>
              </a:r>
              <a:endParaRPr/>
            </a:p>
          </p:txBody>
        </p:sp>
      </p:grpSp>
      <p:grpSp>
        <p:nvGrpSpPr>
          <p:cNvPr id="749" name="Google Shape;749;p76"/>
          <p:cNvGrpSpPr/>
          <p:nvPr/>
        </p:nvGrpSpPr>
        <p:grpSpPr>
          <a:xfrm>
            <a:off x="3448648" y="6421604"/>
            <a:ext cx="2191416" cy="200055"/>
            <a:chOff x="7477571" y="2931207"/>
            <a:chExt cx="2191416" cy="200055"/>
          </a:xfrm>
        </p:grpSpPr>
        <p:sp>
          <p:nvSpPr>
            <p:cNvPr id="750" name="Google Shape;750;p76"/>
            <p:cNvSpPr/>
            <p:nvPr/>
          </p:nvSpPr>
          <p:spPr>
            <a:xfrm>
              <a:off x="7477571" y="2979796"/>
              <a:ext cx="222190" cy="85458"/>
            </a:xfrm>
            <a:prstGeom prst="roundRect">
              <a:avLst>
                <a:gd name="adj" fmla="val 16667"/>
              </a:avLst>
            </a:prstGeom>
            <a:solidFill>
              <a:srgbClr val="1E64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51" name="Google Shape;751;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b="1">
                  <a:solidFill>
                    <a:schemeClr val="lt1"/>
                  </a:solidFill>
                  <a:latin typeface="Helvetica Neue"/>
                  <a:ea typeface="Helvetica Neue"/>
                  <a:cs typeface="Helvetica Neue"/>
                  <a:sym typeface="Helvetica Neue"/>
                </a:rPr>
                <a:t>CI En-ROADS Ref (2019)</a:t>
              </a:r>
              <a:endParaRPr/>
            </a:p>
          </p:txBody>
        </p:sp>
      </p:grpSp>
      <p:grpSp>
        <p:nvGrpSpPr>
          <p:cNvPr id="752" name="Google Shape;752;p76"/>
          <p:cNvGrpSpPr/>
          <p:nvPr/>
        </p:nvGrpSpPr>
        <p:grpSpPr>
          <a:xfrm>
            <a:off x="7550695" y="5682230"/>
            <a:ext cx="2899878" cy="200055"/>
            <a:chOff x="7477571" y="2931207"/>
            <a:chExt cx="2899878" cy="200055"/>
          </a:xfrm>
        </p:grpSpPr>
        <p:sp>
          <p:nvSpPr>
            <p:cNvPr id="753" name="Google Shape;753;p76"/>
            <p:cNvSpPr/>
            <p:nvPr/>
          </p:nvSpPr>
          <p:spPr>
            <a:xfrm>
              <a:off x="7477571" y="2988505"/>
              <a:ext cx="222190" cy="85458"/>
            </a:xfrm>
            <a:prstGeom prst="roundRect">
              <a:avLst>
                <a:gd name="adj" fmla="val 16667"/>
              </a:avLst>
            </a:prstGeom>
            <a:solidFill>
              <a:srgbClr val="EAE851"/>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54" name="Google Shape;754;p76"/>
            <p:cNvSpPr txBox="1"/>
            <p:nvPr/>
          </p:nvSpPr>
          <p:spPr>
            <a:xfrm>
              <a:off x="7699761" y="2931207"/>
              <a:ext cx="267768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PBL IMAGE SSP2 Baseline (2016)</a:t>
              </a:r>
              <a:endParaRPr/>
            </a:p>
          </p:txBody>
        </p:sp>
      </p:grpSp>
      <p:grpSp>
        <p:nvGrpSpPr>
          <p:cNvPr id="755" name="Google Shape;755;p76"/>
          <p:cNvGrpSpPr/>
          <p:nvPr/>
        </p:nvGrpSpPr>
        <p:grpSpPr>
          <a:xfrm>
            <a:off x="7550695" y="5996688"/>
            <a:ext cx="2171820" cy="200055"/>
            <a:chOff x="7477571" y="2931207"/>
            <a:chExt cx="2171820" cy="200055"/>
          </a:xfrm>
        </p:grpSpPr>
        <p:sp>
          <p:nvSpPr>
            <p:cNvPr id="756" name="Google Shape;756;p76"/>
            <p:cNvSpPr/>
            <p:nvPr/>
          </p:nvSpPr>
          <p:spPr>
            <a:xfrm>
              <a:off x="7477571" y="2988505"/>
              <a:ext cx="222190" cy="85458"/>
            </a:xfrm>
            <a:prstGeom prst="roundRect">
              <a:avLst>
                <a:gd name="adj" fmla="val 16667"/>
              </a:avLst>
            </a:prstGeom>
            <a:solidFill>
              <a:srgbClr val="59C03A"/>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57" name="Google Shape;757;p76"/>
            <p:cNvSpPr txBox="1"/>
            <p:nvPr/>
          </p:nvSpPr>
          <p:spPr>
            <a:xfrm>
              <a:off x="7699761" y="2931207"/>
              <a:ext cx="19496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NIES AIM/CGE SSPE Baseline (2016)</a:t>
              </a:r>
              <a:endParaRPr/>
            </a:p>
          </p:txBody>
        </p:sp>
      </p:grpSp>
      <p:grpSp>
        <p:nvGrpSpPr>
          <p:cNvPr id="758" name="Google Shape;758;p76"/>
          <p:cNvGrpSpPr/>
          <p:nvPr/>
        </p:nvGrpSpPr>
        <p:grpSpPr>
          <a:xfrm>
            <a:off x="7550695" y="6304778"/>
            <a:ext cx="2169111" cy="200055"/>
            <a:chOff x="7477571" y="2931207"/>
            <a:chExt cx="2169111" cy="200055"/>
          </a:xfrm>
        </p:grpSpPr>
        <p:sp>
          <p:nvSpPr>
            <p:cNvPr id="759" name="Google Shape;759;p76"/>
            <p:cNvSpPr/>
            <p:nvPr/>
          </p:nvSpPr>
          <p:spPr>
            <a:xfrm>
              <a:off x="7477571" y="2988505"/>
              <a:ext cx="222190" cy="85458"/>
            </a:xfrm>
            <a:prstGeom prst="roundRect">
              <a:avLst>
                <a:gd name="adj" fmla="val 16667"/>
              </a:avLst>
            </a:prstGeom>
            <a:solidFill>
              <a:srgbClr val="EB332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60" name="Google Shape;760;p76"/>
            <p:cNvSpPr txBox="1"/>
            <p:nvPr/>
          </p:nvSpPr>
          <p:spPr>
            <a:xfrm>
              <a:off x="7699761" y="2931207"/>
              <a:ext cx="194692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PIK REMIND-MAGPIE SSP2 Baseline (2016)</a:t>
              </a:r>
              <a:endParaRPr/>
            </a:p>
          </p:txBody>
        </p:sp>
      </p:grpSp>
      <p:grpSp>
        <p:nvGrpSpPr>
          <p:cNvPr id="761" name="Google Shape;761;p76"/>
          <p:cNvGrpSpPr/>
          <p:nvPr/>
        </p:nvGrpSpPr>
        <p:grpSpPr>
          <a:xfrm>
            <a:off x="7550695" y="5839459"/>
            <a:ext cx="2497287" cy="200055"/>
            <a:chOff x="7477571" y="2931207"/>
            <a:chExt cx="2497287" cy="200055"/>
          </a:xfrm>
        </p:grpSpPr>
        <p:sp>
          <p:nvSpPr>
            <p:cNvPr id="762" name="Google Shape;762;p76"/>
            <p:cNvSpPr/>
            <p:nvPr/>
          </p:nvSpPr>
          <p:spPr>
            <a:xfrm>
              <a:off x="7477571" y="2988505"/>
              <a:ext cx="222190" cy="85458"/>
            </a:xfrm>
            <a:prstGeom prst="roundRect">
              <a:avLst>
                <a:gd name="adj" fmla="val 16667"/>
              </a:avLst>
            </a:prstGeom>
            <a:solidFill>
              <a:srgbClr val="F4AF96"/>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63" name="Google Shape;763;p76"/>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IIASA MESSAGE-GLOBIOM SSP2 Baseline (2016)</a:t>
              </a:r>
              <a:endParaRPr/>
            </a:p>
          </p:txBody>
        </p:sp>
      </p:grpSp>
      <p:grpSp>
        <p:nvGrpSpPr>
          <p:cNvPr id="764" name="Google Shape;764;p76"/>
          <p:cNvGrpSpPr/>
          <p:nvPr/>
        </p:nvGrpSpPr>
        <p:grpSpPr>
          <a:xfrm>
            <a:off x="7550695" y="6153917"/>
            <a:ext cx="2497287" cy="200055"/>
            <a:chOff x="7477571" y="2931207"/>
            <a:chExt cx="2497287" cy="200055"/>
          </a:xfrm>
        </p:grpSpPr>
        <p:sp>
          <p:nvSpPr>
            <p:cNvPr id="765" name="Google Shape;765;p76"/>
            <p:cNvSpPr/>
            <p:nvPr/>
          </p:nvSpPr>
          <p:spPr>
            <a:xfrm>
              <a:off x="7477571" y="2988505"/>
              <a:ext cx="222190" cy="85458"/>
            </a:xfrm>
            <a:prstGeom prst="roundRect">
              <a:avLst>
                <a:gd name="adj" fmla="val 16667"/>
              </a:avLst>
            </a:prstGeom>
            <a:solidFill>
              <a:srgbClr val="00B0F0"/>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66" name="Google Shape;766;p76"/>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PNNL GCAM4 SSP2 26 (2016)</a:t>
              </a:r>
              <a:endParaRPr/>
            </a:p>
          </p:txBody>
        </p:sp>
      </p:grpSp>
      <p:grpSp>
        <p:nvGrpSpPr>
          <p:cNvPr id="767" name="Google Shape;767;p76"/>
          <p:cNvGrpSpPr/>
          <p:nvPr/>
        </p:nvGrpSpPr>
        <p:grpSpPr>
          <a:xfrm>
            <a:off x="7550695" y="6465726"/>
            <a:ext cx="2342178" cy="200055"/>
            <a:chOff x="7477571" y="2941367"/>
            <a:chExt cx="2342178" cy="200055"/>
          </a:xfrm>
        </p:grpSpPr>
        <p:sp>
          <p:nvSpPr>
            <p:cNvPr id="768" name="Google Shape;768;p76"/>
            <p:cNvSpPr/>
            <p:nvPr/>
          </p:nvSpPr>
          <p:spPr>
            <a:xfrm>
              <a:off x="7477571" y="2988505"/>
              <a:ext cx="222190" cy="85458"/>
            </a:xfrm>
            <a:prstGeom prst="roundRect">
              <a:avLst>
                <a:gd name="adj" fmla="val 16667"/>
              </a:avLst>
            </a:prstGeom>
            <a:solidFill>
              <a:srgbClr val="377925"/>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69" name="Google Shape;769;p76"/>
            <p:cNvSpPr txBox="1"/>
            <p:nvPr/>
          </p:nvSpPr>
          <p:spPr>
            <a:xfrm>
              <a:off x="7699760" y="2941367"/>
              <a:ext cx="211998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EIEE WITCH-GLOBIOM SSP2 Baseline (2016)</a:t>
              </a:r>
              <a:endParaRPr/>
            </a:p>
          </p:txBody>
        </p:sp>
      </p:grpSp>
      <p:grpSp>
        <p:nvGrpSpPr>
          <p:cNvPr id="770" name="Google Shape;770;p76"/>
          <p:cNvGrpSpPr/>
          <p:nvPr/>
        </p:nvGrpSpPr>
        <p:grpSpPr>
          <a:xfrm>
            <a:off x="7550695" y="6635281"/>
            <a:ext cx="2191416" cy="200055"/>
            <a:chOff x="7477571" y="2931207"/>
            <a:chExt cx="2191416" cy="200055"/>
          </a:xfrm>
        </p:grpSpPr>
        <p:sp>
          <p:nvSpPr>
            <p:cNvPr id="771" name="Google Shape;771;p76"/>
            <p:cNvSpPr/>
            <p:nvPr/>
          </p:nvSpPr>
          <p:spPr>
            <a:xfrm>
              <a:off x="7477571" y="2979796"/>
              <a:ext cx="222190" cy="85458"/>
            </a:xfrm>
            <a:prstGeom prst="roundRect">
              <a:avLst>
                <a:gd name="adj" fmla="val 16667"/>
              </a:avLst>
            </a:prstGeom>
            <a:solidFill>
              <a:srgbClr val="1E64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72" name="Google Shape;772;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b="1">
                  <a:solidFill>
                    <a:schemeClr val="lt1"/>
                  </a:solidFill>
                  <a:latin typeface="Helvetica Neue"/>
                  <a:ea typeface="Helvetica Neue"/>
                  <a:cs typeface="Helvetica Neue"/>
                  <a:sym typeface="Helvetica Neue"/>
                </a:rPr>
                <a:t>CI En-ROADS SSP2 26 (2019)</a:t>
              </a:r>
              <a:endParaRPr/>
            </a:p>
          </p:txBody>
        </p:sp>
      </p:grpSp>
      <p:sp>
        <p:nvSpPr>
          <p:cNvPr id="773" name="Google Shape;773;p76"/>
          <p:cNvSpPr txBox="1"/>
          <p:nvPr/>
        </p:nvSpPr>
        <p:spPr>
          <a:xfrm rot="-1169576">
            <a:off x="1252480" y="4106863"/>
            <a:ext cx="199057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Integrated Assessment Models &amp; others</a:t>
            </a:r>
            <a:endParaRPr/>
          </a:p>
        </p:txBody>
      </p:sp>
      <p:sp>
        <p:nvSpPr>
          <p:cNvPr id="774" name="Google Shape;774;p76"/>
          <p:cNvSpPr txBox="1"/>
          <p:nvPr/>
        </p:nvSpPr>
        <p:spPr>
          <a:xfrm>
            <a:off x="6726285" y="4762795"/>
            <a:ext cx="140439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Integrated Assessment Models</a:t>
            </a:r>
            <a:endParaRPr/>
          </a:p>
        </p:txBody>
      </p:sp>
      <p:sp>
        <p:nvSpPr>
          <p:cNvPr id="775" name="Google Shape;775;p76"/>
          <p:cNvSpPr txBox="1"/>
          <p:nvPr/>
        </p:nvSpPr>
        <p:spPr>
          <a:xfrm>
            <a:off x="7428483" y="882991"/>
            <a:ext cx="140439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Data from IEA and BP</a:t>
            </a:r>
            <a:endParaRPr/>
          </a:p>
        </p:txBody>
      </p:sp>
      <p:pic>
        <p:nvPicPr>
          <p:cNvPr id="776" name="Google Shape;776;p76"/>
          <p:cNvPicPr preferRelativeResize="0"/>
          <p:nvPr/>
        </p:nvPicPr>
        <p:blipFill rotWithShape="1">
          <a:blip r:embed="rId6">
            <a:alphaModFix/>
          </a:blip>
          <a:srcRect/>
          <a:stretch/>
        </p:blipFill>
        <p:spPr>
          <a:xfrm>
            <a:off x="10651524" y="6214403"/>
            <a:ext cx="1345213" cy="507071"/>
          </a:xfrm>
          <a:prstGeom prst="rect">
            <a:avLst/>
          </a:prstGeom>
          <a:noFill/>
          <a:ln>
            <a:noFill/>
          </a:ln>
        </p:spPr>
      </p:pic>
      <p:sp>
        <p:nvSpPr>
          <p:cNvPr id="777" name="Google Shape;777;p76"/>
          <p:cNvSpPr/>
          <p:nvPr/>
        </p:nvSpPr>
        <p:spPr>
          <a:xfrm>
            <a:off x="911085" y="3109701"/>
            <a:ext cx="444063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i="0" u="none" strike="noStrike">
                <a:solidFill>
                  <a:srgbClr val="FFC000"/>
                </a:solidFill>
                <a:latin typeface="Helvetica Neue"/>
                <a:ea typeface="Helvetica Neue"/>
                <a:cs typeface="Helvetica Neue"/>
                <a:sym typeface="Helvetica Neue"/>
              </a:rPr>
              <a:t>Energía primaria del carbón - Línea de base</a:t>
            </a:r>
            <a:endParaRPr sz="1800" b="1">
              <a:solidFill>
                <a:srgbClr val="FFC000"/>
              </a:solidFill>
              <a:latin typeface="Helvetica Neue"/>
              <a:ea typeface="Helvetica Neue"/>
              <a:cs typeface="Helvetica Neue"/>
              <a:sym typeface="Helvetica Neue"/>
            </a:endParaRPr>
          </a:p>
        </p:txBody>
      </p:sp>
      <p:sp>
        <p:nvSpPr>
          <p:cNvPr id="778" name="Google Shape;778;p76"/>
          <p:cNvSpPr txBox="1"/>
          <p:nvPr/>
        </p:nvSpPr>
        <p:spPr>
          <a:xfrm>
            <a:off x="268941" y="150354"/>
            <a:ext cx="5724928" cy="12311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a:solidFill>
                  <a:srgbClr val="FFC000"/>
                </a:solidFill>
                <a:latin typeface="Helvetica Neue"/>
                <a:ea typeface="Helvetica Neue"/>
                <a:cs typeface="Helvetica Neue"/>
                <a:sym typeface="Helvetica Neue"/>
              </a:rPr>
              <a:t>Construyendo confianza a través de la comparación entre modelos – </a:t>
            </a:r>
            <a:endParaRPr/>
          </a:p>
          <a:p>
            <a:pPr marL="0" marR="0" lvl="0" indent="0" algn="l" rtl="0">
              <a:spcBef>
                <a:spcPts val="0"/>
              </a:spcBef>
              <a:spcAft>
                <a:spcPts val="0"/>
              </a:spcAft>
              <a:buNone/>
            </a:pPr>
            <a:r>
              <a:rPr lang="en-US" sz="2200">
                <a:solidFill>
                  <a:srgbClr val="FFFFFF"/>
                </a:solidFill>
                <a:latin typeface="Helvetica Neue"/>
                <a:ea typeface="Helvetica Neue"/>
                <a:cs typeface="Helvetica Neue"/>
                <a:sym typeface="Helvetica Neue"/>
              </a:rPr>
              <a:t>Un ejemplo con carbono</a:t>
            </a:r>
            <a:endParaRPr sz="2200">
              <a:solidFill>
                <a:srgbClr val="FFFFFF"/>
              </a:solidFill>
              <a:latin typeface="Helvetica Neue"/>
              <a:ea typeface="Helvetica Neue"/>
              <a:cs typeface="Helvetica Neue"/>
              <a:sym typeface="Helvetica Neue"/>
            </a:endParaRPr>
          </a:p>
        </p:txBody>
      </p:sp>
      <p:sp>
        <p:nvSpPr>
          <p:cNvPr id="779" name="Google Shape;779;p76"/>
          <p:cNvSpPr txBox="1"/>
          <p:nvPr/>
        </p:nvSpPr>
        <p:spPr>
          <a:xfrm>
            <a:off x="359835" y="1641270"/>
            <a:ext cx="5310575"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Helvetica Neue Light"/>
                <a:ea typeface="Helvetica Neue Light"/>
                <a:cs typeface="Helvetica Neue Light"/>
                <a:sym typeface="Helvetica Neue Light"/>
              </a:rPr>
              <a:t>Comparamos En-ROADS con datos históricos y resultados de modelos de evaluación integrados para SSP2</a:t>
            </a:r>
            <a:endParaRPr sz="2000">
              <a:solidFill>
                <a:schemeClr val="lt1"/>
              </a:solidFill>
              <a:latin typeface="Helvetica Neue Light"/>
              <a:ea typeface="Helvetica Neue Light"/>
              <a:cs typeface="Helvetica Neue Light"/>
              <a:sym typeface="Helvetica Neue Light"/>
            </a:endParaRPr>
          </a:p>
        </p:txBody>
      </p:sp>
      <p:sp>
        <p:nvSpPr>
          <p:cNvPr id="780" name="Google Shape;780;p76"/>
          <p:cNvSpPr/>
          <p:nvPr/>
        </p:nvSpPr>
        <p:spPr>
          <a:xfrm>
            <a:off x="6424876" y="3125502"/>
            <a:ext cx="475360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i="0" u="none" strike="noStrike">
                <a:solidFill>
                  <a:srgbClr val="FFC000"/>
                </a:solidFill>
                <a:latin typeface="Helvetica Neue"/>
                <a:ea typeface="Helvetica Neue"/>
                <a:cs typeface="Helvetica Neue"/>
                <a:sym typeface="Helvetica Neue"/>
              </a:rPr>
              <a:t>Energía 1° del carbón - Alto precio del carbono</a:t>
            </a:r>
            <a:endParaRPr sz="1800" b="1">
              <a:solidFill>
                <a:srgbClr val="FFC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73"/>
                                        </p:tgtEl>
                                      </p:cBhvr>
                                    </p:animEffect>
                                    <p:set>
                                      <p:cBhvr>
                                        <p:cTn id="7" dur="1" fill="hold">
                                          <p:stCondLst>
                                            <p:cond delay="1000"/>
                                          </p:stCondLst>
                                        </p:cTn>
                                        <p:tgtEl>
                                          <p:spTgt spid="77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74"/>
                                        </p:tgtEl>
                                      </p:cBhvr>
                                    </p:animEffect>
                                    <p:set>
                                      <p:cBhvr>
                                        <p:cTn id="10" dur="1" fill="hold">
                                          <p:stCondLst>
                                            <p:cond delay="1000"/>
                                          </p:stCondLst>
                                        </p:cTn>
                                        <p:tgtEl>
                                          <p:spTgt spid="77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775"/>
                                        </p:tgtEl>
                                      </p:cBhvr>
                                    </p:animEffect>
                                    <p:set>
                                      <p:cBhvr>
                                        <p:cTn id="13" dur="1" fill="hold">
                                          <p:stCondLst>
                                            <p:cond delay="1000"/>
                                          </p:stCondLst>
                                        </p:cTn>
                                        <p:tgtEl>
                                          <p:spTgt spid="775"/>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07"/>
                                        </p:tgtEl>
                                        <p:attrNameLst>
                                          <p:attrName>style.visibility</p:attrName>
                                        </p:attrNameLst>
                                      </p:cBhvr>
                                      <p:to>
                                        <p:strVal val="visible"/>
                                      </p:to>
                                    </p:set>
                                    <p:animEffect transition="in" filter="fade">
                                      <p:cBhvr>
                                        <p:cTn id="17" dur="1000"/>
                                        <p:tgtEl>
                                          <p:spTgt spid="707"/>
                                        </p:tgtEl>
                                      </p:cBhvr>
                                    </p:animEffect>
                                  </p:childTnLst>
                                </p:cTn>
                              </p:par>
                              <p:par>
                                <p:cTn id="18" presetID="10" presetClass="entr" presetSubtype="0" fill="hold" nodeType="withEffect">
                                  <p:stCondLst>
                                    <p:cond delay="0"/>
                                  </p:stCondLst>
                                  <p:childTnLst>
                                    <p:set>
                                      <p:cBhvr>
                                        <p:cTn id="19" dur="1" fill="hold">
                                          <p:stCondLst>
                                            <p:cond delay="0"/>
                                          </p:stCondLst>
                                        </p:cTn>
                                        <p:tgtEl>
                                          <p:spTgt spid="719"/>
                                        </p:tgtEl>
                                        <p:attrNameLst>
                                          <p:attrName>style.visibility</p:attrName>
                                        </p:attrNameLst>
                                      </p:cBhvr>
                                      <p:to>
                                        <p:strVal val="visible"/>
                                      </p:to>
                                    </p:set>
                                    <p:animEffect transition="in" filter="fade">
                                      <p:cBhvr>
                                        <p:cTn id="20" dur="1000"/>
                                        <p:tgtEl>
                                          <p:spTgt spid="7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0"/>
                                        </p:tgtEl>
                                        <p:attrNameLst>
                                          <p:attrName>style.visibility</p:attrName>
                                        </p:attrNameLst>
                                      </p:cBhvr>
                                      <p:to>
                                        <p:strVal val="visible"/>
                                      </p:to>
                                    </p:set>
                                    <p:animEffect transition="in" filter="fade">
                                      <p:cBhvr>
                                        <p:cTn id="25" dur="1000"/>
                                        <p:tgtEl>
                                          <p:spTgt spid="710"/>
                                        </p:tgtEl>
                                      </p:cBhvr>
                                    </p:animEffect>
                                  </p:childTnLst>
                                </p:cTn>
                              </p:par>
                              <p:par>
                                <p:cTn id="26" presetID="10" presetClass="entr" presetSubtype="0" fill="hold" nodeType="withEffect">
                                  <p:stCondLst>
                                    <p:cond delay="0"/>
                                  </p:stCondLst>
                                  <p:childTnLst>
                                    <p:set>
                                      <p:cBhvr>
                                        <p:cTn id="27" dur="1" fill="hold">
                                          <p:stCondLst>
                                            <p:cond delay="0"/>
                                          </p:stCondLst>
                                        </p:cTn>
                                        <p:tgtEl>
                                          <p:spTgt spid="749"/>
                                        </p:tgtEl>
                                        <p:attrNameLst>
                                          <p:attrName>style.visibility</p:attrName>
                                        </p:attrNameLst>
                                      </p:cBhvr>
                                      <p:to>
                                        <p:strVal val="visible"/>
                                      </p:to>
                                    </p:set>
                                    <p:animEffect transition="in" filter="fade">
                                      <p:cBhvr>
                                        <p:cTn id="28" dur="1000"/>
                                        <p:tgtEl>
                                          <p:spTgt spid="7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1"/>
                                        </p:tgtEl>
                                        <p:attrNameLst>
                                          <p:attrName>style.visibility</p:attrName>
                                        </p:attrNameLst>
                                      </p:cBhvr>
                                      <p:to>
                                        <p:strVal val="visible"/>
                                      </p:to>
                                    </p:set>
                                    <p:animEffect transition="in" filter="fade">
                                      <p:cBhvr>
                                        <p:cTn id="33" dur="1000"/>
                                        <p:tgtEl>
                                          <p:spTgt spid="711"/>
                                        </p:tgtEl>
                                      </p:cBhvr>
                                    </p:animEffect>
                                  </p:childTnLst>
                                </p:cTn>
                              </p:par>
                              <p:par>
                                <p:cTn id="34" presetID="10" presetClass="entr" presetSubtype="0" fill="hold" nodeType="withEffect">
                                  <p:stCondLst>
                                    <p:cond delay="0"/>
                                  </p:stCondLst>
                                  <p:childTnLst>
                                    <p:set>
                                      <p:cBhvr>
                                        <p:cTn id="35" dur="1" fill="hold">
                                          <p:stCondLst>
                                            <p:cond delay="0"/>
                                          </p:stCondLst>
                                        </p:cTn>
                                        <p:tgtEl>
                                          <p:spTgt spid="770"/>
                                        </p:tgtEl>
                                        <p:attrNameLst>
                                          <p:attrName>style.visibility</p:attrName>
                                        </p:attrNameLst>
                                      </p:cBhvr>
                                      <p:to>
                                        <p:strVal val="visible"/>
                                      </p:to>
                                    </p:set>
                                    <p:animEffect transition="in" filter="fade">
                                      <p:cBhvr>
                                        <p:cTn id="36" dur="10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77"/>
          <p:cNvPicPr preferRelativeResize="0"/>
          <p:nvPr/>
        </p:nvPicPr>
        <p:blipFill rotWithShape="1">
          <a:blip r:embed="rId3">
            <a:alphaModFix/>
          </a:blip>
          <a:srcRect/>
          <a:stretch/>
        </p:blipFill>
        <p:spPr>
          <a:xfrm>
            <a:off x="379964" y="929058"/>
            <a:ext cx="2761100" cy="1346298"/>
          </a:xfrm>
          <a:prstGeom prst="rect">
            <a:avLst/>
          </a:prstGeom>
          <a:noFill/>
          <a:ln>
            <a:noFill/>
          </a:ln>
        </p:spPr>
      </p:pic>
      <p:pic>
        <p:nvPicPr>
          <p:cNvPr id="786" name="Google Shape;786;p77"/>
          <p:cNvPicPr preferRelativeResize="0"/>
          <p:nvPr/>
        </p:nvPicPr>
        <p:blipFill rotWithShape="1">
          <a:blip r:embed="rId4">
            <a:alphaModFix/>
          </a:blip>
          <a:srcRect/>
          <a:stretch/>
        </p:blipFill>
        <p:spPr>
          <a:xfrm>
            <a:off x="3276691" y="929898"/>
            <a:ext cx="2761100" cy="1351247"/>
          </a:xfrm>
          <a:prstGeom prst="rect">
            <a:avLst/>
          </a:prstGeom>
          <a:noFill/>
          <a:ln>
            <a:noFill/>
          </a:ln>
        </p:spPr>
      </p:pic>
      <p:pic>
        <p:nvPicPr>
          <p:cNvPr id="787" name="Google Shape;787;p77"/>
          <p:cNvPicPr preferRelativeResize="0"/>
          <p:nvPr/>
        </p:nvPicPr>
        <p:blipFill rotWithShape="1">
          <a:blip r:embed="rId5">
            <a:alphaModFix/>
          </a:blip>
          <a:srcRect/>
          <a:stretch/>
        </p:blipFill>
        <p:spPr>
          <a:xfrm>
            <a:off x="6219588" y="929898"/>
            <a:ext cx="2761100" cy="1351247"/>
          </a:xfrm>
          <a:prstGeom prst="rect">
            <a:avLst/>
          </a:prstGeom>
          <a:noFill/>
          <a:ln>
            <a:noFill/>
          </a:ln>
        </p:spPr>
      </p:pic>
      <p:pic>
        <p:nvPicPr>
          <p:cNvPr id="788" name="Google Shape;788;p77"/>
          <p:cNvPicPr preferRelativeResize="0"/>
          <p:nvPr/>
        </p:nvPicPr>
        <p:blipFill rotWithShape="1">
          <a:blip r:embed="rId6">
            <a:alphaModFix/>
          </a:blip>
          <a:srcRect/>
          <a:stretch/>
        </p:blipFill>
        <p:spPr>
          <a:xfrm>
            <a:off x="9162485" y="929898"/>
            <a:ext cx="2761100" cy="1351247"/>
          </a:xfrm>
          <a:prstGeom prst="rect">
            <a:avLst/>
          </a:prstGeom>
          <a:noFill/>
          <a:ln>
            <a:noFill/>
          </a:ln>
        </p:spPr>
      </p:pic>
      <p:pic>
        <p:nvPicPr>
          <p:cNvPr id="789" name="Google Shape;789;p77"/>
          <p:cNvPicPr preferRelativeResize="0"/>
          <p:nvPr/>
        </p:nvPicPr>
        <p:blipFill rotWithShape="1">
          <a:blip r:embed="rId7">
            <a:alphaModFix/>
          </a:blip>
          <a:srcRect/>
          <a:stretch/>
        </p:blipFill>
        <p:spPr>
          <a:xfrm>
            <a:off x="379964" y="2444334"/>
            <a:ext cx="2761100" cy="1346298"/>
          </a:xfrm>
          <a:prstGeom prst="rect">
            <a:avLst/>
          </a:prstGeom>
          <a:noFill/>
          <a:ln>
            <a:noFill/>
          </a:ln>
        </p:spPr>
      </p:pic>
      <p:pic>
        <p:nvPicPr>
          <p:cNvPr id="790" name="Google Shape;790;p77"/>
          <p:cNvPicPr preferRelativeResize="0"/>
          <p:nvPr/>
        </p:nvPicPr>
        <p:blipFill rotWithShape="1">
          <a:blip r:embed="rId8">
            <a:alphaModFix/>
          </a:blip>
          <a:srcRect/>
          <a:stretch/>
        </p:blipFill>
        <p:spPr>
          <a:xfrm>
            <a:off x="3276691" y="2444334"/>
            <a:ext cx="2761099" cy="1346298"/>
          </a:xfrm>
          <a:prstGeom prst="rect">
            <a:avLst/>
          </a:prstGeom>
          <a:noFill/>
          <a:ln>
            <a:noFill/>
          </a:ln>
        </p:spPr>
      </p:pic>
      <p:pic>
        <p:nvPicPr>
          <p:cNvPr id="791" name="Google Shape;791;p77"/>
          <p:cNvPicPr preferRelativeResize="0"/>
          <p:nvPr/>
        </p:nvPicPr>
        <p:blipFill rotWithShape="1">
          <a:blip r:embed="rId9">
            <a:alphaModFix/>
          </a:blip>
          <a:srcRect/>
          <a:stretch/>
        </p:blipFill>
        <p:spPr>
          <a:xfrm>
            <a:off x="6219588" y="2444334"/>
            <a:ext cx="2761100" cy="1346298"/>
          </a:xfrm>
          <a:prstGeom prst="rect">
            <a:avLst/>
          </a:prstGeom>
          <a:noFill/>
          <a:ln>
            <a:noFill/>
          </a:ln>
        </p:spPr>
      </p:pic>
      <p:pic>
        <p:nvPicPr>
          <p:cNvPr id="792" name="Google Shape;792;p77"/>
          <p:cNvPicPr preferRelativeResize="0"/>
          <p:nvPr/>
        </p:nvPicPr>
        <p:blipFill rotWithShape="1">
          <a:blip r:embed="rId10">
            <a:alphaModFix/>
          </a:blip>
          <a:srcRect/>
          <a:stretch/>
        </p:blipFill>
        <p:spPr>
          <a:xfrm>
            <a:off x="9162485" y="2444334"/>
            <a:ext cx="2761100" cy="1346298"/>
          </a:xfrm>
          <a:prstGeom prst="rect">
            <a:avLst/>
          </a:prstGeom>
          <a:noFill/>
          <a:ln>
            <a:noFill/>
          </a:ln>
        </p:spPr>
      </p:pic>
      <p:pic>
        <p:nvPicPr>
          <p:cNvPr id="793" name="Google Shape;793;p77"/>
          <p:cNvPicPr preferRelativeResize="0"/>
          <p:nvPr/>
        </p:nvPicPr>
        <p:blipFill rotWithShape="1">
          <a:blip r:embed="rId11">
            <a:alphaModFix/>
          </a:blip>
          <a:srcRect/>
          <a:stretch/>
        </p:blipFill>
        <p:spPr>
          <a:xfrm>
            <a:off x="379964" y="3958558"/>
            <a:ext cx="2761100" cy="1325465"/>
          </a:xfrm>
          <a:prstGeom prst="rect">
            <a:avLst/>
          </a:prstGeom>
          <a:noFill/>
          <a:ln>
            <a:noFill/>
          </a:ln>
        </p:spPr>
      </p:pic>
      <p:pic>
        <p:nvPicPr>
          <p:cNvPr id="794" name="Google Shape;794;p77"/>
          <p:cNvPicPr preferRelativeResize="0"/>
          <p:nvPr/>
        </p:nvPicPr>
        <p:blipFill rotWithShape="1">
          <a:blip r:embed="rId12">
            <a:alphaModFix/>
          </a:blip>
          <a:srcRect/>
          <a:stretch/>
        </p:blipFill>
        <p:spPr>
          <a:xfrm>
            <a:off x="3276691" y="3956559"/>
            <a:ext cx="2761100" cy="1313676"/>
          </a:xfrm>
          <a:prstGeom prst="rect">
            <a:avLst/>
          </a:prstGeom>
          <a:noFill/>
          <a:ln>
            <a:noFill/>
          </a:ln>
        </p:spPr>
      </p:pic>
      <p:pic>
        <p:nvPicPr>
          <p:cNvPr id="795" name="Google Shape;795;p77"/>
          <p:cNvPicPr preferRelativeResize="0"/>
          <p:nvPr/>
        </p:nvPicPr>
        <p:blipFill rotWithShape="1">
          <a:blip r:embed="rId13">
            <a:alphaModFix/>
          </a:blip>
          <a:srcRect/>
          <a:stretch/>
        </p:blipFill>
        <p:spPr>
          <a:xfrm>
            <a:off x="6219588" y="3956559"/>
            <a:ext cx="2761100" cy="1313676"/>
          </a:xfrm>
          <a:prstGeom prst="rect">
            <a:avLst/>
          </a:prstGeom>
          <a:noFill/>
          <a:ln>
            <a:noFill/>
          </a:ln>
        </p:spPr>
      </p:pic>
      <p:pic>
        <p:nvPicPr>
          <p:cNvPr id="796" name="Google Shape;796;p77"/>
          <p:cNvPicPr preferRelativeResize="0"/>
          <p:nvPr/>
        </p:nvPicPr>
        <p:blipFill rotWithShape="1">
          <a:blip r:embed="rId14">
            <a:alphaModFix/>
          </a:blip>
          <a:srcRect/>
          <a:stretch/>
        </p:blipFill>
        <p:spPr>
          <a:xfrm>
            <a:off x="9162485" y="3956559"/>
            <a:ext cx="2762635" cy="1313676"/>
          </a:xfrm>
          <a:prstGeom prst="rect">
            <a:avLst/>
          </a:prstGeom>
          <a:noFill/>
          <a:ln>
            <a:noFill/>
          </a:ln>
        </p:spPr>
      </p:pic>
      <p:pic>
        <p:nvPicPr>
          <p:cNvPr id="797" name="Google Shape;797;p77"/>
          <p:cNvPicPr preferRelativeResize="0"/>
          <p:nvPr/>
        </p:nvPicPr>
        <p:blipFill rotWithShape="1">
          <a:blip r:embed="rId15">
            <a:alphaModFix/>
          </a:blip>
          <a:srcRect/>
          <a:stretch/>
        </p:blipFill>
        <p:spPr>
          <a:xfrm>
            <a:off x="379964" y="5437492"/>
            <a:ext cx="2761100" cy="1346298"/>
          </a:xfrm>
          <a:prstGeom prst="rect">
            <a:avLst/>
          </a:prstGeom>
          <a:noFill/>
          <a:ln>
            <a:noFill/>
          </a:ln>
        </p:spPr>
      </p:pic>
      <p:pic>
        <p:nvPicPr>
          <p:cNvPr id="798" name="Google Shape;798;p77"/>
          <p:cNvPicPr preferRelativeResize="0"/>
          <p:nvPr/>
        </p:nvPicPr>
        <p:blipFill rotWithShape="1">
          <a:blip r:embed="rId16">
            <a:alphaModFix/>
          </a:blip>
          <a:srcRect/>
          <a:stretch/>
        </p:blipFill>
        <p:spPr>
          <a:xfrm>
            <a:off x="3276691" y="5436652"/>
            <a:ext cx="2761100" cy="1341350"/>
          </a:xfrm>
          <a:prstGeom prst="rect">
            <a:avLst/>
          </a:prstGeom>
          <a:noFill/>
          <a:ln>
            <a:noFill/>
          </a:ln>
        </p:spPr>
      </p:pic>
      <p:pic>
        <p:nvPicPr>
          <p:cNvPr id="799" name="Google Shape;799;p77"/>
          <p:cNvPicPr preferRelativeResize="0"/>
          <p:nvPr/>
        </p:nvPicPr>
        <p:blipFill rotWithShape="1">
          <a:blip r:embed="rId17">
            <a:alphaModFix/>
          </a:blip>
          <a:srcRect/>
          <a:stretch/>
        </p:blipFill>
        <p:spPr>
          <a:xfrm>
            <a:off x="6219588" y="5437150"/>
            <a:ext cx="2762635" cy="1344286"/>
          </a:xfrm>
          <a:prstGeom prst="rect">
            <a:avLst/>
          </a:prstGeom>
          <a:noFill/>
          <a:ln>
            <a:noFill/>
          </a:ln>
        </p:spPr>
      </p:pic>
      <p:pic>
        <p:nvPicPr>
          <p:cNvPr id="800" name="Google Shape;800;p77"/>
          <p:cNvPicPr preferRelativeResize="0"/>
          <p:nvPr/>
        </p:nvPicPr>
        <p:blipFill rotWithShape="1">
          <a:blip r:embed="rId18">
            <a:alphaModFix/>
          </a:blip>
          <a:srcRect/>
          <a:stretch/>
        </p:blipFill>
        <p:spPr>
          <a:xfrm>
            <a:off x="9379874" y="5869946"/>
            <a:ext cx="2373907" cy="894832"/>
          </a:xfrm>
          <a:prstGeom prst="rect">
            <a:avLst/>
          </a:prstGeom>
          <a:noFill/>
          <a:ln>
            <a:noFill/>
          </a:ln>
        </p:spPr>
      </p:pic>
      <p:sp>
        <p:nvSpPr>
          <p:cNvPr id="801" name="Google Shape;801;p77"/>
          <p:cNvSpPr txBox="1"/>
          <p:nvPr/>
        </p:nvSpPr>
        <p:spPr>
          <a:xfrm>
            <a:off x="379964" y="90626"/>
            <a:ext cx="11042287"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rgbClr val="FFC000"/>
                </a:solidFill>
                <a:latin typeface="Helvetica Neue"/>
                <a:ea typeface="Helvetica Neue"/>
                <a:cs typeface="Helvetica Neue"/>
                <a:sym typeface="Helvetica Neue"/>
              </a:rPr>
              <a:t>Fomento de la confianza : </a:t>
            </a:r>
            <a:r>
              <a:rPr lang="en-US" sz="2200">
                <a:solidFill>
                  <a:schemeClr val="lt1"/>
                </a:solidFill>
                <a:latin typeface="Helvetica Neue"/>
                <a:ea typeface="Helvetica Neue"/>
                <a:cs typeface="Helvetica Neue"/>
                <a:sym typeface="Helvetica Neue"/>
              </a:rPr>
              <a:t>Comparamos En-ROADS (en azul) con IEA, Shell, BP y seis líneas de base de IAM para SSP2 (de 1990-2100)</a:t>
            </a:r>
            <a:endParaRPr sz="2200">
              <a:solidFill>
                <a:schemeClr val="lt1"/>
              </a:solidFill>
              <a:latin typeface="Helvetica Neue"/>
              <a:ea typeface="Helvetica Neue"/>
              <a:cs typeface="Helvetica Neue"/>
              <a:sym typeface="Helvetica Neue"/>
            </a:endParaRPr>
          </a:p>
        </p:txBody>
      </p:sp>
      <p:sp>
        <p:nvSpPr>
          <p:cNvPr id="802" name="Google Shape;802;p77"/>
          <p:cNvSpPr txBox="1"/>
          <p:nvPr/>
        </p:nvSpPr>
        <p:spPr>
          <a:xfrm>
            <a:off x="9257390" y="5435573"/>
            <a:ext cx="28261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Helvetica Neue"/>
                <a:ea typeface="Helvetica Neue"/>
                <a:cs typeface="Helvetica Neue"/>
                <a:sym typeface="Helvetica Neue"/>
              </a:rPr>
              <a:t>Más detalles en </a:t>
            </a:r>
            <a:r>
              <a:rPr lang="en-US" sz="1400" u="sng">
                <a:solidFill>
                  <a:schemeClr val="lt1"/>
                </a:solidFill>
                <a:latin typeface="Helvetica Neue"/>
                <a:ea typeface="Helvetica Neue"/>
                <a:cs typeface="Helvetica Neue"/>
                <a:sym typeface="Helvetica Neue"/>
              </a:rPr>
              <a:t>en-roads.org</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78"/>
          <p:cNvSpPr txBox="1"/>
          <p:nvPr/>
        </p:nvSpPr>
        <p:spPr>
          <a:xfrm>
            <a:off x="1524000" y="686225"/>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Mejores ideas</a:t>
            </a:r>
            <a:endParaRPr/>
          </a:p>
        </p:txBody>
      </p:sp>
      <p:sp>
        <p:nvSpPr>
          <p:cNvPr id="808" name="Google Shape;808;p78"/>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0"/>
              </a:spcBef>
              <a:spcAft>
                <a:spcPts val="0"/>
              </a:spcAft>
              <a:buClr>
                <a:schemeClr val="lt1"/>
              </a:buClr>
              <a:buSzPts val="2200"/>
              <a:buFont typeface="Calibri"/>
              <a:buAutoNum type="arabicPeriod"/>
            </a:pPr>
            <a:r>
              <a:rPr lang="en-US" sz="2200">
                <a:latin typeface="Helvetica Neue Light"/>
                <a:ea typeface="Helvetica Neue Light"/>
                <a:cs typeface="Helvetica Neue Light"/>
                <a:sym typeface="Helvetica Neue Light"/>
              </a:rPr>
              <a:t>No hay bala de plata </a:t>
            </a:r>
            <a:endParaRPr sz="2200">
              <a:latin typeface="Helvetica Neue Light"/>
              <a:ea typeface="Helvetica Neue Light"/>
              <a:cs typeface="Helvetica Neue Light"/>
              <a:sym typeface="Helvetica Neue Light"/>
            </a:endParaRPr>
          </a:p>
          <a:p>
            <a:pPr marL="685800" lvl="1" indent="-342900" algn="l" rtl="0">
              <a:lnSpc>
                <a:spcPct val="100000"/>
              </a:lnSpc>
              <a:spcBef>
                <a:spcPts val="500"/>
              </a:spcBef>
              <a:spcAft>
                <a:spcPts val="0"/>
              </a:spcAft>
              <a:buClr>
                <a:schemeClr val="lt1"/>
              </a:buClr>
              <a:buSzPts val="2200"/>
              <a:buChar char="•"/>
            </a:pPr>
            <a:r>
              <a:rPr lang="en-US" sz="2200">
                <a:latin typeface="Helvetica Neue Light"/>
                <a:ea typeface="Helvetica Neue Light"/>
                <a:cs typeface="Helvetica Neue Light"/>
                <a:sym typeface="Helvetica Neue Light"/>
              </a:rPr>
              <a:t>Algunas acciones tienen un apalancamiento inferior al reconocido</a:t>
            </a:r>
            <a:endParaRPr sz="2200">
              <a:solidFill>
                <a:schemeClr val="lt1"/>
              </a:solidFill>
              <a:latin typeface="Helvetica Neue Light"/>
              <a:ea typeface="Helvetica Neue Light"/>
              <a:cs typeface="Helvetica Neue Light"/>
              <a:sym typeface="Helvetica Neue Light"/>
            </a:endParaRPr>
          </a:p>
          <a:p>
            <a:pPr marL="514350" lvl="0" indent="-514350" algn="l" rtl="0">
              <a:lnSpc>
                <a:spcPct val="100000"/>
              </a:lnSpc>
              <a:spcBef>
                <a:spcPts val="1000"/>
              </a:spcBef>
              <a:spcAft>
                <a:spcPts val="0"/>
              </a:spcAft>
              <a:buClr>
                <a:schemeClr val="lt1"/>
              </a:buClr>
              <a:buSzPts val="2200"/>
              <a:buFont typeface="Calibri"/>
              <a:buAutoNum type="arabicPeriod"/>
            </a:pPr>
            <a:r>
              <a:rPr lang="en-US" sz="2200">
                <a:latin typeface="Helvetica Neue Light"/>
                <a:ea typeface="Helvetica Neue Light"/>
                <a:cs typeface="Helvetica Neue Light"/>
                <a:sym typeface="Helvetica Neue Light"/>
              </a:rPr>
              <a:t>Se requieren muchas acciones en muchos sectores para lograr 2 grados</a:t>
            </a:r>
            <a:endParaRPr sz="2200">
              <a:latin typeface="Helvetica Neue Light"/>
              <a:ea typeface="Helvetica Neue Light"/>
              <a:cs typeface="Helvetica Neue Light"/>
              <a:sym typeface="Helvetica Neue Light"/>
            </a:endParaRPr>
          </a:p>
          <a:p>
            <a:pPr marL="685800" lvl="1" indent="-342900" algn="l" rtl="0">
              <a:lnSpc>
                <a:spcPct val="100000"/>
              </a:lnSpc>
              <a:spcBef>
                <a:spcPts val="500"/>
              </a:spcBef>
              <a:spcAft>
                <a:spcPts val="0"/>
              </a:spcAft>
              <a:buClr>
                <a:schemeClr val="lt1"/>
              </a:buClr>
              <a:buSzPts val="2200"/>
              <a:buFont typeface="Arial"/>
              <a:buChar char="•"/>
            </a:pPr>
            <a:r>
              <a:rPr lang="en-US" sz="2200">
                <a:solidFill>
                  <a:schemeClr val="lt1"/>
                </a:solidFill>
                <a:latin typeface="Helvetica Neue Light"/>
                <a:ea typeface="Helvetica Neue Light"/>
                <a:cs typeface="Helvetica Neue Light"/>
                <a:sym typeface="Helvetica Neue Light"/>
              </a:rPr>
              <a:t>“Perdigones de plata”</a:t>
            </a:r>
            <a:endParaRPr/>
          </a:p>
          <a:p>
            <a:pPr marL="514350" lvl="0" indent="-514350" algn="l" rtl="0">
              <a:lnSpc>
                <a:spcPct val="100000"/>
              </a:lnSpc>
              <a:spcBef>
                <a:spcPts val="1000"/>
              </a:spcBef>
              <a:spcAft>
                <a:spcPts val="0"/>
              </a:spcAft>
              <a:buClr>
                <a:schemeClr val="lt1"/>
              </a:buClr>
              <a:buSzPts val="2200"/>
              <a:buFont typeface="Calibri"/>
              <a:buAutoNum type="arabicPeriod"/>
            </a:pPr>
            <a:r>
              <a:rPr lang="en-US" sz="2200">
                <a:latin typeface="Helvetica Neue Light"/>
                <a:ea typeface="Helvetica Neue Light"/>
                <a:cs typeface="Helvetica Neue Light"/>
                <a:sym typeface="Helvetica Neue Light"/>
              </a:rPr>
              <a:t>Podemos hacerlo</a:t>
            </a:r>
            <a:endParaRPr sz="2200">
              <a:latin typeface="Helvetica Neue Light"/>
              <a:ea typeface="Helvetica Neue Light"/>
              <a:cs typeface="Helvetica Neue Light"/>
              <a:sym typeface="Helvetica Neue Light"/>
            </a:endParaRPr>
          </a:p>
          <a:p>
            <a:pPr marL="685800" lvl="1" indent="-342900" algn="l" rtl="0">
              <a:lnSpc>
                <a:spcPct val="100000"/>
              </a:lnSpc>
              <a:spcBef>
                <a:spcPts val="500"/>
              </a:spcBef>
              <a:spcAft>
                <a:spcPts val="0"/>
              </a:spcAft>
              <a:buClr>
                <a:schemeClr val="lt1"/>
              </a:buClr>
              <a:buSzPts val="2200"/>
              <a:buChar char="•"/>
            </a:pPr>
            <a:r>
              <a:rPr lang="en-US" sz="2200">
                <a:latin typeface="Helvetica Neue Light"/>
                <a:ea typeface="Helvetica Neue Light"/>
                <a:cs typeface="Helvetica Neue Light"/>
                <a:sym typeface="Helvetica Neue Light"/>
              </a:rPr>
              <a:t>Evitar el peor de los futuros aún posible</a:t>
            </a:r>
            <a:endParaRPr sz="2200">
              <a:solidFill>
                <a:schemeClr val="lt1"/>
              </a:solidFill>
              <a:latin typeface="Helvetica Neue Light"/>
              <a:ea typeface="Helvetica Neue Light"/>
              <a:cs typeface="Helvetica Neue Light"/>
              <a:sym typeface="Helvetica Neue Light"/>
            </a:endParaRPr>
          </a:p>
          <a:p>
            <a:pPr marL="514350" lvl="0" indent="-514350" algn="l" rtl="0">
              <a:lnSpc>
                <a:spcPct val="100000"/>
              </a:lnSpc>
              <a:spcBef>
                <a:spcPts val="1000"/>
              </a:spcBef>
              <a:spcAft>
                <a:spcPts val="0"/>
              </a:spcAft>
              <a:buClr>
                <a:schemeClr val="lt1"/>
              </a:buClr>
              <a:buSzPts val="2200"/>
              <a:buFont typeface="Calibri"/>
              <a:buAutoNum type="arabicPeriod"/>
            </a:pPr>
            <a:r>
              <a:rPr lang="en-US" sz="2200">
                <a:latin typeface="Helvetica Neue Light"/>
                <a:ea typeface="Helvetica Neue Light"/>
                <a:cs typeface="Helvetica Neue Light"/>
                <a:sym typeface="Helvetica Neue Light"/>
              </a:rPr>
              <a:t>Hay abundantes cobeneficios a corto plazo</a:t>
            </a:r>
            <a:endParaRPr sz="2200">
              <a:latin typeface="Helvetica Neue Light"/>
              <a:ea typeface="Helvetica Neue Light"/>
              <a:cs typeface="Helvetica Neue Light"/>
              <a:sym typeface="Helvetica Neue Light"/>
            </a:endParaRPr>
          </a:p>
        </p:txBody>
      </p:sp>
      <p:pic>
        <p:nvPicPr>
          <p:cNvPr id="809" name="Google Shape;809;p78"/>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79"/>
          <p:cNvSpPr txBox="1">
            <a:spLocks noGrp="1"/>
          </p:cNvSpPr>
          <p:nvPr>
            <p:ph type="ctrTitle"/>
          </p:nvPr>
        </p:nvSpPr>
        <p:spPr>
          <a:xfrm>
            <a:off x="8220072" y="322379"/>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2800"/>
              <a:buFont typeface="Helvetica Neue"/>
              <a:buNone/>
            </a:pPr>
            <a:r>
              <a:rPr lang="en-US" sz="2800"/>
              <a:t>Ideas de En-ROADS</a:t>
            </a:r>
            <a:endParaRPr/>
          </a:p>
        </p:txBody>
      </p:sp>
      <p:sp>
        <p:nvSpPr>
          <p:cNvPr id="815" name="Google Shape;815;p79"/>
          <p:cNvSpPr txBox="1">
            <a:spLocks noGrp="1"/>
          </p:cNvSpPr>
          <p:nvPr>
            <p:ph type="body" idx="1"/>
          </p:nvPr>
        </p:nvSpPr>
        <p:spPr>
          <a:xfrm>
            <a:off x="478132" y="584457"/>
            <a:ext cx="11531010" cy="4606924"/>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0"/>
              </a:spcBef>
              <a:spcAft>
                <a:spcPts val="0"/>
              </a:spcAft>
              <a:buClr>
                <a:schemeClr val="lt1"/>
              </a:buClr>
              <a:buSzPts val="1400"/>
              <a:buFont typeface="Calibri"/>
              <a:buAutoNum type="arabicPeriod"/>
            </a:pPr>
            <a:r>
              <a:rPr lang="en-US" sz="1400"/>
              <a:t>No hay bala de plata.</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Para lograr ~ 2 grados requiere "perdigones de plata" - éxito con casi todo.</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Máximo apalancamiento: mantener los combustibles fósiles en el suelo.</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Incluso cuando se fomenta y prospera el suministro bajo en carbono, todavía quemamos combustibles fósiles.</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Las nuevas tecnologías crecen a través del refuerzo de los bucles de retroalimentación de "aprendizaje".</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La eficiencia energética priva al crecimiento de las energías renovables.</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Cuando la energía se vuelve barata (por ejemplo, renovables, nucleares, nuevos avances tecnológicos), la demanda de energía aumenta a través de un modesto "efecto de rebote".</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El crecimiento acelerado del gas natural (por ejemplo, a través de subsidios) en ausencia de un precio del carbono priva a las energías renovables y mitiga los pequeños gases de efecto invernadero.</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Una nueva tecnología está demasiado retrasada para contribuir mucho por sí sola.</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La transición de alto carbono a bajo carbono lleva décadas debido a la larga vida útil de la infraestructura de capital de combustibles fósiles.</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En un escenario de alta mitigación, más armas nucleares / nueva tecnología / energías renovables simplemente desplazan a las otras fuentes de baja c.</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La reducción de "otros gases" mitiga un poco.</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Los cambios en el PIB son de alto apalancamiento.</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Un precio del carbono es un gran apalancamiento porque cambia la mezcla de combustible y reduce la demanda de energía.</a:t>
            </a:r>
            <a:endParaRPr/>
          </a:p>
          <a:p>
            <a:pPr marL="514350" lvl="0" indent="-514350" algn="l" rtl="0">
              <a:lnSpc>
                <a:spcPct val="100000"/>
              </a:lnSpc>
              <a:spcBef>
                <a:spcPts val="1000"/>
              </a:spcBef>
              <a:spcAft>
                <a:spcPts val="0"/>
              </a:spcAft>
              <a:buClr>
                <a:schemeClr val="lt1"/>
              </a:buClr>
              <a:buSzPts val="1400"/>
              <a:buFont typeface="Calibri"/>
              <a:buAutoNum type="arabicPeriod"/>
            </a:pPr>
            <a:r>
              <a:rPr lang="en-US" sz="1400"/>
              <a:t>La reducción de la deforestación es un apalancamiento menor a largo plazo de lo que la mayoría espera.</a:t>
            </a:r>
            <a:endParaRPr sz="1400"/>
          </a:p>
        </p:txBody>
      </p:sp>
      <p:pic>
        <p:nvPicPr>
          <p:cNvPr id="816" name="Google Shape;816;p79"/>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0"/>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2800"/>
              <a:buFont typeface="Helvetica Neue"/>
              <a:buNone/>
            </a:pPr>
            <a:r>
              <a:rPr lang="en-US" sz="2800"/>
              <a:t>Dinámica de sistemas en En-ROADS</a:t>
            </a:r>
            <a:endParaRPr sz="2800"/>
          </a:p>
        </p:txBody>
      </p:sp>
      <p:sp>
        <p:nvSpPr>
          <p:cNvPr id="822" name="Google Shape;822;p80"/>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lt1"/>
              </a:buClr>
              <a:buSzPts val="1800"/>
              <a:buFont typeface="Calibri"/>
              <a:buAutoNum type="arabicPeriod"/>
            </a:pPr>
            <a:r>
              <a:rPr lang="en-US" sz="1800" b="1"/>
              <a:t>Rotación del capital social: los cambios en la infraestructura llevan tiempo</a:t>
            </a:r>
            <a:endParaRPr/>
          </a:p>
          <a:p>
            <a:pPr marL="457200" lvl="0" indent="-457200" algn="l" rtl="0">
              <a:lnSpc>
                <a:spcPct val="100000"/>
              </a:lnSpc>
              <a:spcBef>
                <a:spcPts val="1000"/>
              </a:spcBef>
              <a:spcAft>
                <a:spcPts val="0"/>
              </a:spcAft>
              <a:buClr>
                <a:schemeClr val="lt1"/>
              </a:buClr>
              <a:buSzPts val="1800"/>
              <a:buFont typeface="Calibri"/>
              <a:buAutoNum type="arabicPeriod"/>
            </a:pPr>
            <a:r>
              <a:rPr lang="en-US" sz="1800" b="1"/>
              <a:t>Efecto rebote: el precio, la demanda y la oferta están vinculados</a:t>
            </a:r>
            <a:endParaRPr/>
          </a:p>
          <a:p>
            <a:pPr marL="457200" lvl="0" indent="-457200" algn="l" rtl="0">
              <a:lnSpc>
                <a:spcPct val="100000"/>
              </a:lnSpc>
              <a:spcBef>
                <a:spcPts val="1000"/>
              </a:spcBef>
              <a:spcAft>
                <a:spcPts val="0"/>
              </a:spcAft>
              <a:buClr>
                <a:schemeClr val="lt1"/>
              </a:buClr>
              <a:buSzPts val="1800"/>
              <a:buFont typeface="Calibri"/>
              <a:buAutoNum type="arabicPeriod"/>
            </a:pPr>
            <a:r>
              <a:rPr lang="en-US" sz="1800" b="1"/>
              <a:t>Economías de escala y aprendizaje: el éxito genera éxito a través de la relación de progreso</a:t>
            </a:r>
            <a:endParaRPr/>
          </a:p>
          <a:p>
            <a:pPr marL="457200" lvl="0" indent="-457200" algn="l" rtl="0">
              <a:lnSpc>
                <a:spcPct val="100000"/>
              </a:lnSpc>
              <a:spcBef>
                <a:spcPts val="1000"/>
              </a:spcBef>
              <a:spcAft>
                <a:spcPts val="0"/>
              </a:spcAft>
              <a:buClr>
                <a:schemeClr val="lt1"/>
              </a:buClr>
              <a:buSzPts val="1800"/>
              <a:buFont typeface="Calibri"/>
              <a:buAutoNum type="arabicPeriod"/>
            </a:pPr>
            <a:r>
              <a:rPr lang="en-US" sz="1800" b="1"/>
              <a:t>Desplazamiento: los suministros de baja C compiten por una cuota de mercado a largo plazo</a:t>
            </a:r>
            <a:endParaRPr/>
          </a:p>
          <a:p>
            <a:pPr marL="457200" lvl="0" indent="-457200" algn="l" rtl="0">
              <a:lnSpc>
                <a:spcPct val="100000"/>
              </a:lnSpc>
              <a:spcBef>
                <a:spcPts val="1000"/>
              </a:spcBef>
              <a:spcAft>
                <a:spcPts val="0"/>
              </a:spcAft>
              <a:buClr>
                <a:schemeClr val="lt1"/>
              </a:buClr>
              <a:buSzPts val="1800"/>
              <a:buFont typeface="Calibri"/>
              <a:buAutoNum type="arabicPeriod"/>
            </a:pPr>
            <a:r>
              <a:rPr lang="en-US" sz="1800" b="1"/>
              <a:t>Exprima el globo: los suministros de combustibles fósiles experimentan comentarios compensatorios</a:t>
            </a:r>
            <a:endParaRPr/>
          </a:p>
          <a:p>
            <a:pPr marL="457200" lvl="0" indent="-457200" algn="l" rtl="0">
              <a:lnSpc>
                <a:spcPct val="100000"/>
              </a:lnSpc>
              <a:spcBef>
                <a:spcPts val="1000"/>
              </a:spcBef>
              <a:spcAft>
                <a:spcPts val="0"/>
              </a:spcAft>
              <a:buClr>
                <a:schemeClr val="lt1"/>
              </a:buClr>
              <a:buSzPts val="1800"/>
              <a:buFont typeface="Calibri"/>
              <a:buAutoNum type="arabicPeriod"/>
            </a:pPr>
            <a:r>
              <a:rPr lang="en-US" sz="1800" b="1"/>
              <a:t>Impulsores del crecimiento: el crecimiento de la población y el PIB impulsa las emisiones</a:t>
            </a:r>
            <a:endParaRPr/>
          </a:p>
          <a:p>
            <a:pPr marL="457200" lvl="0" indent="-457200" algn="l" rtl="0">
              <a:lnSpc>
                <a:spcPct val="100000"/>
              </a:lnSpc>
              <a:spcBef>
                <a:spcPts val="1000"/>
              </a:spcBef>
              <a:spcAft>
                <a:spcPts val="0"/>
              </a:spcAft>
              <a:buClr>
                <a:schemeClr val="lt1"/>
              </a:buClr>
              <a:buSzPts val="1800"/>
              <a:buFont typeface="Calibri"/>
              <a:buAutoNum type="arabicPeriod"/>
            </a:pPr>
            <a:r>
              <a:rPr lang="en-US" sz="1800" b="1"/>
              <a:t>Límites al crecimiento: el petróleo y el gas se vuelven caros, el carbón no</a:t>
            </a:r>
            <a:endParaRPr/>
          </a:p>
          <a:p>
            <a:pPr marL="457200" lvl="0" indent="-457200" algn="l" rtl="0">
              <a:lnSpc>
                <a:spcPct val="100000"/>
              </a:lnSpc>
              <a:spcBef>
                <a:spcPts val="1000"/>
              </a:spcBef>
              <a:spcAft>
                <a:spcPts val="0"/>
              </a:spcAft>
              <a:buClr>
                <a:schemeClr val="lt1"/>
              </a:buClr>
              <a:buSzPts val="1800"/>
              <a:buFont typeface="Calibri"/>
              <a:buAutoNum type="arabicPeriod"/>
            </a:pPr>
            <a:r>
              <a:rPr lang="en-US" sz="1800" b="1"/>
              <a:t>No "El ganador se lo lleva todo": la energía de los combustibles fósiles persiste incluso cuando es más cara</a:t>
            </a:r>
            <a:endParaRPr/>
          </a:p>
          <a:p>
            <a:pPr marL="457200" lvl="0" indent="-457200" algn="l" rtl="0">
              <a:lnSpc>
                <a:spcPct val="100000"/>
              </a:lnSpc>
              <a:spcBef>
                <a:spcPts val="1000"/>
              </a:spcBef>
              <a:spcAft>
                <a:spcPts val="0"/>
              </a:spcAft>
              <a:buClr>
                <a:schemeClr val="lt1"/>
              </a:buClr>
              <a:buSzPts val="1800"/>
              <a:buFont typeface="Calibri"/>
              <a:buAutoNum type="arabicPeriod"/>
            </a:pPr>
            <a:r>
              <a:rPr lang="en-US" sz="1800" b="1"/>
              <a:t>Otros gases importan: reducir las emisiones que no son de CO2 es poderoso</a:t>
            </a:r>
            <a:endParaRPr/>
          </a:p>
          <a:p>
            <a:pPr marL="457200" lvl="0" indent="-457200" algn="l" rtl="0">
              <a:lnSpc>
                <a:spcPct val="100000"/>
              </a:lnSpc>
              <a:spcBef>
                <a:spcPts val="1000"/>
              </a:spcBef>
              <a:spcAft>
                <a:spcPts val="0"/>
              </a:spcAft>
              <a:buClr>
                <a:schemeClr val="lt1"/>
              </a:buClr>
              <a:buSzPts val="1800"/>
              <a:buFont typeface="Calibri"/>
              <a:buAutoNum type="arabicPeriod"/>
            </a:pPr>
            <a:r>
              <a:rPr lang="en-US" sz="1800" b="1"/>
              <a:t>Dinámica de la bañera: la concentración de CO2 y la temperatura se ajustan lentamente</a:t>
            </a:r>
            <a:endParaRPr sz="1800"/>
          </a:p>
        </p:txBody>
      </p:sp>
      <p:pic>
        <p:nvPicPr>
          <p:cNvPr id="823" name="Google Shape;823;p80"/>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81"/>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2800"/>
              <a:buFont typeface="Helvetica Neue"/>
              <a:buNone/>
            </a:pPr>
            <a:r>
              <a:rPr lang="en-US" sz="2800"/>
              <a:t>Características de En-ROADS</a:t>
            </a:r>
            <a:endParaRPr/>
          </a:p>
        </p:txBody>
      </p:sp>
      <p:sp>
        <p:nvSpPr>
          <p:cNvPr id="829" name="Google Shape;829;p81"/>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F1B643"/>
              </a:buClr>
              <a:buSzPts val="2200"/>
              <a:buChar char="•"/>
            </a:pPr>
            <a:r>
              <a:rPr lang="en-US" sz="2200" b="1">
                <a:solidFill>
                  <a:srgbClr val="F1B643"/>
                </a:solidFill>
              </a:rPr>
              <a:t>Transparente</a:t>
            </a:r>
            <a:endParaRPr sz="2200" b="1">
              <a:solidFill>
                <a:srgbClr val="F1B643"/>
              </a:solidFill>
            </a:endParaRPr>
          </a:p>
          <a:p>
            <a:pPr marL="457200" lvl="1" indent="0" algn="l" rtl="0">
              <a:lnSpc>
                <a:spcPct val="100000"/>
              </a:lnSpc>
              <a:spcBef>
                <a:spcPts val="500"/>
              </a:spcBef>
              <a:spcAft>
                <a:spcPts val="0"/>
              </a:spcAft>
              <a:buClr>
                <a:schemeClr val="lt1"/>
              </a:buClr>
              <a:buSzPts val="2200"/>
              <a:buNone/>
            </a:pPr>
            <a:r>
              <a:rPr lang="en-US" sz="2200"/>
              <a:t>Todas las ecuaciones y estructuras son de código abierto.</a:t>
            </a:r>
            <a:endParaRPr sz="2200"/>
          </a:p>
          <a:p>
            <a:pPr marL="228600" lvl="0" indent="-228600" algn="l" rtl="0">
              <a:lnSpc>
                <a:spcPct val="100000"/>
              </a:lnSpc>
              <a:spcBef>
                <a:spcPts val="1000"/>
              </a:spcBef>
              <a:spcAft>
                <a:spcPts val="0"/>
              </a:spcAft>
              <a:buClr>
                <a:srgbClr val="F1B643"/>
              </a:buClr>
              <a:buSzPts val="2200"/>
              <a:buChar char="•"/>
            </a:pPr>
            <a:r>
              <a:rPr lang="en-US" sz="2200" b="1">
                <a:solidFill>
                  <a:srgbClr val="F1B643"/>
                </a:solidFill>
              </a:rPr>
              <a:t>Flexibilidad</a:t>
            </a:r>
            <a:endParaRPr sz="2200" b="1">
              <a:solidFill>
                <a:srgbClr val="F1B643"/>
              </a:solidFill>
            </a:endParaRPr>
          </a:p>
          <a:p>
            <a:pPr marL="457200" lvl="1" indent="0" algn="l" rtl="0">
              <a:lnSpc>
                <a:spcPct val="100000"/>
              </a:lnSpc>
              <a:spcBef>
                <a:spcPts val="500"/>
              </a:spcBef>
              <a:spcAft>
                <a:spcPts val="0"/>
              </a:spcAft>
              <a:buClr>
                <a:schemeClr val="lt1"/>
              </a:buClr>
              <a:buSzPts val="2200"/>
              <a:buNone/>
            </a:pPr>
            <a:r>
              <a:rPr lang="en-US" sz="2200"/>
              <a:t>Las suposiciones se pueden ajustar</a:t>
            </a:r>
            <a:endParaRPr sz="2200"/>
          </a:p>
          <a:p>
            <a:pPr marL="228600" lvl="0" indent="-228600" algn="l" rtl="0">
              <a:lnSpc>
                <a:spcPct val="100000"/>
              </a:lnSpc>
              <a:spcBef>
                <a:spcPts val="1000"/>
              </a:spcBef>
              <a:spcAft>
                <a:spcPts val="0"/>
              </a:spcAft>
              <a:buClr>
                <a:srgbClr val="F1B643"/>
              </a:buClr>
              <a:buSzPts val="2200"/>
              <a:buChar char="•"/>
            </a:pPr>
            <a:r>
              <a:rPr lang="en-US" sz="2200" b="1">
                <a:solidFill>
                  <a:srgbClr val="F1B643"/>
                </a:solidFill>
              </a:rPr>
              <a:t>Altamente agregado para ser rápido</a:t>
            </a:r>
            <a:endParaRPr sz="2200" b="1">
              <a:solidFill>
                <a:srgbClr val="F1B643"/>
              </a:solidFill>
            </a:endParaRPr>
          </a:p>
          <a:p>
            <a:pPr marL="457200" lvl="1" indent="0" algn="l" rtl="0">
              <a:lnSpc>
                <a:spcPct val="100000"/>
              </a:lnSpc>
              <a:spcBef>
                <a:spcPts val="500"/>
              </a:spcBef>
              <a:spcAft>
                <a:spcPts val="0"/>
              </a:spcAft>
              <a:buClr>
                <a:schemeClr val="lt1"/>
              </a:buClr>
              <a:buSzPts val="2200"/>
              <a:buNone/>
            </a:pPr>
            <a:r>
              <a:rPr lang="en-US" sz="2200"/>
              <a:t>Complementando, no suplantando, el EMF22 y otros modelos más detallados</a:t>
            </a:r>
            <a:endParaRPr sz="2200"/>
          </a:p>
          <a:p>
            <a:pPr marL="228600" lvl="0" indent="-228600" algn="l" rtl="0">
              <a:lnSpc>
                <a:spcPct val="100000"/>
              </a:lnSpc>
              <a:spcBef>
                <a:spcPts val="1000"/>
              </a:spcBef>
              <a:spcAft>
                <a:spcPts val="0"/>
              </a:spcAft>
              <a:buClr>
                <a:srgbClr val="F1B643"/>
              </a:buClr>
              <a:buSzPts val="2200"/>
              <a:buChar char="•"/>
            </a:pPr>
            <a:r>
              <a:rPr lang="en-US" sz="2200" b="1">
                <a:solidFill>
                  <a:srgbClr val="F1B643"/>
                </a:solidFill>
              </a:rPr>
              <a:t>Apoya las discusiones básicas para aprender y elaborar estrategias respaldadas por datos reales y ciencia</a:t>
            </a:r>
            <a:endParaRPr sz="2200" b="1">
              <a:solidFill>
                <a:srgbClr val="F1B643"/>
              </a:solidFill>
            </a:endParaRPr>
          </a:p>
          <a:p>
            <a:pPr marL="457200" lvl="1" indent="0" algn="l" rtl="0">
              <a:lnSpc>
                <a:spcPct val="100000"/>
              </a:lnSpc>
              <a:spcBef>
                <a:spcPts val="500"/>
              </a:spcBef>
              <a:spcAft>
                <a:spcPts val="0"/>
              </a:spcAft>
              <a:buClr>
                <a:schemeClr val="lt1"/>
              </a:buClr>
              <a:buSzPts val="2200"/>
              <a:buNone/>
            </a:pPr>
            <a:r>
              <a:rPr lang="en-US" sz="2200"/>
              <a:t>Sin embargo, no sirve como predicciones para el futuro, que depende de demasiadas variables de comportamiento.</a:t>
            </a:r>
            <a:endParaRPr sz="2200"/>
          </a:p>
        </p:txBody>
      </p:sp>
      <p:pic>
        <p:nvPicPr>
          <p:cNvPr id="830" name="Google Shape;830;p81"/>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grpSp>
        <p:nvGrpSpPr>
          <p:cNvPr id="836" name="Google Shape;836;p82"/>
          <p:cNvGrpSpPr/>
          <p:nvPr/>
        </p:nvGrpSpPr>
        <p:grpSpPr>
          <a:xfrm>
            <a:off x="1387626" y="939452"/>
            <a:ext cx="9416748" cy="5931074"/>
            <a:chOff x="0" y="963075"/>
            <a:chExt cx="9144000" cy="5660658"/>
          </a:xfrm>
        </p:grpSpPr>
        <p:pic>
          <p:nvPicPr>
            <p:cNvPr id="837" name="Google Shape;837;p82"/>
            <p:cNvPicPr preferRelativeResize="0"/>
            <p:nvPr/>
          </p:nvPicPr>
          <p:blipFill rotWithShape="1">
            <a:blip r:embed="rId3">
              <a:alphaModFix/>
            </a:blip>
            <a:srcRect/>
            <a:stretch/>
          </p:blipFill>
          <p:spPr>
            <a:xfrm>
              <a:off x="0" y="963075"/>
              <a:ext cx="9144000" cy="5660658"/>
            </a:xfrm>
            <a:prstGeom prst="rect">
              <a:avLst/>
            </a:prstGeom>
            <a:noFill/>
            <a:ln>
              <a:noFill/>
            </a:ln>
          </p:spPr>
        </p:pic>
        <p:sp>
          <p:nvSpPr>
            <p:cNvPr id="838" name="Google Shape;838;p82"/>
            <p:cNvSpPr/>
            <p:nvPr/>
          </p:nvSpPr>
          <p:spPr>
            <a:xfrm>
              <a:off x="849086" y="5377543"/>
              <a:ext cx="2514600" cy="6966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39" name="Google Shape;839;p82"/>
          <p:cNvSpPr txBox="1">
            <a:spLocks noGrp="1"/>
          </p:cNvSpPr>
          <p:nvPr>
            <p:ph type="title" idx="4294967295"/>
          </p:nvPr>
        </p:nvSpPr>
        <p:spPr>
          <a:xfrm>
            <a:off x="4537074" y="363697"/>
            <a:ext cx="6626225" cy="4683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2800"/>
              <a:buFont typeface="Helvetica Neue"/>
              <a:buNone/>
            </a:pPr>
            <a:r>
              <a:rPr lang="en-US" sz="2800">
                <a:solidFill>
                  <a:srgbClr val="3F3F3F"/>
                </a:solidFill>
              </a:rPr>
              <a:t>Dinámica de la bañera</a:t>
            </a:r>
            <a:endParaRPr sz="2800">
              <a:solidFill>
                <a:srgbClr val="3F3F3F"/>
              </a:solidFill>
            </a:endParaRPr>
          </a:p>
        </p:txBody>
      </p:sp>
      <p:pic>
        <p:nvPicPr>
          <p:cNvPr id="840" name="Google Shape;840;p82"/>
          <p:cNvPicPr preferRelativeResize="0"/>
          <p:nvPr/>
        </p:nvPicPr>
        <p:blipFill rotWithShape="1">
          <a:blip r:embed="rId4">
            <a:alphaModFix/>
          </a:blip>
          <a:srcRect/>
          <a:stretch/>
        </p:blipFill>
        <p:spPr>
          <a:xfrm>
            <a:off x="10472738" y="6140871"/>
            <a:ext cx="1523999" cy="573592"/>
          </a:xfrm>
          <a:prstGeom prst="rect">
            <a:avLst/>
          </a:prstGeom>
          <a:noFill/>
          <a:ln>
            <a:noFill/>
          </a:ln>
        </p:spPr>
      </p:pic>
      <p:sp>
        <p:nvSpPr>
          <p:cNvPr id="841" name="Google Shape;841;p82"/>
          <p:cNvSpPr txBox="1"/>
          <p:nvPr/>
        </p:nvSpPr>
        <p:spPr>
          <a:xfrm>
            <a:off x="3924300" y="3381769"/>
            <a:ext cx="3676650" cy="523220"/>
          </a:xfrm>
          <a:prstGeom prst="rect">
            <a:avLst/>
          </a:prstGeom>
          <a:solidFill>
            <a:srgbClr val="B3DE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CO2 en la atmósfera</a:t>
            </a:r>
            <a:endParaRPr/>
          </a:p>
        </p:txBody>
      </p:sp>
      <p:sp>
        <p:nvSpPr>
          <p:cNvPr id="842" name="Google Shape;842;p82"/>
          <p:cNvSpPr txBox="1"/>
          <p:nvPr/>
        </p:nvSpPr>
        <p:spPr>
          <a:xfrm>
            <a:off x="4171950" y="1498093"/>
            <a:ext cx="3371850" cy="52322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Emisiones</a:t>
            </a:r>
            <a:endParaRPr/>
          </a:p>
        </p:txBody>
      </p:sp>
      <p:sp>
        <p:nvSpPr>
          <p:cNvPr id="843" name="Google Shape;843;p82"/>
          <p:cNvSpPr txBox="1"/>
          <p:nvPr/>
        </p:nvSpPr>
        <p:spPr>
          <a:xfrm>
            <a:off x="6342781" y="5668177"/>
            <a:ext cx="3371850" cy="52322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spcBef>
                <a:spcPts val="0"/>
              </a:spcBef>
              <a:spcAft>
                <a:spcPts val="0"/>
              </a:spcAft>
              <a:buNone/>
            </a:pPr>
            <a:r>
              <a:rPr lang="en-US" sz="2800" b="1">
                <a:solidFill>
                  <a:schemeClr val="dk1"/>
                </a:solidFill>
                <a:latin typeface="Calibri"/>
                <a:ea typeface="Calibri"/>
                <a:cs typeface="Calibri"/>
                <a:sym typeface="Calibri"/>
              </a:rPr>
              <a:t>Neto removido</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83"/>
          <p:cNvSpPr txBox="1"/>
          <p:nvPr/>
        </p:nvSpPr>
        <p:spPr>
          <a:xfrm>
            <a:off x="1802377" y="4932597"/>
            <a:ext cx="1279453"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Poblacipon</a:t>
            </a:r>
            <a:endParaRPr sz="1900">
              <a:solidFill>
                <a:schemeClr val="dk1"/>
              </a:solidFill>
              <a:latin typeface="Calibri"/>
              <a:ea typeface="Calibri"/>
              <a:cs typeface="Calibri"/>
              <a:sym typeface="Calibri"/>
            </a:endParaRPr>
          </a:p>
        </p:txBody>
      </p:sp>
      <p:sp>
        <p:nvSpPr>
          <p:cNvPr id="850" name="Google Shape;850;p83"/>
          <p:cNvSpPr txBox="1"/>
          <p:nvPr/>
        </p:nvSpPr>
        <p:spPr>
          <a:xfrm>
            <a:off x="3069177" y="4932597"/>
            <a:ext cx="1116011"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Consumo</a:t>
            </a:r>
            <a:endParaRPr sz="1900">
              <a:solidFill>
                <a:schemeClr val="dk1"/>
              </a:solidFill>
              <a:latin typeface="Calibri"/>
              <a:ea typeface="Calibri"/>
              <a:cs typeface="Calibri"/>
              <a:sym typeface="Calibri"/>
            </a:endParaRPr>
          </a:p>
        </p:txBody>
      </p:sp>
      <p:sp>
        <p:nvSpPr>
          <p:cNvPr id="851" name="Google Shape;851;p83"/>
          <p:cNvSpPr txBox="1"/>
          <p:nvPr/>
        </p:nvSpPr>
        <p:spPr>
          <a:xfrm>
            <a:off x="4618342" y="4926839"/>
            <a:ext cx="1447799"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Intensidad energética</a:t>
            </a:r>
            <a:endParaRPr sz="1900">
              <a:solidFill>
                <a:schemeClr val="dk1"/>
              </a:solidFill>
              <a:latin typeface="Calibri"/>
              <a:ea typeface="Calibri"/>
              <a:cs typeface="Calibri"/>
              <a:sym typeface="Calibri"/>
            </a:endParaRPr>
          </a:p>
        </p:txBody>
      </p:sp>
      <p:sp>
        <p:nvSpPr>
          <p:cNvPr id="852" name="Google Shape;852;p83"/>
          <p:cNvSpPr txBox="1"/>
          <p:nvPr/>
        </p:nvSpPr>
        <p:spPr>
          <a:xfrm>
            <a:off x="5794302" y="4926839"/>
            <a:ext cx="1406598"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Intensidad del carbono</a:t>
            </a:r>
            <a:endParaRPr sz="1900">
              <a:solidFill>
                <a:schemeClr val="dk1"/>
              </a:solidFill>
              <a:latin typeface="Calibri"/>
              <a:ea typeface="Calibri"/>
              <a:cs typeface="Calibri"/>
              <a:sym typeface="Calibri"/>
            </a:endParaRPr>
          </a:p>
        </p:txBody>
      </p:sp>
      <p:sp>
        <p:nvSpPr>
          <p:cNvPr id="853" name="Google Shape;853;p83"/>
          <p:cNvSpPr txBox="1"/>
          <p:nvPr/>
        </p:nvSpPr>
        <p:spPr>
          <a:xfrm>
            <a:off x="3607204" y="3242448"/>
            <a:ext cx="1447800" cy="969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Emisiones de  CO</a:t>
            </a:r>
            <a:r>
              <a:rPr lang="en-US" sz="1900" baseline="-25000">
                <a:solidFill>
                  <a:schemeClr val="dk1"/>
                </a:solidFill>
                <a:latin typeface="Calibri"/>
                <a:ea typeface="Calibri"/>
                <a:cs typeface="Calibri"/>
                <a:sym typeface="Calibri"/>
              </a:rPr>
              <a:t>2</a:t>
            </a:r>
            <a:r>
              <a:rPr lang="en-US" sz="1900">
                <a:solidFill>
                  <a:schemeClr val="dk1"/>
                </a:solidFill>
                <a:latin typeface="Calibri"/>
                <a:ea typeface="Calibri"/>
                <a:cs typeface="Calibri"/>
                <a:sym typeface="Calibri"/>
              </a:rPr>
              <a:t> por energía</a:t>
            </a:r>
            <a:endParaRPr sz="1900">
              <a:solidFill>
                <a:schemeClr val="dk1"/>
              </a:solidFill>
              <a:latin typeface="Calibri"/>
              <a:ea typeface="Calibri"/>
              <a:cs typeface="Calibri"/>
              <a:sym typeface="Calibri"/>
            </a:endParaRPr>
          </a:p>
        </p:txBody>
      </p:sp>
      <p:sp>
        <p:nvSpPr>
          <p:cNvPr id="854" name="Google Shape;854;p83"/>
          <p:cNvSpPr txBox="1"/>
          <p:nvPr/>
        </p:nvSpPr>
        <p:spPr>
          <a:xfrm>
            <a:off x="5215477" y="3572118"/>
            <a:ext cx="1633811" cy="969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Emisiones de CO</a:t>
            </a:r>
            <a:r>
              <a:rPr lang="en-US" sz="1900" baseline="-25000">
                <a:solidFill>
                  <a:schemeClr val="dk1"/>
                </a:solidFill>
                <a:latin typeface="Calibri"/>
                <a:ea typeface="Calibri"/>
                <a:cs typeface="Calibri"/>
                <a:sym typeface="Calibri"/>
              </a:rPr>
              <a:t>2 </a:t>
            </a:r>
            <a:r>
              <a:rPr lang="en-US" sz="1900">
                <a:solidFill>
                  <a:schemeClr val="dk1"/>
                </a:solidFill>
                <a:latin typeface="Calibri"/>
                <a:ea typeface="Calibri"/>
                <a:cs typeface="Calibri"/>
                <a:sym typeface="Calibri"/>
              </a:rPr>
              <a:t>por uso de la tierra</a:t>
            </a:r>
            <a:endParaRPr/>
          </a:p>
        </p:txBody>
      </p:sp>
      <p:sp>
        <p:nvSpPr>
          <p:cNvPr id="855" name="Google Shape;855;p83"/>
          <p:cNvSpPr txBox="1"/>
          <p:nvPr/>
        </p:nvSpPr>
        <p:spPr>
          <a:xfrm>
            <a:off x="8291354" y="3540208"/>
            <a:ext cx="2181384"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Otros gases de efecto invernadero</a:t>
            </a:r>
            <a:endParaRPr sz="1900">
              <a:solidFill>
                <a:schemeClr val="dk1"/>
              </a:solidFill>
              <a:latin typeface="Calibri"/>
              <a:ea typeface="Calibri"/>
              <a:cs typeface="Calibri"/>
              <a:sym typeface="Calibri"/>
            </a:endParaRPr>
          </a:p>
        </p:txBody>
      </p:sp>
      <p:sp>
        <p:nvSpPr>
          <p:cNvPr id="856" name="Google Shape;856;p83"/>
          <p:cNvSpPr txBox="1"/>
          <p:nvPr/>
        </p:nvSpPr>
        <p:spPr>
          <a:xfrm>
            <a:off x="3869016" y="1141403"/>
            <a:ext cx="2252133" cy="969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Totales de gases de efecto invernadero(GHGs)</a:t>
            </a:r>
            <a:endParaRPr/>
          </a:p>
        </p:txBody>
      </p:sp>
      <p:sp>
        <p:nvSpPr>
          <p:cNvPr id="857" name="Google Shape;857;p83"/>
          <p:cNvSpPr txBox="1"/>
          <p:nvPr/>
        </p:nvSpPr>
        <p:spPr>
          <a:xfrm>
            <a:off x="6762480" y="1325325"/>
            <a:ext cx="1485991"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Temperatura</a:t>
            </a:r>
            <a:endParaRPr sz="1900">
              <a:solidFill>
                <a:schemeClr val="dk1"/>
              </a:solidFill>
              <a:latin typeface="Calibri"/>
              <a:ea typeface="Calibri"/>
              <a:cs typeface="Calibri"/>
              <a:sym typeface="Calibri"/>
            </a:endParaRPr>
          </a:p>
        </p:txBody>
      </p:sp>
      <p:cxnSp>
        <p:nvCxnSpPr>
          <p:cNvPr id="858" name="Google Shape;858;p83"/>
          <p:cNvCxnSpPr>
            <a:stCxn id="849" idx="0"/>
          </p:cNvCxnSpPr>
          <p:nvPr/>
        </p:nvCxnSpPr>
        <p:spPr>
          <a:xfrm rot="10800000" flipH="1">
            <a:off x="2442103" y="4301997"/>
            <a:ext cx="1190700" cy="630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59" name="Google Shape;859;p83"/>
          <p:cNvCxnSpPr>
            <a:stCxn id="850" idx="0"/>
          </p:cNvCxnSpPr>
          <p:nvPr/>
        </p:nvCxnSpPr>
        <p:spPr>
          <a:xfrm rot="10800000" flipH="1">
            <a:off x="3627182" y="4292697"/>
            <a:ext cx="509100" cy="6399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0" name="Google Shape;860;p83"/>
          <p:cNvCxnSpPr>
            <a:stCxn id="851" idx="0"/>
          </p:cNvCxnSpPr>
          <p:nvPr/>
        </p:nvCxnSpPr>
        <p:spPr>
          <a:xfrm rot="10800000">
            <a:off x="4680442" y="4292639"/>
            <a:ext cx="661800" cy="6342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1" name="Google Shape;861;p83"/>
          <p:cNvCxnSpPr>
            <a:stCxn id="852" idx="0"/>
          </p:cNvCxnSpPr>
          <p:nvPr/>
        </p:nvCxnSpPr>
        <p:spPr>
          <a:xfrm rot="10800000">
            <a:off x="5089101" y="4301939"/>
            <a:ext cx="1408500" cy="6249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2" name="Google Shape;862;p83"/>
          <p:cNvCxnSpPr>
            <a:stCxn id="853" idx="0"/>
          </p:cNvCxnSpPr>
          <p:nvPr/>
        </p:nvCxnSpPr>
        <p:spPr>
          <a:xfrm rot="10800000" flipH="1">
            <a:off x="4331104" y="2190348"/>
            <a:ext cx="349200" cy="10521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3" name="Google Shape;863;p83"/>
          <p:cNvCxnSpPr>
            <a:stCxn id="854" idx="0"/>
          </p:cNvCxnSpPr>
          <p:nvPr/>
        </p:nvCxnSpPr>
        <p:spPr>
          <a:xfrm rot="10800000">
            <a:off x="5215182" y="2245518"/>
            <a:ext cx="817200" cy="1326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4" name="Google Shape;864;p83"/>
          <p:cNvCxnSpPr>
            <a:stCxn id="856" idx="3"/>
            <a:endCxn id="857" idx="1"/>
          </p:cNvCxnSpPr>
          <p:nvPr/>
        </p:nvCxnSpPr>
        <p:spPr>
          <a:xfrm rot="10800000" flipH="1">
            <a:off x="6121149" y="1517551"/>
            <a:ext cx="641400" cy="108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5" name="Google Shape;865;p83"/>
          <p:cNvCxnSpPr>
            <a:stCxn id="855" idx="0"/>
          </p:cNvCxnSpPr>
          <p:nvPr/>
        </p:nvCxnSpPr>
        <p:spPr>
          <a:xfrm rot="10800000">
            <a:off x="6032246" y="2245408"/>
            <a:ext cx="3349800" cy="1294800"/>
          </a:xfrm>
          <a:prstGeom prst="straightConnector1">
            <a:avLst/>
          </a:prstGeom>
          <a:noFill/>
          <a:ln w="12700" cap="flat" cmpd="sng">
            <a:solidFill>
              <a:schemeClr val="accent1"/>
            </a:solidFill>
            <a:prstDash val="solid"/>
            <a:miter lim="800000"/>
            <a:headEnd type="none" w="sm" len="sm"/>
            <a:tailEnd type="stealth" w="med" len="med"/>
          </a:ln>
        </p:spPr>
      </p:cxnSp>
      <p:sp>
        <p:nvSpPr>
          <p:cNvPr id="866" name="Google Shape;866;p83"/>
          <p:cNvSpPr txBox="1"/>
          <p:nvPr/>
        </p:nvSpPr>
        <p:spPr>
          <a:xfrm>
            <a:off x="8942382" y="965023"/>
            <a:ext cx="1089594"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Impactos</a:t>
            </a:r>
            <a:endParaRPr sz="1900">
              <a:solidFill>
                <a:schemeClr val="dk1"/>
              </a:solidFill>
              <a:latin typeface="Calibri"/>
              <a:ea typeface="Calibri"/>
              <a:cs typeface="Calibri"/>
              <a:sym typeface="Calibri"/>
            </a:endParaRPr>
          </a:p>
        </p:txBody>
      </p:sp>
      <p:cxnSp>
        <p:nvCxnSpPr>
          <p:cNvPr id="867" name="Google Shape;867;p83"/>
          <p:cNvCxnSpPr>
            <a:stCxn id="857" idx="3"/>
            <a:endCxn id="866" idx="1"/>
          </p:cNvCxnSpPr>
          <p:nvPr/>
        </p:nvCxnSpPr>
        <p:spPr>
          <a:xfrm rot="10800000" flipH="1">
            <a:off x="8248471" y="1157385"/>
            <a:ext cx="693900" cy="360300"/>
          </a:xfrm>
          <a:prstGeom prst="straightConnector1">
            <a:avLst/>
          </a:prstGeom>
          <a:noFill/>
          <a:ln w="12700" cap="flat" cmpd="sng">
            <a:solidFill>
              <a:schemeClr val="accent1"/>
            </a:solidFill>
            <a:prstDash val="solid"/>
            <a:miter lim="800000"/>
            <a:headEnd type="none" w="sm" len="sm"/>
            <a:tailEnd type="stealth" w="med" len="med"/>
          </a:ln>
        </p:spPr>
      </p:cxnSp>
      <p:sp>
        <p:nvSpPr>
          <p:cNvPr id="868" name="Google Shape;868;p83"/>
          <p:cNvSpPr txBox="1"/>
          <p:nvPr/>
        </p:nvSpPr>
        <p:spPr>
          <a:xfrm>
            <a:off x="437332" y="235487"/>
            <a:ext cx="575670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113A75"/>
                </a:solidFill>
                <a:latin typeface="Helvetica Neue"/>
                <a:ea typeface="Helvetica Neue"/>
                <a:cs typeface="Helvetica Neue"/>
                <a:sym typeface="Helvetica Neue"/>
              </a:rPr>
              <a:t>Estructura central de En-ROADS</a:t>
            </a:r>
            <a:endParaRPr/>
          </a:p>
        </p:txBody>
      </p:sp>
      <p:sp>
        <p:nvSpPr>
          <p:cNvPr id="869" name="Google Shape;869;p83"/>
          <p:cNvSpPr txBox="1"/>
          <p:nvPr/>
        </p:nvSpPr>
        <p:spPr>
          <a:xfrm>
            <a:off x="6975595" y="3562807"/>
            <a:ext cx="1392573"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Eliminación de CO</a:t>
            </a:r>
            <a:r>
              <a:rPr lang="en-US" sz="1900" baseline="-25000">
                <a:solidFill>
                  <a:schemeClr val="dk1"/>
                </a:solidFill>
                <a:latin typeface="Calibri"/>
                <a:ea typeface="Calibri"/>
                <a:cs typeface="Calibri"/>
                <a:sym typeface="Calibri"/>
              </a:rPr>
              <a:t>2</a:t>
            </a:r>
            <a:endParaRPr sz="1900">
              <a:solidFill>
                <a:schemeClr val="dk1"/>
              </a:solidFill>
              <a:latin typeface="Calibri"/>
              <a:ea typeface="Calibri"/>
              <a:cs typeface="Calibri"/>
              <a:sym typeface="Calibri"/>
            </a:endParaRPr>
          </a:p>
        </p:txBody>
      </p:sp>
      <p:cxnSp>
        <p:nvCxnSpPr>
          <p:cNvPr id="870" name="Google Shape;870;p83"/>
          <p:cNvCxnSpPr>
            <a:stCxn id="869" idx="0"/>
          </p:cNvCxnSpPr>
          <p:nvPr/>
        </p:nvCxnSpPr>
        <p:spPr>
          <a:xfrm rot="10800000">
            <a:off x="5546382" y="2266807"/>
            <a:ext cx="2125500" cy="1296000"/>
          </a:xfrm>
          <a:prstGeom prst="straightConnector1">
            <a:avLst/>
          </a:prstGeom>
          <a:noFill/>
          <a:ln w="12700" cap="flat" cmpd="sng">
            <a:solidFill>
              <a:schemeClr val="accent1"/>
            </a:solidFill>
            <a:prstDash val="solid"/>
            <a:miter lim="800000"/>
            <a:headEnd type="none" w="sm" len="sm"/>
            <a:tailEnd type="stealth" w="med" len="med"/>
          </a:ln>
        </p:spPr>
      </p:cxnSp>
      <p:sp>
        <p:nvSpPr>
          <p:cNvPr id="871" name="Google Shape;871;p83"/>
          <p:cNvSpPr txBox="1"/>
          <p:nvPr/>
        </p:nvSpPr>
        <p:spPr>
          <a:xfrm>
            <a:off x="8368169" y="4211944"/>
            <a:ext cx="1837232"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(N</a:t>
            </a:r>
            <a:r>
              <a:rPr lang="en-US" sz="1900" i="1" baseline="-25000">
                <a:solidFill>
                  <a:schemeClr val="dk1"/>
                </a:solidFill>
                <a:latin typeface="Calibri"/>
                <a:ea typeface="Calibri"/>
                <a:cs typeface="Calibri"/>
                <a:sym typeface="Calibri"/>
              </a:rPr>
              <a:t>2</a:t>
            </a:r>
            <a:r>
              <a:rPr lang="en-US" sz="1900" i="1">
                <a:solidFill>
                  <a:schemeClr val="dk1"/>
                </a:solidFill>
                <a:latin typeface="Calibri"/>
                <a:ea typeface="Calibri"/>
                <a:cs typeface="Calibri"/>
                <a:sym typeface="Calibri"/>
              </a:rPr>
              <a:t>O, metano, </a:t>
            </a:r>
            <a:endParaRPr/>
          </a:p>
          <a:p>
            <a:pPr marL="0" marR="0" lvl="0" indent="0" algn="ctr" rtl="0">
              <a:spcBef>
                <a:spcPts val="0"/>
              </a:spcBef>
              <a:spcAft>
                <a:spcPts val="0"/>
              </a:spcAft>
              <a:buNone/>
            </a:pPr>
            <a:r>
              <a:rPr lang="en-US" sz="1900" i="1">
                <a:solidFill>
                  <a:schemeClr val="dk1"/>
                </a:solidFill>
                <a:latin typeface="Calibri"/>
                <a:ea typeface="Calibri"/>
                <a:cs typeface="Calibri"/>
                <a:sym typeface="Calibri"/>
              </a:rPr>
              <a:t>Gases-f)</a:t>
            </a:r>
            <a:endParaRPr/>
          </a:p>
        </p:txBody>
      </p:sp>
      <p:pic>
        <p:nvPicPr>
          <p:cNvPr id="872" name="Google Shape;872;p83"/>
          <p:cNvPicPr preferRelativeResize="0"/>
          <p:nvPr/>
        </p:nvPicPr>
        <p:blipFill rotWithShape="1">
          <a:blip r:embed="rId3">
            <a:alphaModFix/>
          </a:blip>
          <a:srcRect/>
          <a:stretch/>
        </p:blipFill>
        <p:spPr>
          <a:xfrm>
            <a:off x="10472738" y="6140871"/>
            <a:ext cx="1523999" cy="5735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84"/>
          <p:cNvSpPr txBox="1"/>
          <p:nvPr/>
        </p:nvSpPr>
        <p:spPr>
          <a:xfrm>
            <a:off x="371250" y="228425"/>
            <a:ext cx="11449500" cy="6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a:solidFill>
                  <a:schemeClr val="lt1"/>
                </a:solidFill>
                <a:latin typeface="Helvetica Neue"/>
                <a:ea typeface="Helvetica Neue"/>
                <a:cs typeface="Helvetica Neue"/>
                <a:sym typeface="Helvetica Neue"/>
              </a:rPr>
              <a:t>Multisolving </a:t>
            </a:r>
            <a:endParaRPr sz="8000" b="1">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8000"/>
              <a:buFont typeface="Noto Sans Symbols"/>
              <a:buNone/>
            </a:pPr>
            <a:r>
              <a:rPr lang="en-US" sz="8000" b="1">
                <a:solidFill>
                  <a:schemeClr val="lt1"/>
                </a:solidFill>
                <a:latin typeface="Helvetica Neue"/>
                <a:ea typeface="Helvetica Neue"/>
                <a:cs typeface="Helvetica Neue"/>
                <a:sym typeface="Helvetica Neue"/>
              </a:rPr>
              <a:t>(Los beneficios adicionales asociados a resolver la crisis climáticos)</a:t>
            </a:r>
            <a:endParaRPr sz="8000" b="1">
              <a:solidFill>
                <a:schemeClr val="lt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subTitle" idx="4294967295"/>
          </p:nvPr>
        </p:nvSpPr>
        <p:spPr>
          <a:xfrm>
            <a:off x="914400" y="763778"/>
            <a:ext cx="9156032" cy="28817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800"/>
              <a:buFont typeface="Arial"/>
              <a:buNone/>
            </a:pPr>
            <a:r>
              <a:rPr lang="en-US" sz="4800" b="0" i="1" u="none" strike="noStrike" cap="none">
                <a:solidFill>
                  <a:schemeClr val="lt1"/>
                </a:solidFill>
                <a:latin typeface="Helvetica Neue Light"/>
                <a:ea typeface="Helvetica Neue Light"/>
                <a:cs typeface="Helvetica Neue Light"/>
                <a:sym typeface="Helvetica Neue Light"/>
              </a:rPr>
              <a:t>Repasemos brevemente la ciencia y lo que está en juego ...</a:t>
            </a:r>
            <a:endParaRPr sz="4800" b="0" i="1" u="none" strike="noStrike" cap="none">
              <a:solidFill>
                <a:schemeClr val="lt1"/>
              </a:solidFill>
              <a:latin typeface="Helvetica Neue Light"/>
              <a:ea typeface="Helvetica Neue Light"/>
              <a:cs typeface="Helvetica Neue Light"/>
              <a:sym typeface="Helvetica Neue Light"/>
            </a:endParaRPr>
          </a:p>
        </p:txBody>
      </p:sp>
      <p:pic>
        <p:nvPicPr>
          <p:cNvPr id="138" name="Google Shape;138;p22"/>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85"/>
          <p:cNvSpPr/>
          <p:nvPr/>
        </p:nvSpPr>
        <p:spPr>
          <a:xfrm>
            <a:off x="347133" y="5052127"/>
            <a:ext cx="11497733"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C4245"/>
                </a:solidFill>
                <a:latin typeface="Helvetica Neue"/>
                <a:ea typeface="Helvetica Neue"/>
                <a:cs typeface="Helvetica Neue"/>
                <a:sym typeface="Helvetica Neue"/>
              </a:rPr>
              <a:t>“The health burden of polluting energy sources is now so high, that moving to cleaner and more sustainable choices for energy supply, transport and food systems effectively pays for itself,” </a:t>
            </a:r>
            <a:r>
              <a:rPr lang="en-US" sz="1800">
                <a:solidFill>
                  <a:srgbClr val="3C4245"/>
                </a:solidFill>
                <a:latin typeface="Helvetica Neue"/>
                <a:ea typeface="Helvetica Neue"/>
                <a:cs typeface="Helvetica Neue"/>
                <a:sym typeface="Helvetica Neue"/>
              </a:rPr>
              <a:t>says Dr Maria Neira, WHO Director of Public Health, Environmental and Social Determinants of Health. </a:t>
            </a:r>
            <a:endParaRPr/>
          </a:p>
          <a:p>
            <a:pPr marL="0" marR="0" lvl="0" indent="0" algn="ctr" rtl="0">
              <a:spcBef>
                <a:spcPts val="0"/>
              </a:spcBef>
              <a:spcAft>
                <a:spcPts val="0"/>
              </a:spcAft>
              <a:buNone/>
            </a:pPr>
            <a:endParaRPr sz="1800">
              <a:solidFill>
                <a:srgbClr val="3C4245"/>
              </a:solidFill>
              <a:latin typeface="Helvetica Neue"/>
              <a:ea typeface="Helvetica Neue"/>
              <a:cs typeface="Helvetica Neue"/>
              <a:sym typeface="Helvetica Neue"/>
            </a:endParaRPr>
          </a:p>
          <a:p>
            <a:pPr marL="0" marR="0" lvl="0" indent="0" algn="l" rtl="0">
              <a:spcBef>
                <a:spcPts val="0"/>
              </a:spcBef>
              <a:spcAft>
                <a:spcPts val="0"/>
              </a:spcAft>
              <a:buNone/>
            </a:pPr>
            <a:r>
              <a:rPr lang="en-US" sz="1800">
                <a:solidFill>
                  <a:srgbClr val="3C4245"/>
                </a:solidFill>
                <a:latin typeface="Helvetica Neue"/>
                <a:ea typeface="Helvetica Neue"/>
                <a:cs typeface="Helvetica Neue"/>
                <a:sym typeface="Helvetica Neue"/>
              </a:rPr>
              <a:t>“When health is taken into account, climate change mitigation is an opportunity, not a cost.”</a:t>
            </a:r>
            <a:endParaRPr sz="1800">
              <a:solidFill>
                <a:schemeClr val="dk1"/>
              </a:solidFill>
              <a:latin typeface="Helvetica Neue"/>
              <a:ea typeface="Helvetica Neue"/>
              <a:cs typeface="Helvetica Neue"/>
              <a:sym typeface="Helvetica Neue"/>
            </a:endParaRPr>
          </a:p>
        </p:txBody>
      </p:sp>
      <p:grpSp>
        <p:nvGrpSpPr>
          <p:cNvPr id="884" name="Google Shape;884;p85"/>
          <p:cNvGrpSpPr/>
          <p:nvPr/>
        </p:nvGrpSpPr>
        <p:grpSpPr>
          <a:xfrm>
            <a:off x="0" y="0"/>
            <a:ext cx="12192000" cy="4419600"/>
            <a:chOff x="0" y="-63281"/>
            <a:chExt cx="9144000" cy="3288915"/>
          </a:xfrm>
        </p:grpSpPr>
        <p:pic>
          <p:nvPicPr>
            <p:cNvPr id="885" name="Google Shape;885;p85"/>
            <p:cNvPicPr preferRelativeResize="0"/>
            <p:nvPr/>
          </p:nvPicPr>
          <p:blipFill rotWithShape="1">
            <a:blip r:embed="rId3">
              <a:alphaModFix/>
            </a:blip>
            <a:srcRect/>
            <a:stretch/>
          </p:blipFill>
          <p:spPr>
            <a:xfrm>
              <a:off x="0" y="-63281"/>
              <a:ext cx="9144000" cy="607292"/>
            </a:xfrm>
            <a:prstGeom prst="rect">
              <a:avLst/>
            </a:prstGeom>
            <a:noFill/>
            <a:ln>
              <a:noFill/>
            </a:ln>
          </p:spPr>
        </p:pic>
        <p:pic>
          <p:nvPicPr>
            <p:cNvPr id="886" name="Google Shape;886;p85"/>
            <p:cNvPicPr preferRelativeResize="0"/>
            <p:nvPr/>
          </p:nvPicPr>
          <p:blipFill rotWithShape="1">
            <a:blip r:embed="rId4">
              <a:alphaModFix/>
            </a:blip>
            <a:srcRect r="-10800"/>
            <a:stretch/>
          </p:blipFill>
          <p:spPr>
            <a:xfrm>
              <a:off x="0" y="544011"/>
              <a:ext cx="9144000" cy="2681623"/>
            </a:xfrm>
            <a:prstGeom prst="rect">
              <a:avLst/>
            </a:prstGeom>
            <a:noFill/>
            <a:ln>
              <a:noFill/>
            </a:ln>
          </p:spPr>
        </p:pic>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86"/>
          <p:cNvSpPr txBox="1">
            <a:spLocks noGrp="1"/>
          </p:cNvSpPr>
          <p:nvPr>
            <p:ph type="body" idx="1"/>
          </p:nvPr>
        </p:nvSpPr>
        <p:spPr>
          <a:xfrm>
            <a:off x="914400" y="1391829"/>
            <a:ext cx="10363200" cy="17834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2800"/>
              <a:buNone/>
            </a:pPr>
            <a:r>
              <a:rPr lang="en-US"/>
              <a:t>Informe que examinó el impacto colectivo de la energía eólica y solar existente en los Estados Unidos entre 2007 (casi sin energías renovables) hasta 2015 (un mercado en explosión) y encontraron los</a:t>
            </a:r>
            <a:endParaRPr/>
          </a:p>
        </p:txBody>
      </p:sp>
      <p:sp>
        <p:nvSpPr>
          <p:cNvPr id="893" name="Google Shape;893;p86"/>
          <p:cNvSpPr txBox="1"/>
          <p:nvPr/>
        </p:nvSpPr>
        <p:spPr>
          <a:xfrm>
            <a:off x="914400" y="543432"/>
            <a:ext cx="7441518" cy="3566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Helvetica Neue"/>
              <a:buNone/>
            </a:pPr>
            <a:r>
              <a:rPr lang="en-US" sz="4400" b="1">
                <a:solidFill>
                  <a:schemeClr val="lt1"/>
                </a:solidFill>
                <a:latin typeface="Helvetica Neue"/>
                <a:ea typeface="Helvetica Neue"/>
                <a:cs typeface="Helvetica Neue"/>
                <a:sym typeface="Helvetica Neue"/>
              </a:rPr>
              <a:t>Energía limpia y salud</a:t>
            </a:r>
            <a:endParaRPr sz="4400" b="1">
              <a:solidFill>
                <a:schemeClr val="lt1"/>
              </a:solidFill>
              <a:latin typeface="Helvetica Neue"/>
              <a:ea typeface="Helvetica Neue"/>
              <a:cs typeface="Helvetica Neue"/>
              <a:sym typeface="Helvetica Neue"/>
            </a:endParaRPr>
          </a:p>
        </p:txBody>
      </p:sp>
      <p:sp>
        <p:nvSpPr>
          <p:cNvPr id="894" name="Google Shape;894;p86"/>
          <p:cNvSpPr txBox="1"/>
          <p:nvPr/>
        </p:nvSpPr>
        <p:spPr>
          <a:xfrm>
            <a:off x="1524000" y="6422546"/>
            <a:ext cx="3068664" cy="338554"/>
          </a:xfrm>
          <a:prstGeom prst="rect">
            <a:avLst/>
          </a:prstGeom>
          <a:solidFill>
            <a:srgbClr val="114C8A"/>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lt1"/>
                </a:solidFill>
                <a:latin typeface="Century Gothic"/>
                <a:ea typeface="Century Gothic"/>
                <a:cs typeface="Century Gothic"/>
                <a:sym typeface="Century Gothic"/>
              </a:rPr>
              <a:t>Fuente: Millstein, et al (2017) </a:t>
            </a:r>
            <a:endParaRPr sz="1600">
              <a:solidFill>
                <a:schemeClr val="lt1"/>
              </a:solidFill>
              <a:latin typeface="Century Gothic"/>
              <a:ea typeface="Century Gothic"/>
              <a:cs typeface="Century Gothic"/>
              <a:sym typeface="Century Gothic"/>
            </a:endParaRPr>
          </a:p>
        </p:txBody>
      </p:sp>
      <p:sp>
        <p:nvSpPr>
          <p:cNvPr id="895" name="Google Shape;895;p86"/>
          <p:cNvSpPr/>
          <p:nvPr/>
        </p:nvSpPr>
        <p:spPr>
          <a:xfrm>
            <a:off x="914400" y="3537437"/>
            <a:ext cx="10058400"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rgbClr val="113A75"/>
                </a:solidFill>
                <a:latin typeface="Helvetica Neue"/>
                <a:ea typeface="Helvetica Neue"/>
                <a:cs typeface="Helvetica Neue"/>
                <a:sym typeface="Helvetica Neue"/>
              </a:rPr>
              <a:t>Co-beneficios:</a:t>
            </a:r>
            <a:endParaRPr/>
          </a:p>
          <a:p>
            <a:pPr marL="457200" marR="0" lvl="1" indent="0" algn="l" rtl="0">
              <a:spcBef>
                <a:spcPts val="0"/>
              </a:spcBef>
              <a:spcAft>
                <a:spcPts val="0"/>
              </a:spcAft>
              <a:buNone/>
            </a:pPr>
            <a:r>
              <a:rPr lang="en-US" sz="2500" b="0" i="0" u="none" strike="noStrike" cap="none">
                <a:solidFill>
                  <a:srgbClr val="113A75"/>
                </a:solidFill>
                <a:latin typeface="Helvetica Neue"/>
                <a:ea typeface="Helvetica Neue"/>
                <a:cs typeface="Helvetica Neue"/>
                <a:sym typeface="Helvetica Neue"/>
              </a:rPr>
              <a:t>7,000 muertes prematuras evitadas</a:t>
            </a:r>
            <a:endParaRPr sz="2500" b="0" i="0" u="none" strike="noStrike" cap="none">
              <a:solidFill>
                <a:srgbClr val="113A75"/>
              </a:solidFill>
              <a:latin typeface="Helvetica Neue"/>
              <a:ea typeface="Helvetica Neue"/>
              <a:cs typeface="Helvetica Neue"/>
              <a:sym typeface="Helvetica Neue"/>
            </a:endParaRPr>
          </a:p>
          <a:p>
            <a:pPr marL="457200" marR="0" lvl="1" indent="0" algn="l" rtl="0">
              <a:spcBef>
                <a:spcPts val="0"/>
              </a:spcBef>
              <a:spcAft>
                <a:spcPts val="0"/>
              </a:spcAft>
              <a:buNone/>
            </a:pPr>
            <a:r>
              <a:rPr lang="en-US" sz="2500" b="0" i="0" u="none" strike="noStrike" cap="none">
                <a:solidFill>
                  <a:srgbClr val="113A75"/>
                </a:solidFill>
                <a:latin typeface="Helvetica Neue"/>
                <a:ea typeface="Helvetica Neue"/>
                <a:cs typeface="Helvetica Neue"/>
                <a:sym typeface="Helvetica Neue"/>
              </a:rPr>
              <a:t>$56 mil millones ahorrados para beneficiar a la salud pública</a:t>
            </a:r>
            <a:endParaRPr sz="2500" b="0" i="0" u="none" strike="noStrike" cap="none">
              <a:solidFill>
                <a:srgbClr val="113A75"/>
              </a:solidFill>
              <a:latin typeface="Helvetica Neue"/>
              <a:ea typeface="Helvetica Neue"/>
              <a:cs typeface="Helvetica Neue"/>
              <a:sym typeface="Helvetica Neue"/>
            </a:endParaRPr>
          </a:p>
          <a:p>
            <a:pPr marL="457200" marR="0" lvl="1" indent="0" algn="l" rtl="0">
              <a:spcBef>
                <a:spcPts val="0"/>
              </a:spcBef>
              <a:spcAft>
                <a:spcPts val="0"/>
              </a:spcAft>
              <a:buNone/>
            </a:pPr>
            <a:r>
              <a:rPr lang="en-US" sz="2500" b="0" i="0" u="none" strike="noStrike" cap="none">
                <a:solidFill>
                  <a:srgbClr val="113A75"/>
                </a:solidFill>
                <a:latin typeface="Helvetica Neue"/>
                <a:ea typeface="Helvetica Neue"/>
                <a:cs typeface="Helvetica Neue"/>
                <a:sym typeface="Helvetica Neue"/>
              </a:rPr>
              <a:t>$32 mil millones ahorrados en costos climáticos</a:t>
            </a:r>
            <a:endParaRPr sz="2500" b="0" i="0" u="none" strike="noStrike" cap="none">
              <a:solidFill>
                <a:srgbClr val="113A75"/>
              </a:solidFill>
              <a:latin typeface="Helvetica Neue"/>
              <a:ea typeface="Helvetica Neue"/>
              <a:cs typeface="Helvetica Neue"/>
              <a:sym typeface="Helvetica Neue"/>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87"/>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13A75"/>
              </a:buClr>
              <a:buSzPts val="3200"/>
              <a:buFont typeface="Helvetica Neue"/>
              <a:buNone/>
            </a:pPr>
            <a:r>
              <a:rPr lang="en-US">
                <a:solidFill>
                  <a:srgbClr val="113A75"/>
                </a:solidFill>
              </a:rPr>
              <a:t>Energía limpia y empleos</a:t>
            </a:r>
            <a:endParaRPr/>
          </a:p>
        </p:txBody>
      </p:sp>
      <p:sp>
        <p:nvSpPr>
          <p:cNvPr id="902" name="Google Shape;902;p87"/>
          <p:cNvSpPr txBox="1">
            <a:spLocks noGrp="1"/>
          </p:cNvSpPr>
          <p:nvPr>
            <p:ph type="body" idx="1"/>
          </p:nvPr>
        </p:nvSpPr>
        <p:spPr>
          <a:xfrm>
            <a:off x="466722" y="2049864"/>
            <a:ext cx="10084047" cy="39739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000"/>
              <a:buNone/>
            </a:pPr>
            <a:r>
              <a:rPr lang="en-US" sz="3000"/>
              <a:t>Si se invirtieran $ 200 mil millones cada año en eficiencia energética y energía limpia en los EE. UU., Para 2030 se crearían 4,2 millones de empleos, y la tasa de desempleo de 2030 se reduciría en 1,5 puntos porcentuales. Si se promulga un impuesto al carbono como parte de este plan, sería neutral para los ingresos.</a:t>
            </a:r>
            <a:endParaRPr sz="3000"/>
          </a:p>
          <a:p>
            <a:pPr marL="0" lvl="0" indent="0" algn="l" rtl="0">
              <a:lnSpc>
                <a:spcPct val="100000"/>
              </a:lnSpc>
              <a:spcBef>
                <a:spcPts val="1000"/>
              </a:spcBef>
              <a:spcAft>
                <a:spcPts val="0"/>
              </a:spcAft>
              <a:buClr>
                <a:schemeClr val="lt1"/>
              </a:buClr>
              <a:buSzPts val="3000"/>
              <a:buNone/>
            </a:pPr>
            <a:endParaRPr sz="3000"/>
          </a:p>
        </p:txBody>
      </p:sp>
      <p:pic>
        <p:nvPicPr>
          <p:cNvPr id="903" name="Google Shape;903;p87"/>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88"/>
          <p:cNvSpPr txBox="1"/>
          <p:nvPr/>
        </p:nvSpPr>
        <p:spPr>
          <a:xfrm>
            <a:off x="1622324" y="2533854"/>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5600"/>
              <a:buFont typeface="Noto Sans Symbols"/>
              <a:buNone/>
            </a:pPr>
            <a:r>
              <a:rPr lang="en-US" sz="5600" b="1">
                <a:solidFill>
                  <a:schemeClr val="lt1"/>
                </a:solidFill>
                <a:latin typeface="Helvetica Neue"/>
                <a:ea typeface="Helvetica Neue"/>
                <a:cs typeface="Helvetica Neue"/>
                <a:sym typeface="Helvetica Neue"/>
              </a:rPr>
              <a:t>Impactos en diferentes niveles de calentamiento</a:t>
            </a:r>
            <a:endParaRPr sz="5600" b="1">
              <a:solidFill>
                <a:schemeClr val="lt1"/>
              </a:solidFill>
              <a:latin typeface="Helvetica Neue"/>
              <a:ea typeface="Helvetica Neue"/>
              <a:cs typeface="Helvetica Neue"/>
              <a:sym typeface="Helvetica Neue"/>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89"/>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solidFill>
                  <a:srgbClr val="FFC000"/>
                </a:solidFill>
              </a:rPr>
              <a:t>¿Qué significan +4 °C de calentamiento?</a:t>
            </a:r>
            <a:endParaRPr sz="4400">
              <a:solidFill>
                <a:srgbClr val="FFC000"/>
              </a:solidFill>
            </a:endParaRPr>
          </a:p>
        </p:txBody>
      </p:sp>
      <p:pic>
        <p:nvPicPr>
          <p:cNvPr id="915" name="Google Shape;915;p89"/>
          <p:cNvPicPr preferRelativeResize="0"/>
          <p:nvPr/>
        </p:nvPicPr>
        <p:blipFill rotWithShape="1">
          <a:blip r:embed="rId3">
            <a:alphaModFix/>
          </a:blip>
          <a:srcRect/>
          <a:stretch/>
        </p:blipFill>
        <p:spPr>
          <a:xfrm>
            <a:off x="10472738" y="6157059"/>
            <a:ext cx="1523999" cy="574463"/>
          </a:xfrm>
          <a:prstGeom prst="rect">
            <a:avLst/>
          </a:prstGeom>
          <a:noFill/>
          <a:ln>
            <a:noFill/>
          </a:ln>
        </p:spPr>
      </p:pic>
      <p:sp>
        <p:nvSpPr>
          <p:cNvPr id="916" name="Google Shape;916;p89"/>
          <p:cNvSpPr txBox="1"/>
          <p:nvPr/>
        </p:nvSpPr>
        <p:spPr>
          <a:xfrm>
            <a:off x="466722" y="1643270"/>
            <a:ext cx="11261452" cy="470940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 Posible </a:t>
            </a:r>
            <a:r>
              <a:rPr lang="en-US" sz="2380" b="1" i="0">
                <a:solidFill>
                  <a:srgbClr val="F5B943"/>
                </a:solidFill>
                <a:latin typeface="Helvetica Neue"/>
                <a:ea typeface="Helvetica Neue"/>
                <a:cs typeface="Helvetica Neue"/>
                <a:sym typeface="Helvetica Neue"/>
              </a:rPr>
              <a:t>gran aumento del nivel del mar </a:t>
            </a:r>
            <a:r>
              <a:rPr lang="en-US" sz="2380" b="0" i="0">
                <a:solidFill>
                  <a:schemeClr val="lt1"/>
                </a:solidFill>
                <a:latin typeface="Helvetica Neue Light"/>
                <a:ea typeface="Helvetica Neue Light"/>
                <a:cs typeface="Helvetica Neue Light"/>
                <a:sym typeface="Helvetica Neue Light"/>
              </a:rPr>
              <a:t>dentro de los 50-150 años</a:t>
            </a:r>
            <a:endParaRPr/>
          </a:p>
          <a:p>
            <a:pPr marL="457200" marR="0" lvl="0" indent="-457200" algn="l" rtl="0">
              <a:lnSpc>
                <a:spcPct val="80000"/>
              </a:lnSpc>
              <a:spcBef>
                <a:spcPts val="1600"/>
              </a:spcBef>
              <a:spcAft>
                <a:spcPts val="0"/>
              </a:spcAft>
              <a:buClr>
                <a:srgbClr val="F5B943"/>
              </a:buClr>
              <a:buSzPts val="2380"/>
              <a:buFont typeface="Arial"/>
              <a:buChar char="•"/>
            </a:pPr>
            <a:r>
              <a:rPr lang="en-US" sz="2380" b="1" i="0">
                <a:solidFill>
                  <a:srgbClr val="F5B943"/>
                </a:solidFill>
                <a:latin typeface="Helvetica Neue"/>
                <a:ea typeface="Helvetica Neue"/>
                <a:cs typeface="Helvetica Neue"/>
                <a:sym typeface="Helvetica Neue"/>
              </a:rPr>
              <a:t>Aumento generalizado en la frecuencia de sequías </a:t>
            </a:r>
            <a:r>
              <a:rPr lang="en-US" sz="2380" b="0" i="0">
                <a:solidFill>
                  <a:schemeClr val="lt1"/>
                </a:solidFill>
                <a:latin typeface="Helvetica Neue Light"/>
                <a:ea typeface="Helvetica Neue Light"/>
                <a:cs typeface="Helvetica Neue Light"/>
                <a:sym typeface="Helvetica Neue Light"/>
              </a:rPr>
              <a:t>a lo largo del mundo (aumento del ~60%) </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Desertificación de la Europa Mediterranea </a:t>
            </a:r>
            <a:endParaRPr/>
          </a:p>
          <a:p>
            <a:pPr marL="457200" marR="0" lvl="0" indent="-457200" algn="l" rtl="0">
              <a:lnSpc>
                <a:spcPct val="80000"/>
              </a:lnSpc>
              <a:spcBef>
                <a:spcPts val="1600"/>
              </a:spcBef>
              <a:spcAft>
                <a:spcPts val="0"/>
              </a:spcAft>
              <a:buClr>
                <a:srgbClr val="F5B943"/>
              </a:buClr>
              <a:buSzPts val="2380"/>
              <a:buFont typeface="Arial"/>
              <a:buChar char="•"/>
            </a:pPr>
            <a:r>
              <a:rPr lang="en-US" sz="2380" b="1" i="0">
                <a:solidFill>
                  <a:srgbClr val="F5B943"/>
                </a:solidFill>
                <a:latin typeface="Helvetica Neue"/>
                <a:ea typeface="Helvetica Neue"/>
                <a:cs typeface="Helvetica Neue"/>
                <a:sym typeface="Helvetica Neue"/>
              </a:rPr>
              <a:t>Olas de calor e inundaciones intensas </a:t>
            </a:r>
            <a:r>
              <a:rPr lang="en-US" sz="2380" b="0" i="0">
                <a:solidFill>
                  <a:schemeClr val="lt1"/>
                </a:solidFill>
                <a:latin typeface="Helvetica Neue Light"/>
                <a:ea typeface="Helvetica Neue Light"/>
                <a:cs typeface="Helvetica Neue Light"/>
                <a:sym typeface="Helvetica Neue Light"/>
              </a:rPr>
              <a:t> iy frecuentes en varias áreas alrededor mundon </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Calentamiento (siglos a milenios): </a:t>
            </a:r>
            <a:r>
              <a:rPr lang="en-US" sz="2380" b="1" i="0">
                <a:solidFill>
                  <a:srgbClr val="F5B943"/>
                </a:solidFill>
                <a:latin typeface="Helvetica Neue"/>
                <a:ea typeface="Helvetica Neue"/>
                <a:cs typeface="Helvetica Neue"/>
                <a:sym typeface="Helvetica Neue"/>
              </a:rPr>
              <a:t>+ &gt;6 ˚C</a:t>
            </a:r>
            <a:r>
              <a:rPr lang="en-US" sz="2380" b="0" i="0">
                <a:solidFill>
                  <a:schemeClr val="lt1"/>
                </a:solidFill>
                <a:latin typeface="Helvetica Neue Light"/>
                <a:ea typeface="Helvetica Neue Light"/>
                <a:cs typeface="Helvetica Neue Light"/>
                <a:sym typeface="Helvetica Neue Light"/>
              </a:rPr>
              <a:t> </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Equilibrio a largo plazo del aumento del nivel del mar(milenios): </a:t>
            </a:r>
            <a:r>
              <a:rPr lang="en-US" sz="2380" b="1" i="0">
                <a:solidFill>
                  <a:srgbClr val="F5B943"/>
                </a:solidFill>
                <a:latin typeface="Helvetica Neue"/>
                <a:ea typeface="Helvetica Neue"/>
                <a:cs typeface="Helvetica Neue"/>
                <a:sym typeface="Helvetica Neue"/>
              </a:rPr>
              <a:t>~13-15 m</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Derretimiento de mas de dos tercios de los glaciares en Hindu Kush Himalaya</a:t>
            </a:r>
            <a:r>
              <a:rPr lang="en-US" sz="2380" b="0" i="0" baseline="30000">
                <a:solidFill>
                  <a:schemeClr val="lt1"/>
                </a:solidFill>
                <a:latin typeface="Helvetica Neue Light"/>
                <a:ea typeface="Helvetica Neue Light"/>
                <a:cs typeface="Helvetica Neue Light"/>
                <a:sym typeface="Helvetica Neue Light"/>
              </a:rPr>
              <a:t>7</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Cambio irreversible</a:t>
            </a:r>
            <a:endParaRPr/>
          </a:p>
          <a:p>
            <a:pPr marL="228600" marR="0" lvl="0" indent="-77470" algn="l" rtl="0">
              <a:lnSpc>
                <a:spcPct val="80000"/>
              </a:lnSpc>
              <a:spcBef>
                <a:spcPts val="1600"/>
              </a:spcBef>
              <a:spcAft>
                <a:spcPts val="0"/>
              </a:spcAft>
              <a:buClr>
                <a:schemeClr val="lt1"/>
              </a:buClr>
              <a:buSzPts val="2380"/>
              <a:buFont typeface="Arial"/>
              <a:buNone/>
            </a:pPr>
            <a:endParaRPr sz="2380" b="0" i="0">
              <a:solidFill>
                <a:schemeClr val="lt1"/>
              </a:solidFill>
              <a:latin typeface="Helvetica Neue Light"/>
              <a:ea typeface="Helvetica Neue Light"/>
              <a:cs typeface="Helvetica Neue Light"/>
              <a:sym typeface="Helvetica Neue Light"/>
            </a:endParaRPr>
          </a:p>
          <a:p>
            <a:pPr marL="457200" marR="0" lvl="0" indent="-306070" algn="l" rtl="0">
              <a:lnSpc>
                <a:spcPct val="80000"/>
              </a:lnSpc>
              <a:spcBef>
                <a:spcPts val="1600"/>
              </a:spcBef>
              <a:spcAft>
                <a:spcPts val="0"/>
              </a:spcAft>
              <a:buClr>
                <a:schemeClr val="lt1"/>
              </a:buClr>
              <a:buSzPts val="2380"/>
              <a:buFont typeface="Arial"/>
              <a:buNone/>
            </a:pPr>
            <a:endParaRPr sz="2380" b="1" i="0">
              <a:solidFill>
                <a:schemeClr val="accent2"/>
              </a:solidFill>
              <a:latin typeface="Century Gothic"/>
              <a:ea typeface="Century Gothic"/>
              <a:cs typeface="Century Gothic"/>
              <a:sym typeface="Century Gothic"/>
            </a:endParaRPr>
          </a:p>
          <a:p>
            <a:pPr marL="228600" marR="0" lvl="0" indent="-77470" algn="l" rtl="0">
              <a:lnSpc>
                <a:spcPct val="80000"/>
              </a:lnSpc>
              <a:spcBef>
                <a:spcPts val="1600"/>
              </a:spcBef>
              <a:spcAft>
                <a:spcPts val="0"/>
              </a:spcAft>
              <a:buClr>
                <a:schemeClr val="lt1"/>
              </a:buClr>
              <a:buSzPts val="2380"/>
              <a:buFont typeface="Arial"/>
              <a:buNone/>
            </a:pPr>
            <a:endParaRPr sz="2380" b="0" i="0">
              <a:solidFill>
                <a:schemeClr val="lt1"/>
              </a:solidFill>
              <a:latin typeface="Helvetica Neue"/>
              <a:ea typeface="Helvetica Neue"/>
              <a:cs typeface="Helvetica Neue"/>
              <a:sym typeface="Helvetica Neue"/>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90"/>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solidFill>
                  <a:srgbClr val="FFC000"/>
                </a:solidFill>
              </a:rPr>
              <a:t>3-4 ºC de calentamiento (5.4- 7.2˚F)</a:t>
            </a:r>
            <a:endParaRPr/>
          </a:p>
        </p:txBody>
      </p:sp>
      <p:sp>
        <p:nvSpPr>
          <p:cNvPr id="923" name="Google Shape;923;p90"/>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rgbClr val="FFFFFF"/>
              </a:buClr>
              <a:buSzPts val="2127"/>
              <a:buChar char="•"/>
            </a:pPr>
            <a:r>
              <a:rPr lang="en-US" sz="2127">
                <a:solidFill>
                  <a:srgbClr val="FFFFFF"/>
                </a:solidFill>
              </a:rPr>
              <a:t>Aumenta en este siglo el nivel del mar</a:t>
            </a:r>
            <a:r>
              <a:rPr lang="en-US" sz="2127" b="1">
                <a:solidFill>
                  <a:srgbClr val="FFC84B"/>
                </a:solidFill>
              </a:rPr>
              <a:t>~1.0 m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 7.4% </a:t>
            </a:r>
            <a:r>
              <a:rPr lang="en-US" sz="2127" b="1">
                <a:solidFill>
                  <a:srgbClr val="FFFFFF"/>
                </a:solidFill>
              </a:rPr>
              <a:t>de a</a:t>
            </a:r>
            <a:r>
              <a:rPr lang="en-US" sz="2127">
                <a:solidFill>
                  <a:srgbClr val="FFFFFF"/>
                </a:solidFill>
              </a:rPr>
              <a:t>umento en la proporción de tierras con sequías (comparados a hoy) </a:t>
            </a:r>
            <a:endParaRPr/>
          </a:p>
          <a:p>
            <a:pPr marL="914400" lvl="1" indent="-457200" algn="l" rtl="0">
              <a:lnSpc>
                <a:spcPct val="80000"/>
              </a:lnSpc>
              <a:spcBef>
                <a:spcPts val="500"/>
              </a:spcBef>
              <a:spcAft>
                <a:spcPts val="0"/>
              </a:spcAft>
              <a:buClr>
                <a:srgbClr val="FFFFFF"/>
              </a:buClr>
              <a:buSzPts val="2127"/>
              <a:buFont typeface="Courier New"/>
              <a:buChar char="o"/>
            </a:pPr>
            <a:r>
              <a:rPr lang="en-US" sz="2127">
                <a:solidFill>
                  <a:srgbClr val="FFFFFF"/>
                </a:solidFill>
              </a:rPr>
              <a:t>Posibilidades de sequía aumenta un 5% (una cada 20 años) de </a:t>
            </a:r>
            <a:r>
              <a:rPr lang="en-US" sz="2127" b="1">
                <a:solidFill>
                  <a:srgbClr val="FFC84B"/>
                </a:solidFill>
              </a:rPr>
              <a:t>50% en el 2030, a 90% para el 2100</a:t>
            </a:r>
            <a:r>
              <a:rPr lang="en-US" sz="2127">
                <a:solidFill>
                  <a:srgbClr val="FFFFFF"/>
                </a:solidFill>
              </a:rPr>
              <a:t> en el Amazonas </a:t>
            </a:r>
            <a:endParaRPr/>
          </a:p>
          <a:p>
            <a:pPr marL="914400" lvl="1" indent="-457200" algn="l" rtl="0">
              <a:lnSpc>
                <a:spcPct val="80000"/>
              </a:lnSpc>
              <a:spcBef>
                <a:spcPts val="500"/>
              </a:spcBef>
              <a:spcAft>
                <a:spcPts val="0"/>
              </a:spcAft>
              <a:buClr>
                <a:srgbClr val="FFFFFF"/>
              </a:buClr>
              <a:buSzPts val="2127"/>
              <a:buFont typeface="Courier New"/>
              <a:buChar char="o"/>
            </a:pPr>
            <a:r>
              <a:rPr lang="en-US" sz="2127">
                <a:solidFill>
                  <a:srgbClr val="FFFFFF"/>
                </a:solidFill>
              </a:rPr>
              <a:t>Desertificación de Centroamerica y el Norte de Sudamérica, incluyendo la Selva del Amazonas</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~17%</a:t>
            </a:r>
            <a:r>
              <a:rPr lang="en-US" sz="2127">
                <a:solidFill>
                  <a:srgbClr val="FFFFFF"/>
                </a:solidFill>
              </a:rPr>
              <a:t> de reducción del acceso al agua fresca (vs. hoy)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Duplicación</a:t>
            </a:r>
            <a:r>
              <a:rPr lang="en-US" sz="2127">
                <a:solidFill>
                  <a:srgbClr val="FFFFFF"/>
                </a:solidFill>
              </a:rPr>
              <a:t> de daños por incendios forestales comparando con un 2-3 </a:t>
            </a:r>
            <a:r>
              <a:rPr lang="en-US" sz="2127" baseline="30000">
                <a:solidFill>
                  <a:srgbClr val="FFFFFF"/>
                </a:solidFill>
              </a:rPr>
              <a:t>o</a:t>
            </a:r>
            <a:r>
              <a:rPr lang="en-US" sz="2127">
                <a:solidFill>
                  <a:srgbClr val="FFFFFF"/>
                </a:solidFill>
              </a:rPr>
              <a:t>C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~21-52% </a:t>
            </a:r>
            <a:r>
              <a:rPr lang="en-US" sz="2127">
                <a:solidFill>
                  <a:srgbClr val="FFFFFF"/>
                </a:solidFill>
              </a:rPr>
              <a:t>de especies de animals y plantas con peligro de extinción solo debido a cambios en el clima </a:t>
            </a:r>
            <a:endParaRPr/>
          </a:p>
          <a:p>
            <a:pPr marL="457200" lvl="0" indent="-457200" algn="l" rtl="0">
              <a:lnSpc>
                <a:spcPct val="80000"/>
              </a:lnSpc>
              <a:spcBef>
                <a:spcPts val="1000"/>
              </a:spcBef>
              <a:spcAft>
                <a:spcPts val="0"/>
              </a:spcAft>
              <a:buClr>
                <a:srgbClr val="FFFFFF"/>
              </a:buClr>
              <a:buSzPts val="2127"/>
              <a:buChar char="•"/>
            </a:pPr>
            <a:r>
              <a:rPr lang="en-US" sz="2127">
                <a:solidFill>
                  <a:srgbClr val="FFFFFF"/>
                </a:solidFill>
              </a:rPr>
              <a:t>Aumenta la gravedad de los huracanes (categoría 5.5 en vez de 5)</a:t>
            </a:r>
            <a:endParaRPr/>
          </a:p>
          <a:p>
            <a:pPr marL="457200" lvl="0" indent="-457200" algn="l" rtl="0">
              <a:lnSpc>
                <a:spcPct val="80000"/>
              </a:lnSpc>
              <a:spcBef>
                <a:spcPts val="1000"/>
              </a:spcBef>
              <a:spcAft>
                <a:spcPts val="0"/>
              </a:spcAft>
              <a:buClr>
                <a:srgbClr val="FFFFFF"/>
              </a:buClr>
              <a:buSzPts val="2127"/>
              <a:buChar char="•"/>
            </a:pPr>
            <a:r>
              <a:rPr lang="en-US" sz="2127">
                <a:solidFill>
                  <a:srgbClr val="FFFFFF"/>
                </a:solidFill>
              </a:rPr>
              <a:t>Calentamiento de (siglos a </a:t>
            </a:r>
            <a:r>
              <a:rPr lang="en-US" sz="2127"/>
              <a:t>milenios</a:t>
            </a:r>
            <a:r>
              <a:rPr lang="en-US" sz="2127" b="1"/>
              <a:t>) </a:t>
            </a:r>
            <a:r>
              <a:rPr lang="en-US" sz="2127" b="1">
                <a:solidFill>
                  <a:srgbClr val="FFC84B"/>
                </a:solidFill>
              </a:rPr>
              <a:t>+5.8–7.8 </a:t>
            </a:r>
            <a:r>
              <a:rPr lang="en-US" sz="2127" b="1" baseline="30000">
                <a:solidFill>
                  <a:srgbClr val="FFC84B"/>
                </a:solidFill>
              </a:rPr>
              <a:t>o</a:t>
            </a:r>
            <a:r>
              <a:rPr lang="en-US" sz="2127" b="1">
                <a:solidFill>
                  <a:srgbClr val="FFC84B"/>
                </a:solidFill>
              </a:rPr>
              <a:t>C</a:t>
            </a:r>
            <a:endParaRPr sz="2127" b="1">
              <a:solidFill>
                <a:srgbClr val="FFC84B"/>
              </a:solidFill>
            </a:endParaRPr>
          </a:p>
          <a:p>
            <a:pPr marL="457200" lvl="0" indent="-457200" algn="l" rtl="0">
              <a:lnSpc>
                <a:spcPct val="80000"/>
              </a:lnSpc>
              <a:spcBef>
                <a:spcPts val="1000"/>
              </a:spcBef>
              <a:spcAft>
                <a:spcPts val="0"/>
              </a:spcAft>
              <a:buClr>
                <a:srgbClr val="FFFFFF"/>
              </a:buClr>
              <a:buSzPts val="2127"/>
              <a:buChar char="•"/>
            </a:pPr>
            <a:r>
              <a:rPr lang="en-US" sz="2127">
                <a:solidFill>
                  <a:srgbClr val="FFFFFF"/>
                </a:solidFill>
              </a:rPr>
              <a:t>Nivel del mar aumenta a </a:t>
            </a:r>
            <a:r>
              <a:rPr lang="en-US" sz="2127" b="1">
                <a:solidFill>
                  <a:srgbClr val="FFC84B"/>
                </a:solidFill>
              </a:rPr>
              <a:t>~13-15 m (o ~40-50 pies) </a:t>
            </a:r>
            <a:endParaRPr/>
          </a:p>
          <a:p>
            <a:pPr marL="457200" lvl="0" indent="-322135" algn="l" rtl="0">
              <a:lnSpc>
                <a:spcPct val="80000"/>
              </a:lnSpc>
              <a:spcBef>
                <a:spcPts val="1000"/>
              </a:spcBef>
              <a:spcAft>
                <a:spcPts val="0"/>
              </a:spcAft>
              <a:buClr>
                <a:schemeClr val="lt1"/>
              </a:buClr>
              <a:buSzPts val="2127"/>
              <a:buNone/>
            </a:pPr>
            <a:endParaRPr sz="2127">
              <a:solidFill>
                <a:srgbClr val="FFFFFF"/>
              </a:solidFill>
            </a:endParaRPr>
          </a:p>
          <a:p>
            <a:pPr marL="228600" lvl="0" indent="-64135" algn="l" rtl="0">
              <a:lnSpc>
                <a:spcPct val="80000"/>
              </a:lnSpc>
              <a:spcBef>
                <a:spcPts val="1000"/>
              </a:spcBef>
              <a:spcAft>
                <a:spcPts val="0"/>
              </a:spcAft>
              <a:buClr>
                <a:schemeClr val="lt1"/>
              </a:buClr>
              <a:buSzPts val="2590"/>
              <a:buNone/>
            </a:pPr>
            <a:endParaRPr sz="2590"/>
          </a:p>
        </p:txBody>
      </p:sp>
      <p:pic>
        <p:nvPicPr>
          <p:cNvPr id="924" name="Google Shape;924;p90"/>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91"/>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t>2-3 ºC de calentamiento (o 3.6- 5.4˚F)</a:t>
            </a:r>
            <a:endParaRPr/>
          </a:p>
        </p:txBody>
      </p:sp>
      <p:sp>
        <p:nvSpPr>
          <p:cNvPr id="931" name="Google Shape;931;p91"/>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lt1"/>
              </a:buClr>
              <a:buSzPts val="2220"/>
              <a:buChar char="•"/>
            </a:pPr>
            <a:r>
              <a:rPr lang="en-US" sz="2220"/>
              <a:t>Auemnto del nivel del mar en este siglo de </a:t>
            </a:r>
            <a:r>
              <a:rPr lang="en-US" sz="2220" b="1">
                <a:solidFill>
                  <a:srgbClr val="FFC84B"/>
                </a:solidFill>
              </a:rPr>
              <a:t>~0.90m </a:t>
            </a:r>
            <a:endParaRPr/>
          </a:p>
          <a:p>
            <a:pPr marL="457200" lvl="0" indent="-457200" algn="l" rtl="0">
              <a:lnSpc>
                <a:spcPct val="100000"/>
              </a:lnSpc>
              <a:spcBef>
                <a:spcPts val="1000"/>
              </a:spcBef>
              <a:spcAft>
                <a:spcPts val="0"/>
              </a:spcAft>
              <a:buClr>
                <a:srgbClr val="FFC84B"/>
              </a:buClr>
              <a:buSzPts val="2220"/>
              <a:buChar char="•"/>
            </a:pPr>
            <a:r>
              <a:rPr lang="en-US" sz="2220" b="1">
                <a:solidFill>
                  <a:srgbClr val="FFC84B"/>
                </a:solidFill>
              </a:rPr>
              <a:t>~14% </a:t>
            </a:r>
            <a:r>
              <a:rPr lang="en-US" sz="2220"/>
              <a:t>de reducción de acceso al agua fresca (comparado con hoy) </a:t>
            </a:r>
            <a:endParaRPr/>
          </a:p>
          <a:p>
            <a:pPr marL="457200" lvl="0" indent="-457200" algn="l" rtl="0">
              <a:lnSpc>
                <a:spcPct val="100000"/>
              </a:lnSpc>
              <a:spcBef>
                <a:spcPts val="1000"/>
              </a:spcBef>
              <a:spcAft>
                <a:spcPts val="0"/>
              </a:spcAft>
              <a:buClr>
                <a:srgbClr val="FFC84B"/>
              </a:buClr>
              <a:buSzPts val="2220"/>
              <a:buChar char="•"/>
            </a:pPr>
            <a:r>
              <a:rPr lang="en-US" sz="2220" b="1">
                <a:solidFill>
                  <a:srgbClr val="FFC84B"/>
                </a:solidFill>
              </a:rPr>
              <a:t>~ 6% </a:t>
            </a:r>
            <a:r>
              <a:rPr lang="en-US" sz="2220"/>
              <a:t>de aumento en la proporción de agua bajo sequías  (comparados con hoy) </a:t>
            </a:r>
            <a:endParaRPr/>
          </a:p>
          <a:p>
            <a:pPr marL="1371600" lvl="2" indent="-457200" algn="l" rtl="0">
              <a:lnSpc>
                <a:spcPct val="100000"/>
              </a:lnSpc>
              <a:spcBef>
                <a:spcPts val="500"/>
              </a:spcBef>
              <a:spcAft>
                <a:spcPts val="0"/>
              </a:spcAft>
              <a:buClr>
                <a:schemeClr val="lt1"/>
              </a:buClr>
              <a:buSzPts val="2220"/>
              <a:buFont typeface="Courier New"/>
              <a:buChar char="o"/>
            </a:pPr>
            <a:r>
              <a:rPr lang="en-US" sz="2220"/>
              <a:t>Específicamente Sudamérica va a ser la más afectada</a:t>
            </a:r>
            <a:endParaRPr sz="2220"/>
          </a:p>
          <a:p>
            <a:pPr marL="457200" lvl="0" indent="-457200" algn="l" rtl="0">
              <a:lnSpc>
                <a:spcPct val="100000"/>
              </a:lnSpc>
              <a:spcBef>
                <a:spcPts val="1000"/>
              </a:spcBef>
              <a:spcAft>
                <a:spcPts val="0"/>
              </a:spcAft>
              <a:buClr>
                <a:schemeClr val="lt1"/>
              </a:buClr>
              <a:buSzPts val="2220"/>
              <a:buChar char="•"/>
            </a:pPr>
            <a:r>
              <a:rPr lang="en-US" sz="2220"/>
              <a:t>Se duplica el daño por incendios forestales comparando con </a:t>
            </a:r>
            <a:r>
              <a:rPr lang="en-US" sz="2220" b="1">
                <a:solidFill>
                  <a:srgbClr val="FFC84B"/>
                </a:solidFill>
              </a:rPr>
              <a:t>+1-2 ºC </a:t>
            </a:r>
            <a:endParaRPr/>
          </a:p>
          <a:p>
            <a:pPr marL="457200" lvl="0" indent="-457200" algn="l" rtl="0">
              <a:lnSpc>
                <a:spcPct val="100000"/>
              </a:lnSpc>
              <a:spcBef>
                <a:spcPts val="1000"/>
              </a:spcBef>
              <a:spcAft>
                <a:spcPts val="0"/>
              </a:spcAft>
              <a:buClr>
                <a:srgbClr val="FFC84B"/>
              </a:buClr>
              <a:buSzPts val="2220"/>
              <a:buChar char="•"/>
            </a:pPr>
            <a:r>
              <a:rPr lang="en-US" sz="2220" b="1">
                <a:solidFill>
                  <a:srgbClr val="FFC84B"/>
                </a:solidFill>
              </a:rPr>
              <a:t>~21-52%</a:t>
            </a:r>
            <a:r>
              <a:rPr lang="en-US" sz="2220"/>
              <a:t> de animals y plantas en peligro de extinción</a:t>
            </a:r>
            <a:endParaRPr sz="2220"/>
          </a:p>
          <a:p>
            <a:pPr marL="457200" lvl="0" indent="-457200" algn="l" rtl="0">
              <a:lnSpc>
                <a:spcPct val="100000"/>
              </a:lnSpc>
              <a:spcBef>
                <a:spcPts val="1000"/>
              </a:spcBef>
              <a:spcAft>
                <a:spcPts val="0"/>
              </a:spcAft>
              <a:buClr>
                <a:schemeClr val="lt1"/>
              </a:buClr>
              <a:buSzPts val="2220"/>
              <a:buChar char="•"/>
            </a:pPr>
            <a:r>
              <a:rPr lang="en-US" sz="2220"/>
              <a:t>Aumentos de temperatura (siglos a milenios)</a:t>
            </a:r>
            <a:r>
              <a:rPr lang="en-US" sz="2220" b="1">
                <a:solidFill>
                  <a:srgbClr val="FFC84B"/>
                </a:solidFill>
              </a:rPr>
              <a:t> +3.5–5.8 ºC</a:t>
            </a:r>
            <a:r>
              <a:rPr lang="en-US" sz="2220"/>
              <a:t> </a:t>
            </a:r>
            <a:endParaRPr/>
          </a:p>
          <a:p>
            <a:pPr marL="457200" lvl="0" indent="-457200" algn="l" rtl="0">
              <a:lnSpc>
                <a:spcPct val="100000"/>
              </a:lnSpc>
              <a:spcBef>
                <a:spcPts val="1000"/>
              </a:spcBef>
              <a:spcAft>
                <a:spcPts val="0"/>
              </a:spcAft>
              <a:buClr>
                <a:schemeClr val="lt1"/>
              </a:buClr>
              <a:buSzPts val="2220"/>
              <a:buChar char="•"/>
            </a:pPr>
            <a:r>
              <a:rPr lang="en-US" sz="2220"/>
              <a:t>Aumentos del nivel del mar de </a:t>
            </a:r>
            <a:r>
              <a:rPr lang="en-US" sz="2220" b="1">
                <a:solidFill>
                  <a:srgbClr val="FFC84B"/>
                </a:solidFill>
              </a:rPr>
              <a:t>~10-15 m (o ~30-50 pies) </a:t>
            </a:r>
            <a:endParaRPr/>
          </a:p>
          <a:p>
            <a:pPr marL="1371600" lvl="2" indent="-457200" algn="l" rtl="0">
              <a:lnSpc>
                <a:spcPct val="100000"/>
              </a:lnSpc>
              <a:spcBef>
                <a:spcPts val="500"/>
              </a:spcBef>
              <a:spcAft>
                <a:spcPts val="0"/>
              </a:spcAft>
              <a:buClr>
                <a:schemeClr val="lt1"/>
              </a:buClr>
              <a:buSzPts val="2220"/>
              <a:buFont typeface="Courier New"/>
              <a:buChar char="o"/>
            </a:pPr>
            <a:r>
              <a:rPr lang="en-US" sz="2220"/>
              <a:t>Con </a:t>
            </a:r>
            <a:r>
              <a:rPr lang="en-US" sz="2220" b="1">
                <a:solidFill>
                  <a:srgbClr val="FFC84B"/>
                </a:solidFill>
              </a:rPr>
              <a:t>5 m de aumento del nivel del mar</a:t>
            </a:r>
            <a:r>
              <a:rPr lang="en-US" sz="2220"/>
              <a:t>, Miami, gran parte de Manhattan, Centro de Londres, Bangkok, Bombay y Shanghai van a estar inundadas. </a:t>
            </a:r>
            <a:endParaRPr/>
          </a:p>
          <a:p>
            <a:pPr marL="228600" lvl="0" indent="-64135" algn="l" rtl="0">
              <a:lnSpc>
                <a:spcPct val="100000"/>
              </a:lnSpc>
              <a:spcBef>
                <a:spcPts val="1000"/>
              </a:spcBef>
              <a:spcAft>
                <a:spcPts val="0"/>
              </a:spcAft>
              <a:buClr>
                <a:schemeClr val="lt1"/>
              </a:buClr>
              <a:buSzPts val="2590"/>
              <a:buNone/>
            </a:pPr>
            <a:endParaRPr sz="2590"/>
          </a:p>
        </p:txBody>
      </p:sp>
      <p:pic>
        <p:nvPicPr>
          <p:cNvPr id="932" name="Google Shape;932;p91"/>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92"/>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solidFill>
                  <a:srgbClr val="FFC000"/>
                </a:solidFill>
              </a:rPr>
              <a:t>~2 ˚C </a:t>
            </a:r>
            <a:r>
              <a:rPr lang="en-US" sz="4400"/>
              <a:t>de calentamiento </a:t>
            </a:r>
            <a:r>
              <a:rPr lang="en-US" sz="4400">
                <a:solidFill>
                  <a:srgbClr val="FFC000"/>
                </a:solidFill>
              </a:rPr>
              <a:t>(o 3.6˚F) </a:t>
            </a:r>
            <a:endParaRPr/>
          </a:p>
        </p:txBody>
      </p:sp>
      <p:sp>
        <p:nvSpPr>
          <p:cNvPr id="939" name="Google Shape;939;p92"/>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lt1"/>
              </a:buClr>
              <a:buSzPts val="2220"/>
              <a:buChar char="•"/>
            </a:pPr>
            <a:r>
              <a:rPr lang="en-US" sz="2220"/>
              <a:t>Aumenta en este siglo el nivel del mar un </a:t>
            </a:r>
            <a:r>
              <a:rPr lang="en-US" sz="2220" b="1">
                <a:solidFill>
                  <a:srgbClr val="FFC84B"/>
                </a:solidFill>
              </a:rPr>
              <a:t>~0.50m </a:t>
            </a:r>
            <a:endParaRPr/>
          </a:p>
          <a:p>
            <a:pPr marL="457200" lvl="0" indent="-457200" algn="l" rtl="0">
              <a:lnSpc>
                <a:spcPct val="90000"/>
              </a:lnSpc>
              <a:spcBef>
                <a:spcPts val="1000"/>
              </a:spcBef>
              <a:spcAft>
                <a:spcPts val="0"/>
              </a:spcAft>
              <a:buClr>
                <a:schemeClr val="lt1"/>
              </a:buClr>
              <a:buSzPts val="2220"/>
              <a:buChar char="•"/>
            </a:pPr>
            <a:r>
              <a:rPr lang="en-US" sz="2220"/>
              <a:t>Disminuye la producción global de cultivos básicos:</a:t>
            </a:r>
            <a:endParaRPr/>
          </a:p>
          <a:p>
            <a:pPr marL="1371600" lvl="2" indent="-457200" algn="l" rtl="0">
              <a:lnSpc>
                <a:spcPct val="90000"/>
              </a:lnSpc>
              <a:spcBef>
                <a:spcPts val="500"/>
              </a:spcBef>
              <a:spcAft>
                <a:spcPts val="0"/>
              </a:spcAft>
              <a:buClr>
                <a:schemeClr val="lt1"/>
              </a:buClr>
              <a:buSzPts val="2220"/>
              <a:buFont typeface="Courier New"/>
              <a:buChar char="o"/>
            </a:pPr>
            <a:r>
              <a:rPr lang="en-US" sz="2220"/>
              <a:t>Trigo -8-37% </a:t>
            </a:r>
            <a:endParaRPr/>
          </a:p>
          <a:p>
            <a:pPr marL="1371600" lvl="2" indent="-457200" algn="l" rtl="0">
              <a:lnSpc>
                <a:spcPct val="90000"/>
              </a:lnSpc>
              <a:spcBef>
                <a:spcPts val="500"/>
              </a:spcBef>
              <a:spcAft>
                <a:spcPts val="0"/>
              </a:spcAft>
              <a:buClr>
                <a:schemeClr val="lt1"/>
              </a:buClr>
              <a:buSzPts val="2220"/>
              <a:buFont typeface="Courier New"/>
              <a:buChar char="o"/>
            </a:pPr>
            <a:r>
              <a:rPr lang="en-US" sz="2220"/>
              <a:t>Maiz -6-38% </a:t>
            </a:r>
            <a:endParaRPr/>
          </a:p>
          <a:p>
            <a:pPr marL="457200" lvl="0" indent="-457200" algn="l" rtl="0">
              <a:lnSpc>
                <a:spcPct val="90000"/>
              </a:lnSpc>
              <a:spcBef>
                <a:spcPts val="1000"/>
              </a:spcBef>
              <a:spcAft>
                <a:spcPts val="0"/>
              </a:spcAft>
              <a:buClr>
                <a:schemeClr val="lt1"/>
              </a:buClr>
              <a:buSzPts val="2220"/>
              <a:buChar char="•"/>
            </a:pPr>
            <a:r>
              <a:rPr lang="en-US" sz="2220"/>
              <a:t>Derretimientos graves de glaciares  </a:t>
            </a:r>
            <a:endParaRPr sz="2220" b="1">
              <a:solidFill>
                <a:srgbClr val="FFC84B"/>
              </a:solidFill>
            </a:endParaRPr>
          </a:p>
          <a:p>
            <a:pPr marL="457200" lvl="0" indent="-457200" algn="l" rtl="0">
              <a:lnSpc>
                <a:spcPct val="90000"/>
              </a:lnSpc>
              <a:spcBef>
                <a:spcPts val="1000"/>
              </a:spcBef>
              <a:spcAft>
                <a:spcPts val="0"/>
              </a:spcAft>
              <a:buClr>
                <a:srgbClr val="FFC84B"/>
              </a:buClr>
              <a:buSzPts val="2220"/>
              <a:buChar char="•"/>
            </a:pPr>
            <a:r>
              <a:rPr lang="en-US" sz="2220" b="1">
                <a:solidFill>
                  <a:srgbClr val="FFC84B"/>
                </a:solidFill>
              </a:rPr>
              <a:t>~8%</a:t>
            </a:r>
            <a:r>
              <a:rPr lang="en-US" sz="2220"/>
              <a:t>  de reducción al acceso al agua fresca (comparado con hoy) </a:t>
            </a:r>
            <a:endParaRPr/>
          </a:p>
          <a:p>
            <a:pPr marL="457200" lvl="0" indent="-457200" algn="l" rtl="0">
              <a:lnSpc>
                <a:spcPct val="90000"/>
              </a:lnSpc>
              <a:spcBef>
                <a:spcPts val="1000"/>
              </a:spcBef>
              <a:spcAft>
                <a:spcPts val="0"/>
              </a:spcAft>
              <a:buClr>
                <a:srgbClr val="FFC84B"/>
              </a:buClr>
              <a:buSzPts val="2220"/>
              <a:buChar char="•"/>
            </a:pPr>
            <a:r>
              <a:rPr lang="en-US" sz="2220" b="1">
                <a:solidFill>
                  <a:srgbClr val="FFC84B"/>
                </a:solidFill>
              </a:rPr>
              <a:t>~4%</a:t>
            </a:r>
            <a:r>
              <a:rPr lang="en-US" sz="2220"/>
              <a:t> de aumento en la proporción global de tierras bajo sequía (comparado con hoy)</a:t>
            </a:r>
            <a:endParaRPr/>
          </a:p>
          <a:p>
            <a:pPr marL="457200" lvl="0" indent="-457200" algn="l" rtl="0">
              <a:lnSpc>
                <a:spcPct val="90000"/>
              </a:lnSpc>
              <a:spcBef>
                <a:spcPts val="1000"/>
              </a:spcBef>
              <a:spcAft>
                <a:spcPts val="0"/>
              </a:spcAft>
              <a:buClr>
                <a:srgbClr val="FFC84B"/>
              </a:buClr>
              <a:buSzPts val="2220"/>
              <a:buChar char="•"/>
            </a:pPr>
            <a:r>
              <a:rPr lang="en-US" sz="2220" b="1">
                <a:solidFill>
                  <a:srgbClr val="FFC84B"/>
                </a:solidFill>
              </a:rPr>
              <a:t>9-31%</a:t>
            </a:r>
            <a:r>
              <a:rPr lang="en-US" sz="2220"/>
              <a:t> de las especies de plantas y anumales en peligro de extinción </a:t>
            </a:r>
            <a:endParaRPr/>
          </a:p>
          <a:p>
            <a:pPr marL="457200" lvl="0" indent="-457200" algn="l" rtl="0">
              <a:lnSpc>
                <a:spcPct val="90000"/>
              </a:lnSpc>
              <a:spcBef>
                <a:spcPts val="1000"/>
              </a:spcBef>
              <a:spcAft>
                <a:spcPts val="0"/>
              </a:spcAft>
              <a:buClr>
                <a:schemeClr val="lt1"/>
              </a:buClr>
              <a:buSzPts val="2220"/>
              <a:buChar char="•"/>
            </a:pPr>
            <a:r>
              <a:rPr lang="en-US" sz="2220"/>
              <a:t>Aumentos de (millennio) </a:t>
            </a:r>
            <a:r>
              <a:rPr lang="en-US" sz="2220" b="1">
                <a:solidFill>
                  <a:srgbClr val="FFC84B"/>
                </a:solidFill>
              </a:rPr>
              <a:t>+2-3.8 </a:t>
            </a:r>
            <a:r>
              <a:rPr lang="en-US" sz="2220" b="1" baseline="30000">
                <a:solidFill>
                  <a:srgbClr val="FFC84B"/>
                </a:solidFill>
              </a:rPr>
              <a:t>o</a:t>
            </a:r>
            <a:r>
              <a:rPr lang="en-US" sz="2220" b="1">
                <a:solidFill>
                  <a:srgbClr val="FFC84B"/>
                </a:solidFill>
              </a:rPr>
              <a:t>C </a:t>
            </a:r>
            <a:endParaRPr/>
          </a:p>
          <a:p>
            <a:pPr marL="457200" lvl="0" indent="-457200" algn="l" rtl="0">
              <a:lnSpc>
                <a:spcPct val="90000"/>
              </a:lnSpc>
              <a:spcBef>
                <a:spcPts val="1000"/>
              </a:spcBef>
              <a:spcAft>
                <a:spcPts val="0"/>
              </a:spcAft>
              <a:buClr>
                <a:schemeClr val="lt1"/>
              </a:buClr>
              <a:buSzPts val="2220"/>
              <a:buChar char="•"/>
            </a:pPr>
            <a:r>
              <a:rPr lang="en-US" sz="2220"/>
              <a:t>Aumento del nivel del mar (millennio) </a:t>
            </a:r>
            <a:r>
              <a:rPr lang="en-US" sz="2220" b="1">
                <a:solidFill>
                  <a:srgbClr val="FFC84B"/>
                </a:solidFill>
              </a:rPr>
              <a:t>~2-10 m (o ~10 – 30 pies)</a:t>
            </a:r>
            <a:endParaRPr/>
          </a:p>
          <a:p>
            <a:pPr marL="457200" lvl="0" indent="-457200" algn="l" rtl="0">
              <a:lnSpc>
                <a:spcPct val="90000"/>
              </a:lnSpc>
              <a:spcBef>
                <a:spcPts val="1000"/>
              </a:spcBef>
              <a:spcAft>
                <a:spcPts val="0"/>
              </a:spcAft>
              <a:buClr>
                <a:srgbClr val="FFC84B"/>
              </a:buClr>
              <a:buSzPts val="2220"/>
              <a:buChar char="•"/>
            </a:pPr>
            <a:r>
              <a:rPr lang="en-US" sz="2220" b="1">
                <a:solidFill>
                  <a:srgbClr val="FFC84B"/>
                </a:solidFill>
              </a:rPr>
              <a:t>~90%</a:t>
            </a:r>
            <a:r>
              <a:rPr lang="en-US" sz="2220"/>
              <a:t> de los arrecifes de coral sufren blanqueamiento de corales</a:t>
            </a:r>
            <a:endParaRPr sz="2220"/>
          </a:p>
          <a:p>
            <a:pPr marL="228600" lvl="0" indent="-64135" algn="l" rtl="0">
              <a:lnSpc>
                <a:spcPct val="90000"/>
              </a:lnSpc>
              <a:spcBef>
                <a:spcPts val="1000"/>
              </a:spcBef>
              <a:spcAft>
                <a:spcPts val="0"/>
              </a:spcAft>
              <a:buClr>
                <a:schemeClr val="lt1"/>
              </a:buClr>
              <a:buSzPts val="2590"/>
              <a:buNone/>
            </a:pPr>
            <a:endParaRPr sz="2590"/>
          </a:p>
        </p:txBody>
      </p:sp>
      <p:pic>
        <p:nvPicPr>
          <p:cNvPr id="940" name="Google Shape;940;p92"/>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3"/>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solidFill>
                  <a:srgbClr val="FFC000"/>
                </a:solidFill>
              </a:rPr>
              <a:t>~1.5 ºC de calentamiento (o 2.7˚F) </a:t>
            </a:r>
            <a:endParaRPr/>
          </a:p>
        </p:txBody>
      </p:sp>
      <p:sp>
        <p:nvSpPr>
          <p:cNvPr id="947" name="Google Shape;947;p93"/>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lt1"/>
              </a:buClr>
              <a:buSzPts val="2800"/>
              <a:buChar char="•"/>
            </a:pPr>
            <a:r>
              <a:rPr lang="en-US"/>
              <a:t>Aumento del nivel del mar en este siglo de </a:t>
            </a:r>
            <a:r>
              <a:rPr lang="en-US" b="1">
                <a:solidFill>
                  <a:srgbClr val="FFC84B"/>
                </a:solidFill>
              </a:rPr>
              <a:t>~0.40m (o ~1 pies)</a:t>
            </a:r>
            <a:endParaRPr/>
          </a:p>
          <a:p>
            <a:pPr marL="285750" lvl="0" indent="-285750" algn="l" rtl="0">
              <a:lnSpc>
                <a:spcPct val="100000"/>
              </a:lnSpc>
              <a:spcBef>
                <a:spcPts val="1600"/>
              </a:spcBef>
              <a:spcAft>
                <a:spcPts val="0"/>
              </a:spcAft>
              <a:buClr>
                <a:schemeClr val="lt1"/>
              </a:buClr>
              <a:buSzPts val="2800"/>
              <a:buChar char="•"/>
            </a:pPr>
            <a:r>
              <a:rPr lang="en-US"/>
              <a:t>Disminuyen la producción de cultivos básicos:</a:t>
            </a:r>
            <a:endParaRPr/>
          </a:p>
          <a:p>
            <a:pPr marL="1257300" lvl="2" indent="-342900" algn="l" rtl="0">
              <a:lnSpc>
                <a:spcPct val="100000"/>
              </a:lnSpc>
              <a:spcBef>
                <a:spcPts val="1100"/>
              </a:spcBef>
              <a:spcAft>
                <a:spcPts val="0"/>
              </a:spcAft>
              <a:buClr>
                <a:schemeClr val="lt1"/>
              </a:buClr>
              <a:buSzPts val="2800"/>
              <a:buFont typeface="Courier New"/>
              <a:buChar char="o"/>
            </a:pPr>
            <a:r>
              <a:rPr lang="en-US" sz="2800"/>
              <a:t>Trigo -6-20% </a:t>
            </a:r>
            <a:endParaRPr/>
          </a:p>
          <a:p>
            <a:pPr marL="1257300" lvl="2" indent="-342900" algn="l" rtl="0">
              <a:lnSpc>
                <a:spcPct val="100000"/>
              </a:lnSpc>
              <a:spcBef>
                <a:spcPts val="1100"/>
              </a:spcBef>
              <a:spcAft>
                <a:spcPts val="0"/>
              </a:spcAft>
              <a:buClr>
                <a:schemeClr val="lt1"/>
              </a:buClr>
              <a:buSzPts val="2800"/>
              <a:buFont typeface="Courier New"/>
              <a:buChar char="o"/>
            </a:pPr>
            <a:r>
              <a:rPr lang="en-US" sz="2800"/>
              <a:t>Maiz -6-26% </a:t>
            </a:r>
            <a:endParaRPr/>
          </a:p>
          <a:p>
            <a:pPr marL="285750" lvl="0" indent="-285750" algn="l" rtl="0">
              <a:lnSpc>
                <a:spcPct val="100000"/>
              </a:lnSpc>
              <a:spcBef>
                <a:spcPts val="1600"/>
              </a:spcBef>
              <a:spcAft>
                <a:spcPts val="0"/>
              </a:spcAft>
              <a:buClr>
                <a:schemeClr val="lt1"/>
              </a:buClr>
              <a:buSzPts val="2800"/>
              <a:buChar char="•"/>
            </a:pPr>
            <a:r>
              <a:rPr lang="en-US"/>
              <a:t>Derretimiento moderado de glaciares</a:t>
            </a:r>
            <a:endParaRPr/>
          </a:p>
          <a:p>
            <a:pPr marL="457200" lvl="0" indent="-457200" algn="l" rtl="0">
              <a:lnSpc>
                <a:spcPct val="100000"/>
              </a:lnSpc>
              <a:spcBef>
                <a:spcPts val="1600"/>
              </a:spcBef>
              <a:spcAft>
                <a:spcPts val="0"/>
              </a:spcAft>
              <a:buClr>
                <a:srgbClr val="FFC84B"/>
              </a:buClr>
              <a:buSzPts val="2800"/>
              <a:buChar char="•"/>
            </a:pPr>
            <a:r>
              <a:rPr lang="en-US" b="1">
                <a:solidFill>
                  <a:srgbClr val="FFC84B"/>
                </a:solidFill>
              </a:rPr>
              <a:t>~70% </a:t>
            </a:r>
            <a:r>
              <a:rPr lang="en-US"/>
              <a:t>de los arrecifes de coral sufren blanqueamiento de corales</a:t>
            </a:r>
            <a:endParaRPr/>
          </a:p>
        </p:txBody>
      </p:sp>
      <p:pic>
        <p:nvPicPr>
          <p:cNvPr id="948" name="Google Shape;948;p93"/>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94"/>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t>Beneficios de la Acción Climática</a:t>
            </a:r>
            <a:endParaRPr sz="4400"/>
          </a:p>
        </p:txBody>
      </p:sp>
      <p:sp>
        <p:nvSpPr>
          <p:cNvPr id="955" name="Google Shape;955;p9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FFFFFF"/>
              </a:buClr>
              <a:buSzPts val="2220"/>
              <a:buChar char="•"/>
            </a:pPr>
            <a:r>
              <a:rPr lang="en-US" sz="2220">
                <a:solidFill>
                  <a:srgbClr val="FFFFFF"/>
                </a:solidFill>
              </a:rPr>
              <a:t>Estados Unidos ahorraría miles de millones en costos de atención médica para 2030:</a:t>
            </a:r>
            <a:endParaRPr sz="2220">
              <a:solidFill>
                <a:srgbClr val="FFFFFF"/>
              </a:solidFill>
            </a:endParaRPr>
          </a:p>
          <a:p>
            <a:pPr marL="800100" lvl="1"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Previene </a:t>
            </a:r>
            <a:r>
              <a:rPr lang="en-US" sz="2220" b="1">
                <a:solidFill>
                  <a:srgbClr val="FFC84B"/>
                </a:solidFill>
              </a:rPr>
              <a:t>~295,000</a:t>
            </a:r>
            <a:r>
              <a:rPr lang="en-US" sz="2220">
                <a:solidFill>
                  <a:srgbClr val="FFFFFF"/>
                </a:solidFill>
              </a:rPr>
              <a:t> muertes prematuras por polución del aire (ozono y particulas) causadas por el uso combustibles fósiles </a:t>
            </a:r>
            <a:endParaRPr/>
          </a:p>
          <a:p>
            <a:pPr marL="800100" lvl="1"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Ahorros adicionales que pueden prevenir </a:t>
            </a:r>
            <a:r>
              <a:rPr lang="en-US" sz="2220" b="1">
                <a:solidFill>
                  <a:srgbClr val="FFC84B"/>
                </a:solidFill>
              </a:rPr>
              <a:t>~29,000 ER</a:t>
            </a:r>
            <a:r>
              <a:rPr lang="en-US" sz="2220">
                <a:solidFill>
                  <a:srgbClr val="FFFFFF"/>
                </a:solidFill>
              </a:rPr>
              <a:t> visitas/año para el asma infantil y </a:t>
            </a:r>
            <a:r>
              <a:rPr lang="en-US" sz="2220" b="1">
                <a:solidFill>
                  <a:srgbClr val="FFC84B"/>
                </a:solidFill>
              </a:rPr>
              <a:t>15M de horas de adultos </a:t>
            </a:r>
            <a:r>
              <a:rPr lang="en-US" sz="2220">
                <a:solidFill>
                  <a:srgbClr val="FFFFFF"/>
                </a:solidFill>
              </a:rPr>
              <a:t>pérdidas en el trabajo en trabajo/año </a:t>
            </a:r>
            <a:endParaRPr/>
          </a:p>
          <a:p>
            <a:pPr marL="342900" lvl="1" indent="-342900" algn="l" rtl="0">
              <a:lnSpc>
                <a:spcPct val="90000"/>
              </a:lnSpc>
              <a:spcBef>
                <a:spcPts val="500"/>
              </a:spcBef>
              <a:spcAft>
                <a:spcPts val="0"/>
              </a:spcAft>
              <a:buClr>
                <a:srgbClr val="FFFFFF"/>
              </a:buClr>
              <a:buSzPts val="2220"/>
              <a:buChar char="•"/>
            </a:pPr>
            <a:r>
              <a:rPr lang="en-US" sz="2220">
                <a:solidFill>
                  <a:srgbClr val="FFFFFF"/>
                </a:solidFill>
              </a:rPr>
              <a:t>Las enfermedades y los patógenos se propagan más lentamente en climas más fríos con menos inundaciones </a:t>
            </a:r>
            <a:endParaRPr/>
          </a:p>
          <a:p>
            <a:pPr marL="342900" lvl="0" indent="-342900" algn="l" rtl="0">
              <a:lnSpc>
                <a:spcPct val="90000"/>
              </a:lnSpc>
              <a:spcBef>
                <a:spcPts val="1000"/>
              </a:spcBef>
              <a:spcAft>
                <a:spcPts val="0"/>
              </a:spcAft>
              <a:buClr>
                <a:srgbClr val="FFFFFF"/>
              </a:buClr>
              <a:buSzPts val="2220"/>
              <a:buChar char="•"/>
            </a:pPr>
            <a:r>
              <a:rPr lang="en-US" sz="2220">
                <a:solidFill>
                  <a:srgbClr val="FFFFFF"/>
                </a:solidFill>
              </a:rPr>
              <a:t>Desarrollo de nuevas tecnologías para fuentes de energía renovables y transporte</a:t>
            </a:r>
            <a:endParaRPr sz="2220">
              <a:solidFill>
                <a:srgbClr val="FFFFFF"/>
              </a:solidFill>
            </a:endParaRPr>
          </a:p>
          <a:p>
            <a:pPr marL="800100" lvl="2"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Ahorro de costos de beneficios de salud monetizados: </a:t>
            </a:r>
            <a:r>
              <a:rPr lang="en-US" sz="2220">
                <a:solidFill>
                  <a:srgbClr val="FFC000"/>
                </a:solidFill>
              </a:rPr>
              <a:t>~ </a:t>
            </a:r>
            <a:r>
              <a:rPr lang="en-US" sz="2220" b="1">
                <a:solidFill>
                  <a:srgbClr val="FFC000"/>
                </a:solidFill>
              </a:rPr>
              <a:t>$ 800 mil millones / año</a:t>
            </a:r>
            <a:r>
              <a:rPr lang="en-US" sz="2220">
                <a:solidFill>
                  <a:srgbClr val="FFC000"/>
                </a:solidFill>
              </a:rPr>
              <a:t> </a:t>
            </a:r>
            <a:r>
              <a:rPr lang="en-US" sz="2220">
                <a:solidFill>
                  <a:srgbClr val="FFFFFF"/>
                </a:solidFill>
              </a:rPr>
              <a:t>para energía limpia y </a:t>
            </a:r>
            <a:r>
              <a:rPr lang="en-US" sz="2220" b="1">
                <a:solidFill>
                  <a:srgbClr val="FFC000"/>
                </a:solidFill>
              </a:rPr>
              <a:t>$ 400 mil millones / año </a:t>
            </a:r>
            <a:r>
              <a:rPr lang="en-US" sz="2220">
                <a:solidFill>
                  <a:srgbClr val="FFFFFF"/>
                </a:solidFill>
              </a:rPr>
              <a:t>para transporte limpio: ~ $ 1.2 billones / año.</a:t>
            </a:r>
            <a:endParaRPr/>
          </a:p>
          <a:p>
            <a:pPr marL="800100" lvl="2"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Menos horas de calor provocando menos paros cardíacos y muertes </a:t>
            </a:r>
            <a:endParaRPr/>
          </a:p>
          <a:p>
            <a:pPr marL="342900" lvl="0" indent="-342900" algn="l" rtl="0">
              <a:lnSpc>
                <a:spcPct val="90000"/>
              </a:lnSpc>
              <a:spcBef>
                <a:spcPts val="1000"/>
              </a:spcBef>
              <a:spcAft>
                <a:spcPts val="0"/>
              </a:spcAft>
              <a:buClr>
                <a:srgbClr val="FFFFFF"/>
              </a:buClr>
              <a:buSzPts val="2220"/>
              <a:buChar char="•"/>
            </a:pPr>
            <a:r>
              <a:rPr lang="en-US" sz="2220">
                <a:solidFill>
                  <a:srgbClr val="FFFFFF"/>
                </a:solidFill>
              </a:rPr>
              <a:t>Preservación de ecosistemas vulnerables.</a:t>
            </a:r>
            <a:endParaRPr sz="2590"/>
          </a:p>
        </p:txBody>
      </p:sp>
      <p:pic>
        <p:nvPicPr>
          <p:cNvPr id="956" name="Google Shape;956;p94"/>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p:nvPr/>
        </p:nvSpPr>
        <p:spPr>
          <a:xfrm>
            <a:off x="307520" y="152400"/>
            <a:ext cx="11491189" cy="7616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Noto Sans Symbols"/>
              <a:buNone/>
            </a:pPr>
            <a:r>
              <a:rPr lang="en-US" sz="2400" b="0" i="0" u="none" strike="noStrike" cap="none">
                <a:solidFill>
                  <a:schemeClr val="lt1"/>
                </a:solidFill>
                <a:latin typeface="Helvetica Neue Light"/>
                <a:ea typeface="Helvetica Neue Light"/>
                <a:cs typeface="Helvetica Neue Light"/>
                <a:sym typeface="Helvetica Neue Light"/>
              </a:rPr>
              <a:t>El CO</a:t>
            </a:r>
            <a:r>
              <a:rPr lang="en-US" sz="1200" b="0" i="0" u="none" strike="noStrike" cap="none">
                <a:solidFill>
                  <a:schemeClr val="lt1"/>
                </a:solidFill>
                <a:latin typeface="Helvetica Neue Light"/>
                <a:ea typeface="Helvetica Neue Light"/>
                <a:cs typeface="Helvetica Neue Light"/>
                <a:sym typeface="Helvetica Neue Light"/>
              </a:rPr>
              <a:t>2</a:t>
            </a:r>
            <a:r>
              <a:rPr lang="en-US" sz="2400" b="0" i="0" u="none" strike="noStrike" cap="none">
                <a:solidFill>
                  <a:schemeClr val="lt1"/>
                </a:solidFill>
                <a:latin typeface="Helvetica Neue Light"/>
                <a:ea typeface="Helvetica Neue Light"/>
                <a:cs typeface="Helvetica Neue Light"/>
                <a:sym typeface="Helvetica Neue Light"/>
              </a:rPr>
              <a:t> atmosférico es más alto que nunca en los últimos 800,000 años, y los niveles aumentan más rápido que en cualquier otro momento hace millones de años.</a:t>
            </a:r>
            <a:endParaRPr sz="2400" b="0" i="0" u="none" strike="noStrike" cap="none">
              <a:solidFill>
                <a:srgbClr val="41342E"/>
              </a:solidFill>
              <a:latin typeface="Helvetica Neue Light"/>
              <a:ea typeface="Helvetica Neue Light"/>
              <a:cs typeface="Helvetica Neue Light"/>
              <a:sym typeface="Helvetica Neue Light"/>
            </a:endParaRPr>
          </a:p>
        </p:txBody>
      </p:sp>
      <p:pic>
        <p:nvPicPr>
          <p:cNvPr id="145" name="Google Shape;145;p23"/>
          <p:cNvPicPr preferRelativeResize="0"/>
          <p:nvPr/>
        </p:nvPicPr>
        <p:blipFill rotWithShape="1">
          <a:blip r:embed="rId3">
            <a:alphaModFix/>
          </a:blip>
          <a:srcRect/>
          <a:stretch/>
        </p:blipFill>
        <p:spPr>
          <a:xfrm>
            <a:off x="1" y="1251509"/>
            <a:ext cx="12192000" cy="5635988"/>
          </a:xfrm>
          <a:prstGeom prst="rect">
            <a:avLst/>
          </a:prstGeom>
          <a:noFill/>
          <a:ln>
            <a:noFill/>
          </a:ln>
        </p:spPr>
      </p:pic>
      <p:sp>
        <p:nvSpPr>
          <p:cNvPr id="146" name="Google Shape;146;p23"/>
          <p:cNvSpPr/>
          <p:nvPr/>
        </p:nvSpPr>
        <p:spPr>
          <a:xfrm>
            <a:off x="8910831" y="6475426"/>
            <a:ext cx="296632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lt1"/>
                </a:solidFill>
                <a:latin typeface="Helvetica Neue Light"/>
                <a:ea typeface="Helvetica Neue Light"/>
                <a:cs typeface="Helvetica Neue Light"/>
                <a:sym typeface="Helvetica Neue Light"/>
              </a:rPr>
              <a:t>Fuente: </a:t>
            </a:r>
            <a:r>
              <a:rPr lang="en-US" sz="1200" b="0" i="0" u="sng" strike="noStrike" cap="none">
                <a:solidFill>
                  <a:schemeClr val="lt1"/>
                </a:solidFill>
                <a:latin typeface="Helvetica Neue Light"/>
                <a:ea typeface="Helvetica Neue Light"/>
                <a:cs typeface="Helvetica Neue Light"/>
                <a:sym typeface="Helvetica Neue Light"/>
                <a:hlinkClick r:id="rId4"/>
              </a:rPr>
              <a:t>https://climate.nasa.gov/evidence/</a:t>
            </a:r>
            <a:endParaRPr sz="1200">
              <a:solidFill>
                <a:schemeClr val="lt1"/>
              </a:solidFill>
              <a:latin typeface="Helvetica Neue Light"/>
              <a:ea typeface="Helvetica Neue Light"/>
              <a:cs typeface="Helvetica Neue Light"/>
              <a:sym typeface="Helvetica Neue Light"/>
            </a:endParaRPr>
          </a:p>
        </p:txBody>
      </p:sp>
      <p:sp>
        <p:nvSpPr>
          <p:cNvPr id="147" name="Google Shape;147;p23"/>
          <p:cNvSpPr txBox="1"/>
          <p:nvPr/>
        </p:nvSpPr>
        <p:spPr>
          <a:xfrm>
            <a:off x="10663086" y="2411672"/>
            <a:ext cx="1528915" cy="369332"/>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Nivel actual</a:t>
            </a:r>
            <a:endParaRPr/>
          </a:p>
        </p:txBody>
      </p:sp>
      <p:sp>
        <p:nvSpPr>
          <p:cNvPr id="148" name="Google Shape;148;p23"/>
          <p:cNvSpPr txBox="1"/>
          <p:nvPr/>
        </p:nvSpPr>
        <p:spPr>
          <a:xfrm>
            <a:off x="10663086" y="3661906"/>
            <a:ext cx="1528915" cy="369332"/>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Nivel 1950</a:t>
            </a:r>
            <a:endParaRPr/>
          </a:p>
        </p:txBody>
      </p:sp>
      <p:sp>
        <p:nvSpPr>
          <p:cNvPr id="149" name="Google Shape;149;p23"/>
          <p:cNvSpPr txBox="1"/>
          <p:nvPr/>
        </p:nvSpPr>
        <p:spPr>
          <a:xfrm>
            <a:off x="4063182" y="6343574"/>
            <a:ext cx="3311012" cy="369332"/>
          </a:xfrm>
          <a:prstGeom prst="rect">
            <a:avLst/>
          </a:prstGeom>
          <a:solidFill>
            <a:srgbClr val="01346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736255"/>
                </a:solidFill>
                <a:latin typeface="Calibri"/>
                <a:ea typeface="Calibri"/>
                <a:cs typeface="Calibri"/>
                <a:sym typeface="Calibri"/>
              </a:rPr>
              <a:t>Años antes de hoy (0 = 1950)</a:t>
            </a:r>
            <a:endParaRPr/>
          </a:p>
        </p:txBody>
      </p:sp>
      <p:sp>
        <p:nvSpPr>
          <p:cNvPr id="150" name="Google Shape;150;p23"/>
          <p:cNvSpPr txBox="1"/>
          <p:nvPr/>
        </p:nvSpPr>
        <p:spPr>
          <a:xfrm rot="-5400000">
            <a:off x="-2492111" y="3793454"/>
            <a:ext cx="5454960" cy="369332"/>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755B38"/>
                </a:solidFill>
                <a:latin typeface="Calibri"/>
                <a:ea typeface="Calibri"/>
                <a:cs typeface="Calibri"/>
                <a:sym typeface="Calibri"/>
              </a:rPr>
              <a:t>Dióxido de carbono equivalente (partes por millón)</a:t>
            </a:r>
            <a:endParaRPr/>
          </a:p>
        </p:txBody>
      </p:sp>
      <p:sp>
        <p:nvSpPr>
          <p:cNvPr id="151" name="Google Shape;151;p23"/>
          <p:cNvSpPr txBox="1"/>
          <p:nvPr/>
        </p:nvSpPr>
        <p:spPr>
          <a:xfrm>
            <a:off x="1604173" y="3489764"/>
            <a:ext cx="8272934" cy="338554"/>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736255"/>
                </a:solidFill>
                <a:latin typeface="Calibri"/>
                <a:ea typeface="Calibri"/>
                <a:cs typeface="Calibri"/>
                <a:sym typeface="Calibri"/>
              </a:rPr>
              <a:t>Durante milenios, el dióxido de carbono atmosférico nunca ha estado por encima de esta línea</a:t>
            </a:r>
            <a:endParaRPr sz="1600" b="1">
              <a:solidFill>
                <a:srgbClr val="736255"/>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95"/>
          <p:cNvSpPr txBox="1"/>
          <p:nvPr/>
        </p:nvSpPr>
        <p:spPr>
          <a:xfrm>
            <a:off x="490372" y="2466377"/>
            <a:ext cx="4946754" cy="6232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3600" b="1">
                <a:solidFill>
                  <a:srgbClr val="113A75"/>
                </a:solidFill>
                <a:latin typeface="Helvetica Neue"/>
                <a:ea typeface="Helvetica Neue"/>
                <a:cs typeface="Helvetica Neue"/>
                <a:sym typeface="Helvetica Neue"/>
              </a:rPr>
              <a:t>Países Desarrollados</a:t>
            </a:r>
            <a:endParaRPr sz="3600" b="1">
              <a:solidFill>
                <a:srgbClr val="113A75"/>
              </a:solidFill>
              <a:latin typeface="Helvetica Neue"/>
              <a:ea typeface="Helvetica Neue"/>
              <a:cs typeface="Helvetica Neue"/>
              <a:sym typeface="Helvetica Neue"/>
            </a:endParaRPr>
          </a:p>
        </p:txBody>
      </p:sp>
      <p:sp>
        <p:nvSpPr>
          <p:cNvPr id="963" name="Google Shape;963;p95"/>
          <p:cNvSpPr txBox="1">
            <a:spLocks noGrp="1"/>
          </p:cNvSpPr>
          <p:nvPr>
            <p:ph type="body" idx="4294967295"/>
          </p:nvPr>
        </p:nvSpPr>
        <p:spPr>
          <a:xfrm>
            <a:off x="657329" y="3187345"/>
            <a:ext cx="4289425" cy="31432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b="1" i="1"/>
              <a:t>Líderes de:</a:t>
            </a:r>
            <a:endParaRPr/>
          </a:p>
          <a:p>
            <a:pPr marL="685800" lvl="1" indent="-228600" algn="l" rtl="0">
              <a:lnSpc>
                <a:spcPct val="90000"/>
              </a:lnSpc>
              <a:spcBef>
                <a:spcPts val="0"/>
              </a:spcBef>
              <a:spcAft>
                <a:spcPts val="0"/>
              </a:spcAft>
              <a:buClr>
                <a:schemeClr val="dk1"/>
              </a:buClr>
              <a:buSzPts val="2200"/>
              <a:buChar char="•"/>
            </a:pPr>
            <a:r>
              <a:rPr lang="en-US" sz="2200"/>
              <a:t>Australia</a:t>
            </a:r>
            <a:endParaRPr/>
          </a:p>
          <a:p>
            <a:pPr marL="685800" lvl="1" indent="-228600" algn="l" rtl="0">
              <a:lnSpc>
                <a:spcPct val="90000"/>
              </a:lnSpc>
              <a:spcBef>
                <a:spcPts val="0"/>
              </a:spcBef>
              <a:spcAft>
                <a:spcPts val="0"/>
              </a:spcAft>
              <a:buClr>
                <a:schemeClr val="dk1"/>
              </a:buClr>
              <a:buSzPts val="2200"/>
              <a:buChar char="•"/>
            </a:pPr>
            <a:r>
              <a:rPr lang="en-US" sz="2200"/>
              <a:t>Canadá</a:t>
            </a:r>
            <a:endParaRPr sz="2200"/>
          </a:p>
          <a:p>
            <a:pPr marL="685800" lvl="1" indent="-228600" algn="l" rtl="0">
              <a:lnSpc>
                <a:spcPct val="90000"/>
              </a:lnSpc>
              <a:spcBef>
                <a:spcPts val="0"/>
              </a:spcBef>
              <a:spcAft>
                <a:spcPts val="0"/>
              </a:spcAft>
              <a:buClr>
                <a:schemeClr val="dk1"/>
              </a:buClr>
              <a:buSzPts val="2200"/>
              <a:buChar char="•"/>
            </a:pPr>
            <a:r>
              <a:rPr lang="en-US" sz="2200"/>
              <a:t>Union Europea</a:t>
            </a:r>
            <a:endParaRPr sz="2200"/>
          </a:p>
          <a:p>
            <a:pPr marL="685800" lvl="1" indent="-228600" algn="l" rtl="0">
              <a:lnSpc>
                <a:spcPct val="90000"/>
              </a:lnSpc>
              <a:spcBef>
                <a:spcPts val="0"/>
              </a:spcBef>
              <a:spcAft>
                <a:spcPts val="0"/>
              </a:spcAft>
              <a:buClr>
                <a:schemeClr val="dk1"/>
              </a:buClr>
              <a:buSzPts val="2200"/>
              <a:buChar char="•"/>
            </a:pPr>
            <a:r>
              <a:rPr lang="en-US" sz="2200"/>
              <a:t>Japón</a:t>
            </a:r>
            <a:endParaRPr sz="2200"/>
          </a:p>
          <a:p>
            <a:pPr marL="685800" lvl="1" indent="-228600" algn="l" rtl="0">
              <a:lnSpc>
                <a:spcPct val="90000"/>
              </a:lnSpc>
              <a:spcBef>
                <a:spcPts val="0"/>
              </a:spcBef>
              <a:spcAft>
                <a:spcPts val="0"/>
              </a:spcAft>
              <a:buClr>
                <a:schemeClr val="dk1"/>
              </a:buClr>
              <a:buSzPts val="2200"/>
              <a:buChar char="•"/>
            </a:pPr>
            <a:r>
              <a:rPr lang="en-US" sz="2200"/>
              <a:t>Nueva Zelanda</a:t>
            </a:r>
            <a:endParaRPr sz="2200"/>
          </a:p>
          <a:p>
            <a:pPr marL="685800" lvl="1" indent="-228600" algn="l" rtl="0">
              <a:lnSpc>
                <a:spcPct val="90000"/>
              </a:lnSpc>
              <a:spcBef>
                <a:spcPts val="0"/>
              </a:spcBef>
              <a:spcAft>
                <a:spcPts val="0"/>
              </a:spcAft>
              <a:buClr>
                <a:schemeClr val="dk1"/>
              </a:buClr>
              <a:buSzPts val="2200"/>
              <a:buChar char="•"/>
            </a:pPr>
            <a:r>
              <a:rPr lang="en-US" sz="2200"/>
              <a:t>Rusia &amp; Antigua República Soviética</a:t>
            </a:r>
            <a:endParaRPr sz="2200"/>
          </a:p>
          <a:p>
            <a:pPr marL="685800" lvl="1" indent="-228600" algn="l" rtl="0">
              <a:lnSpc>
                <a:spcPct val="90000"/>
              </a:lnSpc>
              <a:spcBef>
                <a:spcPts val="0"/>
              </a:spcBef>
              <a:spcAft>
                <a:spcPts val="0"/>
              </a:spcAft>
              <a:buClr>
                <a:schemeClr val="dk1"/>
              </a:buClr>
              <a:buSzPts val="2200"/>
              <a:buChar char="•"/>
            </a:pPr>
            <a:r>
              <a:rPr lang="en-US" sz="2200"/>
              <a:t>Corea del Sur</a:t>
            </a:r>
            <a:endParaRPr/>
          </a:p>
          <a:p>
            <a:pPr marL="685800" lvl="1" indent="-228600" algn="l" rtl="0">
              <a:lnSpc>
                <a:spcPct val="90000"/>
              </a:lnSpc>
              <a:spcBef>
                <a:spcPts val="0"/>
              </a:spcBef>
              <a:spcAft>
                <a:spcPts val="0"/>
              </a:spcAft>
              <a:buClr>
                <a:schemeClr val="dk1"/>
              </a:buClr>
              <a:buSzPts val="2200"/>
              <a:buChar char="•"/>
            </a:pPr>
            <a:r>
              <a:rPr lang="en-US" sz="2200"/>
              <a:t>EEUU</a:t>
            </a:r>
            <a:endParaRPr/>
          </a:p>
          <a:p>
            <a:pPr marL="685800" lvl="1" indent="-85725" algn="l" rtl="0">
              <a:lnSpc>
                <a:spcPct val="90000"/>
              </a:lnSpc>
              <a:spcBef>
                <a:spcPts val="500"/>
              </a:spcBef>
              <a:spcAft>
                <a:spcPts val="0"/>
              </a:spcAft>
              <a:buClr>
                <a:schemeClr val="dk1"/>
              </a:buClr>
              <a:buSzPts val="2250"/>
              <a:buNone/>
            </a:pPr>
            <a:endParaRPr sz="2250"/>
          </a:p>
        </p:txBody>
      </p:sp>
      <p:pic>
        <p:nvPicPr>
          <p:cNvPr id="964" name="Google Shape;964;p95" descr="Macintosh HD:Users:ellie:Library:Group Containers:Q79WDW8YH9.com.evernote.Evernote:Evernote:quick-note:pitterpatter___Evernote:quick-note-fgSnDE:attachment--7gNz3N:screenshot.png"/>
          <p:cNvPicPr preferRelativeResize="0"/>
          <p:nvPr/>
        </p:nvPicPr>
        <p:blipFill rotWithShape="1">
          <a:blip r:embed="rId3">
            <a:alphaModFix/>
          </a:blip>
          <a:srcRect/>
          <a:stretch/>
        </p:blipFill>
        <p:spPr>
          <a:xfrm>
            <a:off x="1041816" y="300291"/>
            <a:ext cx="3843867" cy="2068366"/>
          </a:xfrm>
          <a:prstGeom prst="rect">
            <a:avLst/>
          </a:prstGeom>
          <a:noFill/>
          <a:ln w="31750" cap="flat" cmpd="sng">
            <a:solidFill>
              <a:srgbClr val="828282"/>
            </a:solidFill>
            <a:prstDash val="solid"/>
            <a:round/>
            <a:headEnd type="none" w="sm" len="sm"/>
            <a:tailEnd type="none" w="sm" len="sm"/>
          </a:ln>
        </p:spPr>
      </p:pic>
      <p:pic>
        <p:nvPicPr>
          <p:cNvPr id="965" name="Google Shape;965;p95"/>
          <p:cNvPicPr preferRelativeResize="0"/>
          <p:nvPr/>
        </p:nvPicPr>
        <p:blipFill rotWithShape="1">
          <a:blip r:embed="rId4">
            <a:alphaModFix/>
          </a:blip>
          <a:srcRect/>
          <a:stretch/>
        </p:blipFill>
        <p:spPr>
          <a:xfrm>
            <a:off x="8612103" y="4479300"/>
            <a:ext cx="3577489" cy="2378701"/>
          </a:xfrm>
          <a:prstGeom prst="rect">
            <a:avLst/>
          </a:prstGeom>
          <a:noFill/>
          <a:ln>
            <a:noFill/>
          </a:ln>
        </p:spPr>
      </p:pic>
      <p:pic>
        <p:nvPicPr>
          <p:cNvPr id="966" name="Google Shape;966;p95"/>
          <p:cNvPicPr preferRelativeResize="0"/>
          <p:nvPr/>
        </p:nvPicPr>
        <p:blipFill rotWithShape="1">
          <a:blip r:embed="rId5">
            <a:alphaModFix/>
          </a:blip>
          <a:srcRect/>
          <a:stretch/>
        </p:blipFill>
        <p:spPr>
          <a:xfrm>
            <a:off x="8612103" y="2226666"/>
            <a:ext cx="3577489" cy="2392149"/>
          </a:xfrm>
          <a:prstGeom prst="rect">
            <a:avLst/>
          </a:prstGeom>
          <a:noFill/>
          <a:ln>
            <a:noFill/>
          </a:ln>
        </p:spPr>
      </p:pic>
      <p:pic>
        <p:nvPicPr>
          <p:cNvPr id="967" name="Google Shape;967;p95"/>
          <p:cNvPicPr preferRelativeResize="0"/>
          <p:nvPr/>
        </p:nvPicPr>
        <p:blipFill rotWithShape="1">
          <a:blip r:embed="rId6">
            <a:alphaModFix/>
          </a:blip>
          <a:srcRect/>
          <a:stretch/>
        </p:blipFill>
        <p:spPr>
          <a:xfrm>
            <a:off x="5865409" y="6548"/>
            <a:ext cx="2757803" cy="2266992"/>
          </a:xfrm>
          <a:prstGeom prst="rect">
            <a:avLst/>
          </a:prstGeom>
          <a:noFill/>
          <a:ln>
            <a:noFill/>
          </a:ln>
        </p:spPr>
      </p:pic>
      <p:pic>
        <p:nvPicPr>
          <p:cNvPr id="968" name="Google Shape;968;p95"/>
          <p:cNvPicPr preferRelativeResize="0"/>
          <p:nvPr/>
        </p:nvPicPr>
        <p:blipFill rotWithShape="1">
          <a:blip r:embed="rId7">
            <a:alphaModFix/>
          </a:blip>
          <a:srcRect/>
          <a:stretch/>
        </p:blipFill>
        <p:spPr>
          <a:xfrm>
            <a:off x="8625622" y="1"/>
            <a:ext cx="3566378" cy="2231044"/>
          </a:xfrm>
          <a:prstGeom prst="rect">
            <a:avLst/>
          </a:prstGeom>
          <a:noFill/>
          <a:ln>
            <a:noFill/>
          </a:ln>
        </p:spPr>
      </p:pic>
      <p:pic>
        <p:nvPicPr>
          <p:cNvPr id="969" name="Google Shape;969;p95"/>
          <p:cNvPicPr preferRelativeResize="0"/>
          <p:nvPr/>
        </p:nvPicPr>
        <p:blipFill rotWithShape="1">
          <a:blip r:embed="rId8">
            <a:alphaModFix/>
          </a:blip>
          <a:srcRect/>
          <a:stretch/>
        </p:blipFill>
        <p:spPr>
          <a:xfrm>
            <a:off x="5865409" y="4618814"/>
            <a:ext cx="2756077" cy="2258903"/>
          </a:xfrm>
          <a:prstGeom prst="rect">
            <a:avLst/>
          </a:prstGeom>
          <a:noFill/>
          <a:ln>
            <a:noFill/>
          </a:ln>
        </p:spPr>
      </p:pic>
      <p:pic>
        <p:nvPicPr>
          <p:cNvPr id="970" name="Google Shape;970;p95"/>
          <p:cNvPicPr preferRelativeResize="0"/>
          <p:nvPr/>
        </p:nvPicPr>
        <p:blipFill rotWithShape="1">
          <a:blip r:embed="rId9">
            <a:alphaModFix/>
          </a:blip>
          <a:srcRect/>
          <a:stretch/>
        </p:blipFill>
        <p:spPr>
          <a:xfrm>
            <a:off x="5869546" y="2209777"/>
            <a:ext cx="2751940" cy="240903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6" name="Google Shape;976;p96"/>
          <p:cNvPicPr preferRelativeResize="0"/>
          <p:nvPr/>
        </p:nvPicPr>
        <p:blipFill rotWithShape="1">
          <a:blip r:embed="rId3">
            <a:alphaModFix/>
          </a:blip>
          <a:srcRect/>
          <a:stretch/>
        </p:blipFill>
        <p:spPr>
          <a:xfrm>
            <a:off x="8403053" y="0"/>
            <a:ext cx="3788948" cy="2528497"/>
          </a:xfrm>
          <a:prstGeom prst="rect">
            <a:avLst/>
          </a:prstGeom>
          <a:noFill/>
          <a:ln>
            <a:noFill/>
          </a:ln>
        </p:spPr>
      </p:pic>
      <p:sp>
        <p:nvSpPr>
          <p:cNvPr id="977" name="Google Shape;977;p96"/>
          <p:cNvSpPr txBox="1"/>
          <p:nvPr/>
        </p:nvSpPr>
        <p:spPr>
          <a:xfrm>
            <a:off x="703470" y="2579420"/>
            <a:ext cx="4102933" cy="117724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3600" b="1">
                <a:solidFill>
                  <a:srgbClr val="113A75"/>
                </a:solidFill>
                <a:latin typeface="Helvetica Neue"/>
                <a:ea typeface="Helvetica Neue"/>
                <a:cs typeface="Helvetica Neue"/>
                <a:sym typeface="Helvetica Neue"/>
              </a:rPr>
              <a:t>Países en Vías de Desarrollo Rápida</a:t>
            </a:r>
            <a:endParaRPr sz="3600" b="1">
              <a:solidFill>
                <a:srgbClr val="113A75"/>
              </a:solidFill>
              <a:latin typeface="Helvetica Neue"/>
              <a:ea typeface="Helvetica Neue"/>
              <a:cs typeface="Helvetica Neue"/>
              <a:sym typeface="Helvetica Neue"/>
            </a:endParaRPr>
          </a:p>
        </p:txBody>
      </p:sp>
      <p:sp>
        <p:nvSpPr>
          <p:cNvPr id="978" name="Google Shape;978;p96"/>
          <p:cNvSpPr txBox="1">
            <a:spLocks noGrp="1"/>
          </p:cNvSpPr>
          <p:nvPr>
            <p:ph type="body" idx="4294967295"/>
          </p:nvPr>
        </p:nvSpPr>
        <p:spPr>
          <a:xfrm>
            <a:off x="919083" y="3756665"/>
            <a:ext cx="4972050" cy="25717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b="1" i="1"/>
              <a:t>Líderes de:</a:t>
            </a:r>
            <a:endParaRPr/>
          </a:p>
          <a:p>
            <a:pPr marL="685800" lvl="1" indent="-228600" algn="l" rtl="0">
              <a:lnSpc>
                <a:spcPct val="90000"/>
              </a:lnSpc>
              <a:spcBef>
                <a:spcPts val="0"/>
              </a:spcBef>
              <a:spcAft>
                <a:spcPts val="0"/>
              </a:spcAft>
              <a:buClr>
                <a:schemeClr val="dk1"/>
              </a:buClr>
              <a:buSzPts val="2200"/>
              <a:buChar char="•"/>
            </a:pPr>
            <a:r>
              <a:rPr lang="en-US" sz="2200"/>
              <a:t>China</a:t>
            </a:r>
            <a:endParaRPr/>
          </a:p>
          <a:p>
            <a:pPr marL="685800" lvl="1" indent="-228600" algn="l" rtl="0">
              <a:lnSpc>
                <a:spcPct val="90000"/>
              </a:lnSpc>
              <a:spcBef>
                <a:spcPts val="0"/>
              </a:spcBef>
              <a:spcAft>
                <a:spcPts val="0"/>
              </a:spcAft>
              <a:buClr>
                <a:schemeClr val="dk1"/>
              </a:buClr>
              <a:buSzPts val="2200"/>
              <a:buChar char="•"/>
            </a:pPr>
            <a:r>
              <a:rPr lang="en-US" sz="2200"/>
              <a:t>India</a:t>
            </a:r>
            <a:endParaRPr/>
          </a:p>
          <a:p>
            <a:pPr marL="685800" lvl="1" indent="-228600" algn="l" rtl="0">
              <a:lnSpc>
                <a:spcPct val="90000"/>
              </a:lnSpc>
              <a:spcBef>
                <a:spcPts val="0"/>
              </a:spcBef>
              <a:spcAft>
                <a:spcPts val="0"/>
              </a:spcAft>
              <a:buClr>
                <a:schemeClr val="dk1"/>
              </a:buClr>
              <a:buSzPts val="2200"/>
              <a:buChar char="•"/>
            </a:pPr>
            <a:r>
              <a:rPr lang="en-US" sz="2200"/>
              <a:t>Indonesia</a:t>
            </a:r>
            <a:endParaRPr/>
          </a:p>
          <a:p>
            <a:pPr marL="685800" lvl="1" indent="-228600" algn="l" rtl="0">
              <a:lnSpc>
                <a:spcPct val="90000"/>
              </a:lnSpc>
              <a:spcBef>
                <a:spcPts val="0"/>
              </a:spcBef>
              <a:spcAft>
                <a:spcPts val="0"/>
              </a:spcAft>
              <a:buClr>
                <a:schemeClr val="dk1"/>
              </a:buClr>
              <a:buSzPts val="2200"/>
              <a:buChar char="•"/>
            </a:pPr>
            <a:r>
              <a:rPr lang="en-US" sz="2200"/>
              <a:t>Brasil</a:t>
            </a:r>
            <a:endParaRPr sz="2200"/>
          </a:p>
          <a:p>
            <a:pPr marL="685800" lvl="1" indent="-228600" algn="l" rtl="0">
              <a:lnSpc>
                <a:spcPct val="90000"/>
              </a:lnSpc>
              <a:spcBef>
                <a:spcPts val="0"/>
              </a:spcBef>
              <a:spcAft>
                <a:spcPts val="0"/>
              </a:spcAft>
              <a:buClr>
                <a:schemeClr val="dk1"/>
              </a:buClr>
              <a:buSzPts val="2200"/>
              <a:buChar char="•"/>
            </a:pPr>
            <a:r>
              <a:rPr lang="en-US" sz="2200"/>
              <a:t>México</a:t>
            </a:r>
            <a:endParaRPr/>
          </a:p>
          <a:p>
            <a:pPr marL="685800" lvl="1" indent="-228600" algn="l" rtl="0">
              <a:lnSpc>
                <a:spcPct val="90000"/>
              </a:lnSpc>
              <a:spcBef>
                <a:spcPts val="500"/>
              </a:spcBef>
              <a:spcAft>
                <a:spcPts val="0"/>
              </a:spcAft>
              <a:buClr>
                <a:schemeClr val="dk1"/>
              </a:buClr>
              <a:buSzPts val="2200"/>
              <a:buChar char="•"/>
            </a:pPr>
            <a:r>
              <a:rPr lang="en-US" sz="2200"/>
              <a:t>Sudáfrica</a:t>
            </a:r>
            <a:endParaRPr sz="2200"/>
          </a:p>
        </p:txBody>
      </p:sp>
      <p:pic>
        <p:nvPicPr>
          <p:cNvPr id="979" name="Google Shape;979;p96" descr="Macintosh HD:Users:ellie:Library:Group Containers:Q79WDW8YH9.com.evernote.Evernote:Evernote:quick-note:pitterpatter___Evernote:quick-note-fgSnDE:attachment--eb3aen:screenshot.png"/>
          <p:cNvPicPr preferRelativeResize="0"/>
          <p:nvPr/>
        </p:nvPicPr>
        <p:blipFill rotWithShape="1">
          <a:blip r:embed="rId4">
            <a:alphaModFix/>
          </a:blip>
          <a:srcRect/>
          <a:stretch/>
        </p:blipFill>
        <p:spPr>
          <a:xfrm>
            <a:off x="953818" y="336135"/>
            <a:ext cx="3999161" cy="2150240"/>
          </a:xfrm>
          <a:prstGeom prst="rect">
            <a:avLst/>
          </a:prstGeom>
          <a:noFill/>
          <a:ln w="31750" cap="flat" cmpd="sng">
            <a:solidFill>
              <a:srgbClr val="7F7F7F"/>
            </a:solidFill>
            <a:prstDash val="solid"/>
            <a:round/>
            <a:headEnd type="none" w="sm" len="sm"/>
            <a:tailEnd type="none" w="sm" len="sm"/>
          </a:ln>
        </p:spPr>
      </p:pic>
      <p:pic>
        <p:nvPicPr>
          <p:cNvPr id="980" name="Google Shape;980;p96"/>
          <p:cNvPicPr preferRelativeResize="0"/>
          <p:nvPr/>
        </p:nvPicPr>
        <p:blipFill rotWithShape="1">
          <a:blip r:embed="rId5">
            <a:alphaModFix/>
          </a:blip>
          <a:srcRect/>
          <a:stretch/>
        </p:blipFill>
        <p:spPr>
          <a:xfrm>
            <a:off x="5891134" y="-1"/>
            <a:ext cx="2767355" cy="2392735"/>
          </a:xfrm>
          <a:prstGeom prst="rect">
            <a:avLst/>
          </a:prstGeom>
          <a:noFill/>
          <a:ln>
            <a:noFill/>
          </a:ln>
        </p:spPr>
      </p:pic>
      <p:pic>
        <p:nvPicPr>
          <p:cNvPr id="981" name="Google Shape;981;p96"/>
          <p:cNvPicPr preferRelativeResize="0"/>
          <p:nvPr/>
        </p:nvPicPr>
        <p:blipFill rotWithShape="1">
          <a:blip r:embed="rId6">
            <a:alphaModFix/>
          </a:blip>
          <a:srcRect/>
          <a:stretch/>
        </p:blipFill>
        <p:spPr>
          <a:xfrm>
            <a:off x="5891134" y="2399290"/>
            <a:ext cx="2767355" cy="2465099"/>
          </a:xfrm>
          <a:prstGeom prst="rect">
            <a:avLst/>
          </a:prstGeom>
          <a:noFill/>
          <a:ln>
            <a:noFill/>
          </a:ln>
        </p:spPr>
      </p:pic>
      <p:pic>
        <p:nvPicPr>
          <p:cNvPr id="982" name="Google Shape;982;p96"/>
          <p:cNvPicPr preferRelativeResize="0"/>
          <p:nvPr/>
        </p:nvPicPr>
        <p:blipFill rotWithShape="1">
          <a:blip r:embed="rId7">
            <a:alphaModFix/>
          </a:blip>
          <a:srcRect/>
          <a:stretch/>
        </p:blipFill>
        <p:spPr>
          <a:xfrm>
            <a:off x="8658490" y="4780774"/>
            <a:ext cx="3533512" cy="2105384"/>
          </a:xfrm>
          <a:prstGeom prst="rect">
            <a:avLst/>
          </a:prstGeom>
          <a:noFill/>
          <a:ln>
            <a:noFill/>
          </a:ln>
        </p:spPr>
      </p:pic>
      <p:pic>
        <p:nvPicPr>
          <p:cNvPr id="983" name="Google Shape;983;p96"/>
          <p:cNvPicPr preferRelativeResize="0"/>
          <p:nvPr/>
        </p:nvPicPr>
        <p:blipFill rotWithShape="1">
          <a:blip r:embed="rId8">
            <a:alphaModFix/>
          </a:blip>
          <a:srcRect/>
          <a:stretch/>
        </p:blipFill>
        <p:spPr>
          <a:xfrm>
            <a:off x="8658489" y="2399289"/>
            <a:ext cx="3533512" cy="2465099"/>
          </a:xfrm>
          <a:prstGeom prst="rect">
            <a:avLst/>
          </a:prstGeom>
          <a:noFill/>
          <a:ln>
            <a:noFill/>
          </a:ln>
        </p:spPr>
      </p:pic>
      <p:pic>
        <p:nvPicPr>
          <p:cNvPr id="984" name="Google Shape;984;p96"/>
          <p:cNvPicPr preferRelativeResize="0"/>
          <p:nvPr/>
        </p:nvPicPr>
        <p:blipFill rotWithShape="1">
          <a:blip r:embed="rId9">
            <a:alphaModFix/>
          </a:blip>
          <a:srcRect/>
          <a:stretch/>
        </p:blipFill>
        <p:spPr>
          <a:xfrm>
            <a:off x="5891134" y="4870943"/>
            <a:ext cx="2767356" cy="198255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p97"/>
          <p:cNvPicPr preferRelativeResize="0"/>
          <p:nvPr/>
        </p:nvPicPr>
        <p:blipFill rotWithShape="1">
          <a:blip r:embed="rId3">
            <a:alphaModFix/>
          </a:blip>
          <a:srcRect/>
          <a:stretch/>
        </p:blipFill>
        <p:spPr>
          <a:xfrm>
            <a:off x="5335091" y="-1"/>
            <a:ext cx="3329965" cy="2359133"/>
          </a:xfrm>
          <a:prstGeom prst="rect">
            <a:avLst/>
          </a:prstGeom>
          <a:noFill/>
          <a:ln>
            <a:noFill/>
          </a:ln>
        </p:spPr>
      </p:pic>
      <p:sp>
        <p:nvSpPr>
          <p:cNvPr id="991" name="Google Shape;991;p97"/>
          <p:cNvSpPr txBox="1"/>
          <p:nvPr/>
        </p:nvSpPr>
        <p:spPr>
          <a:xfrm>
            <a:off x="304801" y="2564419"/>
            <a:ext cx="4811486" cy="117724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3600" b="1">
                <a:solidFill>
                  <a:srgbClr val="113A75"/>
                </a:solidFill>
                <a:latin typeface="Helvetica Neue"/>
                <a:ea typeface="Helvetica Neue"/>
                <a:cs typeface="Helvetica Neue"/>
                <a:sym typeface="Helvetica Neue"/>
              </a:rPr>
              <a:t>Países en Vías de Desarrollo</a:t>
            </a:r>
            <a:endParaRPr sz="3600" b="1">
              <a:solidFill>
                <a:srgbClr val="113A75"/>
              </a:solidFill>
              <a:latin typeface="Helvetica Neue"/>
              <a:ea typeface="Helvetica Neue"/>
              <a:cs typeface="Helvetica Neue"/>
              <a:sym typeface="Helvetica Neue"/>
            </a:endParaRPr>
          </a:p>
        </p:txBody>
      </p:sp>
      <p:sp>
        <p:nvSpPr>
          <p:cNvPr id="992" name="Google Shape;992;p97"/>
          <p:cNvSpPr txBox="1">
            <a:spLocks noGrp="1"/>
          </p:cNvSpPr>
          <p:nvPr>
            <p:ph type="body" idx="4294967295"/>
          </p:nvPr>
        </p:nvSpPr>
        <p:spPr>
          <a:xfrm>
            <a:off x="582803" y="3827247"/>
            <a:ext cx="3766461" cy="2838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50"/>
              <a:buNone/>
            </a:pPr>
            <a:r>
              <a:rPr lang="en-US" sz="2250" b="1"/>
              <a:t>Líderes de más de 100 naciones en</a:t>
            </a:r>
            <a:endParaRPr sz="2250" b="1"/>
          </a:p>
          <a:p>
            <a:pPr marL="685800" lvl="1" indent="-228600" algn="l" rtl="0">
              <a:lnSpc>
                <a:spcPct val="90000"/>
              </a:lnSpc>
              <a:spcBef>
                <a:spcPts val="0"/>
              </a:spcBef>
              <a:spcAft>
                <a:spcPts val="0"/>
              </a:spcAft>
              <a:buClr>
                <a:schemeClr val="dk1"/>
              </a:buClr>
              <a:buSzPts val="2250"/>
              <a:buChar char="•"/>
            </a:pPr>
            <a:r>
              <a:rPr lang="en-US" sz="2250"/>
              <a:t>África</a:t>
            </a:r>
            <a:endParaRPr sz="2250"/>
          </a:p>
          <a:p>
            <a:pPr marL="685800" lvl="1" indent="-228600" algn="l" rtl="0">
              <a:lnSpc>
                <a:spcPct val="90000"/>
              </a:lnSpc>
              <a:spcBef>
                <a:spcPts val="0"/>
              </a:spcBef>
              <a:spcAft>
                <a:spcPts val="0"/>
              </a:spcAft>
              <a:buClr>
                <a:schemeClr val="dk1"/>
              </a:buClr>
              <a:buSzPts val="2250"/>
              <a:buChar char="•"/>
            </a:pPr>
            <a:r>
              <a:rPr lang="en-US" sz="2250"/>
              <a:t>Centro y Latinoamérica</a:t>
            </a:r>
            <a:endParaRPr sz="2250"/>
          </a:p>
          <a:p>
            <a:pPr marL="685800" lvl="1" indent="-228600" algn="l" rtl="0">
              <a:lnSpc>
                <a:spcPct val="90000"/>
              </a:lnSpc>
              <a:spcBef>
                <a:spcPts val="0"/>
              </a:spcBef>
              <a:spcAft>
                <a:spcPts val="0"/>
              </a:spcAft>
              <a:buClr>
                <a:schemeClr val="dk1"/>
              </a:buClr>
              <a:buSzPts val="2250"/>
              <a:buChar char="•"/>
            </a:pPr>
            <a:r>
              <a:rPr lang="en-US" sz="2250"/>
              <a:t>Sur y Sudeste de Asia</a:t>
            </a:r>
            <a:endParaRPr/>
          </a:p>
          <a:p>
            <a:pPr marL="685800" lvl="1" indent="-228600" algn="l" rtl="0">
              <a:lnSpc>
                <a:spcPct val="90000"/>
              </a:lnSpc>
              <a:spcBef>
                <a:spcPts val="0"/>
              </a:spcBef>
              <a:spcAft>
                <a:spcPts val="0"/>
              </a:spcAft>
              <a:buClr>
                <a:schemeClr val="dk1"/>
              </a:buClr>
              <a:buSzPts val="2250"/>
              <a:buChar char="•"/>
            </a:pPr>
            <a:r>
              <a:rPr lang="en-US" sz="2250"/>
              <a:t>Medio Oriente</a:t>
            </a:r>
            <a:endParaRPr sz="2250"/>
          </a:p>
          <a:p>
            <a:pPr marL="685800" lvl="1" indent="-228600" algn="l" rtl="0">
              <a:lnSpc>
                <a:spcPct val="90000"/>
              </a:lnSpc>
              <a:spcBef>
                <a:spcPts val="0"/>
              </a:spcBef>
              <a:spcAft>
                <a:spcPts val="0"/>
              </a:spcAft>
              <a:buClr>
                <a:schemeClr val="dk1"/>
              </a:buClr>
              <a:buSzPts val="2250"/>
              <a:buChar char="•"/>
            </a:pPr>
            <a:r>
              <a:rPr lang="en-US" sz="2250"/>
              <a:t>Pequeños estados insulares</a:t>
            </a:r>
            <a:endParaRPr sz="2250"/>
          </a:p>
        </p:txBody>
      </p:sp>
      <p:pic>
        <p:nvPicPr>
          <p:cNvPr id="993" name="Google Shape;993;p97" descr="Macintosh HD:Users:ellie:Library:Group Containers:Q79WDW8YH9.com.evernote.Evernote:Evernote:quick-note:pitterpatter___Evernote:quick-note-fgSnDE:attachment--Eic1qk:screenshot.png"/>
          <p:cNvPicPr preferRelativeResize="0"/>
          <p:nvPr/>
        </p:nvPicPr>
        <p:blipFill rotWithShape="1">
          <a:blip r:embed="rId4">
            <a:alphaModFix/>
          </a:blip>
          <a:srcRect/>
          <a:stretch/>
        </p:blipFill>
        <p:spPr>
          <a:xfrm>
            <a:off x="919962" y="623125"/>
            <a:ext cx="3429303" cy="1778428"/>
          </a:xfrm>
          <a:prstGeom prst="rect">
            <a:avLst/>
          </a:prstGeom>
          <a:noFill/>
          <a:ln>
            <a:noFill/>
          </a:ln>
        </p:spPr>
      </p:pic>
      <p:pic>
        <p:nvPicPr>
          <p:cNvPr id="994" name="Google Shape;994;p97"/>
          <p:cNvPicPr preferRelativeResize="0"/>
          <p:nvPr/>
        </p:nvPicPr>
        <p:blipFill rotWithShape="1">
          <a:blip r:embed="rId5">
            <a:alphaModFix/>
          </a:blip>
          <a:srcRect/>
          <a:stretch/>
        </p:blipFill>
        <p:spPr>
          <a:xfrm>
            <a:off x="8621486" y="2359133"/>
            <a:ext cx="3557773" cy="2296789"/>
          </a:xfrm>
          <a:prstGeom prst="rect">
            <a:avLst/>
          </a:prstGeom>
          <a:noFill/>
          <a:ln>
            <a:noFill/>
          </a:ln>
        </p:spPr>
      </p:pic>
      <p:pic>
        <p:nvPicPr>
          <p:cNvPr id="995" name="Google Shape;995;p97"/>
          <p:cNvPicPr preferRelativeResize="0"/>
          <p:nvPr/>
        </p:nvPicPr>
        <p:blipFill rotWithShape="1">
          <a:blip r:embed="rId6">
            <a:alphaModFix/>
          </a:blip>
          <a:srcRect/>
          <a:stretch/>
        </p:blipFill>
        <p:spPr>
          <a:xfrm>
            <a:off x="8665056" y="0"/>
            <a:ext cx="3526943" cy="2359133"/>
          </a:xfrm>
          <a:prstGeom prst="rect">
            <a:avLst/>
          </a:prstGeom>
          <a:noFill/>
          <a:ln>
            <a:noFill/>
          </a:ln>
        </p:spPr>
      </p:pic>
      <p:pic>
        <p:nvPicPr>
          <p:cNvPr id="996" name="Google Shape;996;p97"/>
          <p:cNvPicPr preferRelativeResize="0"/>
          <p:nvPr/>
        </p:nvPicPr>
        <p:blipFill rotWithShape="1">
          <a:blip r:embed="rId7">
            <a:alphaModFix/>
          </a:blip>
          <a:srcRect/>
          <a:stretch/>
        </p:blipFill>
        <p:spPr>
          <a:xfrm>
            <a:off x="8665056" y="4517484"/>
            <a:ext cx="3514203" cy="2340515"/>
          </a:xfrm>
          <a:prstGeom prst="rect">
            <a:avLst/>
          </a:prstGeom>
          <a:noFill/>
          <a:ln>
            <a:noFill/>
          </a:ln>
        </p:spPr>
      </p:pic>
      <p:pic>
        <p:nvPicPr>
          <p:cNvPr id="997" name="Google Shape;997;p97"/>
          <p:cNvPicPr preferRelativeResize="0"/>
          <p:nvPr/>
        </p:nvPicPr>
        <p:blipFill rotWithShape="1">
          <a:blip r:embed="rId8">
            <a:alphaModFix/>
          </a:blip>
          <a:srcRect/>
          <a:stretch/>
        </p:blipFill>
        <p:spPr>
          <a:xfrm>
            <a:off x="5335091" y="2359132"/>
            <a:ext cx="3334139" cy="2220589"/>
          </a:xfrm>
          <a:prstGeom prst="rect">
            <a:avLst/>
          </a:prstGeom>
          <a:noFill/>
          <a:ln>
            <a:noFill/>
          </a:ln>
        </p:spPr>
      </p:pic>
      <p:pic>
        <p:nvPicPr>
          <p:cNvPr id="998" name="Google Shape;998;p97"/>
          <p:cNvPicPr preferRelativeResize="0"/>
          <p:nvPr/>
        </p:nvPicPr>
        <p:blipFill rotWithShape="1">
          <a:blip r:embed="rId9">
            <a:alphaModFix/>
          </a:blip>
          <a:srcRect/>
          <a:stretch/>
        </p:blipFill>
        <p:spPr>
          <a:xfrm>
            <a:off x="5335091" y="4517482"/>
            <a:ext cx="3329965" cy="23405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p:nvPr/>
        </p:nvSpPr>
        <p:spPr>
          <a:xfrm>
            <a:off x="137098" y="385912"/>
            <a:ext cx="1205490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Las temperaturas superficiales promedio globales están aumentando</a:t>
            </a:r>
            <a:endParaRPr sz="2800" b="1">
              <a:solidFill>
                <a:schemeClr val="lt1"/>
              </a:solidFill>
              <a:latin typeface="Helvetica Neue"/>
              <a:ea typeface="Helvetica Neue"/>
              <a:cs typeface="Helvetica Neue"/>
              <a:sym typeface="Helvetica Neue"/>
            </a:endParaRPr>
          </a:p>
        </p:txBody>
      </p:sp>
      <p:grpSp>
        <p:nvGrpSpPr>
          <p:cNvPr id="157" name="Google Shape;157;p24"/>
          <p:cNvGrpSpPr/>
          <p:nvPr/>
        </p:nvGrpSpPr>
        <p:grpSpPr>
          <a:xfrm>
            <a:off x="1" y="1091512"/>
            <a:ext cx="12192000" cy="5766488"/>
            <a:chOff x="1348437" y="1440180"/>
            <a:chExt cx="9337851" cy="4416552"/>
          </a:xfrm>
        </p:grpSpPr>
        <p:sp>
          <p:nvSpPr>
            <p:cNvPr id="158" name="Google Shape;158;p24"/>
            <p:cNvSpPr/>
            <p:nvPr/>
          </p:nvSpPr>
          <p:spPr>
            <a:xfrm>
              <a:off x="10187010" y="1440180"/>
              <a:ext cx="499278" cy="44165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nvGrpSpPr>
            <p:cNvPr id="159" name="Google Shape;159;p24"/>
            <p:cNvGrpSpPr/>
            <p:nvPr/>
          </p:nvGrpSpPr>
          <p:grpSpPr>
            <a:xfrm>
              <a:off x="1348437" y="1440180"/>
              <a:ext cx="9088212" cy="4416552"/>
              <a:chOff x="63500" y="1298113"/>
              <a:chExt cx="8848667" cy="4264487"/>
            </a:xfrm>
          </p:grpSpPr>
          <p:cxnSp>
            <p:nvCxnSpPr>
              <p:cNvPr id="160" name="Google Shape;160;p24"/>
              <p:cNvCxnSpPr/>
              <p:nvPr/>
            </p:nvCxnSpPr>
            <p:spPr>
              <a:xfrm>
                <a:off x="983512" y="3949995"/>
                <a:ext cx="7512306" cy="20121"/>
              </a:xfrm>
              <a:prstGeom prst="straightConnector1">
                <a:avLst/>
              </a:prstGeom>
              <a:noFill/>
              <a:ln w="15875" cap="flat" cmpd="sng">
                <a:solidFill>
                  <a:schemeClr val="accent1"/>
                </a:solidFill>
                <a:prstDash val="dash"/>
                <a:miter lim="800000"/>
                <a:headEnd type="none" w="sm" len="sm"/>
                <a:tailEnd type="none" w="sm" len="sm"/>
              </a:ln>
            </p:spPr>
          </p:cxnSp>
          <p:pic>
            <p:nvPicPr>
              <p:cNvPr id="161" name="Google Shape;161;p24"/>
              <p:cNvPicPr preferRelativeResize="0"/>
              <p:nvPr/>
            </p:nvPicPr>
            <p:blipFill rotWithShape="1">
              <a:blip r:embed="rId3">
                <a:alphaModFix/>
              </a:blip>
              <a:srcRect/>
              <a:stretch/>
            </p:blipFill>
            <p:spPr>
              <a:xfrm>
                <a:off x="63500" y="1298113"/>
                <a:ext cx="8699500" cy="4264487"/>
              </a:xfrm>
              <a:prstGeom prst="rect">
                <a:avLst/>
              </a:prstGeom>
              <a:noFill/>
              <a:ln>
                <a:noFill/>
              </a:ln>
            </p:spPr>
          </p:pic>
          <p:sp>
            <p:nvSpPr>
              <p:cNvPr id="162" name="Google Shape;162;p24"/>
              <p:cNvSpPr txBox="1"/>
              <p:nvPr/>
            </p:nvSpPr>
            <p:spPr>
              <a:xfrm>
                <a:off x="8528000" y="1618170"/>
                <a:ext cx="384167" cy="267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1.8</a:t>
                </a:r>
                <a:endParaRPr/>
              </a:p>
            </p:txBody>
          </p:sp>
          <p:sp>
            <p:nvSpPr>
              <p:cNvPr id="163" name="Google Shape;163;p24"/>
              <p:cNvSpPr txBox="1"/>
              <p:nvPr/>
            </p:nvSpPr>
            <p:spPr>
              <a:xfrm>
                <a:off x="8528000" y="1310021"/>
                <a:ext cx="351662" cy="3120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Arial"/>
                    <a:ea typeface="Arial"/>
                    <a:cs typeface="Arial"/>
                    <a:sym typeface="Arial"/>
                  </a:rPr>
                  <a:t>º</a:t>
                </a:r>
                <a:r>
                  <a:rPr lang="en-US" sz="1500">
                    <a:solidFill>
                      <a:schemeClr val="dk1"/>
                    </a:solidFill>
                    <a:latin typeface="Arial"/>
                    <a:ea typeface="Arial"/>
                    <a:cs typeface="Arial"/>
                    <a:sym typeface="Arial"/>
                  </a:rPr>
                  <a:t>F</a:t>
                </a:r>
                <a:endParaRPr/>
              </a:p>
            </p:txBody>
          </p:sp>
          <p:sp>
            <p:nvSpPr>
              <p:cNvPr id="164" name="Google Shape;164;p24"/>
              <p:cNvSpPr txBox="1"/>
              <p:nvPr/>
            </p:nvSpPr>
            <p:spPr>
              <a:xfrm>
                <a:off x="8528000" y="2727501"/>
                <a:ext cx="384167" cy="267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0.9</a:t>
                </a:r>
                <a:endParaRPr/>
              </a:p>
            </p:txBody>
          </p:sp>
          <p:sp>
            <p:nvSpPr>
              <p:cNvPr id="165" name="Google Shape;165;p24"/>
              <p:cNvSpPr txBox="1"/>
              <p:nvPr/>
            </p:nvSpPr>
            <p:spPr>
              <a:xfrm>
                <a:off x="8521378" y="3822599"/>
                <a:ext cx="384167" cy="2674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0.0</a:t>
                </a:r>
                <a:endParaRPr/>
              </a:p>
            </p:txBody>
          </p:sp>
          <p:sp>
            <p:nvSpPr>
              <p:cNvPr id="166" name="Google Shape;166;p24"/>
              <p:cNvSpPr txBox="1"/>
              <p:nvPr/>
            </p:nvSpPr>
            <p:spPr>
              <a:xfrm>
                <a:off x="8493535" y="4876800"/>
                <a:ext cx="400446" cy="44577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-0.9</a:t>
                </a:r>
                <a:endParaRPr/>
              </a:p>
            </p:txBody>
          </p:sp>
          <p:sp>
            <p:nvSpPr>
              <p:cNvPr id="167" name="Google Shape;167;p24"/>
              <p:cNvSpPr txBox="1"/>
              <p:nvPr/>
            </p:nvSpPr>
            <p:spPr>
              <a:xfrm>
                <a:off x="1000445" y="2289865"/>
                <a:ext cx="2954582" cy="2897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Arial"/>
                    <a:ea typeface="Arial"/>
                    <a:cs typeface="Arial"/>
                    <a:sym typeface="Arial"/>
                  </a:rPr>
                  <a:t>Zero = 1951-1980 average</a:t>
                </a:r>
                <a:endParaRPr/>
              </a:p>
            </p:txBody>
          </p:sp>
        </p:grpSp>
      </p:grpSp>
      <p:sp>
        <p:nvSpPr>
          <p:cNvPr id="168" name="Google Shape;168;p24"/>
          <p:cNvSpPr txBox="1"/>
          <p:nvPr/>
        </p:nvSpPr>
        <p:spPr>
          <a:xfrm>
            <a:off x="8552222" y="57982"/>
            <a:ext cx="3623108"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Helvetica Neue Light"/>
                <a:ea typeface="Helvetica Neue Light"/>
                <a:cs typeface="Helvetica Neue Light"/>
                <a:sym typeface="Helvetica Neue Light"/>
              </a:rPr>
              <a:t>NASA (GISS) https://data.giss.nasa.gov/gistemp/graphs_v4/</a:t>
            </a:r>
            <a:endParaRPr/>
          </a:p>
        </p:txBody>
      </p:sp>
      <p:sp>
        <p:nvSpPr>
          <p:cNvPr id="169" name="Google Shape;169;p24"/>
          <p:cNvSpPr txBox="1"/>
          <p:nvPr/>
        </p:nvSpPr>
        <p:spPr>
          <a:xfrm>
            <a:off x="1936825" y="1235250"/>
            <a:ext cx="3241200" cy="98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Helvetica Neue"/>
                <a:ea typeface="Helvetica Neue"/>
                <a:cs typeface="Helvetica Neue"/>
                <a:sym typeface="Helvetica Neue"/>
              </a:rPr>
              <a:t>Media anual</a:t>
            </a:r>
            <a:endParaRPr sz="1600">
              <a:latin typeface="Helvetica Neue"/>
              <a:ea typeface="Helvetica Neue"/>
              <a:cs typeface="Helvetica Neue"/>
              <a:sym typeface="Helvetica Neue"/>
            </a:endParaRPr>
          </a:p>
          <a:p>
            <a:pPr marL="0" lvl="0" indent="0" algn="l" rtl="0">
              <a:spcBef>
                <a:spcPts val="0"/>
              </a:spcBef>
              <a:spcAft>
                <a:spcPts val="0"/>
              </a:spcAft>
              <a:buNone/>
            </a:pPr>
            <a:r>
              <a:rPr lang="en-US" sz="1600">
                <a:latin typeface="Helvetica Neue"/>
                <a:ea typeface="Helvetica Neue"/>
                <a:cs typeface="Helvetica Neue"/>
                <a:sym typeface="Helvetica Neue"/>
              </a:rPr>
              <a:t>Suavizado de Lowes</a:t>
            </a:r>
            <a:endParaRPr sz="1600">
              <a:latin typeface="Helvetica Neue"/>
              <a:ea typeface="Helvetica Neue"/>
              <a:cs typeface="Helvetica Neue"/>
              <a:sym typeface="Helvetica Neue"/>
            </a:endParaRPr>
          </a:p>
          <a:p>
            <a:pPr marL="0" lvl="0" indent="0" algn="l" rtl="0">
              <a:spcBef>
                <a:spcPts val="0"/>
              </a:spcBef>
              <a:spcAft>
                <a:spcPts val="0"/>
              </a:spcAft>
              <a:buNone/>
            </a:pPr>
            <a:r>
              <a:rPr lang="en-US" sz="1600">
                <a:latin typeface="Helvetica Neue"/>
                <a:ea typeface="Helvetica Neue"/>
                <a:cs typeface="Helvetica Neue"/>
                <a:sym typeface="Helvetica Neue"/>
              </a:rPr>
              <a:t>Incertidumbre de LSAT+ SST</a:t>
            </a:r>
            <a:endParaRPr sz="1600">
              <a:latin typeface="Helvetica Neue"/>
              <a:ea typeface="Helvetica Neue"/>
              <a:cs typeface="Helvetica Neue"/>
              <a:sym typeface="Helvetica Neue"/>
            </a:endParaRPr>
          </a:p>
        </p:txBody>
      </p:sp>
      <p:sp>
        <p:nvSpPr>
          <p:cNvPr id="170" name="Google Shape;170;p24"/>
          <p:cNvSpPr txBox="1"/>
          <p:nvPr/>
        </p:nvSpPr>
        <p:spPr>
          <a:xfrm>
            <a:off x="1304400" y="2440800"/>
            <a:ext cx="3003900" cy="375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Helvetica Neue"/>
                <a:ea typeface="Helvetica Neue"/>
                <a:cs typeface="Helvetica Neue"/>
                <a:sym typeface="Helvetica Neue"/>
              </a:rPr>
              <a:t>Cero = promedio de 1951 a 1980</a:t>
            </a:r>
            <a:endParaRPr>
              <a:latin typeface="Helvetica Neue"/>
              <a:ea typeface="Helvetica Neue"/>
              <a:cs typeface="Helvetica Neue"/>
              <a:sym typeface="Helvetica Neue"/>
            </a:endParaRPr>
          </a:p>
        </p:txBody>
      </p:sp>
      <p:sp>
        <p:nvSpPr>
          <p:cNvPr id="171" name="Google Shape;171;p24"/>
          <p:cNvSpPr txBox="1"/>
          <p:nvPr/>
        </p:nvSpPr>
        <p:spPr>
          <a:xfrm rot="-5400000">
            <a:off x="-2423325" y="3628900"/>
            <a:ext cx="5459400" cy="533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Helvetica Neue"/>
                <a:ea typeface="Helvetica Neue"/>
                <a:cs typeface="Helvetica Neue"/>
                <a:sym typeface="Helvetica Neue"/>
              </a:rPr>
              <a:t>Anomalía de temperaturas (Grados centígrados)</a:t>
            </a:r>
            <a:endParaRPr sz="1800">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7007</Words>
  <Application>Microsoft Office PowerPoint</Application>
  <PresentationFormat>Widescreen</PresentationFormat>
  <Paragraphs>610</Paragraphs>
  <Slides>82</Slides>
  <Notes>82</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Noto Sans Symbols</vt:lpstr>
      <vt:lpstr>Arial</vt:lpstr>
      <vt:lpstr>Helvetica Neue Light</vt:lpstr>
      <vt:lpstr>Helvetica Neue</vt:lpstr>
      <vt:lpstr>Corsiva</vt:lpstr>
      <vt:lpstr>Calibri</vt:lpstr>
      <vt:lpstr>Century Gothic</vt:lpstr>
      <vt:lpstr>Courier New</vt:lpstr>
      <vt:lpstr>Times</vt:lpstr>
      <vt:lpstr>Office Theme</vt:lpstr>
      <vt:lpstr>PowerPoint Presentation</vt:lpstr>
      <vt:lpstr>Agenda:</vt:lpstr>
      <vt:lpstr>PowerPoint Presentation</vt:lpstr>
      <vt:lpstr>La Simulación de Acción Climática es un juego de roles grupal para explorar soluciones para mitigar el cambio climático.</vt:lpstr>
      <vt:lpstr>Cómo funciona la Simulación de Acción Climática…   Los “líderes mundiales” del sector privado, el gobierno y la sociedad civil se reúnen para negociar un plan de soluciones climáticas para limitar el calentamiento global a menos de 2 °C e idealmente 1.5 ° C por encima de los niveles preindustriales.</vt:lpstr>
      <vt:lpstr>PowerPoint Presentation</vt:lpstr>
      <vt:lpstr>PowerPoint Presentation</vt:lpstr>
      <vt:lpstr>PowerPoint Presentation</vt:lpstr>
      <vt:lpstr>PowerPoint Presentation</vt:lpstr>
      <vt:lpstr>Emisiones de CO2 1860-2016</vt:lpstr>
      <vt:lpstr>PowerPoint Presentation</vt:lpstr>
      <vt:lpstr>PowerPoint Presentation</vt:lpstr>
      <vt:lpstr>¿Qué significa un aumento de +4 °C?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 desastres relacionados con el clima le han costado al mundo $ 650 mil millones durante 2016-2018. Los daños asociados con el calentamiento global podrían sumar un total de $ 54 billones para 2040, según un panel de la ONU.</vt:lpstr>
      <vt:lpstr>La sequía en los Estados Unidos por sí sola cuesta $ 75-100 mil millones</vt:lpstr>
      <vt:lpstr>Huracan Katrina en 2005… $125 mil millones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2da Presentations (20 minutes)</vt:lpstr>
      <vt:lpstr>PowerPoint Presentation</vt:lpstr>
      <vt:lpstr>PowerPoint Presentation</vt:lpstr>
      <vt:lpstr>PowerPoint Presentation</vt:lpstr>
      <vt:lpstr>PowerPoint Presentation</vt:lpstr>
      <vt:lpstr>PowerPoint Presentation</vt:lpstr>
      <vt:lpstr>Compañías que están tomando acción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Ideas de En-ROADS</vt:lpstr>
      <vt:lpstr>Dinámica de sistemas en En-ROADS</vt:lpstr>
      <vt:lpstr>Características de En-ROADS</vt:lpstr>
      <vt:lpstr>Dinámica de la bañera</vt:lpstr>
      <vt:lpstr>PowerPoint Presentation</vt:lpstr>
      <vt:lpstr>PowerPoint Presentation</vt:lpstr>
      <vt:lpstr>PowerPoint Presentation</vt:lpstr>
      <vt:lpstr>PowerPoint Presentation</vt:lpstr>
      <vt:lpstr>Energía limpia y empleos</vt:lpstr>
      <vt:lpstr>PowerPoint Presentation</vt:lpstr>
      <vt:lpstr>¿Qué significan +4 °C de calentamiento?</vt:lpstr>
      <vt:lpstr>3-4 ºC de calentamiento (5.4- 7.2˚F)</vt:lpstr>
      <vt:lpstr>2-3 ºC de calentamiento (o 3.6- 5.4˚F)</vt:lpstr>
      <vt:lpstr>~2 ˚C de calentamiento (o 3.6˚F) </vt:lpstr>
      <vt:lpstr>~1.5 ºC de calentamiento (o 2.7˚F) </vt:lpstr>
      <vt:lpstr>Beneficios de la Acción Climática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Usuario</dc:creator>
  <cp:lastModifiedBy>M H</cp:lastModifiedBy>
  <cp:revision>1</cp:revision>
  <dcterms:modified xsi:type="dcterms:W3CDTF">2025-04-07T18:20:00Z</dcterms:modified>
</cp:coreProperties>
</file>