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52" r:id="rId5"/>
  </p:sldIdLst>
  <p:sldSz cx="10058400" cy="7772400"/>
  <p:notesSz cx="9388475" cy="7102475"/>
  <p:custDataLst>
    <p:tags r:id="rId8"/>
  </p:custDataLst>
  <p:defaultTextStyle>
    <a:defPPr>
      <a:defRPr lang="en-US"/>
    </a:defPPr>
    <a:lvl1pPr marL="0" algn="l" defTabSz="1175217" rtl="0" eaLnBrk="1" latinLnBrk="0" hangingPunct="1">
      <a:defRPr sz="2300" kern="1200">
        <a:solidFill>
          <a:schemeClr val="tx1"/>
        </a:solidFill>
        <a:latin typeface="+mn-lt"/>
        <a:ea typeface="+mn-ea"/>
        <a:cs typeface="+mn-cs"/>
      </a:defRPr>
    </a:lvl1pPr>
    <a:lvl2pPr marL="587609" algn="l" defTabSz="1175217" rtl="0" eaLnBrk="1" latinLnBrk="0" hangingPunct="1">
      <a:defRPr sz="2300" kern="1200">
        <a:solidFill>
          <a:schemeClr val="tx1"/>
        </a:solidFill>
        <a:latin typeface="+mn-lt"/>
        <a:ea typeface="+mn-ea"/>
        <a:cs typeface="+mn-cs"/>
      </a:defRPr>
    </a:lvl2pPr>
    <a:lvl3pPr marL="1175217" algn="l" defTabSz="1175217" rtl="0" eaLnBrk="1" latinLnBrk="0" hangingPunct="1">
      <a:defRPr sz="2300" kern="1200">
        <a:solidFill>
          <a:schemeClr val="tx1"/>
        </a:solidFill>
        <a:latin typeface="+mn-lt"/>
        <a:ea typeface="+mn-ea"/>
        <a:cs typeface="+mn-cs"/>
      </a:defRPr>
    </a:lvl3pPr>
    <a:lvl4pPr marL="1762825" algn="l" defTabSz="1175217" rtl="0" eaLnBrk="1" latinLnBrk="0" hangingPunct="1">
      <a:defRPr sz="2300" kern="1200">
        <a:solidFill>
          <a:schemeClr val="tx1"/>
        </a:solidFill>
        <a:latin typeface="+mn-lt"/>
        <a:ea typeface="+mn-ea"/>
        <a:cs typeface="+mn-cs"/>
      </a:defRPr>
    </a:lvl4pPr>
    <a:lvl5pPr marL="2350434" algn="l" defTabSz="1175217" rtl="0" eaLnBrk="1" latinLnBrk="0" hangingPunct="1">
      <a:defRPr sz="2300" kern="1200">
        <a:solidFill>
          <a:schemeClr val="tx1"/>
        </a:solidFill>
        <a:latin typeface="+mn-lt"/>
        <a:ea typeface="+mn-ea"/>
        <a:cs typeface="+mn-cs"/>
      </a:defRPr>
    </a:lvl5pPr>
    <a:lvl6pPr marL="2938044" algn="l" defTabSz="1175217" rtl="0" eaLnBrk="1" latinLnBrk="0" hangingPunct="1">
      <a:defRPr sz="2300" kern="1200">
        <a:solidFill>
          <a:schemeClr val="tx1"/>
        </a:solidFill>
        <a:latin typeface="+mn-lt"/>
        <a:ea typeface="+mn-ea"/>
        <a:cs typeface="+mn-cs"/>
      </a:defRPr>
    </a:lvl6pPr>
    <a:lvl7pPr marL="3525651" algn="l" defTabSz="1175217" rtl="0" eaLnBrk="1" latinLnBrk="0" hangingPunct="1">
      <a:defRPr sz="2300" kern="1200">
        <a:solidFill>
          <a:schemeClr val="tx1"/>
        </a:solidFill>
        <a:latin typeface="+mn-lt"/>
        <a:ea typeface="+mn-ea"/>
        <a:cs typeface="+mn-cs"/>
      </a:defRPr>
    </a:lvl7pPr>
    <a:lvl8pPr marL="4113260" algn="l" defTabSz="1175217" rtl="0" eaLnBrk="1" latinLnBrk="0" hangingPunct="1">
      <a:defRPr sz="2300" kern="1200">
        <a:solidFill>
          <a:schemeClr val="tx1"/>
        </a:solidFill>
        <a:latin typeface="+mn-lt"/>
        <a:ea typeface="+mn-ea"/>
        <a:cs typeface="+mn-cs"/>
      </a:defRPr>
    </a:lvl8pPr>
    <a:lvl9pPr marL="4700869" algn="l" defTabSz="1175217"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3" userDrawn="1">
          <p15:clr>
            <a:srgbClr val="A4A3A4"/>
          </p15:clr>
        </p15:guide>
        <p15:guide id="2" orient="horz" pos="5739" userDrawn="1">
          <p15:clr>
            <a:srgbClr val="A4A3A4"/>
          </p15:clr>
        </p15:guide>
        <p15:guide id="4" pos="3240" userDrawn="1">
          <p15:clr>
            <a:srgbClr val="A4A3A4"/>
          </p15:clr>
        </p15:guide>
        <p15:guide id="10" orient="horz" pos="6015" userDrawn="1">
          <p15:clr>
            <a:srgbClr val="A4A3A4"/>
          </p15:clr>
        </p15:guide>
        <p15:guide id="11" orient="horz" pos="8417" userDrawn="1">
          <p15:clr>
            <a:srgbClr val="A4A3A4"/>
          </p15:clr>
        </p15:guide>
        <p15:guide id="12" pos="7537" userDrawn="1">
          <p15:clr>
            <a:srgbClr val="A4A3A4"/>
          </p15:clr>
        </p15:guide>
        <p15:guide id="17" orient="horz" pos="396" userDrawn="1">
          <p15:clr>
            <a:srgbClr val="A4A3A4"/>
          </p15:clr>
        </p15:guide>
        <p15:guide id="22" orient="horz" pos="6504" userDrawn="1">
          <p15:clr>
            <a:srgbClr val="A4A3A4"/>
          </p15:clr>
        </p15:guide>
        <p15:guide id="28" pos="6216" userDrawn="1">
          <p15:clr>
            <a:srgbClr val="A4A3A4"/>
          </p15:clr>
        </p15:guide>
        <p15:guide id="30" pos="3168" userDrawn="1">
          <p15:clr>
            <a:srgbClr val="A4A3A4"/>
          </p15:clr>
        </p15:guide>
        <p15:guide id="33" orient="horz" pos="4800" userDrawn="1">
          <p15:clr>
            <a:srgbClr val="A4A3A4"/>
          </p15:clr>
        </p15:guide>
        <p15:guide id="34" orient="horz" pos="67" userDrawn="1">
          <p15:clr>
            <a:srgbClr val="A4A3A4"/>
          </p15:clr>
        </p15:guide>
        <p15:guide id="35" pos="120" userDrawn="1">
          <p15:clr>
            <a:srgbClr val="A4A3A4"/>
          </p15:clr>
        </p15:guide>
        <p15:guide id="36" pos="3096" userDrawn="1">
          <p15:clr>
            <a:srgbClr val="A4A3A4"/>
          </p15:clr>
        </p15:guide>
      </p15:sldGuideLst>
    </p:ext>
    <p:ext uri="{2D200454-40CA-4A62-9FC3-DE9A4176ACB9}">
      <p15:notesGuideLst xmlns:p15="http://schemas.microsoft.com/office/powerpoint/2012/main">
        <p15:guide id="1" orient="horz" pos="2238" userDrawn="1">
          <p15:clr>
            <a:srgbClr val="A4A3A4"/>
          </p15:clr>
        </p15:guide>
        <p15:guide id="2" pos="2957" userDrawn="1">
          <p15:clr>
            <a:srgbClr val="A4A3A4"/>
          </p15:clr>
        </p15:guide>
        <p15:guide id="3" pos="3828" userDrawn="1">
          <p15:clr>
            <a:srgbClr val="A4A3A4"/>
          </p15:clr>
        </p15:guide>
        <p15:guide id="4" orient="horz" pos="2263" userDrawn="1">
          <p15:clr>
            <a:srgbClr val="A4A3A4"/>
          </p15:clr>
        </p15:guide>
        <p15:guide id="5" pos="2303" userDrawn="1">
          <p15:clr>
            <a:srgbClr val="A4A3A4"/>
          </p15:clr>
        </p15:guide>
        <p15:guide id="6" pos="2982" userDrawn="1">
          <p15:clr>
            <a:srgbClr val="A4A3A4"/>
          </p15:clr>
        </p15:guide>
        <p15:guide id="7" orient="horz" pos="2213" userDrawn="1">
          <p15:clr>
            <a:srgbClr val="A4A3A4"/>
          </p15:clr>
        </p15:guide>
        <p15:guide id="8" pos="2932" userDrawn="1">
          <p15:clr>
            <a:srgbClr val="A4A3A4"/>
          </p15:clr>
        </p15:guide>
        <p15:guide id="9" pos="3796" userDrawn="1">
          <p15:clr>
            <a:srgbClr val="A4A3A4"/>
          </p15:clr>
        </p15:guide>
        <p15:guide id="10" pos="22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McGlone" initials="AM" lastIdx="13" clrIdx="0"/>
  <p:cmAuthor id="1" name="Shino Yamamoto" initials="SY" lastIdx="8" clrIdx="1"/>
  <p:cmAuthor id="2" name="Jim Mackey" initials="JPM" lastIdx="1" clrIdx="2"/>
  <p:cmAuthor id="3" name="karensm" initials="k" lastIdx="10" clrIdx="3"/>
  <p:cmAuthor id="4" name="Warren Ashton" initials="WA" lastIdx="4" clrIdx="4"/>
  <p:cmAuthor id="5" name="Matt Hansink" initials="MH" lastIdx="6" clrIdx="5"/>
  <p:cmAuthor id="6" name="Barbara Spear" initials="BSS" lastIdx="9" clrIdx="6"/>
  <p:cmAuthor id="7" name="Michele Thistle" initials="MT" lastIdx="21" clrIdx="7">
    <p:extLst>
      <p:ext uri="{19B8F6BF-5375-455C-9EA6-DF929625EA0E}">
        <p15:presenceInfo xmlns:p15="http://schemas.microsoft.com/office/powerpoint/2012/main" userId="10cb6127002331dc" providerId="Windows Live"/>
      </p:ext>
    </p:extLst>
  </p:cmAuthor>
  <p:cmAuthor id="8" name="Andrea Velez-Greene (Stowell Market Intelligence)" initials="AV(MI" lastIdx="4" clrIdx="8"/>
  <p:cmAuthor id="9" name="Michele Bedford Thistle" initials="M" lastIdx="7" clrIdx="9">
    <p:extLst>
      <p:ext uri="{19B8F6BF-5375-455C-9EA6-DF929625EA0E}">
        <p15:presenceInfo xmlns:p15="http://schemas.microsoft.com/office/powerpoint/2012/main" userId="S-1-5-21-2127521184-1604012920-1887927527-7403072" providerId="AD"/>
      </p:ext>
    </p:extLst>
  </p:cmAuthor>
  <p:cmAuthor id="10" name="Rebecca Jones (Bridge Partners)" initials="RJ(P" lastIdx="9" clrIdx="10">
    <p:extLst>
      <p:ext uri="{19B8F6BF-5375-455C-9EA6-DF929625EA0E}">
        <p15:presenceInfo xmlns:p15="http://schemas.microsoft.com/office/powerpoint/2012/main" userId="S-1-5-21-2127521184-1604012920-1887927527-9987833" providerId="AD"/>
      </p:ext>
    </p:extLst>
  </p:cmAuthor>
  <p:cmAuthor id="11" name="Susan Dodds (Bridge Partners)" initials="SD" lastIdx="0" clrIdx="11"/>
  <p:cmAuthor id="12" name="Elaine Sher" initials="ES" lastIdx="2" clrIdx="12">
    <p:extLst>
      <p:ext uri="{19B8F6BF-5375-455C-9EA6-DF929625EA0E}">
        <p15:presenceInfo xmlns:p15="http://schemas.microsoft.com/office/powerpoint/2012/main" userId="S-1-5-21-2127521184-1604012920-1887927527-3911025" providerId="AD"/>
      </p:ext>
    </p:extLst>
  </p:cmAuthor>
  <p:cmAuthor id="13" name="Sofia Nikolaou" initials="SN" lastIdx="5" clrIdx="13"/>
  <p:cmAuthor id="14" name="dj davisson (Daves &amp; Associates)" initials="djd" lastIdx="29" clrIdx="14"/>
  <p:cmAuthor id="15" name="Rebecca Jones" initials="RJ" lastIdx="2" clrIdx="15">
    <p:extLst>
      <p:ext uri="{19B8F6BF-5375-455C-9EA6-DF929625EA0E}">
        <p15:presenceInfo xmlns:p15="http://schemas.microsoft.com/office/powerpoint/2012/main" userId="Rebecca Jones" providerId="None"/>
      </p:ext>
    </p:extLst>
  </p:cmAuthor>
  <p:cmAuthor id="16" name="Cindy Lavoie" initials="CL" lastIdx="5" clrIdx="16">
    <p:extLst>
      <p:ext uri="{19B8F6BF-5375-455C-9EA6-DF929625EA0E}">
        <p15:presenceInfo xmlns:p15="http://schemas.microsoft.com/office/powerpoint/2012/main" userId="Cindy Lavoie" providerId="None"/>
      </p:ext>
    </p:extLst>
  </p:cmAuthor>
  <p:cmAuthor id="17" name="Heather Lilly Wikene" initials="HLW" lastIdx="4" clrIdx="17">
    <p:extLst>
      <p:ext uri="{19B8F6BF-5375-455C-9EA6-DF929625EA0E}">
        <p15:presenceInfo xmlns:p15="http://schemas.microsoft.com/office/powerpoint/2012/main" userId="S-1-5-21-2609761243-887587018-1850998017-1001" providerId="AD"/>
      </p:ext>
    </p:extLst>
  </p:cmAuthor>
  <p:cmAuthor id="18" name="Julie Lary" initials="JL" lastIdx="1" clrIdx="18">
    <p:extLst>
      <p:ext uri="{19B8F6BF-5375-455C-9EA6-DF929625EA0E}">
        <p15:presenceInfo xmlns:p15="http://schemas.microsoft.com/office/powerpoint/2012/main" userId="Julie Lary" providerId="None"/>
      </p:ext>
    </p:extLst>
  </p:cmAuthor>
  <p:cmAuthor id="19" name="Dan DeVries" initials="DD" lastIdx="3" clrIdx="19">
    <p:extLst>
      <p:ext uri="{19B8F6BF-5375-455C-9EA6-DF929625EA0E}">
        <p15:presenceInfo xmlns:p15="http://schemas.microsoft.com/office/powerpoint/2012/main" userId="261cbc535b19a5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72C6"/>
    <a:srgbClr val="0A6DB6"/>
    <a:srgbClr val="626262"/>
    <a:srgbClr val="DDE3FF"/>
    <a:srgbClr val="007233"/>
    <a:srgbClr val="686868"/>
    <a:srgbClr val="5C5C5C"/>
    <a:srgbClr val="5A5A5A"/>
    <a:srgbClr val="FF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B9944-3F68-4673-95A2-1B022CBB0BFF}" v="4" dt="2020-01-27T18:44:56.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94096" autoAdjust="0"/>
  </p:normalViewPr>
  <p:slideViewPr>
    <p:cSldViewPr snapToGrid="0">
      <p:cViewPr varScale="1">
        <p:scale>
          <a:sx n="93" d="100"/>
          <a:sy n="93" d="100"/>
        </p:scale>
        <p:origin x="1560" y="78"/>
      </p:cViewPr>
      <p:guideLst>
        <p:guide orient="horz" pos="513"/>
        <p:guide orient="horz" pos="5739"/>
        <p:guide pos="3240"/>
        <p:guide orient="horz" pos="6015"/>
        <p:guide orient="horz" pos="8417"/>
        <p:guide pos="7537"/>
        <p:guide orient="horz" pos="396"/>
        <p:guide orient="horz" pos="6504"/>
        <p:guide pos="6216"/>
        <p:guide pos="3168"/>
        <p:guide orient="horz" pos="4800"/>
        <p:guide orient="horz" pos="67"/>
        <p:guide pos="120"/>
        <p:guide pos="309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3" d="100"/>
          <a:sy n="83" d="100"/>
        </p:scale>
        <p:origin x="-900" y="-72"/>
      </p:cViewPr>
      <p:guideLst>
        <p:guide orient="horz" pos="2238"/>
        <p:guide pos="2957"/>
        <p:guide pos="3828"/>
        <p:guide orient="horz" pos="2263"/>
        <p:guide pos="2303"/>
        <p:guide pos="2982"/>
        <p:guide orient="horz" pos="2213"/>
        <p:guide pos="2932"/>
        <p:guide pos="3796"/>
        <p:guide pos="22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068339" cy="355124"/>
          </a:xfrm>
          <a:prstGeom prst="rect">
            <a:avLst/>
          </a:prstGeom>
        </p:spPr>
        <p:txBody>
          <a:bodyPr vert="horz" lIns="93304" tIns="46651" rIns="93304" bIns="46651" rtlCol="0"/>
          <a:lstStyle>
            <a:lvl1pPr algn="l">
              <a:defRPr sz="1200"/>
            </a:lvl1pPr>
          </a:lstStyle>
          <a:p>
            <a:endParaRPr lang="en-US" dirty="0">
              <a:latin typeface="Segoe UI" pitchFamily="34" charset="0"/>
            </a:endParaRPr>
          </a:p>
        </p:txBody>
      </p:sp>
      <p:sp>
        <p:nvSpPr>
          <p:cNvPr id="3" name="Date Placeholder 2"/>
          <p:cNvSpPr>
            <a:spLocks noGrp="1"/>
          </p:cNvSpPr>
          <p:nvPr>
            <p:ph type="dt" sz="quarter" idx="1"/>
          </p:nvPr>
        </p:nvSpPr>
        <p:spPr>
          <a:xfrm>
            <a:off x="5317966" y="1"/>
            <a:ext cx="4068339" cy="355124"/>
          </a:xfrm>
          <a:prstGeom prst="rect">
            <a:avLst/>
          </a:prstGeom>
        </p:spPr>
        <p:txBody>
          <a:bodyPr vert="horz" lIns="93304" tIns="46651" rIns="93304" bIns="46651" rtlCol="0"/>
          <a:lstStyle>
            <a:lvl1pPr algn="r">
              <a:defRPr sz="1200"/>
            </a:lvl1pPr>
          </a:lstStyle>
          <a:p>
            <a:fld id="{9F6651B0-4CA8-4AE3-818B-8CAF75726012}" type="datetimeFigureOut">
              <a:rPr lang="en-US" smtClean="0">
                <a:latin typeface="Segoe UI" pitchFamily="34" charset="0"/>
              </a:rPr>
              <a:pPr/>
              <a:t>2/4/2021</a:t>
            </a:fld>
            <a:endParaRPr lang="en-US" dirty="0">
              <a:latin typeface="Segoe UI" pitchFamily="34" charset="0"/>
            </a:endParaRPr>
          </a:p>
        </p:txBody>
      </p:sp>
      <p:sp>
        <p:nvSpPr>
          <p:cNvPr id="4" name="Footer Placeholder 3"/>
          <p:cNvSpPr>
            <a:spLocks noGrp="1"/>
          </p:cNvSpPr>
          <p:nvPr>
            <p:ph type="ftr" sz="quarter" idx="2"/>
          </p:nvPr>
        </p:nvSpPr>
        <p:spPr>
          <a:xfrm>
            <a:off x="3" y="6746123"/>
            <a:ext cx="4068339" cy="355124"/>
          </a:xfrm>
          <a:prstGeom prst="rect">
            <a:avLst/>
          </a:prstGeom>
        </p:spPr>
        <p:txBody>
          <a:bodyPr vert="horz" lIns="93304" tIns="46651" rIns="93304" bIns="46651" rtlCol="0" anchor="b"/>
          <a:lstStyle>
            <a:lvl1pPr algn="l">
              <a:defRPr sz="1200"/>
            </a:lvl1pPr>
          </a:lstStyle>
          <a:p>
            <a:endParaRPr lang="en-US" dirty="0">
              <a:latin typeface="Segoe UI" pitchFamily="34" charset="0"/>
            </a:endParaRPr>
          </a:p>
        </p:txBody>
      </p:sp>
      <p:sp>
        <p:nvSpPr>
          <p:cNvPr id="5" name="Slide Number Placeholder 4"/>
          <p:cNvSpPr>
            <a:spLocks noGrp="1"/>
          </p:cNvSpPr>
          <p:nvPr>
            <p:ph type="sldNum" sz="quarter" idx="3"/>
          </p:nvPr>
        </p:nvSpPr>
        <p:spPr>
          <a:xfrm>
            <a:off x="5317966" y="6746123"/>
            <a:ext cx="4068339" cy="355124"/>
          </a:xfrm>
          <a:prstGeom prst="rect">
            <a:avLst/>
          </a:prstGeom>
        </p:spPr>
        <p:txBody>
          <a:bodyPr vert="horz" lIns="93304" tIns="46651" rIns="93304" bIns="46651" rtlCol="0" anchor="b"/>
          <a:lstStyle>
            <a:lvl1pPr algn="r">
              <a:defRPr sz="1200"/>
            </a:lvl1pPr>
          </a:lstStyle>
          <a:p>
            <a:fld id="{70AF5892-E0EA-4A94-AC06-C29CA0E9C3EE}"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10/main" val="238606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068339" cy="355124"/>
          </a:xfrm>
          <a:prstGeom prst="rect">
            <a:avLst/>
          </a:prstGeom>
        </p:spPr>
        <p:txBody>
          <a:bodyPr vert="horz" lIns="93304" tIns="46651" rIns="93304" bIns="46651" rtlCol="0"/>
          <a:lstStyle>
            <a:lvl1pPr algn="l">
              <a:defRPr sz="1200">
                <a:latin typeface="Segoe UI" pitchFamily="34" charset="0"/>
              </a:defRPr>
            </a:lvl1pPr>
          </a:lstStyle>
          <a:p>
            <a:endParaRPr lang="en-US" dirty="0"/>
          </a:p>
        </p:txBody>
      </p:sp>
      <p:sp>
        <p:nvSpPr>
          <p:cNvPr id="3" name="Date Placeholder 2"/>
          <p:cNvSpPr>
            <a:spLocks noGrp="1"/>
          </p:cNvSpPr>
          <p:nvPr>
            <p:ph type="dt" idx="1"/>
          </p:nvPr>
        </p:nvSpPr>
        <p:spPr>
          <a:xfrm>
            <a:off x="5317966" y="1"/>
            <a:ext cx="4068339" cy="355124"/>
          </a:xfrm>
          <a:prstGeom prst="rect">
            <a:avLst/>
          </a:prstGeom>
        </p:spPr>
        <p:txBody>
          <a:bodyPr vert="horz" lIns="93304" tIns="46651" rIns="93304" bIns="46651" rtlCol="0"/>
          <a:lstStyle>
            <a:lvl1pPr algn="r">
              <a:defRPr sz="1200">
                <a:latin typeface="Segoe UI" pitchFamily="34" charset="0"/>
              </a:defRPr>
            </a:lvl1pPr>
          </a:lstStyle>
          <a:p>
            <a:fld id="{5F9766D5-2FBD-4D6F-9EC1-0B84CE777AD8}" type="datetimeFigureOut">
              <a:rPr lang="en-US" smtClean="0"/>
              <a:pPr/>
              <a:t>2/4/2021</a:t>
            </a:fld>
            <a:endParaRPr lang="en-US" dirty="0"/>
          </a:p>
        </p:txBody>
      </p:sp>
      <p:sp>
        <p:nvSpPr>
          <p:cNvPr id="4" name="Slide Image Placeholder 3"/>
          <p:cNvSpPr>
            <a:spLocks noGrp="1" noRot="1" noChangeAspect="1"/>
          </p:cNvSpPr>
          <p:nvPr>
            <p:ph type="sldImg" idx="2"/>
          </p:nvPr>
        </p:nvSpPr>
        <p:spPr>
          <a:xfrm>
            <a:off x="2971800" y="533400"/>
            <a:ext cx="3444875" cy="2663825"/>
          </a:xfrm>
          <a:prstGeom prst="rect">
            <a:avLst/>
          </a:prstGeom>
          <a:noFill/>
          <a:ln w="12700">
            <a:solidFill>
              <a:prstClr val="black"/>
            </a:solidFill>
          </a:ln>
        </p:spPr>
        <p:txBody>
          <a:bodyPr vert="horz" lIns="93304" tIns="46651" rIns="93304" bIns="46651" rtlCol="0" anchor="ctr"/>
          <a:lstStyle/>
          <a:p>
            <a:endParaRPr lang="en-US" dirty="0"/>
          </a:p>
        </p:txBody>
      </p:sp>
      <p:sp>
        <p:nvSpPr>
          <p:cNvPr id="5" name="Notes Placeholder 4"/>
          <p:cNvSpPr>
            <a:spLocks noGrp="1"/>
          </p:cNvSpPr>
          <p:nvPr>
            <p:ph type="body" sz="quarter" idx="3"/>
          </p:nvPr>
        </p:nvSpPr>
        <p:spPr>
          <a:xfrm>
            <a:off x="938848" y="3373681"/>
            <a:ext cx="7510780" cy="3196114"/>
          </a:xfrm>
          <a:prstGeom prst="rect">
            <a:avLst/>
          </a:prstGeom>
        </p:spPr>
        <p:txBody>
          <a:bodyPr vert="horz" lIns="93304" tIns="46651" rIns="93304" bIns="4665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 y="6746123"/>
            <a:ext cx="4068339" cy="355124"/>
          </a:xfrm>
          <a:prstGeom prst="rect">
            <a:avLst/>
          </a:prstGeom>
        </p:spPr>
        <p:txBody>
          <a:bodyPr vert="horz" lIns="93304" tIns="46651" rIns="93304" bIns="46651" rtlCol="0" anchor="b"/>
          <a:lstStyle>
            <a:lvl1pPr algn="l">
              <a:defRPr sz="1200">
                <a:latin typeface="Segoe UI" pitchFamily="34" charset="0"/>
              </a:defRPr>
            </a:lvl1pPr>
          </a:lstStyle>
          <a:p>
            <a:endParaRPr lang="en-US" dirty="0"/>
          </a:p>
        </p:txBody>
      </p:sp>
      <p:sp>
        <p:nvSpPr>
          <p:cNvPr id="7" name="Slide Number Placeholder 6"/>
          <p:cNvSpPr>
            <a:spLocks noGrp="1"/>
          </p:cNvSpPr>
          <p:nvPr>
            <p:ph type="sldNum" sz="quarter" idx="5"/>
          </p:nvPr>
        </p:nvSpPr>
        <p:spPr>
          <a:xfrm>
            <a:off x="5317966" y="6746123"/>
            <a:ext cx="4068339" cy="355124"/>
          </a:xfrm>
          <a:prstGeom prst="rect">
            <a:avLst/>
          </a:prstGeom>
        </p:spPr>
        <p:txBody>
          <a:bodyPr vert="horz" lIns="93304" tIns="46651" rIns="93304" bIns="46651" rtlCol="0" anchor="b"/>
          <a:lstStyle>
            <a:lvl1pPr algn="r">
              <a:defRPr sz="1200">
                <a:latin typeface="Segoe UI" pitchFamily="34" charset="0"/>
              </a:defRPr>
            </a:lvl1pPr>
          </a:lstStyle>
          <a:p>
            <a:fld id="{397DFC2A-A0A7-4AA5-99D7-38ECC4F7B5FA}" type="slidenum">
              <a:rPr lang="en-US" smtClean="0"/>
              <a:pPr/>
              <a:t>‹#›</a:t>
            </a:fld>
            <a:endParaRPr lang="en-US" dirty="0"/>
          </a:p>
        </p:txBody>
      </p:sp>
    </p:spTree>
    <p:extLst>
      <p:ext uri="{BB962C8B-B14F-4D97-AF65-F5344CB8AC3E}">
        <p14:creationId xmlns:p14="http://schemas.microsoft.com/office/powerpoint/2010/main" val="3948421868"/>
      </p:ext>
    </p:extLst>
  </p:cSld>
  <p:clrMap bg1="lt1" tx1="dk1" bg2="lt2" tx2="dk2" accent1="accent1" accent2="accent2" accent3="accent3" accent4="accent4" accent5="accent5" accent6="accent6" hlink="hlink" folHlink="folHlink"/>
  <p:notesStyle>
    <a:lvl1pPr marL="0" algn="l" defTabSz="1175553" rtl="0" eaLnBrk="1" latinLnBrk="0" hangingPunct="1">
      <a:defRPr sz="1500" kern="1200">
        <a:solidFill>
          <a:schemeClr val="tx1"/>
        </a:solidFill>
        <a:latin typeface="Segoe UI" pitchFamily="34" charset="0"/>
        <a:ea typeface="+mn-ea"/>
        <a:cs typeface="+mn-cs"/>
      </a:defRPr>
    </a:lvl1pPr>
    <a:lvl2pPr marL="587776" algn="l" defTabSz="1175553" rtl="0" eaLnBrk="1" latinLnBrk="0" hangingPunct="1">
      <a:defRPr sz="1500" kern="1200">
        <a:solidFill>
          <a:schemeClr val="tx1"/>
        </a:solidFill>
        <a:latin typeface="Segoe UI" pitchFamily="34" charset="0"/>
        <a:ea typeface="+mn-ea"/>
        <a:cs typeface="+mn-cs"/>
      </a:defRPr>
    </a:lvl2pPr>
    <a:lvl3pPr marL="1175553" algn="l" defTabSz="1175553" rtl="0" eaLnBrk="1" latinLnBrk="0" hangingPunct="1">
      <a:defRPr sz="1500" kern="1200">
        <a:solidFill>
          <a:schemeClr val="tx1"/>
        </a:solidFill>
        <a:latin typeface="Segoe UI" pitchFamily="34" charset="0"/>
        <a:ea typeface="+mn-ea"/>
        <a:cs typeface="+mn-cs"/>
      </a:defRPr>
    </a:lvl3pPr>
    <a:lvl4pPr marL="1763329" algn="l" defTabSz="1175553" rtl="0" eaLnBrk="1" latinLnBrk="0" hangingPunct="1">
      <a:defRPr sz="1500" kern="1200">
        <a:solidFill>
          <a:schemeClr val="tx1"/>
        </a:solidFill>
        <a:latin typeface="Segoe UI" pitchFamily="34" charset="0"/>
        <a:ea typeface="+mn-ea"/>
        <a:cs typeface="+mn-cs"/>
      </a:defRPr>
    </a:lvl4pPr>
    <a:lvl5pPr marL="2351105" algn="l" defTabSz="1175553" rtl="0" eaLnBrk="1" latinLnBrk="0" hangingPunct="1">
      <a:defRPr sz="1500" kern="1200">
        <a:solidFill>
          <a:schemeClr val="tx1"/>
        </a:solidFill>
        <a:latin typeface="Segoe UI" pitchFamily="34" charset="0"/>
        <a:ea typeface="+mn-ea"/>
        <a:cs typeface="+mn-cs"/>
      </a:defRPr>
    </a:lvl5pPr>
    <a:lvl6pPr marL="2938882" algn="l" defTabSz="1175553" rtl="0" eaLnBrk="1" latinLnBrk="0" hangingPunct="1">
      <a:defRPr sz="1500" kern="1200">
        <a:solidFill>
          <a:schemeClr val="tx1"/>
        </a:solidFill>
        <a:latin typeface="+mn-lt"/>
        <a:ea typeface="+mn-ea"/>
        <a:cs typeface="+mn-cs"/>
      </a:defRPr>
    </a:lvl6pPr>
    <a:lvl7pPr marL="3526658" algn="l" defTabSz="1175553" rtl="0" eaLnBrk="1" latinLnBrk="0" hangingPunct="1">
      <a:defRPr sz="1500" kern="1200">
        <a:solidFill>
          <a:schemeClr val="tx1"/>
        </a:solidFill>
        <a:latin typeface="+mn-lt"/>
        <a:ea typeface="+mn-ea"/>
        <a:cs typeface="+mn-cs"/>
      </a:defRPr>
    </a:lvl7pPr>
    <a:lvl8pPr marL="4114434" algn="l" defTabSz="1175553" rtl="0" eaLnBrk="1" latinLnBrk="0" hangingPunct="1">
      <a:defRPr sz="1500" kern="1200">
        <a:solidFill>
          <a:schemeClr val="tx1"/>
        </a:solidFill>
        <a:latin typeface="+mn-lt"/>
        <a:ea typeface="+mn-ea"/>
        <a:cs typeface="+mn-cs"/>
      </a:defRPr>
    </a:lvl8pPr>
    <a:lvl9pPr marL="4702211" algn="l" defTabSz="1175553"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1800" y="533400"/>
            <a:ext cx="3444875" cy="26638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7DFC2A-A0A7-4AA5-99D7-38ECC4F7B5F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875186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6724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201" y="93206"/>
            <a:ext cx="9063749" cy="374846"/>
          </a:xfrm>
          <a:prstGeom prst="rect">
            <a:avLst/>
          </a:prstGeom>
        </p:spPr>
        <p:txBody>
          <a:bodyPr vert="horz"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498203" y="850993"/>
            <a:ext cx="9052560" cy="1577227"/>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2"/>
          <p:cNvSpPr>
            <a:spLocks noGrp="1"/>
          </p:cNvSpPr>
          <p:nvPr>
            <p:ph type="ftr" sz="quarter" idx="3"/>
          </p:nvPr>
        </p:nvSpPr>
        <p:spPr>
          <a:xfrm>
            <a:off x="29640" y="7587065"/>
            <a:ext cx="8407405" cy="167315"/>
          </a:xfrm>
          <a:prstGeom prst="rect">
            <a:avLst/>
          </a:prstGeom>
        </p:spPr>
        <p:txBody>
          <a:bodyPr lIns="117555" tIns="58778" rIns="117555" bIns="58778"/>
          <a:lstStyle/>
          <a:p>
            <a:r>
              <a:rPr lang="en-US" sz="707" dirty="0"/>
              <a:t>Small Business Sales Guide	</a:t>
            </a:r>
          </a:p>
        </p:txBody>
      </p:sp>
    </p:spTree>
    <p:extLst>
      <p:ext uri="{BB962C8B-B14F-4D97-AF65-F5344CB8AC3E}">
        <p14:creationId xmlns:p14="http://schemas.microsoft.com/office/powerpoint/2010/main" val="2173172709"/>
      </p:ext>
    </p:extLst>
  </p:cSld>
  <p:clrMap bg1="lt1" tx1="dk1" bg2="lt2" tx2="dk2" accent1="accent1" accent2="accent2" accent3="accent3" accent4="accent4" accent5="accent5" accent6="accent6" hlink="hlink" folHlink="folHlink"/>
  <p:sldLayoutIdLst>
    <p:sldLayoutId id="2147483734" r:id="rId1"/>
  </p:sldLayoutIdLst>
  <p:hf sldNum="0" hdr="0" dt="0"/>
  <p:txStyles>
    <p:titleStyle>
      <a:lvl1pPr algn="l" defTabSz="923368" rtl="0" eaLnBrk="1" latinLnBrk="0" hangingPunct="1">
        <a:spcBef>
          <a:spcPct val="0"/>
        </a:spcBef>
        <a:buNone/>
        <a:defRPr sz="2436" b="0" kern="1200">
          <a:solidFill>
            <a:schemeClr val="bg1"/>
          </a:solidFill>
          <a:latin typeface="Segoe UI" pitchFamily="34" charset="0"/>
          <a:ea typeface="+mj-ea"/>
          <a:cs typeface="+mj-cs"/>
        </a:defRPr>
      </a:lvl1pPr>
    </p:titleStyle>
    <p:bodyStyle>
      <a:lvl1pPr marL="346263" indent="-346263" algn="l" defTabSz="923368" rtl="0" eaLnBrk="1" latinLnBrk="0" hangingPunct="1">
        <a:spcBef>
          <a:spcPts val="303"/>
        </a:spcBef>
        <a:spcAft>
          <a:spcPts val="303"/>
        </a:spcAft>
        <a:buFont typeface="Arial" pitchFamily="34" charset="0"/>
        <a:buChar char="•"/>
        <a:defRPr sz="2121" kern="1200">
          <a:solidFill>
            <a:schemeClr val="tx1"/>
          </a:solidFill>
          <a:latin typeface="Segoe UI" pitchFamily="34" charset="0"/>
          <a:ea typeface="+mn-ea"/>
          <a:cs typeface="+mn-cs"/>
        </a:defRPr>
      </a:lvl1pPr>
      <a:lvl2pPr marL="737805" indent="-287659" algn="l" defTabSz="923368" rtl="0" eaLnBrk="1" latinLnBrk="0" hangingPunct="1">
        <a:spcBef>
          <a:spcPts val="303"/>
        </a:spcBef>
        <a:spcAft>
          <a:spcPts val="303"/>
        </a:spcAft>
        <a:buFont typeface="Arial" pitchFamily="34" charset="0"/>
        <a:buChar char="–"/>
        <a:defRPr sz="1807" kern="1200">
          <a:solidFill>
            <a:schemeClr val="tx1"/>
          </a:solidFill>
          <a:latin typeface="Segoe UI" pitchFamily="34" charset="0"/>
          <a:ea typeface="+mn-ea"/>
          <a:cs typeface="+mn-cs"/>
        </a:defRPr>
      </a:lvl2pPr>
      <a:lvl3pPr marL="1154210" indent="-230841" algn="l" defTabSz="923368" rtl="0" eaLnBrk="1" latinLnBrk="0" hangingPunct="1">
        <a:spcBef>
          <a:spcPts val="303"/>
        </a:spcBef>
        <a:spcAft>
          <a:spcPts val="303"/>
        </a:spcAft>
        <a:buFont typeface="Arial" pitchFamily="34" charset="0"/>
        <a:buChar char="•"/>
        <a:defRPr sz="1493" kern="1200">
          <a:solidFill>
            <a:schemeClr val="tx1"/>
          </a:solidFill>
          <a:latin typeface="Segoe UI" pitchFamily="34" charset="0"/>
          <a:ea typeface="+mn-ea"/>
          <a:cs typeface="+mn-cs"/>
        </a:defRPr>
      </a:lvl3pPr>
      <a:lvl4pPr marL="1615893" indent="-230841" algn="l" defTabSz="923368" rtl="0" eaLnBrk="1" latinLnBrk="0" hangingPunct="1">
        <a:spcBef>
          <a:spcPts val="303"/>
        </a:spcBef>
        <a:spcAft>
          <a:spcPts val="303"/>
        </a:spcAft>
        <a:buFont typeface="Arial" pitchFamily="34" charset="0"/>
        <a:buChar char="–"/>
        <a:defRPr sz="1414" kern="1200">
          <a:solidFill>
            <a:schemeClr val="tx1"/>
          </a:solidFill>
          <a:latin typeface="Segoe UI" pitchFamily="34" charset="0"/>
          <a:ea typeface="+mn-ea"/>
          <a:cs typeface="+mn-cs"/>
        </a:defRPr>
      </a:lvl4pPr>
      <a:lvl5pPr marL="2077577" indent="-230841" algn="l" defTabSz="923368" rtl="0" eaLnBrk="1" latinLnBrk="0" hangingPunct="1">
        <a:spcBef>
          <a:spcPts val="303"/>
        </a:spcBef>
        <a:spcAft>
          <a:spcPts val="303"/>
        </a:spcAft>
        <a:buFont typeface="Arial" pitchFamily="34" charset="0"/>
        <a:buChar char="»"/>
        <a:defRPr sz="1414" kern="1200">
          <a:solidFill>
            <a:schemeClr val="tx1"/>
          </a:solidFill>
          <a:latin typeface="Segoe UI" pitchFamily="34" charset="0"/>
          <a:ea typeface="+mn-ea"/>
          <a:cs typeface="+mn-cs"/>
        </a:defRPr>
      </a:lvl5pPr>
      <a:lvl6pPr marL="2539263" indent="-230841" algn="l" defTabSz="923368" rtl="0" eaLnBrk="1" latinLnBrk="0" hangingPunct="1">
        <a:spcBef>
          <a:spcPct val="20000"/>
        </a:spcBef>
        <a:buFont typeface="Arial" pitchFamily="34" charset="0"/>
        <a:buChar char="•"/>
        <a:defRPr sz="2043" kern="1200">
          <a:solidFill>
            <a:schemeClr val="tx1"/>
          </a:solidFill>
          <a:latin typeface="+mn-lt"/>
          <a:ea typeface="+mn-ea"/>
          <a:cs typeface="+mn-cs"/>
        </a:defRPr>
      </a:lvl6pPr>
      <a:lvl7pPr marL="3000947" indent="-230841" algn="l" defTabSz="923368" rtl="0" eaLnBrk="1" latinLnBrk="0" hangingPunct="1">
        <a:spcBef>
          <a:spcPct val="20000"/>
        </a:spcBef>
        <a:buFont typeface="Arial" pitchFamily="34" charset="0"/>
        <a:buChar char="•"/>
        <a:defRPr sz="2043" kern="1200">
          <a:solidFill>
            <a:schemeClr val="tx1"/>
          </a:solidFill>
          <a:latin typeface="+mn-lt"/>
          <a:ea typeface="+mn-ea"/>
          <a:cs typeface="+mn-cs"/>
        </a:defRPr>
      </a:lvl7pPr>
      <a:lvl8pPr marL="3462631" indent="-230841" algn="l" defTabSz="923368" rtl="0" eaLnBrk="1" latinLnBrk="0" hangingPunct="1">
        <a:spcBef>
          <a:spcPct val="20000"/>
        </a:spcBef>
        <a:buFont typeface="Arial" pitchFamily="34" charset="0"/>
        <a:buChar char="•"/>
        <a:defRPr sz="2043" kern="1200">
          <a:solidFill>
            <a:schemeClr val="tx1"/>
          </a:solidFill>
          <a:latin typeface="+mn-lt"/>
          <a:ea typeface="+mn-ea"/>
          <a:cs typeface="+mn-cs"/>
        </a:defRPr>
      </a:lvl8pPr>
      <a:lvl9pPr marL="3924315" indent="-230841" algn="l" defTabSz="923368" rtl="0" eaLnBrk="1" latinLnBrk="0" hangingPunct="1">
        <a:spcBef>
          <a:spcPct val="20000"/>
        </a:spcBef>
        <a:buFont typeface="Arial" pitchFamily="34" charset="0"/>
        <a:buChar char="•"/>
        <a:defRPr sz="2043" kern="1200">
          <a:solidFill>
            <a:schemeClr val="tx1"/>
          </a:solidFill>
          <a:latin typeface="+mn-lt"/>
          <a:ea typeface="+mn-ea"/>
          <a:cs typeface="+mn-cs"/>
        </a:defRPr>
      </a:lvl9pPr>
    </p:bodyStyle>
    <p:otherStyle>
      <a:defPPr>
        <a:defRPr lang="en-US"/>
      </a:defPPr>
      <a:lvl1pPr marL="0" algn="l" defTabSz="923368" rtl="0" eaLnBrk="1" latinLnBrk="0" hangingPunct="1">
        <a:defRPr sz="1807" kern="1200">
          <a:solidFill>
            <a:schemeClr val="tx1"/>
          </a:solidFill>
          <a:latin typeface="+mn-lt"/>
          <a:ea typeface="+mn-ea"/>
          <a:cs typeface="+mn-cs"/>
        </a:defRPr>
      </a:lvl1pPr>
      <a:lvl2pPr marL="461684" algn="l" defTabSz="923368" rtl="0" eaLnBrk="1" latinLnBrk="0" hangingPunct="1">
        <a:defRPr sz="1807" kern="1200">
          <a:solidFill>
            <a:schemeClr val="tx1"/>
          </a:solidFill>
          <a:latin typeface="+mn-lt"/>
          <a:ea typeface="+mn-ea"/>
          <a:cs typeface="+mn-cs"/>
        </a:defRPr>
      </a:lvl2pPr>
      <a:lvl3pPr marL="923368" algn="l" defTabSz="923368" rtl="0" eaLnBrk="1" latinLnBrk="0" hangingPunct="1">
        <a:defRPr sz="1807" kern="1200">
          <a:solidFill>
            <a:schemeClr val="tx1"/>
          </a:solidFill>
          <a:latin typeface="+mn-lt"/>
          <a:ea typeface="+mn-ea"/>
          <a:cs typeface="+mn-cs"/>
        </a:defRPr>
      </a:lvl3pPr>
      <a:lvl4pPr marL="1385052" algn="l" defTabSz="923368" rtl="0" eaLnBrk="1" latinLnBrk="0" hangingPunct="1">
        <a:defRPr sz="1807" kern="1200">
          <a:solidFill>
            <a:schemeClr val="tx1"/>
          </a:solidFill>
          <a:latin typeface="+mn-lt"/>
          <a:ea typeface="+mn-ea"/>
          <a:cs typeface="+mn-cs"/>
        </a:defRPr>
      </a:lvl4pPr>
      <a:lvl5pPr marL="1846736" algn="l" defTabSz="923368" rtl="0" eaLnBrk="1" latinLnBrk="0" hangingPunct="1">
        <a:defRPr sz="1807" kern="1200">
          <a:solidFill>
            <a:schemeClr val="tx1"/>
          </a:solidFill>
          <a:latin typeface="+mn-lt"/>
          <a:ea typeface="+mn-ea"/>
          <a:cs typeface="+mn-cs"/>
        </a:defRPr>
      </a:lvl5pPr>
      <a:lvl6pPr marL="2308421" algn="l" defTabSz="923368" rtl="0" eaLnBrk="1" latinLnBrk="0" hangingPunct="1">
        <a:defRPr sz="1807" kern="1200">
          <a:solidFill>
            <a:schemeClr val="tx1"/>
          </a:solidFill>
          <a:latin typeface="+mn-lt"/>
          <a:ea typeface="+mn-ea"/>
          <a:cs typeface="+mn-cs"/>
        </a:defRPr>
      </a:lvl6pPr>
      <a:lvl7pPr marL="2770104" algn="l" defTabSz="923368" rtl="0" eaLnBrk="1" latinLnBrk="0" hangingPunct="1">
        <a:defRPr sz="1807" kern="1200">
          <a:solidFill>
            <a:schemeClr val="tx1"/>
          </a:solidFill>
          <a:latin typeface="+mn-lt"/>
          <a:ea typeface="+mn-ea"/>
          <a:cs typeface="+mn-cs"/>
        </a:defRPr>
      </a:lvl7pPr>
      <a:lvl8pPr marL="3231788" algn="l" defTabSz="923368" rtl="0" eaLnBrk="1" latinLnBrk="0" hangingPunct="1">
        <a:defRPr sz="1807" kern="1200">
          <a:solidFill>
            <a:schemeClr val="tx1"/>
          </a:solidFill>
          <a:latin typeface="+mn-lt"/>
          <a:ea typeface="+mn-ea"/>
          <a:cs typeface="+mn-cs"/>
        </a:defRPr>
      </a:lvl8pPr>
      <a:lvl9pPr marL="3693473" algn="l" defTabSz="92336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mailto:james.Crowley@assaabloy.com" TargetMode="Externa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 name="Table 76"/>
          <p:cNvGraphicFramePr>
            <a:graphicFrameLocks noGrp="1"/>
          </p:cNvGraphicFramePr>
          <p:nvPr>
            <p:extLst>
              <p:ext uri="{D42A27DB-BD31-4B8C-83A1-F6EECF244321}">
                <p14:modId xmlns:p14="http://schemas.microsoft.com/office/powerpoint/2010/main" val="676717243"/>
              </p:ext>
            </p:extLst>
          </p:nvPr>
        </p:nvGraphicFramePr>
        <p:xfrm>
          <a:off x="175279" y="4276519"/>
          <a:ext cx="4736340" cy="3332907"/>
        </p:xfrm>
        <a:graphic>
          <a:graphicData uri="http://schemas.openxmlformats.org/drawingml/2006/table">
            <a:tbl>
              <a:tblPr bandRow="1">
                <a:tableStyleId>{5C22544A-7EE6-4342-B048-85BDC9FD1C3A}</a:tableStyleId>
              </a:tblPr>
              <a:tblGrid>
                <a:gridCol w="2368170">
                  <a:extLst>
                    <a:ext uri="{9D8B030D-6E8A-4147-A177-3AD203B41FA5}">
                      <a16:colId xmlns:a16="http://schemas.microsoft.com/office/drawing/2014/main" val="20000"/>
                    </a:ext>
                  </a:extLst>
                </a:gridCol>
                <a:gridCol w="2368170">
                  <a:extLst>
                    <a:ext uri="{9D8B030D-6E8A-4147-A177-3AD203B41FA5}">
                      <a16:colId xmlns:a16="http://schemas.microsoft.com/office/drawing/2014/main" val="20001"/>
                    </a:ext>
                  </a:extLst>
                </a:gridCol>
              </a:tblGrid>
              <a:tr h="282159">
                <a:tc>
                  <a:txBody>
                    <a:bodyPr/>
                    <a:lstStyle/>
                    <a:p>
                      <a:pPr marL="0" marR="0" indent="0" algn="ctr" defTabSz="914139" rtl="0" eaLnBrk="1" fontAlgn="auto" latinLnBrk="0" hangingPunct="1">
                        <a:lnSpc>
                          <a:spcPct val="100000"/>
                        </a:lnSpc>
                        <a:spcBef>
                          <a:spcPts val="0"/>
                        </a:spcBef>
                        <a:spcAft>
                          <a:spcPts val="0"/>
                        </a:spcAft>
                        <a:buClrTx/>
                        <a:buSzTx/>
                        <a:buFontTx/>
                        <a:buNone/>
                        <a:tabLst/>
                        <a:defRPr/>
                      </a:pPr>
                      <a:r>
                        <a:rPr lang="en-US" sz="800" b="1" spc="-10" dirty="0">
                          <a:solidFill>
                            <a:schemeClr val="bg1"/>
                          </a:solidFill>
                          <a:latin typeface="Segoe UI" pitchFamily="34" charset="0"/>
                          <a:ea typeface="Segoe UI" pitchFamily="34" charset="0"/>
                          <a:cs typeface="Segoe UI" pitchFamily="34" charset="0"/>
                        </a:rPr>
                        <a:t>Conversation</a:t>
                      </a:r>
                      <a:r>
                        <a:rPr lang="en-US" sz="800" b="1" spc="-10" baseline="0" dirty="0">
                          <a:solidFill>
                            <a:schemeClr val="bg1"/>
                          </a:solidFill>
                          <a:latin typeface="Segoe UI" pitchFamily="34" charset="0"/>
                          <a:ea typeface="Segoe UI" pitchFamily="34" charset="0"/>
                          <a:cs typeface="Segoe UI" pitchFamily="34" charset="0"/>
                        </a:rPr>
                        <a:t> starters</a:t>
                      </a:r>
                      <a:endParaRPr lang="en-US" sz="800" b="1" spc="-10" dirty="0">
                        <a:solidFill>
                          <a:schemeClr val="bg1"/>
                        </a:solidFill>
                        <a:latin typeface="Segoe UI" pitchFamily="34" charset="0"/>
                        <a:ea typeface="Segoe UI" pitchFamily="34" charset="0"/>
                        <a:cs typeface="Segoe UI" pitchFamily="34" charset="0"/>
                      </a:endParaRPr>
                    </a:p>
                  </a:txBody>
                  <a:tcPr marL="70409" marR="70409" marT="16285" marB="1628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2C6"/>
                    </a:solidFill>
                  </a:tcPr>
                </a:tc>
                <a:tc>
                  <a:txBody>
                    <a:bodyPr/>
                    <a:lstStyle/>
                    <a:p>
                      <a:pPr marL="0" marR="0" indent="0" algn="ctr" defTabSz="914139" rtl="0" eaLnBrk="1" fontAlgn="auto" latinLnBrk="0" hangingPunct="1">
                        <a:lnSpc>
                          <a:spcPct val="100000"/>
                        </a:lnSpc>
                        <a:spcBef>
                          <a:spcPts val="0"/>
                        </a:spcBef>
                        <a:spcAft>
                          <a:spcPts val="0"/>
                        </a:spcAft>
                        <a:buClrTx/>
                        <a:buSzTx/>
                        <a:buFontTx/>
                        <a:buNone/>
                        <a:tabLst/>
                        <a:defRPr/>
                      </a:pPr>
                      <a:r>
                        <a:rPr lang="en-US" sz="800" b="1" spc="-10" dirty="0">
                          <a:solidFill>
                            <a:schemeClr val="bg1"/>
                          </a:solidFill>
                          <a:latin typeface="Segoe UI" pitchFamily="34" charset="0"/>
                          <a:ea typeface="Segoe UI" pitchFamily="34" charset="0"/>
                          <a:cs typeface="Segoe UI" pitchFamily="34" charset="0"/>
                        </a:rPr>
                        <a:t>Top Customer Needs</a:t>
                      </a:r>
                    </a:p>
                  </a:txBody>
                  <a:tcPr marL="70409" marR="70409" marT="16285" marB="1628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2C6"/>
                    </a:solidFill>
                  </a:tcPr>
                </a:tc>
                <a:extLst>
                  <a:ext uri="{0D108BD9-81ED-4DB2-BD59-A6C34878D82A}">
                    <a16:rowId xmlns:a16="http://schemas.microsoft.com/office/drawing/2014/main" val="10000"/>
                  </a:ext>
                </a:extLst>
              </a:tr>
              <a:tr h="3050748">
                <a:tc>
                  <a:txBody>
                    <a:bodyPr/>
                    <a:lstStyle/>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r>
                        <a:rPr lang="en-US" sz="800" b="0" kern="1200" spc="-10" baseline="0" dirty="0" smtClean="0">
                          <a:solidFill>
                            <a:schemeClr val="tx1"/>
                          </a:solidFill>
                          <a:latin typeface="Segoe UI" pitchFamily="34" charset="0"/>
                          <a:ea typeface="Segoe UI" pitchFamily="34" charset="0"/>
                          <a:cs typeface="Segoe UI" pitchFamily="34" charset="0"/>
                        </a:rPr>
                        <a:t>What </a:t>
                      </a:r>
                      <a:r>
                        <a:rPr lang="en-US" sz="800" b="0" kern="1200" spc="-10" baseline="0" dirty="0">
                          <a:solidFill>
                            <a:schemeClr val="tx1"/>
                          </a:solidFill>
                          <a:latin typeface="Segoe UI" pitchFamily="34" charset="0"/>
                          <a:ea typeface="Segoe UI" pitchFamily="34" charset="0"/>
                          <a:cs typeface="Segoe UI" pitchFamily="34" charset="0"/>
                        </a:rPr>
                        <a:t>is your current solution for Access Control and Video Management?</a:t>
                      </a:r>
                    </a:p>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r>
                        <a:rPr lang="en-US" sz="800" b="0" kern="1200" spc="-10" baseline="0" dirty="0">
                          <a:solidFill>
                            <a:schemeClr val="tx1"/>
                          </a:solidFill>
                          <a:latin typeface="Segoe UI" pitchFamily="34" charset="0"/>
                          <a:ea typeface="Segoe UI" pitchFamily="34" charset="0"/>
                          <a:cs typeface="Segoe UI" pitchFamily="34" charset="0"/>
                        </a:rPr>
                        <a:t>What are some of the challenges you face in securing your environment?</a:t>
                      </a:r>
                    </a:p>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r>
                        <a:rPr lang="en-US" sz="800" b="0" kern="1200" spc="-10" baseline="0" dirty="0" smtClean="0">
                          <a:solidFill>
                            <a:schemeClr val="tx1"/>
                          </a:solidFill>
                          <a:latin typeface="Segoe UI" pitchFamily="34" charset="0"/>
                          <a:ea typeface="Segoe UI" pitchFamily="34" charset="0"/>
                          <a:cs typeface="Segoe UI" pitchFamily="34" charset="0"/>
                        </a:rPr>
                        <a:t>Do you have any openings where traditional access control would be too difficult or expensive?</a:t>
                      </a:r>
                    </a:p>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r>
                        <a:rPr lang="en-US" sz="800" b="0" kern="1200" spc="-10" baseline="0" dirty="0" smtClean="0">
                          <a:solidFill>
                            <a:schemeClr val="tx1"/>
                          </a:solidFill>
                          <a:latin typeface="Segoe UI" pitchFamily="34" charset="0"/>
                          <a:ea typeface="Segoe UI" pitchFamily="34" charset="0"/>
                          <a:cs typeface="Segoe UI" pitchFamily="34" charset="0"/>
                        </a:rPr>
                        <a:t>How can you use access control in classrooms for the security and health of students? </a:t>
                      </a:r>
                    </a:p>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r>
                        <a:rPr lang="en-US" sz="800" b="0" kern="1200" spc="-10" baseline="0" dirty="0" smtClean="0">
                          <a:solidFill>
                            <a:schemeClr val="tx1"/>
                          </a:solidFill>
                          <a:latin typeface="Segoe UI" pitchFamily="34" charset="0"/>
                          <a:ea typeface="Segoe UI" pitchFamily="34" charset="0"/>
                          <a:cs typeface="Segoe UI" pitchFamily="34" charset="0"/>
                        </a:rPr>
                        <a:t>How is access control able to transform the healthcare experience? </a:t>
                      </a:r>
                      <a:endParaRPr lang="en-US" sz="800" b="0" kern="1200" spc="-10" baseline="0" dirty="0">
                        <a:solidFill>
                          <a:schemeClr val="tx1"/>
                        </a:solidFill>
                        <a:latin typeface="Segoe UI" pitchFamily="34" charset="0"/>
                        <a:ea typeface="Segoe UI" pitchFamily="34" charset="0"/>
                        <a:cs typeface="Segoe UI" pitchFamily="34" charset="0"/>
                      </a:endParaRPr>
                    </a:p>
                    <a:p>
                      <a:pPr marL="64008" marR="0" indent="-64008" algn="l" defTabSz="914139" rtl="0" eaLnBrk="1" fontAlgn="auto" latinLnBrk="0" hangingPunct="1">
                        <a:lnSpc>
                          <a:spcPct val="100000"/>
                        </a:lnSpc>
                        <a:spcBef>
                          <a:spcPts val="0"/>
                        </a:spcBef>
                        <a:spcAft>
                          <a:spcPts val="0"/>
                        </a:spcAft>
                        <a:buClr>
                          <a:srgbClr val="007233"/>
                        </a:buClr>
                        <a:buSzTx/>
                        <a:buFont typeface="Arial" pitchFamily="34" charset="0"/>
                        <a:buChar char="•"/>
                        <a:tabLst/>
                        <a:defRPr/>
                      </a:pPr>
                      <a:endParaRPr lang="en-US" sz="800" b="0" kern="1200" spc="-10" baseline="0" dirty="0">
                        <a:solidFill>
                          <a:schemeClr val="tx1"/>
                        </a:solidFill>
                        <a:latin typeface="Segoe UI" pitchFamily="34" charset="0"/>
                        <a:ea typeface="Segoe UI" pitchFamily="34" charset="0"/>
                        <a:cs typeface="Segoe UI" pitchFamily="34" charset="0"/>
                      </a:endParaRPr>
                    </a:p>
                    <a:p>
                      <a:pPr marL="0" marR="0" indent="0" algn="l" defTabSz="914139" rtl="0" eaLnBrk="1" fontAlgn="auto" latinLnBrk="0" hangingPunct="1">
                        <a:lnSpc>
                          <a:spcPct val="100000"/>
                        </a:lnSpc>
                        <a:spcBef>
                          <a:spcPts val="0"/>
                        </a:spcBef>
                        <a:spcAft>
                          <a:spcPts val="0"/>
                        </a:spcAft>
                        <a:buClr>
                          <a:srgbClr val="007233"/>
                        </a:buClr>
                        <a:buSzTx/>
                        <a:buFont typeface="Arial" pitchFamily="34" charset="0"/>
                        <a:buNone/>
                        <a:tabLst/>
                        <a:defRPr/>
                      </a:pPr>
                      <a:endParaRPr lang="en-US" sz="800" b="0" kern="1200" spc="-10" baseline="0" dirty="0">
                        <a:solidFill>
                          <a:schemeClr val="tx1"/>
                        </a:solidFill>
                        <a:latin typeface="Segoe UI" pitchFamily="34" charset="0"/>
                        <a:ea typeface="Segoe UI" pitchFamily="34" charset="0"/>
                        <a:cs typeface="Segoe UI" pitchFamily="34" charset="0"/>
                      </a:endParaRPr>
                    </a:p>
                    <a:p>
                      <a:pPr marL="0" marR="0" indent="0" algn="l" defTabSz="914139" rtl="0" eaLnBrk="1" fontAlgn="auto" latinLnBrk="0" hangingPunct="1">
                        <a:lnSpc>
                          <a:spcPct val="100000"/>
                        </a:lnSpc>
                        <a:spcBef>
                          <a:spcPts val="0"/>
                        </a:spcBef>
                        <a:spcAft>
                          <a:spcPts val="0"/>
                        </a:spcAft>
                        <a:buClr>
                          <a:srgbClr val="007233"/>
                        </a:buClr>
                        <a:buSzTx/>
                        <a:buFont typeface="Arial" pitchFamily="34" charset="0"/>
                        <a:buNone/>
                        <a:tabLst/>
                        <a:defRPr/>
                      </a:pPr>
                      <a:endParaRPr lang="en-US" sz="800" b="0" kern="1200" spc="-10" baseline="0" dirty="0">
                        <a:solidFill>
                          <a:schemeClr val="tx1"/>
                        </a:solidFill>
                        <a:latin typeface="Segoe UI" pitchFamily="34" charset="0"/>
                        <a:ea typeface="Segoe UI" pitchFamily="34" charset="0"/>
                        <a:cs typeface="Segoe UI" pitchFamily="34" charset="0"/>
                      </a:endParaRPr>
                    </a:p>
                  </a:txBody>
                  <a:tcPr marL="50292" marR="70409" marT="71846"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a:solidFill>
                            <a:schemeClr val="tx1"/>
                          </a:solidFill>
                          <a:latin typeface="Segoe UI" pitchFamily="34" charset="0"/>
                          <a:ea typeface="Segoe UI" pitchFamily="34" charset="0"/>
                          <a:cs typeface="Segoe UI" pitchFamily="34" charset="0"/>
                        </a:rPr>
                        <a:t>Reduce infrastructure costs.</a:t>
                      </a: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a:solidFill>
                            <a:schemeClr val="tx1"/>
                          </a:solidFill>
                          <a:latin typeface="Segoe UI" pitchFamily="34" charset="0"/>
                          <a:ea typeface="Segoe UI" pitchFamily="34" charset="0"/>
                          <a:cs typeface="Segoe UI" pitchFamily="34" charset="0"/>
                        </a:rPr>
                        <a:t>Mitigate facility risks </a:t>
                      </a:r>
                      <a:endParaRPr lang="en-US" sz="800" b="0" kern="1200" spc="-10" baseline="0" dirty="0" smtClean="0">
                        <a:solidFill>
                          <a:schemeClr val="tx1"/>
                        </a:solidFill>
                        <a:latin typeface="Segoe UI" pitchFamily="34" charset="0"/>
                        <a:ea typeface="Segoe UI" pitchFamily="34" charset="0"/>
                        <a:cs typeface="Segoe UI" pitchFamily="34" charset="0"/>
                      </a:endParaRP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smtClean="0">
                          <a:solidFill>
                            <a:schemeClr val="tx1"/>
                          </a:solidFill>
                          <a:latin typeface="Segoe UI" pitchFamily="34" charset="0"/>
                          <a:ea typeface="Segoe UI" pitchFamily="34" charset="0"/>
                          <a:cs typeface="Segoe UI" pitchFamily="34" charset="0"/>
                        </a:rPr>
                        <a:t>Have </a:t>
                      </a:r>
                      <a:r>
                        <a:rPr lang="en-US" sz="800" b="0" kern="1200" spc="-10" baseline="0" dirty="0">
                          <a:solidFill>
                            <a:schemeClr val="tx1"/>
                          </a:solidFill>
                          <a:latin typeface="Segoe UI" pitchFamily="34" charset="0"/>
                          <a:ea typeface="Segoe UI" pitchFamily="34" charset="0"/>
                          <a:cs typeface="Segoe UI" pitchFamily="34" charset="0"/>
                        </a:rPr>
                        <a:t>a system that is robust enough to maximize security, and convenient enough to easily manage and use.  </a:t>
                      </a: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smtClean="0">
                          <a:solidFill>
                            <a:schemeClr val="tx1"/>
                          </a:solidFill>
                          <a:latin typeface="Segoe UI" pitchFamily="34" charset="0"/>
                          <a:ea typeface="Segoe UI" pitchFamily="34" charset="0"/>
                          <a:cs typeface="Segoe UI" pitchFamily="34" charset="0"/>
                        </a:rPr>
                        <a:t>Manage access for a mobile workforce</a:t>
                      </a:r>
                      <a:endParaRPr lang="en-US" sz="800" b="0" kern="1200" spc="-10" baseline="0" dirty="0">
                        <a:solidFill>
                          <a:schemeClr val="tx1"/>
                        </a:solidFill>
                        <a:latin typeface="Segoe UI" pitchFamily="34" charset="0"/>
                        <a:ea typeface="Segoe UI" pitchFamily="34" charset="0"/>
                        <a:cs typeface="Segoe UI" pitchFamily="34" charset="0"/>
                      </a:endParaRP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smtClean="0">
                          <a:solidFill>
                            <a:schemeClr val="tx1"/>
                          </a:solidFill>
                          <a:latin typeface="Segoe UI" pitchFamily="34" charset="0"/>
                          <a:ea typeface="Segoe UI" pitchFamily="34" charset="0"/>
                          <a:cs typeface="Segoe UI" pitchFamily="34" charset="0"/>
                        </a:rPr>
                        <a:t>Gain </a:t>
                      </a:r>
                      <a:r>
                        <a:rPr lang="en-US" sz="800" b="0" kern="1200" spc="-10" baseline="0" dirty="0">
                          <a:solidFill>
                            <a:schemeClr val="tx1"/>
                          </a:solidFill>
                          <a:latin typeface="Segoe UI" pitchFamily="34" charset="0"/>
                          <a:ea typeface="Segoe UI" pitchFamily="34" charset="0"/>
                          <a:cs typeface="Segoe UI" pitchFamily="34" charset="0"/>
                        </a:rPr>
                        <a:t>a single point of contact for securing a facility or group of </a:t>
                      </a:r>
                      <a:r>
                        <a:rPr lang="en-US" sz="800" b="0" kern="1200" spc="-10" baseline="0" dirty="0" smtClean="0">
                          <a:solidFill>
                            <a:schemeClr val="tx1"/>
                          </a:solidFill>
                          <a:latin typeface="Segoe UI" pitchFamily="34" charset="0"/>
                          <a:ea typeface="Segoe UI" pitchFamily="34" charset="0"/>
                          <a:cs typeface="Segoe UI" pitchFamily="34" charset="0"/>
                        </a:rPr>
                        <a:t>facilities from curb to core.</a:t>
                      </a:r>
                      <a:endParaRPr lang="en-US" sz="800" b="0" kern="1200" spc="-10" baseline="0" dirty="0">
                        <a:solidFill>
                          <a:schemeClr val="tx1"/>
                        </a:solidFill>
                        <a:latin typeface="Segoe UI" pitchFamily="34" charset="0"/>
                        <a:ea typeface="Segoe UI" pitchFamily="34" charset="0"/>
                        <a:cs typeface="Segoe UI" pitchFamily="34" charset="0"/>
                      </a:endParaRP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a:solidFill>
                            <a:schemeClr val="tx1"/>
                          </a:solidFill>
                          <a:latin typeface="Segoe UI" pitchFamily="34" charset="0"/>
                          <a:ea typeface="Segoe UI" pitchFamily="34" charset="0"/>
                          <a:cs typeface="Segoe UI" pitchFamily="34" charset="0"/>
                        </a:rPr>
                        <a:t>Increase security </a:t>
                      </a:r>
                      <a:r>
                        <a:rPr lang="en-US" sz="800" b="0" kern="1200" spc="-10" baseline="0" dirty="0" smtClean="0">
                          <a:solidFill>
                            <a:schemeClr val="tx1"/>
                          </a:solidFill>
                          <a:latin typeface="Segoe UI" pitchFamily="34" charset="0"/>
                          <a:ea typeface="Segoe UI" pitchFamily="34" charset="0"/>
                          <a:cs typeface="Segoe UI" pitchFamily="34" charset="0"/>
                        </a:rPr>
                        <a:t>throughout your facility</a:t>
                      </a: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r>
                        <a:rPr lang="en-US" sz="800" b="0" kern="1200" spc="-10" baseline="0" dirty="0" smtClean="0">
                          <a:solidFill>
                            <a:schemeClr val="tx1"/>
                          </a:solidFill>
                          <a:latin typeface="Segoe UI" pitchFamily="34" charset="0"/>
                          <a:ea typeface="Segoe UI" pitchFamily="34" charset="0"/>
                          <a:cs typeface="Segoe UI" pitchFamily="34" charset="0"/>
                        </a:rPr>
                        <a:t>Improve the overall health and efficiency of your facility</a:t>
                      </a:r>
                    </a:p>
                    <a:p>
                      <a:pPr marL="64008" indent="-64008" algn="l" defTabSz="914139" rtl="0" eaLnBrk="1" latinLnBrk="0" hangingPunct="1">
                        <a:lnSpc>
                          <a:spcPct val="100000"/>
                        </a:lnSpc>
                        <a:spcBef>
                          <a:spcPts val="0"/>
                        </a:spcBef>
                        <a:spcAft>
                          <a:spcPts val="0"/>
                        </a:spcAft>
                        <a:buClr>
                          <a:srgbClr val="007233"/>
                        </a:buClr>
                        <a:buFont typeface="Arial" pitchFamily="34" charset="0"/>
                        <a:buChar char="•"/>
                      </a:pPr>
                      <a:endParaRPr lang="en-US" sz="800" b="0" kern="1200" spc="-10" baseline="0" dirty="0">
                        <a:solidFill>
                          <a:schemeClr val="tx1"/>
                        </a:solidFill>
                        <a:latin typeface="Segoe UI" pitchFamily="34" charset="0"/>
                        <a:ea typeface="Segoe UI" pitchFamily="34" charset="0"/>
                        <a:cs typeface="Segoe UI" pitchFamily="34" charset="0"/>
                      </a:endParaRPr>
                    </a:p>
                  </a:txBody>
                  <a:tcPr marL="71846" marR="70409" marT="71846"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2" name="Object 1" hidden="1"/>
          <p:cNvGraphicFramePr>
            <a:graphicFrameLocks noChangeAspect="1"/>
          </p:cNvGraphicFramePr>
          <p:nvPr>
            <p:custDataLst>
              <p:tags r:id="rId2"/>
            </p:custDataLst>
          </p:nvPr>
        </p:nvGraphicFramePr>
        <p:xfrm>
          <a:off x="2" y="832759"/>
          <a:ext cx="232834" cy="106023"/>
        </p:xfrm>
        <a:graphic>
          <a:graphicData uri="http://schemas.openxmlformats.org/presentationml/2006/ole">
            <mc:AlternateContent xmlns:mc="http://schemas.openxmlformats.org/markup-compatibility/2006">
              <mc:Choice xmlns:v="urn:schemas-microsoft-com:vml" Requires="v">
                <p:oleObj spid="_x0000_s5133"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2" y="832759"/>
                        <a:ext cx="232834" cy="106023"/>
                      </a:xfrm>
                      <a:prstGeom prst="rect">
                        <a:avLst/>
                      </a:prstGeom>
                    </p:spPr>
                  </p:pic>
                </p:oleObj>
              </mc:Fallback>
            </mc:AlternateContent>
          </a:graphicData>
        </a:graphic>
      </p:graphicFrame>
      <p:sp>
        <p:nvSpPr>
          <p:cNvPr id="80" name="Title 1"/>
          <p:cNvSpPr txBox="1">
            <a:spLocks/>
          </p:cNvSpPr>
          <p:nvPr/>
        </p:nvSpPr>
        <p:spPr>
          <a:xfrm>
            <a:off x="175279" y="4106100"/>
            <a:ext cx="4420873" cy="152349"/>
          </a:xfrm>
          <a:prstGeom prst="rect">
            <a:avLst/>
          </a:prstGeom>
        </p:spPr>
        <p:txBody>
          <a:bodyPr vert="horz" wrap="square" lIns="0" tIns="0" rIns="0" bIns="0" rtlCol="0" anchor="t" anchorCtr="0">
            <a:spAutoFit/>
          </a:bodyPr>
          <a:lstStyle>
            <a:lvl1pPr>
              <a:lnSpc>
                <a:spcPct val="90000"/>
              </a:lnSpc>
              <a:spcBef>
                <a:spcPct val="0"/>
              </a:spcBef>
              <a:buNone/>
              <a:defRPr lang="en-US" sz="3600" b="0" cap="none" spc="-100" baseline="0" dirty="0" smtClean="0">
                <a:ln w="3175">
                  <a:noFill/>
                </a:ln>
                <a:effectLst/>
                <a:latin typeface="Calibri Light" panose="020F0302020204030204" pitchFamily="34" charset="0"/>
                <a:ea typeface="+mj-ea"/>
                <a:cs typeface="+mj-cs"/>
              </a:defRPr>
            </a:lvl1pPr>
          </a:lstStyle>
          <a:p>
            <a:r>
              <a:rPr sz="1100" b="1" spc="0" dirty="0">
                <a:solidFill>
                  <a:srgbClr val="0072C6"/>
                </a:solidFill>
                <a:latin typeface="Segoe UI" pitchFamily="34" charset="0"/>
                <a:cs typeface="Segoe UI" pitchFamily="34" charset="0"/>
              </a:rPr>
              <a:t>1. Market. </a:t>
            </a:r>
            <a:r>
              <a:rPr sz="1100" spc="0" dirty="0">
                <a:solidFill>
                  <a:srgbClr val="0072C6"/>
                </a:solidFill>
                <a:latin typeface="Segoe UI" pitchFamily="34" charset="0"/>
                <a:cs typeface="Segoe UI" pitchFamily="34" charset="0"/>
              </a:rPr>
              <a:t>Start the conversation; understand the need.</a:t>
            </a:r>
          </a:p>
        </p:txBody>
      </p:sp>
      <p:sp>
        <p:nvSpPr>
          <p:cNvPr id="82" name="Title 1"/>
          <p:cNvSpPr txBox="1">
            <a:spLocks/>
          </p:cNvSpPr>
          <p:nvPr/>
        </p:nvSpPr>
        <p:spPr>
          <a:xfrm>
            <a:off x="5131637" y="2620301"/>
            <a:ext cx="4688202" cy="152349"/>
          </a:xfrm>
          <a:prstGeom prst="rect">
            <a:avLst/>
          </a:prstGeom>
        </p:spPr>
        <p:txBody>
          <a:bodyPr vert="horz" wrap="square" lIns="0" tIns="0" rIns="0" bIns="0" rtlCol="0" anchor="t" anchorCtr="0">
            <a:spAutoFit/>
          </a:bodyPr>
          <a:lstStyle>
            <a:lvl1pPr>
              <a:lnSpc>
                <a:spcPct val="90000"/>
              </a:lnSpc>
              <a:spcBef>
                <a:spcPct val="0"/>
              </a:spcBef>
              <a:buNone/>
              <a:defRPr lang="en-US" sz="3600" b="0" cap="none" spc="-100" baseline="0" dirty="0" smtClean="0">
                <a:ln w="3175">
                  <a:noFill/>
                </a:ln>
                <a:effectLst/>
                <a:latin typeface="Calibri Light" panose="020F0302020204030204" pitchFamily="34" charset="0"/>
                <a:ea typeface="+mj-ea"/>
                <a:cs typeface="+mj-cs"/>
              </a:defRPr>
            </a:lvl1pPr>
          </a:lstStyle>
          <a:p>
            <a:r>
              <a:rPr sz="1100" b="1" spc="0" dirty="0">
                <a:solidFill>
                  <a:srgbClr val="0072C6"/>
                </a:solidFill>
                <a:latin typeface="Segoe UI" pitchFamily="34" charset="0"/>
                <a:cs typeface="Segoe UI" pitchFamily="34" charset="0"/>
              </a:rPr>
              <a:t>2. Sell the right solution.  </a:t>
            </a:r>
            <a:r>
              <a:rPr lang="en-US" sz="1100" spc="0" dirty="0">
                <a:solidFill>
                  <a:srgbClr val="0072C6"/>
                </a:solidFill>
                <a:latin typeface="Segoe UI" pitchFamily="34" charset="0"/>
                <a:cs typeface="Segoe UI" pitchFamily="34" charset="0"/>
              </a:rPr>
              <a:t>Sample customer scenarios</a:t>
            </a:r>
            <a:r>
              <a:rPr sz="1100" spc="0" dirty="0">
                <a:solidFill>
                  <a:srgbClr val="0072C6"/>
                </a:solidFill>
                <a:latin typeface="Segoe UI" pitchFamily="34" charset="0"/>
                <a:cs typeface="Segoe UI" pitchFamily="34" charset="0"/>
              </a:rPr>
              <a:t>.</a:t>
            </a:r>
            <a:endParaRPr lang="en-US" sz="1100" spc="0" dirty="0">
              <a:solidFill>
                <a:srgbClr val="0072C6"/>
              </a:solidFill>
              <a:latin typeface="Segoe UI" pitchFamily="34" charset="0"/>
              <a:cs typeface="Segoe UI" pitchFamily="34" charset="0"/>
            </a:endParaRPr>
          </a:p>
        </p:txBody>
      </p:sp>
      <p:graphicFrame>
        <p:nvGraphicFramePr>
          <p:cNvPr id="83" name="Table 82"/>
          <p:cNvGraphicFramePr>
            <a:graphicFrameLocks noGrp="1"/>
          </p:cNvGraphicFramePr>
          <p:nvPr>
            <p:extLst>
              <p:ext uri="{D42A27DB-BD31-4B8C-83A1-F6EECF244321}">
                <p14:modId xmlns:p14="http://schemas.microsoft.com/office/powerpoint/2010/main" val="4160710326"/>
              </p:ext>
            </p:extLst>
          </p:nvPr>
        </p:nvGraphicFramePr>
        <p:xfrm>
          <a:off x="5153347" y="2868169"/>
          <a:ext cx="4717833" cy="3084662"/>
        </p:xfrm>
        <a:graphic>
          <a:graphicData uri="http://schemas.openxmlformats.org/drawingml/2006/table">
            <a:tbl>
              <a:tblPr>
                <a:tableStyleId>{5C22544A-7EE6-4342-B048-85BDC9FD1C3A}</a:tableStyleId>
              </a:tblPr>
              <a:tblGrid>
                <a:gridCol w="1572611">
                  <a:extLst>
                    <a:ext uri="{9D8B030D-6E8A-4147-A177-3AD203B41FA5}">
                      <a16:colId xmlns:a16="http://schemas.microsoft.com/office/drawing/2014/main" val="20000"/>
                    </a:ext>
                  </a:extLst>
                </a:gridCol>
                <a:gridCol w="1518901">
                  <a:extLst>
                    <a:ext uri="{9D8B030D-6E8A-4147-A177-3AD203B41FA5}">
                      <a16:colId xmlns:a16="http://schemas.microsoft.com/office/drawing/2014/main" val="20001"/>
                    </a:ext>
                  </a:extLst>
                </a:gridCol>
                <a:gridCol w="1626321">
                  <a:extLst>
                    <a:ext uri="{9D8B030D-6E8A-4147-A177-3AD203B41FA5}">
                      <a16:colId xmlns:a16="http://schemas.microsoft.com/office/drawing/2014/main" val="20002"/>
                    </a:ext>
                  </a:extLst>
                </a:gridCol>
              </a:tblGrid>
              <a:tr h="245487">
                <a:tc>
                  <a:txBody>
                    <a:bodyPr/>
                    <a:lstStyle/>
                    <a:p>
                      <a:pPr algn="ctr"/>
                      <a:r>
                        <a:rPr lang="en-US" sz="800" b="1" kern="1200" spc="-10" dirty="0">
                          <a:solidFill>
                            <a:schemeClr val="bg1"/>
                          </a:solidFill>
                          <a:latin typeface="Segoe UI" pitchFamily="34" charset="0"/>
                          <a:ea typeface="+mn-ea"/>
                          <a:cs typeface="Segoe UI" pitchFamily="34" charset="0"/>
                        </a:rPr>
                        <a:t>Reduce Expenses  </a:t>
                      </a:r>
                      <a:r>
                        <a:rPr lang="en-US" sz="800" b="1" kern="1200" spc="-10" dirty="0" smtClean="0">
                          <a:solidFill>
                            <a:schemeClr val="bg1"/>
                          </a:solidFill>
                          <a:latin typeface="Segoe UI" pitchFamily="34" charset="0"/>
                          <a:ea typeface="+mn-ea"/>
                          <a:cs typeface="Segoe UI" pitchFamily="34" charset="0"/>
                        </a:rPr>
                        <a:t>/ Increase </a:t>
                      </a:r>
                      <a:r>
                        <a:rPr lang="en-US" sz="800" b="1" kern="1200" spc="-10" dirty="0">
                          <a:solidFill>
                            <a:schemeClr val="bg1"/>
                          </a:solidFill>
                          <a:latin typeface="Segoe UI" pitchFamily="34" charset="0"/>
                          <a:ea typeface="+mn-ea"/>
                          <a:cs typeface="Segoe UI" pitchFamily="34" charset="0"/>
                        </a:rPr>
                        <a:t>Efficiencies </a:t>
                      </a:r>
                      <a:endParaRPr lang="en-US" sz="800" b="0" kern="1200" spc="-10" dirty="0">
                        <a:solidFill>
                          <a:schemeClr val="bg1"/>
                        </a:solidFill>
                        <a:latin typeface="Segoe UI" pitchFamily="34" charset="0"/>
                        <a:ea typeface="+mn-ea"/>
                        <a:cs typeface="Segoe UI" pitchFamily="34" charset="0"/>
                      </a:endParaRPr>
                    </a:p>
                  </a:txBody>
                  <a:tcPr marL="70408" marR="70408" marT="16655" marB="16655"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p>
                      <a:pPr algn="ctr"/>
                      <a:r>
                        <a:rPr lang="en-US" sz="800" b="1" kern="1200" spc="-10" dirty="0" smtClean="0">
                          <a:solidFill>
                            <a:schemeClr val="bg1"/>
                          </a:solidFill>
                          <a:latin typeface="Segoe UI" pitchFamily="34" charset="0"/>
                          <a:ea typeface="+mn-ea"/>
                          <a:cs typeface="Segoe UI" pitchFamily="34" charset="0"/>
                        </a:rPr>
                        <a:t>Create a Safe, Secure</a:t>
                      </a:r>
                      <a:r>
                        <a:rPr lang="en-US" sz="800" b="1" kern="1200" spc="-10" baseline="0" dirty="0" smtClean="0">
                          <a:solidFill>
                            <a:schemeClr val="bg1"/>
                          </a:solidFill>
                          <a:latin typeface="Segoe UI" pitchFamily="34" charset="0"/>
                          <a:ea typeface="+mn-ea"/>
                          <a:cs typeface="Segoe UI" pitchFamily="34" charset="0"/>
                        </a:rPr>
                        <a:t> and Healthy Environment</a:t>
                      </a:r>
                      <a:endParaRPr lang="en-US" sz="800" b="1" kern="1200" spc="-10" dirty="0">
                        <a:solidFill>
                          <a:schemeClr val="bg1"/>
                        </a:solidFill>
                        <a:latin typeface="Segoe UI" pitchFamily="34" charset="0"/>
                        <a:ea typeface="+mn-ea"/>
                        <a:cs typeface="Segoe UI" pitchFamily="34" charset="0"/>
                      </a:endParaRPr>
                    </a:p>
                  </a:txBody>
                  <a:tcPr marL="70408" marR="70408" marT="16655" marB="16655" anchor="ctr">
                    <a:lnL w="5715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p>
                      <a:pPr algn="ctr"/>
                      <a:r>
                        <a:rPr lang="en-US" sz="800" b="1" dirty="0" smtClean="0">
                          <a:solidFill>
                            <a:schemeClr val="bg1"/>
                          </a:solidFill>
                          <a:latin typeface="Segoe UI" pitchFamily="34" charset="0"/>
                          <a:cs typeface="Segoe UI" pitchFamily="34" charset="0"/>
                        </a:rPr>
                        <a:t>Adapt to Changing</a:t>
                      </a:r>
                      <a:r>
                        <a:rPr lang="en-US" sz="800" b="1" baseline="0" dirty="0" smtClean="0">
                          <a:solidFill>
                            <a:schemeClr val="bg1"/>
                          </a:solidFill>
                          <a:latin typeface="Segoe UI" pitchFamily="34" charset="0"/>
                          <a:cs typeface="Segoe UI" pitchFamily="34" charset="0"/>
                        </a:rPr>
                        <a:t> Needs</a:t>
                      </a:r>
                      <a:endParaRPr lang="en-US" sz="800" b="1" dirty="0">
                        <a:solidFill>
                          <a:schemeClr val="bg1"/>
                        </a:solidFill>
                        <a:latin typeface="Segoe UI" pitchFamily="34" charset="0"/>
                        <a:cs typeface="Segoe UI" pitchFamily="34" charset="0"/>
                      </a:endParaRPr>
                    </a:p>
                  </a:txBody>
                  <a:tcPr marL="70408" marR="70408" marT="16655" marB="16655" anchor="ctr">
                    <a:lnL w="571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5050"/>
                    </a:solidFill>
                  </a:tcPr>
                </a:tc>
                <a:extLst>
                  <a:ext uri="{0D108BD9-81ED-4DB2-BD59-A6C34878D82A}">
                    <a16:rowId xmlns:a16="http://schemas.microsoft.com/office/drawing/2014/main" val="10000"/>
                  </a:ext>
                </a:extLst>
              </a:tr>
              <a:tr h="1153320">
                <a:tc>
                  <a:txBody>
                    <a:bodyPr/>
                    <a:lstStyle/>
                    <a:p>
                      <a:pPr marL="0" marR="0" indent="0" algn="l" defTabSz="914400" rtl="0" eaLnBrk="1" fontAlgn="auto" latinLnBrk="0" hangingPunct="1">
                        <a:lnSpc>
                          <a:spcPct val="100000"/>
                        </a:lnSpc>
                        <a:spcBef>
                          <a:spcPts val="0"/>
                        </a:spcBef>
                        <a:spcAft>
                          <a:spcPts val="200"/>
                        </a:spcAft>
                        <a:buClrTx/>
                        <a:buSzTx/>
                        <a:buFontTx/>
                        <a:buNone/>
                        <a:tabLst/>
                        <a:defRPr/>
                      </a:pPr>
                      <a:r>
                        <a:rPr lang="en-US" sz="800" b="0" i="0" kern="1200" spc="0" dirty="0" smtClean="0">
                          <a:solidFill>
                            <a:schemeClr val="dk1"/>
                          </a:solidFill>
                          <a:latin typeface="Segoe UI" pitchFamily="34" charset="0"/>
                          <a:ea typeface="+mn-ea"/>
                          <a:cs typeface="Segoe UI" pitchFamily="34" charset="0"/>
                        </a:rPr>
                        <a:t>Expand</a:t>
                      </a:r>
                      <a:r>
                        <a:rPr lang="en-US" sz="800" b="0" i="0" kern="1200" spc="0" baseline="0" dirty="0" smtClean="0">
                          <a:solidFill>
                            <a:schemeClr val="dk1"/>
                          </a:solidFill>
                          <a:latin typeface="Segoe UI" pitchFamily="34" charset="0"/>
                          <a:ea typeface="+mn-ea"/>
                          <a:cs typeface="Segoe UI" pitchFamily="34" charset="0"/>
                        </a:rPr>
                        <a:t> access control easily and affordably</a:t>
                      </a:r>
                      <a:endParaRPr lang="en-US" sz="800" b="0" i="0" kern="1200" dirty="0">
                        <a:solidFill>
                          <a:schemeClr val="tx1"/>
                        </a:solidFill>
                        <a:latin typeface="Segoe UI" pitchFamily="34" charset="0"/>
                        <a:ea typeface="+mn-ea"/>
                        <a:cs typeface="Segoe UI" pitchFamily="34" charset="0"/>
                      </a:endParaRPr>
                    </a:p>
                  </a:txBody>
                  <a:tcPr marL="70409" marR="70409" marT="28738" marB="28738">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200"/>
                        </a:spcAft>
                        <a:buClrTx/>
                        <a:buSzTx/>
                        <a:buFontTx/>
                        <a:buNone/>
                        <a:tabLst/>
                        <a:defRPr/>
                      </a:pPr>
                      <a:r>
                        <a:rPr lang="en-US" sz="800" b="0" i="0" kern="1200" dirty="0" smtClean="0">
                          <a:solidFill>
                            <a:schemeClr val="tx1"/>
                          </a:solidFill>
                          <a:latin typeface="Segoe UI" pitchFamily="34" charset="0"/>
                          <a:ea typeface="+mn-ea"/>
                          <a:cs typeface="Segoe UI" pitchFamily="34" charset="0"/>
                        </a:rPr>
                        <a:t>Understand</a:t>
                      </a:r>
                      <a:r>
                        <a:rPr lang="en-US" sz="800" b="0" i="0" kern="1200" baseline="0" dirty="0" smtClean="0">
                          <a:solidFill>
                            <a:schemeClr val="tx1"/>
                          </a:solidFill>
                          <a:latin typeface="Segoe UI" pitchFamily="34" charset="0"/>
                          <a:ea typeface="+mn-ea"/>
                          <a:cs typeface="Segoe UI" pitchFamily="34" charset="0"/>
                        </a:rPr>
                        <a:t> how t</a:t>
                      </a:r>
                      <a:r>
                        <a:rPr lang="en-US" sz="800" b="0" i="0" kern="1200" dirty="0" smtClean="0">
                          <a:solidFill>
                            <a:schemeClr val="tx1"/>
                          </a:solidFill>
                          <a:latin typeface="Segoe UI" pitchFamily="34" charset="0"/>
                          <a:ea typeface="+mn-ea"/>
                          <a:cs typeface="Segoe UI" pitchFamily="34" charset="0"/>
                        </a:rPr>
                        <a:t>he latest developments in door opening solutions and access control technology can help you provide a safer and more</a:t>
                      </a:r>
                      <a:r>
                        <a:rPr lang="en-US" sz="800" b="0" i="0" kern="1200" baseline="0" dirty="0" smtClean="0">
                          <a:solidFill>
                            <a:schemeClr val="tx1"/>
                          </a:solidFill>
                          <a:latin typeface="Segoe UI" pitchFamily="34" charset="0"/>
                          <a:ea typeface="+mn-ea"/>
                          <a:cs typeface="Segoe UI" pitchFamily="34" charset="0"/>
                        </a:rPr>
                        <a:t> </a:t>
                      </a:r>
                      <a:r>
                        <a:rPr lang="en-US" sz="800" b="0" i="0" kern="1200" dirty="0" smtClean="0">
                          <a:solidFill>
                            <a:schemeClr val="tx1"/>
                          </a:solidFill>
                          <a:latin typeface="Segoe UI" pitchFamily="34" charset="0"/>
                          <a:ea typeface="+mn-ea"/>
                          <a:cs typeface="Segoe UI" pitchFamily="34" charset="0"/>
                        </a:rPr>
                        <a:t>secure environment to address the demands of today and tomorrow. </a:t>
                      </a:r>
                      <a:endParaRPr lang="en-US" sz="800" b="0" i="0" kern="1200" dirty="0">
                        <a:solidFill>
                          <a:schemeClr val="tx1"/>
                        </a:solidFill>
                        <a:latin typeface="Segoe UI" pitchFamily="34" charset="0"/>
                        <a:ea typeface="+mn-ea"/>
                        <a:cs typeface="Segoe UI" pitchFamily="34" charset="0"/>
                      </a:endParaRPr>
                    </a:p>
                  </a:txBody>
                  <a:tcPr marL="70409" marR="70409" marT="28738" marB="28738">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0" kern="1200" spc="0" baseline="0" dirty="0" smtClean="0">
                          <a:solidFill>
                            <a:schemeClr val="dk1"/>
                          </a:solidFill>
                          <a:latin typeface="Segoe UI" pitchFamily="34" charset="0"/>
                          <a:ea typeface="+mn-ea"/>
                          <a:cs typeface="Segoe UI" pitchFamily="34" charset="0"/>
                        </a:rPr>
                        <a:t>Reimagine office space to accommodate a mobile workforce</a:t>
                      </a:r>
                      <a:endParaRPr lang="en-US" sz="800" b="0" i="0" kern="1200" spc="0" baseline="0" dirty="0">
                        <a:solidFill>
                          <a:schemeClr val="dk1"/>
                        </a:solidFill>
                        <a:latin typeface="Segoe UI" pitchFamily="34" charset="0"/>
                        <a:ea typeface="+mn-ea"/>
                        <a:cs typeface="Segoe UI" pitchFamily="34" charset="0"/>
                      </a:endParaRPr>
                    </a:p>
                  </a:txBody>
                  <a:tcPr marL="70409" marR="70409" marT="28738" marB="28738">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589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bg1"/>
                          </a:solidFill>
                          <a:latin typeface="Segoe UI" pitchFamily="34" charset="0"/>
                          <a:ea typeface="+mn-ea"/>
                          <a:cs typeface="Segoe UI" pitchFamily="34" charset="0"/>
                        </a:rPr>
                        <a:t>Benefits</a:t>
                      </a:r>
                    </a:p>
                  </a:txBody>
                  <a:tcPr marL="70409" marR="70409" marT="28738" marB="28738"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072C6"/>
                    </a:solidFill>
                  </a:tcPr>
                </a:tc>
                <a:tc>
                  <a:txBody>
                    <a:bodyPr/>
                    <a:lstStyle/>
                    <a:p>
                      <a:pPr marL="6350" marR="0" indent="0" algn="ctr" defTabSz="914139" rtl="0" eaLnBrk="1" fontAlgn="auto" latinLnBrk="0" hangingPunct="1">
                        <a:lnSpc>
                          <a:spcPct val="100000"/>
                        </a:lnSpc>
                        <a:spcBef>
                          <a:spcPts val="0"/>
                        </a:spcBef>
                        <a:spcAft>
                          <a:spcPts val="0"/>
                        </a:spcAft>
                        <a:buClrTx/>
                        <a:buSzTx/>
                        <a:buFontTx/>
                        <a:buNone/>
                        <a:tabLst/>
                        <a:defRPr/>
                      </a:pPr>
                      <a:r>
                        <a:rPr lang="en-US" sz="800" b="1" kern="1200" dirty="0">
                          <a:solidFill>
                            <a:schemeClr val="bg1"/>
                          </a:solidFill>
                          <a:latin typeface="Segoe UI" pitchFamily="34" charset="0"/>
                          <a:ea typeface="+mn-ea"/>
                          <a:cs typeface="Segoe UI" pitchFamily="34" charset="0"/>
                        </a:rPr>
                        <a:t>Benefits</a:t>
                      </a:r>
                    </a:p>
                  </a:txBody>
                  <a:tcPr marL="70409" marR="70409" marT="28738" marB="28738"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072C6"/>
                    </a:solidFill>
                  </a:tcPr>
                </a:tc>
                <a:tc>
                  <a:txBody>
                    <a:bodyPr/>
                    <a:lstStyle/>
                    <a:p>
                      <a:pPr marL="6350" marR="0" indent="0" algn="ctr" defTabSz="1175000" rtl="0" eaLnBrk="1" fontAlgn="auto" latinLnBrk="0" hangingPunct="1">
                        <a:lnSpc>
                          <a:spcPct val="100000"/>
                        </a:lnSpc>
                        <a:spcBef>
                          <a:spcPts val="0"/>
                        </a:spcBef>
                        <a:spcAft>
                          <a:spcPts val="0"/>
                        </a:spcAft>
                        <a:buClrTx/>
                        <a:buSzTx/>
                        <a:buFontTx/>
                        <a:buNone/>
                        <a:tabLst/>
                        <a:defRPr/>
                      </a:pPr>
                      <a:r>
                        <a:rPr lang="en-US" sz="800" b="1" kern="1200" dirty="0">
                          <a:solidFill>
                            <a:schemeClr val="bg1"/>
                          </a:solidFill>
                          <a:latin typeface="Segoe UI" pitchFamily="34" charset="0"/>
                          <a:ea typeface="+mn-ea"/>
                          <a:cs typeface="Segoe UI" pitchFamily="34" charset="0"/>
                        </a:rPr>
                        <a:t>Benefits</a:t>
                      </a:r>
                    </a:p>
                  </a:txBody>
                  <a:tcPr marL="70409" marR="70409" marT="28738" marB="28738"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0072C6"/>
                    </a:solidFill>
                  </a:tcPr>
                </a:tc>
                <a:extLst>
                  <a:ext uri="{0D108BD9-81ED-4DB2-BD59-A6C34878D82A}">
                    <a16:rowId xmlns:a16="http://schemas.microsoft.com/office/drawing/2014/main" val="10002"/>
                  </a:ext>
                </a:extLst>
              </a:tr>
              <a:tr h="1382928">
                <a:tc>
                  <a:txBody>
                    <a:bodyPr/>
                    <a:lstStyle/>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Re-use existing IT or security infrastructure to secure more doors and openings</a:t>
                      </a:r>
                    </a:p>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Your choice of wireless technologies to meet the specific needs of each opening</a:t>
                      </a:r>
                    </a:p>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Integrated locks reduce components and streamline installations</a:t>
                      </a:r>
                      <a:endParaRPr lang="en-US" sz="800" b="0" i="0" kern="1200" spc="0" baseline="0" dirty="0">
                        <a:solidFill>
                          <a:schemeClr val="dk1"/>
                        </a:solidFill>
                        <a:latin typeface="Segoe UI" pitchFamily="34" charset="0"/>
                        <a:ea typeface="+mn-ea"/>
                        <a:cs typeface="Segoe UI" pitchFamily="34" charset="0"/>
                      </a:endParaRPr>
                    </a:p>
                  </a:txBody>
                  <a:tcPr marL="70409" marR="70409" marT="28738" marB="28738">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dirty="0" smtClean="0">
                          <a:solidFill>
                            <a:schemeClr val="dk1"/>
                          </a:solidFill>
                          <a:latin typeface="Segoe UI" pitchFamily="34" charset="0"/>
                          <a:ea typeface="+mn-ea"/>
                          <a:cs typeface="Segoe UI" pitchFamily="34" charset="0"/>
                        </a:rPr>
                        <a:t>Create a</a:t>
                      </a:r>
                      <a:r>
                        <a:rPr lang="en-US" sz="800" b="0" i="0" kern="1200" spc="0" baseline="0" dirty="0" smtClean="0">
                          <a:solidFill>
                            <a:schemeClr val="dk1"/>
                          </a:solidFill>
                          <a:latin typeface="Segoe UI" pitchFamily="34" charset="0"/>
                          <a:ea typeface="+mn-ea"/>
                          <a:cs typeface="Segoe UI" pitchFamily="34" charset="0"/>
                        </a:rPr>
                        <a:t> healthy, sustainable environment with energy efficient access control and transparency about the impact of materials used </a:t>
                      </a:r>
                    </a:p>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Foster a sense of safety </a:t>
                      </a:r>
                      <a:br>
                        <a:rPr lang="en-US" sz="800" b="0" i="0" kern="1200" spc="0" baseline="0" dirty="0" smtClean="0">
                          <a:solidFill>
                            <a:schemeClr val="dk1"/>
                          </a:solidFill>
                          <a:latin typeface="Segoe UI" pitchFamily="34" charset="0"/>
                          <a:ea typeface="+mn-ea"/>
                          <a:cs typeface="Segoe UI" pitchFamily="34" charset="0"/>
                        </a:rPr>
                      </a:br>
                      <a:r>
                        <a:rPr lang="en-US" sz="800" b="0" i="0" kern="1200" spc="0" baseline="0" dirty="0" smtClean="0">
                          <a:solidFill>
                            <a:schemeClr val="dk1"/>
                          </a:solidFill>
                          <a:latin typeface="Segoe UI" pitchFamily="34" charset="0"/>
                          <a:ea typeface="+mn-ea"/>
                          <a:cs typeface="Segoe UI" pitchFamily="34" charset="0"/>
                        </a:rPr>
                        <a:t>and security with comprehensive access control throughout a facility</a:t>
                      </a:r>
                    </a:p>
                  </a:txBody>
                  <a:tcPr marL="70409" marR="70409" marT="28738" marB="28738">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dirty="0" smtClean="0">
                          <a:solidFill>
                            <a:schemeClr val="dk1"/>
                          </a:solidFill>
                          <a:latin typeface="Segoe UI" pitchFamily="34" charset="0"/>
                          <a:ea typeface="+mn-ea"/>
                          <a:cs typeface="Segoe UI" pitchFamily="34" charset="0"/>
                        </a:rPr>
                        <a:t>Maintain security while</a:t>
                      </a:r>
                      <a:r>
                        <a:rPr lang="en-US" sz="800" b="0" i="0" kern="1200" spc="0" baseline="0" dirty="0" smtClean="0">
                          <a:solidFill>
                            <a:schemeClr val="dk1"/>
                          </a:solidFill>
                          <a:latin typeface="Segoe UI" pitchFamily="34" charset="0"/>
                          <a:ea typeface="+mn-ea"/>
                          <a:cs typeface="Segoe UI" pitchFamily="34" charset="0"/>
                        </a:rPr>
                        <a:t> enabling flexible access</a:t>
                      </a:r>
                    </a:p>
                    <a:p>
                      <a:pPr marL="112713" marR="0" lvl="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Leverage existing infrastructure to managing the flow of people and  limiting the number of people in a given area</a:t>
                      </a:r>
                    </a:p>
                    <a:p>
                      <a:pPr marL="112713" marR="0" lvl="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800" b="0" i="0" kern="1200" spc="0" baseline="0" dirty="0" smtClean="0">
                          <a:solidFill>
                            <a:schemeClr val="dk1"/>
                          </a:solidFill>
                          <a:latin typeface="Segoe UI" pitchFamily="34" charset="0"/>
                          <a:ea typeface="+mn-ea"/>
                          <a:cs typeface="Segoe UI" pitchFamily="34" charset="0"/>
                        </a:rPr>
                        <a:t>Utilize the ability to issue or revoke access rights remotely to reduce contact</a:t>
                      </a:r>
                      <a:endParaRPr lang="en-US" sz="800" b="0" i="0" kern="1200" spc="0" dirty="0" smtClean="0">
                        <a:solidFill>
                          <a:schemeClr val="dk1"/>
                        </a:solidFill>
                        <a:latin typeface="Segoe UI" pitchFamily="34" charset="0"/>
                        <a:ea typeface="+mn-ea"/>
                        <a:cs typeface="Segoe UI" pitchFamily="34" charset="0"/>
                      </a:endParaRPr>
                    </a:p>
                    <a:p>
                      <a:pPr marL="112713" marR="0" indent="-112713"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US" sz="800" b="0" i="0" kern="1200" spc="0" dirty="0">
                        <a:solidFill>
                          <a:schemeClr val="dk1"/>
                        </a:solidFill>
                        <a:latin typeface="Segoe UI" pitchFamily="34" charset="0"/>
                        <a:ea typeface="+mn-ea"/>
                        <a:cs typeface="Segoe UI" pitchFamily="34" charset="0"/>
                      </a:endParaRPr>
                    </a:p>
                  </a:txBody>
                  <a:tcPr marL="70409" marR="70409" marT="28738" marB="28738">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111" name="Rectangle 110"/>
          <p:cNvSpPr/>
          <p:nvPr/>
        </p:nvSpPr>
        <p:spPr>
          <a:xfrm>
            <a:off x="83540" y="120440"/>
            <a:ext cx="4886633" cy="404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2365" tIns="46183" rIns="92365" bIns="46183" rtlCol="0" anchor="ctr"/>
          <a:lstStyle/>
          <a:p>
            <a:pPr lvl="0">
              <a:lnSpc>
                <a:spcPct val="90000"/>
              </a:lnSpc>
            </a:pPr>
            <a:r>
              <a:rPr lang="en-US" sz="1600" b="1" smtClean="0">
                <a:ln>
                  <a:solidFill>
                    <a:srgbClr val="FFFFFF">
                      <a:alpha val="0"/>
                    </a:srgbClr>
                  </a:solidFill>
                </a:ln>
                <a:solidFill>
                  <a:srgbClr val="0A6DB6"/>
                </a:solidFill>
                <a:latin typeface="Segoe UI Light" pitchFamily="34" charset="0"/>
              </a:rPr>
              <a:t>ASSA ABLOY </a:t>
            </a:r>
            <a:r>
              <a:rPr lang="en-US" sz="1600" b="1" dirty="0">
                <a:ln>
                  <a:solidFill>
                    <a:srgbClr val="FFFFFF">
                      <a:alpha val="0"/>
                    </a:srgbClr>
                  </a:solidFill>
                </a:ln>
                <a:solidFill>
                  <a:srgbClr val="0A6DB6"/>
                </a:solidFill>
                <a:latin typeface="Segoe UI Light" pitchFamily="34" charset="0"/>
              </a:rPr>
              <a:t>Solution Sales Guide</a:t>
            </a:r>
            <a:endParaRPr lang="en-US" sz="2000" b="1" dirty="0">
              <a:ln>
                <a:solidFill>
                  <a:srgbClr val="FFFFFF">
                    <a:alpha val="0"/>
                  </a:srgbClr>
                </a:solidFill>
              </a:ln>
              <a:solidFill>
                <a:srgbClr val="0A6DB6"/>
              </a:solidFill>
              <a:latin typeface="Segoe UI Light" pitchFamily="34" charset="0"/>
            </a:endParaRPr>
          </a:p>
        </p:txBody>
      </p:sp>
      <p:sp>
        <p:nvSpPr>
          <p:cNvPr id="142" name="Rectangle 141"/>
          <p:cNvSpPr/>
          <p:nvPr/>
        </p:nvSpPr>
        <p:spPr>
          <a:xfrm>
            <a:off x="5131637" y="871449"/>
            <a:ext cx="4724399" cy="1708220"/>
          </a:xfrm>
          <a:prstGeom prst="rect">
            <a:avLst/>
          </a:prstGeom>
          <a:solidFill>
            <a:schemeClr val="bg1">
              <a:lumMod val="95000"/>
            </a:schemeClr>
          </a:solidFill>
          <a:ln w="3175">
            <a:solidFill>
              <a:schemeClr val="bg1">
                <a:lumMod val="85000"/>
              </a:schemeClr>
            </a:solidFill>
          </a:ln>
        </p:spPr>
        <p:txBody>
          <a:bodyPr lIns="50292" tIns="21554" rIns="50292" bIns="0"/>
          <a:lstStyle/>
          <a:p>
            <a:pPr>
              <a:buClr>
                <a:srgbClr val="009E49"/>
              </a:buClr>
            </a:pPr>
            <a:r>
              <a:rPr lang="en-US" sz="800" dirty="0">
                <a:solidFill>
                  <a:srgbClr val="505050"/>
                </a:solidFill>
                <a:latin typeface="Segoe UI" pitchFamily="34" charset="0"/>
                <a:ea typeface="Segoe UI" pitchFamily="34" charset="0"/>
                <a:cs typeface="Segoe UI" pitchFamily="34" charset="0"/>
              </a:rPr>
              <a:t>The overall target market includes healthcare</a:t>
            </a:r>
            <a:r>
              <a:rPr lang="en-US" sz="800" dirty="0" smtClean="0">
                <a:solidFill>
                  <a:srgbClr val="505050"/>
                </a:solidFill>
                <a:latin typeface="Segoe UI" pitchFamily="34" charset="0"/>
                <a:ea typeface="Segoe UI" pitchFamily="34" charset="0"/>
                <a:cs typeface="Segoe UI" pitchFamily="34" charset="0"/>
              </a:rPr>
              <a:t>, education (K-12 and University), </a:t>
            </a:r>
            <a:r>
              <a:rPr lang="en-US" sz="800" dirty="0">
                <a:solidFill>
                  <a:srgbClr val="505050"/>
                </a:solidFill>
                <a:latin typeface="Segoe UI" pitchFamily="34" charset="0"/>
                <a:ea typeface="Segoe UI" pitchFamily="34" charset="0"/>
                <a:cs typeface="Segoe UI" pitchFamily="34" charset="0"/>
              </a:rPr>
              <a:t>and </a:t>
            </a:r>
            <a:r>
              <a:rPr lang="en-US" sz="800" dirty="0" smtClean="0">
                <a:solidFill>
                  <a:srgbClr val="505050"/>
                </a:solidFill>
                <a:latin typeface="Segoe UI" pitchFamily="34" charset="0"/>
                <a:ea typeface="Segoe UI" pitchFamily="34" charset="0"/>
                <a:cs typeface="Segoe UI" pitchFamily="34" charset="0"/>
              </a:rPr>
              <a:t>corporate/enterprise</a:t>
            </a:r>
            <a:endParaRPr lang="en-US" sz="800" dirty="0">
              <a:solidFill>
                <a:srgbClr val="505050"/>
              </a:solidFill>
              <a:latin typeface="Segoe UI" pitchFamily="34" charset="0"/>
              <a:ea typeface="Segoe UI" pitchFamily="34" charset="0"/>
              <a:cs typeface="Segoe UI" pitchFamily="34" charset="0"/>
            </a:endParaRPr>
          </a:p>
          <a:p>
            <a:pPr>
              <a:spcBef>
                <a:spcPts val="200"/>
              </a:spcBef>
              <a:buClr>
                <a:srgbClr val="009E49"/>
              </a:buClr>
            </a:pPr>
            <a:r>
              <a:rPr lang="en-US" sz="800" u="sng" dirty="0">
                <a:solidFill>
                  <a:srgbClr val="505050"/>
                </a:solidFill>
                <a:latin typeface="Segoe UI" pitchFamily="34" charset="0"/>
                <a:ea typeface="Segoe UI" pitchFamily="34" charset="0"/>
                <a:cs typeface="Segoe UI" pitchFamily="34" charset="0"/>
              </a:rPr>
              <a:t>Target Market #</a:t>
            </a:r>
            <a:r>
              <a:rPr lang="en-US" sz="800" u="sng" dirty="0" smtClean="0">
                <a:solidFill>
                  <a:srgbClr val="505050"/>
                </a:solidFill>
                <a:latin typeface="Segoe UI" pitchFamily="34" charset="0"/>
                <a:ea typeface="Segoe UI" pitchFamily="34" charset="0"/>
                <a:cs typeface="Segoe UI" pitchFamily="34" charset="0"/>
              </a:rPr>
              <a:t>1 and target buying roles </a:t>
            </a:r>
            <a:r>
              <a:rPr lang="en-US" sz="800" dirty="0">
                <a:solidFill>
                  <a:srgbClr val="505050"/>
                </a:solidFill>
                <a:latin typeface="Segoe UI" pitchFamily="34" charset="0"/>
                <a:ea typeface="Segoe UI" pitchFamily="34" charset="0"/>
                <a:cs typeface="Segoe UI" pitchFamily="34" charset="0"/>
              </a:rPr>
              <a:t>– </a:t>
            </a:r>
            <a:r>
              <a:rPr lang="en-US" sz="800" dirty="0" smtClean="0">
                <a:solidFill>
                  <a:srgbClr val="505050"/>
                </a:solidFill>
                <a:latin typeface="Segoe UI" pitchFamily="34" charset="0"/>
                <a:ea typeface="Segoe UI" pitchFamily="34" charset="0"/>
                <a:cs typeface="Segoe UI" pitchFamily="34" charset="0"/>
              </a:rPr>
              <a:t>Corporate/Industrial/Enterprise: Director of Security </a:t>
            </a:r>
            <a:endParaRPr lang="en-US" sz="800" dirty="0">
              <a:solidFill>
                <a:srgbClr val="505050"/>
              </a:solidFill>
              <a:latin typeface="Segoe UI" pitchFamily="34" charset="0"/>
              <a:ea typeface="Segoe UI" pitchFamily="34" charset="0"/>
              <a:cs typeface="Segoe UI" pitchFamily="34" charset="0"/>
            </a:endParaRPr>
          </a:p>
          <a:p>
            <a:pPr>
              <a:spcBef>
                <a:spcPts val="200"/>
              </a:spcBef>
              <a:buClr>
                <a:srgbClr val="009E49"/>
              </a:buClr>
            </a:pPr>
            <a:r>
              <a:rPr lang="en-US" sz="800" u="sng" dirty="0">
                <a:solidFill>
                  <a:srgbClr val="505050"/>
                </a:solidFill>
                <a:latin typeface="Segoe UI" pitchFamily="34" charset="0"/>
                <a:ea typeface="Segoe UI" pitchFamily="34" charset="0"/>
                <a:cs typeface="Segoe UI" pitchFamily="34" charset="0"/>
              </a:rPr>
              <a:t>Target Market #</a:t>
            </a:r>
            <a:r>
              <a:rPr lang="en-US" sz="800" u="sng" dirty="0" smtClean="0">
                <a:solidFill>
                  <a:srgbClr val="505050"/>
                </a:solidFill>
                <a:latin typeface="Segoe UI" pitchFamily="34" charset="0"/>
                <a:ea typeface="Segoe UI" pitchFamily="34" charset="0"/>
                <a:cs typeface="Segoe UI" pitchFamily="34" charset="0"/>
              </a:rPr>
              <a:t>2</a:t>
            </a:r>
            <a:r>
              <a:rPr lang="en-US" sz="800" u="sng" dirty="0" smtClean="0">
                <a:solidFill>
                  <a:srgbClr val="505050"/>
                </a:solidFill>
                <a:latin typeface="Segoe UI" pitchFamily="34" charset="0"/>
                <a:ea typeface="Segoe UI" pitchFamily="34" charset="0"/>
                <a:cs typeface="Segoe UI" pitchFamily="34" charset="0"/>
              </a:rPr>
              <a:t> </a:t>
            </a:r>
            <a:r>
              <a:rPr lang="en-US" sz="800" u="sng" dirty="0">
                <a:solidFill>
                  <a:srgbClr val="505050"/>
                </a:solidFill>
                <a:latin typeface="Segoe UI" pitchFamily="34" charset="0"/>
                <a:ea typeface="Segoe UI" pitchFamily="34" charset="0"/>
                <a:cs typeface="Segoe UI" pitchFamily="34" charset="0"/>
              </a:rPr>
              <a:t>and target buying roles </a:t>
            </a:r>
            <a:r>
              <a:rPr lang="en-US" sz="800" dirty="0" smtClean="0">
                <a:solidFill>
                  <a:srgbClr val="505050"/>
                </a:solidFill>
                <a:latin typeface="Segoe UI" pitchFamily="34" charset="0"/>
                <a:ea typeface="Segoe UI" pitchFamily="34" charset="0"/>
                <a:cs typeface="Segoe UI" pitchFamily="34" charset="0"/>
              </a:rPr>
              <a:t>– Education (university): </a:t>
            </a:r>
            <a:r>
              <a:rPr lang="en-US" sz="800" dirty="0"/>
              <a:t>Housing/Card Office; IT; Facilities Management; Law Enforcement; Planning, Design &amp; </a:t>
            </a:r>
            <a:r>
              <a:rPr lang="en-US" sz="800" dirty="0" smtClean="0"/>
              <a:t>Construction</a:t>
            </a:r>
          </a:p>
          <a:p>
            <a:pPr>
              <a:spcBef>
                <a:spcPts val="200"/>
              </a:spcBef>
              <a:buClr>
                <a:srgbClr val="009E49"/>
              </a:buClr>
            </a:pPr>
            <a:r>
              <a:rPr lang="en-US" sz="800" u="sng" dirty="0" smtClean="0">
                <a:solidFill>
                  <a:srgbClr val="505050"/>
                </a:solidFill>
                <a:latin typeface="Segoe UI" pitchFamily="34" charset="0"/>
                <a:ea typeface="Segoe UI" pitchFamily="34" charset="0"/>
                <a:cs typeface="Segoe UI" pitchFamily="34" charset="0"/>
              </a:rPr>
              <a:t>Target Market #3 </a:t>
            </a:r>
            <a:r>
              <a:rPr lang="en-US" sz="800" u="sng" dirty="0" smtClean="0">
                <a:solidFill>
                  <a:srgbClr val="505050"/>
                </a:solidFill>
                <a:latin typeface="Segoe UI" pitchFamily="34" charset="0"/>
                <a:ea typeface="Segoe UI" pitchFamily="34" charset="0"/>
                <a:cs typeface="Segoe UI" pitchFamily="34" charset="0"/>
              </a:rPr>
              <a:t>and </a:t>
            </a:r>
            <a:r>
              <a:rPr lang="en-US" sz="800" u="sng" dirty="0">
                <a:solidFill>
                  <a:srgbClr val="505050"/>
                </a:solidFill>
                <a:latin typeface="Segoe UI" pitchFamily="34" charset="0"/>
                <a:ea typeface="Segoe UI" pitchFamily="34" charset="0"/>
                <a:cs typeface="Segoe UI" pitchFamily="34" charset="0"/>
              </a:rPr>
              <a:t>target buying roles</a:t>
            </a:r>
            <a:r>
              <a:rPr lang="en-US" sz="800" dirty="0" smtClean="0">
                <a:solidFill>
                  <a:srgbClr val="505050"/>
                </a:solidFill>
                <a:latin typeface="Segoe UI" pitchFamily="34" charset="0"/>
                <a:ea typeface="Segoe UI" pitchFamily="34" charset="0"/>
                <a:cs typeface="Segoe UI" pitchFamily="34" charset="0"/>
              </a:rPr>
              <a:t> – Education (K-12): </a:t>
            </a:r>
            <a:r>
              <a:rPr lang="en-US" sz="800" dirty="0"/>
              <a:t>District administration, particularly Assistant Superintendents</a:t>
            </a:r>
            <a:r>
              <a:rPr lang="en-US" sz="800" dirty="0" smtClean="0">
                <a:solidFill>
                  <a:srgbClr val="505050"/>
                </a:solidFill>
                <a:latin typeface="Segoe UI" pitchFamily="34" charset="0"/>
                <a:ea typeface="Segoe UI" pitchFamily="34" charset="0"/>
                <a:cs typeface="Segoe UI" pitchFamily="34" charset="0"/>
              </a:rPr>
              <a:t>   </a:t>
            </a:r>
            <a:endParaRPr lang="en-US" sz="800" dirty="0">
              <a:solidFill>
                <a:srgbClr val="505050"/>
              </a:solidFill>
              <a:latin typeface="Segoe UI" pitchFamily="34" charset="0"/>
              <a:ea typeface="Segoe UI" pitchFamily="34" charset="0"/>
              <a:cs typeface="Segoe UI" pitchFamily="34" charset="0"/>
            </a:endParaRPr>
          </a:p>
          <a:p>
            <a:pPr>
              <a:buClr>
                <a:srgbClr val="009E49"/>
              </a:buClr>
            </a:pPr>
            <a:endParaRPr lang="en-US" sz="800" dirty="0">
              <a:solidFill>
                <a:srgbClr val="505050"/>
              </a:solidFill>
              <a:latin typeface="Segoe UI" pitchFamily="34" charset="0"/>
              <a:ea typeface="Segoe UI" pitchFamily="34" charset="0"/>
              <a:cs typeface="Segoe UI" pitchFamily="34" charset="0"/>
            </a:endParaRPr>
          </a:p>
          <a:p>
            <a:pPr>
              <a:buClr>
                <a:srgbClr val="009E49"/>
              </a:buClr>
            </a:pPr>
            <a:r>
              <a:rPr lang="en-US" sz="800" dirty="0">
                <a:solidFill>
                  <a:srgbClr val="505050"/>
                </a:solidFill>
                <a:latin typeface="Segoe UI" pitchFamily="34" charset="0"/>
                <a:ea typeface="Segoe UI" pitchFamily="34" charset="0"/>
                <a:cs typeface="Segoe UI" pitchFamily="34" charset="0"/>
              </a:rPr>
              <a:t> </a:t>
            </a:r>
          </a:p>
          <a:p>
            <a:pPr>
              <a:lnSpc>
                <a:spcPts val="707"/>
              </a:lnSpc>
              <a:buClr>
                <a:srgbClr val="009E49"/>
              </a:buClr>
            </a:pPr>
            <a:endParaRPr lang="en-US" sz="800" dirty="0">
              <a:solidFill>
                <a:srgbClr val="505050"/>
              </a:solidFill>
              <a:latin typeface="Segoe UI" pitchFamily="34" charset="0"/>
              <a:ea typeface="Segoe UI" pitchFamily="34" charset="0"/>
              <a:cs typeface="Segoe UI" pitchFamily="34" charset="0"/>
            </a:endParaRPr>
          </a:p>
        </p:txBody>
      </p:sp>
      <p:sp>
        <p:nvSpPr>
          <p:cNvPr id="143" name="Freeform 158"/>
          <p:cNvSpPr>
            <a:spLocks/>
          </p:cNvSpPr>
          <p:nvPr/>
        </p:nvSpPr>
        <p:spPr bwMode="auto">
          <a:xfrm>
            <a:off x="6392211" y="692813"/>
            <a:ext cx="118690" cy="141258"/>
          </a:xfrm>
          <a:custGeom>
            <a:avLst/>
            <a:gdLst>
              <a:gd name="T0" fmla="*/ 1424 w 2697"/>
              <a:gd name="T1" fmla="*/ 3 h 3217"/>
              <a:gd name="T2" fmla="*/ 1568 w 2697"/>
              <a:gd name="T3" fmla="*/ 27 h 3217"/>
              <a:gd name="T4" fmla="*/ 1704 w 2697"/>
              <a:gd name="T5" fmla="*/ 72 h 3217"/>
              <a:gd name="T6" fmla="*/ 1829 w 2697"/>
              <a:gd name="T7" fmla="*/ 136 h 3217"/>
              <a:gd name="T8" fmla="*/ 1943 w 2697"/>
              <a:gd name="T9" fmla="*/ 220 h 3217"/>
              <a:gd name="T10" fmla="*/ 2042 w 2697"/>
              <a:gd name="T11" fmla="*/ 319 h 3217"/>
              <a:gd name="T12" fmla="*/ 2124 w 2697"/>
              <a:gd name="T13" fmla="*/ 431 h 3217"/>
              <a:gd name="T14" fmla="*/ 2189 w 2697"/>
              <a:gd name="T15" fmla="*/ 557 h 3217"/>
              <a:gd name="T16" fmla="*/ 2234 w 2697"/>
              <a:gd name="T17" fmla="*/ 693 h 3217"/>
              <a:gd name="T18" fmla="*/ 2258 w 2697"/>
              <a:gd name="T19" fmla="*/ 838 h 3217"/>
              <a:gd name="T20" fmla="*/ 2258 w 2697"/>
              <a:gd name="T21" fmla="*/ 986 h 3217"/>
              <a:gd name="T22" fmla="*/ 2235 w 2697"/>
              <a:gd name="T23" fmla="*/ 1126 h 3217"/>
              <a:gd name="T24" fmla="*/ 2192 w 2697"/>
              <a:gd name="T25" fmla="*/ 1259 h 3217"/>
              <a:gd name="T26" fmla="*/ 2130 w 2697"/>
              <a:gd name="T27" fmla="*/ 1383 h 3217"/>
              <a:gd name="T28" fmla="*/ 2051 w 2697"/>
              <a:gd name="T29" fmla="*/ 1494 h 3217"/>
              <a:gd name="T30" fmla="*/ 1956 w 2697"/>
              <a:gd name="T31" fmla="*/ 1593 h 3217"/>
              <a:gd name="T32" fmla="*/ 1846 w 2697"/>
              <a:gd name="T33" fmla="*/ 1676 h 3217"/>
              <a:gd name="T34" fmla="*/ 2147 w 2697"/>
              <a:gd name="T35" fmla="*/ 1867 h 3217"/>
              <a:gd name="T36" fmla="*/ 2274 w 2697"/>
              <a:gd name="T37" fmla="*/ 1934 h 3217"/>
              <a:gd name="T38" fmla="*/ 2387 w 2697"/>
              <a:gd name="T39" fmla="*/ 2018 h 3217"/>
              <a:gd name="T40" fmla="*/ 2486 w 2697"/>
              <a:gd name="T41" fmla="*/ 2119 h 3217"/>
              <a:gd name="T42" fmla="*/ 2567 w 2697"/>
              <a:gd name="T43" fmla="*/ 2232 h 3217"/>
              <a:gd name="T44" fmla="*/ 2630 w 2697"/>
              <a:gd name="T45" fmla="*/ 2358 h 3217"/>
              <a:gd name="T46" fmla="*/ 2673 w 2697"/>
              <a:gd name="T47" fmla="*/ 2491 h 3217"/>
              <a:gd name="T48" fmla="*/ 2695 w 2697"/>
              <a:gd name="T49" fmla="*/ 2631 h 3217"/>
              <a:gd name="T50" fmla="*/ 2697 w 2697"/>
              <a:gd name="T51" fmla="*/ 3217 h 3217"/>
              <a:gd name="T52" fmla="*/ 0 w 2697"/>
              <a:gd name="T53" fmla="*/ 2704 h 3217"/>
              <a:gd name="T54" fmla="*/ 11 w 2697"/>
              <a:gd name="T55" fmla="*/ 2560 h 3217"/>
              <a:gd name="T56" fmla="*/ 45 w 2697"/>
              <a:gd name="T57" fmla="*/ 2424 h 3217"/>
              <a:gd name="T58" fmla="*/ 97 w 2697"/>
              <a:gd name="T59" fmla="*/ 2294 h 3217"/>
              <a:gd name="T60" fmla="*/ 170 w 2697"/>
              <a:gd name="T61" fmla="*/ 2174 h 3217"/>
              <a:gd name="T62" fmla="*/ 259 w 2697"/>
              <a:gd name="T63" fmla="*/ 2067 h 3217"/>
              <a:gd name="T64" fmla="*/ 365 w 2697"/>
              <a:gd name="T65" fmla="*/ 1975 h 3217"/>
              <a:gd name="T66" fmla="*/ 485 w 2697"/>
              <a:gd name="T67" fmla="*/ 1898 h 3217"/>
              <a:gd name="T68" fmla="*/ 910 w 2697"/>
              <a:gd name="T69" fmla="*/ 1711 h 3217"/>
              <a:gd name="T70" fmla="*/ 795 w 2697"/>
              <a:gd name="T71" fmla="*/ 1636 h 3217"/>
              <a:gd name="T72" fmla="*/ 693 w 2697"/>
              <a:gd name="T73" fmla="*/ 1546 h 3217"/>
              <a:gd name="T74" fmla="*/ 606 w 2697"/>
              <a:gd name="T75" fmla="*/ 1441 h 3217"/>
              <a:gd name="T76" fmla="*/ 534 w 2697"/>
              <a:gd name="T77" fmla="*/ 1323 h 3217"/>
              <a:gd name="T78" fmla="*/ 481 w 2697"/>
              <a:gd name="T79" fmla="*/ 1194 h 3217"/>
              <a:gd name="T80" fmla="*/ 448 w 2697"/>
              <a:gd name="T81" fmla="*/ 1057 h 3217"/>
              <a:gd name="T82" fmla="*/ 437 w 2697"/>
              <a:gd name="T83" fmla="*/ 912 h 3217"/>
              <a:gd name="T84" fmla="*/ 449 w 2697"/>
              <a:gd name="T85" fmla="*/ 764 h 3217"/>
              <a:gd name="T86" fmla="*/ 483 w 2697"/>
              <a:gd name="T87" fmla="*/ 624 h 3217"/>
              <a:gd name="T88" fmla="*/ 539 w 2697"/>
              <a:gd name="T89" fmla="*/ 493 h 3217"/>
              <a:gd name="T90" fmla="*/ 613 w 2697"/>
              <a:gd name="T91" fmla="*/ 374 h 3217"/>
              <a:gd name="T92" fmla="*/ 704 w 2697"/>
              <a:gd name="T93" fmla="*/ 267 h 3217"/>
              <a:gd name="T94" fmla="*/ 811 w 2697"/>
              <a:gd name="T95" fmla="*/ 176 h 3217"/>
              <a:gd name="T96" fmla="*/ 930 w 2697"/>
              <a:gd name="T97" fmla="*/ 102 h 3217"/>
              <a:gd name="T98" fmla="*/ 1061 w 2697"/>
              <a:gd name="T99" fmla="*/ 46 h 3217"/>
              <a:gd name="T100" fmla="*/ 1201 w 2697"/>
              <a:gd name="T101" fmla="*/ 12 h 3217"/>
              <a:gd name="T102" fmla="*/ 1349 w 2697"/>
              <a:gd name="T103" fmla="*/ 0 h 3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97" h="3217">
                <a:moveTo>
                  <a:pt x="1349" y="0"/>
                </a:moveTo>
                <a:lnTo>
                  <a:pt x="1424" y="3"/>
                </a:lnTo>
                <a:lnTo>
                  <a:pt x="1497" y="12"/>
                </a:lnTo>
                <a:lnTo>
                  <a:pt x="1568" y="27"/>
                </a:lnTo>
                <a:lnTo>
                  <a:pt x="1638" y="46"/>
                </a:lnTo>
                <a:lnTo>
                  <a:pt x="1704" y="72"/>
                </a:lnTo>
                <a:lnTo>
                  <a:pt x="1768" y="102"/>
                </a:lnTo>
                <a:lnTo>
                  <a:pt x="1829" y="136"/>
                </a:lnTo>
                <a:lnTo>
                  <a:pt x="1888" y="176"/>
                </a:lnTo>
                <a:lnTo>
                  <a:pt x="1943" y="220"/>
                </a:lnTo>
                <a:lnTo>
                  <a:pt x="1994" y="267"/>
                </a:lnTo>
                <a:lnTo>
                  <a:pt x="2042" y="319"/>
                </a:lnTo>
                <a:lnTo>
                  <a:pt x="2085" y="374"/>
                </a:lnTo>
                <a:lnTo>
                  <a:pt x="2124" y="431"/>
                </a:lnTo>
                <a:lnTo>
                  <a:pt x="2159" y="493"/>
                </a:lnTo>
                <a:lnTo>
                  <a:pt x="2189" y="557"/>
                </a:lnTo>
                <a:lnTo>
                  <a:pt x="2214" y="624"/>
                </a:lnTo>
                <a:lnTo>
                  <a:pt x="2234" y="693"/>
                </a:lnTo>
                <a:lnTo>
                  <a:pt x="2249" y="764"/>
                </a:lnTo>
                <a:lnTo>
                  <a:pt x="2258" y="838"/>
                </a:lnTo>
                <a:lnTo>
                  <a:pt x="2261" y="912"/>
                </a:lnTo>
                <a:lnTo>
                  <a:pt x="2258" y="986"/>
                </a:lnTo>
                <a:lnTo>
                  <a:pt x="2250" y="1057"/>
                </a:lnTo>
                <a:lnTo>
                  <a:pt x="2235" y="1126"/>
                </a:lnTo>
                <a:lnTo>
                  <a:pt x="2216" y="1194"/>
                </a:lnTo>
                <a:lnTo>
                  <a:pt x="2192" y="1259"/>
                </a:lnTo>
                <a:lnTo>
                  <a:pt x="2163" y="1323"/>
                </a:lnTo>
                <a:lnTo>
                  <a:pt x="2130" y="1383"/>
                </a:lnTo>
                <a:lnTo>
                  <a:pt x="2093" y="1441"/>
                </a:lnTo>
                <a:lnTo>
                  <a:pt x="2051" y="1494"/>
                </a:lnTo>
                <a:lnTo>
                  <a:pt x="2004" y="1546"/>
                </a:lnTo>
                <a:lnTo>
                  <a:pt x="1956" y="1593"/>
                </a:lnTo>
                <a:lnTo>
                  <a:pt x="1903" y="1636"/>
                </a:lnTo>
                <a:lnTo>
                  <a:pt x="1846" y="1676"/>
                </a:lnTo>
                <a:lnTo>
                  <a:pt x="1788" y="1711"/>
                </a:lnTo>
                <a:lnTo>
                  <a:pt x="2147" y="1867"/>
                </a:lnTo>
                <a:lnTo>
                  <a:pt x="2212" y="1898"/>
                </a:lnTo>
                <a:lnTo>
                  <a:pt x="2274" y="1934"/>
                </a:lnTo>
                <a:lnTo>
                  <a:pt x="2333" y="1975"/>
                </a:lnTo>
                <a:lnTo>
                  <a:pt x="2387" y="2018"/>
                </a:lnTo>
                <a:lnTo>
                  <a:pt x="2438" y="2067"/>
                </a:lnTo>
                <a:lnTo>
                  <a:pt x="2486" y="2119"/>
                </a:lnTo>
                <a:lnTo>
                  <a:pt x="2528" y="2174"/>
                </a:lnTo>
                <a:lnTo>
                  <a:pt x="2567" y="2232"/>
                </a:lnTo>
                <a:lnTo>
                  <a:pt x="2600" y="2294"/>
                </a:lnTo>
                <a:lnTo>
                  <a:pt x="2630" y="2358"/>
                </a:lnTo>
                <a:lnTo>
                  <a:pt x="2654" y="2424"/>
                </a:lnTo>
                <a:lnTo>
                  <a:pt x="2673" y="2491"/>
                </a:lnTo>
                <a:lnTo>
                  <a:pt x="2686" y="2560"/>
                </a:lnTo>
                <a:lnTo>
                  <a:pt x="2695" y="2631"/>
                </a:lnTo>
                <a:lnTo>
                  <a:pt x="2697" y="2704"/>
                </a:lnTo>
                <a:lnTo>
                  <a:pt x="2697" y="3217"/>
                </a:lnTo>
                <a:lnTo>
                  <a:pt x="0" y="3217"/>
                </a:lnTo>
                <a:lnTo>
                  <a:pt x="0" y="2704"/>
                </a:lnTo>
                <a:lnTo>
                  <a:pt x="3" y="2631"/>
                </a:lnTo>
                <a:lnTo>
                  <a:pt x="11" y="2560"/>
                </a:lnTo>
                <a:lnTo>
                  <a:pt x="25" y="2491"/>
                </a:lnTo>
                <a:lnTo>
                  <a:pt x="45" y="2424"/>
                </a:lnTo>
                <a:lnTo>
                  <a:pt x="69" y="2358"/>
                </a:lnTo>
                <a:lnTo>
                  <a:pt x="97" y="2294"/>
                </a:lnTo>
                <a:lnTo>
                  <a:pt x="132" y="2232"/>
                </a:lnTo>
                <a:lnTo>
                  <a:pt x="170" y="2174"/>
                </a:lnTo>
                <a:lnTo>
                  <a:pt x="213" y="2119"/>
                </a:lnTo>
                <a:lnTo>
                  <a:pt x="259" y="2067"/>
                </a:lnTo>
                <a:lnTo>
                  <a:pt x="310" y="2018"/>
                </a:lnTo>
                <a:lnTo>
                  <a:pt x="365" y="1975"/>
                </a:lnTo>
                <a:lnTo>
                  <a:pt x="424" y="1934"/>
                </a:lnTo>
                <a:lnTo>
                  <a:pt x="485" y="1898"/>
                </a:lnTo>
                <a:lnTo>
                  <a:pt x="551" y="1867"/>
                </a:lnTo>
                <a:lnTo>
                  <a:pt x="910" y="1711"/>
                </a:lnTo>
                <a:lnTo>
                  <a:pt x="851" y="1676"/>
                </a:lnTo>
                <a:lnTo>
                  <a:pt x="795" y="1636"/>
                </a:lnTo>
                <a:lnTo>
                  <a:pt x="743" y="1593"/>
                </a:lnTo>
                <a:lnTo>
                  <a:pt x="693" y="1546"/>
                </a:lnTo>
                <a:lnTo>
                  <a:pt x="648" y="1494"/>
                </a:lnTo>
                <a:lnTo>
                  <a:pt x="606" y="1441"/>
                </a:lnTo>
                <a:lnTo>
                  <a:pt x="567" y="1383"/>
                </a:lnTo>
                <a:lnTo>
                  <a:pt x="534" y="1323"/>
                </a:lnTo>
                <a:lnTo>
                  <a:pt x="506" y="1259"/>
                </a:lnTo>
                <a:lnTo>
                  <a:pt x="481" y="1194"/>
                </a:lnTo>
                <a:lnTo>
                  <a:pt x="462" y="1126"/>
                </a:lnTo>
                <a:lnTo>
                  <a:pt x="448" y="1057"/>
                </a:lnTo>
                <a:lnTo>
                  <a:pt x="440" y="986"/>
                </a:lnTo>
                <a:lnTo>
                  <a:pt x="437" y="912"/>
                </a:lnTo>
                <a:lnTo>
                  <a:pt x="440" y="838"/>
                </a:lnTo>
                <a:lnTo>
                  <a:pt x="449" y="764"/>
                </a:lnTo>
                <a:lnTo>
                  <a:pt x="463" y="693"/>
                </a:lnTo>
                <a:lnTo>
                  <a:pt x="483" y="624"/>
                </a:lnTo>
                <a:lnTo>
                  <a:pt x="509" y="557"/>
                </a:lnTo>
                <a:lnTo>
                  <a:pt x="539" y="493"/>
                </a:lnTo>
                <a:lnTo>
                  <a:pt x="574" y="431"/>
                </a:lnTo>
                <a:lnTo>
                  <a:pt x="613" y="374"/>
                </a:lnTo>
                <a:lnTo>
                  <a:pt x="657" y="319"/>
                </a:lnTo>
                <a:lnTo>
                  <a:pt x="704" y="267"/>
                </a:lnTo>
                <a:lnTo>
                  <a:pt x="756" y="220"/>
                </a:lnTo>
                <a:lnTo>
                  <a:pt x="811" y="176"/>
                </a:lnTo>
                <a:lnTo>
                  <a:pt x="868" y="136"/>
                </a:lnTo>
                <a:lnTo>
                  <a:pt x="930" y="102"/>
                </a:lnTo>
                <a:lnTo>
                  <a:pt x="994" y="72"/>
                </a:lnTo>
                <a:lnTo>
                  <a:pt x="1061" y="46"/>
                </a:lnTo>
                <a:lnTo>
                  <a:pt x="1130" y="27"/>
                </a:lnTo>
                <a:lnTo>
                  <a:pt x="1201" y="12"/>
                </a:lnTo>
                <a:lnTo>
                  <a:pt x="1274" y="3"/>
                </a:lnTo>
                <a:lnTo>
                  <a:pt x="1349" y="0"/>
                </a:lnTo>
                <a:close/>
              </a:path>
            </a:pathLst>
          </a:custGeom>
          <a:solidFill>
            <a:srgbClr val="0072C6"/>
          </a:solidFill>
          <a:ln w="0">
            <a:noFill/>
            <a:prstDash val="solid"/>
            <a:round/>
            <a:headEnd/>
            <a:tailEnd/>
          </a:ln>
        </p:spPr>
        <p:txBody>
          <a:bodyPr vert="horz" wrap="square" lIns="71846" tIns="35923" rIns="71846" bIns="35923" numCol="1" anchor="t" anchorCtr="0" compatLnSpc="1">
            <a:prstTxWarp prst="textNoShape">
              <a:avLst/>
            </a:prstTxWarp>
          </a:bodyPr>
          <a:lstStyle/>
          <a:p>
            <a:endParaRPr lang="en-US" sz="1807" dirty="0">
              <a:solidFill>
                <a:srgbClr val="0A6DB6"/>
              </a:solidFill>
            </a:endParaRPr>
          </a:p>
        </p:txBody>
      </p:sp>
      <p:sp>
        <p:nvSpPr>
          <p:cNvPr id="150" name="Title 1"/>
          <p:cNvSpPr txBox="1">
            <a:spLocks/>
          </p:cNvSpPr>
          <p:nvPr/>
        </p:nvSpPr>
        <p:spPr>
          <a:xfrm>
            <a:off x="5143501" y="693191"/>
            <a:ext cx="4189967" cy="152349"/>
          </a:xfrm>
          <a:prstGeom prst="rect">
            <a:avLst/>
          </a:prstGeom>
        </p:spPr>
        <p:txBody>
          <a:bodyPr vert="horz" wrap="square" lIns="0" tIns="0" rIns="0" bIns="0" rtlCol="0" anchor="t" anchorCtr="0">
            <a:spAutoFit/>
          </a:bodyPr>
          <a:lstStyle>
            <a:lvl1pPr>
              <a:lnSpc>
                <a:spcPct val="90000"/>
              </a:lnSpc>
              <a:spcBef>
                <a:spcPct val="0"/>
              </a:spcBef>
              <a:buNone/>
              <a:defRPr lang="en-US" sz="3600" b="0" cap="none" spc="-100" baseline="0" dirty="0" smtClean="0">
                <a:ln w="3175">
                  <a:noFill/>
                </a:ln>
                <a:effectLst/>
                <a:latin typeface="Calibri Light" panose="020F0302020204030204" pitchFamily="34" charset="0"/>
                <a:ea typeface="+mj-ea"/>
                <a:cs typeface="+mj-cs"/>
              </a:defRPr>
            </a:lvl1pPr>
          </a:lstStyle>
          <a:p>
            <a:r>
              <a:rPr sz="1100" b="1" spc="0" dirty="0">
                <a:solidFill>
                  <a:srgbClr val="0072C6"/>
                </a:solidFill>
                <a:latin typeface="Segoe UI" pitchFamily="34" charset="0"/>
                <a:cs typeface="Segoe UI" pitchFamily="34" charset="0"/>
              </a:rPr>
              <a:t>Customer profile</a:t>
            </a:r>
          </a:p>
        </p:txBody>
      </p:sp>
      <p:sp>
        <p:nvSpPr>
          <p:cNvPr id="37" name="Title 1"/>
          <p:cNvSpPr txBox="1">
            <a:spLocks/>
          </p:cNvSpPr>
          <p:nvPr/>
        </p:nvSpPr>
        <p:spPr>
          <a:xfrm>
            <a:off x="5163524" y="6385212"/>
            <a:ext cx="2029755" cy="152349"/>
          </a:xfrm>
          <a:prstGeom prst="rect">
            <a:avLst/>
          </a:prstGeom>
        </p:spPr>
        <p:txBody>
          <a:bodyPr vert="horz" wrap="square" lIns="0" tIns="0" rIns="0" bIns="0" rtlCol="0" anchor="t" anchorCtr="0">
            <a:spAutoFit/>
          </a:bodyPr>
          <a:lstStyle>
            <a:lvl1pPr>
              <a:lnSpc>
                <a:spcPct val="90000"/>
              </a:lnSpc>
              <a:spcBef>
                <a:spcPct val="0"/>
              </a:spcBef>
              <a:buNone/>
              <a:defRPr lang="en-US" sz="3600" b="0" cap="none" spc="-100" baseline="0" dirty="0" smtClean="0">
                <a:ln w="3175">
                  <a:noFill/>
                </a:ln>
                <a:effectLst/>
                <a:latin typeface="Calibri Light" panose="020F0302020204030204" pitchFamily="34" charset="0"/>
                <a:ea typeface="+mj-ea"/>
                <a:cs typeface="+mj-cs"/>
              </a:defRPr>
            </a:lvl1pPr>
          </a:lstStyle>
          <a:p>
            <a:r>
              <a:rPr lang="en-US" sz="1100" b="1" spc="0" dirty="0">
                <a:solidFill>
                  <a:srgbClr val="0072C6"/>
                </a:solidFill>
                <a:latin typeface="Segoe UI" pitchFamily="34" charset="0"/>
                <a:cs typeface="Segoe UI" pitchFamily="34" charset="0"/>
              </a:rPr>
              <a:t>3. Next Steps.</a:t>
            </a:r>
            <a:endParaRPr sz="1100" b="1" spc="0" dirty="0">
              <a:solidFill>
                <a:srgbClr val="0072C6"/>
              </a:solidFill>
              <a:latin typeface="Segoe UI" pitchFamily="34" charset="0"/>
              <a:cs typeface="Segoe UI" pitchFamily="34" charset="0"/>
            </a:endParaRPr>
          </a:p>
        </p:txBody>
      </p:sp>
      <p:graphicFrame>
        <p:nvGraphicFramePr>
          <p:cNvPr id="42" name="Table 41"/>
          <p:cNvGraphicFramePr>
            <a:graphicFrameLocks noGrp="1"/>
          </p:cNvGraphicFramePr>
          <p:nvPr>
            <p:extLst>
              <p:ext uri="{D42A27DB-BD31-4B8C-83A1-F6EECF244321}">
                <p14:modId xmlns:p14="http://schemas.microsoft.com/office/powerpoint/2010/main" val="3166146840"/>
              </p:ext>
            </p:extLst>
          </p:nvPr>
        </p:nvGraphicFramePr>
        <p:xfrm>
          <a:off x="5150065" y="6578193"/>
          <a:ext cx="4724399" cy="239205"/>
        </p:xfrm>
        <a:graphic>
          <a:graphicData uri="http://schemas.openxmlformats.org/drawingml/2006/table">
            <a:tbl>
              <a:tblPr firstRow="1" bandRow="1">
                <a:tableStyleId>{5C22544A-7EE6-4342-B048-85BDC9FD1C3A}</a:tableStyleId>
              </a:tblPr>
              <a:tblGrid>
                <a:gridCol w="4724399">
                  <a:extLst>
                    <a:ext uri="{9D8B030D-6E8A-4147-A177-3AD203B41FA5}">
                      <a16:colId xmlns:a16="http://schemas.microsoft.com/office/drawing/2014/main" val="20000"/>
                    </a:ext>
                  </a:extLst>
                </a:gridCol>
              </a:tblGrid>
              <a:tr h="239205">
                <a:tc>
                  <a:txBody>
                    <a:bodyPr/>
                    <a:lstStyle/>
                    <a:p>
                      <a:pPr marL="0" marR="0" indent="0" algn="l" defTabSz="914139" rtl="0" eaLnBrk="1" fontAlgn="auto" latinLnBrk="0" hangingPunct="1">
                        <a:lnSpc>
                          <a:spcPct val="100000"/>
                        </a:lnSpc>
                        <a:spcBef>
                          <a:spcPts val="0"/>
                        </a:spcBef>
                        <a:spcAft>
                          <a:spcPts val="0"/>
                        </a:spcAft>
                        <a:buClr>
                          <a:srgbClr val="007233"/>
                        </a:buClr>
                        <a:buSzTx/>
                        <a:buFont typeface="Arial" pitchFamily="34" charset="0"/>
                        <a:buNone/>
                        <a:tabLst/>
                        <a:defRPr/>
                      </a:pPr>
                      <a:r>
                        <a:rPr lang="en-US" sz="800" b="0" i="0" kern="1200" spc="0" baseline="0" dirty="0">
                          <a:solidFill>
                            <a:schemeClr val="dk1"/>
                          </a:solidFill>
                          <a:latin typeface="Segoe UI" pitchFamily="34" charset="0"/>
                          <a:ea typeface="+mn-ea"/>
                          <a:cs typeface="Segoe UI" pitchFamily="34" charset="0"/>
                        </a:rPr>
                        <a:t>Learn more at: </a:t>
                      </a:r>
                      <a:r>
                        <a:rPr lang="en-US" sz="800" b="0" i="0" kern="1200" spc="0" baseline="0" dirty="0" smtClean="0">
                          <a:solidFill>
                            <a:schemeClr val="dk1"/>
                          </a:solidFill>
                          <a:latin typeface="Segoe UI" pitchFamily="34" charset="0"/>
                          <a:ea typeface="+mn-ea"/>
                          <a:cs typeface="Segoe UI" pitchFamily="34" charset="0"/>
                        </a:rPr>
                        <a:t>www.intelligentopenings.com</a:t>
                      </a:r>
                      <a:endParaRPr lang="en-US" sz="800" b="0" i="0" kern="1200" spc="0" baseline="0" dirty="0">
                        <a:solidFill>
                          <a:schemeClr val="dk1"/>
                        </a:solidFill>
                        <a:latin typeface="Segoe UI" pitchFamily="34" charset="0"/>
                        <a:ea typeface="+mn-ea"/>
                        <a:cs typeface="Segoe UI" pitchFamily="34" charset="0"/>
                      </a:endParaRPr>
                    </a:p>
                  </a:txBody>
                  <a:tcPr marL="71846" marR="71846" marT="35923" marB="3592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bl>
          </a:graphicData>
        </a:graphic>
      </p:graphicFrame>
      <p:cxnSp>
        <p:nvCxnSpPr>
          <p:cNvPr id="5" name="Straight Connector 4"/>
          <p:cNvCxnSpPr/>
          <p:nvPr/>
        </p:nvCxnSpPr>
        <p:spPr>
          <a:xfrm>
            <a:off x="0" y="578115"/>
            <a:ext cx="10058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8B84085D-44C4-4BEA-BAEC-2E39E2DC9AC4}"/>
              </a:ext>
            </a:extLst>
          </p:cNvPr>
          <p:cNvSpPr txBox="1">
            <a:spLocks/>
          </p:cNvSpPr>
          <p:nvPr/>
        </p:nvSpPr>
        <p:spPr>
          <a:xfrm>
            <a:off x="187219" y="2275103"/>
            <a:ext cx="3826251" cy="152349"/>
          </a:xfrm>
          <a:prstGeom prst="rect">
            <a:avLst/>
          </a:prstGeom>
          <a:noFill/>
          <a:ln w="3175">
            <a:noFill/>
          </a:ln>
        </p:spPr>
        <p:txBody>
          <a:bodyPr vert="horz" wrap="square" lIns="0" tIns="0" rIns="0" bIns="0" anchor="t" anchorCtr="0">
            <a:spAutoFit/>
          </a:bodyPr>
          <a:lstStyle>
            <a:lvl1pPr marL="342802" indent="-342802" algn="l" defTabSz="914139" rtl="0" eaLnBrk="1" latinLnBrk="0" hangingPunct="1">
              <a:spcBef>
                <a:spcPts val="300"/>
              </a:spcBef>
              <a:spcAft>
                <a:spcPts val="300"/>
              </a:spcAft>
              <a:buFont typeface="Arial" pitchFamily="34" charset="0"/>
              <a:buChar char="•"/>
              <a:defRPr sz="2100" kern="1200">
                <a:solidFill>
                  <a:schemeClr val="tx1"/>
                </a:solidFill>
                <a:latin typeface="Segoe UI" pitchFamily="34" charset="0"/>
                <a:ea typeface="+mn-ea"/>
                <a:cs typeface="+mn-cs"/>
              </a:defRPr>
            </a:lvl1pPr>
            <a:lvl2pPr marL="730431" indent="-284784" algn="l" defTabSz="914139" rtl="0" eaLnBrk="1" latinLnBrk="0" hangingPunct="1">
              <a:spcBef>
                <a:spcPts val="300"/>
              </a:spcBef>
              <a:spcAft>
                <a:spcPts val="300"/>
              </a:spcAft>
              <a:buFont typeface="Arial" pitchFamily="34" charset="0"/>
              <a:buChar char="–"/>
              <a:defRPr sz="1800" kern="1200">
                <a:solidFill>
                  <a:schemeClr val="tx1"/>
                </a:solidFill>
                <a:latin typeface="Segoe UI" pitchFamily="34" charset="0"/>
                <a:ea typeface="+mn-ea"/>
                <a:cs typeface="+mn-cs"/>
              </a:defRPr>
            </a:lvl2pPr>
            <a:lvl3pPr marL="1142674" indent="-228534" algn="l" defTabSz="914139" rtl="0" eaLnBrk="1" latinLnBrk="0" hangingPunct="1">
              <a:spcBef>
                <a:spcPts val="300"/>
              </a:spcBef>
              <a:spcAft>
                <a:spcPts val="300"/>
              </a:spcAft>
              <a:buFont typeface="Arial" pitchFamily="34" charset="0"/>
              <a:buChar char="•"/>
              <a:defRPr sz="1500" kern="1200">
                <a:solidFill>
                  <a:schemeClr val="tx1"/>
                </a:solidFill>
                <a:latin typeface="Segoe UI" pitchFamily="34" charset="0"/>
                <a:ea typeface="+mn-ea"/>
                <a:cs typeface="+mn-cs"/>
              </a:defRPr>
            </a:lvl3pPr>
            <a:lvl4pPr marL="1599742" indent="-228534" algn="l" defTabSz="914139" rtl="0" eaLnBrk="1" latinLnBrk="0" hangingPunct="1">
              <a:spcBef>
                <a:spcPts val="300"/>
              </a:spcBef>
              <a:spcAft>
                <a:spcPts val="300"/>
              </a:spcAft>
              <a:buFont typeface="Arial" pitchFamily="34" charset="0"/>
              <a:buChar char="–"/>
              <a:defRPr sz="1400" kern="1200">
                <a:solidFill>
                  <a:schemeClr val="tx1"/>
                </a:solidFill>
                <a:latin typeface="Segoe UI" pitchFamily="34" charset="0"/>
                <a:ea typeface="+mn-ea"/>
                <a:cs typeface="+mn-cs"/>
              </a:defRPr>
            </a:lvl4pPr>
            <a:lvl5pPr marL="2056812" indent="-228534" algn="l" defTabSz="914139" rtl="0" eaLnBrk="1" latinLnBrk="0" hangingPunct="1">
              <a:spcBef>
                <a:spcPts val="300"/>
              </a:spcBef>
              <a:spcAft>
                <a:spcPts val="300"/>
              </a:spcAft>
              <a:buFont typeface="Arial" pitchFamily="34" charset="0"/>
              <a:buChar char="»"/>
              <a:defRPr sz="1400" kern="1200">
                <a:solidFill>
                  <a:schemeClr val="tx1"/>
                </a:solidFill>
                <a:latin typeface="Segoe UI" pitchFamily="34" charset="0"/>
                <a:ea typeface="+mn-ea"/>
                <a:cs typeface="+mn-cs"/>
              </a:defRPr>
            </a:lvl5pPr>
            <a:lvl6pPr marL="2513883"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95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02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9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1175217">
              <a:lnSpc>
                <a:spcPct val="90000"/>
              </a:lnSpc>
              <a:spcBef>
                <a:spcPct val="0"/>
              </a:spcBef>
              <a:spcAft>
                <a:spcPts val="157"/>
              </a:spcAft>
              <a:buClr>
                <a:schemeClr val="accent3"/>
              </a:buClr>
              <a:buNone/>
            </a:pPr>
            <a:r>
              <a:rPr lang="en-US" sz="1100" b="1" dirty="0">
                <a:ln w="3175">
                  <a:noFill/>
                </a:ln>
                <a:solidFill>
                  <a:srgbClr val="0072C6"/>
                </a:solidFill>
                <a:ea typeface="+mj-ea"/>
                <a:cs typeface="Segoe UI" pitchFamily="34" charset="0"/>
              </a:rPr>
              <a:t>Solution elevator pitch</a:t>
            </a:r>
            <a:endParaRPr lang="en-US" sz="1000" b="1" dirty="0">
              <a:solidFill>
                <a:srgbClr val="505050"/>
              </a:solidFill>
            </a:endParaRPr>
          </a:p>
        </p:txBody>
      </p:sp>
      <p:sp>
        <p:nvSpPr>
          <p:cNvPr id="22" name="Rectangle 21">
            <a:extLst>
              <a:ext uri="{FF2B5EF4-FFF2-40B4-BE49-F238E27FC236}">
                <a16:creationId xmlns:a16="http://schemas.microsoft.com/office/drawing/2014/main" id="{25984364-AA94-4420-93C6-14FF0A766E62}"/>
              </a:ext>
            </a:extLst>
          </p:cNvPr>
          <p:cNvSpPr/>
          <p:nvPr/>
        </p:nvSpPr>
        <p:spPr>
          <a:xfrm>
            <a:off x="187219" y="2469846"/>
            <a:ext cx="4724399" cy="1555014"/>
          </a:xfrm>
          <a:prstGeom prst="rect">
            <a:avLst/>
          </a:prstGeom>
          <a:solidFill>
            <a:schemeClr val="bg1">
              <a:lumMod val="95000"/>
            </a:schemeClr>
          </a:solidFill>
          <a:ln w="3175">
            <a:solidFill>
              <a:schemeClr val="bg1">
                <a:lumMod val="85000"/>
              </a:schemeClr>
            </a:solidFill>
          </a:ln>
        </p:spPr>
        <p:txBody>
          <a:bodyPr lIns="50292" tIns="21554" rIns="50292" bIns="0"/>
          <a:lstStyle/>
          <a:p>
            <a:r>
              <a:rPr lang="en-US" sz="800" dirty="0">
                <a:latin typeface="Segoe UI" panose="020B0502040204020203" pitchFamily="34" charset="0"/>
                <a:cs typeface="Segoe UI" panose="020B0502040204020203" pitchFamily="34" charset="0"/>
              </a:rPr>
              <a:t>ASSA ABLOY Door Security Solutions combines the expertise of the industry’s most knowledgeable door opening experts with the comprehensive product offering of leading door and hardware brands to provide complete solutions to partners and end-users in commercial, retail, multi-family, government and institutional facilities. Coupling innovative technologies with insight on specifications, design, support, training and code compliance, ASSA ABLOY Door Security Solutions works closely with the architectural, security, facilities and integrator communities to address the many challenges they encounter serving and securing their customers</a:t>
            </a:r>
            <a:r>
              <a:rPr lang="en-US" sz="800" dirty="0" smtClean="0">
                <a:latin typeface="Segoe UI" panose="020B0502040204020203" pitchFamily="34" charset="0"/>
                <a:cs typeface="Segoe UI" panose="020B0502040204020203" pitchFamily="34" charset="0"/>
              </a:rPr>
              <a:t>.</a:t>
            </a:r>
          </a:p>
          <a:p>
            <a:endParaRPr lang="en-US" sz="800" dirty="0">
              <a:latin typeface="Segoe UI" panose="020B0502040204020203" pitchFamily="34" charset="0"/>
              <a:cs typeface="Segoe UI" panose="020B0502040204020203" pitchFamily="34" charset="0"/>
            </a:endParaRPr>
          </a:p>
          <a:p>
            <a:r>
              <a:rPr lang="en-US" sz="800" dirty="0">
                <a:latin typeface="Segoe UI" panose="020B0502040204020203" pitchFamily="34" charset="0"/>
                <a:cs typeface="Segoe UI" panose="020B0502040204020203" pitchFamily="34" charset="0"/>
              </a:rPr>
              <a:t>ASSA ABLOY offers a broad range of access control solutions that allow you to address the unique needs of each opening. This array of technologies known as the Security Continuum includes two wireless options – Intelligent WiFi and Aperio® real-time wireless – that provide an easy, cost-effective way to bring access control deeper into any facility. </a:t>
            </a:r>
          </a:p>
        </p:txBody>
      </p:sp>
      <p:sp>
        <p:nvSpPr>
          <p:cNvPr id="23" name="Title 1">
            <a:extLst>
              <a:ext uri="{FF2B5EF4-FFF2-40B4-BE49-F238E27FC236}">
                <a16:creationId xmlns:a16="http://schemas.microsoft.com/office/drawing/2014/main" id="{E9BDF24A-49E9-4032-9FA2-9028CC4B9124}"/>
              </a:ext>
            </a:extLst>
          </p:cNvPr>
          <p:cNvSpPr txBox="1">
            <a:spLocks/>
          </p:cNvSpPr>
          <p:nvPr/>
        </p:nvSpPr>
        <p:spPr>
          <a:xfrm>
            <a:off x="5131637" y="6845618"/>
            <a:ext cx="2802021" cy="152349"/>
          </a:xfrm>
          <a:prstGeom prst="rect">
            <a:avLst/>
          </a:prstGeom>
        </p:spPr>
        <p:txBody>
          <a:bodyPr vert="horz" wrap="square" lIns="0" tIns="0" rIns="0" bIns="0" rtlCol="0" anchor="t" anchorCtr="0">
            <a:spAutoFit/>
          </a:bodyPr>
          <a:lstStyle>
            <a:lvl1pPr>
              <a:lnSpc>
                <a:spcPct val="90000"/>
              </a:lnSpc>
              <a:spcBef>
                <a:spcPct val="0"/>
              </a:spcBef>
              <a:buNone/>
              <a:defRPr lang="en-US" sz="3600" b="0" cap="none" spc="-100" baseline="0" dirty="0" smtClean="0">
                <a:ln w="3175">
                  <a:noFill/>
                </a:ln>
                <a:effectLst/>
                <a:latin typeface="Calibri Light" panose="020F0302020204030204" pitchFamily="34" charset="0"/>
                <a:ea typeface="+mj-ea"/>
                <a:cs typeface="+mj-cs"/>
              </a:defRPr>
            </a:lvl1pPr>
          </a:lstStyle>
          <a:p>
            <a:r>
              <a:rPr lang="en-US" sz="1100" b="1" spc="0" dirty="0">
                <a:solidFill>
                  <a:srgbClr val="0072C6"/>
                </a:solidFill>
                <a:latin typeface="Segoe UI" pitchFamily="34" charset="0"/>
                <a:cs typeface="Segoe UI" pitchFamily="34" charset="0"/>
              </a:rPr>
              <a:t>Get more details.</a:t>
            </a:r>
            <a:endParaRPr sz="1100" b="1" spc="0" dirty="0">
              <a:solidFill>
                <a:srgbClr val="0072C6"/>
              </a:solidFill>
              <a:latin typeface="Segoe UI" pitchFamily="34" charset="0"/>
              <a:cs typeface="Segoe UI" pitchFamily="34" charset="0"/>
            </a:endParaRPr>
          </a:p>
        </p:txBody>
      </p:sp>
      <p:graphicFrame>
        <p:nvGraphicFramePr>
          <p:cNvPr id="24" name="Table 23">
            <a:extLst>
              <a:ext uri="{FF2B5EF4-FFF2-40B4-BE49-F238E27FC236}">
                <a16:creationId xmlns:a16="http://schemas.microsoft.com/office/drawing/2014/main" id="{229F0F8E-D5E8-4317-A542-3BA074C23F88}"/>
              </a:ext>
            </a:extLst>
          </p:cNvPr>
          <p:cNvGraphicFramePr>
            <a:graphicFrameLocks noGrp="1"/>
          </p:cNvGraphicFramePr>
          <p:nvPr>
            <p:extLst>
              <p:ext uri="{D42A27DB-BD31-4B8C-83A1-F6EECF244321}">
                <p14:modId xmlns:p14="http://schemas.microsoft.com/office/powerpoint/2010/main" val="771197282"/>
              </p:ext>
            </p:extLst>
          </p:nvPr>
        </p:nvGraphicFramePr>
        <p:xfrm>
          <a:off x="5131637" y="7038546"/>
          <a:ext cx="4706630" cy="545650"/>
        </p:xfrm>
        <a:graphic>
          <a:graphicData uri="http://schemas.openxmlformats.org/drawingml/2006/table">
            <a:tbl>
              <a:tblPr bandRow="1">
                <a:tableStyleId>{5C22544A-7EE6-4342-B048-85BDC9FD1C3A}</a:tableStyleId>
              </a:tblPr>
              <a:tblGrid>
                <a:gridCol w="2353315">
                  <a:extLst>
                    <a:ext uri="{9D8B030D-6E8A-4147-A177-3AD203B41FA5}">
                      <a16:colId xmlns:a16="http://schemas.microsoft.com/office/drawing/2014/main" val="20000"/>
                    </a:ext>
                  </a:extLst>
                </a:gridCol>
                <a:gridCol w="2353315">
                  <a:extLst>
                    <a:ext uri="{9D8B030D-6E8A-4147-A177-3AD203B41FA5}">
                      <a16:colId xmlns:a16="http://schemas.microsoft.com/office/drawing/2014/main" val="20001"/>
                    </a:ext>
                  </a:extLst>
                </a:gridCol>
              </a:tblGrid>
              <a:tr h="125079">
                <a:tc>
                  <a:txBody>
                    <a:bodyPr/>
                    <a:lstStyle/>
                    <a:p>
                      <a:pPr marL="0" marR="0" indent="0" algn="ctr" defTabSz="914139" rtl="0" eaLnBrk="1" fontAlgn="auto" latinLnBrk="0" hangingPunct="1">
                        <a:lnSpc>
                          <a:spcPct val="100000"/>
                        </a:lnSpc>
                        <a:spcBef>
                          <a:spcPts val="0"/>
                        </a:spcBef>
                        <a:spcAft>
                          <a:spcPts val="0"/>
                        </a:spcAft>
                        <a:buClrTx/>
                        <a:buSzTx/>
                        <a:buFontTx/>
                        <a:buNone/>
                        <a:tabLst/>
                        <a:defRPr/>
                      </a:pPr>
                      <a:r>
                        <a:rPr lang="en-US" sz="800" b="1" spc="-10" dirty="0" smtClean="0">
                          <a:solidFill>
                            <a:schemeClr val="bg1"/>
                          </a:solidFill>
                          <a:latin typeface="Segoe UI" pitchFamily="34" charset="0"/>
                          <a:ea typeface="Segoe UI" pitchFamily="34" charset="0"/>
                          <a:cs typeface="Segoe UI" pitchFamily="34" charset="0"/>
                        </a:rPr>
                        <a:t>ASSA ABLOY</a:t>
                      </a:r>
                      <a:endParaRPr lang="en-US" sz="800" b="1" spc="-10" dirty="0">
                        <a:solidFill>
                          <a:schemeClr val="bg1"/>
                        </a:solidFill>
                        <a:latin typeface="Segoe UI" pitchFamily="34" charset="0"/>
                        <a:ea typeface="Segoe UI" pitchFamily="34" charset="0"/>
                        <a:cs typeface="Segoe UI" pitchFamily="34" charset="0"/>
                      </a:endParaRPr>
                    </a:p>
                  </a:txBody>
                  <a:tcPr marL="70409" marR="70409" marT="16285" marB="1628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p>
                      <a:pPr marL="0" marR="0" indent="0" algn="ctr" defTabSz="914139" rtl="0" eaLnBrk="1" fontAlgn="auto" latinLnBrk="0" hangingPunct="1">
                        <a:lnSpc>
                          <a:spcPct val="100000"/>
                        </a:lnSpc>
                        <a:spcBef>
                          <a:spcPts val="0"/>
                        </a:spcBef>
                        <a:spcAft>
                          <a:spcPts val="0"/>
                        </a:spcAft>
                        <a:buClrTx/>
                        <a:buSzTx/>
                        <a:buFontTx/>
                        <a:buNone/>
                        <a:tabLst/>
                        <a:defRPr/>
                      </a:pPr>
                      <a:r>
                        <a:rPr lang="en-US" sz="800" b="1" spc="-10" dirty="0">
                          <a:solidFill>
                            <a:schemeClr val="bg1"/>
                          </a:solidFill>
                          <a:latin typeface="Segoe UI" pitchFamily="34" charset="0"/>
                          <a:ea typeface="Segoe UI" pitchFamily="34" charset="0"/>
                          <a:cs typeface="Segoe UI" pitchFamily="34" charset="0"/>
                        </a:rPr>
                        <a:t>Integrator / Reseller</a:t>
                      </a:r>
                    </a:p>
                  </a:txBody>
                  <a:tcPr marL="70409" marR="70409" marT="16285" marB="1628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05050"/>
                    </a:solidFill>
                  </a:tcPr>
                </a:tc>
                <a:extLst>
                  <a:ext uri="{0D108BD9-81ED-4DB2-BD59-A6C34878D82A}">
                    <a16:rowId xmlns:a16="http://schemas.microsoft.com/office/drawing/2014/main" val="10000"/>
                  </a:ext>
                </a:extLst>
              </a:tr>
              <a:tr h="370467">
                <a:tc>
                  <a:txBody>
                    <a:bodyPr/>
                    <a:lstStyle/>
                    <a:p>
                      <a:pPr marL="0" indent="0" algn="l" defTabSz="914139" rtl="0" eaLnBrk="1" latinLnBrk="0" hangingPunct="1">
                        <a:lnSpc>
                          <a:spcPct val="100000"/>
                        </a:lnSpc>
                        <a:spcBef>
                          <a:spcPts val="200"/>
                        </a:spcBef>
                        <a:spcAft>
                          <a:spcPts val="0"/>
                        </a:spcAft>
                        <a:buClrTx/>
                        <a:buFont typeface="Arial" pitchFamily="34" charset="0"/>
                        <a:buNone/>
                      </a:pPr>
                      <a:r>
                        <a:rPr lang="en-US" sz="800" b="1" i="0" kern="1200" spc="0" baseline="0" dirty="0">
                          <a:solidFill>
                            <a:schemeClr val="dk1"/>
                          </a:solidFill>
                          <a:latin typeface="Segoe UI" pitchFamily="34" charset="0"/>
                          <a:ea typeface="+mn-ea"/>
                          <a:cs typeface="Segoe UI" pitchFamily="34" charset="0"/>
                        </a:rPr>
                        <a:t>Contact: </a:t>
                      </a:r>
                      <a:r>
                        <a:rPr lang="en-US" sz="800" b="1" i="0" kern="1200" spc="0" baseline="0" dirty="0" smtClean="0">
                          <a:solidFill>
                            <a:schemeClr val="dk1"/>
                          </a:solidFill>
                          <a:latin typeface="Segoe UI" pitchFamily="34" charset="0"/>
                          <a:ea typeface="+mn-ea"/>
                          <a:cs typeface="Segoe UI" pitchFamily="34" charset="0"/>
                        </a:rPr>
                        <a:t>Jim Crowley, </a:t>
                      </a:r>
                      <a:r>
                        <a:rPr lang="en-US" sz="800" b="1" i="0" kern="1200" spc="0" baseline="0" dirty="0" smtClean="0">
                          <a:solidFill>
                            <a:schemeClr val="dk1"/>
                          </a:solidFill>
                          <a:latin typeface="Segoe UI" pitchFamily="34" charset="0"/>
                          <a:ea typeface="+mn-ea"/>
                          <a:cs typeface="Segoe UI" pitchFamily="34" charset="0"/>
                          <a:hlinkClick r:id="rId7"/>
                        </a:rPr>
                        <a:t>james.Crowley@assaabloy.com</a:t>
                      </a:r>
                      <a:endParaRPr lang="en-US" sz="800" b="1" i="0" kern="1200" spc="0" baseline="0" dirty="0">
                        <a:solidFill>
                          <a:schemeClr val="dk1"/>
                        </a:solidFill>
                        <a:latin typeface="Segoe UI" pitchFamily="34" charset="0"/>
                        <a:ea typeface="+mn-ea"/>
                        <a:cs typeface="Segoe UI" pitchFamily="34" charset="0"/>
                      </a:endParaRPr>
                    </a:p>
                    <a:p>
                      <a:pPr marL="0" indent="0" algn="l" defTabSz="914139" rtl="0" eaLnBrk="1" latinLnBrk="0" hangingPunct="1">
                        <a:lnSpc>
                          <a:spcPct val="100000"/>
                        </a:lnSpc>
                        <a:spcBef>
                          <a:spcPts val="200"/>
                        </a:spcBef>
                        <a:spcAft>
                          <a:spcPts val="0"/>
                        </a:spcAft>
                        <a:buClrTx/>
                        <a:buFont typeface="Arial" pitchFamily="34" charset="0"/>
                        <a:buNone/>
                      </a:pPr>
                      <a:r>
                        <a:rPr lang="en-US" sz="800" b="1" i="0" kern="1200" spc="0" baseline="0" dirty="0">
                          <a:solidFill>
                            <a:schemeClr val="dk1"/>
                          </a:solidFill>
                          <a:latin typeface="Segoe UI" pitchFamily="34" charset="0"/>
                          <a:ea typeface="+mn-ea"/>
                          <a:cs typeface="Segoe UI" pitchFamily="34" charset="0"/>
                        </a:rPr>
                        <a:t>Title </a:t>
                      </a:r>
                      <a:r>
                        <a:rPr lang="en-US" sz="800" b="1" i="0" kern="1200" spc="0" baseline="0" dirty="0" smtClean="0">
                          <a:solidFill>
                            <a:schemeClr val="dk1"/>
                          </a:solidFill>
                          <a:latin typeface="Segoe UI" pitchFamily="34" charset="0"/>
                          <a:ea typeface="+mn-ea"/>
                          <a:cs typeface="Segoe UI" pitchFamily="34" charset="0"/>
                        </a:rPr>
                        <a:t>Director, OEM Business Development</a:t>
                      </a:r>
                      <a:endParaRPr lang="en-US" sz="800" b="0" i="0" kern="1200" spc="0" baseline="0" dirty="0">
                        <a:solidFill>
                          <a:schemeClr val="dk1"/>
                        </a:solidFill>
                        <a:latin typeface="Segoe UI" pitchFamily="34" charset="0"/>
                        <a:ea typeface="+mn-ea"/>
                        <a:cs typeface="Segoe UI" pitchFamily="34" charset="0"/>
                      </a:endParaRPr>
                    </a:p>
                  </a:txBody>
                  <a:tcPr marL="50292" marR="70409"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139" rtl="0" eaLnBrk="1" fontAlgn="auto" latinLnBrk="0" hangingPunct="1">
                        <a:lnSpc>
                          <a:spcPct val="100000"/>
                        </a:lnSpc>
                        <a:spcBef>
                          <a:spcPts val="200"/>
                        </a:spcBef>
                        <a:spcAft>
                          <a:spcPts val="0"/>
                        </a:spcAft>
                        <a:buClrTx/>
                        <a:buSzTx/>
                        <a:buFont typeface="Arial" pitchFamily="34" charset="0"/>
                        <a:buNone/>
                        <a:tabLst/>
                        <a:defRPr/>
                      </a:pPr>
                      <a:r>
                        <a:rPr lang="nn-NO" sz="800" b="0" i="0" kern="1200" spc="0" baseline="0" dirty="0">
                          <a:solidFill>
                            <a:schemeClr val="dk1"/>
                          </a:solidFill>
                          <a:latin typeface="Segoe UI" pitchFamily="34" charset="0"/>
                          <a:ea typeface="+mn-ea"/>
                          <a:cs typeface="Segoe UI" pitchFamily="34" charset="0"/>
                        </a:rPr>
                        <a:t>Name, e-mail</a:t>
                      </a:r>
                    </a:p>
                    <a:p>
                      <a:pPr marL="0" marR="0" lvl="0" indent="0" algn="l" defTabSz="914139" rtl="0" eaLnBrk="1" fontAlgn="auto" latinLnBrk="0" hangingPunct="1">
                        <a:lnSpc>
                          <a:spcPct val="100000"/>
                        </a:lnSpc>
                        <a:spcBef>
                          <a:spcPts val="200"/>
                        </a:spcBef>
                        <a:spcAft>
                          <a:spcPts val="0"/>
                        </a:spcAft>
                        <a:buClrTx/>
                        <a:buSzTx/>
                        <a:buFont typeface="Arial" pitchFamily="34" charset="0"/>
                        <a:buNone/>
                        <a:tabLst/>
                        <a:defRPr/>
                      </a:pPr>
                      <a:r>
                        <a:rPr lang="nn-NO" sz="800" b="0" i="0" kern="1200" spc="0" baseline="0" dirty="0">
                          <a:solidFill>
                            <a:schemeClr val="dk1"/>
                          </a:solidFill>
                          <a:latin typeface="Segoe UI" pitchFamily="34" charset="0"/>
                          <a:ea typeface="+mn-ea"/>
                          <a:cs typeface="Segoe UI" pitchFamily="34" charset="0"/>
                        </a:rPr>
                        <a:t>Title</a:t>
                      </a:r>
                      <a:endParaRPr lang="en-US" sz="800" b="0" i="0" kern="1200" spc="0" baseline="0" dirty="0">
                        <a:solidFill>
                          <a:schemeClr val="dk1"/>
                        </a:solidFill>
                        <a:latin typeface="Segoe UI" pitchFamily="34" charset="0"/>
                        <a:ea typeface="+mn-ea"/>
                        <a:cs typeface="Segoe UI" pitchFamily="34" charset="0"/>
                      </a:endParaRPr>
                    </a:p>
                  </a:txBody>
                  <a:tcPr marL="71846" marR="70409"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sp>
        <p:nvSpPr>
          <p:cNvPr id="25" name="TextBox 24">
            <a:extLst>
              <a:ext uri="{FF2B5EF4-FFF2-40B4-BE49-F238E27FC236}">
                <a16:creationId xmlns:a16="http://schemas.microsoft.com/office/drawing/2014/main" id="{D5E61F56-6754-4D89-BE8D-B14C93EAB12B}"/>
              </a:ext>
            </a:extLst>
          </p:cNvPr>
          <p:cNvSpPr txBox="1"/>
          <p:nvPr/>
        </p:nvSpPr>
        <p:spPr>
          <a:xfrm>
            <a:off x="4970174" y="184364"/>
            <a:ext cx="1616196" cy="276999"/>
          </a:xfrm>
          <a:prstGeom prst="rect">
            <a:avLst/>
          </a:prstGeom>
          <a:noFill/>
        </p:spPr>
        <p:txBody>
          <a:bodyPr wrap="square" rtlCol="0">
            <a:spAutoFit/>
          </a:bodyPr>
          <a:lstStyle/>
          <a:p>
            <a:r>
              <a:rPr lang="en-US" sz="1200" dirty="0">
                <a:solidFill>
                  <a:srgbClr val="FF0000"/>
                </a:solidFill>
                <a:latin typeface="Segoe UI" pitchFamily="34" charset="0"/>
                <a:cs typeface="Segoe UI" pitchFamily="34" charset="0"/>
              </a:rPr>
              <a:t>INTERNAL USE ONLY</a:t>
            </a:r>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3909" y="871449"/>
            <a:ext cx="4839079" cy="11167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95767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Sm Med Biz Sales Guide">
      <a:dk1>
        <a:srgbClr val="505050"/>
      </a:dk1>
      <a:lt1>
        <a:srgbClr val="FFFFFF"/>
      </a:lt1>
      <a:dk2>
        <a:srgbClr val="969696"/>
      </a:dk2>
      <a:lt2>
        <a:srgbClr val="009E49"/>
      </a:lt2>
      <a:accent1>
        <a:srgbClr val="00188F"/>
      </a:accent1>
      <a:accent2>
        <a:srgbClr val="00BCF2"/>
      </a:accent2>
      <a:accent3>
        <a:srgbClr val="FF8C00"/>
      </a:accent3>
      <a:accent4>
        <a:srgbClr val="FCD116"/>
      </a:accent4>
      <a:accent5>
        <a:srgbClr val="9B4F96"/>
      </a:accent5>
      <a:accent6>
        <a:srgbClr val="FFFC9E"/>
      </a:accent6>
      <a:hlink>
        <a:srgbClr val="0072C6"/>
      </a:hlink>
      <a:folHlink>
        <a:srgbClr val="0072C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err="1" smtClean="0">
            <a:latin typeface="Segoe UI" pitchFamily="34" charset="0"/>
            <a:cs typeface="Segoe UI"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717F90A5459FF4FB66A1D4BC94B83D1" ma:contentTypeVersion="9" ma:contentTypeDescription="Create a new document." ma:contentTypeScope="" ma:versionID="880c830b9b651c2d5861bdfdaaf001da">
  <xsd:schema xmlns:xsd="http://www.w3.org/2001/XMLSchema" xmlns:xs="http://www.w3.org/2001/XMLSchema" xmlns:p="http://schemas.microsoft.com/office/2006/metadata/properties" xmlns:ns2="6477c963-5a3d-4f46-b810-a0385001d4dd" xmlns:ns3="d7b1e306-573e-4f4f-b800-03108d434a12" targetNamespace="http://schemas.microsoft.com/office/2006/metadata/properties" ma:root="true" ma:fieldsID="4e014c6430ced7f4d083b8c9c0f73e44" ns2:_="" ns3:_="">
    <xsd:import namespace="6477c963-5a3d-4f46-b810-a0385001d4dd"/>
    <xsd:import namespace="d7b1e306-573e-4f4f-b800-03108d434a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7c963-5a3d-4f46-b810-a0385001d4d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b1e306-573e-4f4f-b800-03108d434a1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6D4236-D6F8-43A7-B8AE-1CF9E7ACB024}">
  <ds:schemaRefs>
    <ds:schemaRef ds:uri="http://schemas.microsoft.com/office/2006/documentManagement/types"/>
    <ds:schemaRef ds:uri="d7b1e306-573e-4f4f-b800-03108d434a12"/>
    <ds:schemaRef ds:uri="http://purl.org/dc/elements/1.1/"/>
    <ds:schemaRef ds:uri="http://schemas.openxmlformats.org/package/2006/metadata/core-properties"/>
    <ds:schemaRef ds:uri="http://schemas.microsoft.com/office/infopath/2007/PartnerControls"/>
    <ds:schemaRef ds:uri="6477c963-5a3d-4f46-b810-a0385001d4dd"/>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FCB087D-DB22-4D97-A266-B70470484E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7c963-5a3d-4f46-b810-a0385001d4dd"/>
    <ds:schemaRef ds:uri="d7b1e306-573e-4f4f-b800-03108d434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9557F1-12B6-4C61-AB10-7D8DBB7FC9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102895</TotalTime>
  <Words>613</Words>
  <Application>Microsoft Office PowerPoint</Application>
  <PresentationFormat>Custom</PresentationFormat>
  <Paragraphs>57</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Segoe UI</vt:lpstr>
      <vt:lpstr>Segoe UI Light</vt:lpstr>
      <vt:lpstr>Office Theme</vt:lpstr>
      <vt:lpstr>think-cell Slide</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RS2 ACT365 Sales Guide</dc:title>
  <dc:creator>Essam Choudhary</dc:creator>
  <cp:keywords>class='Internal'</cp:keywords>
  <cp:lastModifiedBy>Fradette, Laura</cp:lastModifiedBy>
  <cp:revision>2677</cp:revision>
  <cp:lastPrinted>2019-01-09T03:02:07Z</cp:lastPrinted>
  <dcterms:created xsi:type="dcterms:W3CDTF">2010-09-04T22:28:53Z</dcterms:created>
  <dcterms:modified xsi:type="dcterms:W3CDTF">2021-02-04T16:54:02Z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diences">
    <vt:lpwstr>11115;#customers|53e3f70c-67b5-450d-95d4-c8ae9a16f63b;#18550;#through-partners|3ba8483c-78e3-4bc4-8c42-d39b819e1c7e;#12212;#small and medium businesses|e51c11b8-7e3f-446f-bf9c-3067e1ee0a26</vt:lpwstr>
  </property>
  <property fmtid="{D5CDD505-2E9C-101B-9397-08002B2CF9AE}" pid="3" name="TaxKeyword">
    <vt:lpwstr/>
  </property>
  <property fmtid="{D5CDD505-2E9C-101B-9397-08002B2CF9AE}" pid="4" name="Capabilities">
    <vt:lpwstr/>
  </property>
  <property fmtid="{D5CDD505-2E9C-101B-9397-08002B2CF9AE}" pid="5" name="_dlc_policyId">
    <vt:lpwstr/>
  </property>
  <property fmtid="{D5CDD505-2E9C-101B-9397-08002B2CF9AE}" pid="6" name="Region">
    <vt:lpwstr/>
  </property>
  <property fmtid="{D5CDD505-2E9C-101B-9397-08002B2CF9AE}" pid="7" name="Confidentiality">
    <vt:lpwstr>21;#Microsoft confidential|461efa83-0283-486a-a8d5-943328f3693f</vt:lpwstr>
  </property>
  <property fmtid="{D5CDD505-2E9C-101B-9397-08002B2CF9AE}" pid="8" name="ItemType">
    <vt:lpwstr>10079;#sales guides|dbc0d3ee-e678-45c3-b9bf-fe10a3ea9eb5;#10271;#bills of materials|960d617b-5545-4c89-b5fd-e48098282398;#10178;#playbooks|f2fe2f8b-6d76-4d77-ab51-69c76130bda5</vt:lpwstr>
  </property>
  <property fmtid="{D5CDD505-2E9C-101B-9397-08002B2CF9AE}" pid="9" name="ContentTypeId">
    <vt:lpwstr>0x010100D717F90A5459FF4FB66A1D4BC94B83D1</vt:lpwstr>
  </property>
  <property fmtid="{D5CDD505-2E9C-101B-9397-08002B2CF9AE}" pid="10" name="WorkflowCreationPath">
    <vt:lpwstr>145dde06-7be5-407c-8195-958d6edf227a,3;145dde06-7be5-407c-8195-958d6edf227a,12;145dde06-7be5-407c-8195-958d6edf227a,15;b84d296b-0eb7-4c23-b0e9-187131f037bd,2;b84d296b-0eb7-4c23-b0e9-187131f037bd,5;a2444f68-e94d-4cad-9dda-8c5779e7fca4,17;a2444f68-e94d-4cad</vt:lpwstr>
  </property>
  <property fmtid="{D5CDD505-2E9C-101B-9397-08002B2CF9AE}" pid="11" name="Roles">
    <vt:lpwstr/>
  </property>
  <property fmtid="{D5CDD505-2E9C-101B-9397-08002B2CF9AE}" pid="12" name="Industries">
    <vt:lpwstr>10264;#government industry|0a090a42-8fcf-4c58-8d4f-10b57a9eafc0;#10904;#health industry|540e516c-414e-4b93-a293-f6e125b021cb</vt:lpwstr>
  </property>
  <property fmtid="{D5CDD505-2E9C-101B-9397-08002B2CF9AE}" pid="13" name="Competitors">
    <vt:lpwstr/>
  </property>
  <property fmtid="{D5CDD505-2E9C-101B-9397-08002B2CF9AE}" pid="14" name="SMSGDomain">
    <vt:lpwstr>13357;#Microsoft Office Division|998d7cd0-7f52-4d06-a505-529ce4856340;#19751;#Windows Division|02060bcf-ed70-4849-aa5b-8abb20bff174;#19770;#Windows Domain|394afea1-7a30-43aa-ba56-b48b78e065b4</vt:lpwstr>
  </property>
  <property fmtid="{D5CDD505-2E9C-101B-9397-08002B2CF9AE}" pid="15" name="ItemRetentionFormula">
    <vt:lpwstr/>
  </property>
  <property fmtid="{D5CDD505-2E9C-101B-9397-08002B2CF9AE}" pid="16" name="BusinessArchitecture">
    <vt:lpwstr/>
  </property>
  <property fmtid="{D5CDD505-2E9C-101B-9397-08002B2CF9AE}" pid="17" name="Products">
    <vt:lpwstr>10899;#Microsoft Office|3a4e9862-cdce-4bdc-8664-91038e3eb1e9;#10234;#Windows (family)|11182676-d3c8-405d-bf7b-bf8604ca2c9e</vt:lpwstr>
  </property>
  <property fmtid="{D5CDD505-2E9C-101B-9397-08002B2CF9AE}" pid="18" name="_dlc_DocIdItemGuid">
    <vt:lpwstr>b99721fd-b298-4086-bac4-2a140fc51de1</vt:lpwstr>
  </property>
  <property fmtid="{D5CDD505-2E9C-101B-9397-08002B2CF9AE}" pid="19" name="Segments">
    <vt:lpwstr/>
  </property>
  <property fmtid="{D5CDD505-2E9C-101B-9397-08002B2CF9AE}" pid="20" name="Partners">
    <vt:lpwstr/>
  </property>
  <property fmtid="{D5CDD505-2E9C-101B-9397-08002B2CF9AE}" pid="21" name="ActivitiesAndPrograms">
    <vt:lpwstr>10209;#marketing campaigns|992b4a2d-07b9-436e-816a-9f54446f2602;#19596;#Get2Modern|9d3e9225-d985-47a1-bbb1-ad56bda48421</vt:lpwstr>
  </property>
  <property fmtid="{D5CDD505-2E9C-101B-9397-08002B2CF9AE}" pid="22" name="Groups">
    <vt:lpwstr>19771;#Windows Business Group|0345b95b-a01a-476d-9ed3-4bc6428075b5</vt:lpwstr>
  </property>
  <property fmtid="{D5CDD505-2E9C-101B-9397-08002B2CF9AE}" pid="23" name="Topics">
    <vt:lpwstr>19256;#Fiscal Year 2014|1977def0-0976-4473-abdb-489d2ce45a1d</vt:lpwstr>
  </property>
  <property fmtid="{D5CDD505-2E9C-101B-9397-08002B2CF9AE}" pid="24" name="LastUpdatedByBatchTagging">
    <vt:bool>true</vt:bool>
  </property>
  <property fmtid="{D5CDD505-2E9C-101B-9397-08002B2CF9AE}" pid="25" name="_docset_NoMedatataSyncRequired">
    <vt:lpwstr>False</vt:lpwstr>
  </property>
  <property fmtid="{D5CDD505-2E9C-101B-9397-08002B2CF9AE}" pid="26" name="Languages">
    <vt:lpwstr>10056;#English|cb91f272-ce4d-4a7e-9bbf-78b58e3d188d</vt:lpwstr>
  </property>
  <property fmtid="{D5CDD505-2E9C-101B-9397-08002B2CF9AE}" pid="27" name="SMSGTags">
    <vt:lpwstr/>
  </property>
  <property fmtid="{D5CDD505-2E9C-101B-9397-08002B2CF9AE}" pid="28" name="EnterpriseDomainTags">
    <vt:lpwstr/>
  </property>
  <property fmtid="{D5CDD505-2E9C-101B-9397-08002B2CF9AE}" pid="29" name="EnterpriseDomainTagsTaxHTField0">
    <vt:lpwstr/>
  </property>
  <property fmtid="{D5CDD505-2E9C-101B-9397-08002B2CF9AE}" pid="30" name="SMSGTagsTaxHTField0">
    <vt:lpwstr/>
  </property>
  <property fmtid="{D5CDD505-2E9C-101B-9397-08002B2CF9AE}" pid="31" name="FileFormatTaxHTField0">
    <vt:lpwstr>videos|a57bad87-538b-429c-be16-9ca163cb1730</vt:lpwstr>
  </property>
  <property fmtid="{D5CDD505-2E9C-101B-9397-08002B2CF9AE}" pid="32" name="TargetAudience">
    <vt:lpwstr>671518;#sales staff|b4dad81e-2661-491b-bf55-708cddea0b06;#671125;#account managers|a7089144-1c13-4ee0-a9db-65e9aeace555;#740306;#corporate account executives|a3c6f826-04b4-4894-808c-ab31bdc4e937</vt:lpwstr>
  </property>
  <property fmtid="{D5CDD505-2E9C-101B-9397-08002B2CF9AE}" pid="33" name="AdminControlTaxHTField0">
    <vt:lpwstr/>
  </property>
  <property fmtid="{D5CDD505-2E9C-101B-9397-08002B2CF9AE}" pid="34" name="Organizations">
    <vt:lpwstr/>
  </property>
  <property fmtid="{D5CDD505-2E9C-101B-9397-08002B2CF9AE}" pid="35" name="SalesTags">
    <vt:lpwstr>740307;#Account Manager - Corporate FAM|b513bb77-a38e-4147-afcc-98d9e642c62c</vt:lpwstr>
  </property>
  <property fmtid="{D5CDD505-2E9C-101B-9397-08002B2CF9AE}" pid="36" name="AdminControl">
    <vt:lpwstr/>
  </property>
  <property fmtid="{D5CDD505-2E9C-101B-9397-08002B2CF9AE}" pid="37" name="FileFormat">
    <vt:lpwstr>671515;#videos|a57bad87-538b-429c-be16-9ca163cb1730</vt:lpwstr>
  </property>
  <property fmtid="{D5CDD505-2E9C-101B-9397-08002B2CF9AE}" pid="38" name="IndustriesTaxHTField0">
    <vt:lpwstr/>
  </property>
  <property fmtid="{D5CDD505-2E9C-101B-9397-08002B2CF9AE}" pid="39" name="IndustryRegion">
    <vt:lpwstr/>
  </property>
  <property fmtid="{D5CDD505-2E9C-101B-9397-08002B2CF9AE}" pid="40" name="LevelTaxHTField0">
    <vt:lpwstr/>
  </property>
  <property fmtid="{D5CDD505-2E9C-101B-9397-08002B2CF9AE}" pid="41" name="Competition">
    <vt:lpwstr>667994;#Salesforce.com|5bd26da7-1b93-42c1-a536-995aa73cb986</vt:lpwstr>
  </property>
  <property fmtid="{D5CDD505-2E9C-101B-9397-08002B2CF9AE}" pid="42" name="ChannelTaxHTField0">
    <vt:lpwstr/>
  </property>
  <property fmtid="{D5CDD505-2E9C-101B-9397-08002B2CF9AE}" pid="43" name="Channel">
    <vt:lpwstr/>
  </property>
  <property fmtid="{D5CDD505-2E9C-101B-9397-08002B2CF9AE}" pid="44" name="Order">
    <vt:r8>13529700</vt:r8>
  </property>
  <property fmtid="{D5CDD505-2E9C-101B-9397-08002B2CF9AE}" pid="45" name="WorkflowChangePath">
    <vt:lpwstr>d3765c0c-e2b5-4307-934b-d5d862e93ab3,4;d3765c0c-e2b5-4307-934b-d5d862e93ab3,7;d3765c0c-e2b5-4307-934b-d5d862e93ab3,17;d779f5e8-bb23-40fa-a1a5-97eb63737902,36;d779f5e8-bb23-40fa-a1a5-97eb63737902,48;</vt:lpwstr>
  </property>
  <property fmtid="{D5CDD505-2E9C-101B-9397-08002B2CF9AE}" pid="46" name="messageframeworktype">
    <vt:lpwstr/>
  </property>
</Properties>
</file>