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7" r:id="rId2"/>
    <p:sldId id="258" r:id="rId3"/>
    <p:sldId id="260" r:id="rId4"/>
    <p:sldId id="261" r:id="rId5"/>
    <p:sldId id="264" r:id="rId6"/>
    <p:sldId id="271" r:id="rId7"/>
    <p:sldId id="272" r:id="rId8"/>
    <p:sldId id="273" r:id="rId9"/>
    <p:sldId id="263" r:id="rId10"/>
    <p:sldId id="262" r:id="rId11"/>
    <p:sldId id="267" r:id="rId12"/>
    <p:sldId id="268" r:id="rId13"/>
    <p:sldId id="269" r:id="rId14"/>
    <p:sldId id="265" r:id="rId15"/>
    <p:sldId id="266" r:id="rId16"/>
    <p:sldId id="270" r:id="rId17"/>
  </p:sldIdLst>
  <p:sldSz cx="12192000" cy="6858000"/>
  <p:notesSz cx="6858000" cy="9144000"/>
  <p:custShowLst>
    <p:custShow name="Custom Show 1" id="0">
      <p:sldLst>
        <p:sld r:id="rId2"/>
        <p:sld r:id="rId3"/>
        <p:sld r:id="rId4"/>
        <p:sld r:id="rId5"/>
        <p:sld r:id="rId6"/>
        <p:sld r:id="rId7"/>
        <p:sld r:id="rId8"/>
        <p:sld r:id="rId9"/>
        <p:sld r:id="rId10"/>
      </p:sldLst>
    </p:custShow>
    <p:custShow name="Copy of Custom Show 1" id="1">
      <p:sldLst>
        <p:sld r:id="rId2"/>
        <p:sld r:id="rId3"/>
        <p:sld r:id="rId4"/>
        <p:sld r:id="rId5"/>
        <p:sld r:id="rId6"/>
        <p:sld r:id="rId7"/>
        <p:sld r:id="rId8"/>
        <p:sld r:id="rId9"/>
        <p:sld r:id="rId1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browse/>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7C6E5-3B4E-422D-9188-9F5DC279D526}" v="45" dt="2024-11-20T20:05:13.659"/>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04" autoAdjust="0"/>
  </p:normalViewPr>
  <p:slideViewPr>
    <p:cSldViewPr snapToGrid="0">
      <p:cViewPr varScale="1">
        <p:scale>
          <a:sx n="111" d="100"/>
          <a:sy n="111" d="100"/>
        </p:scale>
        <p:origin x="594" y="336"/>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y Kupsc" userId="542b9c1a8cc5e0fd" providerId="LiveId" clId="{7207C6E5-3B4E-422D-9188-9F5DC279D526}"/>
    <pc:docChg chg="custSel modSld">
      <pc:chgData name="Jamey Kupsc" userId="542b9c1a8cc5e0fd" providerId="LiveId" clId="{7207C6E5-3B4E-422D-9188-9F5DC279D526}" dt="2024-11-20T20:05:13.659" v="113" actId="1076"/>
      <pc:docMkLst>
        <pc:docMk/>
      </pc:docMkLst>
      <pc:sldChg chg="addSp delSp modSp mod">
        <pc:chgData name="Jamey Kupsc" userId="542b9c1a8cc5e0fd" providerId="LiveId" clId="{7207C6E5-3B4E-422D-9188-9F5DC279D526}" dt="2024-11-20T19:39:56.131" v="49" actId="14100"/>
        <pc:sldMkLst>
          <pc:docMk/>
          <pc:sldMk cId="2024694414" sldId="261"/>
        </pc:sldMkLst>
        <pc:picChg chg="add mod">
          <ac:chgData name="Jamey Kupsc" userId="542b9c1a8cc5e0fd" providerId="LiveId" clId="{7207C6E5-3B4E-422D-9188-9F5DC279D526}" dt="2024-11-20T19:34:41.091" v="21" actId="14100"/>
          <ac:picMkLst>
            <pc:docMk/>
            <pc:sldMk cId="2024694414" sldId="261"/>
            <ac:picMk id="3" creationId="{6B7C9729-532E-6552-F61B-DD5FA7464B05}"/>
          </ac:picMkLst>
        </pc:picChg>
        <pc:picChg chg="add mod modCrop">
          <ac:chgData name="Jamey Kupsc" userId="542b9c1a8cc5e0fd" providerId="LiveId" clId="{7207C6E5-3B4E-422D-9188-9F5DC279D526}" dt="2024-11-20T19:36:26.239" v="29" actId="1076"/>
          <ac:picMkLst>
            <pc:docMk/>
            <pc:sldMk cId="2024694414" sldId="261"/>
            <ac:picMk id="4" creationId="{9C9D7637-64F9-F57D-A833-2A0205ACB317}"/>
          </ac:picMkLst>
        </pc:picChg>
        <pc:picChg chg="add mod">
          <ac:chgData name="Jamey Kupsc" userId="542b9c1a8cc5e0fd" providerId="LiveId" clId="{7207C6E5-3B4E-422D-9188-9F5DC279D526}" dt="2024-11-20T19:37:32.217" v="33" actId="14100"/>
          <ac:picMkLst>
            <pc:docMk/>
            <pc:sldMk cId="2024694414" sldId="261"/>
            <ac:picMk id="5" creationId="{EB0068AB-3A8A-DB13-D19A-D6D18E65CDD1}"/>
          </ac:picMkLst>
        </pc:picChg>
        <pc:picChg chg="add mod modCrop">
          <ac:chgData name="Jamey Kupsc" userId="542b9c1a8cc5e0fd" providerId="LiveId" clId="{7207C6E5-3B4E-422D-9188-9F5DC279D526}" dt="2024-11-20T19:39:27.101" v="44" actId="14100"/>
          <ac:picMkLst>
            <pc:docMk/>
            <pc:sldMk cId="2024694414" sldId="261"/>
            <ac:picMk id="6" creationId="{7D2F8765-C463-3281-BD3E-A2F2400EAA7C}"/>
          </ac:picMkLst>
        </pc:picChg>
        <pc:picChg chg="add mod modCrop">
          <ac:chgData name="Jamey Kupsc" userId="542b9c1a8cc5e0fd" providerId="LiveId" clId="{7207C6E5-3B4E-422D-9188-9F5DC279D526}" dt="2024-11-20T19:39:56.131" v="49" actId="14100"/>
          <ac:picMkLst>
            <pc:docMk/>
            <pc:sldMk cId="2024694414" sldId="261"/>
            <ac:picMk id="8" creationId="{214EB9F7-CAEC-5374-2AC6-4F354334B591}"/>
          </ac:picMkLst>
        </pc:picChg>
        <pc:picChg chg="add mod">
          <ac:chgData name="Jamey Kupsc" userId="542b9c1a8cc5e0fd" providerId="LiveId" clId="{7207C6E5-3B4E-422D-9188-9F5DC279D526}" dt="2024-11-20T19:32:11.017" v="9" actId="1076"/>
          <ac:picMkLst>
            <pc:docMk/>
            <pc:sldMk cId="2024694414" sldId="261"/>
            <ac:picMk id="1026" creationId="{745916D8-5927-A717-9936-093E296823F3}"/>
          </ac:picMkLst>
        </pc:picChg>
        <pc:picChg chg="add del mod">
          <ac:chgData name="Jamey Kupsc" userId="542b9c1a8cc5e0fd" providerId="LiveId" clId="{7207C6E5-3B4E-422D-9188-9F5DC279D526}" dt="2024-11-20T19:34:26.171" v="17" actId="478"/>
          <ac:picMkLst>
            <pc:docMk/>
            <pc:sldMk cId="2024694414" sldId="261"/>
            <ac:picMk id="1028" creationId="{92E67E4C-F774-9EAC-4625-970970ABB2D2}"/>
          </ac:picMkLst>
        </pc:picChg>
        <pc:picChg chg="del">
          <ac:chgData name="Jamey Kupsc" userId="542b9c1a8cc5e0fd" providerId="LiveId" clId="{7207C6E5-3B4E-422D-9188-9F5DC279D526}" dt="2024-11-20T19:37:25.812" v="30" actId="478"/>
          <ac:picMkLst>
            <pc:docMk/>
            <pc:sldMk cId="2024694414" sldId="261"/>
            <ac:picMk id="1032" creationId="{026A465D-796A-47C3-B511-CF26793D42FF}"/>
          </ac:picMkLst>
        </pc:picChg>
        <pc:picChg chg="del">
          <ac:chgData name="Jamey Kupsc" userId="542b9c1a8cc5e0fd" providerId="LiveId" clId="{7207C6E5-3B4E-422D-9188-9F5DC279D526}" dt="2024-11-20T19:31:37.132" v="0" actId="478"/>
          <ac:picMkLst>
            <pc:docMk/>
            <pc:sldMk cId="2024694414" sldId="261"/>
            <ac:picMk id="2050" creationId="{E52ECC79-B4E4-464E-F535-50864B52F374}"/>
          </ac:picMkLst>
        </pc:picChg>
        <pc:picChg chg="del">
          <ac:chgData name="Jamey Kupsc" userId="542b9c1a8cc5e0fd" providerId="LiveId" clId="{7207C6E5-3B4E-422D-9188-9F5DC279D526}" dt="2024-11-20T19:38:57.596" v="34" actId="478"/>
          <ac:picMkLst>
            <pc:docMk/>
            <pc:sldMk cId="2024694414" sldId="261"/>
            <ac:picMk id="2054" creationId="{0D5A549F-12A4-233B-6367-7059707A0961}"/>
          </ac:picMkLst>
        </pc:picChg>
        <pc:picChg chg="del mod">
          <ac:chgData name="Jamey Kupsc" userId="542b9c1a8cc5e0fd" providerId="LiveId" clId="{7207C6E5-3B4E-422D-9188-9F5DC279D526}" dt="2024-11-20T19:36:05.214" v="23" actId="478"/>
          <ac:picMkLst>
            <pc:docMk/>
            <pc:sldMk cId="2024694414" sldId="261"/>
            <ac:picMk id="2056" creationId="{6A0F6C5B-A9F7-492B-8487-B4FC3F60A096}"/>
          </ac:picMkLst>
        </pc:picChg>
        <pc:picChg chg="del">
          <ac:chgData name="Jamey Kupsc" userId="542b9c1a8cc5e0fd" providerId="LiveId" clId="{7207C6E5-3B4E-422D-9188-9F5DC279D526}" dt="2024-11-20T19:32:39.701" v="10" actId="478"/>
          <ac:picMkLst>
            <pc:docMk/>
            <pc:sldMk cId="2024694414" sldId="261"/>
            <ac:picMk id="2058" creationId="{27CD2F2D-69C4-766D-6A6B-320663B82DDD}"/>
          </ac:picMkLst>
        </pc:picChg>
        <pc:picChg chg="del">
          <ac:chgData name="Jamey Kupsc" userId="542b9c1a8cc5e0fd" providerId="LiveId" clId="{7207C6E5-3B4E-422D-9188-9F5DC279D526}" dt="2024-11-20T19:39:29.479" v="45" actId="478"/>
          <ac:picMkLst>
            <pc:docMk/>
            <pc:sldMk cId="2024694414" sldId="261"/>
            <ac:picMk id="2062" creationId="{9C6522A3-351C-E433-E84A-A39930E43D60}"/>
          </ac:picMkLst>
        </pc:picChg>
      </pc:sldChg>
      <pc:sldChg chg="addSp delSp modSp mod">
        <pc:chgData name="Jamey Kupsc" userId="542b9c1a8cc5e0fd" providerId="LiveId" clId="{7207C6E5-3B4E-422D-9188-9F5DC279D526}" dt="2024-11-20T19:50:56.826" v="84" actId="1076"/>
        <pc:sldMkLst>
          <pc:docMk/>
          <pc:sldMk cId="2284569378" sldId="272"/>
        </pc:sldMkLst>
        <pc:picChg chg="add mod">
          <ac:chgData name="Jamey Kupsc" userId="542b9c1a8cc5e0fd" providerId="LiveId" clId="{7207C6E5-3B4E-422D-9188-9F5DC279D526}" dt="2024-11-20T19:46:15.422" v="65" actId="1076"/>
          <ac:picMkLst>
            <pc:docMk/>
            <pc:sldMk cId="2284569378" sldId="272"/>
            <ac:picMk id="5" creationId="{32FF3450-35CC-6902-8C5A-D6EC830EE16E}"/>
          </ac:picMkLst>
        </pc:picChg>
        <pc:picChg chg="add mod modCrop">
          <ac:chgData name="Jamey Kupsc" userId="542b9c1a8cc5e0fd" providerId="LiveId" clId="{7207C6E5-3B4E-422D-9188-9F5DC279D526}" dt="2024-11-20T19:46:08.631" v="63" actId="14100"/>
          <ac:picMkLst>
            <pc:docMk/>
            <pc:sldMk cId="2284569378" sldId="272"/>
            <ac:picMk id="6" creationId="{8F825EDF-FD52-6F30-F3A1-C6EB0604D737}"/>
          </ac:picMkLst>
        </pc:picChg>
        <pc:picChg chg="add mod">
          <ac:chgData name="Jamey Kupsc" userId="542b9c1a8cc5e0fd" providerId="LiveId" clId="{7207C6E5-3B4E-422D-9188-9F5DC279D526}" dt="2024-11-20T19:48:17.403" v="71" actId="1076"/>
          <ac:picMkLst>
            <pc:docMk/>
            <pc:sldMk cId="2284569378" sldId="272"/>
            <ac:picMk id="8" creationId="{C0EB2EB3-63D3-9591-5C97-38FEDC9033D6}"/>
          </ac:picMkLst>
        </pc:picChg>
        <pc:picChg chg="add mod modCrop">
          <ac:chgData name="Jamey Kupsc" userId="542b9c1a8cc5e0fd" providerId="LiveId" clId="{7207C6E5-3B4E-422D-9188-9F5DC279D526}" dt="2024-11-20T19:49:07.756" v="78" actId="14100"/>
          <ac:picMkLst>
            <pc:docMk/>
            <pc:sldMk cId="2284569378" sldId="272"/>
            <ac:picMk id="9" creationId="{1C25591D-2726-498F-5ADE-26EAAC7151C8}"/>
          </ac:picMkLst>
        </pc:picChg>
        <pc:picChg chg="add mod modCrop">
          <ac:chgData name="Jamey Kupsc" userId="542b9c1a8cc5e0fd" providerId="LiveId" clId="{7207C6E5-3B4E-422D-9188-9F5DC279D526}" dt="2024-11-20T19:50:56.826" v="84" actId="1076"/>
          <ac:picMkLst>
            <pc:docMk/>
            <pc:sldMk cId="2284569378" sldId="272"/>
            <ac:picMk id="11" creationId="{AA397676-2512-484D-5C0C-57937129CDA4}"/>
          </ac:picMkLst>
        </pc:picChg>
        <pc:picChg chg="del">
          <ac:chgData name="Jamey Kupsc" userId="542b9c1a8cc5e0fd" providerId="LiveId" clId="{7207C6E5-3B4E-422D-9188-9F5DC279D526}" dt="2024-11-20T19:48:50.606" v="72" actId="478"/>
          <ac:picMkLst>
            <pc:docMk/>
            <pc:sldMk cId="2284569378" sldId="272"/>
            <ac:picMk id="13" creationId="{7FB7C575-E31E-4326-9016-4AE85D929AC0}"/>
          </ac:picMkLst>
        </pc:picChg>
        <pc:picChg chg="del">
          <ac:chgData name="Jamey Kupsc" userId="542b9c1a8cc5e0fd" providerId="LiveId" clId="{7207C6E5-3B4E-422D-9188-9F5DC279D526}" dt="2024-11-20T19:50:40.280" v="79" actId="478"/>
          <ac:picMkLst>
            <pc:docMk/>
            <pc:sldMk cId="2284569378" sldId="272"/>
            <ac:picMk id="18" creationId="{FB492BA2-8F9F-4B47-A12D-7500167C7D88}"/>
          </ac:picMkLst>
        </pc:picChg>
        <pc:picChg chg="del">
          <ac:chgData name="Jamey Kupsc" userId="542b9c1a8cc5e0fd" providerId="LiveId" clId="{7207C6E5-3B4E-422D-9188-9F5DC279D526}" dt="2024-11-20T19:45:47.983" v="56" actId="478"/>
          <ac:picMkLst>
            <pc:docMk/>
            <pc:sldMk cId="2284569378" sldId="272"/>
            <ac:picMk id="20" creationId="{A6D767B2-36B3-470D-9CA2-D8FFB8D69BA4}"/>
          </ac:picMkLst>
        </pc:picChg>
        <pc:picChg chg="del">
          <ac:chgData name="Jamey Kupsc" userId="542b9c1a8cc5e0fd" providerId="LiveId" clId="{7207C6E5-3B4E-422D-9188-9F5DC279D526}" dt="2024-11-20T19:44:55.732" v="50" actId="478"/>
          <ac:picMkLst>
            <pc:docMk/>
            <pc:sldMk cId="2284569378" sldId="272"/>
            <ac:picMk id="21" creationId="{4EF78FE4-4F2D-4A7C-8412-736BCE683272}"/>
          </ac:picMkLst>
        </pc:picChg>
        <pc:picChg chg="del">
          <ac:chgData name="Jamey Kupsc" userId="542b9c1a8cc5e0fd" providerId="LiveId" clId="{7207C6E5-3B4E-422D-9188-9F5DC279D526}" dt="2024-11-20T19:48:01.383" v="66" actId="478"/>
          <ac:picMkLst>
            <pc:docMk/>
            <pc:sldMk cId="2284569378" sldId="272"/>
            <ac:picMk id="5126" creationId="{CADA2B67-C0EC-D02B-E9E8-F5CB4AD48ACE}"/>
          </ac:picMkLst>
        </pc:picChg>
      </pc:sldChg>
      <pc:sldChg chg="addSp delSp modSp mod">
        <pc:chgData name="Jamey Kupsc" userId="542b9c1a8cc5e0fd" providerId="LiveId" clId="{7207C6E5-3B4E-422D-9188-9F5DC279D526}" dt="2024-11-20T20:05:13.659" v="113" actId="1076"/>
        <pc:sldMkLst>
          <pc:docMk/>
          <pc:sldMk cId="2506286729" sldId="273"/>
        </pc:sldMkLst>
        <pc:picChg chg="add mod">
          <ac:chgData name="Jamey Kupsc" userId="542b9c1a8cc5e0fd" providerId="LiveId" clId="{7207C6E5-3B4E-422D-9188-9F5DC279D526}" dt="2024-11-20T19:52:31.249" v="89" actId="1076"/>
          <ac:picMkLst>
            <pc:docMk/>
            <pc:sldMk cId="2506286729" sldId="273"/>
            <ac:picMk id="3" creationId="{0CE3B463-E6F1-C69F-8E07-1BEDB814E92F}"/>
          </ac:picMkLst>
        </pc:picChg>
        <pc:picChg chg="add mod">
          <ac:chgData name="Jamey Kupsc" userId="542b9c1a8cc5e0fd" providerId="LiveId" clId="{7207C6E5-3B4E-422D-9188-9F5DC279D526}" dt="2024-11-20T19:56:49.505" v="95" actId="1076"/>
          <ac:picMkLst>
            <pc:docMk/>
            <pc:sldMk cId="2506286729" sldId="273"/>
            <ac:picMk id="4" creationId="{78E74D6D-109D-0ECE-6961-C8C3D223DA55}"/>
          </ac:picMkLst>
        </pc:picChg>
        <pc:picChg chg="add del mod">
          <ac:chgData name="Jamey Kupsc" userId="542b9c1a8cc5e0fd" providerId="LiveId" clId="{7207C6E5-3B4E-422D-9188-9F5DC279D526}" dt="2024-11-20T20:04:36.803" v="101" actId="478"/>
          <ac:picMkLst>
            <pc:docMk/>
            <pc:sldMk cId="2506286729" sldId="273"/>
            <ac:picMk id="7" creationId="{541C8528-6679-F070-AC36-609084AFF170}"/>
          </ac:picMkLst>
        </pc:picChg>
        <pc:picChg chg="add mod">
          <ac:chgData name="Jamey Kupsc" userId="542b9c1a8cc5e0fd" providerId="LiveId" clId="{7207C6E5-3B4E-422D-9188-9F5DC279D526}" dt="2024-11-20T20:05:08.890" v="112" actId="14100"/>
          <ac:picMkLst>
            <pc:docMk/>
            <pc:sldMk cId="2506286729" sldId="273"/>
            <ac:picMk id="10" creationId="{FE605EFF-BF6D-67AF-D348-637610C8DF19}"/>
          </ac:picMkLst>
        </pc:picChg>
        <pc:picChg chg="del">
          <ac:chgData name="Jamey Kupsc" userId="542b9c1a8cc5e0fd" providerId="LiveId" clId="{7207C6E5-3B4E-422D-9188-9F5DC279D526}" dt="2024-11-20T19:56:38.261" v="90" actId="478"/>
          <ac:picMkLst>
            <pc:docMk/>
            <pc:sldMk cId="2506286729" sldId="273"/>
            <ac:picMk id="31" creationId="{56F65A3F-3BF8-4CDA-B032-0A9D08F57D4A}"/>
          </ac:picMkLst>
        </pc:picChg>
        <pc:picChg chg="del">
          <ac:chgData name="Jamey Kupsc" userId="542b9c1a8cc5e0fd" providerId="LiveId" clId="{7207C6E5-3B4E-422D-9188-9F5DC279D526}" dt="2024-11-20T19:58:32.558" v="96" actId="478"/>
          <ac:picMkLst>
            <pc:docMk/>
            <pc:sldMk cId="2506286729" sldId="273"/>
            <ac:picMk id="1026" creationId="{F4A82DE1-3A68-0387-7B97-4F6E6771AD39}"/>
          </ac:picMkLst>
        </pc:picChg>
        <pc:picChg chg="mod">
          <ac:chgData name="Jamey Kupsc" userId="542b9c1a8cc5e0fd" providerId="LiveId" clId="{7207C6E5-3B4E-422D-9188-9F5DC279D526}" dt="2024-11-20T20:05:13.659" v="113" actId="1076"/>
          <ac:picMkLst>
            <pc:docMk/>
            <pc:sldMk cId="2506286729" sldId="273"/>
            <ac:picMk id="1028" creationId="{B9B4CAF3-42A7-41B9-565E-A4283CFBF411}"/>
          </ac:picMkLst>
        </pc:picChg>
        <pc:picChg chg="del">
          <ac:chgData name="Jamey Kupsc" userId="542b9c1a8cc5e0fd" providerId="LiveId" clId="{7207C6E5-3B4E-422D-9188-9F5DC279D526}" dt="2024-11-20T19:52:18.688" v="85" actId="478"/>
          <ac:picMkLst>
            <pc:docMk/>
            <pc:sldMk cId="2506286729" sldId="273"/>
            <ac:picMk id="1036" creationId="{3A933130-69C1-DBD3-2D79-2777FF7B3CE4}"/>
          </ac:picMkLst>
        </pc:picChg>
        <pc:picChg chg="mod">
          <ac:chgData name="Jamey Kupsc" userId="542b9c1a8cc5e0fd" providerId="LiveId" clId="{7207C6E5-3B4E-422D-9188-9F5DC279D526}" dt="2024-11-20T19:56:45.262" v="94" actId="1076"/>
          <ac:picMkLst>
            <pc:docMk/>
            <pc:sldMk cId="2506286729" sldId="273"/>
            <ac:picMk id="1038" creationId="{21F4FCFA-7F8A-BAF7-2512-402B9BAF777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11/20/2024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11/20/2024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2416093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11/20/2024</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11/20/2024</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11/20/2024</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11/20/2024</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11/20/2024</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11/20/2024</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11/20/2024</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11/20/2024</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11/20/2024</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11/20/2024</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11/20/2024</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11/20/2024</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11/20/2024</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nsdirector@southshorecommunitycenter.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0355" y="76912"/>
            <a:ext cx="10448658" cy="1085316"/>
          </a:xfrm>
        </p:spPr>
        <p:txBody>
          <a:bodyPr>
            <a:normAutofit/>
          </a:bodyPr>
          <a:lstStyle/>
          <a:p>
            <a:r>
              <a:rPr lang="en-US" sz="3200" dirty="0"/>
              <a:t>South Shore Community Center Nursery School</a:t>
            </a:r>
          </a:p>
        </p:txBody>
      </p:sp>
      <p:sp>
        <p:nvSpPr>
          <p:cNvPr id="4" name="TextBox 3">
            <a:extLst>
              <a:ext uri="{FF2B5EF4-FFF2-40B4-BE49-F238E27FC236}">
                <a16:creationId xmlns:a16="http://schemas.microsoft.com/office/drawing/2014/main" id="{A490585D-68B0-4A18-BA06-30C839DD4ED6}"/>
              </a:ext>
            </a:extLst>
          </p:cNvPr>
          <p:cNvSpPr txBox="1"/>
          <p:nvPr/>
        </p:nvSpPr>
        <p:spPr>
          <a:xfrm>
            <a:off x="3185731" y="1825715"/>
            <a:ext cx="8827806" cy="1569660"/>
          </a:xfrm>
          <a:prstGeom prst="rect">
            <a:avLst/>
          </a:prstGeom>
          <a:noFill/>
        </p:spPr>
        <p:txBody>
          <a:bodyPr wrap="square" rtlCol="0">
            <a:spAutoFit/>
          </a:bodyPr>
          <a:lstStyle/>
          <a:p>
            <a:r>
              <a:rPr lang="en-US" sz="2400" b="1" dirty="0">
                <a:solidFill>
                  <a:schemeClr val="bg2">
                    <a:lumMod val="50000"/>
                  </a:schemeClr>
                </a:solidFill>
              </a:rPr>
              <a:t>3 North Main Street, Cohasset Massachusetts 02025</a:t>
            </a:r>
          </a:p>
          <a:p>
            <a:r>
              <a:rPr lang="en-US" sz="2400" b="1" dirty="0">
                <a:solidFill>
                  <a:schemeClr val="bg2">
                    <a:lumMod val="50000"/>
                  </a:schemeClr>
                </a:solidFill>
              </a:rPr>
              <a:t>781-383-0036 </a:t>
            </a:r>
          </a:p>
          <a:p>
            <a:r>
              <a:rPr lang="en-US" sz="2400" b="1" dirty="0">
                <a:solidFill>
                  <a:schemeClr val="bg2">
                    <a:lumMod val="50000"/>
                  </a:schemeClr>
                </a:solidFill>
                <a:hlinkClick r:id="rId2"/>
              </a:rPr>
              <a:t>nsdirector@southshorecommunitycenter.com</a:t>
            </a:r>
            <a:endParaRPr lang="en-US" sz="2400" b="1" dirty="0">
              <a:solidFill>
                <a:schemeClr val="bg2">
                  <a:lumMod val="50000"/>
                </a:schemeClr>
              </a:solidFill>
            </a:endParaRPr>
          </a:p>
          <a:p>
            <a:r>
              <a:rPr lang="en-US" sz="2400" b="1" dirty="0">
                <a:solidFill>
                  <a:schemeClr val="bg2">
                    <a:lumMod val="50000"/>
                  </a:schemeClr>
                </a:solidFill>
              </a:rPr>
              <a:t>www.ssccns.com</a:t>
            </a:r>
          </a:p>
        </p:txBody>
      </p:sp>
      <p:pic>
        <p:nvPicPr>
          <p:cNvPr id="5" name="Picture 4" descr="Logo">
            <a:extLst>
              <a:ext uri="{FF2B5EF4-FFF2-40B4-BE49-F238E27FC236}">
                <a16:creationId xmlns:a16="http://schemas.microsoft.com/office/drawing/2014/main" id="{8E630D54-EA66-4F91-B9BC-66A92BD6432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8945" y="3381481"/>
            <a:ext cx="2395672" cy="1850029"/>
          </a:xfrm>
          <a:prstGeom prst="rect">
            <a:avLst/>
          </a:prstGeom>
          <a:noFill/>
          <a:ln>
            <a:noFill/>
          </a:ln>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with Caption Layout</a:t>
            </a:r>
          </a:p>
        </p:txBody>
      </p:sp>
      <p:sp>
        <p:nvSpPr>
          <p:cNvPr id="4" name="Text Placeholder 3"/>
          <p:cNvSpPr>
            <a:spLocks noGrp="1"/>
          </p:cNvSpPr>
          <p:nvPr>
            <p:ph type="body" sz="half" idx="2"/>
          </p:nvPr>
        </p:nvSpPr>
        <p:spPr/>
        <p:txBody>
          <a:bodyPr/>
          <a:lstStyle/>
          <a:p>
            <a:r>
              <a:rPr lang="en-US"/>
              <a:t>Caption</a:t>
            </a:r>
            <a:endParaRPr lang="en-US" dirty="0"/>
          </a:p>
        </p:txBody>
      </p:sp>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Add a Slide Title - 1</a:t>
            </a:r>
          </a:p>
        </p:txBody>
      </p:sp>
      <p:sp>
        <p:nvSpPr>
          <p:cNvPr id="8" name="Picture Placeholder 7" descr="An empty placeholder to add an image. Click on the placeholder and select the image that you wish to add."/>
          <p:cNvSpPr>
            <a:spLocks noGrp="1"/>
          </p:cNvSpPr>
          <p:nvPr>
            <p:ph type="pic" sz="quarter" idx="17"/>
          </p:nvPr>
        </p:nvSpPr>
        <p:spPr/>
        <p:txBody>
          <a:bodyPr/>
          <a:lstStyle/>
          <a:p>
            <a:endParaRPr lang="en-US"/>
          </a:p>
        </p:txBody>
      </p:sp>
      <p:sp>
        <p:nvSpPr>
          <p:cNvPr id="7" name="Text Placeholder 6"/>
          <p:cNvSpPr>
            <a:spLocks noGrp="1"/>
          </p:cNvSpPr>
          <p:nvPr>
            <p:ph type="body" sz="half" idx="2"/>
          </p:nvPr>
        </p:nvSpPr>
        <p:spPr/>
        <p:txBody>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8"/>
          </p:nvPr>
        </p:nvSpPr>
        <p:spPr/>
        <p:txBody>
          <a:bodyPr/>
          <a:lstStyle/>
          <a:p>
            <a:endParaRPr lang="en-US"/>
          </a:p>
        </p:txBody>
      </p:sp>
      <p:sp>
        <p:nvSpPr>
          <p:cNvPr id="10" name="Text Placeholder 9"/>
          <p:cNvSpPr>
            <a:spLocks noGrp="1"/>
          </p:cNvSpPr>
          <p:nvPr>
            <p:ph type="body" sz="half" idx="19"/>
          </p:nvPr>
        </p:nvSpPr>
        <p:spPr/>
        <p:txBody>
          <a:bodyPr/>
          <a:lstStyle/>
          <a:p>
            <a:endParaRPr lang="en-US"/>
          </a:p>
        </p:txBody>
      </p:sp>
    </p:spTree>
    <p:extLst>
      <p:ext uri="{BB962C8B-B14F-4D97-AF65-F5344CB8AC3E}">
        <p14:creationId xmlns:p14="http://schemas.microsoft.com/office/powerpoint/2010/main" val="21616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Add a Slide Title - 2</a:t>
            </a:r>
          </a:p>
        </p:txBody>
      </p:sp>
      <p:sp>
        <p:nvSpPr>
          <p:cNvPr id="11" name="Picture Placeholder 10" descr="An empty placeholder to add an image. Click on the placeholder and select the image that you wish to add."/>
          <p:cNvSpPr>
            <a:spLocks noGrp="1"/>
          </p:cNvSpPr>
          <p:nvPr>
            <p:ph type="pic" sz="quarter" idx="19"/>
          </p:nvPr>
        </p:nvSpPr>
        <p:spPr/>
        <p:txBody>
          <a:bodyPr/>
          <a:lstStyle/>
          <a:p>
            <a:endParaRPr lang="en-US"/>
          </a:p>
        </p:txBody>
      </p:sp>
      <p:sp>
        <p:nvSpPr>
          <p:cNvPr id="9" name="Text Placeholder 8"/>
          <p:cNvSpPr>
            <a:spLocks noGrp="1"/>
          </p:cNvSpPr>
          <p:nvPr>
            <p:ph type="body" sz="half" idx="2"/>
          </p:nvPr>
        </p:nvSpPr>
        <p:spPr/>
        <p:txBody>
          <a:bodyPr/>
          <a:lstStyle/>
          <a:p>
            <a:endParaRPr lang="en-US"/>
          </a:p>
        </p:txBody>
      </p:sp>
      <p:sp>
        <p:nvSpPr>
          <p:cNvPr id="10" name="Picture Placeholder 9" descr="An empty placeholder to add an image. Click on the placeholder and select the image that you wish to add."/>
          <p:cNvSpPr>
            <a:spLocks noGrp="1"/>
          </p:cNvSpPr>
          <p:nvPr>
            <p:ph type="pic" sz="quarter" idx="18"/>
          </p:nvPr>
        </p:nvSpPr>
        <p:spPr/>
        <p:txBody>
          <a:bodyPr/>
          <a:lstStyle/>
          <a:p>
            <a:endParaRPr lang="en-US"/>
          </a:p>
        </p:txBody>
      </p:sp>
      <p:sp>
        <p:nvSpPr>
          <p:cNvPr id="13" name="Text Placeholder 12"/>
          <p:cNvSpPr>
            <a:spLocks noGrp="1"/>
          </p:cNvSpPr>
          <p:nvPr>
            <p:ph type="body" sz="half" idx="21"/>
          </p:nvPr>
        </p:nvSpPr>
        <p:spPr/>
        <p:txBody>
          <a:bodyPr/>
          <a:lstStyle/>
          <a:p>
            <a:endParaRPr lang="en-US"/>
          </a:p>
        </p:txBody>
      </p:sp>
      <p:sp>
        <p:nvSpPr>
          <p:cNvPr id="12" name="Picture Placeholder 11" descr="An empty placeholder to add an image. Click on the placeholder and select the image that you wish to add."/>
          <p:cNvSpPr>
            <a:spLocks noGrp="1"/>
          </p:cNvSpPr>
          <p:nvPr>
            <p:ph type="pic" sz="quarter" idx="20"/>
          </p:nvPr>
        </p:nvSpPr>
        <p:spPr/>
        <p:txBody>
          <a:bodyPr/>
          <a:lstStyle/>
          <a:p>
            <a:endParaRPr lang="en-US"/>
          </a:p>
        </p:txBody>
      </p:sp>
      <p:sp>
        <p:nvSpPr>
          <p:cNvPr id="14" name="Text Placeholder 13"/>
          <p:cNvSpPr>
            <a:spLocks noGrp="1"/>
          </p:cNvSpPr>
          <p:nvPr>
            <p:ph type="body" sz="half" idx="22"/>
          </p:nvPr>
        </p:nvSpPr>
        <p:spPr/>
        <p:txBody>
          <a:bodyPr/>
          <a:lstStyle/>
          <a:p>
            <a:endParaRPr lang="en-US"/>
          </a:p>
        </p:txBody>
      </p:sp>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Add a Slide Title - 3</a:t>
            </a:r>
          </a:p>
        </p:txBody>
      </p:sp>
      <p:sp>
        <p:nvSpPr>
          <p:cNvPr id="7" name="Picture Placeholder 6" descr="An empty placeholder to add an image. Click on the placeholder and select the image that you wish to add."/>
          <p:cNvSpPr>
            <a:spLocks noGrp="1"/>
          </p:cNvSpPr>
          <p:nvPr>
            <p:ph type="pic" sz="quarter" idx="17"/>
          </p:nvPr>
        </p:nvSpPr>
        <p:spPr/>
        <p:txBody>
          <a:bodyPr/>
          <a:lstStyle/>
          <a:p>
            <a:endParaRPr lang="en-US"/>
          </a:p>
        </p:txBody>
      </p:sp>
      <p:sp>
        <p:nvSpPr>
          <p:cNvPr id="8" name="Picture Placeholder 7" descr="An empty placeholder to add an image. Click on the placeholder and select the image that you wish to add."/>
          <p:cNvSpPr>
            <a:spLocks noGrp="1"/>
          </p:cNvSpPr>
          <p:nvPr>
            <p:ph type="pic" sz="quarter" idx="18"/>
          </p:nvPr>
        </p:nvSpPr>
        <p:spPr/>
        <p:txBody>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9"/>
          </p:nvPr>
        </p:nvSpPr>
        <p:spPr/>
        <p:txBody>
          <a:bodyPr/>
          <a:lstStyle/>
          <a:p>
            <a:endParaRPr lang="en-US"/>
          </a:p>
        </p:txBody>
      </p:sp>
      <p:sp>
        <p:nvSpPr>
          <p:cNvPr id="10" name="Text Placeholder 9"/>
          <p:cNvSpPr>
            <a:spLocks noGrp="1"/>
          </p:cNvSpPr>
          <p:nvPr>
            <p:ph type="body" sz="half" idx="21"/>
          </p:nvPr>
        </p:nvSpPr>
        <p:spPr/>
        <p:txBody>
          <a:bodyPr/>
          <a:lstStyle/>
          <a:p>
            <a:endParaRPr lang="en-US"/>
          </a:p>
        </p:txBody>
      </p:sp>
    </p:spTree>
    <p:extLst>
      <p:ext uri="{BB962C8B-B14F-4D97-AF65-F5344CB8AC3E}">
        <p14:creationId xmlns:p14="http://schemas.microsoft.com/office/powerpoint/2010/main" val="346041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- 6</a:t>
            </a:r>
          </a:p>
        </p:txBody>
      </p:sp>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- 7</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057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a:t>Welcome to our school! We offer programs for children who are 2, 3, 4 and 5 years old. </a:t>
            </a:r>
            <a:endParaRPr dirty="0"/>
          </a:p>
        </p:txBody>
      </p:sp>
      <p:sp>
        <p:nvSpPr>
          <p:cNvPr id="14" name="Content Placeholder 13"/>
          <p:cNvSpPr>
            <a:spLocks noGrp="1"/>
          </p:cNvSpPr>
          <p:nvPr>
            <p:ph idx="1"/>
          </p:nvPr>
        </p:nvSpPr>
        <p:spPr>
          <a:xfrm>
            <a:off x="1065214" y="1752600"/>
            <a:ext cx="10058400" cy="2375019"/>
          </a:xfrm>
        </p:spPr>
        <p:txBody>
          <a:bodyPr/>
          <a:lstStyle/>
          <a:p>
            <a:r>
              <a:rPr lang="en-US" sz="2800" b="1" dirty="0">
                <a:solidFill>
                  <a:srgbClr val="FFFF00"/>
                </a:solidFill>
              </a:rPr>
              <a:t>Yellow Room- 2 &amp; 3 year old children</a:t>
            </a:r>
          </a:p>
          <a:p>
            <a:r>
              <a:rPr lang="en-US" sz="2800" b="1" dirty="0">
                <a:solidFill>
                  <a:srgbClr val="FF0000"/>
                </a:solidFill>
              </a:rPr>
              <a:t>Red Room- 3 &amp; 4 year old children</a:t>
            </a:r>
          </a:p>
          <a:p>
            <a:r>
              <a:rPr lang="en-US" sz="2800" b="1" dirty="0">
                <a:solidFill>
                  <a:srgbClr val="0070C0"/>
                </a:solidFill>
              </a:rPr>
              <a:t>Blue Room- 4 &amp; 5 year old children</a:t>
            </a:r>
          </a:p>
          <a:p>
            <a:endParaRPr dirty="0"/>
          </a:p>
        </p:txBody>
      </p:sp>
      <p:pic>
        <p:nvPicPr>
          <p:cNvPr id="4" name="Picture Placeholder 5" descr="A picture containing grass, person&#10;&#10;Description automatically generated">
            <a:extLst>
              <a:ext uri="{FF2B5EF4-FFF2-40B4-BE49-F238E27FC236}">
                <a16:creationId xmlns:a16="http://schemas.microsoft.com/office/drawing/2014/main" id="{A68F4F7E-2EE9-4BB5-95A2-86372F017E58}"/>
              </a:ext>
            </a:extLst>
          </p:cNvPr>
          <p:cNvPicPr>
            <a:picLocks noChangeAspect="1"/>
          </p:cNvPicPr>
          <p:nvPr/>
        </p:nvPicPr>
        <p:blipFill>
          <a:blip r:embed="rId2"/>
          <a:srcRect l="5797" r="5797"/>
          <a:stretch>
            <a:fillRect/>
          </a:stretch>
        </p:blipFill>
        <p:spPr>
          <a:xfrm>
            <a:off x="3050905" y="3615690"/>
            <a:ext cx="5193089" cy="2937510"/>
          </a:xfrm>
          <a:prstGeom prst="rect">
            <a:avLst/>
          </a:prstGeom>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626692"/>
          </a:xfrm>
        </p:spPr>
        <p:txBody>
          <a:bodyPr/>
          <a:lstStyle/>
          <a:p>
            <a:r>
              <a:rPr lang="en-US" dirty="0"/>
              <a:t>		</a:t>
            </a:r>
            <a:r>
              <a:rPr lang="en-US" dirty="0">
                <a:solidFill>
                  <a:srgbClr val="FFFF00"/>
                </a:solidFill>
              </a:rPr>
              <a:t>The Yellow Room Program</a:t>
            </a:r>
          </a:p>
        </p:txBody>
      </p:sp>
      <p:sp>
        <p:nvSpPr>
          <p:cNvPr id="9" name="TextBox 8">
            <a:extLst>
              <a:ext uri="{FF2B5EF4-FFF2-40B4-BE49-F238E27FC236}">
                <a16:creationId xmlns:a16="http://schemas.microsoft.com/office/drawing/2014/main" id="{8E41176D-CD6D-4B74-98BB-D505D5A2F8F9}"/>
              </a:ext>
            </a:extLst>
          </p:cNvPr>
          <p:cNvSpPr txBox="1"/>
          <p:nvPr/>
        </p:nvSpPr>
        <p:spPr>
          <a:xfrm>
            <a:off x="3044076" y="835533"/>
            <a:ext cx="5776957" cy="2585323"/>
          </a:xfrm>
          <a:prstGeom prst="rect">
            <a:avLst/>
          </a:prstGeom>
          <a:noFill/>
        </p:spPr>
        <p:txBody>
          <a:bodyPr wrap="square" rtlCol="0">
            <a:spAutoFit/>
          </a:bodyPr>
          <a:lstStyle/>
          <a:p>
            <a:r>
              <a:rPr lang="en-US" b="0" i="0" dirty="0">
                <a:solidFill>
                  <a:srgbClr val="5E5E5E"/>
                </a:solidFill>
                <a:effectLst/>
                <a:latin typeface="Tahoma" panose="020B0604030504040204" pitchFamily="34" charset="0"/>
                <a:ea typeface="Tahoma" panose="020B0604030504040204" pitchFamily="34" charset="0"/>
                <a:cs typeface="Tahoma" panose="020B0604030504040204" pitchFamily="34" charset="0"/>
              </a:rPr>
              <a:t>The Yellow Room is for 2 &amp; 3 year old children. This program provides an opportunity to learn and build positive relationships </a:t>
            </a:r>
            <a:r>
              <a:rPr lang="en-US" dirty="0">
                <a:solidFill>
                  <a:srgbClr val="5E5E5E"/>
                </a:solidFill>
                <a:latin typeface="Tahoma" panose="020B0604030504040204" pitchFamily="34" charset="0"/>
                <a:ea typeface="Tahoma" panose="020B0604030504040204" pitchFamily="34" charset="0"/>
                <a:cs typeface="Tahoma" panose="020B0604030504040204" pitchFamily="34" charset="0"/>
              </a:rPr>
              <a:t>with teachers and peers </a:t>
            </a:r>
            <a:r>
              <a:rPr lang="en-US" b="0" i="0" dirty="0">
                <a:solidFill>
                  <a:srgbClr val="5E5E5E"/>
                </a:solidFill>
                <a:effectLst/>
                <a:latin typeface="Tahoma" panose="020B0604030504040204" pitchFamily="34" charset="0"/>
                <a:ea typeface="Tahoma" panose="020B0604030504040204" pitchFamily="34" charset="0"/>
                <a:cs typeface="Tahoma" panose="020B0604030504040204" pitchFamily="34" charset="0"/>
              </a:rPr>
              <a:t>through play. Children will be immersed in language and song during their time in school. Teachers will create developmentally appropriate experiences to encourage language, social skills, physical development, and literacy. The Yellow Room Program is for children that will be 2 by September 1st.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08E10BFE-05B0-411B-8ED5-DEED74379C87}"/>
              </a:ext>
            </a:extLst>
          </p:cNvPr>
          <p:cNvSpPr txBox="1"/>
          <p:nvPr/>
        </p:nvSpPr>
        <p:spPr>
          <a:xfrm>
            <a:off x="0" y="3250142"/>
            <a:ext cx="2807519" cy="600164"/>
          </a:xfrm>
          <a:prstGeom prst="rect">
            <a:avLst/>
          </a:prstGeom>
          <a:noFill/>
        </p:spPr>
        <p:txBody>
          <a:bodyPr wrap="square">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Children begin learning self help skills, such as washing their hands with soap and water. </a:t>
            </a:r>
          </a:p>
        </p:txBody>
      </p:sp>
      <p:sp>
        <p:nvSpPr>
          <p:cNvPr id="17" name="TextBox 16">
            <a:extLst>
              <a:ext uri="{FF2B5EF4-FFF2-40B4-BE49-F238E27FC236}">
                <a16:creationId xmlns:a16="http://schemas.microsoft.com/office/drawing/2014/main" id="{EA5B4FF3-EE2B-4855-BC6B-CFC1B70E4332}"/>
              </a:ext>
            </a:extLst>
          </p:cNvPr>
          <p:cNvSpPr txBox="1"/>
          <p:nvPr/>
        </p:nvSpPr>
        <p:spPr>
          <a:xfrm>
            <a:off x="2793637" y="5795279"/>
            <a:ext cx="4181030" cy="600164"/>
          </a:xfrm>
          <a:prstGeom prst="rect">
            <a:avLst/>
          </a:prstGeom>
          <a:noFill/>
        </p:spPr>
        <p:txBody>
          <a:bodyPr wrap="square">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Building with blocks helps to develop hand eye coordination </a:t>
            </a:r>
          </a:p>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and </a:t>
            </a:r>
            <a:r>
              <a:rPr lang="en-US" sz="1100" dirty="0" err="1">
                <a:solidFill>
                  <a:schemeClr val="tx2"/>
                </a:solidFill>
                <a:latin typeface="Tahoma" panose="020B0604030504040204" pitchFamily="34" charset="0"/>
                <a:ea typeface="Tahoma" panose="020B0604030504040204" pitchFamily="34" charset="0"/>
                <a:cs typeface="Tahoma" panose="020B0604030504040204" pitchFamily="34" charset="0"/>
              </a:rPr>
              <a:t>spacial</a:t>
            </a:r>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 awareness. Block building increases concentration and strengthens hands, arms and core.</a:t>
            </a:r>
            <a:endParaRPr lang="en-US" sz="1100" dirty="0">
              <a:solidFill>
                <a:schemeClr val="tx2"/>
              </a:solidFill>
            </a:endParaRPr>
          </a:p>
        </p:txBody>
      </p:sp>
      <p:sp>
        <p:nvSpPr>
          <p:cNvPr id="20" name="TextBox 19">
            <a:extLst>
              <a:ext uri="{FF2B5EF4-FFF2-40B4-BE49-F238E27FC236}">
                <a16:creationId xmlns:a16="http://schemas.microsoft.com/office/drawing/2014/main" id="{81664291-E036-43BD-9CFF-A26E2C37B089}"/>
              </a:ext>
            </a:extLst>
          </p:cNvPr>
          <p:cNvSpPr txBox="1"/>
          <p:nvPr/>
        </p:nvSpPr>
        <p:spPr>
          <a:xfrm>
            <a:off x="9178182" y="3445995"/>
            <a:ext cx="3013817" cy="1107996"/>
          </a:xfrm>
          <a:prstGeom prst="rect">
            <a:avLst/>
          </a:prstGeom>
          <a:noFill/>
        </p:spPr>
        <p:txBody>
          <a:bodyPr wrap="square">
            <a:spAutoFit/>
          </a:bodyPr>
          <a:lstStyle/>
          <a:p>
            <a:r>
              <a:rPr lang="en-US" sz="11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Reading together helps children develop a love of reading. It also helps them to learn the skills to read books (such as turning the pages, reading the words, talking about the pictures). Reading aloud also nurtures </a:t>
            </a:r>
            <a:r>
              <a:rPr lang="en-US" sz="1100" dirty="0">
                <a:solidFill>
                  <a:srgbClr val="333333"/>
                </a:solidFill>
                <a:latin typeface="Tahoma" panose="020B0604030504040204" pitchFamily="34" charset="0"/>
                <a:ea typeface="Tahoma" panose="020B0604030504040204" pitchFamily="34" charset="0"/>
                <a:cs typeface="Tahoma" panose="020B0604030504040204" pitchFamily="34" charset="0"/>
              </a:rPr>
              <a:t>children</a:t>
            </a:r>
            <a:r>
              <a:rPr lang="en-US" sz="11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’s language and listening skills. </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FC72DF8D-484E-4819-BB80-793960297012}"/>
              </a:ext>
            </a:extLst>
          </p:cNvPr>
          <p:cNvSpPr txBox="1"/>
          <p:nvPr/>
        </p:nvSpPr>
        <p:spPr>
          <a:xfrm>
            <a:off x="6974667" y="5465693"/>
            <a:ext cx="2031357" cy="938719"/>
          </a:xfrm>
          <a:prstGeom prst="rect">
            <a:avLst/>
          </a:prstGeom>
          <a:noFill/>
        </p:spPr>
        <p:txBody>
          <a:bodyPr wrap="square">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Dramatic play teaches and promotes expressive language. 2 and 3 year old children begin making friends and engaging in parallel play. </a:t>
            </a:r>
          </a:p>
        </p:txBody>
      </p:sp>
      <p:pic>
        <p:nvPicPr>
          <p:cNvPr id="3" name="Picture 2">
            <a:extLst>
              <a:ext uri="{FF2B5EF4-FFF2-40B4-BE49-F238E27FC236}">
                <a16:creationId xmlns:a16="http://schemas.microsoft.com/office/drawing/2014/main" id="{152EE757-4205-5A26-E851-AFAAAC2FD0E9}"/>
              </a:ext>
            </a:extLst>
          </p:cNvPr>
          <p:cNvPicPr>
            <a:picLocks noChangeAspect="1"/>
          </p:cNvPicPr>
          <p:nvPr/>
        </p:nvPicPr>
        <p:blipFill>
          <a:blip r:embed="rId2"/>
          <a:stretch>
            <a:fillRect/>
          </a:stretch>
        </p:blipFill>
        <p:spPr>
          <a:xfrm>
            <a:off x="4201284" y="3686739"/>
            <a:ext cx="2509404" cy="1882053"/>
          </a:xfrm>
          <a:prstGeom prst="rect">
            <a:avLst/>
          </a:prstGeom>
        </p:spPr>
      </p:pic>
      <p:pic>
        <p:nvPicPr>
          <p:cNvPr id="4" name="Picture 3">
            <a:extLst>
              <a:ext uri="{FF2B5EF4-FFF2-40B4-BE49-F238E27FC236}">
                <a16:creationId xmlns:a16="http://schemas.microsoft.com/office/drawing/2014/main" id="{251933CB-A56E-1063-A200-159AF0C3DC50}"/>
              </a:ext>
            </a:extLst>
          </p:cNvPr>
          <p:cNvPicPr>
            <a:picLocks noChangeAspect="1"/>
          </p:cNvPicPr>
          <p:nvPr/>
        </p:nvPicPr>
        <p:blipFill>
          <a:blip r:embed="rId3"/>
          <a:stretch>
            <a:fillRect/>
          </a:stretch>
        </p:blipFill>
        <p:spPr>
          <a:xfrm>
            <a:off x="1538935" y="3663840"/>
            <a:ext cx="2509404" cy="1882053"/>
          </a:xfrm>
          <a:prstGeom prst="rect">
            <a:avLst/>
          </a:prstGeom>
        </p:spPr>
      </p:pic>
      <p:pic>
        <p:nvPicPr>
          <p:cNvPr id="5" name="Picture 4">
            <a:extLst>
              <a:ext uri="{FF2B5EF4-FFF2-40B4-BE49-F238E27FC236}">
                <a16:creationId xmlns:a16="http://schemas.microsoft.com/office/drawing/2014/main" id="{246F4BB6-D252-FDA5-7C61-B1395E0D7760}"/>
              </a:ext>
            </a:extLst>
          </p:cNvPr>
          <p:cNvPicPr>
            <a:picLocks noChangeAspect="1"/>
          </p:cNvPicPr>
          <p:nvPr/>
        </p:nvPicPr>
        <p:blipFill>
          <a:blip r:embed="rId4"/>
          <a:stretch>
            <a:fillRect/>
          </a:stretch>
        </p:blipFill>
        <p:spPr>
          <a:xfrm>
            <a:off x="-10865" y="835533"/>
            <a:ext cx="3048000" cy="2286000"/>
          </a:xfrm>
          <a:prstGeom prst="rect">
            <a:avLst/>
          </a:prstGeom>
        </p:spPr>
      </p:pic>
      <p:pic>
        <p:nvPicPr>
          <p:cNvPr id="6" name="Picture 5">
            <a:extLst>
              <a:ext uri="{FF2B5EF4-FFF2-40B4-BE49-F238E27FC236}">
                <a16:creationId xmlns:a16="http://schemas.microsoft.com/office/drawing/2014/main" id="{17A5444A-0684-CB8E-065F-14AAA227274E}"/>
              </a:ext>
            </a:extLst>
          </p:cNvPr>
          <p:cNvPicPr>
            <a:picLocks noChangeAspect="1"/>
          </p:cNvPicPr>
          <p:nvPr/>
        </p:nvPicPr>
        <p:blipFill>
          <a:blip r:embed="rId5"/>
          <a:stretch>
            <a:fillRect/>
          </a:stretch>
        </p:blipFill>
        <p:spPr>
          <a:xfrm>
            <a:off x="6974667" y="3366673"/>
            <a:ext cx="1617242" cy="2156322"/>
          </a:xfrm>
          <a:prstGeom prst="rect">
            <a:avLst/>
          </a:prstGeom>
        </p:spPr>
      </p:pic>
      <p:pic>
        <p:nvPicPr>
          <p:cNvPr id="7" name="Picture 6">
            <a:extLst>
              <a:ext uri="{FF2B5EF4-FFF2-40B4-BE49-F238E27FC236}">
                <a16:creationId xmlns:a16="http://schemas.microsoft.com/office/drawing/2014/main" id="{C5F6E567-7684-83A3-108C-B3619732048A}"/>
              </a:ext>
            </a:extLst>
          </p:cNvPr>
          <p:cNvPicPr>
            <a:picLocks noChangeAspect="1"/>
          </p:cNvPicPr>
          <p:nvPr/>
        </p:nvPicPr>
        <p:blipFill>
          <a:blip r:embed="rId6"/>
          <a:srcRect r="49119" b="19434"/>
          <a:stretch/>
        </p:blipFill>
        <p:spPr>
          <a:xfrm>
            <a:off x="9639623" y="304800"/>
            <a:ext cx="1490932" cy="3147729"/>
          </a:xfrm>
          <a:prstGeom prst="rect">
            <a:avLst/>
          </a:prstGeom>
        </p:spPr>
      </p:pic>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8083" y="-368986"/>
            <a:ext cx="4748450" cy="883065"/>
          </a:xfrm>
        </p:spPr>
        <p:txBody>
          <a:bodyPr>
            <a:normAutofit/>
          </a:bodyPr>
          <a:lstStyle/>
          <a:p>
            <a:r>
              <a:rPr lang="en-US" sz="2400" dirty="0">
                <a:solidFill>
                  <a:srgbClr val="FFFF00"/>
                </a:solidFill>
              </a:rPr>
              <a:t>A Peek Into the Yellow Room</a:t>
            </a:r>
          </a:p>
        </p:txBody>
      </p:sp>
      <p:pic>
        <p:nvPicPr>
          <p:cNvPr id="7" name="Picture 6">
            <a:extLst>
              <a:ext uri="{FF2B5EF4-FFF2-40B4-BE49-F238E27FC236}">
                <a16:creationId xmlns:a16="http://schemas.microsoft.com/office/drawing/2014/main" id="{A298373D-D1FF-442B-B5DA-A42F4BF6FC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603" y="626689"/>
            <a:ext cx="2159582" cy="2159582"/>
          </a:xfrm>
          <a:prstGeom prst="rect">
            <a:avLst/>
          </a:prstGeom>
          <a:noFill/>
          <a:ln>
            <a:noFill/>
          </a:ln>
        </p:spPr>
      </p:pic>
      <p:sp>
        <p:nvSpPr>
          <p:cNvPr id="10" name="TextBox 9">
            <a:extLst>
              <a:ext uri="{FF2B5EF4-FFF2-40B4-BE49-F238E27FC236}">
                <a16:creationId xmlns:a16="http://schemas.microsoft.com/office/drawing/2014/main" id="{83B4EA49-47CF-438D-B7F4-B9EE3DCA28D8}"/>
              </a:ext>
            </a:extLst>
          </p:cNvPr>
          <p:cNvSpPr txBox="1"/>
          <p:nvPr/>
        </p:nvSpPr>
        <p:spPr>
          <a:xfrm>
            <a:off x="207603" y="2786271"/>
            <a:ext cx="2446234" cy="769441"/>
          </a:xfrm>
          <a:prstGeom prst="rect">
            <a:avLst/>
          </a:prstGeom>
          <a:noFill/>
        </p:spPr>
        <p:txBody>
          <a:bodyPr wrap="square">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All of our classrooms have a universal transition board displayed at children’s eye level to help children visualize their school day.</a:t>
            </a:r>
            <a:endParaRPr lang="en-US" sz="1100" dirty="0">
              <a:solidFill>
                <a:schemeClr val="tx2"/>
              </a:solidFill>
            </a:endParaRPr>
          </a:p>
        </p:txBody>
      </p:sp>
      <p:sp>
        <p:nvSpPr>
          <p:cNvPr id="13" name="TextBox 12">
            <a:extLst>
              <a:ext uri="{FF2B5EF4-FFF2-40B4-BE49-F238E27FC236}">
                <a16:creationId xmlns:a16="http://schemas.microsoft.com/office/drawing/2014/main" id="{C7B36BAE-53A1-4E44-91D4-5D76A1B77F7C}"/>
              </a:ext>
            </a:extLst>
          </p:cNvPr>
          <p:cNvSpPr txBox="1"/>
          <p:nvPr/>
        </p:nvSpPr>
        <p:spPr>
          <a:xfrm>
            <a:off x="410936" y="5725344"/>
            <a:ext cx="6097424" cy="261610"/>
          </a:xfrm>
          <a:prstGeom prst="rect">
            <a:avLst/>
          </a:prstGeom>
          <a:noFill/>
        </p:spPr>
        <p:txBody>
          <a:bodyPr wrap="square">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Children are encouraged to work independently and in small groups.</a:t>
            </a:r>
          </a:p>
        </p:txBody>
      </p:sp>
      <p:sp>
        <p:nvSpPr>
          <p:cNvPr id="16" name="TextBox 15">
            <a:extLst>
              <a:ext uri="{FF2B5EF4-FFF2-40B4-BE49-F238E27FC236}">
                <a16:creationId xmlns:a16="http://schemas.microsoft.com/office/drawing/2014/main" id="{D8F5E0E9-2D93-4B83-ACE8-8E1215A5499A}"/>
              </a:ext>
            </a:extLst>
          </p:cNvPr>
          <p:cNvSpPr txBox="1"/>
          <p:nvPr/>
        </p:nvSpPr>
        <p:spPr>
          <a:xfrm>
            <a:off x="6909378" y="5986954"/>
            <a:ext cx="4640534" cy="261610"/>
          </a:xfrm>
          <a:prstGeom prst="rect">
            <a:avLst/>
          </a:prstGeom>
          <a:noFill/>
        </p:spPr>
        <p:txBody>
          <a:bodyPr wrap="square" rtlCol="0">
            <a:spAutoFit/>
          </a:bodyPr>
          <a:lstStyle/>
          <a:p>
            <a:r>
              <a:rPr lang="en-US" sz="1100" dirty="0">
                <a:latin typeface="Tahoma" panose="020B0604030504040204" pitchFamily="34" charset="0"/>
                <a:ea typeface="Tahoma" panose="020B0604030504040204" pitchFamily="34" charset="0"/>
                <a:cs typeface="Tahoma" panose="020B0604030504040204" pitchFamily="34" charset="0"/>
              </a:rPr>
              <a:t>	</a:t>
            </a:r>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      We play outside every day!</a:t>
            </a:r>
          </a:p>
        </p:txBody>
      </p:sp>
      <p:sp>
        <p:nvSpPr>
          <p:cNvPr id="17" name="TextBox 16">
            <a:extLst>
              <a:ext uri="{FF2B5EF4-FFF2-40B4-BE49-F238E27FC236}">
                <a16:creationId xmlns:a16="http://schemas.microsoft.com/office/drawing/2014/main" id="{8D513635-4777-491B-AB78-B6F6C01B2B8E}"/>
              </a:ext>
            </a:extLst>
          </p:cNvPr>
          <p:cNvSpPr txBox="1"/>
          <p:nvPr/>
        </p:nvSpPr>
        <p:spPr>
          <a:xfrm>
            <a:off x="2801427" y="2998113"/>
            <a:ext cx="3273040" cy="430887"/>
          </a:xfrm>
          <a:prstGeom prst="rect">
            <a:avLst/>
          </a:prstGeom>
          <a:noFill/>
        </p:spPr>
        <p:txBody>
          <a:bodyPr wrap="square" rtlCol="0">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Teachers support and encourage children as they explore various art mediums.</a:t>
            </a:r>
          </a:p>
        </p:txBody>
      </p:sp>
      <p:sp>
        <p:nvSpPr>
          <p:cNvPr id="18" name="TextBox 17">
            <a:extLst>
              <a:ext uri="{FF2B5EF4-FFF2-40B4-BE49-F238E27FC236}">
                <a16:creationId xmlns:a16="http://schemas.microsoft.com/office/drawing/2014/main" id="{4E707C7F-755E-45F7-B406-0F700B5FE4BF}"/>
              </a:ext>
            </a:extLst>
          </p:cNvPr>
          <p:cNvSpPr txBox="1"/>
          <p:nvPr/>
        </p:nvSpPr>
        <p:spPr>
          <a:xfrm>
            <a:off x="8933930" y="1354401"/>
            <a:ext cx="2879932" cy="938719"/>
          </a:xfrm>
          <a:prstGeom prst="rect">
            <a:avLst/>
          </a:prstGeom>
          <a:noFill/>
        </p:spPr>
        <p:txBody>
          <a:bodyPr wrap="square" rtlCol="0">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Yellow Room children work together to create large, meaningful murals that decorate the classroom walls. Classrooms are designed with open shelving to allow children to make independent play choices.</a:t>
            </a:r>
          </a:p>
        </p:txBody>
      </p:sp>
      <p:pic>
        <p:nvPicPr>
          <p:cNvPr id="1026" name="Picture 2">
            <a:extLst>
              <a:ext uri="{FF2B5EF4-FFF2-40B4-BE49-F238E27FC236}">
                <a16:creationId xmlns:a16="http://schemas.microsoft.com/office/drawing/2014/main" id="{745916D8-5927-A717-9936-093E296823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29" t="-1858" r="16356" b="691"/>
          <a:stretch/>
        </p:blipFill>
        <p:spPr bwMode="auto">
          <a:xfrm rot="5400000">
            <a:off x="3291309" y="325064"/>
            <a:ext cx="2229229" cy="28324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7C9729-532E-6552-F61B-DD5FA7464B05}"/>
              </a:ext>
            </a:extLst>
          </p:cNvPr>
          <p:cNvPicPr>
            <a:picLocks noChangeAspect="1"/>
          </p:cNvPicPr>
          <p:nvPr/>
        </p:nvPicPr>
        <p:blipFill>
          <a:blip r:embed="rId4"/>
          <a:stretch>
            <a:fillRect/>
          </a:stretch>
        </p:blipFill>
        <p:spPr>
          <a:xfrm>
            <a:off x="8812899" y="3661012"/>
            <a:ext cx="3376254" cy="2196324"/>
          </a:xfrm>
          <a:prstGeom prst="rect">
            <a:avLst/>
          </a:prstGeom>
        </p:spPr>
      </p:pic>
      <p:pic>
        <p:nvPicPr>
          <p:cNvPr id="4" name="Picture 3">
            <a:extLst>
              <a:ext uri="{FF2B5EF4-FFF2-40B4-BE49-F238E27FC236}">
                <a16:creationId xmlns:a16="http://schemas.microsoft.com/office/drawing/2014/main" id="{9C9D7637-64F9-F57D-A833-2A0205ACB317}"/>
              </a:ext>
            </a:extLst>
          </p:cNvPr>
          <p:cNvPicPr>
            <a:picLocks noChangeAspect="1"/>
          </p:cNvPicPr>
          <p:nvPr/>
        </p:nvPicPr>
        <p:blipFill>
          <a:blip r:embed="rId5"/>
          <a:srcRect t="18204" r="16152" b="22503"/>
          <a:stretch/>
        </p:blipFill>
        <p:spPr>
          <a:xfrm>
            <a:off x="6321475" y="3644445"/>
            <a:ext cx="2315130" cy="2182851"/>
          </a:xfrm>
          <a:prstGeom prst="rect">
            <a:avLst/>
          </a:prstGeom>
        </p:spPr>
      </p:pic>
      <p:pic>
        <p:nvPicPr>
          <p:cNvPr id="5" name="Picture 4">
            <a:extLst>
              <a:ext uri="{FF2B5EF4-FFF2-40B4-BE49-F238E27FC236}">
                <a16:creationId xmlns:a16="http://schemas.microsoft.com/office/drawing/2014/main" id="{EB0068AB-3A8A-DB13-D19A-D6D18E65CDD1}"/>
              </a:ext>
            </a:extLst>
          </p:cNvPr>
          <p:cNvPicPr>
            <a:picLocks noChangeAspect="1"/>
          </p:cNvPicPr>
          <p:nvPr/>
        </p:nvPicPr>
        <p:blipFill>
          <a:blip r:embed="rId6"/>
          <a:stretch>
            <a:fillRect/>
          </a:stretch>
        </p:blipFill>
        <p:spPr>
          <a:xfrm>
            <a:off x="6647930" y="495197"/>
            <a:ext cx="2159582" cy="2879443"/>
          </a:xfrm>
          <a:prstGeom prst="rect">
            <a:avLst/>
          </a:prstGeom>
        </p:spPr>
      </p:pic>
      <p:pic>
        <p:nvPicPr>
          <p:cNvPr id="6" name="Picture 5">
            <a:extLst>
              <a:ext uri="{FF2B5EF4-FFF2-40B4-BE49-F238E27FC236}">
                <a16:creationId xmlns:a16="http://schemas.microsoft.com/office/drawing/2014/main" id="{7D2F8765-C463-3281-BD3E-A2F2400EAA7C}"/>
              </a:ext>
            </a:extLst>
          </p:cNvPr>
          <p:cNvPicPr>
            <a:picLocks noChangeAspect="1"/>
          </p:cNvPicPr>
          <p:nvPr/>
        </p:nvPicPr>
        <p:blipFill>
          <a:blip r:embed="rId7"/>
          <a:srcRect b="35816"/>
          <a:stretch/>
        </p:blipFill>
        <p:spPr>
          <a:xfrm>
            <a:off x="370157" y="3555712"/>
            <a:ext cx="2431270" cy="2080639"/>
          </a:xfrm>
          <a:prstGeom prst="rect">
            <a:avLst/>
          </a:prstGeom>
        </p:spPr>
      </p:pic>
      <p:pic>
        <p:nvPicPr>
          <p:cNvPr id="8" name="Picture 7">
            <a:extLst>
              <a:ext uri="{FF2B5EF4-FFF2-40B4-BE49-F238E27FC236}">
                <a16:creationId xmlns:a16="http://schemas.microsoft.com/office/drawing/2014/main" id="{214EB9F7-CAEC-5374-2AC6-4F354334B591}"/>
              </a:ext>
            </a:extLst>
          </p:cNvPr>
          <p:cNvPicPr>
            <a:picLocks noChangeAspect="1"/>
          </p:cNvPicPr>
          <p:nvPr/>
        </p:nvPicPr>
        <p:blipFill>
          <a:blip r:embed="rId8"/>
          <a:srcRect r="-398" b="42388"/>
          <a:stretch/>
        </p:blipFill>
        <p:spPr>
          <a:xfrm>
            <a:off x="2989684" y="3555712"/>
            <a:ext cx="2719365" cy="2080638"/>
          </a:xfrm>
          <a:prstGeom prst="rect">
            <a:avLst/>
          </a:prstGeom>
        </p:spPr>
      </p:pic>
    </p:spTree>
    <p:extLst>
      <p:ext uri="{BB962C8B-B14F-4D97-AF65-F5344CB8AC3E}">
        <p14:creationId xmlns:p14="http://schemas.microsoft.com/office/powerpoint/2010/main" val="20246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429" y="88894"/>
            <a:ext cx="10058402" cy="1219200"/>
          </a:xfrm>
        </p:spPr>
        <p:txBody>
          <a:bodyPr/>
          <a:lstStyle/>
          <a:p>
            <a:r>
              <a:rPr lang="en-US" dirty="0"/>
              <a:t>	      </a:t>
            </a:r>
            <a:r>
              <a:rPr lang="en-US" dirty="0">
                <a:solidFill>
                  <a:srgbClr val="FF0000"/>
                </a:solidFill>
              </a:rPr>
              <a:t>The Red Room Program </a:t>
            </a:r>
          </a:p>
        </p:txBody>
      </p:sp>
      <p:sp>
        <p:nvSpPr>
          <p:cNvPr id="7" name="TextBox 6">
            <a:extLst>
              <a:ext uri="{FF2B5EF4-FFF2-40B4-BE49-F238E27FC236}">
                <a16:creationId xmlns:a16="http://schemas.microsoft.com/office/drawing/2014/main" id="{0D05B1D8-F594-4DBC-A4D8-45EE496A7B03}"/>
              </a:ext>
            </a:extLst>
          </p:cNvPr>
          <p:cNvSpPr txBox="1"/>
          <p:nvPr/>
        </p:nvSpPr>
        <p:spPr>
          <a:xfrm>
            <a:off x="4006266" y="1310431"/>
            <a:ext cx="7084464" cy="1754326"/>
          </a:xfrm>
          <a:prstGeom prst="rect">
            <a:avLst/>
          </a:prstGeom>
          <a:noFill/>
        </p:spPr>
        <p:txBody>
          <a:bodyPr wrap="square" rtlCol="0">
            <a:spAutoFit/>
          </a:bodyPr>
          <a:lstStyle/>
          <a:p>
            <a:r>
              <a:rPr lang="en-US" b="0" i="0" dirty="0">
                <a:solidFill>
                  <a:srgbClr val="5E5E5E"/>
                </a:solidFill>
                <a:effectLst/>
                <a:latin typeface="Tahoma" panose="020B0604030504040204" pitchFamily="34" charset="0"/>
                <a:ea typeface="Tahoma" panose="020B0604030504040204" pitchFamily="34" charset="0"/>
                <a:cs typeface="Tahoma" panose="020B0604030504040204" pitchFamily="34" charset="0"/>
              </a:rPr>
              <a:t>The Red Room is for 3 &amp; 4 year old children. The children work on autonomy and building positive relationships with teachers and peers. Children are supported during social interactions by teacher modeling and encouragement. Teachers provide multi-sensory experiences to promote learning and success. Our Red Room program is for children that will be 3 by October 1st.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317B47E8-3FF5-440D-AC90-CEE941A3A8D6}"/>
              </a:ext>
            </a:extLst>
          </p:cNvPr>
          <p:cNvSpPr txBox="1"/>
          <p:nvPr/>
        </p:nvSpPr>
        <p:spPr>
          <a:xfrm>
            <a:off x="89054" y="5508111"/>
            <a:ext cx="5043055" cy="769441"/>
          </a:xfrm>
          <a:prstGeom prst="rect">
            <a:avLst/>
          </a:prstGeom>
          <a:noFill/>
        </p:spPr>
        <p:txBody>
          <a:bodyPr wrap="square" rtlCol="0">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Children work together, using various types of blocks. They learn by trial and error how to balance blocks so they don’t fall off. Block building improves fine motor skills and hand-eye coordination. Children’s imaginations unfold as they create various scenarios with their buildings.</a:t>
            </a:r>
          </a:p>
        </p:txBody>
      </p:sp>
      <p:sp>
        <p:nvSpPr>
          <p:cNvPr id="12" name="TextBox 11">
            <a:extLst>
              <a:ext uri="{FF2B5EF4-FFF2-40B4-BE49-F238E27FC236}">
                <a16:creationId xmlns:a16="http://schemas.microsoft.com/office/drawing/2014/main" id="{376E54F1-32DF-451B-B428-AF312289CB40}"/>
              </a:ext>
            </a:extLst>
          </p:cNvPr>
          <p:cNvSpPr txBox="1"/>
          <p:nvPr/>
        </p:nvSpPr>
        <p:spPr>
          <a:xfrm>
            <a:off x="475486" y="2461084"/>
            <a:ext cx="2584810" cy="1107996"/>
          </a:xfrm>
          <a:prstGeom prst="rect">
            <a:avLst/>
          </a:prstGeom>
          <a:noFill/>
        </p:spPr>
        <p:txBody>
          <a:bodyPr wrap="square" rtlCol="0">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Children engage in pretend play scenarios in the dramatic play area of the classroom. 3 and 4 year old children seek out 1 or 2 preferred playmates, assigning and assuming roles.</a:t>
            </a:r>
          </a:p>
        </p:txBody>
      </p:sp>
      <p:sp>
        <p:nvSpPr>
          <p:cNvPr id="14" name="TextBox 13">
            <a:extLst>
              <a:ext uri="{FF2B5EF4-FFF2-40B4-BE49-F238E27FC236}">
                <a16:creationId xmlns:a16="http://schemas.microsoft.com/office/drawing/2014/main" id="{A767C0A2-B19B-4267-B56B-FBE219E747FA}"/>
              </a:ext>
            </a:extLst>
          </p:cNvPr>
          <p:cNvSpPr txBox="1"/>
          <p:nvPr/>
        </p:nvSpPr>
        <p:spPr>
          <a:xfrm>
            <a:off x="7152831" y="5506396"/>
            <a:ext cx="3322398" cy="600164"/>
          </a:xfrm>
          <a:prstGeom prst="rect">
            <a:avLst/>
          </a:prstGeom>
          <a:noFill/>
        </p:spPr>
        <p:txBody>
          <a:bodyPr wrap="square" rtlCol="0">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Children engage in various themed sensory play experiences, exploring different textures, sounds and sights.</a:t>
            </a:r>
          </a:p>
        </p:txBody>
      </p:sp>
      <p:pic>
        <p:nvPicPr>
          <p:cNvPr id="3074" name="Picture 2">
            <a:extLst>
              <a:ext uri="{FF2B5EF4-FFF2-40B4-BE49-F238E27FC236}">
                <a16:creationId xmlns:a16="http://schemas.microsoft.com/office/drawing/2014/main" id="{48A42730-6AE4-C48E-4182-71EEED4206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1711" y="3491129"/>
            <a:ext cx="2651659" cy="19928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87A9129-5B9E-EE6C-3C1C-41D0733634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2265" y="3491129"/>
            <a:ext cx="2651660" cy="19928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3503FF3-A04B-09C5-5B72-19F6AA1BED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1188" y="3036113"/>
            <a:ext cx="1856572" cy="247028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B241710B-62A9-2328-BE39-E23E7CD0B4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60057" y="574049"/>
            <a:ext cx="1992888" cy="149466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C64E1172-9661-301D-4AF4-48E452CD0C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4030" y="3015082"/>
            <a:ext cx="1855559" cy="246893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BEB5460-0404-16E0-E4F2-07A7802892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3290" y="441237"/>
            <a:ext cx="2443406" cy="183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4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8083" y="-368986"/>
            <a:ext cx="4748450" cy="883065"/>
          </a:xfrm>
        </p:spPr>
        <p:txBody>
          <a:bodyPr>
            <a:normAutofit/>
          </a:bodyPr>
          <a:lstStyle/>
          <a:p>
            <a:r>
              <a:rPr lang="en-US" sz="2400" dirty="0">
                <a:solidFill>
                  <a:srgbClr val="FF0000"/>
                </a:solidFill>
              </a:rPr>
              <a:t>A Peek Into the Red Room</a:t>
            </a:r>
          </a:p>
        </p:txBody>
      </p:sp>
      <p:sp>
        <p:nvSpPr>
          <p:cNvPr id="13" name="TextBox 12">
            <a:extLst>
              <a:ext uri="{FF2B5EF4-FFF2-40B4-BE49-F238E27FC236}">
                <a16:creationId xmlns:a16="http://schemas.microsoft.com/office/drawing/2014/main" id="{C7B36BAE-53A1-4E44-91D4-5D76A1B77F7C}"/>
              </a:ext>
            </a:extLst>
          </p:cNvPr>
          <p:cNvSpPr txBox="1"/>
          <p:nvPr/>
        </p:nvSpPr>
        <p:spPr>
          <a:xfrm>
            <a:off x="280908" y="5913875"/>
            <a:ext cx="6097424" cy="261610"/>
          </a:xfrm>
          <a:prstGeom prst="rect">
            <a:avLst/>
          </a:prstGeom>
          <a:noFill/>
        </p:spPr>
        <p:txBody>
          <a:bodyPr wrap="square">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Children are introduced to letters and numbers through various fun and engaging activities.</a:t>
            </a:r>
          </a:p>
        </p:txBody>
      </p:sp>
      <p:sp>
        <p:nvSpPr>
          <p:cNvPr id="16" name="TextBox 15">
            <a:extLst>
              <a:ext uri="{FF2B5EF4-FFF2-40B4-BE49-F238E27FC236}">
                <a16:creationId xmlns:a16="http://schemas.microsoft.com/office/drawing/2014/main" id="{D8F5E0E9-2D93-4B83-ACE8-8E1215A5499A}"/>
              </a:ext>
            </a:extLst>
          </p:cNvPr>
          <p:cNvSpPr txBox="1"/>
          <p:nvPr/>
        </p:nvSpPr>
        <p:spPr>
          <a:xfrm>
            <a:off x="6095999" y="5354892"/>
            <a:ext cx="5022080" cy="430887"/>
          </a:xfrm>
          <a:prstGeom prst="rect">
            <a:avLst/>
          </a:prstGeom>
          <a:noFill/>
        </p:spPr>
        <p:txBody>
          <a:bodyPr wrap="square" rtlCol="0">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Children use playdough, rolling pins cookie cutters and scissors to strengthen their fine motor muscles.</a:t>
            </a:r>
          </a:p>
        </p:txBody>
      </p:sp>
      <p:sp>
        <p:nvSpPr>
          <p:cNvPr id="17" name="TextBox 16">
            <a:extLst>
              <a:ext uri="{FF2B5EF4-FFF2-40B4-BE49-F238E27FC236}">
                <a16:creationId xmlns:a16="http://schemas.microsoft.com/office/drawing/2014/main" id="{8D513635-4777-491B-AB78-B6F6C01B2B8E}"/>
              </a:ext>
            </a:extLst>
          </p:cNvPr>
          <p:cNvSpPr txBox="1"/>
          <p:nvPr/>
        </p:nvSpPr>
        <p:spPr>
          <a:xfrm>
            <a:off x="329080" y="2537613"/>
            <a:ext cx="5505527" cy="600164"/>
          </a:xfrm>
          <a:prstGeom prst="rect">
            <a:avLst/>
          </a:prstGeom>
          <a:noFill/>
        </p:spPr>
        <p:txBody>
          <a:bodyPr wrap="square" rtlCol="0">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Teachers support and encourage children as they work together to explore mathematical concepts, such as counting and measuring as well as visual </a:t>
            </a:r>
            <a:r>
              <a:rPr lang="en-US" sz="1100" dirty="0" err="1">
                <a:solidFill>
                  <a:schemeClr val="tx2"/>
                </a:solidFill>
                <a:latin typeface="Tahoma" panose="020B0604030504040204" pitchFamily="34" charset="0"/>
                <a:ea typeface="Tahoma" panose="020B0604030504040204" pitchFamily="34" charset="0"/>
                <a:cs typeface="Tahoma" panose="020B0604030504040204" pitchFamily="34" charset="0"/>
              </a:rPr>
              <a:t>spacial</a:t>
            </a:r>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 orientation and body awareness.</a:t>
            </a:r>
          </a:p>
        </p:txBody>
      </p:sp>
      <p:pic>
        <p:nvPicPr>
          <p:cNvPr id="15" name="Picture 14" descr="Image preview">
            <a:extLst>
              <a:ext uri="{FF2B5EF4-FFF2-40B4-BE49-F238E27FC236}">
                <a16:creationId xmlns:a16="http://schemas.microsoft.com/office/drawing/2014/main" id="{FA3E44C7-82CB-40C1-A40F-7AA6F1E08C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084" y="3234919"/>
            <a:ext cx="1972340" cy="2647560"/>
          </a:xfrm>
          <a:prstGeom prst="rect">
            <a:avLst/>
          </a:prstGeom>
          <a:noFill/>
          <a:ln>
            <a:noFill/>
          </a:ln>
        </p:spPr>
      </p:pic>
      <p:sp>
        <p:nvSpPr>
          <p:cNvPr id="3" name="TextBox 2">
            <a:extLst>
              <a:ext uri="{FF2B5EF4-FFF2-40B4-BE49-F238E27FC236}">
                <a16:creationId xmlns:a16="http://schemas.microsoft.com/office/drawing/2014/main" id="{5A3A1ECF-7EB1-48EE-9F10-AC5A0210C513}"/>
              </a:ext>
            </a:extLst>
          </p:cNvPr>
          <p:cNvSpPr txBox="1"/>
          <p:nvPr/>
        </p:nvSpPr>
        <p:spPr>
          <a:xfrm>
            <a:off x="6721487" y="2537613"/>
            <a:ext cx="4103417" cy="600164"/>
          </a:xfrm>
          <a:prstGeom prst="rect">
            <a:avLst/>
          </a:prstGeom>
          <a:noFill/>
        </p:spPr>
        <p:txBody>
          <a:bodyPr wrap="square" rtlCol="0">
            <a:spAutoFit/>
          </a:bodyPr>
          <a:lstStyle/>
          <a:p>
            <a:r>
              <a:rPr lang="en-US" sz="1100" dirty="0">
                <a:solidFill>
                  <a:schemeClr val="tx2"/>
                </a:solidFill>
                <a:latin typeface="Tahoma" panose="020B0604030504040204" pitchFamily="34" charset="0"/>
                <a:ea typeface="Tahoma" panose="020B0604030504040204" pitchFamily="34" charset="0"/>
                <a:cs typeface="Tahoma" panose="020B0604030504040204" pitchFamily="34" charset="0"/>
              </a:rPr>
              <a:t>Children work on age appropriate, interesting tasks, following single step instructions to complete a project. Daily projects typically relate to books, songs and classroom themes.</a:t>
            </a:r>
          </a:p>
        </p:txBody>
      </p:sp>
      <p:pic>
        <p:nvPicPr>
          <p:cNvPr id="4098" name="Picture 2">
            <a:extLst>
              <a:ext uri="{FF2B5EF4-FFF2-40B4-BE49-F238E27FC236}">
                <a16:creationId xmlns:a16="http://schemas.microsoft.com/office/drawing/2014/main" id="{47DABF0B-4A6F-E0C4-4C49-9C2EAE1DFC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4068" y="224369"/>
            <a:ext cx="1726749" cy="22975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A27D1C1-34D7-F40F-1A3E-D7F0D3A3E6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880" y="3086969"/>
            <a:ext cx="1675019" cy="222871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D4855F0-85D9-07E2-6761-1B3F8B6200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327869" y="3403470"/>
            <a:ext cx="2233360" cy="16750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43CE308C-C1BB-EBDC-15AD-22F53FA3E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2308" y="3265873"/>
            <a:ext cx="3180112" cy="239005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AC8666D3-E7EC-C055-94DC-1CCEBD9CA9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8742" y="492349"/>
            <a:ext cx="2615042" cy="196536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0C205E7D-BF0A-4E35-6260-0013F86855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2886" y="492349"/>
            <a:ext cx="2656722" cy="199669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1047C1EF-14DF-DECF-BDE7-D95924A021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316" y="224370"/>
            <a:ext cx="1726749" cy="229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71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067" y="0"/>
            <a:ext cx="10058402" cy="662546"/>
          </a:xfrm>
        </p:spPr>
        <p:txBody>
          <a:bodyPr/>
          <a:lstStyle/>
          <a:p>
            <a:r>
              <a:rPr lang="en-US" dirty="0"/>
              <a:t>	      </a:t>
            </a:r>
            <a:r>
              <a:rPr lang="en-US" dirty="0">
                <a:solidFill>
                  <a:srgbClr val="0070C0"/>
                </a:solidFill>
              </a:rPr>
              <a:t>The Blue Room Program </a:t>
            </a:r>
          </a:p>
        </p:txBody>
      </p:sp>
      <p:sp>
        <p:nvSpPr>
          <p:cNvPr id="7" name="TextBox 6">
            <a:extLst>
              <a:ext uri="{FF2B5EF4-FFF2-40B4-BE49-F238E27FC236}">
                <a16:creationId xmlns:a16="http://schemas.microsoft.com/office/drawing/2014/main" id="{0D05B1D8-F594-4DBC-A4D8-45EE496A7B03}"/>
              </a:ext>
            </a:extLst>
          </p:cNvPr>
          <p:cNvSpPr txBox="1"/>
          <p:nvPr/>
        </p:nvSpPr>
        <p:spPr>
          <a:xfrm>
            <a:off x="4649038" y="567843"/>
            <a:ext cx="7084464" cy="3139321"/>
          </a:xfrm>
          <a:prstGeom prst="rect">
            <a:avLst/>
          </a:prstGeom>
          <a:noFill/>
        </p:spPr>
        <p:txBody>
          <a:bodyPr wrap="square" rtlCol="0">
            <a:spAutoFit/>
          </a:bodyPr>
          <a:lstStyle/>
          <a:p>
            <a:r>
              <a:rPr lang="en-US" dirty="0">
                <a:solidFill>
                  <a:schemeClr val="bg2">
                    <a:lumMod val="50000"/>
                  </a:schemeClr>
                </a:solidFill>
                <a:effectLst/>
                <a:latin typeface="Tahoma" panose="020B0604030504040204" pitchFamily="34" charset="0"/>
                <a:ea typeface="Tahoma" panose="020B0604030504040204" pitchFamily="34" charset="0"/>
                <a:cs typeface="Tahoma" panose="020B0604030504040204" pitchFamily="34" charset="0"/>
              </a:rPr>
              <a:t>The Blue Room is for children ages 4 &amp; 5. This program offers open-ended activities to encourage flexible thinking and problem solving. Children are given many opportunities to build literacy, practice writing, pre-reading and math skills. The program focuses on building the organizational and self-help skills necessary for a solid start in Kindergarten. Curriculum is purposefully structured to help children gain confidence in their abilities, become responsible for themselves and show empathy for others.  Our Blue Room program is for children that will be 4 by October 1st.</a:t>
            </a:r>
          </a:p>
          <a:p>
            <a:br>
              <a:rPr lang="en-US" b="0" dirty="0">
                <a:solidFill>
                  <a:srgbClr val="1B1B1B"/>
                </a:solidFill>
                <a:effectLst/>
                <a:latin typeface="Poppins" panose="00000500000000000000" pitchFamily="2"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317B47E8-3FF5-440D-AC90-CEE941A3A8D6}"/>
              </a:ext>
            </a:extLst>
          </p:cNvPr>
          <p:cNvSpPr txBox="1"/>
          <p:nvPr/>
        </p:nvSpPr>
        <p:spPr>
          <a:xfrm>
            <a:off x="111878" y="5490624"/>
            <a:ext cx="5043055" cy="769441"/>
          </a:xfrm>
          <a:prstGeom prst="rect">
            <a:avLst/>
          </a:prstGeom>
          <a:noFill/>
        </p:spPr>
        <p:txBody>
          <a:bodyPr wrap="square" rtlCol="0">
            <a:spAutoFit/>
          </a:bodyPr>
          <a:lstStyle/>
          <a:p>
            <a:r>
              <a:rPr lang="en-US" sz="1100" dirty="0">
                <a:solidFill>
                  <a:srgbClr val="0070C0"/>
                </a:solidFill>
                <a:latin typeface="Tahoma" panose="020B0604030504040204" pitchFamily="34" charset="0"/>
                <a:ea typeface="Tahoma" panose="020B0604030504040204" pitchFamily="34" charset="0"/>
                <a:cs typeface="Tahoma" panose="020B0604030504040204" pitchFamily="34" charset="0"/>
              </a:rPr>
              <a:t>Children work together, using various types of blocks.</a:t>
            </a:r>
            <a:r>
              <a:rPr lang="en-US" sz="1100" b="0"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 Their building becomes more detailed and intentional, requiring planning</a:t>
            </a:r>
            <a:r>
              <a:rPr lang="en-US" sz="1100" b="0" i="0" dirty="0">
                <a:solidFill>
                  <a:srgbClr val="0070C0"/>
                </a:solidFill>
                <a:effectLst/>
                <a:latin typeface="-apple-system"/>
              </a:rPr>
              <a:t>.</a:t>
            </a:r>
            <a:r>
              <a:rPr lang="en-US" sz="1100" dirty="0">
                <a:solidFill>
                  <a:srgbClr val="0070C0"/>
                </a:solidFill>
                <a:latin typeface="Tahoma" panose="020B0604030504040204" pitchFamily="34" charset="0"/>
                <a:ea typeface="Tahoma" panose="020B0604030504040204" pitchFamily="34" charset="0"/>
                <a:cs typeface="Tahoma" panose="020B0604030504040204" pitchFamily="34" charset="0"/>
              </a:rPr>
              <a:t> They engage in conversations to plan what they will build and work together to complete the task.</a:t>
            </a:r>
            <a:r>
              <a:rPr lang="en-US" sz="1100" b="0" i="0" dirty="0">
                <a:solidFill>
                  <a:srgbClr val="0070C0"/>
                </a:solidFill>
                <a:effectLst/>
                <a:latin typeface="-apple-system"/>
              </a:rPr>
              <a:t> </a:t>
            </a:r>
            <a:endParaRPr lang="en-US" sz="11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C5E155EA-F35E-44F2-ADA8-B5D3287C0A47}"/>
              </a:ext>
            </a:extLst>
          </p:cNvPr>
          <p:cNvSpPr txBox="1"/>
          <p:nvPr/>
        </p:nvSpPr>
        <p:spPr>
          <a:xfrm>
            <a:off x="0" y="2555715"/>
            <a:ext cx="4307080" cy="430887"/>
          </a:xfrm>
          <a:prstGeom prst="rect">
            <a:avLst/>
          </a:prstGeom>
          <a:noFill/>
        </p:spPr>
        <p:txBody>
          <a:bodyPr wrap="square" rtlCol="0">
            <a:spAutoFit/>
          </a:bodyPr>
          <a:lstStyle/>
          <a:p>
            <a:r>
              <a:rPr lang="en-US"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Children begin drawing and writing in journals weekly, documenting the progress they make throughout the school year. </a:t>
            </a:r>
          </a:p>
        </p:txBody>
      </p:sp>
      <p:sp>
        <p:nvSpPr>
          <p:cNvPr id="4" name="TextBox 3">
            <a:extLst>
              <a:ext uri="{FF2B5EF4-FFF2-40B4-BE49-F238E27FC236}">
                <a16:creationId xmlns:a16="http://schemas.microsoft.com/office/drawing/2014/main" id="{2DCC8C1C-AEFC-47A0-884C-A32F7E49151F}"/>
              </a:ext>
            </a:extLst>
          </p:cNvPr>
          <p:cNvSpPr txBox="1"/>
          <p:nvPr/>
        </p:nvSpPr>
        <p:spPr>
          <a:xfrm>
            <a:off x="5900996" y="5667937"/>
            <a:ext cx="3962195" cy="769441"/>
          </a:xfrm>
          <a:prstGeom prst="rect">
            <a:avLst/>
          </a:prstGeom>
          <a:noFill/>
        </p:spPr>
        <p:txBody>
          <a:bodyPr wrap="square" rtlCol="0">
            <a:spAutoFit/>
          </a:bodyPr>
          <a:lstStyle/>
          <a:p>
            <a:r>
              <a:rPr lang="en-US" sz="1100" dirty="0">
                <a:solidFill>
                  <a:srgbClr val="0070C0"/>
                </a:solidFill>
                <a:latin typeface="Tahoma" panose="020B0604030504040204" pitchFamily="34" charset="0"/>
                <a:ea typeface="Tahoma" panose="020B0604030504040204" pitchFamily="34" charset="0"/>
                <a:cs typeface="Tahoma" panose="020B0604030504040204" pitchFamily="34" charset="0"/>
              </a:rPr>
              <a:t>Children complete age appropriate, interesting tasks using scissors and various writing and drawing tools. Children label pictures with written words. Daily projects typically involve multi-step instructions.</a:t>
            </a:r>
          </a:p>
        </p:txBody>
      </p:sp>
      <p:pic>
        <p:nvPicPr>
          <p:cNvPr id="5128" name="Picture 8">
            <a:extLst>
              <a:ext uri="{FF2B5EF4-FFF2-40B4-BE49-F238E27FC236}">
                <a16:creationId xmlns:a16="http://schemas.microsoft.com/office/drawing/2014/main" id="{9A6207E5-AFE3-E6CA-EA19-AC95B5CBF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95" y="3707164"/>
            <a:ext cx="2186239" cy="16396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2FF3450-35CC-6902-8C5A-D6EC830EE16E}"/>
              </a:ext>
            </a:extLst>
          </p:cNvPr>
          <p:cNvPicPr>
            <a:picLocks noChangeAspect="1"/>
          </p:cNvPicPr>
          <p:nvPr/>
        </p:nvPicPr>
        <p:blipFill>
          <a:blip r:embed="rId3"/>
          <a:stretch>
            <a:fillRect/>
          </a:stretch>
        </p:blipFill>
        <p:spPr>
          <a:xfrm>
            <a:off x="8023626" y="3121519"/>
            <a:ext cx="1839565" cy="2452753"/>
          </a:xfrm>
          <a:prstGeom prst="rect">
            <a:avLst/>
          </a:prstGeom>
        </p:spPr>
      </p:pic>
      <p:pic>
        <p:nvPicPr>
          <p:cNvPr id="6" name="Picture 5">
            <a:extLst>
              <a:ext uri="{FF2B5EF4-FFF2-40B4-BE49-F238E27FC236}">
                <a16:creationId xmlns:a16="http://schemas.microsoft.com/office/drawing/2014/main" id="{8F825EDF-FD52-6F30-F3A1-C6EB0604D737}"/>
              </a:ext>
            </a:extLst>
          </p:cNvPr>
          <p:cNvPicPr>
            <a:picLocks noChangeAspect="1"/>
          </p:cNvPicPr>
          <p:nvPr/>
        </p:nvPicPr>
        <p:blipFill>
          <a:blip r:embed="rId4"/>
          <a:srcRect l="21446" r="9780" b="36273"/>
          <a:stretch/>
        </p:blipFill>
        <p:spPr>
          <a:xfrm>
            <a:off x="5406036" y="3130281"/>
            <a:ext cx="1978176" cy="2443991"/>
          </a:xfrm>
          <a:prstGeom prst="rect">
            <a:avLst/>
          </a:prstGeom>
        </p:spPr>
      </p:pic>
      <p:pic>
        <p:nvPicPr>
          <p:cNvPr id="8" name="Picture 7">
            <a:extLst>
              <a:ext uri="{FF2B5EF4-FFF2-40B4-BE49-F238E27FC236}">
                <a16:creationId xmlns:a16="http://schemas.microsoft.com/office/drawing/2014/main" id="{C0EB2EB3-63D3-9591-5C97-38FEDC9033D6}"/>
              </a:ext>
            </a:extLst>
          </p:cNvPr>
          <p:cNvPicPr>
            <a:picLocks noChangeAspect="1"/>
          </p:cNvPicPr>
          <p:nvPr/>
        </p:nvPicPr>
        <p:blipFill>
          <a:blip r:embed="rId5"/>
          <a:stretch>
            <a:fillRect/>
          </a:stretch>
        </p:blipFill>
        <p:spPr>
          <a:xfrm>
            <a:off x="2530067" y="3538779"/>
            <a:ext cx="2481790" cy="1861342"/>
          </a:xfrm>
          <a:prstGeom prst="rect">
            <a:avLst/>
          </a:prstGeom>
        </p:spPr>
      </p:pic>
      <p:pic>
        <p:nvPicPr>
          <p:cNvPr id="9" name="Picture 8">
            <a:extLst>
              <a:ext uri="{FF2B5EF4-FFF2-40B4-BE49-F238E27FC236}">
                <a16:creationId xmlns:a16="http://schemas.microsoft.com/office/drawing/2014/main" id="{1C25591D-2726-498F-5ADE-26EAAC7151C8}"/>
              </a:ext>
            </a:extLst>
          </p:cNvPr>
          <p:cNvPicPr>
            <a:picLocks noChangeAspect="1"/>
          </p:cNvPicPr>
          <p:nvPr/>
        </p:nvPicPr>
        <p:blipFill>
          <a:blip r:embed="rId6"/>
          <a:srcRect t="12475" r="1439"/>
          <a:stretch/>
        </p:blipFill>
        <p:spPr>
          <a:xfrm>
            <a:off x="174595" y="92552"/>
            <a:ext cx="1958869" cy="2319382"/>
          </a:xfrm>
          <a:prstGeom prst="rect">
            <a:avLst/>
          </a:prstGeom>
        </p:spPr>
      </p:pic>
      <p:pic>
        <p:nvPicPr>
          <p:cNvPr id="11" name="Picture 10">
            <a:extLst>
              <a:ext uri="{FF2B5EF4-FFF2-40B4-BE49-F238E27FC236}">
                <a16:creationId xmlns:a16="http://schemas.microsoft.com/office/drawing/2014/main" id="{AA397676-2512-484D-5C0C-57937129CDA4}"/>
              </a:ext>
            </a:extLst>
          </p:cNvPr>
          <p:cNvPicPr>
            <a:picLocks noChangeAspect="1"/>
          </p:cNvPicPr>
          <p:nvPr/>
        </p:nvPicPr>
        <p:blipFill>
          <a:blip r:embed="rId7"/>
          <a:srcRect r="15085" b="18576"/>
          <a:stretch/>
        </p:blipFill>
        <p:spPr>
          <a:xfrm>
            <a:off x="2153540" y="497109"/>
            <a:ext cx="2243152" cy="1613190"/>
          </a:xfrm>
          <a:prstGeom prst="rect">
            <a:avLst/>
          </a:prstGeom>
        </p:spPr>
      </p:pic>
    </p:spTree>
    <p:extLst>
      <p:ext uri="{BB962C8B-B14F-4D97-AF65-F5344CB8AC3E}">
        <p14:creationId xmlns:p14="http://schemas.microsoft.com/office/powerpoint/2010/main" val="228456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8083" y="-368986"/>
            <a:ext cx="4852762" cy="984283"/>
          </a:xfrm>
        </p:spPr>
        <p:txBody>
          <a:bodyPr>
            <a:normAutofit/>
          </a:bodyPr>
          <a:lstStyle/>
          <a:p>
            <a:r>
              <a:rPr lang="en-US" sz="2400" dirty="0">
                <a:solidFill>
                  <a:srgbClr val="0070C0"/>
                </a:solidFill>
              </a:rPr>
              <a:t>A Peek Into the Blue Room</a:t>
            </a:r>
          </a:p>
        </p:txBody>
      </p:sp>
      <p:sp>
        <p:nvSpPr>
          <p:cNvPr id="30" name="TextBox 29">
            <a:extLst>
              <a:ext uri="{FF2B5EF4-FFF2-40B4-BE49-F238E27FC236}">
                <a16:creationId xmlns:a16="http://schemas.microsoft.com/office/drawing/2014/main" id="{FCB59A50-5F03-4C7C-89A1-B8A1CAFCEDB2}"/>
              </a:ext>
            </a:extLst>
          </p:cNvPr>
          <p:cNvSpPr txBox="1"/>
          <p:nvPr/>
        </p:nvSpPr>
        <p:spPr>
          <a:xfrm>
            <a:off x="267637" y="5589038"/>
            <a:ext cx="3963256" cy="769441"/>
          </a:xfrm>
          <a:prstGeom prst="rect">
            <a:avLst/>
          </a:prstGeom>
          <a:noFill/>
        </p:spPr>
        <p:txBody>
          <a:bodyPr wrap="square">
            <a:spAutoFit/>
          </a:bodyPr>
          <a:lstStyle/>
          <a:p>
            <a:r>
              <a:rPr lang="en-US" sz="1100" dirty="0">
                <a:solidFill>
                  <a:srgbClr val="0070C0"/>
                </a:solidFill>
                <a:latin typeface="Tahoma" panose="020B0604030504040204" pitchFamily="34" charset="0"/>
                <a:ea typeface="Tahoma" panose="020B0604030504040204" pitchFamily="34" charset="0"/>
                <a:cs typeface="Tahoma" panose="020B0604030504040204" pitchFamily="34" charset="0"/>
              </a:rPr>
              <a:t>Children engage in various themed sensory play experiences together, exploring different textures, sounds and sights. Children explore different units of measurement, making predictions, connections and following recipes.</a:t>
            </a:r>
          </a:p>
        </p:txBody>
      </p:sp>
      <p:sp>
        <p:nvSpPr>
          <p:cNvPr id="5" name="TextBox 4">
            <a:extLst>
              <a:ext uri="{FF2B5EF4-FFF2-40B4-BE49-F238E27FC236}">
                <a16:creationId xmlns:a16="http://schemas.microsoft.com/office/drawing/2014/main" id="{BA97CA8C-253D-4314-81AD-28E2CD1659CA}"/>
              </a:ext>
            </a:extLst>
          </p:cNvPr>
          <p:cNvSpPr txBox="1"/>
          <p:nvPr/>
        </p:nvSpPr>
        <p:spPr>
          <a:xfrm>
            <a:off x="288668" y="2435909"/>
            <a:ext cx="4623386" cy="600164"/>
          </a:xfrm>
          <a:prstGeom prst="rect">
            <a:avLst/>
          </a:prstGeom>
          <a:noFill/>
        </p:spPr>
        <p:txBody>
          <a:bodyPr wrap="square" rtlCol="0">
            <a:spAutoFit/>
          </a:bodyPr>
          <a:lstStyle/>
          <a:p>
            <a:r>
              <a:rPr lang="en-US" sz="1100" dirty="0">
                <a:solidFill>
                  <a:srgbClr val="0070C0"/>
                </a:solidFill>
                <a:latin typeface="Tahoma" panose="020B0604030504040204" pitchFamily="34" charset="0"/>
                <a:ea typeface="Tahoma" panose="020B0604030504040204" pitchFamily="34" charset="0"/>
                <a:cs typeface="Tahoma" panose="020B0604030504040204" pitchFamily="34" charset="0"/>
              </a:rPr>
              <a:t>Children in the Blue Room participate in daily meetings where they discuss the calendar and the weather. On Book Day, children bring in a book from home to share with their friends.</a:t>
            </a:r>
          </a:p>
        </p:txBody>
      </p:sp>
      <p:sp>
        <p:nvSpPr>
          <p:cNvPr id="6" name="TextBox 5">
            <a:extLst>
              <a:ext uri="{FF2B5EF4-FFF2-40B4-BE49-F238E27FC236}">
                <a16:creationId xmlns:a16="http://schemas.microsoft.com/office/drawing/2014/main" id="{886B127F-4ECA-41F1-B56E-51E526D63C09}"/>
              </a:ext>
            </a:extLst>
          </p:cNvPr>
          <p:cNvSpPr txBox="1"/>
          <p:nvPr/>
        </p:nvSpPr>
        <p:spPr>
          <a:xfrm>
            <a:off x="5862762" y="2855830"/>
            <a:ext cx="6097712" cy="769441"/>
          </a:xfrm>
          <a:prstGeom prst="rect">
            <a:avLst/>
          </a:prstGeom>
          <a:noFill/>
        </p:spPr>
        <p:txBody>
          <a:bodyPr wrap="square" rtlCol="0">
            <a:spAutoFit/>
          </a:bodyPr>
          <a:lstStyle/>
          <a:p>
            <a:r>
              <a:rPr lang="en-US" sz="1100" dirty="0">
                <a:solidFill>
                  <a:srgbClr val="0070C0"/>
                </a:solidFill>
                <a:latin typeface="Tahoma" panose="020B0604030504040204" pitchFamily="34" charset="0"/>
                <a:ea typeface="Tahoma" panose="020B0604030504040204" pitchFamily="34" charset="0"/>
                <a:cs typeface="Tahoma" panose="020B0604030504040204" pitchFamily="34" charset="0"/>
              </a:rPr>
              <a:t>Children begin playing in larger groups, taking turns assigning and assuming roles in the dramatic play area. Cooperative play frequently extends over the course of several days. Teachers join children in their play, modeling appropriate social language and offering suggestions how to enhance and extend play.</a:t>
            </a:r>
          </a:p>
        </p:txBody>
      </p:sp>
      <p:sp>
        <p:nvSpPr>
          <p:cNvPr id="8" name="TextBox 7">
            <a:extLst>
              <a:ext uri="{FF2B5EF4-FFF2-40B4-BE49-F238E27FC236}">
                <a16:creationId xmlns:a16="http://schemas.microsoft.com/office/drawing/2014/main" id="{3D8D90F0-033A-4CA7-9D9F-C5004F067E1C}"/>
              </a:ext>
            </a:extLst>
          </p:cNvPr>
          <p:cNvSpPr txBox="1"/>
          <p:nvPr/>
        </p:nvSpPr>
        <p:spPr>
          <a:xfrm>
            <a:off x="4746554" y="5716564"/>
            <a:ext cx="3709858" cy="600164"/>
          </a:xfrm>
          <a:prstGeom prst="rect">
            <a:avLst/>
          </a:prstGeom>
          <a:noFill/>
        </p:spPr>
        <p:txBody>
          <a:bodyPr wrap="square" rtlCol="0">
            <a:spAutoFit/>
          </a:bodyPr>
          <a:lstStyle/>
          <a:p>
            <a:r>
              <a:rPr lang="en-US" sz="1100" dirty="0">
                <a:solidFill>
                  <a:srgbClr val="0070C0"/>
                </a:solidFill>
                <a:latin typeface="Tahoma" panose="020B0604030504040204" pitchFamily="34" charset="0"/>
                <a:ea typeface="Tahoma" panose="020B0604030504040204" pitchFamily="34" charset="0"/>
                <a:cs typeface="Tahoma" panose="020B0604030504040204" pitchFamily="34" charset="0"/>
              </a:rPr>
              <a:t>Children use various manipulatives to count, create and extend patterns. Children learn concepts of more, less and number correspondence. </a:t>
            </a:r>
          </a:p>
        </p:txBody>
      </p:sp>
      <p:pic>
        <p:nvPicPr>
          <p:cNvPr id="32" name="Picture 31">
            <a:extLst>
              <a:ext uri="{FF2B5EF4-FFF2-40B4-BE49-F238E27FC236}">
                <a16:creationId xmlns:a16="http://schemas.microsoft.com/office/drawing/2014/main" id="{2BE1F7DC-909A-4DED-BA56-08D6F88345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9673" y="3625271"/>
            <a:ext cx="2529970" cy="1889502"/>
          </a:xfrm>
          <a:prstGeom prst="rect">
            <a:avLst/>
          </a:prstGeom>
          <a:noFill/>
          <a:ln>
            <a:noFill/>
          </a:ln>
        </p:spPr>
      </p:pic>
      <p:sp>
        <p:nvSpPr>
          <p:cNvPr id="9" name="TextBox 8">
            <a:extLst>
              <a:ext uri="{FF2B5EF4-FFF2-40B4-BE49-F238E27FC236}">
                <a16:creationId xmlns:a16="http://schemas.microsoft.com/office/drawing/2014/main" id="{B5A4781E-4A4F-42F2-AB2C-B40C5BDB8089}"/>
              </a:ext>
            </a:extLst>
          </p:cNvPr>
          <p:cNvSpPr txBox="1"/>
          <p:nvPr/>
        </p:nvSpPr>
        <p:spPr>
          <a:xfrm>
            <a:off x="9444028" y="5501120"/>
            <a:ext cx="2051498" cy="600164"/>
          </a:xfrm>
          <a:prstGeom prst="rect">
            <a:avLst/>
          </a:prstGeom>
          <a:noFill/>
        </p:spPr>
        <p:txBody>
          <a:bodyPr wrap="square" rtlCol="0">
            <a:spAutoFit/>
          </a:bodyPr>
          <a:lstStyle/>
          <a:p>
            <a:r>
              <a:rPr lang="en-US" sz="1100" dirty="0">
                <a:solidFill>
                  <a:srgbClr val="0070C0"/>
                </a:solidFill>
                <a:latin typeface="Tahoma" panose="020B0604030504040204" pitchFamily="34" charset="0"/>
                <a:ea typeface="Tahoma" panose="020B0604030504040204" pitchFamily="34" charset="0"/>
                <a:cs typeface="Tahoma" panose="020B0604030504040204" pitchFamily="34" charset="0"/>
              </a:rPr>
              <a:t>Our classroom walls showcase children created murals and artwork. </a:t>
            </a:r>
          </a:p>
        </p:txBody>
      </p:sp>
      <p:pic>
        <p:nvPicPr>
          <p:cNvPr id="1028" name="Picture 4">
            <a:extLst>
              <a:ext uri="{FF2B5EF4-FFF2-40B4-BE49-F238E27FC236}">
                <a16:creationId xmlns:a16="http://schemas.microsoft.com/office/drawing/2014/main" id="{B9B4CAF3-42A7-41B9-565E-A4283CFBF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806045" y="297076"/>
            <a:ext cx="2602168" cy="19516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8835DA0-693D-F4BE-5CFE-2EF90CAE9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566898" y="615297"/>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2A7B87C-6B2D-D3DA-BE7A-FA96B2ADE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8487833" y="855581"/>
            <a:ext cx="2285999" cy="17144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468408A-B41E-2B0B-C91D-37BDB778C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099389" y="3375801"/>
            <a:ext cx="2421142" cy="18158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1F4FCFA-7F8A-BAF7-2512-402B9BAF77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852223" y="3972849"/>
            <a:ext cx="1965009" cy="14737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E3B463-E6F1-C69F-8E07-1BEDB814E92F}"/>
              </a:ext>
            </a:extLst>
          </p:cNvPr>
          <p:cNvPicPr>
            <a:picLocks noChangeAspect="1"/>
          </p:cNvPicPr>
          <p:nvPr/>
        </p:nvPicPr>
        <p:blipFill>
          <a:blip r:embed="rId9"/>
          <a:stretch>
            <a:fillRect/>
          </a:stretch>
        </p:blipFill>
        <p:spPr>
          <a:xfrm>
            <a:off x="461161" y="3065871"/>
            <a:ext cx="1815856" cy="2421141"/>
          </a:xfrm>
          <a:prstGeom prst="rect">
            <a:avLst/>
          </a:prstGeom>
        </p:spPr>
      </p:pic>
      <p:pic>
        <p:nvPicPr>
          <p:cNvPr id="4" name="Picture 3">
            <a:extLst>
              <a:ext uri="{FF2B5EF4-FFF2-40B4-BE49-F238E27FC236}">
                <a16:creationId xmlns:a16="http://schemas.microsoft.com/office/drawing/2014/main" id="{78E74D6D-109D-0ECE-6961-C8C3D223DA55}"/>
              </a:ext>
            </a:extLst>
          </p:cNvPr>
          <p:cNvPicPr>
            <a:picLocks noChangeAspect="1"/>
          </p:cNvPicPr>
          <p:nvPr/>
        </p:nvPicPr>
        <p:blipFill>
          <a:blip r:embed="rId10"/>
          <a:stretch>
            <a:fillRect/>
          </a:stretch>
        </p:blipFill>
        <p:spPr>
          <a:xfrm>
            <a:off x="4568134" y="3754984"/>
            <a:ext cx="2346385" cy="1759789"/>
          </a:xfrm>
          <a:prstGeom prst="rect">
            <a:avLst/>
          </a:prstGeom>
        </p:spPr>
      </p:pic>
      <p:pic>
        <p:nvPicPr>
          <p:cNvPr id="10" name="Picture 9">
            <a:extLst>
              <a:ext uri="{FF2B5EF4-FFF2-40B4-BE49-F238E27FC236}">
                <a16:creationId xmlns:a16="http://schemas.microsoft.com/office/drawing/2014/main" id="{FE605EFF-BF6D-67AF-D348-637610C8DF19}"/>
              </a:ext>
            </a:extLst>
          </p:cNvPr>
          <p:cNvPicPr>
            <a:picLocks noChangeAspect="1"/>
          </p:cNvPicPr>
          <p:nvPr/>
        </p:nvPicPr>
        <p:blipFill>
          <a:blip r:embed="rId11"/>
          <a:stretch>
            <a:fillRect/>
          </a:stretch>
        </p:blipFill>
        <p:spPr>
          <a:xfrm>
            <a:off x="91155" y="287781"/>
            <a:ext cx="2626955" cy="1970216"/>
          </a:xfrm>
          <a:prstGeom prst="rect">
            <a:avLst/>
          </a:prstGeom>
        </p:spPr>
      </p:pic>
    </p:spTree>
    <p:extLst>
      <p:ext uri="{BB962C8B-B14F-4D97-AF65-F5344CB8AC3E}">
        <p14:creationId xmlns:p14="http://schemas.microsoft.com/office/powerpoint/2010/main" val="250628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298A5-3FE5-4C84-BF27-01C89B9EEB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076" y="346828"/>
            <a:ext cx="3121660" cy="2331720"/>
          </a:xfrm>
          <a:prstGeom prst="rect">
            <a:avLst/>
          </a:prstGeom>
          <a:noFill/>
          <a:ln>
            <a:noFill/>
          </a:ln>
        </p:spPr>
      </p:pic>
      <p:pic>
        <p:nvPicPr>
          <p:cNvPr id="5" name="Picture 4">
            <a:extLst>
              <a:ext uri="{FF2B5EF4-FFF2-40B4-BE49-F238E27FC236}">
                <a16:creationId xmlns:a16="http://schemas.microsoft.com/office/drawing/2014/main" id="{2157DBDD-B1E7-442B-8FCE-97728FC4CF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1629" y="422280"/>
            <a:ext cx="3020243" cy="2256268"/>
          </a:xfrm>
          <a:prstGeom prst="rect">
            <a:avLst/>
          </a:prstGeom>
          <a:noFill/>
          <a:ln>
            <a:noFill/>
          </a:ln>
        </p:spPr>
      </p:pic>
      <p:pic>
        <p:nvPicPr>
          <p:cNvPr id="6" name="Picture 5">
            <a:extLst>
              <a:ext uri="{FF2B5EF4-FFF2-40B4-BE49-F238E27FC236}">
                <a16:creationId xmlns:a16="http://schemas.microsoft.com/office/drawing/2014/main" id="{8AC8CBDF-94B3-4822-B392-B0412D0720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758389" y="558160"/>
            <a:ext cx="2427587" cy="1813189"/>
          </a:xfrm>
          <a:prstGeom prst="rect">
            <a:avLst/>
          </a:prstGeom>
          <a:noFill/>
          <a:ln>
            <a:noFill/>
          </a:ln>
        </p:spPr>
      </p:pic>
      <p:pic>
        <p:nvPicPr>
          <p:cNvPr id="8" name="Picture 7" descr="A picture containing person, ground, outdoor&#10;&#10;Description automatically generated">
            <a:extLst>
              <a:ext uri="{FF2B5EF4-FFF2-40B4-BE49-F238E27FC236}">
                <a16:creationId xmlns:a16="http://schemas.microsoft.com/office/drawing/2014/main" id="{BCB1F133-AC85-42BC-A352-EAECC1FD1F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0306" y="2987040"/>
            <a:ext cx="3121660" cy="2331490"/>
          </a:xfrm>
          <a:prstGeom prst="rect">
            <a:avLst/>
          </a:prstGeom>
        </p:spPr>
      </p:pic>
      <p:pic>
        <p:nvPicPr>
          <p:cNvPr id="9" name="Picture 8">
            <a:extLst>
              <a:ext uri="{FF2B5EF4-FFF2-40B4-BE49-F238E27FC236}">
                <a16:creationId xmlns:a16="http://schemas.microsoft.com/office/drawing/2014/main" id="{2FD2F773-4810-46CE-98D3-82782A96E2B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805884" y="3281217"/>
            <a:ext cx="2331491" cy="1743138"/>
          </a:xfrm>
          <a:prstGeom prst="rect">
            <a:avLst/>
          </a:prstGeom>
          <a:noFill/>
          <a:ln>
            <a:noFill/>
          </a:ln>
        </p:spPr>
      </p:pic>
      <p:pic>
        <p:nvPicPr>
          <p:cNvPr id="10" name="Picture 9">
            <a:extLst>
              <a:ext uri="{FF2B5EF4-FFF2-40B4-BE49-F238E27FC236}">
                <a16:creationId xmlns:a16="http://schemas.microsoft.com/office/drawing/2014/main" id="{24EDA9CD-D456-4936-9460-3E10E2B2F69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920715" y="3282438"/>
            <a:ext cx="2333934" cy="1743139"/>
          </a:xfrm>
          <a:prstGeom prst="rect">
            <a:avLst/>
          </a:prstGeom>
          <a:noFill/>
          <a:ln>
            <a:noFill/>
          </a:ln>
        </p:spPr>
      </p:pic>
      <p:sp>
        <p:nvSpPr>
          <p:cNvPr id="11" name="TextBox 10">
            <a:extLst>
              <a:ext uri="{FF2B5EF4-FFF2-40B4-BE49-F238E27FC236}">
                <a16:creationId xmlns:a16="http://schemas.microsoft.com/office/drawing/2014/main" id="{03A6D822-342B-47D2-BDFB-D8E86287C89B}"/>
              </a:ext>
            </a:extLst>
          </p:cNvPr>
          <p:cNvSpPr txBox="1"/>
          <p:nvPr/>
        </p:nvSpPr>
        <p:spPr>
          <a:xfrm>
            <a:off x="175491" y="346828"/>
            <a:ext cx="3582733" cy="1169551"/>
          </a:xfrm>
          <a:prstGeom prst="rect">
            <a:avLst/>
          </a:prstGeom>
          <a:noFill/>
        </p:spPr>
        <p:txBody>
          <a:bodyPr wrap="square" rtlCol="0">
            <a:spAutoFit/>
          </a:bodyPr>
          <a:lstStyle/>
          <a:p>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We play outside everyday! We drive cars, ride bikes, swing on the swings, climb on the play structure and go on nature scavenger hunts. Somedays we bring our projects outside!</a:t>
            </a:r>
          </a:p>
        </p:txBody>
      </p:sp>
      <p:sp>
        <p:nvSpPr>
          <p:cNvPr id="12" name="TextBox 11">
            <a:extLst>
              <a:ext uri="{FF2B5EF4-FFF2-40B4-BE49-F238E27FC236}">
                <a16:creationId xmlns:a16="http://schemas.microsoft.com/office/drawing/2014/main" id="{21BEE236-97E3-48BE-9AE7-7C99463D3EEE}"/>
              </a:ext>
            </a:extLst>
          </p:cNvPr>
          <p:cNvSpPr txBox="1"/>
          <p:nvPr/>
        </p:nvSpPr>
        <p:spPr>
          <a:xfrm>
            <a:off x="497941" y="5843082"/>
            <a:ext cx="11316189" cy="707886"/>
          </a:xfrm>
          <a:prstGeom prst="rect">
            <a:avLst/>
          </a:prstGeom>
          <a:noFill/>
        </p:spPr>
        <p:txBody>
          <a:bodyPr wrap="square" rtlCol="0">
            <a:spAutoFit/>
          </a:bodyPr>
          <a:lstStyle/>
          <a:p>
            <a:r>
              <a:rPr lang="en-US" sz="4000" b="1" dirty="0">
                <a:solidFill>
                  <a:schemeClr val="tx2"/>
                </a:solidFill>
              </a:rPr>
              <a:t>Thank You for your interest in our school. </a:t>
            </a:r>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9439</TotalTime>
  <Words>1053</Words>
  <Application>Microsoft Office PowerPoint</Application>
  <PresentationFormat>Widescreen</PresentationFormat>
  <Paragraphs>54</Paragraphs>
  <Slides>16</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16</vt:i4>
      </vt:variant>
      <vt:variant>
        <vt:lpstr>Custom Shows</vt:lpstr>
      </vt:variant>
      <vt:variant>
        <vt:i4>2</vt:i4>
      </vt:variant>
    </vt:vector>
  </HeadingPairs>
  <TitlesOfParts>
    <vt:vector size="24" baseType="lpstr">
      <vt:lpstr>-apple-system</vt:lpstr>
      <vt:lpstr>Arial</vt:lpstr>
      <vt:lpstr>Poppins</vt:lpstr>
      <vt:lpstr>Segoe Print</vt:lpstr>
      <vt:lpstr>Tahoma</vt:lpstr>
      <vt:lpstr>Nature Illustration 16x9</vt:lpstr>
      <vt:lpstr>South Shore Community Center Nursery School</vt:lpstr>
      <vt:lpstr>Welcome to our school! We offer programs for children who are 2, 3, 4 and 5 years old. </vt:lpstr>
      <vt:lpstr>  The Yellow Room Program</vt:lpstr>
      <vt:lpstr>A Peek Into the Yellow Room</vt:lpstr>
      <vt:lpstr>       The Red Room Program </vt:lpstr>
      <vt:lpstr>A Peek Into the Red Room</vt:lpstr>
      <vt:lpstr>       The Blue Room Program </vt:lpstr>
      <vt:lpstr>A Peek Into the Blue Room</vt:lpstr>
      <vt:lpstr>PowerPoint Presentation</vt:lpstr>
      <vt:lpstr>Picture with Caption Layout</vt:lpstr>
      <vt:lpstr>Add a Slide Title - 1</vt:lpstr>
      <vt:lpstr>Add a Slide Title - 2</vt:lpstr>
      <vt:lpstr>Add a Slide Title - 3</vt:lpstr>
      <vt:lpstr>Add a Slide Title - 6</vt:lpstr>
      <vt:lpstr>PowerPoint Presentation</vt:lpstr>
      <vt:lpstr>Add a Slide Title - 7</vt:lpstr>
      <vt:lpstr>Custom Show 1</vt:lpstr>
      <vt:lpstr>Copy of 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Shore Community Center Nursery School</dc:title>
  <dc:creator>ssccns@outlook.com</dc:creator>
  <cp:lastModifiedBy>Jamey Kupsc</cp:lastModifiedBy>
  <cp:revision>13</cp:revision>
  <dcterms:created xsi:type="dcterms:W3CDTF">2022-01-21T00:00:46Z</dcterms:created>
  <dcterms:modified xsi:type="dcterms:W3CDTF">2024-11-20T20:05:19Z</dcterms:modified>
</cp:coreProperties>
</file>