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70" r:id="rId3"/>
    <p:sldId id="475" r:id="rId4"/>
    <p:sldId id="2147480472" r:id="rId5"/>
    <p:sldId id="487" r:id="rId6"/>
    <p:sldId id="263" r:id="rId7"/>
    <p:sldId id="257" r:id="rId8"/>
    <p:sldId id="264" r:id="rId9"/>
    <p:sldId id="265" r:id="rId10"/>
    <p:sldId id="266" r:id="rId11"/>
    <p:sldId id="267" r:id="rId12"/>
    <p:sldId id="2147480473" r:id="rId13"/>
    <p:sldId id="345" r:id="rId14"/>
    <p:sldId id="346" r:id="rId15"/>
    <p:sldId id="347" r:id="rId16"/>
    <p:sldId id="348" r:id="rId17"/>
    <p:sldId id="350" r:id="rId18"/>
    <p:sldId id="349" r:id="rId19"/>
    <p:sldId id="2147480481" r:id="rId20"/>
    <p:sldId id="2147480474" r:id="rId21"/>
    <p:sldId id="2147480475" r:id="rId22"/>
    <p:sldId id="2147480480" r:id="rId23"/>
    <p:sldId id="2147480479" r:id="rId24"/>
    <p:sldId id="2147480476" r:id="rId25"/>
    <p:sldId id="2147480477" r:id="rId26"/>
    <p:sldId id="2147480478" r:id="rId27"/>
    <p:sldId id="491" r:id="rId28"/>
    <p:sldId id="321" r:id="rId29"/>
    <p:sldId id="343" r:id="rId30"/>
    <p:sldId id="2147480482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044"/>
    <a:srgbClr val="F15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9045A1-AA5C-031A-5999-C875516BD11A}" v="114" dt="2026-10-06T15:58:43.5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95601-7B21-4BED-A67E-9AF099EC297D}" type="datetimeFigureOut"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0E18AD-83D5-444A-99F5-4D06DE9050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56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Does PowerPoint enhance learning?</a:t>
            </a:r>
          </a:p>
          <a:p>
            <a:r>
              <a:rPr lang="en-US" err="1"/>
              <a:t>Penciner</a:t>
            </a:r>
            <a:r>
              <a:rPr lang="en-US"/>
              <a:t>, Rick, MD. CJEM : Journal of the Canadian Association of Emergency Physicians; Pickering15.2 (Mar/Apr 2013): 109-12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D790D6-312A-4D4E-B544-9F310F3A7DE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53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3C5A58-2219-39BB-AF76-6ACCA388868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D75907-C089-F519-E83F-5D16DF75848D}"/>
              </a:ext>
            </a:extLst>
          </p:cNvPr>
          <p:cNvSpPr/>
          <p:nvPr userDrawn="1"/>
        </p:nvSpPr>
        <p:spPr>
          <a:xfrm rot="17100000">
            <a:off x="11211270" y="-244329"/>
            <a:ext cx="1309843" cy="1309842"/>
          </a:xfrm>
          <a:prstGeom prst="ellipse">
            <a:avLst/>
          </a:prstGeom>
          <a:noFill/>
          <a:ln w="57150">
            <a:solidFill>
              <a:srgbClr val="FFE5D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A5D75E-B066-9688-D4F9-33BFD7A60D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60080" y="-114048"/>
            <a:ext cx="3931920" cy="393192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BFB0861-58AC-B4E5-B869-753E3205BAEA}"/>
              </a:ext>
            </a:extLst>
          </p:cNvPr>
          <p:cNvGrpSpPr/>
          <p:nvPr userDrawn="1"/>
        </p:nvGrpSpPr>
        <p:grpSpPr>
          <a:xfrm>
            <a:off x="838200" y="6271592"/>
            <a:ext cx="10515600" cy="380198"/>
            <a:chOff x="838200" y="6271592"/>
            <a:chExt cx="10515600" cy="38019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4F73766-AA99-E2F8-819A-538AAB7E00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8201" y="6468910"/>
              <a:ext cx="2299447" cy="182880"/>
            </a:xfrm>
            <a:prstGeom prst="rect">
              <a:avLst/>
            </a:prstGeom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EE39A50-D2FC-6BAE-52D5-432A41F56B5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38200" y="6271592"/>
              <a:ext cx="10515600" cy="0"/>
            </a:xfrm>
            <a:prstGeom prst="line">
              <a:avLst/>
            </a:prstGeom>
            <a:ln w="9525">
              <a:solidFill>
                <a:srgbClr val="F15A2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AA879316-03A3-EAA3-3091-AF3AD74DB8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421"/>
          <a:stretch/>
        </p:blipFill>
        <p:spPr>
          <a:xfrm>
            <a:off x="-1" y="321693"/>
            <a:ext cx="727489" cy="177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5708D9-ACC5-0D89-4875-6E68BFC8C4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691"/>
          <a:stretch/>
        </p:blipFill>
        <p:spPr>
          <a:xfrm rot="16200000">
            <a:off x="-638583" y="5075965"/>
            <a:ext cx="1604223" cy="112791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63043-D0D2-B6D7-5982-03DD0CE6C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4869"/>
            <a:ext cx="10515600" cy="412745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A5A61DE-BA1D-1ED4-0AC2-7E272CF0BE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2880"/>
            <a:ext cx="10515600" cy="457200"/>
          </a:xfrm>
        </p:spPr>
        <p:txBody>
          <a:bodyPr anchor="ctr">
            <a:noAutofit/>
          </a:bodyPr>
          <a:lstStyle>
            <a:lvl1pPr marL="0" indent="0">
              <a:buNone/>
              <a:defRPr sz="1500" b="1" i="0" spc="80" baseline="0">
                <a:solidFill>
                  <a:srgbClr val="F15A22"/>
                </a:solidFill>
                <a:latin typeface="Source Sans Pro Black" panose="020B0503030403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3141026-07DD-A7B6-A67D-99B2DD7E6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5452"/>
            <a:ext cx="10515600" cy="1188720"/>
          </a:xfrm>
        </p:spPr>
        <p:txBody>
          <a:bodyPr/>
          <a:lstStyle>
            <a:lvl1pPr>
              <a:defRPr lang="en-US" dirty="0">
                <a:solidFill>
                  <a:srgbClr val="0C234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96473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249D3-6C41-6A15-160D-9D18F2123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19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padlet.com/utsa/how-is-your-conference-going-s02495z90bcovq8pypo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3583" y="974197"/>
            <a:ext cx="6942666" cy="2324100"/>
          </a:xfrm>
        </p:spPr>
        <p:txBody>
          <a:bodyPr>
            <a:noAutofit/>
          </a:bodyPr>
          <a:lstStyle/>
          <a:p>
            <a:pPr algn="l"/>
            <a:r>
              <a:rPr lang="en-US" sz="4400">
                <a:solidFill>
                  <a:srgbClr val="032044"/>
                </a:solidFill>
              </a:rPr>
              <a:t>Small Changes, Big Impact</a:t>
            </a:r>
            <a:br>
              <a:rPr lang="en-US" sz="4400" dirty="0">
                <a:solidFill>
                  <a:srgbClr val="032044"/>
                </a:solidFill>
              </a:rPr>
            </a:br>
            <a:r>
              <a:rPr lang="en-US" sz="3600">
                <a:solidFill>
                  <a:srgbClr val="032044"/>
                </a:solidFill>
              </a:rPr>
              <a:t>Using Student </a:t>
            </a:r>
            <a:r>
              <a:rPr lang="en-US" sz="3600" dirty="0">
                <a:solidFill>
                  <a:srgbClr val="032044"/>
                </a:solidFill>
              </a:rPr>
              <a:t>Feedback to Improve the Classroom Experience</a:t>
            </a:r>
            <a:endParaRPr lang="en-US">
              <a:solidFill>
                <a:srgbClr val="03204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83" y="3429318"/>
            <a:ext cx="9144000" cy="10664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600" dirty="0">
                <a:solidFill>
                  <a:srgbClr val="F15A22"/>
                </a:solidFill>
              </a:rPr>
              <a:t>Mary Dixson, PhD</a:t>
            </a:r>
          </a:p>
        </p:txBody>
      </p:sp>
      <p:pic>
        <p:nvPicPr>
          <p:cNvPr id="5" name="Picture 4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3F23607-17E0-0AE2-BF14-C82CCF2E42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321" y="4124875"/>
            <a:ext cx="4210539" cy="7493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5704A9-7373-F608-9C3C-A6F3E70D9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6667" y="2423583"/>
            <a:ext cx="3090334" cy="3079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8ACF5-5618-37DD-E845-3D93F8303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3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Need for Improvement Matters</a:t>
            </a:r>
            <a:endParaRPr lang="en-US">
              <a:ea typeface="+mj-ea"/>
              <a:cs typeface="+mj-cs"/>
            </a:endParaRPr>
          </a:p>
        </p:txBody>
      </p:sp>
      <p:pic>
        <p:nvPicPr>
          <p:cNvPr id="1026" name="Picture 2" descr="May be an image of 1 person and text">
            <a:extLst>
              <a:ext uri="{FF2B5EF4-FFF2-40B4-BE49-F238E27FC236}">
                <a16:creationId xmlns:a16="http://schemas.microsoft.com/office/drawing/2014/main" id="{9EE8D8A4-B0C3-1D1E-6222-EDA6DB763B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5"/>
          <a:stretch/>
        </p:blipFill>
        <p:spPr bwMode="auto">
          <a:xfrm>
            <a:off x="7015125" y="427223"/>
            <a:ext cx="4560191" cy="614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9D40A5-255C-1EFC-2EC7-9EFC4AEB1415}"/>
              </a:ext>
            </a:extLst>
          </p:cNvPr>
          <p:cNvSpPr txBox="1"/>
          <p:nvPr/>
        </p:nvSpPr>
        <p:spPr>
          <a:xfrm>
            <a:off x="441537" y="2515631"/>
            <a:ext cx="6573792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 dirty="0"/>
              <a:t>"Thank you for your constructive feedback" </a:t>
            </a:r>
            <a:endParaRPr lang="en-US" sz="44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8461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4A3F2-9A58-4F0B-19E8-66BF6DE83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/>
                <a:ea typeface="MS PGothic"/>
                <a:cs typeface="Arial"/>
              </a:rPr>
              <a:t>My Teaching Context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1AAEC5-5A82-5FBD-D8D6-DAC039B23B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5042"/>
            <a:ext cx="5837766" cy="436192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32044"/>
                </a:solidFill>
                <a:latin typeface="Arial"/>
                <a:ea typeface="MS PGothic"/>
                <a:cs typeface="Arial"/>
              </a:rPr>
              <a:t>30 Years Teaching Communication</a:t>
            </a:r>
            <a:endParaRPr lang="en-US" dirty="0">
              <a:solidFill>
                <a:srgbClr val="032044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32044"/>
                </a:solidFill>
                <a:latin typeface="Arial"/>
                <a:ea typeface="MS PGothic"/>
                <a:cs typeface="Arial"/>
              </a:rPr>
              <a:t>Face-to-Face &amp; Online</a:t>
            </a:r>
            <a:endParaRPr lang="en-US">
              <a:solidFill>
                <a:srgbClr val="032044"/>
              </a:solidFill>
              <a:latin typeface="Aptos" panose="02110004020202020204"/>
              <a:ea typeface="MS PGothic"/>
              <a:cs typeface="Arial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32044"/>
                </a:solidFill>
              </a:rPr>
              <a:t>Large Lecture to Grad Seminars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>
                <a:solidFill>
                  <a:srgbClr val="032044"/>
                </a:solidFill>
                <a:latin typeface="Arial"/>
                <a:ea typeface="MS PGothic"/>
                <a:cs typeface="Arial"/>
              </a:rPr>
              <a:t>Undergraduate &amp; Graduate</a:t>
            </a:r>
            <a:endParaRPr lang="en-US" dirty="0">
              <a:solidFill>
                <a:srgbClr val="032044"/>
              </a:solidFill>
            </a:endParaRPr>
          </a:p>
        </p:txBody>
      </p:sp>
      <p:pic>
        <p:nvPicPr>
          <p:cNvPr id="7" name="Content Placeholder 6" descr="Mary Dixson and 2 students at graduation. Background is a group of people in graduation gowns and caps&#10;&#10;">
            <a:extLst>
              <a:ext uri="{FF2B5EF4-FFF2-40B4-BE49-F238E27FC236}">
                <a16:creationId xmlns:a16="http://schemas.microsoft.com/office/drawing/2014/main" id="{702CFBD9-FE96-E714-2EE3-71F7D3A8606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21022" t="-1575" r="10412" b="14698"/>
          <a:stretch>
            <a:fillRect/>
          </a:stretch>
        </p:blipFill>
        <p:spPr bwMode="auto">
          <a:xfrm rot="10800000">
            <a:off x="7266517" y="2076714"/>
            <a:ext cx="4020220" cy="38261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422828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0D97E-BA76-9F2E-78F9-E73DF5381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179A5-8647-3779-2331-59A61642B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731403" cy="1134534"/>
          </a:xfrm>
        </p:spPr>
        <p:txBody>
          <a:bodyPr anchor="b">
            <a:normAutofit/>
          </a:bodyPr>
          <a:lstStyle/>
          <a:p>
            <a:r>
              <a:rPr lang="en-US" sz="4400"/>
              <a:t>My Toughest Audience</a:t>
            </a:r>
          </a:p>
        </p:txBody>
      </p:sp>
      <p:pic>
        <p:nvPicPr>
          <p:cNvPr id="6" name="Picture 5" descr="A group of people in a lecture hall&#10;&#10;AI-generated content may be incorrect.">
            <a:extLst>
              <a:ext uri="{FF2B5EF4-FFF2-40B4-BE49-F238E27FC236}">
                <a16:creationId xmlns:a16="http://schemas.microsoft.com/office/drawing/2014/main" id="{262BFA7E-9320-AC39-1E45-417E71748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192" y="1812925"/>
            <a:ext cx="4627940" cy="4058708"/>
          </a:xfrm>
          <a:prstGeom prst="rect">
            <a:avLst/>
          </a:prstGeom>
          <a:noFill/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DC444038-9749-5031-21E6-B5687C879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360987" cy="38115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/>
              <a:t>Core Undergraduate Course</a:t>
            </a:r>
            <a:endParaRPr lang="en-US"/>
          </a:p>
          <a:p>
            <a:pPr marL="0" indent="0">
              <a:lnSpc>
                <a:spcPct val="200000"/>
              </a:lnSpc>
              <a:buNone/>
            </a:pPr>
            <a:r>
              <a:rPr lang="en-US" sz="2800"/>
              <a:t>100+ Student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/>
              <a:t>Lecture Hall Setting</a:t>
            </a:r>
          </a:p>
        </p:txBody>
      </p:sp>
    </p:spTree>
    <p:extLst>
      <p:ext uri="{BB962C8B-B14F-4D97-AF65-F5344CB8AC3E}">
        <p14:creationId xmlns:p14="http://schemas.microsoft.com/office/powerpoint/2010/main" val="1122006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AEB43-E312-EA34-5D28-A7327D8A9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32044"/>
                </a:solidFill>
                <a:latin typeface="Arial"/>
                <a:cs typeface="Arial"/>
              </a:rPr>
              <a:t>Our End of Course Evaluation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9DEC8-7CF3-0F09-45C3-2B75B5911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625"/>
            <a:ext cx="10716683" cy="44783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Instructor clearly defined, explained course objectives and expectations</a:t>
            </a:r>
            <a:endParaRPr lang="en-US"/>
          </a:p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The instructor communicated information effectively</a:t>
            </a:r>
          </a:p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The instructor was prepared to teach for each instructional period</a:t>
            </a:r>
          </a:p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The instructor encouraged me to take an active role in my own learning</a:t>
            </a:r>
          </a:p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The instructor was available outside of class, electronically or in person</a:t>
            </a:r>
          </a:p>
          <a:p>
            <a:pPr marL="0" indent="0">
              <a:buNone/>
            </a:pPr>
            <a:endParaRPr lang="en-US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My overall rating of the course is:</a:t>
            </a:r>
          </a:p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My overall rating of the teaching of this course is: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0BCDE4F-90A3-F24B-E88B-4EED69ACA053}"/>
              </a:ext>
            </a:extLst>
          </p:cNvPr>
          <p:cNvCxnSpPr/>
          <p:nvPr/>
        </p:nvCxnSpPr>
        <p:spPr>
          <a:xfrm>
            <a:off x="952500" y="14499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607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A519A-3A84-DB8F-26B9-A570D0912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ea typeface="+mj-lt"/>
                <a:cs typeface="+mj-lt"/>
              </a:rPr>
              <a:t>"Overall, this instructor was an effective teacher."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9EB15-4145-8F78-8DAC-9565E7CB3B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Rating was 4.15 out of 5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Response rate was 43% of students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Results provided  3 weeks after course ends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What would you change based on this feedback?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BB2AD40-3012-18A5-C914-64A5210F2386}"/>
              </a:ext>
            </a:extLst>
          </p:cNvPr>
          <p:cNvCxnSpPr/>
          <p:nvPr/>
        </p:nvCxnSpPr>
        <p:spPr>
          <a:xfrm>
            <a:off x="952500" y="1555749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008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CEFBA-23D3-5A5B-0F36-C0B99049B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32044"/>
                </a:solidFill>
              </a:rPr>
              <a:t>Today's Goals</a:t>
            </a:r>
            <a:endParaRPr lang="en-US" dirty="0">
              <a:solidFill>
                <a:srgbClr val="03204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61AF8-0582-F1B6-41ED-F36FE0035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dirty="0">
                <a:ea typeface="+mn-lt"/>
                <a:cs typeface="+mn-lt"/>
              </a:rPr>
              <a:t>Identify the limitations of  end-of-course evaluations </a:t>
            </a:r>
            <a:endParaRPr lang="en-US"/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dirty="0">
                <a:ea typeface="+mn-lt"/>
                <a:cs typeface="+mn-lt"/>
              </a:rPr>
              <a:t>Apply multi-point student feedback strategies 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dirty="0">
                <a:ea typeface="+mn-lt"/>
                <a:cs typeface="+mn-lt"/>
              </a:rPr>
              <a:t>Use student feedback to make small, manageable adjustments</a:t>
            </a:r>
            <a:endParaRPr lang="en-US" dirty="0"/>
          </a:p>
          <a:p>
            <a:pPr marL="514350" indent="-514350">
              <a:lnSpc>
                <a:spcPct val="200000"/>
              </a:lnSpc>
              <a:buAutoNum type="arabicPeriod"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A5884B5-B698-2823-2CC4-18DB35EC379D}"/>
              </a:ext>
            </a:extLst>
          </p:cNvPr>
          <p:cNvCxnSpPr/>
          <p:nvPr/>
        </p:nvCxnSpPr>
        <p:spPr>
          <a:xfrm>
            <a:off x="952500" y="14499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810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3ABF-FD1E-96B4-E446-D787BF83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32044"/>
                </a:solidFill>
              </a:rPr>
              <a:t>End of Course has 3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37FAF-9370-F852-66BD-06527C1DB8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dirty="0"/>
              <a:t>Too few – reflects only those motivated to respond </a:t>
            </a:r>
            <a:endParaRPr lang="en-US"/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dirty="0"/>
              <a:t>Too broad – limited direction for specific change</a:t>
            </a:r>
          </a:p>
          <a:p>
            <a:pPr marL="514350" indent="-514350">
              <a:lnSpc>
                <a:spcPct val="200000"/>
              </a:lnSpc>
              <a:buAutoNum type="arabicPeriod"/>
            </a:pPr>
            <a:r>
              <a:rPr lang="en-US" dirty="0"/>
              <a:t>Too late – students giving feedback don't benefit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7C8053A-1CFA-769E-99C9-E4BB3E395A00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737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4808C5-30B8-304C-BF65-008E5625A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rgbClr val="032044"/>
                </a:solidFill>
                <a:latin typeface="+mj-lt"/>
                <a:ea typeface="+mj-ea"/>
                <a:cs typeface="+mj-cs"/>
              </a:rPr>
              <a:t>What if we flipped it</a:t>
            </a:r>
            <a:r>
              <a:rPr lang="en-US" sz="7200">
                <a:solidFill>
                  <a:srgbClr val="032044"/>
                </a:solidFill>
              </a:rPr>
              <a:t>?</a:t>
            </a:r>
            <a:endParaRPr lang="en-US" sz="7200" kern="1200">
              <a:solidFill>
                <a:srgbClr val="032044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372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991A4-6EAD-FD21-756F-4F5E7247C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5947C-CDA1-93A6-7A28-BCE4BD9DD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 Opportunity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AB49A-7869-5059-87AE-524A1556F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dirty="0"/>
              <a:t>Every student responds</a:t>
            </a:r>
            <a:endParaRPr lang="en-US"/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Focused questions that I can act on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dirty="0"/>
              <a:t>Just in time to improve their experience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E38855-8D51-287E-FE1E-F8600CE2051F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219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268E6-7B3E-B807-05FB-15BBF8F2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>
                <a:solidFill>
                  <a:srgbClr val="032044"/>
                </a:solidFill>
                <a:latin typeface="Aptos"/>
                <a:ea typeface="+mj-lt"/>
                <a:cs typeface="+mj-lt"/>
              </a:rPr>
              <a:t>Make Feedback a Brief, Normal Part of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23BF7-5A9E-18EB-5640-6AC6C2151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>
                <a:ea typeface="+mn-lt"/>
                <a:cs typeface="+mn-lt"/>
              </a:rPr>
              <a:t>Set aside a few minutes during class</a:t>
            </a:r>
            <a:endParaRPr lang="en-US" dirty="0"/>
          </a:p>
          <a:p>
            <a:pPr marL="0" indent="0">
              <a:lnSpc>
                <a:spcPct val="200000"/>
              </a:lnSpc>
              <a:buNone/>
            </a:pPr>
            <a:r>
              <a:rPr lang="en-US">
                <a:ea typeface="+mn-lt"/>
                <a:cs typeface="+mn-lt"/>
              </a:rPr>
              <a:t>Include a feedback question in an existing assessment</a:t>
            </a:r>
            <a:endParaRPr lang="en-US"/>
          </a:p>
          <a:p>
            <a:pPr marL="0" indent="0">
              <a:lnSpc>
                <a:spcPct val="200000"/>
              </a:lnSpc>
              <a:buNone/>
            </a:pPr>
            <a:r>
              <a:rPr lang="en-US">
                <a:ea typeface="+mn-lt"/>
                <a:cs typeface="+mn-lt"/>
              </a:rPr>
              <a:t>Give students a way to respond privately</a:t>
            </a:r>
            <a:endParaRPr lang="en-US"/>
          </a:p>
          <a:p>
            <a:pPr>
              <a:lnSpc>
                <a:spcPct val="200000"/>
              </a:lnSpc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3A22EF7A-03FB-16EF-2E4B-481117759A99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164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B46D3-E375-AE4E-1410-7FB52074C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Before the Next Assignment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E56F7-E8E5-FB09-436F-EEB8EFBC4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292"/>
            <a:ext cx="10515600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How clear are you about what this assignment requires?</a:t>
            </a:r>
            <a:br>
              <a:rPr lang="en-US" b="1" dirty="0">
                <a:ea typeface="+mn-lt"/>
                <a:cs typeface="+mn-lt"/>
              </a:rPr>
            </a:br>
            <a:r>
              <a:rPr lang="en-US" sz="3000">
                <a:ea typeface="+mn-lt"/>
                <a:cs typeface="+mn-lt"/>
              </a:rPr>
              <a:t>Not at all clear / Somewhat clear / Very clear</a:t>
            </a:r>
            <a:br>
              <a:rPr lang="en-US" sz="2600" dirty="0">
                <a:ea typeface="+mn-lt"/>
                <a:cs typeface="+mn-lt"/>
              </a:rPr>
            </a:br>
            <a:endParaRPr lang="en-US" sz="2600"/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How confident are you that you can complete it successfully?</a:t>
            </a:r>
            <a:br>
              <a:rPr lang="en-US" b="1" dirty="0">
                <a:ea typeface="+mn-lt"/>
                <a:cs typeface="+mn-lt"/>
              </a:rPr>
            </a:br>
            <a:r>
              <a:rPr lang="en-US" sz="3000">
                <a:ea typeface="+mn-lt"/>
                <a:cs typeface="+mn-lt"/>
              </a:rPr>
              <a:t>Not at all confident / Somewhat confident / Very confident</a:t>
            </a:r>
            <a:br>
              <a:rPr lang="en-US" dirty="0">
                <a:ea typeface="+mn-lt"/>
                <a:cs typeface="+mn-lt"/>
              </a:rPr>
            </a:br>
            <a:endParaRPr lang="en-US"/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Do you feed comfortable asking questions? </a:t>
            </a:r>
            <a:br>
              <a:rPr lang="en-US" b="1" dirty="0">
                <a:ea typeface="+mn-lt"/>
                <a:cs typeface="+mn-lt"/>
              </a:rPr>
            </a:br>
            <a:r>
              <a:rPr lang="en-US" sz="3000">
                <a:ea typeface="+mn-lt"/>
                <a:cs typeface="+mn-lt"/>
              </a:rPr>
              <a:t>Yes/No/Unsure</a:t>
            </a:r>
            <a:br>
              <a:rPr lang="en-US" dirty="0">
                <a:ea typeface="+mn-lt"/>
                <a:cs typeface="+mn-lt"/>
              </a:rPr>
            </a:b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What would help you feel more prepared? </a:t>
            </a:r>
            <a:r>
              <a:rPr lang="en-US">
                <a:ea typeface="+mn-lt"/>
                <a:cs typeface="+mn-lt"/>
              </a:rPr>
              <a:t>(Written Response)</a:t>
            </a:r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D1628A1-2992-8709-1D69-3E39D86D5A85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616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C408E-516A-BC6A-DAF7-B908AEC3D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32044"/>
                </a:solidFill>
              </a:rPr>
              <a:t>Select Questions Based On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5BAB8-EA89-F083-E0B1-35625BF70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/>
              <a:t>Common Issues </a:t>
            </a:r>
            <a:br>
              <a:rPr lang="en-US" dirty="0"/>
            </a:br>
            <a:r>
              <a:rPr lang="en-US"/>
              <a:t>where students may be struggling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/>
              <a:t>Specific Teaching Practices</a:t>
            </a:r>
            <a:br>
              <a:rPr lang="en-US" dirty="0"/>
            </a:br>
            <a:r>
              <a:rPr lang="en-US"/>
              <a:t>how a course activity supports learning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/>
              <a:t>Student Experience </a:t>
            </a:r>
            <a:br>
              <a:rPr lang="en-US" dirty="0"/>
            </a:br>
            <a:r>
              <a:rPr lang="en-US" dirty="0"/>
              <a:t>how students experience the classroom environment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B2F9162-5794-3DE0-438A-D185A2E07BB0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883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693A-9AF2-B892-47B5-2F5D5D0D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32044"/>
                </a:solidFill>
              </a:rPr>
              <a:t>Common Issues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04783-3399-3C5F-3999-04A6C29E2B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>
                <a:ea typeface="+mn-lt"/>
                <a:cs typeface="+mn-lt"/>
              </a:rPr>
              <a:t>Understanding Expectations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>
                <a:ea typeface="+mn-lt"/>
                <a:cs typeface="+mn-lt"/>
              </a:rPr>
              <a:t>Workload and Pacing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>
                <a:ea typeface="+mn-lt"/>
                <a:cs typeface="+mn-lt"/>
              </a:rPr>
              <a:t>Confidence and Self-efficacy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>
                <a:ea typeface="+mn-lt"/>
                <a:cs typeface="+mn-lt"/>
              </a:rPr>
              <a:t>Accessing Resources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>
                <a:ea typeface="+mn-lt"/>
                <a:cs typeface="+mn-lt"/>
              </a:rPr>
              <a:t>Keeping Up with Coursework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/>
              <a:t>Classroom Peer Issues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dirty="0">
              <a:ea typeface="+mn-lt"/>
              <a:cs typeface="+mn-lt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B6A72CB-0242-96EC-F3E0-9872C439CFB9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4678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85471-24CE-3851-9FED-CEAB6AD0D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SPECIFIC TEACHING PRACTICES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8B190-3AF6-6191-42BF-F23DD56A3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Assignment instructions and examples</a:t>
            </a:r>
            <a:endParaRPr lang="en-US" dirty="0"/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Group activities and discussions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Feedback</a:t>
            </a:r>
            <a:endParaRPr lang="en-US" dirty="0"/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Videos/readings, and Review activities</a:t>
            </a:r>
            <a:endParaRPr lang="en-US"/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"Which part of today's review was most helpful?"</a:t>
            </a:r>
            <a:br>
              <a:rPr lang="en-US" dirty="0">
                <a:ea typeface="+mn-lt"/>
                <a:cs typeface="+mn-lt"/>
              </a:rPr>
            </a:br>
            <a:r>
              <a:rPr lang="en-US"/>
              <a:t>"What do you still need help understanding?"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65FB862-EFD1-05FB-76E1-45CBAEE2500E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369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F4B87-3933-26AB-2401-9E161F7CD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STUDENT EXPERIENCE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01C3-4586-6867-3B28-71551714BE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Belonging and connection with classmates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Respect and fairness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Comfort asking questions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Opportunities to Participate </a:t>
            </a:r>
            <a:endParaRPr lang="en-US" dirty="0"/>
          </a:p>
          <a:p>
            <a:pPr marL="0" indent="0"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“How comfortable do you feel asking a question in this class?”</a:t>
            </a:r>
          </a:p>
          <a:p>
            <a:pPr marL="0" indent="0">
              <a:buNone/>
            </a:pPr>
            <a:r>
              <a:rPr lang="en-US" dirty="0">
                <a:ea typeface="+mn-lt"/>
                <a:cs typeface="+mn-lt"/>
              </a:rPr>
              <a:t>“What would make it easier for you to ask questions or participate?”</a:t>
            </a: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E3738F0-7BB8-E427-E0E1-D63208D910CE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458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7B5D5-11F2-317F-5425-A8465BDDE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What Makes a Question Actionable?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4F9A3-C669-5A4D-8FC0-6D8512AE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600">
                <a:latin typeface="Aptos Display"/>
                <a:ea typeface="+mn-lt"/>
                <a:cs typeface="+mn-lt"/>
              </a:rPr>
              <a:t>Could I make a specific change based on the answer?</a:t>
            </a:r>
            <a:endParaRPr lang="en-US" sz="2000"/>
          </a:p>
          <a:p>
            <a:pPr marL="0" indent="0">
              <a:buNone/>
            </a:pPr>
            <a:endParaRPr lang="en-US" sz="1600" dirty="0">
              <a:latin typeface="Aptos Display"/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End-of-course:</a:t>
            </a:r>
            <a:endParaRPr lang="en-US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i="1" dirty="0">
                <a:ea typeface="+mn-lt"/>
                <a:cs typeface="+mn-lt"/>
              </a:rPr>
              <a:t>The instructor provided helpful feedback.</a:t>
            </a:r>
          </a:p>
          <a:p>
            <a:endParaRPr lang="en-US" i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b="1">
                <a:ea typeface="+mn-lt"/>
                <a:cs typeface="+mn-lt"/>
              </a:rPr>
              <a:t>Focused:</a:t>
            </a:r>
            <a:endParaRPr lang="en-US"/>
          </a:p>
          <a:p>
            <a:pPr marL="0" indent="0">
              <a:buNone/>
            </a:pPr>
            <a:r>
              <a:rPr lang="en-US" i="1" dirty="0">
                <a:ea typeface="+mn-lt"/>
                <a:cs typeface="+mn-lt"/>
              </a:rPr>
              <a:t>After receiving feedback on your first assignment, how clear are you about what you need to do differently on the next assignment?</a:t>
            </a:r>
            <a:endParaRPr lang="en-US" dirty="0"/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458818F-0DAB-7090-92A7-DA90387CE2AC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9115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ED71E-E32B-9C3D-2E49-960C0E12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With a partner: Rewrite End-of-Course Questions </a:t>
            </a:r>
            <a:br>
              <a:rPr lang="en-US" dirty="0"/>
            </a:br>
            <a:r>
              <a:rPr lang="en-US" dirty="0"/>
              <a:t>for a Just-in-Time Feedback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FF5F9-25A6-365F-7075-E66147143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i="1">
                <a:ea typeface="+mn-lt"/>
                <a:cs typeface="+mn-lt"/>
              </a:rPr>
              <a:t>The course was well organized.</a:t>
            </a:r>
            <a:endParaRPr lang="en-US"/>
          </a:p>
          <a:p>
            <a:pPr marL="0" indent="0">
              <a:lnSpc>
                <a:spcPct val="150000"/>
              </a:lnSpc>
              <a:buNone/>
            </a:pPr>
            <a:r>
              <a:rPr lang="en-US" i="1">
                <a:ea typeface="+mn-lt"/>
                <a:cs typeface="+mn-lt"/>
              </a:rPr>
              <a:t>The instructor provided helpful feedback.</a:t>
            </a:r>
            <a:endParaRPr lang="en-US"/>
          </a:p>
          <a:p>
            <a:pPr marL="0" indent="0">
              <a:lnSpc>
                <a:spcPct val="150000"/>
              </a:lnSpc>
              <a:buNone/>
            </a:pPr>
            <a:r>
              <a:rPr lang="en-US" i="1">
                <a:ea typeface="+mn-lt"/>
                <a:cs typeface="+mn-lt"/>
              </a:rPr>
              <a:t>The course activities contributed to my learning.</a:t>
            </a:r>
            <a:endParaRPr lang="en-US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C1520E5-EE91-0D46-14E0-538E1E5BCEF5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5013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CAF10-6EAC-F45C-7731-785DBB4DE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Just In Time: How to 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12A23F-D717-2C39-A9FD-7BA2C3D16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Survey Tool in Your LMS</a:t>
            </a:r>
          </a:p>
          <a:p>
            <a:r>
              <a:rPr lang="en-US"/>
              <a:t>Padlet Board </a:t>
            </a:r>
          </a:p>
          <a:p>
            <a:r>
              <a:rPr lang="en-US"/>
              <a:t>Old Fashioned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33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A4397A-AEBC-A3B8-5F53-DB892AB1E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17576"/>
            <a:ext cx="10909640" cy="124939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Just in Time: When to Ask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BD88014-F5E6-059D-BCEB-C0944DC4AF9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79314" y="2633472"/>
          <a:ext cx="11430325" cy="3586355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4957711">
                  <a:extLst>
                    <a:ext uri="{9D8B030D-6E8A-4147-A177-3AD203B41FA5}">
                      <a16:colId xmlns:a16="http://schemas.microsoft.com/office/drawing/2014/main" val="1236976027"/>
                    </a:ext>
                  </a:extLst>
                </a:gridCol>
                <a:gridCol w="6472614">
                  <a:extLst>
                    <a:ext uri="{9D8B030D-6E8A-4147-A177-3AD203B41FA5}">
                      <a16:colId xmlns:a16="http://schemas.microsoft.com/office/drawing/2014/main" val="1434707906"/>
                    </a:ext>
                  </a:extLst>
                </a:gridCol>
              </a:tblGrid>
              <a:tr h="7172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When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What to ask about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622392"/>
                  </a:ext>
                </a:extLst>
              </a:tr>
              <a:tr h="7172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Early in the semester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Expectations, resources, and connection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580283"/>
                  </a:ext>
                </a:extLst>
              </a:tr>
              <a:tr h="7172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Before a major assignment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Clarity, confidence, and preparation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2468793"/>
                  </a:ext>
                </a:extLst>
              </a:tr>
              <a:tr h="7172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After an activity or assignment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What helped and what remains unclear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3885926"/>
                  </a:ext>
                </a:extLst>
              </a:tr>
              <a:tr h="7172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After making a change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600" cap="none" spc="0">
                          <a:solidFill>
                            <a:schemeClr val="tx1"/>
                          </a:solidFill>
                        </a:rPr>
                        <a:t>Whether the adjustment helped</a:t>
                      </a:r>
                    </a:p>
                  </a:txBody>
                  <a:tcPr marL="169434" marR="169434" marT="169434" marB="84717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0463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3444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DC9D2-AD14-56A4-7E9C-61B3ED86B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Student Feedback and a Small Change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56837-EA1C-74C3-78A2-22255FEA4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What I heard: </a:t>
            </a:r>
            <a:r>
              <a:rPr lang="en-US" dirty="0">
                <a:ea typeface="+mn-lt"/>
                <a:cs typeface="+mn-lt"/>
              </a:rPr>
              <a:t>“I just transferred from community college and I wonder if I can fit in with everyone here.”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What I changed:</a:t>
            </a:r>
            <a:r>
              <a:rPr lang="en-US" dirty="0">
                <a:ea typeface="+mn-lt"/>
                <a:cs typeface="+mn-lt"/>
              </a:rPr>
              <a:t> Start the class with icebreaker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How I'll check back:</a:t>
            </a:r>
            <a:r>
              <a:rPr lang="en-US" dirty="0"/>
              <a:t> I'll ask feedback on how it's working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ED1C1E0-C105-1DCF-6DA4-773E1848EFC4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37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EE30A-DC00-9B4B-8A7F-85D1110D3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641E-FACF-3E62-0749-81ECA771A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Student Feedback and a Small Change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A2AB6-0942-6429-20B6-09701B89F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What I heard: </a:t>
            </a:r>
            <a:r>
              <a:rPr lang="en-US" dirty="0">
                <a:ea typeface="+mn-lt"/>
                <a:cs typeface="+mn-lt"/>
              </a:rPr>
              <a:t>“I get distracted by students doing other things in class and talking"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What I changed:</a:t>
            </a:r>
            <a:r>
              <a:rPr lang="en-US" dirty="0">
                <a:ea typeface="+mn-lt"/>
                <a:cs typeface="+mn-lt"/>
              </a:rPr>
              <a:t> Discuss class courtesy and conduct in connection to the survey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How I'll check back:</a:t>
            </a:r>
            <a:r>
              <a:rPr lang="en-US" dirty="0"/>
              <a:t> I'll ask feedback on course distractions and lecture clarity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E774D30-155E-BCEC-90EF-994991A65FAF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7080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EB94C-40B6-9294-5487-9C25A03C9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D5DD-505A-7589-163C-2F0AB012F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+mj-lt"/>
                <a:cs typeface="+mj-lt"/>
              </a:rPr>
              <a:t>Student Feedback and a Small Change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3D708-EF1E-782F-5687-1887038BD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What I heard: </a:t>
            </a:r>
            <a:r>
              <a:rPr lang="en-US" dirty="0">
                <a:ea typeface="+mn-lt"/>
                <a:cs typeface="+mn-lt"/>
              </a:rPr>
              <a:t>“I am an older student and tech makes me uncomfortable.”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ea typeface="+mn-lt"/>
                <a:cs typeface="+mn-lt"/>
              </a:rPr>
              <a:t>What I changed:</a:t>
            </a:r>
            <a:r>
              <a:rPr lang="en-US" dirty="0">
                <a:ea typeface="+mn-lt"/>
                <a:cs typeface="+mn-lt"/>
              </a:rPr>
              <a:t> Add more tech how-</a:t>
            </a:r>
            <a:r>
              <a:rPr lang="en-US" dirty="0" err="1">
                <a:ea typeface="+mn-lt"/>
                <a:cs typeface="+mn-lt"/>
              </a:rPr>
              <a:t>to's</a:t>
            </a:r>
            <a:r>
              <a:rPr lang="en-US" dirty="0">
                <a:ea typeface="+mn-lt"/>
                <a:cs typeface="+mn-lt"/>
              </a:rPr>
              <a:t> and tech-focused support sessions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How I'll check back:</a:t>
            </a:r>
            <a:r>
              <a:rPr lang="en-US" dirty="0"/>
              <a:t> I'll ask a tech-focused comfort question in the assignment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Be Transparent! Share feedback and changes in class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2B4F02EC-6101-E55D-4994-4BF4C8244841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132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D5E9-FD2F-0AB1-D009-1BECC60F5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B2C73-D79E-40FB-8F83-B537D5F84F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ea typeface="+mn-lt"/>
                <a:cs typeface="+mn-lt"/>
              </a:rPr>
              <a:t>Think of a course you teach &amp; complete these prompts:</a:t>
            </a:r>
            <a:endParaRPr lang="en-US" b="1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I want to understand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I will ask students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I will ask when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One adjustment I could make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ea typeface="+mn-lt"/>
                <a:cs typeface="+mn-lt"/>
              </a:rPr>
              <a:t>I will follow up by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68E54BD-41E6-CBD3-C893-885DFCE12CBC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187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3AF54-1221-1ED0-E54E-C8154B3B5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Small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842E2-A763-37D8-2F1A-1555178E9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ea typeface="+mn-lt"/>
                <a:cs typeface="+mn-lt"/>
              </a:rPr>
              <a:t>Every student: </a:t>
            </a:r>
            <a:r>
              <a:rPr lang="en-US">
                <a:ea typeface="+mn-lt"/>
                <a:cs typeface="+mn-lt"/>
              </a:rPr>
              <a:t>Create safe opportunities  to respond</a:t>
            </a:r>
            <a:endParaRPr lang="en-US"/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ea typeface="+mn-lt"/>
                <a:cs typeface="+mn-lt"/>
              </a:rPr>
              <a:t>Focused questions: </a:t>
            </a:r>
            <a:r>
              <a:rPr lang="en-US">
                <a:ea typeface="+mn-lt"/>
                <a:cs typeface="+mn-lt"/>
              </a:rPr>
              <a:t>Ask about something you can adjust</a:t>
            </a:r>
            <a:endParaRPr lang="en-US"/>
          </a:p>
          <a:p>
            <a:pPr marL="0" indent="0">
              <a:lnSpc>
                <a:spcPct val="200000"/>
              </a:lnSpc>
              <a:buNone/>
            </a:pPr>
            <a:r>
              <a:rPr lang="en-US" b="1" dirty="0">
                <a:ea typeface="+mn-lt"/>
                <a:cs typeface="+mn-lt"/>
              </a:rPr>
              <a:t>Just in time: </a:t>
            </a:r>
            <a:r>
              <a:rPr lang="en-US">
                <a:ea typeface="+mn-lt"/>
                <a:cs typeface="+mn-lt"/>
              </a:rPr>
              <a:t>Respond while students can still benefit</a:t>
            </a:r>
            <a:endParaRPr lang="en-US"/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  <a:p>
            <a:pPr>
              <a:lnSpc>
                <a:spcPct val="200000"/>
              </a:lnSpc>
            </a:pPr>
            <a:endParaRPr lang="en-US" dirty="0">
              <a:ea typeface="+mn-lt"/>
              <a:cs typeface="+mn-lt"/>
            </a:endParaRPr>
          </a:p>
          <a:p>
            <a:pPr>
              <a:lnSpc>
                <a:spcPct val="200000"/>
              </a:lnSpc>
            </a:pPr>
            <a:endParaRPr lang="en-US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7481F2B-1BEB-3693-CE03-ED3D1CBE26B8}"/>
              </a:ext>
            </a:extLst>
          </p:cNvPr>
          <p:cNvCxnSpPr/>
          <p:nvPr/>
        </p:nvCxnSpPr>
        <p:spPr>
          <a:xfrm>
            <a:off x="952500" y="1640416"/>
            <a:ext cx="8752416" cy="31749"/>
          </a:xfrm>
          <a:prstGeom prst="straightConnector1">
            <a:avLst/>
          </a:prstGeom>
          <a:ln>
            <a:solidFill>
              <a:srgbClr val="F15A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24039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5BEB22-22DC-8EC0-4837-DDE02578A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 algn="ctr"/>
            <a:endParaRPr lang="en-US" sz="5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228600" indent="-228600" algn="ctr"/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“What is one feedback question you will ask in your next class?”</a:t>
            </a:r>
          </a:p>
          <a:p>
            <a:pPr algn="ctr"/>
            <a:endParaRPr lang="en-US" sz="50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636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5033B4-75CB-331B-1C37-6F15058EE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Remember: </a:t>
            </a:r>
            <a:br>
              <a:rPr lang="en-US" sz="6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6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Feedback is only as good as your use of it.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220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73088"/>
            <a:ext cx="12192001" cy="86774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37783" y="195925"/>
            <a:ext cx="5244388" cy="1354095"/>
          </a:xfrm>
          <a:prstGeom prst="rect">
            <a:avLst/>
          </a:prstGeom>
          <a:solidFill>
            <a:srgbClr val="00002E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44542" y="371983"/>
            <a:ext cx="5538214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You Rock! </a:t>
            </a:r>
            <a:endParaRPr lang="en-US" sz="5400" dirty="0">
              <a:solidFill>
                <a:schemeClr val="bg1"/>
              </a:solidFill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C580A5-09E6-D5AA-71A7-3FD37E1BFED3}"/>
              </a:ext>
            </a:extLst>
          </p:cNvPr>
          <p:cNvGrpSpPr/>
          <p:nvPr/>
        </p:nvGrpSpPr>
        <p:grpSpPr>
          <a:xfrm>
            <a:off x="5464097" y="5816140"/>
            <a:ext cx="7680383" cy="1183114"/>
            <a:chOff x="-138544" y="285135"/>
            <a:chExt cx="10818605" cy="118311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1A8C4E3-469F-E055-0FD8-EB086813D1AA}"/>
                </a:ext>
              </a:extLst>
            </p:cNvPr>
            <p:cNvSpPr/>
            <p:nvPr/>
          </p:nvSpPr>
          <p:spPr>
            <a:xfrm>
              <a:off x="-138544" y="285135"/>
              <a:ext cx="9888573" cy="1183114"/>
            </a:xfrm>
            <a:prstGeom prst="rect">
              <a:avLst/>
            </a:prstGeom>
            <a:solidFill>
              <a:srgbClr val="00002E">
                <a:alpha val="8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135DD81-F0DD-40DB-E701-7BAD579432AB}"/>
                </a:ext>
              </a:extLst>
            </p:cNvPr>
            <p:cNvSpPr/>
            <p:nvPr/>
          </p:nvSpPr>
          <p:spPr>
            <a:xfrm>
              <a:off x="237465" y="522749"/>
              <a:ext cx="1044259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r>
                <a:rPr lang="en-US" sz="4000" dirty="0">
                  <a:solidFill>
                    <a:schemeClr val="bg1"/>
                  </a:solidFill>
                </a:rPr>
                <a:t>Questions or Comments?</a:t>
              </a:r>
              <a:endParaRPr lang="en-US" sz="4000" dirty="0">
                <a:solidFill>
                  <a:schemeClr val="bg1"/>
                </a:solidFill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96957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Qr code&#10;&#10;Description automatically generated">
            <a:extLst>
              <a:ext uri="{FF2B5EF4-FFF2-40B4-BE49-F238E27FC236}">
                <a16:creationId xmlns:a16="http://schemas.microsoft.com/office/drawing/2014/main" id="{16B45D1E-8518-CA2A-7598-676EF54741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632" r="-1" b="2011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12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9A4B7-6813-FA9D-EBF1-061EBC73B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662" y="295397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ea typeface="+mj-lt"/>
                <a:cs typeface="+mj-lt"/>
                <a:hlinkClick r:id="rId2"/>
              </a:rPr>
              <a:t>https://padlet.com/utsa/how-is-your-conference-going-s02495z90bcovq8pypoo</a:t>
            </a:r>
            <a:br>
              <a:rPr lang="en-US" dirty="0">
                <a:ea typeface="+mj-lt"/>
                <a:cs typeface="+mj-lt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2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Small Changes, Big Impact Using Student Feedback to Improve the Classroom Experience</vt:lpstr>
      <vt:lpstr>the Need for Improvement Matters</vt:lpstr>
      <vt:lpstr>My Teaching Context</vt:lpstr>
      <vt:lpstr>My Toughest Audience</vt:lpstr>
      <vt:lpstr>Our End of Course Evaluation </vt:lpstr>
      <vt:lpstr>"Overall, this instructor was an effective teacher."</vt:lpstr>
      <vt:lpstr>Today's Goals</vt:lpstr>
      <vt:lpstr>End of Course has 3 Problems</vt:lpstr>
      <vt:lpstr>What if we flipped it?</vt:lpstr>
      <vt:lpstr>Feedback Opportunity</vt:lpstr>
      <vt:lpstr>Make Feedback a Brief, Normal Part of Class</vt:lpstr>
      <vt:lpstr>Before the Next Assignment</vt:lpstr>
      <vt:lpstr>Select Questions Based On </vt:lpstr>
      <vt:lpstr>Common Issues </vt:lpstr>
      <vt:lpstr>SPECIFIC TEACHING PRACTICES</vt:lpstr>
      <vt:lpstr>STUDENT EXPERIENCE</vt:lpstr>
      <vt:lpstr>What Makes a Question Actionable?</vt:lpstr>
      <vt:lpstr>With a partner: Rewrite End-of-Course Questions  for a Just-in-Time Feedback</vt:lpstr>
      <vt:lpstr>Just In Time: How to Ask</vt:lpstr>
      <vt:lpstr>Just in Time: When to Ask</vt:lpstr>
      <vt:lpstr>Student Feedback and a Small Change</vt:lpstr>
      <vt:lpstr>Student Feedback and a Small Change</vt:lpstr>
      <vt:lpstr>Student Feedback and a Small Change</vt:lpstr>
      <vt:lpstr>Activity</vt:lpstr>
      <vt:lpstr>One Small Change</vt:lpstr>
      <vt:lpstr> “What is one feedback question you will ask in your next class?” </vt:lpstr>
      <vt:lpstr>Remember:  Feedback is only as good as your use of it.</vt:lpstr>
      <vt:lpstr>PowerPoint Presentation</vt:lpstr>
      <vt:lpstr>PowerPoint Presentation</vt:lpstr>
      <vt:lpstr>https://padlet.com/utsa/how-is-your-conference-going-s02495z90bcovq8pypoo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 </cp:lastModifiedBy>
  <cp:revision>593</cp:revision>
  <dcterms:created xsi:type="dcterms:W3CDTF">2013-07-15T20:26:40Z</dcterms:created>
  <dcterms:modified xsi:type="dcterms:W3CDTF">2026-10-06T18:12:31Z</dcterms:modified>
</cp:coreProperties>
</file>