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69"/>
  </p:notesMasterIdLst>
  <p:sldIdLst>
    <p:sldId id="330" r:id="rId6"/>
    <p:sldId id="377" r:id="rId7"/>
    <p:sldId id="331" r:id="rId8"/>
    <p:sldId id="309" r:id="rId9"/>
    <p:sldId id="318" r:id="rId10"/>
    <p:sldId id="314" r:id="rId11"/>
    <p:sldId id="262" r:id="rId12"/>
    <p:sldId id="315" r:id="rId13"/>
    <p:sldId id="378" r:id="rId14"/>
    <p:sldId id="334" r:id="rId15"/>
    <p:sldId id="257" r:id="rId16"/>
    <p:sldId id="348" r:id="rId17"/>
    <p:sldId id="302" r:id="rId18"/>
    <p:sldId id="298" r:id="rId19"/>
    <p:sldId id="300" r:id="rId20"/>
    <p:sldId id="301" r:id="rId21"/>
    <p:sldId id="304" r:id="rId22"/>
    <p:sldId id="337" r:id="rId23"/>
    <p:sldId id="338" r:id="rId24"/>
    <p:sldId id="325" r:id="rId25"/>
    <p:sldId id="349" r:id="rId26"/>
    <p:sldId id="291" r:id="rId27"/>
    <p:sldId id="373" r:id="rId28"/>
    <p:sldId id="374" r:id="rId29"/>
    <p:sldId id="340" r:id="rId30"/>
    <p:sldId id="303" r:id="rId31"/>
    <p:sldId id="339" r:id="rId32"/>
    <p:sldId id="279" r:id="rId33"/>
    <p:sldId id="350" r:id="rId34"/>
    <p:sldId id="342" r:id="rId35"/>
    <p:sldId id="351" r:id="rId36"/>
    <p:sldId id="332" r:id="rId37"/>
    <p:sldId id="333" r:id="rId38"/>
    <p:sldId id="335" r:id="rId39"/>
    <p:sldId id="336" r:id="rId40"/>
    <p:sldId id="294" r:id="rId41"/>
    <p:sldId id="295" r:id="rId42"/>
    <p:sldId id="293" r:id="rId43"/>
    <p:sldId id="352" r:id="rId44"/>
    <p:sldId id="269" r:id="rId45"/>
    <p:sldId id="380" r:id="rId46"/>
    <p:sldId id="296" r:id="rId47"/>
    <p:sldId id="274" r:id="rId48"/>
    <p:sldId id="311" r:id="rId49"/>
    <p:sldId id="310" r:id="rId50"/>
    <p:sldId id="270" r:id="rId51"/>
    <p:sldId id="275" r:id="rId52"/>
    <p:sldId id="271" r:id="rId53"/>
    <p:sldId id="276" r:id="rId54"/>
    <p:sldId id="381" r:id="rId55"/>
    <p:sldId id="297" r:id="rId56"/>
    <p:sldId id="346" r:id="rId57"/>
    <p:sldId id="353" r:id="rId58"/>
    <p:sldId id="382" r:id="rId59"/>
    <p:sldId id="312" r:id="rId60"/>
    <p:sldId id="313" r:id="rId61"/>
    <p:sldId id="379" r:id="rId62"/>
    <p:sldId id="256" r:id="rId63"/>
    <p:sldId id="321" r:id="rId64"/>
    <p:sldId id="343" r:id="rId65"/>
    <p:sldId id="354" r:id="rId66"/>
    <p:sldId id="259" r:id="rId67"/>
    <p:sldId id="37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9A4"/>
    <a:srgbClr val="A9AA9A"/>
    <a:srgbClr val="B0B3A2"/>
    <a:srgbClr val="BBB8A7"/>
    <a:srgbClr val="AAAD9C"/>
    <a:srgbClr val="B0B09D"/>
    <a:srgbClr val="AFB0A0"/>
    <a:srgbClr val="ACAF9E"/>
    <a:srgbClr val="A4A796"/>
    <a:srgbClr val="B1B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1379CB-4FBC-79C3-5A8B-5FF11F52ADB1}" v="104" dt="2024-01-03T21:41:55.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86" autoAdjust="0"/>
    <p:restoredTop sz="85230" autoAdjust="0"/>
  </p:normalViewPr>
  <p:slideViewPr>
    <p:cSldViewPr snapToGrid="0">
      <p:cViewPr varScale="1">
        <p:scale>
          <a:sx n="86" d="100"/>
          <a:sy n="86" d="100"/>
        </p:scale>
        <p:origin x="8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CD93F-05FC-44B2-9550-EF71ED0F3BF7}"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DE4C8B48-45C2-4816-86F2-D993C47DDCC1}">
      <dgm:prSet custT="1"/>
      <dgm:spPr/>
      <dgm:t>
        <a:bodyPr/>
        <a:lstStyle/>
        <a:p>
          <a:pPr>
            <a:lnSpc>
              <a:spcPct val="100000"/>
            </a:lnSpc>
          </a:pPr>
          <a:r>
            <a:rPr lang="en-US" sz="2800" dirty="0"/>
            <a:t>Interpersonal Exposure </a:t>
          </a:r>
        </a:p>
      </dgm:t>
    </dgm:pt>
    <dgm:pt modelId="{DB7CB409-19AC-4C9A-8F9E-BDD8B1CD770E}" type="parTrans" cxnId="{175BEC4B-3989-4C47-8ED1-D8D07AAB4B89}">
      <dgm:prSet/>
      <dgm:spPr/>
      <dgm:t>
        <a:bodyPr/>
        <a:lstStyle/>
        <a:p>
          <a:endParaRPr lang="en-US"/>
        </a:p>
      </dgm:t>
    </dgm:pt>
    <dgm:pt modelId="{E8CAC53A-E478-41E7-B454-6D612947756E}" type="sibTrans" cxnId="{175BEC4B-3989-4C47-8ED1-D8D07AAB4B89}">
      <dgm:prSet/>
      <dgm:spPr/>
      <dgm:t>
        <a:bodyPr/>
        <a:lstStyle/>
        <a:p>
          <a:endParaRPr lang="en-US"/>
        </a:p>
      </dgm:t>
    </dgm:pt>
    <dgm:pt modelId="{C350AE81-308F-49DD-8919-50D5A8DA3A56}">
      <dgm:prSet/>
      <dgm:spPr/>
      <dgm:t>
        <a:bodyPr/>
        <a:lstStyle/>
        <a:p>
          <a:pPr>
            <a:lnSpc>
              <a:spcPct val="100000"/>
            </a:lnSpc>
          </a:pPr>
          <a:r>
            <a:rPr lang="en-US" dirty="0"/>
            <a:t>Valid Feedback</a:t>
          </a:r>
        </a:p>
      </dgm:t>
    </dgm:pt>
    <dgm:pt modelId="{38A11979-60C2-4599-A3B5-E276FF6B634A}" type="parTrans" cxnId="{2004B04E-788F-4FF3-8B27-C8890E2073F5}">
      <dgm:prSet/>
      <dgm:spPr/>
      <dgm:t>
        <a:bodyPr/>
        <a:lstStyle/>
        <a:p>
          <a:endParaRPr lang="en-US"/>
        </a:p>
      </dgm:t>
    </dgm:pt>
    <dgm:pt modelId="{5D3F7918-0F8F-46EE-929F-0407A8109872}" type="sibTrans" cxnId="{2004B04E-788F-4FF3-8B27-C8890E2073F5}">
      <dgm:prSet/>
      <dgm:spPr/>
      <dgm:t>
        <a:bodyPr/>
        <a:lstStyle/>
        <a:p>
          <a:endParaRPr lang="en-US"/>
        </a:p>
      </dgm:t>
    </dgm:pt>
    <dgm:pt modelId="{B1FA89DC-C1D9-4E06-AB6A-DC191133139C}">
      <dgm:prSet/>
      <dgm:spPr/>
      <dgm:t>
        <a:bodyPr/>
        <a:lstStyle/>
        <a:p>
          <a:pPr>
            <a:lnSpc>
              <a:spcPct val="100000"/>
            </a:lnSpc>
          </a:pPr>
          <a:r>
            <a:rPr lang="en-US" dirty="0"/>
            <a:t>Supportive Atmosphere</a:t>
          </a:r>
        </a:p>
      </dgm:t>
    </dgm:pt>
    <dgm:pt modelId="{FC55862A-A7FF-4445-B126-772006B7EDB7}" type="parTrans" cxnId="{6A606B0A-AD90-4F18-93DE-6B7DFBC956A6}">
      <dgm:prSet/>
      <dgm:spPr/>
      <dgm:t>
        <a:bodyPr/>
        <a:lstStyle/>
        <a:p>
          <a:endParaRPr lang="en-US"/>
        </a:p>
      </dgm:t>
    </dgm:pt>
    <dgm:pt modelId="{7227DB72-1594-45E8-85A3-145284308C2D}" type="sibTrans" cxnId="{6A606B0A-AD90-4F18-93DE-6B7DFBC956A6}">
      <dgm:prSet/>
      <dgm:spPr/>
      <dgm:t>
        <a:bodyPr/>
        <a:lstStyle/>
        <a:p>
          <a:endParaRPr lang="en-US"/>
        </a:p>
      </dgm:t>
    </dgm:pt>
    <dgm:pt modelId="{8CAF167C-D1E6-48E6-8D3C-95A20DA39D47}">
      <dgm:prSet/>
      <dgm:spPr/>
      <dgm:t>
        <a:bodyPr/>
        <a:lstStyle/>
        <a:p>
          <a:pPr>
            <a:lnSpc>
              <a:spcPct val="100000"/>
            </a:lnSpc>
          </a:pPr>
          <a:r>
            <a:rPr lang="en-US" dirty="0"/>
            <a:t>Exploratory Behavior</a:t>
          </a:r>
        </a:p>
      </dgm:t>
    </dgm:pt>
    <dgm:pt modelId="{D0473E07-F7E6-486E-85C6-11E6A97506A0}" type="parTrans" cxnId="{53B6AC45-0F6F-4FE5-A8D8-7094E6A67EAC}">
      <dgm:prSet/>
      <dgm:spPr/>
      <dgm:t>
        <a:bodyPr/>
        <a:lstStyle/>
        <a:p>
          <a:endParaRPr lang="en-US"/>
        </a:p>
      </dgm:t>
    </dgm:pt>
    <dgm:pt modelId="{0DB1A6F0-8C4A-447D-9B98-4946C45ECCCF}" type="sibTrans" cxnId="{53B6AC45-0F6F-4FE5-A8D8-7094E6A67EAC}">
      <dgm:prSet/>
      <dgm:spPr/>
      <dgm:t>
        <a:bodyPr/>
        <a:lstStyle/>
        <a:p>
          <a:endParaRPr lang="en-US"/>
        </a:p>
      </dgm:t>
    </dgm:pt>
    <dgm:pt modelId="{44FB4DE3-1A87-43F7-B9F5-3EBBC6831207}" type="pres">
      <dgm:prSet presAssocID="{E79CD93F-05FC-44B2-9550-EF71ED0F3BF7}" presName="root" presStyleCnt="0">
        <dgm:presLayoutVars>
          <dgm:dir/>
          <dgm:resizeHandles val="exact"/>
        </dgm:presLayoutVars>
      </dgm:prSet>
      <dgm:spPr/>
    </dgm:pt>
    <dgm:pt modelId="{145564C5-5C29-45FA-B445-0427D2DBFA47}" type="pres">
      <dgm:prSet presAssocID="{DE4C8B48-45C2-4816-86F2-D993C47DDCC1}" presName="compNode" presStyleCnt="0"/>
      <dgm:spPr/>
    </dgm:pt>
    <dgm:pt modelId="{B70C6F16-5526-48AE-898F-C9EA091A35BC}" type="pres">
      <dgm:prSet presAssocID="{DE4C8B48-45C2-4816-86F2-D993C47DDCC1}" presName="iconRect" presStyleLbl="node1" presStyleIdx="0" presStyleCnt="4" custScaleX="219732" custScaleY="211627" custLinFactNeighborX="2391" custLinFactNeighborY="119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53C1E4E-14C4-4580-A8F5-B035048CB577}" type="pres">
      <dgm:prSet presAssocID="{DE4C8B48-45C2-4816-86F2-D993C47DDCC1}" presName="spaceRect" presStyleCnt="0"/>
      <dgm:spPr/>
    </dgm:pt>
    <dgm:pt modelId="{DEDECF09-4179-4666-9D7B-18704A057849}" type="pres">
      <dgm:prSet presAssocID="{DE4C8B48-45C2-4816-86F2-D993C47DDCC1}" presName="textRect" presStyleLbl="revTx" presStyleIdx="0" presStyleCnt="4" custLinFactNeighborX="-1614" custLinFactNeighborY="15250">
        <dgm:presLayoutVars>
          <dgm:chMax val="1"/>
          <dgm:chPref val="1"/>
        </dgm:presLayoutVars>
      </dgm:prSet>
      <dgm:spPr/>
    </dgm:pt>
    <dgm:pt modelId="{E85C8A33-A39E-46A4-AEFE-2DABA316E6DE}" type="pres">
      <dgm:prSet presAssocID="{E8CAC53A-E478-41E7-B454-6D612947756E}" presName="sibTrans" presStyleCnt="0"/>
      <dgm:spPr/>
    </dgm:pt>
    <dgm:pt modelId="{0DB00C30-751A-4B6C-A0B5-A4FA3DC47AF6}" type="pres">
      <dgm:prSet presAssocID="{C350AE81-308F-49DD-8919-50D5A8DA3A56}" presName="compNode" presStyleCnt="0"/>
      <dgm:spPr/>
    </dgm:pt>
    <dgm:pt modelId="{9C2F5E12-AC8F-4915-B97C-F34B1DC47D4F}" type="pres">
      <dgm:prSet presAssocID="{C350AE81-308F-49DD-8919-50D5A8DA3A56}" presName="iconRect" presStyleLbl="node1" presStyleIdx="1" presStyleCnt="4" custScaleX="166174" custScaleY="17654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AEB7F1BF-BC58-4263-9117-BC6402D27C85}" type="pres">
      <dgm:prSet presAssocID="{C350AE81-308F-49DD-8919-50D5A8DA3A56}" presName="spaceRect" presStyleCnt="0"/>
      <dgm:spPr/>
    </dgm:pt>
    <dgm:pt modelId="{C2512393-74C6-4469-BC2A-4C1CE08A9DA7}" type="pres">
      <dgm:prSet presAssocID="{C350AE81-308F-49DD-8919-50D5A8DA3A56}" presName="textRect" presStyleLbl="revTx" presStyleIdx="1" presStyleCnt="4" custLinFactNeighborX="1614" custLinFactNeighborY="31770">
        <dgm:presLayoutVars>
          <dgm:chMax val="1"/>
          <dgm:chPref val="1"/>
        </dgm:presLayoutVars>
      </dgm:prSet>
      <dgm:spPr/>
    </dgm:pt>
    <dgm:pt modelId="{759F5EFD-26B0-4389-AE00-C3A75B1433E7}" type="pres">
      <dgm:prSet presAssocID="{5D3F7918-0F8F-46EE-929F-0407A8109872}" presName="sibTrans" presStyleCnt="0"/>
      <dgm:spPr/>
    </dgm:pt>
    <dgm:pt modelId="{94105536-D740-44A7-8A69-5DFC0AA263C8}" type="pres">
      <dgm:prSet presAssocID="{B1FA89DC-C1D9-4E06-AB6A-DC191133139C}" presName="compNode" presStyleCnt="0"/>
      <dgm:spPr/>
    </dgm:pt>
    <dgm:pt modelId="{91F5161B-0FDD-41AC-9245-570A26706425}" type="pres">
      <dgm:prSet presAssocID="{B1FA89DC-C1D9-4E06-AB6A-DC191133139C}" presName="iconRect" presStyleLbl="node1" presStyleIdx="2" presStyleCnt="4" custScaleX="179002" custScaleY="15143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DF73F2F6-2AAD-4E23-A3A3-BE5B9785255A}" type="pres">
      <dgm:prSet presAssocID="{B1FA89DC-C1D9-4E06-AB6A-DC191133139C}" presName="spaceRect" presStyleCnt="0"/>
      <dgm:spPr/>
    </dgm:pt>
    <dgm:pt modelId="{B4206A71-701B-44AA-8D09-5E172992F66C}" type="pres">
      <dgm:prSet presAssocID="{B1FA89DC-C1D9-4E06-AB6A-DC191133139C}" presName="textRect" presStyleLbl="revTx" presStyleIdx="2" presStyleCnt="4" custLinFactNeighborX="-1614" custLinFactNeighborY="31769">
        <dgm:presLayoutVars>
          <dgm:chMax val="1"/>
          <dgm:chPref val="1"/>
        </dgm:presLayoutVars>
      </dgm:prSet>
      <dgm:spPr/>
    </dgm:pt>
    <dgm:pt modelId="{7CE50E15-FC45-414C-BEB4-704569464BAA}" type="pres">
      <dgm:prSet presAssocID="{7227DB72-1594-45E8-85A3-145284308C2D}" presName="sibTrans" presStyleCnt="0"/>
      <dgm:spPr/>
    </dgm:pt>
    <dgm:pt modelId="{8A612F3E-37EF-4ACE-B3D1-38C42C8DFF18}" type="pres">
      <dgm:prSet presAssocID="{8CAF167C-D1E6-48E6-8D3C-95A20DA39D47}" presName="compNode" presStyleCnt="0"/>
      <dgm:spPr/>
    </dgm:pt>
    <dgm:pt modelId="{6F4A2438-DF5C-432C-9B34-28EE57E6E656}" type="pres">
      <dgm:prSet presAssocID="{8CAF167C-D1E6-48E6-8D3C-95A20DA39D47}" presName="iconRect" presStyleLbl="node1" presStyleIdx="3" presStyleCnt="4" custScaleX="157332" custScaleY="15667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35823DF8-748C-460F-AF9D-A852F46CC3EA}" type="pres">
      <dgm:prSet presAssocID="{8CAF167C-D1E6-48E6-8D3C-95A20DA39D47}" presName="spaceRect" presStyleCnt="0"/>
      <dgm:spPr/>
    </dgm:pt>
    <dgm:pt modelId="{7D0C11AA-B669-401E-BD06-33D94634585A}" type="pres">
      <dgm:prSet presAssocID="{8CAF167C-D1E6-48E6-8D3C-95A20DA39D47}" presName="textRect" presStyleLbl="revTx" presStyleIdx="3" presStyleCnt="4" custLinFactNeighborX="-2152" custLinFactNeighborY="36853">
        <dgm:presLayoutVars>
          <dgm:chMax val="1"/>
          <dgm:chPref val="1"/>
        </dgm:presLayoutVars>
      </dgm:prSet>
      <dgm:spPr/>
    </dgm:pt>
  </dgm:ptLst>
  <dgm:cxnLst>
    <dgm:cxn modelId="{6A606B0A-AD90-4F18-93DE-6B7DFBC956A6}" srcId="{E79CD93F-05FC-44B2-9550-EF71ED0F3BF7}" destId="{B1FA89DC-C1D9-4E06-AB6A-DC191133139C}" srcOrd="2" destOrd="0" parTransId="{FC55862A-A7FF-4445-B126-772006B7EDB7}" sibTransId="{7227DB72-1594-45E8-85A3-145284308C2D}"/>
    <dgm:cxn modelId="{BF091518-D0B2-4C6E-8566-A0A1F758749D}" type="presOf" srcId="{C350AE81-308F-49DD-8919-50D5A8DA3A56}" destId="{C2512393-74C6-4469-BC2A-4C1CE08A9DA7}" srcOrd="0" destOrd="0" presId="urn:microsoft.com/office/officeart/2018/2/layout/IconLabelList"/>
    <dgm:cxn modelId="{5A713F35-59AD-4ECA-A081-70B91FA56DF9}" type="presOf" srcId="{DE4C8B48-45C2-4816-86F2-D993C47DDCC1}" destId="{DEDECF09-4179-4666-9D7B-18704A057849}" srcOrd="0" destOrd="0" presId="urn:microsoft.com/office/officeart/2018/2/layout/IconLabelList"/>
    <dgm:cxn modelId="{53B6AC45-0F6F-4FE5-A8D8-7094E6A67EAC}" srcId="{E79CD93F-05FC-44B2-9550-EF71ED0F3BF7}" destId="{8CAF167C-D1E6-48E6-8D3C-95A20DA39D47}" srcOrd="3" destOrd="0" parTransId="{D0473E07-F7E6-486E-85C6-11E6A97506A0}" sibTransId="{0DB1A6F0-8C4A-447D-9B98-4946C45ECCCF}"/>
    <dgm:cxn modelId="{175BEC4B-3989-4C47-8ED1-D8D07AAB4B89}" srcId="{E79CD93F-05FC-44B2-9550-EF71ED0F3BF7}" destId="{DE4C8B48-45C2-4816-86F2-D993C47DDCC1}" srcOrd="0" destOrd="0" parTransId="{DB7CB409-19AC-4C9A-8F9E-BDD8B1CD770E}" sibTransId="{E8CAC53A-E478-41E7-B454-6D612947756E}"/>
    <dgm:cxn modelId="{2004B04E-788F-4FF3-8B27-C8890E2073F5}" srcId="{E79CD93F-05FC-44B2-9550-EF71ED0F3BF7}" destId="{C350AE81-308F-49DD-8919-50D5A8DA3A56}" srcOrd="1" destOrd="0" parTransId="{38A11979-60C2-4599-A3B5-E276FF6B634A}" sibTransId="{5D3F7918-0F8F-46EE-929F-0407A8109872}"/>
    <dgm:cxn modelId="{43E2DB9A-FB59-42E3-8D2B-C4BC55E893F0}" type="presOf" srcId="{8CAF167C-D1E6-48E6-8D3C-95A20DA39D47}" destId="{7D0C11AA-B669-401E-BD06-33D94634585A}" srcOrd="0" destOrd="0" presId="urn:microsoft.com/office/officeart/2018/2/layout/IconLabelList"/>
    <dgm:cxn modelId="{19F731BB-EF5B-4092-9C9B-AAD1904B16E4}" type="presOf" srcId="{E79CD93F-05FC-44B2-9550-EF71ED0F3BF7}" destId="{44FB4DE3-1A87-43F7-B9F5-3EBBC6831207}" srcOrd="0" destOrd="0" presId="urn:microsoft.com/office/officeart/2018/2/layout/IconLabelList"/>
    <dgm:cxn modelId="{769090D5-0A2E-488C-A45E-5DEA58DA485D}" type="presOf" srcId="{B1FA89DC-C1D9-4E06-AB6A-DC191133139C}" destId="{B4206A71-701B-44AA-8D09-5E172992F66C}" srcOrd="0" destOrd="0" presId="urn:microsoft.com/office/officeart/2018/2/layout/IconLabelList"/>
    <dgm:cxn modelId="{8479C5CE-331F-4B59-82A6-A3F09E36786C}" type="presParOf" srcId="{44FB4DE3-1A87-43F7-B9F5-3EBBC6831207}" destId="{145564C5-5C29-45FA-B445-0427D2DBFA47}" srcOrd="0" destOrd="0" presId="urn:microsoft.com/office/officeart/2018/2/layout/IconLabelList"/>
    <dgm:cxn modelId="{27ECE9FB-349E-4836-92C2-BA67C12E2364}" type="presParOf" srcId="{145564C5-5C29-45FA-B445-0427D2DBFA47}" destId="{B70C6F16-5526-48AE-898F-C9EA091A35BC}" srcOrd="0" destOrd="0" presId="urn:microsoft.com/office/officeart/2018/2/layout/IconLabelList"/>
    <dgm:cxn modelId="{283E0761-E05D-484B-AD97-F85596B5CA94}" type="presParOf" srcId="{145564C5-5C29-45FA-B445-0427D2DBFA47}" destId="{253C1E4E-14C4-4580-A8F5-B035048CB577}" srcOrd="1" destOrd="0" presId="urn:microsoft.com/office/officeart/2018/2/layout/IconLabelList"/>
    <dgm:cxn modelId="{419CA07D-15CF-46B0-8E13-79FD525E52CF}" type="presParOf" srcId="{145564C5-5C29-45FA-B445-0427D2DBFA47}" destId="{DEDECF09-4179-4666-9D7B-18704A057849}" srcOrd="2" destOrd="0" presId="urn:microsoft.com/office/officeart/2018/2/layout/IconLabelList"/>
    <dgm:cxn modelId="{D3679EA5-4BD7-4C81-96C6-B9F04ED6C253}" type="presParOf" srcId="{44FB4DE3-1A87-43F7-B9F5-3EBBC6831207}" destId="{E85C8A33-A39E-46A4-AEFE-2DABA316E6DE}" srcOrd="1" destOrd="0" presId="urn:microsoft.com/office/officeart/2018/2/layout/IconLabelList"/>
    <dgm:cxn modelId="{9343B94F-7DE2-47FC-8AF7-72A33BF7B275}" type="presParOf" srcId="{44FB4DE3-1A87-43F7-B9F5-3EBBC6831207}" destId="{0DB00C30-751A-4B6C-A0B5-A4FA3DC47AF6}" srcOrd="2" destOrd="0" presId="urn:microsoft.com/office/officeart/2018/2/layout/IconLabelList"/>
    <dgm:cxn modelId="{9765FDBB-CE9D-47EE-8824-1FB227C8A5B8}" type="presParOf" srcId="{0DB00C30-751A-4B6C-A0B5-A4FA3DC47AF6}" destId="{9C2F5E12-AC8F-4915-B97C-F34B1DC47D4F}" srcOrd="0" destOrd="0" presId="urn:microsoft.com/office/officeart/2018/2/layout/IconLabelList"/>
    <dgm:cxn modelId="{11091C86-315B-47F5-9313-696BC36971B0}" type="presParOf" srcId="{0DB00C30-751A-4B6C-A0B5-A4FA3DC47AF6}" destId="{AEB7F1BF-BC58-4263-9117-BC6402D27C85}" srcOrd="1" destOrd="0" presId="urn:microsoft.com/office/officeart/2018/2/layout/IconLabelList"/>
    <dgm:cxn modelId="{E1624E72-5532-4593-BAA0-ED37B53720A5}" type="presParOf" srcId="{0DB00C30-751A-4B6C-A0B5-A4FA3DC47AF6}" destId="{C2512393-74C6-4469-BC2A-4C1CE08A9DA7}" srcOrd="2" destOrd="0" presId="urn:microsoft.com/office/officeart/2018/2/layout/IconLabelList"/>
    <dgm:cxn modelId="{82FAE836-ADCC-49FD-8FF3-BB9831A79989}" type="presParOf" srcId="{44FB4DE3-1A87-43F7-B9F5-3EBBC6831207}" destId="{759F5EFD-26B0-4389-AE00-C3A75B1433E7}" srcOrd="3" destOrd="0" presId="urn:microsoft.com/office/officeart/2018/2/layout/IconLabelList"/>
    <dgm:cxn modelId="{C1707459-3FA9-4563-BBF6-4436CD481BD1}" type="presParOf" srcId="{44FB4DE3-1A87-43F7-B9F5-3EBBC6831207}" destId="{94105536-D740-44A7-8A69-5DFC0AA263C8}" srcOrd="4" destOrd="0" presId="urn:microsoft.com/office/officeart/2018/2/layout/IconLabelList"/>
    <dgm:cxn modelId="{2CD8F500-A8B2-4E89-B8D3-E41FBCFBB80E}" type="presParOf" srcId="{94105536-D740-44A7-8A69-5DFC0AA263C8}" destId="{91F5161B-0FDD-41AC-9245-570A26706425}" srcOrd="0" destOrd="0" presId="urn:microsoft.com/office/officeart/2018/2/layout/IconLabelList"/>
    <dgm:cxn modelId="{BCD56520-C154-4D58-B50C-4784647F0E14}" type="presParOf" srcId="{94105536-D740-44A7-8A69-5DFC0AA263C8}" destId="{DF73F2F6-2AAD-4E23-A3A3-BE5B9785255A}" srcOrd="1" destOrd="0" presId="urn:microsoft.com/office/officeart/2018/2/layout/IconLabelList"/>
    <dgm:cxn modelId="{2663691F-8229-4DA2-9EE5-309A426A9F78}" type="presParOf" srcId="{94105536-D740-44A7-8A69-5DFC0AA263C8}" destId="{B4206A71-701B-44AA-8D09-5E172992F66C}" srcOrd="2" destOrd="0" presId="urn:microsoft.com/office/officeart/2018/2/layout/IconLabelList"/>
    <dgm:cxn modelId="{49E25B5C-D342-46CA-995B-EC2BFCCD751D}" type="presParOf" srcId="{44FB4DE3-1A87-43F7-B9F5-3EBBC6831207}" destId="{7CE50E15-FC45-414C-BEB4-704569464BAA}" srcOrd="5" destOrd="0" presId="urn:microsoft.com/office/officeart/2018/2/layout/IconLabelList"/>
    <dgm:cxn modelId="{72566C59-8A39-429B-A7C7-6FBEAFCBDA87}" type="presParOf" srcId="{44FB4DE3-1A87-43F7-B9F5-3EBBC6831207}" destId="{8A612F3E-37EF-4ACE-B3D1-38C42C8DFF18}" srcOrd="6" destOrd="0" presId="urn:microsoft.com/office/officeart/2018/2/layout/IconLabelList"/>
    <dgm:cxn modelId="{80D20262-49A8-471E-966B-3D62FA334428}" type="presParOf" srcId="{8A612F3E-37EF-4ACE-B3D1-38C42C8DFF18}" destId="{6F4A2438-DF5C-432C-9B34-28EE57E6E656}" srcOrd="0" destOrd="0" presId="urn:microsoft.com/office/officeart/2018/2/layout/IconLabelList"/>
    <dgm:cxn modelId="{A5C67E87-CB4D-46DC-B574-0D279645A114}" type="presParOf" srcId="{8A612F3E-37EF-4ACE-B3D1-38C42C8DFF18}" destId="{35823DF8-748C-460F-AF9D-A852F46CC3EA}" srcOrd="1" destOrd="0" presId="urn:microsoft.com/office/officeart/2018/2/layout/IconLabelList"/>
    <dgm:cxn modelId="{4EF0A747-E29F-4F38-971B-85F61BFC154D}" type="presParOf" srcId="{8A612F3E-37EF-4ACE-B3D1-38C42C8DFF18}" destId="{7D0C11AA-B669-401E-BD06-33D94634585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C6F16-5526-48AE-898F-C9EA091A35BC}">
      <dsp:nvSpPr>
        <dsp:cNvPr id="0" name=""/>
        <dsp:cNvSpPr/>
      </dsp:nvSpPr>
      <dsp:spPr>
        <a:xfrm>
          <a:off x="602988" y="862368"/>
          <a:ext cx="2049139" cy="19735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DECF09-4179-4666-9D7B-18704A057849}">
      <dsp:nvSpPr>
        <dsp:cNvPr id="0" name=""/>
        <dsp:cNvSpPr/>
      </dsp:nvSpPr>
      <dsp:spPr>
        <a:xfrm>
          <a:off x="535631" y="2757647"/>
          <a:ext cx="2072362"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Interpersonal Exposure </a:t>
          </a:r>
        </a:p>
      </dsp:txBody>
      <dsp:txXfrm>
        <a:off x="535631" y="2757647"/>
        <a:ext cx="2072362" cy="877500"/>
      </dsp:txXfrm>
    </dsp:sp>
    <dsp:sp modelId="{9C2F5E12-AC8F-4915-B97C-F34B1DC47D4F}">
      <dsp:nvSpPr>
        <dsp:cNvPr id="0" name=""/>
        <dsp:cNvSpPr/>
      </dsp:nvSpPr>
      <dsp:spPr>
        <a:xfrm>
          <a:off x="3265448" y="933000"/>
          <a:ext cx="1549677" cy="16464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512393-74C6-4469-BC2A-4C1CE08A9DA7}">
      <dsp:nvSpPr>
        <dsp:cNvPr id="0" name=""/>
        <dsp:cNvSpPr/>
      </dsp:nvSpPr>
      <dsp:spPr>
        <a:xfrm>
          <a:off x="3037553" y="2820825"/>
          <a:ext cx="2072362"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Valid Feedback</a:t>
          </a:r>
        </a:p>
      </dsp:txBody>
      <dsp:txXfrm>
        <a:off x="3037553" y="2820825"/>
        <a:ext cx="2072362" cy="877500"/>
      </dsp:txXfrm>
    </dsp:sp>
    <dsp:sp modelId="{91F5161B-0FDD-41AC-9245-570A26706425}">
      <dsp:nvSpPr>
        <dsp:cNvPr id="0" name=""/>
        <dsp:cNvSpPr/>
      </dsp:nvSpPr>
      <dsp:spPr>
        <a:xfrm>
          <a:off x="5640659" y="991544"/>
          <a:ext cx="1669306" cy="14122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206A71-701B-44AA-8D09-5E172992F66C}">
      <dsp:nvSpPr>
        <dsp:cNvPr id="0" name=""/>
        <dsp:cNvSpPr/>
      </dsp:nvSpPr>
      <dsp:spPr>
        <a:xfrm>
          <a:off x="5405683" y="2762272"/>
          <a:ext cx="2072362"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Supportive Atmosphere</a:t>
          </a:r>
        </a:p>
      </dsp:txBody>
      <dsp:txXfrm>
        <a:off x="5405683" y="2762272"/>
        <a:ext cx="2072362" cy="877500"/>
      </dsp:txXfrm>
    </dsp:sp>
    <dsp:sp modelId="{6F4A2438-DF5C-432C-9B34-28EE57E6E656}">
      <dsp:nvSpPr>
        <dsp:cNvPr id="0" name=""/>
        <dsp:cNvSpPr/>
      </dsp:nvSpPr>
      <dsp:spPr>
        <a:xfrm>
          <a:off x="8176728" y="979323"/>
          <a:ext cx="1467220" cy="14611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0C11AA-B669-401E-BD06-33D94634585A}">
      <dsp:nvSpPr>
        <dsp:cNvPr id="0" name=""/>
        <dsp:cNvSpPr/>
      </dsp:nvSpPr>
      <dsp:spPr>
        <a:xfrm>
          <a:off x="7829560" y="2819105"/>
          <a:ext cx="2072362"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Exploratory Behavior</a:t>
          </a:r>
        </a:p>
      </dsp:txBody>
      <dsp:txXfrm>
        <a:off x="7829560" y="2819105"/>
        <a:ext cx="2072362" cy="8775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0BDB83-F4C0-44EF-9782-FC981503C2D5}"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A58E5-6D90-41CB-876D-CFA8F6A20021}" type="slidenum">
              <a:rPr lang="en-US" smtClean="0"/>
              <a:t>‹#›</a:t>
            </a:fld>
            <a:endParaRPr lang="en-US"/>
          </a:p>
        </p:txBody>
      </p:sp>
    </p:spTree>
    <p:extLst>
      <p:ext uri="{BB962C8B-B14F-4D97-AF65-F5344CB8AC3E}">
        <p14:creationId xmlns:p14="http://schemas.microsoft.com/office/powerpoint/2010/main" val="134130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libweb.lib.utsa.edu/10.1177/07417136580090010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080/03634520701787777"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sycnet.apa.org/doi/10.1016/j.jesp.2010.08.008"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edailyjournal.com/story/news/2014/03/10/why-criticism-stops-us-in-our-tracks/625316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1</a:t>
            </a:fld>
            <a:endParaRPr lang="en-US"/>
          </a:p>
        </p:txBody>
      </p:sp>
    </p:spTree>
    <p:extLst>
      <p:ext uri="{BB962C8B-B14F-4D97-AF65-F5344CB8AC3E}">
        <p14:creationId xmlns:p14="http://schemas.microsoft.com/office/powerpoint/2010/main" val="1556066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Miner, A. G., </a:t>
            </a:r>
            <a:r>
              <a:rPr lang="en-US" dirty="0" err="1"/>
              <a:t>Glomb</a:t>
            </a:r>
            <a:r>
              <a:rPr lang="en-US" dirty="0"/>
              <a:t>, T. M., &amp; Hulin, C. (2005). Experience sampling mood and its correlates at work. </a:t>
            </a:r>
            <a:r>
              <a:rPr lang="en-US" i="1" dirty="0"/>
              <a:t>Journal of Occupational and Organizational Psychology</a:t>
            </a:r>
            <a:r>
              <a:rPr lang="en-US" dirty="0"/>
              <a:t>, </a:t>
            </a:r>
            <a:r>
              <a:rPr lang="en-US" i="1" dirty="0"/>
              <a:t>78</a:t>
            </a:r>
            <a:r>
              <a:rPr lang="en-US" dirty="0"/>
              <a:t>(2), 171-193. https://doi.org/10.1348/096317905X40105</a:t>
            </a:r>
          </a:p>
          <a:p>
            <a:r>
              <a:rPr lang="en-US" b="0" i="0" dirty="0">
                <a:solidFill>
                  <a:srgbClr val="777777"/>
                </a:solidFill>
                <a:effectLst/>
                <a:latin typeface="Inter"/>
              </a:rPr>
              <a:t>Image by </a:t>
            </a:r>
            <a:r>
              <a:rPr lang="en-US" b="0" i="0" dirty="0" err="1">
                <a:solidFill>
                  <a:srgbClr val="777777"/>
                </a:solidFill>
                <a:effectLst/>
                <a:latin typeface="Inter"/>
              </a:rPr>
              <a:t>Freepik</a:t>
            </a:r>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18</a:t>
            </a:fld>
            <a:endParaRPr lang="en-US"/>
          </a:p>
        </p:txBody>
      </p:sp>
    </p:spTree>
    <p:extLst>
      <p:ext uri="{BB962C8B-B14F-4D97-AF65-F5344CB8AC3E}">
        <p14:creationId xmlns:p14="http://schemas.microsoft.com/office/powerpoint/2010/main" val="169547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Miner, A. G., </a:t>
            </a:r>
            <a:r>
              <a:rPr lang="en-US" dirty="0" err="1"/>
              <a:t>Glomb</a:t>
            </a:r>
            <a:r>
              <a:rPr lang="en-US" dirty="0"/>
              <a:t>, T. M., &amp; Hulin, C. (2005). Experience sampling mood and its correlates at work. </a:t>
            </a:r>
            <a:r>
              <a:rPr lang="en-US" i="1" dirty="0"/>
              <a:t>Journal of Occupational and Organizational Psychology</a:t>
            </a:r>
            <a:r>
              <a:rPr lang="en-US" dirty="0"/>
              <a:t>, </a:t>
            </a:r>
            <a:r>
              <a:rPr lang="en-US" i="1" dirty="0"/>
              <a:t>78</a:t>
            </a:r>
            <a:r>
              <a:rPr lang="en-US" dirty="0"/>
              <a:t>(2), 171-193. https://doi.org/10.1348/096317905X40105</a:t>
            </a:r>
          </a:p>
          <a:p>
            <a:r>
              <a:rPr lang="en-US" b="0" i="0" dirty="0">
                <a:solidFill>
                  <a:srgbClr val="777777"/>
                </a:solidFill>
                <a:effectLst/>
                <a:latin typeface="Inter"/>
              </a:rPr>
              <a:t>Image by </a:t>
            </a:r>
            <a:r>
              <a:rPr lang="en-US" b="0" i="0" dirty="0" err="1">
                <a:solidFill>
                  <a:srgbClr val="777777"/>
                </a:solidFill>
                <a:effectLst/>
                <a:latin typeface="Inter"/>
              </a:rPr>
              <a:t>wayhomestudio</a:t>
            </a:r>
            <a:r>
              <a:rPr lang="en-US" b="0" i="0" dirty="0">
                <a:solidFill>
                  <a:srgbClr val="777777"/>
                </a:solidFill>
                <a:effectLst/>
                <a:latin typeface="Inter"/>
              </a:rPr>
              <a:t> on </a:t>
            </a:r>
            <a:r>
              <a:rPr lang="en-US" b="0" i="0" dirty="0" err="1">
                <a:solidFill>
                  <a:srgbClr val="777777"/>
                </a:solidFill>
                <a:effectLst/>
                <a:latin typeface="Inter"/>
              </a:rPr>
              <a:t>Freepik</a:t>
            </a:r>
            <a:endParaRPr lang="en-US" b="0" i="0" dirty="0">
              <a:solidFill>
                <a:srgbClr val="777777"/>
              </a:solidFill>
              <a:effectLst/>
              <a:latin typeface="Inter"/>
            </a:endParaRPr>
          </a:p>
        </p:txBody>
      </p:sp>
      <p:sp>
        <p:nvSpPr>
          <p:cNvPr id="4" name="Slide Number Placeholder 3"/>
          <p:cNvSpPr>
            <a:spLocks noGrp="1"/>
          </p:cNvSpPr>
          <p:nvPr>
            <p:ph type="sldNum" sz="quarter" idx="5"/>
          </p:nvPr>
        </p:nvSpPr>
        <p:spPr/>
        <p:txBody>
          <a:bodyPr/>
          <a:lstStyle/>
          <a:p>
            <a:fld id="{C21A58E5-6D90-41CB-876D-CFA8F6A20021}" type="slidenum">
              <a:rPr lang="en-US" smtClean="0"/>
              <a:t>19</a:t>
            </a:fld>
            <a:endParaRPr lang="en-US"/>
          </a:p>
        </p:txBody>
      </p:sp>
    </p:spTree>
    <p:extLst>
      <p:ext uri="{BB962C8B-B14F-4D97-AF65-F5344CB8AC3E}">
        <p14:creationId xmlns:p14="http://schemas.microsoft.com/office/powerpoint/2010/main" val="4082114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Achor</a:t>
            </a:r>
            <a:r>
              <a:rPr lang="en-US" dirty="0"/>
              <a:t>, S. https://www.golfdigest.com/story/happiness-experiments-why-good-golfers-are-fools</a:t>
            </a:r>
          </a:p>
          <a:p>
            <a:r>
              <a:rPr lang="en-US" b="0" i="0" dirty="0">
                <a:solidFill>
                  <a:srgbClr val="303030"/>
                </a:solidFill>
                <a:effectLst/>
                <a:latin typeface="Cambria" panose="02040503050406030204" pitchFamily="18" charset="0"/>
              </a:rPr>
              <a:t>Hooley JM, </a:t>
            </a:r>
            <a:r>
              <a:rPr lang="en-US" b="0" i="0" dirty="0" err="1">
                <a:solidFill>
                  <a:srgbClr val="303030"/>
                </a:solidFill>
                <a:effectLst/>
                <a:latin typeface="Cambria" panose="02040503050406030204" pitchFamily="18" charset="0"/>
              </a:rPr>
              <a:t>Siegle</a:t>
            </a:r>
            <a:r>
              <a:rPr lang="en-US" b="0" i="0" dirty="0">
                <a:solidFill>
                  <a:srgbClr val="303030"/>
                </a:solidFill>
                <a:effectLst/>
                <a:latin typeface="Cambria" panose="02040503050406030204" pitchFamily="18" charset="0"/>
              </a:rPr>
              <a:t> G, Gruber SA (2012) Affective and neural reactivity to criticism in individuals high and low on perceived criticism. </a:t>
            </a:r>
            <a:r>
              <a:rPr lang="en-US" b="0" i="1" dirty="0" err="1">
                <a:solidFill>
                  <a:srgbClr val="303030"/>
                </a:solidFill>
                <a:effectLst/>
                <a:latin typeface="Cambria" panose="02040503050406030204" pitchFamily="18" charset="0"/>
              </a:rPr>
              <a:t>PLoS</a:t>
            </a:r>
            <a:r>
              <a:rPr lang="en-US" b="0" i="1" dirty="0">
                <a:solidFill>
                  <a:srgbClr val="303030"/>
                </a:solidFill>
                <a:effectLst/>
                <a:latin typeface="Cambria" panose="02040503050406030204" pitchFamily="18" charset="0"/>
              </a:rPr>
              <a:t> One</a:t>
            </a:r>
            <a:r>
              <a:rPr lang="en-US" b="0" i="0" dirty="0">
                <a:solidFill>
                  <a:srgbClr val="303030"/>
                </a:solidFill>
                <a:effectLst/>
                <a:latin typeface="Cambria" panose="02040503050406030204" pitchFamily="18" charset="0"/>
              </a:rPr>
              <a:t> 7: e44412. </a:t>
            </a:r>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20</a:t>
            </a:fld>
            <a:endParaRPr lang="en-US"/>
          </a:p>
        </p:txBody>
      </p:sp>
    </p:spTree>
    <p:extLst>
      <p:ext uri="{BB962C8B-B14F-4D97-AF65-F5344CB8AC3E}">
        <p14:creationId xmlns:p14="http://schemas.microsoft.com/office/powerpoint/2010/main" val="1171867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Gibb, J. R. (1958). A Climate for Learning. Adult Education, 9(1), 19 . https://doi-org.libweb.lib.utsa.edu/10.1177/074171365800900106</a:t>
            </a:r>
          </a:p>
        </p:txBody>
      </p:sp>
      <p:sp>
        <p:nvSpPr>
          <p:cNvPr id="4" name="Slide Number Placeholder 3"/>
          <p:cNvSpPr>
            <a:spLocks noGrp="1"/>
          </p:cNvSpPr>
          <p:nvPr>
            <p:ph type="sldNum" sz="quarter" idx="5"/>
          </p:nvPr>
        </p:nvSpPr>
        <p:spPr/>
        <p:txBody>
          <a:bodyPr/>
          <a:lstStyle/>
          <a:p>
            <a:fld id="{C21A58E5-6D90-41CB-876D-CFA8F6A20021}" type="slidenum">
              <a:rPr lang="en-US" smtClean="0"/>
              <a:t>23</a:t>
            </a:fld>
            <a:endParaRPr lang="en-US"/>
          </a:p>
        </p:txBody>
      </p:sp>
    </p:spTree>
    <p:extLst>
      <p:ext uri="{BB962C8B-B14F-4D97-AF65-F5344CB8AC3E}">
        <p14:creationId xmlns:p14="http://schemas.microsoft.com/office/powerpoint/2010/main" val="3093083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Gibb, J. R. (1958). A Climate for Learning. Adult Education, 9(1), 19 . </a:t>
            </a:r>
            <a:r>
              <a:rPr lang="en-US" dirty="0">
                <a:hlinkClick r:id="rId3"/>
              </a:rPr>
              <a:t>https://doi-org.libweb.lib.utsa.edu/10.1177/074171365800900106</a:t>
            </a:r>
            <a:endParaRPr lang="en-US" dirty="0"/>
          </a:p>
          <a:p>
            <a:endParaRPr lang="en-US" dirty="0"/>
          </a:p>
          <a:p>
            <a:r>
              <a:rPr lang="en-US" dirty="0"/>
              <a:t>Image by </a:t>
            </a:r>
            <a:r>
              <a:rPr lang="en-US" dirty="0" err="1"/>
              <a:t>Freepik</a:t>
            </a:r>
            <a:endParaRPr lang="en-US" dirty="0" err="1">
              <a:cs typeface="Calibri"/>
            </a:endParaRPr>
          </a:p>
        </p:txBody>
      </p:sp>
      <p:sp>
        <p:nvSpPr>
          <p:cNvPr id="4" name="Slide Number Placeholder 3"/>
          <p:cNvSpPr>
            <a:spLocks noGrp="1"/>
          </p:cNvSpPr>
          <p:nvPr>
            <p:ph type="sldNum" sz="quarter" idx="5"/>
          </p:nvPr>
        </p:nvSpPr>
        <p:spPr/>
        <p:txBody>
          <a:bodyPr/>
          <a:lstStyle/>
          <a:p>
            <a:fld id="{C21A58E5-6D90-41CB-876D-CFA8F6A20021}" type="slidenum">
              <a:rPr lang="en-US" smtClean="0"/>
              <a:t>24</a:t>
            </a:fld>
            <a:endParaRPr lang="en-US"/>
          </a:p>
        </p:txBody>
      </p:sp>
    </p:spTree>
    <p:extLst>
      <p:ext uri="{BB962C8B-B14F-4D97-AF65-F5344CB8AC3E}">
        <p14:creationId xmlns:p14="http://schemas.microsoft.com/office/powerpoint/2010/main" val="3042844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Cissna, K. N., &amp; Sieburg, E. (1981). Patterns of interactional confirmation and disconfirmation. In J. Stewart (Ed.), </a:t>
            </a:r>
            <a:r>
              <a:rPr lang="en-US" i="1" dirty="0"/>
              <a:t>Bridges not walls</a:t>
            </a:r>
            <a:r>
              <a:rPr lang="en-US" dirty="0"/>
              <a:t> (pp. 237–246). New York, NY: McGraw-Hill.</a:t>
            </a:r>
          </a:p>
        </p:txBody>
      </p:sp>
      <p:sp>
        <p:nvSpPr>
          <p:cNvPr id="4" name="Slide Number Placeholder 3"/>
          <p:cNvSpPr>
            <a:spLocks noGrp="1"/>
          </p:cNvSpPr>
          <p:nvPr>
            <p:ph type="sldNum" sz="quarter" idx="5"/>
          </p:nvPr>
        </p:nvSpPr>
        <p:spPr/>
        <p:txBody>
          <a:bodyPr/>
          <a:lstStyle/>
          <a:p>
            <a:fld id="{C21A58E5-6D90-41CB-876D-CFA8F6A20021}" type="slidenum">
              <a:rPr lang="en-US" smtClean="0"/>
              <a:t>28</a:t>
            </a:fld>
            <a:endParaRPr lang="en-US"/>
          </a:p>
        </p:txBody>
      </p:sp>
    </p:spTree>
    <p:extLst>
      <p:ext uri="{BB962C8B-B14F-4D97-AF65-F5344CB8AC3E}">
        <p14:creationId xmlns:p14="http://schemas.microsoft.com/office/powerpoint/2010/main" val="1449823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Cissna , K. N. and Sieburg , E. 1981 . “ Patterns of interactional confirmation and disconfirmation ” . In </a:t>
            </a:r>
            <a:r>
              <a:rPr lang="en-US" i="1" dirty="0"/>
              <a:t>Rigor and imagination: Essays from the legacy of Gregory Bateson</a:t>
            </a:r>
            <a:r>
              <a:rPr lang="en-US" dirty="0"/>
              <a:t> , Edited by: Wilder-Mott , C. and Weakland , J. H. 253 – 282 . New York : Praeger .  </a:t>
            </a:r>
          </a:p>
        </p:txBody>
      </p:sp>
      <p:sp>
        <p:nvSpPr>
          <p:cNvPr id="4" name="Slide Number Placeholder 3"/>
          <p:cNvSpPr>
            <a:spLocks noGrp="1"/>
          </p:cNvSpPr>
          <p:nvPr>
            <p:ph type="sldNum" sz="quarter" idx="5"/>
          </p:nvPr>
        </p:nvSpPr>
        <p:spPr/>
        <p:txBody>
          <a:bodyPr/>
          <a:lstStyle/>
          <a:p>
            <a:fld id="{C21A58E5-6D90-41CB-876D-CFA8F6A20021}" type="slidenum">
              <a:rPr lang="en-US" smtClean="0"/>
              <a:t>29</a:t>
            </a:fld>
            <a:endParaRPr lang="en-US"/>
          </a:p>
        </p:txBody>
      </p:sp>
    </p:spTree>
    <p:extLst>
      <p:ext uri="{BB962C8B-B14F-4D97-AF65-F5344CB8AC3E}">
        <p14:creationId xmlns:p14="http://schemas.microsoft.com/office/powerpoint/2010/main" val="1224295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https://www.tandfonline.com/doi/full/10.1080/03634520701787777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Goodboy</a:t>
            </a:r>
            <a:r>
              <a:rPr lang="en-US" dirty="0"/>
              <a:t>, A. K., &amp; Myers, S. A. (2008). The effect of teacher confirmation on student communication and learning outcomes. </a:t>
            </a:r>
            <a:r>
              <a:rPr lang="en-US" i="1" dirty="0"/>
              <a:t>Communication Education</a:t>
            </a:r>
            <a:r>
              <a:rPr lang="en-US" dirty="0"/>
              <a:t>, </a:t>
            </a:r>
            <a:r>
              <a:rPr lang="en-US" dirty="0">
                <a:hlinkClick r:id="rId3"/>
              </a:rPr>
              <a:t>57</a:t>
            </a:r>
            <a:r>
              <a:rPr lang="en-US" dirty="0"/>
              <a:t>(</a:t>
            </a:r>
            <a:r>
              <a:rPr lang="en-US" dirty="0">
                <a:hlinkClick r:id="rId3"/>
              </a:rPr>
              <a:t>2</a:t>
            </a:r>
            <a:r>
              <a:rPr lang="en-US" dirty="0"/>
              <a:t>), 153–179. doi:10.1080/03634520701787777</a:t>
            </a:r>
          </a:p>
          <a:p>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31</a:t>
            </a:fld>
            <a:endParaRPr lang="en-US"/>
          </a:p>
        </p:txBody>
      </p:sp>
    </p:spTree>
    <p:extLst>
      <p:ext uri="{BB962C8B-B14F-4D97-AF65-F5344CB8AC3E}">
        <p14:creationId xmlns:p14="http://schemas.microsoft.com/office/powerpoint/2010/main" val="4057684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Johnson, Z. D., &amp; LaBelle, S. (2020). Confirmation in the college classroom: the connections between teacher’s use of confirming messages and student’s own communicative behaviors. </a:t>
            </a:r>
            <a:r>
              <a:rPr lang="en-US" i="1" dirty="0"/>
              <a:t>Communication Research Reports</a:t>
            </a:r>
            <a:r>
              <a:rPr lang="en-US" dirty="0"/>
              <a:t>, </a:t>
            </a:r>
            <a:r>
              <a:rPr lang="en-US" i="1" dirty="0"/>
              <a:t>37</a:t>
            </a:r>
            <a:r>
              <a:rPr lang="en-US" dirty="0"/>
              <a:t>(4), 172–181. https://doi.org/10.1080/08824096.2020.1800449</a:t>
            </a:r>
          </a:p>
          <a:p>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32</a:t>
            </a:fld>
            <a:endParaRPr lang="en-US"/>
          </a:p>
        </p:txBody>
      </p:sp>
    </p:spTree>
    <p:extLst>
      <p:ext uri="{BB962C8B-B14F-4D97-AF65-F5344CB8AC3E}">
        <p14:creationId xmlns:p14="http://schemas.microsoft.com/office/powerpoint/2010/main" val="2525258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LaBelle, S., &amp; Johnson, Z. D. (2021). The relationship of student-to-student confirmation in the classroom to college students’ mental health and well-being. </a:t>
            </a:r>
            <a:r>
              <a:rPr lang="en-US" i="1" dirty="0"/>
              <a:t>Communication Quarterly</a:t>
            </a:r>
            <a:r>
              <a:rPr lang="en-US" dirty="0"/>
              <a:t>, </a:t>
            </a:r>
            <a:r>
              <a:rPr lang="en-US" i="1" dirty="0"/>
              <a:t>69</a:t>
            </a:r>
            <a:r>
              <a:rPr lang="en-US" dirty="0"/>
              <a:t>(2), 133–151. https://doi.org/10.1080/01463373.2021.1887310</a:t>
            </a:r>
          </a:p>
          <a:p>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33</a:t>
            </a:fld>
            <a:endParaRPr lang="en-US"/>
          </a:p>
        </p:txBody>
      </p:sp>
    </p:spTree>
    <p:extLst>
      <p:ext uri="{BB962C8B-B14F-4D97-AF65-F5344CB8AC3E}">
        <p14:creationId xmlns:p14="http://schemas.microsoft.com/office/powerpoint/2010/main" val="58776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Freepik</a:t>
            </a:r>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2</a:t>
            </a:fld>
            <a:endParaRPr lang="en-US"/>
          </a:p>
        </p:txBody>
      </p:sp>
    </p:spTree>
    <p:extLst>
      <p:ext uri="{BB962C8B-B14F-4D97-AF65-F5344CB8AC3E}">
        <p14:creationId xmlns:p14="http://schemas.microsoft.com/office/powerpoint/2010/main" val="2551284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34</a:t>
            </a:fld>
            <a:endParaRPr lang="en-US"/>
          </a:p>
        </p:txBody>
      </p:sp>
    </p:spTree>
    <p:extLst>
      <p:ext uri="{BB962C8B-B14F-4D97-AF65-F5344CB8AC3E}">
        <p14:creationId xmlns:p14="http://schemas.microsoft.com/office/powerpoint/2010/main" val="60928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by &lt;a </a:t>
            </a:r>
            <a:r>
              <a:rPr lang="en-US" dirty="0" err="1"/>
              <a:t>href</a:t>
            </a:r>
            <a:r>
              <a:rPr lang="en-US" dirty="0"/>
              <a:t>="https://www.freepik.com/free-photo/young-adult-working-social-integration-workspace_24481701.htm#query=nice%20work%20wheel%20chair&amp;position=31&amp;from_view=search&amp;track=ais&amp;uuid=efe4e632-038a-4416-9756-9df6fb4ba392"&gt;Freepik&lt;/a&gt;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https://crpa-acrp-bulletin.ca/2021/08/15/lets-be-clear-overcoming-the-negativity-bias/</a:t>
            </a:r>
          </a:p>
          <a:p>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35</a:t>
            </a:fld>
            <a:endParaRPr lang="en-US"/>
          </a:p>
        </p:txBody>
      </p:sp>
    </p:spTree>
    <p:extLst>
      <p:ext uri="{BB962C8B-B14F-4D97-AF65-F5344CB8AC3E}">
        <p14:creationId xmlns:p14="http://schemas.microsoft.com/office/powerpoint/2010/main" val="1384329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by </a:t>
            </a:r>
            <a:r>
              <a:rPr lang="en-US" dirty="0" err="1"/>
              <a:t>kreativkolors</a:t>
            </a:r>
            <a:r>
              <a:rPr lang="en-US" dirty="0"/>
              <a:t> n </a:t>
            </a:r>
            <a:r>
              <a:rPr lang="en-US" dirty="0" err="1"/>
              <a:t>Freepik</a:t>
            </a:r>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40</a:t>
            </a:fld>
            <a:endParaRPr lang="en-US"/>
          </a:p>
        </p:txBody>
      </p:sp>
    </p:spTree>
    <p:extLst>
      <p:ext uri="{BB962C8B-B14F-4D97-AF65-F5344CB8AC3E}">
        <p14:creationId xmlns:p14="http://schemas.microsoft.com/office/powerpoint/2010/main" val="3629105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Howard, D. J., &amp; Kerin, R. A. (2011). The effects of name similarity on message processing and persuasion. </a:t>
            </a:r>
            <a:r>
              <a:rPr lang="en-US" i="1" dirty="0"/>
              <a:t>Journal of Experimental Social Psychology, 47</a:t>
            </a:r>
            <a:r>
              <a:rPr lang="en-US" dirty="0"/>
              <a:t>(1), 63–71. </a:t>
            </a:r>
            <a:r>
              <a:rPr lang="en-US" dirty="0">
                <a:hlinkClick r:id="rId3"/>
              </a:rPr>
              <a:t>https://doi.org/10.1016/j.jesp.2010.08.008</a:t>
            </a:r>
            <a:endParaRPr lang="en-US"/>
          </a:p>
          <a:p>
            <a:br>
              <a:rPr lang="en-US" dirty="0"/>
            </a:br>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42</a:t>
            </a:fld>
            <a:endParaRPr lang="en-US"/>
          </a:p>
        </p:txBody>
      </p:sp>
    </p:spTree>
    <p:extLst>
      <p:ext uri="{BB962C8B-B14F-4D97-AF65-F5344CB8AC3E}">
        <p14:creationId xmlns:p14="http://schemas.microsoft.com/office/powerpoint/2010/main" val="841891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Marshall Goldsmith https://marshallgoldsmith.com/articles/feed-forward/</a:t>
            </a:r>
          </a:p>
        </p:txBody>
      </p:sp>
      <p:sp>
        <p:nvSpPr>
          <p:cNvPr id="4" name="Slide Number Placeholder 3"/>
          <p:cNvSpPr>
            <a:spLocks noGrp="1"/>
          </p:cNvSpPr>
          <p:nvPr>
            <p:ph type="sldNum" sz="quarter" idx="5"/>
          </p:nvPr>
        </p:nvSpPr>
        <p:spPr/>
        <p:txBody>
          <a:bodyPr/>
          <a:lstStyle/>
          <a:p>
            <a:fld id="{C21A58E5-6D90-41CB-876D-CFA8F6A20021}" type="slidenum">
              <a:rPr lang="en-US" smtClean="0"/>
              <a:t>48</a:t>
            </a:fld>
            <a:endParaRPr lang="en-US"/>
          </a:p>
        </p:txBody>
      </p:sp>
    </p:spTree>
    <p:extLst>
      <p:ext uri="{BB962C8B-B14F-4D97-AF65-F5344CB8AC3E}">
        <p14:creationId xmlns:p14="http://schemas.microsoft.com/office/powerpoint/2010/main" val="3294779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52</a:t>
            </a:fld>
            <a:endParaRPr lang="en-US"/>
          </a:p>
        </p:txBody>
      </p:sp>
    </p:spTree>
    <p:extLst>
      <p:ext uri="{BB962C8B-B14F-4D97-AF65-F5344CB8AC3E}">
        <p14:creationId xmlns:p14="http://schemas.microsoft.com/office/powerpoint/2010/main" val="249568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https://www.cmu.edu/teaching/designteach/teach/examwrappers/</a:t>
            </a:r>
          </a:p>
        </p:txBody>
      </p:sp>
      <p:sp>
        <p:nvSpPr>
          <p:cNvPr id="4" name="Slide Number Placeholder 3"/>
          <p:cNvSpPr>
            <a:spLocks noGrp="1"/>
          </p:cNvSpPr>
          <p:nvPr>
            <p:ph type="sldNum" sz="quarter" idx="5"/>
          </p:nvPr>
        </p:nvSpPr>
        <p:spPr/>
        <p:txBody>
          <a:bodyPr/>
          <a:lstStyle/>
          <a:p>
            <a:fld id="{C21A58E5-6D90-41CB-876D-CFA8F6A20021}" type="slidenum">
              <a:rPr lang="en-US" smtClean="0"/>
              <a:t>53</a:t>
            </a:fld>
            <a:endParaRPr lang="en-US"/>
          </a:p>
        </p:txBody>
      </p:sp>
    </p:spTree>
    <p:extLst>
      <p:ext uri="{BB962C8B-B14F-4D97-AF65-F5344CB8AC3E}">
        <p14:creationId xmlns:p14="http://schemas.microsoft.com/office/powerpoint/2010/main" val="2716703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55</a:t>
            </a:fld>
            <a:endParaRPr lang="en-US"/>
          </a:p>
        </p:txBody>
      </p:sp>
    </p:spTree>
    <p:extLst>
      <p:ext uri="{BB962C8B-B14F-4D97-AF65-F5344CB8AC3E}">
        <p14:creationId xmlns:p14="http://schemas.microsoft.com/office/powerpoint/2010/main" val="554909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CC088-B741-438C-B89F-1079061865F9}" type="slidenum">
              <a:rPr lang="en-US" smtClean="0"/>
              <a:t>57</a:t>
            </a:fld>
            <a:endParaRPr lang="en-US"/>
          </a:p>
        </p:txBody>
      </p:sp>
    </p:spTree>
    <p:extLst>
      <p:ext uri="{BB962C8B-B14F-4D97-AF65-F5344CB8AC3E}">
        <p14:creationId xmlns:p14="http://schemas.microsoft.com/office/powerpoint/2010/main" val="2120808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PowerPoint enhance learning?</a:t>
            </a:r>
          </a:p>
          <a:p>
            <a:r>
              <a:rPr lang="en-US" err="1"/>
              <a:t>Penciner</a:t>
            </a:r>
            <a:r>
              <a:rPr lang="en-US"/>
              <a:t>, Rick, MD. CJEM : Journal of the Canadian Association of Emergency Physicians; Pickering15.2 (Mar/Apr 2013): 109-12</a:t>
            </a:r>
          </a:p>
        </p:txBody>
      </p:sp>
      <p:sp>
        <p:nvSpPr>
          <p:cNvPr id="4" name="Slide Number Placeholder 3"/>
          <p:cNvSpPr>
            <a:spLocks noGrp="1"/>
          </p:cNvSpPr>
          <p:nvPr>
            <p:ph type="sldNum" sz="quarter" idx="10"/>
          </p:nvPr>
        </p:nvSpPr>
        <p:spPr/>
        <p:txBody>
          <a:bodyPr/>
          <a:lstStyle/>
          <a:p>
            <a:fld id="{16D790D6-312A-4D4E-B544-9F310F3A7DEB}" type="slidenum">
              <a:rPr lang="en-US" smtClean="0"/>
              <a:t>58</a:t>
            </a:fld>
            <a:endParaRPr lang="en-US"/>
          </a:p>
        </p:txBody>
      </p:sp>
    </p:spTree>
    <p:extLst>
      <p:ext uri="{BB962C8B-B14F-4D97-AF65-F5344CB8AC3E}">
        <p14:creationId xmlns:p14="http://schemas.microsoft.com/office/powerpoint/2010/main" val="3377453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8</a:t>
            </a:fld>
            <a:endParaRPr lang="en-US"/>
          </a:p>
        </p:txBody>
      </p:sp>
    </p:spTree>
    <p:extLst>
      <p:ext uri="{BB962C8B-B14F-4D97-AF65-F5344CB8AC3E}">
        <p14:creationId xmlns:p14="http://schemas.microsoft.com/office/powerpoint/2010/main" val="3192670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by </a:t>
            </a:r>
            <a:r>
              <a:rPr lang="en-US" dirty="0" err="1"/>
              <a:t>Freepik</a:t>
            </a:r>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9</a:t>
            </a:fld>
            <a:endParaRPr lang="en-US"/>
          </a:p>
        </p:txBody>
      </p:sp>
    </p:spTree>
    <p:extLst>
      <p:ext uri="{BB962C8B-B14F-4D97-AF65-F5344CB8AC3E}">
        <p14:creationId xmlns:p14="http://schemas.microsoft.com/office/powerpoint/2010/main" val="10219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HULL, J. W. (1982). </a:t>
            </a:r>
            <a:r>
              <a:rPr lang="en-US" i="1" dirty="0"/>
              <a:t>SELF-ESTEEM, CONFIRMATION, AND EMOTIONAL SATISFACTION IN SMALL GROUPS</a:t>
            </a:r>
            <a:r>
              <a:rPr lang="en-US" dirty="0"/>
              <a:t>. ProQuest Dissertations Publishing.</a:t>
            </a:r>
          </a:p>
          <a:p>
            <a:endParaRPr lang="en-US" dirty="0"/>
          </a:p>
        </p:txBody>
      </p:sp>
      <p:sp>
        <p:nvSpPr>
          <p:cNvPr id="4" name="Slide Number Placeholder 3"/>
          <p:cNvSpPr>
            <a:spLocks noGrp="1"/>
          </p:cNvSpPr>
          <p:nvPr>
            <p:ph type="sldNum" sz="quarter" idx="5"/>
          </p:nvPr>
        </p:nvSpPr>
        <p:spPr/>
        <p:txBody>
          <a:bodyPr/>
          <a:lstStyle/>
          <a:p>
            <a:fld id="{C21A58E5-6D90-41CB-876D-CFA8F6A20021}" type="slidenum">
              <a:rPr lang="en-US" smtClean="0"/>
              <a:t>10</a:t>
            </a:fld>
            <a:endParaRPr lang="en-US"/>
          </a:p>
        </p:txBody>
      </p:sp>
    </p:spTree>
    <p:extLst>
      <p:ext uri="{BB962C8B-B14F-4D97-AF65-F5344CB8AC3E}">
        <p14:creationId xmlns:p14="http://schemas.microsoft.com/office/powerpoint/2010/main" val="3381613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Dr. Martin Paulus </a:t>
            </a:r>
            <a:r>
              <a:rPr lang="en-US" dirty="0">
                <a:hlinkClick r:id="rId3"/>
              </a:rPr>
              <a:t>https://www.thedailyjournal.com/story/news/2014/03/10/why-criticism-stops-us-in-our-tracks/6253163/</a:t>
            </a:r>
            <a:endParaRPr lang="en-US" dirty="0">
              <a:ea typeface="Calibri"/>
              <a:cs typeface="Calibri"/>
            </a:endParaRPr>
          </a:p>
          <a:p>
            <a:r>
              <a:rPr lang="en-US" dirty="0"/>
              <a:t>https://www.thedailyjournal.com/story/news/2014/03/10/why-criticism-stops-us-in-our-tracks/6253163/</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21A58E5-6D90-41CB-876D-CFA8F6A20021}" type="slidenum">
              <a:rPr lang="en-US" smtClean="0"/>
              <a:t>14</a:t>
            </a:fld>
            <a:endParaRPr lang="en-US"/>
          </a:p>
        </p:txBody>
      </p:sp>
    </p:spTree>
    <p:extLst>
      <p:ext uri="{BB962C8B-B14F-4D97-AF65-F5344CB8AC3E}">
        <p14:creationId xmlns:p14="http://schemas.microsoft.com/office/powerpoint/2010/main" val="3245836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Paulus 2014</a:t>
            </a:r>
          </a:p>
        </p:txBody>
      </p:sp>
      <p:sp>
        <p:nvSpPr>
          <p:cNvPr id="4" name="Slide Number Placeholder 3"/>
          <p:cNvSpPr>
            <a:spLocks noGrp="1"/>
          </p:cNvSpPr>
          <p:nvPr>
            <p:ph type="sldNum" sz="quarter" idx="5"/>
          </p:nvPr>
        </p:nvSpPr>
        <p:spPr/>
        <p:txBody>
          <a:bodyPr/>
          <a:lstStyle/>
          <a:p>
            <a:fld id="{C21A58E5-6D90-41CB-876D-CFA8F6A20021}" type="slidenum">
              <a:rPr lang="en-US" smtClean="0"/>
              <a:t>15</a:t>
            </a:fld>
            <a:endParaRPr lang="en-US"/>
          </a:p>
        </p:txBody>
      </p:sp>
    </p:spTree>
    <p:extLst>
      <p:ext uri="{BB962C8B-B14F-4D97-AF65-F5344CB8AC3E}">
        <p14:creationId xmlns:p14="http://schemas.microsoft.com/office/powerpoint/2010/main" val="106474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Bonduelle</a:t>
            </a:r>
            <a:r>
              <a:rPr lang="en-US" dirty="0"/>
              <a:t> et al 2021)</a:t>
            </a:r>
          </a:p>
          <a:p>
            <a:r>
              <a:rPr lang="en-US" b="0" i="0" dirty="0" err="1">
                <a:solidFill>
                  <a:srgbClr val="212121"/>
                </a:solidFill>
                <a:effectLst/>
                <a:latin typeface="BlinkMacSystemFont"/>
              </a:rPr>
              <a:t>Bonduelle</a:t>
            </a:r>
            <a:r>
              <a:rPr lang="en-US" b="0" i="0" dirty="0">
                <a:solidFill>
                  <a:srgbClr val="212121"/>
                </a:solidFill>
                <a:effectLst/>
                <a:latin typeface="BlinkMacSystemFont"/>
              </a:rPr>
              <a:t> SLB, Chen Q, Wu GR, </a:t>
            </a:r>
            <a:r>
              <a:rPr lang="en-US" b="0" i="0" dirty="0" err="1">
                <a:solidFill>
                  <a:srgbClr val="212121"/>
                </a:solidFill>
                <a:effectLst/>
                <a:latin typeface="BlinkMacSystemFont"/>
              </a:rPr>
              <a:t>Braet</a:t>
            </a:r>
            <a:r>
              <a:rPr lang="en-US" b="0" i="0" dirty="0">
                <a:solidFill>
                  <a:srgbClr val="212121"/>
                </a:solidFill>
                <a:effectLst/>
                <a:latin typeface="BlinkMacSystemFont"/>
              </a:rPr>
              <a:t> C, De </a:t>
            </a:r>
            <a:r>
              <a:rPr lang="en-US" b="0" i="0" dirty="0" err="1">
                <a:solidFill>
                  <a:srgbClr val="212121"/>
                </a:solidFill>
                <a:effectLst/>
                <a:latin typeface="BlinkMacSystemFont"/>
              </a:rPr>
              <a:t>Raedt</a:t>
            </a:r>
            <a:r>
              <a:rPr lang="en-US" b="0" i="0" dirty="0">
                <a:solidFill>
                  <a:srgbClr val="212121"/>
                </a:solidFill>
                <a:effectLst/>
                <a:latin typeface="BlinkMacSystemFont"/>
              </a:rPr>
              <a:t> R, </a:t>
            </a:r>
            <a:r>
              <a:rPr lang="en-US" b="0" i="0" dirty="0" err="1">
                <a:solidFill>
                  <a:srgbClr val="212121"/>
                </a:solidFill>
                <a:effectLst/>
                <a:latin typeface="BlinkMacSystemFont"/>
              </a:rPr>
              <a:t>Baeken</a:t>
            </a:r>
            <a:r>
              <a:rPr lang="en-US" b="0" i="0" dirty="0">
                <a:solidFill>
                  <a:srgbClr val="212121"/>
                </a:solidFill>
                <a:effectLst/>
                <a:latin typeface="BlinkMacSystemFont"/>
              </a:rPr>
              <a:t> C. Exposure to Criticism Modulates Left but Not Right Amygdala Functional Connectivity in Healthy Adolescents: Individual Influences of Perceived and Self-Criticism. Front Psychiatry. 2021 Jul 6;12:673805. </a:t>
            </a:r>
            <a:r>
              <a:rPr lang="en-US" b="0" i="0" dirty="0" err="1">
                <a:solidFill>
                  <a:srgbClr val="212121"/>
                </a:solidFill>
                <a:effectLst/>
                <a:latin typeface="BlinkMacSystemFont"/>
              </a:rPr>
              <a:t>doi</a:t>
            </a:r>
            <a:r>
              <a:rPr lang="en-US" b="0" i="0" dirty="0">
                <a:solidFill>
                  <a:srgbClr val="212121"/>
                </a:solidFill>
                <a:effectLst/>
                <a:latin typeface="BlinkMacSystemFont"/>
              </a:rPr>
              <a:t>: 10.3389/fpsyt.2021.673805. PMID: 34295271; PMCID: PMC8290839.</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21A58E5-6D90-41CB-876D-CFA8F6A20021}" type="slidenum">
              <a:rPr lang="en-US" smtClean="0"/>
              <a:t>16</a:t>
            </a:fld>
            <a:endParaRPr lang="en-US"/>
          </a:p>
        </p:txBody>
      </p:sp>
    </p:spTree>
    <p:extLst>
      <p:ext uri="{BB962C8B-B14F-4D97-AF65-F5344CB8AC3E}">
        <p14:creationId xmlns:p14="http://schemas.microsoft.com/office/powerpoint/2010/main" val="95961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224"/>
                </a:solidFill>
                <a:effectLst/>
                <a:latin typeface="__reithSerif_3e9265"/>
              </a:rPr>
              <a:t>Tierney &amp; Baumeister, 2019. The Power of Bad</a:t>
            </a:r>
            <a:endParaRPr lang="en-US" dirty="0"/>
          </a:p>
          <a:p>
            <a:r>
              <a:rPr lang="en-US" dirty="0"/>
              <a:t>https://www.bbc.com/future/article/20220624-why-criticism-lasts-longer-than-praise</a:t>
            </a:r>
          </a:p>
        </p:txBody>
      </p:sp>
      <p:sp>
        <p:nvSpPr>
          <p:cNvPr id="4" name="Slide Number Placeholder 3"/>
          <p:cNvSpPr>
            <a:spLocks noGrp="1"/>
          </p:cNvSpPr>
          <p:nvPr>
            <p:ph type="sldNum" sz="quarter" idx="5"/>
          </p:nvPr>
        </p:nvSpPr>
        <p:spPr/>
        <p:txBody>
          <a:bodyPr/>
          <a:lstStyle/>
          <a:p>
            <a:fld id="{C21A58E5-6D90-41CB-876D-CFA8F6A20021}" type="slidenum">
              <a:rPr lang="en-US" smtClean="0"/>
              <a:t>17</a:t>
            </a:fld>
            <a:endParaRPr lang="en-US"/>
          </a:p>
        </p:txBody>
      </p:sp>
    </p:spTree>
    <p:extLst>
      <p:ext uri="{BB962C8B-B14F-4D97-AF65-F5344CB8AC3E}">
        <p14:creationId xmlns:p14="http://schemas.microsoft.com/office/powerpoint/2010/main" val="2850811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8318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9165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60538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0579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9454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974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09659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11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3081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0495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19062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259073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tll.mit.edu/teaching-resources/assess-learning/how-to-give-feedback/" TargetMode="External"/><Relationship Id="rId2" Type="http://schemas.openxmlformats.org/officeDocument/2006/relationships/hyperlink" Target="https://www.cmu.edu/teaching/designteach/teach/examwrappers/" TargetMode="External"/><Relationship Id="rId1" Type="http://schemas.openxmlformats.org/officeDocument/2006/relationships/slideLayout" Target="../slideLayouts/slideLayout2.xml"/><Relationship Id="rId5" Type="http://schemas.openxmlformats.org/officeDocument/2006/relationships/hyperlink" Target="https://open.maricopa.edu/com110/chapter/7-1-communication-climate/" TargetMode="External"/><Relationship Id="rId4" Type="http://schemas.openxmlformats.org/officeDocument/2006/relationships/hyperlink" Target="https://teaching.resources.osu.edu/teaching-topics/shaping-positive-learning"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marshallgoldsmith.com/articles/feed-forward/" TargetMode="External"/><Relationship Id="rId2" Type="http://schemas.openxmlformats.org/officeDocument/2006/relationships/hyperlink" Target="https://crpa-acrp-bulletin.ca/2021/08/15/lets-be-clear-overcoming-the-negativity-bia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1080/01463373.2021.1887310" TargetMode="External"/><Relationship Id="rId2" Type="http://schemas.openxmlformats.org/officeDocument/2006/relationships/hyperlink" Target="https://www.bbc.com/future/article/20220624-why-criticism-lasts-longer-than-praise" TargetMode="External"/><Relationship Id="rId1" Type="http://schemas.openxmlformats.org/officeDocument/2006/relationships/slideLayout" Target="../slideLayouts/slideLayout2.xml"/><Relationship Id="rId5" Type="http://schemas.openxmlformats.org/officeDocument/2006/relationships/hyperlink" Target="https://www.thedailyjournal.com/story/news/2014/03/10/why-criticism-stops-us-in-our-tracks/6253163/" TargetMode="External"/><Relationship Id="rId4" Type="http://schemas.openxmlformats.org/officeDocument/2006/relationships/hyperlink" Target="https://doi.org/10.1348/096317905X40105"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117E550-1712-5671-8E29-8C19F4A3BEE5}"/>
              </a:ext>
            </a:extLst>
          </p:cNvPr>
          <p:cNvSpPr/>
          <p:nvPr/>
        </p:nvSpPr>
        <p:spPr>
          <a:xfrm>
            <a:off x="11172" y="-1"/>
            <a:ext cx="12299773" cy="6857999"/>
          </a:xfrm>
          <a:prstGeom prst="rect">
            <a:avLst/>
          </a:prstGeom>
          <a:gradFill>
            <a:gsLst>
              <a:gs pos="4000">
                <a:srgbClr val="B0B3A2"/>
              </a:gs>
              <a:gs pos="0">
                <a:srgbClr val="BBB9A4"/>
              </a:gs>
              <a:gs pos="56000">
                <a:srgbClr val="AAAD9C"/>
              </a:gs>
              <a:gs pos="100000">
                <a:srgbClr val="A9AA9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AB50C13-890C-7D25-B915-A4D216813DFC}"/>
              </a:ext>
            </a:extLst>
          </p:cNvPr>
          <p:cNvPicPr>
            <a:picLocks noChangeAspect="1"/>
          </p:cNvPicPr>
          <p:nvPr/>
        </p:nvPicPr>
        <p:blipFill>
          <a:blip r:embed="rId3"/>
          <a:stretch>
            <a:fillRect/>
          </a:stretch>
        </p:blipFill>
        <p:spPr>
          <a:xfrm>
            <a:off x="7694574" y="83398"/>
            <a:ext cx="4560382" cy="6964172"/>
          </a:xfrm>
          <a:prstGeom prst="rect">
            <a:avLst/>
          </a:prstGeom>
          <a:ln>
            <a:noFill/>
          </a:ln>
          <a:effectLst>
            <a:softEdge rad="112500"/>
          </a:effectLst>
        </p:spPr>
      </p:pic>
      <p:sp>
        <p:nvSpPr>
          <p:cNvPr id="9" name="Title 8">
            <a:extLst>
              <a:ext uri="{FF2B5EF4-FFF2-40B4-BE49-F238E27FC236}">
                <a16:creationId xmlns:a16="http://schemas.microsoft.com/office/drawing/2014/main" id="{CA1C840A-AD57-B952-77C2-82ABC98381D4}"/>
              </a:ext>
            </a:extLst>
          </p:cNvPr>
          <p:cNvSpPr>
            <a:spLocks noGrp="1"/>
          </p:cNvSpPr>
          <p:nvPr>
            <p:ph type="title"/>
          </p:nvPr>
        </p:nvSpPr>
        <p:spPr>
          <a:xfrm>
            <a:off x="827049" y="591015"/>
            <a:ext cx="5473390" cy="2085278"/>
          </a:xfrm>
        </p:spPr>
        <p:txBody>
          <a:bodyPr>
            <a:normAutofit fontScale="90000"/>
          </a:bodyPr>
          <a:lstStyle/>
          <a:p>
            <a:r>
              <a:rPr lang="en-US" sz="6000" spc="600" dirty="0">
                <a:latin typeface="Arial Nova" panose="020B0504020202020204" pitchFamily="34" charset="0"/>
              </a:rPr>
              <a:t>The </a:t>
            </a:r>
            <a:r>
              <a:rPr lang="en-US" sz="7300" spc="600" dirty="0">
                <a:latin typeface="Arial Nova" panose="020B0504020202020204" pitchFamily="34" charset="0"/>
              </a:rPr>
              <a:t>Mulligan</a:t>
            </a:r>
            <a:r>
              <a:rPr lang="en-US" sz="6000" spc="600" dirty="0">
                <a:latin typeface="Arial Nova" panose="020B0504020202020204" pitchFamily="34" charset="0"/>
              </a:rPr>
              <a:t> </a:t>
            </a:r>
            <a:br>
              <a:rPr lang="en-US" sz="5400" spc="600" dirty="0">
                <a:latin typeface="Arial Nova" panose="020B0504020202020204" pitchFamily="34" charset="0"/>
              </a:rPr>
            </a:br>
            <a:r>
              <a:rPr lang="en-US" sz="6700" spc="600" dirty="0">
                <a:latin typeface="Arial Nova" panose="020B0504020202020204" pitchFamily="34" charset="0"/>
              </a:rPr>
              <a:t>Principle</a:t>
            </a:r>
            <a:endParaRPr lang="en-US" sz="5400" spc="600" dirty="0">
              <a:latin typeface="Arial Nova" panose="020B0504020202020204" pitchFamily="34" charset="0"/>
            </a:endParaRPr>
          </a:p>
        </p:txBody>
      </p:sp>
      <p:sp>
        <p:nvSpPr>
          <p:cNvPr id="13" name="TextBox 12">
            <a:extLst>
              <a:ext uri="{FF2B5EF4-FFF2-40B4-BE49-F238E27FC236}">
                <a16:creationId xmlns:a16="http://schemas.microsoft.com/office/drawing/2014/main" id="{F8C88D71-BF7F-06F6-AE7B-38AA16D8758E}"/>
              </a:ext>
            </a:extLst>
          </p:cNvPr>
          <p:cNvSpPr txBox="1"/>
          <p:nvPr/>
        </p:nvSpPr>
        <p:spPr>
          <a:xfrm>
            <a:off x="827047" y="2910469"/>
            <a:ext cx="6811538" cy="1569660"/>
          </a:xfrm>
          <a:prstGeom prst="rect">
            <a:avLst/>
          </a:prstGeom>
          <a:noFill/>
        </p:spPr>
        <p:txBody>
          <a:bodyPr wrap="square">
            <a:spAutoFit/>
          </a:bodyPr>
          <a:lstStyle/>
          <a:p>
            <a:r>
              <a:rPr lang="en-US" sz="2800" b="0" i="0" dirty="0">
                <a:solidFill>
                  <a:srgbClr val="000000"/>
                </a:solidFill>
                <a:effectLst/>
                <a:latin typeface="Arial Nova Cond" panose="020B0506020202020204" pitchFamily="34" charset="0"/>
              </a:rPr>
              <a:t>The Role of </a:t>
            </a:r>
            <a:r>
              <a:rPr lang="en-US" sz="3200" i="0" dirty="0">
                <a:solidFill>
                  <a:srgbClr val="000000"/>
                </a:solidFill>
                <a:effectLst/>
                <a:latin typeface="Arial Nova Cond" panose="020B0506020202020204" pitchFamily="34" charset="0"/>
              </a:rPr>
              <a:t>Positive Communication &amp; Opportunities for Improvement </a:t>
            </a:r>
            <a:r>
              <a:rPr lang="en-US" sz="3200" b="0" i="0" dirty="0">
                <a:solidFill>
                  <a:srgbClr val="000000"/>
                </a:solidFill>
                <a:effectLst/>
                <a:latin typeface="Arial Nova Cond" panose="020B0506020202020204" pitchFamily="34" charset="0"/>
              </a:rPr>
              <a:t>in Promoting Resilience &amp; Growth Mindset</a:t>
            </a:r>
            <a:endParaRPr lang="en-US" sz="3200" dirty="0">
              <a:latin typeface="Arial Nova Cond" panose="020B0506020202020204" pitchFamily="34" charset="0"/>
            </a:endParaRPr>
          </a:p>
        </p:txBody>
      </p:sp>
      <p:sp>
        <p:nvSpPr>
          <p:cNvPr id="15" name="TextBox 14">
            <a:extLst>
              <a:ext uri="{FF2B5EF4-FFF2-40B4-BE49-F238E27FC236}">
                <a16:creationId xmlns:a16="http://schemas.microsoft.com/office/drawing/2014/main" id="{E965E67E-E0E9-B2DD-6BFE-059E10B66969}"/>
              </a:ext>
            </a:extLst>
          </p:cNvPr>
          <p:cNvSpPr txBox="1"/>
          <p:nvPr/>
        </p:nvSpPr>
        <p:spPr>
          <a:xfrm>
            <a:off x="938560" y="5109709"/>
            <a:ext cx="6109012" cy="954107"/>
          </a:xfrm>
          <a:prstGeom prst="rect">
            <a:avLst/>
          </a:prstGeom>
          <a:noFill/>
        </p:spPr>
        <p:txBody>
          <a:bodyPr wrap="square" rtlCol="0">
            <a:spAutoFit/>
          </a:bodyPr>
          <a:lstStyle/>
          <a:p>
            <a:r>
              <a:rPr lang="en-US" sz="2800" dirty="0"/>
              <a:t>Mary Dixson</a:t>
            </a:r>
          </a:p>
          <a:p>
            <a:r>
              <a:rPr lang="en-US" sz="2800" dirty="0"/>
              <a:t>University of Texas at San Antonio</a:t>
            </a:r>
          </a:p>
        </p:txBody>
      </p:sp>
      <p:sp>
        <p:nvSpPr>
          <p:cNvPr id="16" name="TextBox 15">
            <a:extLst>
              <a:ext uri="{FF2B5EF4-FFF2-40B4-BE49-F238E27FC236}">
                <a16:creationId xmlns:a16="http://schemas.microsoft.com/office/drawing/2014/main" id="{08A27FBE-CC13-86E2-165E-855911E73718}"/>
              </a:ext>
            </a:extLst>
          </p:cNvPr>
          <p:cNvSpPr txBox="1"/>
          <p:nvPr/>
        </p:nvSpPr>
        <p:spPr>
          <a:xfrm rot="19408259">
            <a:off x="7894403" y="2637146"/>
            <a:ext cx="1450452" cy="707886"/>
          </a:xfrm>
          <a:prstGeom prst="rect">
            <a:avLst/>
          </a:prstGeom>
          <a:noFill/>
        </p:spPr>
        <p:txBody>
          <a:bodyPr wrap="square" rtlCol="0">
            <a:spAutoFit/>
          </a:bodyPr>
          <a:lstStyle/>
          <a:p>
            <a:pPr algn="ctr"/>
            <a:r>
              <a:rPr lang="en-US" sz="2000" dirty="0"/>
              <a:t>Great </a:t>
            </a:r>
          </a:p>
          <a:p>
            <a:pPr algn="ctr"/>
            <a:r>
              <a:rPr lang="en-US" sz="2000" dirty="0"/>
              <a:t>Start</a:t>
            </a:r>
          </a:p>
        </p:txBody>
      </p:sp>
      <p:sp>
        <p:nvSpPr>
          <p:cNvPr id="17" name="TextBox 16">
            <a:extLst>
              <a:ext uri="{FF2B5EF4-FFF2-40B4-BE49-F238E27FC236}">
                <a16:creationId xmlns:a16="http://schemas.microsoft.com/office/drawing/2014/main" id="{1988D333-DE06-CB65-C728-DC7215F1C513}"/>
              </a:ext>
            </a:extLst>
          </p:cNvPr>
          <p:cNvSpPr txBox="1"/>
          <p:nvPr/>
        </p:nvSpPr>
        <p:spPr>
          <a:xfrm rot="2401586">
            <a:off x="10633037" y="2834152"/>
            <a:ext cx="1450452" cy="707886"/>
          </a:xfrm>
          <a:prstGeom prst="rect">
            <a:avLst/>
          </a:prstGeom>
          <a:noFill/>
        </p:spPr>
        <p:txBody>
          <a:bodyPr wrap="square" rtlCol="0">
            <a:spAutoFit/>
          </a:bodyPr>
          <a:lstStyle/>
          <a:p>
            <a:pPr algn="ctr"/>
            <a:r>
              <a:rPr lang="en-US" sz="2000" dirty="0"/>
              <a:t>Making Progress!</a:t>
            </a:r>
          </a:p>
        </p:txBody>
      </p:sp>
      <p:sp>
        <p:nvSpPr>
          <p:cNvPr id="18" name="TextBox 17">
            <a:extLst>
              <a:ext uri="{FF2B5EF4-FFF2-40B4-BE49-F238E27FC236}">
                <a16:creationId xmlns:a16="http://schemas.microsoft.com/office/drawing/2014/main" id="{9330326A-E226-8221-A3C9-9A81048C9657}"/>
              </a:ext>
            </a:extLst>
          </p:cNvPr>
          <p:cNvSpPr txBox="1"/>
          <p:nvPr/>
        </p:nvSpPr>
        <p:spPr>
          <a:xfrm>
            <a:off x="11404910" y="6488668"/>
            <a:ext cx="872584" cy="369332"/>
          </a:xfrm>
          <a:prstGeom prst="rect">
            <a:avLst/>
          </a:prstGeom>
          <a:noFill/>
        </p:spPr>
        <p:txBody>
          <a:bodyPr wrap="square">
            <a:spAutoFit/>
          </a:bodyPr>
          <a:lstStyle/>
          <a:p>
            <a:r>
              <a:rPr lang="en-US" dirty="0" err="1"/>
              <a:t>Freepik</a:t>
            </a:r>
            <a:endParaRPr lang="en-US" dirty="0"/>
          </a:p>
        </p:txBody>
      </p:sp>
    </p:spTree>
    <p:extLst>
      <p:ext uri="{BB962C8B-B14F-4D97-AF65-F5344CB8AC3E}">
        <p14:creationId xmlns:p14="http://schemas.microsoft.com/office/powerpoint/2010/main" val="3514478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smiley faces&#10;&#10;Description automatically generated">
            <a:extLst>
              <a:ext uri="{FF2B5EF4-FFF2-40B4-BE49-F238E27FC236}">
                <a16:creationId xmlns:a16="http://schemas.microsoft.com/office/drawing/2014/main" id="{0B80E2A3-1712-7573-4C9E-D4A0EEBF4D01}"/>
              </a:ext>
            </a:extLst>
          </p:cNvPr>
          <p:cNvPicPr>
            <a:picLocks noChangeAspect="1"/>
          </p:cNvPicPr>
          <p:nvPr/>
        </p:nvPicPr>
        <p:blipFill rotWithShape="1">
          <a:blip r:embed="rId3"/>
          <a:srcRect t="15039" r="-150" b="-257"/>
          <a:stretch/>
        </p:blipFill>
        <p:spPr>
          <a:xfrm>
            <a:off x="-39143" y="-62629"/>
            <a:ext cx="12246826" cy="6938428"/>
          </a:xfrm>
          <a:prstGeom prst="rect">
            <a:avLst/>
          </a:prstGeom>
        </p:spPr>
      </p:pic>
      <p:sp>
        <p:nvSpPr>
          <p:cNvPr id="2" name="Title 1">
            <a:extLst>
              <a:ext uri="{FF2B5EF4-FFF2-40B4-BE49-F238E27FC236}">
                <a16:creationId xmlns:a16="http://schemas.microsoft.com/office/drawing/2014/main" id="{F728C468-67D4-CAF5-0522-222F0116E9AE}"/>
              </a:ext>
            </a:extLst>
          </p:cNvPr>
          <p:cNvSpPr>
            <a:spLocks noGrp="1"/>
          </p:cNvSpPr>
          <p:nvPr>
            <p:ph type="title"/>
          </p:nvPr>
        </p:nvSpPr>
        <p:spPr>
          <a:xfrm>
            <a:off x="870668" y="1300970"/>
            <a:ext cx="10456453" cy="1240769"/>
          </a:xfrm>
        </p:spPr>
        <p:txBody>
          <a:bodyPr>
            <a:noAutofit/>
          </a:bodyPr>
          <a:lstStyle/>
          <a:p>
            <a:pPr algn="ctr"/>
            <a:r>
              <a:rPr lang="en-US" sz="4800" dirty="0"/>
              <a:t>Self-esteem changes our </a:t>
            </a:r>
            <a:br>
              <a:rPr lang="en-US" sz="4800" dirty="0"/>
            </a:br>
            <a:r>
              <a:rPr lang="en-US" sz="4800" dirty="0"/>
              <a:t>perception of communication</a:t>
            </a:r>
            <a:endParaRPr lang="en-US"/>
          </a:p>
        </p:txBody>
      </p:sp>
      <p:sp>
        <p:nvSpPr>
          <p:cNvPr id="3" name="TextBox 2">
            <a:extLst>
              <a:ext uri="{FF2B5EF4-FFF2-40B4-BE49-F238E27FC236}">
                <a16:creationId xmlns:a16="http://schemas.microsoft.com/office/drawing/2014/main" id="{60696899-421B-EBEB-E377-7405A66ABF71}"/>
              </a:ext>
            </a:extLst>
          </p:cNvPr>
          <p:cNvSpPr txBox="1"/>
          <p:nvPr/>
        </p:nvSpPr>
        <p:spPr>
          <a:xfrm>
            <a:off x="11317892" y="6488668"/>
            <a:ext cx="872584" cy="307777"/>
          </a:xfrm>
          <a:prstGeom prst="rect">
            <a:avLst/>
          </a:prstGeom>
          <a:noFill/>
        </p:spPr>
        <p:txBody>
          <a:bodyPr wrap="square">
            <a:spAutoFit/>
          </a:bodyPr>
          <a:lstStyle/>
          <a:p>
            <a:r>
              <a:rPr lang="en-US" sz="1400" dirty="0"/>
              <a:t>Hull 1982</a:t>
            </a:r>
          </a:p>
        </p:txBody>
      </p:sp>
    </p:spTree>
    <p:extLst>
      <p:ext uri="{BB962C8B-B14F-4D97-AF65-F5344CB8AC3E}">
        <p14:creationId xmlns:p14="http://schemas.microsoft.com/office/powerpoint/2010/main" val="2237132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Free photo top view greeting card with hook in heart shape">
            <a:extLst>
              <a:ext uri="{FF2B5EF4-FFF2-40B4-BE49-F238E27FC236}">
                <a16:creationId xmlns:a16="http://schemas.microsoft.com/office/drawing/2014/main" id="{68C4870D-18CA-C3F2-2BF1-0E5F38EB1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89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821AB7-D96F-D15A-0677-A9985DF595E1}"/>
              </a:ext>
            </a:extLst>
          </p:cNvPr>
          <p:cNvSpPr>
            <a:spLocks noGrp="1"/>
          </p:cNvSpPr>
          <p:nvPr>
            <p:ph type="title"/>
          </p:nvPr>
        </p:nvSpPr>
        <p:spPr>
          <a:xfrm>
            <a:off x="4116926" y="1203368"/>
            <a:ext cx="4908327" cy="1325563"/>
          </a:xfrm>
        </p:spPr>
        <p:txBody>
          <a:bodyPr>
            <a:normAutofit/>
          </a:bodyPr>
          <a:lstStyle/>
          <a:p>
            <a:pPr algn="ctr"/>
            <a:r>
              <a:rPr lang="en-US" sz="5400" kern="1600" spc="600" dirty="0">
                <a:solidFill>
                  <a:srgbClr val="002060"/>
                </a:solidFill>
                <a:latin typeface="Dubai Light" panose="020B0303030403030204" pitchFamily="34" charset="-78"/>
                <a:cs typeface="Dubai Light" panose="020B0303030403030204" pitchFamily="34" charset="-78"/>
              </a:rPr>
              <a:t>GOALS</a:t>
            </a:r>
          </a:p>
        </p:txBody>
      </p:sp>
      <p:sp>
        <p:nvSpPr>
          <p:cNvPr id="6" name="Content Placeholder 2">
            <a:extLst>
              <a:ext uri="{FF2B5EF4-FFF2-40B4-BE49-F238E27FC236}">
                <a16:creationId xmlns:a16="http://schemas.microsoft.com/office/drawing/2014/main" id="{79E6D68C-F4E2-D2DC-097A-89C2D4DAAAAF}"/>
              </a:ext>
            </a:extLst>
          </p:cNvPr>
          <p:cNvSpPr txBox="1">
            <a:spLocks/>
          </p:cNvSpPr>
          <p:nvPr/>
        </p:nvSpPr>
        <p:spPr>
          <a:xfrm>
            <a:off x="1597791" y="3169479"/>
            <a:ext cx="8144539" cy="24978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2400" dirty="0">
              <a:solidFill>
                <a:srgbClr val="002060"/>
              </a:solidFill>
            </a:endParaRPr>
          </a:p>
          <a:p>
            <a:pPr marL="0" indent="0">
              <a:buNone/>
            </a:pPr>
            <a:r>
              <a:rPr lang="en-US" sz="5400" dirty="0">
                <a:solidFill>
                  <a:srgbClr val="002060"/>
                </a:solidFill>
              </a:rPr>
              <a:t>2 	</a:t>
            </a:r>
            <a:endParaRPr lang="en-US" sz="2400" dirty="0">
              <a:solidFill>
                <a:srgbClr val="002060"/>
              </a:solidFill>
              <a:ea typeface="Calibri"/>
              <a:cs typeface="Calibri"/>
            </a:endParaRPr>
          </a:p>
        </p:txBody>
      </p:sp>
      <p:sp>
        <p:nvSpPr>
          <p:cNvPr id="7" name="Content Placeholder 2">
            <a:extLst>
              <a:ext uri="{FF2B5EF4-FFF2-40B4-BE49-F238E27FC236}">
                <a16:creationId xmlns:a16="http://schemas.microsoft.com/office/drawing/2014/main" id="{66EDC1F8-3F1F-C390-C197-A3DD607034D9}"/>
              </a:ext>
            </a:extLst>
          </p:cNvPr>
          <p:cNvSpPr txBox="1">
            <a:spLocks/>
          </p:cNvSpPr>
          <p:nvPr/>
        </p:nvSpPr>
        <p:spPr>
          <a:xfrm>
            <a:off x="1686863" y="4092647"/>
            <a:ext cx="8722129" cy="2379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3200" dirty="0">
              <a:solidFill>
                <a:srgbClr val="002060"/>
              </a:solidFill>
            </a:endParaRPr>
          </a:p>
          <a:p>
            <a:pPr marL="0" indent="0">
              <a:buNone/>
            </a:pPr>
            <a:r>
              <a:rPr lang="en-US" sz="5400" dirty="0">
                <a:solidFill>
                  <a:srgbClr val="002060"/>
                </a:solidFill>
              </a:rPr>
              <a:t>3</a:t>
            </a:r>
            <a:r>
              <a:rPr lang="en-US" sz="6600" dirty="0">
                <a:solidFill>
                  <a:srgbClr val="002060"/>
                </a:solidFill>
              </a:rPr>
              <a:t> 	</a:t>
            </a:r>
            <a:r>
              <a:rPr lang="en-US" sz="3200" dirty="0">
                <a:solidFill>
                  <a:srgbClr val="002060"/>
                </a:solidFill>
              </a:rPr>
              <a:t>Create a communication &amp; mulligan plan</a:t>
            </a:r>
          </a:p>
        </p:txBody>
      </p:sp>
      <p:sp>
        <p:nvSpPr>
          <p:cNvPr id="4" name="Content Placeholder 2">
            <a:extLst>
              <a:ext uri="{FF2B5EF4-FFF2-40B4-BE49-F238E27FC236}">
                <a16:creationId xmlns:a16="http://schemas.microsoft.com/office/drawing/2014/main" id="{D7963F1B-AF09-B9D2-B9CA-6B7E3A83D930}"/>
              </a:ext>
            </a:extLst>
          </p:cNvPr>
          <p:cNvSpPr txBox="1">
            <a:spLocks/>
          </p:cNvSpPr>
          <p:nvPr/>
        </p:nvSpPr>
        <p:spPr>
          <a:xfrm>
            <a:off x="1597791" y="1791550"/>
            <a:ext cx="7868093" cy="163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3200" dirty="0">
              <a:solidFill>
                <a:srgbClr val="002060"/>
              </a:solidFill>
            </a:endParaRPr>
          </a:p>
          <a:p>
            <a:pPr marL="0" indent="0">
              <a:buNone/>
            </a:pPr>
            <a:r>
              <a:rPr lang="en-US" sz="5400" dirty="0">
                <a:solidFill>
                  <a:srgbClr val="002060"/>
                </a:solidFill>
              </a:rPr>
              <a:t>1</a:t>
            </a:r>
            <a:r>
              <a:rPr lang="en-US" sz="6600" dirty="0">
                <a:solidFill>
                  <a:srgbClr val="002060"/>
                </a:solidFill>
              </a:rPr>
              <a:t> 	</a:t>
            </a:r>
            <a:r>
              <a:rPr lang="en-US" sz="3200" dirty="0">
                <a:solidFill>
                  <a:srgbClr val="002060"/>
                </a:solidFill>
              </a:rPr>
              <a:t> Understand confirming communication</a:t>
            </a:r>
          </a:p>
        </p:txBody>
      </p:sp>
      <p:sp>
        <p:nvSpPr>
          <p:cNvPr id="3" name="Content Placeholder 2">
            <a:extLst>
              <a:ext uri="{FF2B5EF4-FFF2-40B4-BE49-F238E27FC236}">
                <a16:creationId xmlns:a16="http://schemas.microsoft.com/office/drawing/2014/main" id="{B3D84297-63D6-4315-09FB-99BBFAD75819}"/>
              </a:ext>
            </a:extLst>
          </p:cNvPr>
          <p:cNvSpPr txBox="1">
            <a:spLocks/>
          </p:cNvSpPr>
          <p:nvPr/>
        </p:nvSpPr>
        <p:spPr>
          <a:xfrm>
            <a:off x="2637044" y="3279336"/>
            <a:ext cx="7868093" cy="163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3200" dirty="0">
              <a:solidFill>
                <a:srgbClr val="002060"/>
              </a:solidFill>
            </a:endParaRPr>
          </a:p>
          <a:p>
            <a:pPr marL="0" indent="0">
              <a:buNone/>
            </a:pPr>
            <a:r>
              <a:rPr lang="en-US" sz="3200" dirty="0">
                <a:solidFill>
                  <a:srgbClr val="002060"/>
                </a:solidFill>
              </a:rPr>
              <a:t>Link communication to growth mindset</a:t>
            </a:r>
          </a:p>
        </p:txBody>
      </p:sp>
    </p:spTree>
    <p:extLst>
      <p:ext uri="{BB962C8B-B14F-4D97-AF65-F5344CB8AC3E}">
        <p14:creationId xmlns:p14="http://schemas.microsoft.com/office/powerpoint/2010/main" val="4076417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2004B4-0AAD-6C97-96BE-AA6935C2A0FF}"/>
              </a:ext>
            </a:extLst>
          </p:cNvPr>
          <p:cNvSpPr/>
          <p:nvPr/>
        </p:nvSpPr>
        <p:spPr>
          <a:xfrm>
            <a:off x="9101860" y="2133523"/>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12" name="Rectangle 11">
            <a:extLst>
              <a:ext uri="{FF2B5EF4-FFF2-40B4-BE49-F238E27FC236}">
                <a16:creationId xmlns:a16="http://schemas.microsoft.com/office/drawing/2014/main" id="{F6A37CAB-9A83-AF1F-3680-A32714478263}"/>
              </a:ext>
            </a:extLst>
          </p:cNvPr>
          <p:cNvSpPr/>
          <p:nvPr/>
        </p:nvSpPr>
        <p:spPr>
          <a:xfrm>
            <a:off x="6334014" y="2133524"/>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11" name="Rectangle 10">
            <a:extLst>
              <a:ext uri="{FF2B5EF4-FFF2-40B4-BE49-F238E27FC236}">
                <a16:creationId xmlns:a16="http://schemas.microsoft.com/office/drawing/2014/main" id="{114CFBE8-2303-9629-1013-9CF80A0D4528}"/>
              </a:ext>
            </a:extLst>
          </p:cNvPr>
          <p:cNvSpPr/>
          <p:nvPr/>
        </p:nvSpPr>
        <p:spPr>
          <a:xfrm>
            <a:off x="3541637" y="2133525"/>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10" name="Rectangle 9">
            <a:extLst>
              <a:ext uri="{FF2B5EF4-FFF2-40B4-BE49-F238E27FC236}">
                <a16:creationId xmlns:a16="http://schemas.microsoft.com/office/drawing/2014/main" id="{8E0AB406-F904-ED63-54C0-A24D4CA084B2}"/>
              </a:ext>
            </a:extLst>
          </p:cNvPr>
          <p:cNvSpPr/>
          <p:nvPr/>
        </p:nvSpPr>
        <p:spPr>
          <a:xfrm>
            <a:off x="732042" y="2133526"/>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2" name="Title 1">
            <a:extLst>
              <a:ext uri="{FF2B5EF4-FFF2-40B4-BE49-F238E27FC236}">
                <a16:creationId xmlns:a16="http://schemas.microsoft.com/office/drawing/2014/main" id="{72B08236-AA80-5336-F810-070703850D6A}"/>
              </a:ext>
            </a:extLst>
          </p:cNvPr>
          <p:cNvSpPr>
            <a:spLocks noGrp="1"/>
          </p:cNvSpPr>
          <p:nvPr>
            <p:ph type="title"/>
          </p:nvPr>
        </p:nvSpPr>
        <p:spPr>
          <a:xfrm>
            <a:off x="627542" y="395590"/>
            <a:ext cx="10515600" cy="1325563"/>
          </a:xfrm>
        </p:spPr>
        <p:txBody>
          <a:bodyPr>
            <a:normAutofit/>
          </a:bodyPr>
          <a:lstStyle/>
          <a:p>
            <a:r>
              <a:rPr lang="en-US" sz="4800" dirty="0">
                <a:solidFill>
                  <a:srgbClr val="002060"/>
                </a:solidFill>
              </a:rPr>
              <a:t>How do we communicate these?</a:t>
            </a:r>
          </a:p>
        </p:txBody>
      </p:sp>
      <p:sp>
        <p:nvSpPr>
          <p:cNvPr id="5" name="Rectangle 4">
            <a:extLst>
              <a:ext uri="{FF2B5EF4-FFF2-40B4-BE49-F238E27FC236}">
                <a16:creationId xmlns:a16="http://schemas.microsoft.com/office/drawing/2014/main" id="{5DE586A7-EE2B-599A-E0DF-D28BF58665AE}"/>
              </a:ext>
            </a:extLst>
          </p:cNvPr>
          <p:cNvSpPr/>
          <p:nvPr/>
        </p:nvSpPr>
        <p:spPr>
          <a:xfrm>
            <a:off x="606056" y="1967023"/>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r>
              <a:rPr lang="en-US" sz="3200" dirty="0">
                <a:cs typeface="Calibri"/>
              </a:rPr>
              <a:t>Intelligence </a:t>
            </a:r>
          </a:p>
          <a:p>
            <a:pPr algn="ctr"/>
            <a:r>
              <a:rPr lang="en-US" sz="3200" dirty="0">
                <a:cs typeface="Calibri"/>
              </a:rPr>
              <a:t>is Not Fixed</a:t>
            </a:r>
            <a:endParaRPr lang="en-US" sz="3200" dirty="0">
              <a:ea typeface="Calibri" panose="020F0502020204030204"/>
              <a:cs typeface="Calibri" panose="020F0502020204030204"/>
            </a:endParaRPr>
          </a:p>
          <a:p>
            <a:pPr algn="ctr"/>
            <a:endParaRPr lang="en-US" dirty="0"/>
          </a:p>
        </p:txBody>
      </p:sp>
      <p:sp>
        <p:nvSpPr>
          <p:cNvPr id="6" name="Rectangle 5">
            <a:extLst>
              <a:ext uri="{FF2B5EF4-FFF2-40B4-BE49-F238E27FC236}">
                <a16:creationId xmlns:a16="http://schemas.microsoft.com/office/drawing/2014/main" id="{B636CDE9-434E-AE2A-A3D5-0E7A0D4E6593}"/>
              </a:ext>
            </a:extLst>
          </p:cNvPr>
          <p:cNvSpPr/>
          <p:nvPr/>
        </p:nvSpPr>
        <p:spPr>
          <a:xfrm>
            <a:off x="8984512" y="1967023"/>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2800" dirty="0">
              <a:cs typeface="Calibri"/>
            </a:endParaRPr>
          </a:p>
          <a:p>
            <a:pPr algn="ctr"/>
            <a:r>
              <a:rPr lang="en-US" sz="3200" dirty="0">
                <a:cs typeface="Calibri"/>
              </a:rPr>
              <a:t>Effort Leads to Improvement</a:t>
            </a:r>
            <a:endParaRPr lang="en-US" sz="3200" dirty="0">
              <a:ea typeface="Calibri" panose="020F0502020204030204"/>
              <a:cs typeface="Calibri"/>
            </a:endParaRPr>
          </a:p>
          <a:p>
            <a:pPr algn="ctr"/>
            <a:endParaRPr lang="en-US" dirty="0"/>
          </a:p>
        </p:txBody>
      </p:sp>
      <p:sp>
        <p:nvSpPr>
          <p:cNvPr id="7" name="Rectangle 6">
            <a:extLst>
              <a:ext uri="{FF2B5EF4-FFF2-40B4-BE49-F238E27FC236}">
                <a16:creationId xmlns:a16="http://schemas.microsoft.com/office/drawing/2014/main" id="{C2E332A8-0FB5-33CD-63D0-F1C95161387E}"/>
              </a:ext>
            </a:extLst>
          </p:cNvPr>
          <p:cNvSpPr/>
          <p:nvPr/>
        </p:nvSpPr>
        <p:spPr>
          <a:xfrm>
            <a:off x="3409728" y="1967022"/>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3200" dirty="0">
              <a:cs typeface="Calibri"/>
            </a:endParaRPr>
          </a:p>
          <a:p>
            <a:pPr algn="ctr"/>
            <a:r>
              <a:rPr lang="en-US" sz="3200" dirty="0">
                <a:cs typeface="Calibri"/>
              </a:rPr>
              <a:t>Wanting to</a:t>
            </a:r>
          </a:p>
          <a:p>
            <a:pPr algn="ctr"/>
            <a:r>
              <a:rPr lang="en-US" sz="3200" dirty="0">
                <a:cs typeface="Calibri"/>
              </a:rPr>
              <a:t>Learn Matters</a:t>
            </a:r>
            <a:endParaRPr lang="en-US" sz="3200" dirty="0">
              <a:ea typeface="Calibri" panose="020F0502020204030204"/>
              <a:cs typeface="Calibri"/>
            </a:endParaRPr>
          </a:p>
          <a:p>
            <a:pPr algn="ctr"/>
            <a:endParaRPr lang="en-US" dirty="0"/>
          </a:p>
        </p:txBody>
      </p:sp>
      <p:sp>
        <p:nvSpPr>
          <p:cNvPr id="8" name="Rectangle 7">
            <a:extLst>
              <a:ext uri="{FF2B5EF4-FFF2-40B4-BE49-F238E27FC236}">
                <a16:creationId xmlns:a16="http://schemas.microsoft.com/office/drawing/2014/main" id="{1B513B33-DB0C-24DA-FB1A-15B8C71BCC65}"/>
              </a:ext>
            </a:extLst>
          </p:cNvPr>
          <p:cNvSpPr/>
          <p:nvPr/>
        </p:nvSpPr>
        <p:spPr>
          <a:xfrm>
            <a:off x="6213401" y="1967022"/>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3200" dirty="0">
              <a:cs typeface="Calibri"/>
            </a:endParaRPr>
          </a:p>
          <a:p>
            <a:pPr algn="ctr"/>
            <a:r>
              <a:rPr lang="en-US" sz="3200" dirty="0">
                <a:cs typeface="Calibri"/>
              </a:rPr>
              <a:t>We Learn Through Mistakes</a:t>
            </a:r>
            <a:endParaRPr lang="en-US" sz="3200" dirty="0">
              <a:ea typeface="Calibri" panose="020F0502020204030204"/>
              <a:cs typeface="Calibri"/>
            </a:endParaRPr>
          </a:p>
          <a:p>
            <a:pPr algn="ctr"/>
            <a:endParaRPr lang="en-US" dirty="0"/>
          </a:p>
        </p:txBody>
      </p:sp>
      <p:pic>
        <p:nvPicPr>
          <p:cNvPr id="9218" name="Picture 2" descr="Download Brain, Mind, Think. Royalty-Free Vector Graphic - Pixabay">
            <a:extLst>
              <a:ext uri="{FF2B5EF4-FFF2-40B4-BE49-F238E27FC236}">
                <a16:creationId xmlns:a16="http://schemas.microsoft.com/office/drawing/2014/main" id="{8D15DA8F-5CEE-4CDA-F5E3-F0140B600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639" y="2196830"/>
            <a:ext cx="1615641" cy="123217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ree Machine Learning Information vector and picture">
            <a:extLst>
              <a:ext uri="{FF2B5EF4-FFF2-40B4-BE49-F238E27FC236}">
                <a16:creationId xmlns:a16="http://schemas.microsoft.com/office/drawing/2014/main" id="{28E77968-70D7-ECCB-5E31-1481D9955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343" y="2275598"/>
            <a:ext cx="1080240" cy="107463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ree brain heart concept vector">
            <a:extLst>
              <a:ext uri="{FF2B5EF4-FFF2-40B4-BE49-F238E27FC236}">
                <a16:creationId xmlns:a16="http://schemas.microsoft.com/office/drawing/2014/main" id="{463260C7-E0DD-C3FA-8142-79002A4F8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642266" y="2287791"/>
            <a:ext cx="2066476" cy="105024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Free computer silhouette a vector">
            <a:extLst>
              <a:ext uri="{FF2B5EF4-FFF2-40B4-BE49-F238E27FC236}">
                <a16:creationId xmlns:a16="http://schemas.microsoft.com/office/drawing/2014/main" id="{3DDBF408-5D21-D948-8D2E-48B6ABADA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1848" y="2363176"/>
            <a:ext cx="2286762" cy="98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73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A24D1-F5C6-09B6-4BFB-648177620C3A}"/>
              </a:ext>
            </a:extLst>
          </p:cNvPr>
          <p:cNvSpPr>
            <a:spLocks noGrp="1"/>
          </p:cNvSpPr>
          <p:nvPr>
            <p:ph type="title"/>
          </p:nvPr>
        </p:nvSpPr>
        <p:spPr/>
        <p:txBody>
          <a:bodyPr/>
          <a:lstStyle/>
          <a:p>
            <a:pPr algn="ctr"/>
            <a:r>
              <a:rPr lang="en-US" dirty="0">
                <a:ea typeface="Calibri Light"/>
                <a:cs typeface="Calibri Light"/>
              </a:rPr>
              <a:t>The Brain Defends Itself Against Criticism</a:t>
            </a:r>
          </a:p>
        </p:txBody>
      </p:sp>
      <p:pic>
        <p:nvPicPr>
          <p:cNvPr id="4" name="Content Placeholder 3" descr="Free brain chain health illustration">
            <a:extLst>
              <a:ext uri="{FF2B5EF4-FFF2-40B4-BE49-F238E27FC236}">
                <a16:creationId xmlns:a16="http://schemas.microsoft.com/office/drawing/2014/main" id="{E5FFB9A2-5F12-6287-3A9D-6AD3DBF46A97}"/>
              </a:ext>
            </a:extLst>
          </p:cNvPr>
          <p:cNvPicPr>
            <a:picLocks noGrp="1" noChangeAspect="1"/>
          </p:cNvPicPr>
          <p:nvPr>
            <p:ph idx="1"/>
          </p:nvPr>
        </p:nvPicPr>
        <p:blipFill>
          <a:blip r:embed="rId2"/>
          <a:stretch>
            <a:fillRect/>
          </a:stretch>
        </p:blipFill>
        <p:spPr>
          <a:xfrm>
            <a:off x="1470914" y="1588788"/>
            <a:ext cx="9651766" cy="5308986"/>
          </a:xfrm>
        </p:spPr>
      </p:pic>
    </p:spTree>
    <p:extLst>
      <p:ext uri="{BB962C8B-B14F-4D97-AF65-F5344CB8AC3E}">
        <p14:creationId xmlns:p14="http://schemas.microsoft.com/office/powerpoint/2010/main" val="3808302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gital art of brain">
            <a:extLst>
              <a:ext uri="{FF2B5EF4-FFF2-40B4-BE49-F238E27FC236}">
                <a16:creationId xmlns:a16="http://schemas.microsoft.com/office/drawing/2014/main" id="{1C0740A0-821A-5894-9B31-ED9516D2D534}"/>
              </a:ext>
            </a:extLst>
          </p:cNvPr>
          <p:cNvPicPr>
            <a:picLocks noChangeAspect="1"/>
          </p:cNvPicPr>
          <p:nvPr/>
        </p:nvPicPr>
        <p:blipFill rotWithShape="1">
          <a:blip r:embed="rId3"/>
          <a:srcRect l="10434" r="21984" b="4948"/>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BE61F9-3BCA-13BB-7CF4-64AA970E06F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bg1"/>
                </a:solidFill>
              </a:rPr>
              <a:t>Your Brain Sees Negative Words as a Threat</a:t>
            </a: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553A7C5-1534-F785-0558-A6F720A7FB6A}"/>
              </a:ext>
            </a:extLst>
          </p:cNvPr>
          <p:cNvSpPr txBox="1"/>
          <p:nvPr/>
        </p:nvSpPr>
        <p:spPr>
          <a:xfrm>
            <a:off x="11073161" y="6488668"/>
            <a:ext cx="1117315" cy="307777"/>
          </a:xfrm>
          <a:prstGeom prst="rect">
            <a:avLst/>
          </a:prstGeom>
          <a:noFill/>
        </p:spPr>
        <p:txBody>
          <a:bodyPr wrap="square">
            <a:spAutoFit/>
          </a:bodyPr>
          <a:lstStyle/>
          <a:p>
            <a:r>
              <a:rPr lang="en-US" sz="1400" dirty="0"/>
              <a:t>Paulus 2014</a:t>
            </a:r>
          </a:p>
        </p:txBody>
      </p:sp>
    </p:spTree>
    <p:extLst>
      <p:ext uri="{BB962C8B-B14F-4D97-AF65-F5344CB8AC3E}">
        <p14:creationId xmlns:p14="http://schemas.microsoft.com/office/powerpoint/2010/main" val="3289299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BBE9E0-84F9-7E97-ED40-225F8FB94823}"/>
              </a:ext>
            </a:extLst>
          </p:cNvPr>
          <p:cNvPicPr>
            <a:picLocks noChangeAspect="1"/>
          </p:cNvPicPr>
          <p:nvPr/>
        </p:nvPicPr>
        <p:blipFill rotWithShape="1">
          <a:blip r:embed="rId3"/>
          <a:srcRect l="7786" t="9091" r="27577"/>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5D7EAD-2225-1938-27B2-1BDB456148AE}"/>
              </a:ext>
            </a:extLst>
          </p:cNvPr>
          <p:cNvSpPr>
            <a:spLocks noGrp="1"/>
          </p:cNvSpPr>
          <p:nvPr>
            <p:ph type="title"/>
          </p:nvPr>
        </p:nvSpPr>
        <p:spPr>
          <a:xfrm>
            <a:off x="519169" y="1616633"/>
            <a:ext cx="4630901" cy="3904350"/>
          </a:xfrm>
        </p:spPr>
        <p:txBody>
          <a:bodyPr vert="horz" lIns="91440" tIns="45720" rIns="91440" bIns="45720" rtlCol="0" anchor="b">
            <a:normAutofit/>
          </a:bodyPr>
          <a:lstStyle/>
          <a:p>
            <a:r>
              <a:rPr lang="en-US" sz="4000" dirty="0">
                <a:solidFill>
                  <a:schemeClr val="bg1"/>
                </a:solidFill>
              </a:rPr>
              <a:t>When our brain is focused on processing criticism it can't focus on much else </a:t>
            </a:r>
            <a:br>
              <a:rPr lang="en-US" sz="4000" dirty="0">
                <a:solidFill>
                  <a:schemeClr val="bg1"/>
                </a:solidFill>
                <a:ea typeface="Calibri Light"/>
                <a:cs typeface="Calibri Light"/>
              </a:rPr>
            </a:br>
            <a:br>
              <a:rPr lang="en-US" sz="4000" dirty="0"/>
            </a:br>
            <a:endParaRPr lang="en-US" sz="2400">
              <a:solidFill>
                <a:schemeClr val="bg1"/>
              </a:solidFill>
              <a:ea typeface="Calibri Light"/>
              <a:cs typeface="Calibri Light"/>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ED9595B-B618-A1F5-2F5C-CA4E4A77019A}"/>
              </a:ext>
            </a:extLst>
          </p:cNvPr>
          <p:cNvSpPr txBox="1"/>
          <p:nvPr/>
        </p:nvSpPr>
        <p:spPr>
          <a:xfrm>
            <a:off x="224481" y="6248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latin typeface="Calibri Light"/>
              </a:rPr>
              <a:t>(Paulus 2014)</a:t>
            </a:r>
            <a:endParaRPr lang="en-US"/>
          </a:p>
        </p:txBody>
      </p:sp>
    </p:spTree>
    <p:extLst>
      <p:ext uri="{BB962C8B-B14F-4D97-AF65-F5344CB8AC3E}">
        <p14:creationId xmlns:p14="http://schemas.microsoft.com/office/powerpoint/2010/main" val="362074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ree Upset Sad photo and picture">
            <a:extLst>
              <a:ext uri="{FF2B5EF4-FFF2-40B4-BE49-F238E27FC236}">
                <a16:creationId xmlns:a16="http://schemas.microsoft.com/office/drawing/2014/main" id="{D952E8C4-62D5-A41B-7F85-A85B59EE85BA}"/>
              </a:ext>
            </a:extLst>
          </p:cNvPr>
          <p:cNvPicPr>
            <a:picLocks noChangeAspect="1"/>
          </p:cNvPicPr>
          <p:nvPr/>
        </p:nvPicPr>
        <p:blipFill rotWithShape="1">
          <a:blip r:embed="rId3"/>
          <a:srcRect t="4227" r="13818" b="4864"/>
          <a:stretch/>
        </p:blipFill>
        <p:spPr>
          <a:xfrm>
            <a:off x="3523488" y="10"/>
            <a:ext cx="8668512" cy="6857990"/>
          </a:xfrm>
          <a:prstGeom prst="rect">
            <a:avLst/>
          </a:prstGeom>
        </p:spPr>
      </p:pic>
      <p:sp>
        <p:nvSpPr>
          <p:cNvPr id="53" name="Rectangle 5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5C2C18-2FD4-B9A0-420A-947A4D70581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solidFill>
                  <a:schemeClr val="bg1"/>
                </a:solidFill>
              </a:rPr>
              <a:t>Exposure to criticism results in a rapid negative mood change </a:t>
            </a:r>
          </a:p>
        </p:txBody>
      </p:sp>
      <p:sp>
        <p:nvSpPr>
          <p:cNvPr id="57" name="Rectangle 5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37AF606-5094-095A-2089-CC46A7E36FA6}"/>
              </a:ext>
            </a:extLst>
          </p:cNvPr>
          <p:cNvSpPr txBox="1"/>
          <p:nvPr/>
        </p:nvSpPr>
        <p:spPr>
          <a:xfrm>
            <a:off x="481914" y="628958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FFFFFF"/>
                </a:solidFill>
              </a:rPr>
              <a:t>Bonduelle</a:t>
            </a:r>
            <a:r>
              <a:rPr lang="en-US" sz="1400" dirty="0">
                <a:solidFill>
                  <a:srgbClr val="FFFFFF"/>
                </a:solidFill>
              </a:rPr>
              <a:t> et al 2021</a:t>
            </a:r>
          </a:p>
        </p:txBody>
      </p:sp>
    </p:spTree>
    <p:extLst>
      <p:ext uri="{BB962C8B-B14F-4D97-AF65-F5344CB8AC3E}">
        <p14:creationId xmlns:p14="http://schemas.microsoft.com/office/powerpoint/2010/main" val="8827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ee Sugar Sweet photo and picture">
            <a:extLst>
              <a:ext uri="{FF2B5EF4-FFF2-40B4-BE49-F238E27FC236}">
                <a16:creationId xmlns:a16="http://schemas.microsoft.com/office/drawing/2014/main" id="{587821E7-4C2F-9B29-7EA9-362A9F9F48BB}"/>
              </a:ext>
            </a:extLst>
          </p:cNvPr>
          <p:cNvPicPr>
            <a:picLocks noChangeAspect="1"/>
          </p:cNvPicPr>
          <p:nvPr/>
        </p:nvPicPr>
        <p:blipFill rotWithShape="1">
          <a:blip r:embed="rId3"/>
          <a:srcRect l="473" t="8857" r="22626" b="-2"/>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656B72-913B-30E9-D837-E03329566C3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Negativity Bias</a:t>
            </a: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3F76458-97F4-6EBB-106F-CC7E527502BB}"/>
              </a:ext>
            </a:extLst>
          </p:cNvPr>
          <p:cNvSpPr txBox="1"/>
          <p:nvPr/>
        </p:nvSpPr>
        <p:spPr>
          <a:xfrm>
            <a:off x="481914" y="628958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FFFF"/>
                </a:solidFill>
              </a:rPr>
              <a:t>Tierney &amp; Baumeister 2019</a:t>
            </a:r>
          </a:p>
        </p:txBody>
      </p:sp>
    </p:spTree>
    <p:extLst>
      <p:ext uri="{BB962C8B-B14F-4D97-AF65-F5344CB8AC3E}">
        <p14:creationId xmlns:p14="http://schemas.microsoft.com/office/powerpoint/2010/main" val="231153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F42B1E2-F63B-A6AA-9735-2C68D857EA84}"/>
              </a:ext>
            </a:extLst>
          </p:cNvPr>
          <p:cNvSpPr/>
          <p:nvPr/>
        </p:nvSpPr>
        <p:spPr>
          <a:xfrm>
            <a:off x="7729869" y="-309481"/>
            <a:ext cx="5735759" cy="5940814"/>
          </a:xfrm>
          <a:prstGeom prst="ellipse">
            <a:avLst/>
          </a:prstGeom>
          <a:solidFill>
            <a:srgbClr val="002060"/>
          </a:solidFill>
          <a:effectLst>
            <a:outerShdw blurRad="50800" dist="50800" dir="5400000" algn="ctr" rotWithShape="0">
              <a:srgbClr val="00206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9B7F9E-A123-A4BF-390F-E44D03EF0711}"/>
              </a:ext>
            </a:extLst>
          </p:cNvPr>
          <p:cNvSpPr>
            <a:spLocks noGrp="1"/>
          </p:cNvSpPr>
          <p:nvPr>
            <p:ph type="title"/>
          </p:nvPr>
        </p:nvSpPr>
        <p:spPr>
          <a:xfrm>
            <a:off x="448594" y="914400"/>
            <a:ext cx="7281274" cy="5094514"/>
          </a:xfrm>
        </p:spPr>
        <p:txBody>
          <a:bodyPr>
            <a:normAutofit/>
          </a:bodyPr>
          <a:lstStyle/>
          <a:p>
            <a:pPr>
              <a:lnSpc>
                <a:spcPct val="150000"/>
              </a:lnSpc>
            </a:pPr>
            <a:r>
              <a:rPr lang="en-US" sz="4800" dirty="0"/>
              <a:t>5X stronger reaction to negative encounters </a:t>
            </a:r>
            <a:br>
              <a:rPr lang="en-US" sz="5400" b="1" dirty="0"/>
            </a:br>
            <a:br>
              <a:rPr lang="en-US" sz="5400" b="1" dirty="0"/>
            </a:br>
            <a:r>
              <a:rPr lang="en-US" sz="3200" dirty="0"/>
              <a:t>even if positive events are more frequent</a:t>
            </a:r>
            <a:endParaRPr lang="en-US" dirty="0"/>
          </a:p>
        </p:txBody>
      </p:sp>
      <p:sp>
        <p:nvSpPr>
          <p:cNvPr id="3" name="Oval 2">
            <a:extLst>
              <a:ext uri="{FF2B5EF4-FFF2-40B4-BE49-F238E27FC236}">
                <a16:creationId xmlns:a16="http://schemas.microsoft.com/office/drawing/2014/main" id="{A9158A89-66AE-BA97-E6E7-67734719B401}"/>
              </a:ext>
            </a:extLst>
          </p:cNvPr>
          <p:cNvSpPr/>
          <p:nvPr/>
        </p:nvSpPr>
        <p:spPr>
          <a:xfrm>
            <a:off x="7729870" y="-429225"/>
            <a:ext cx="6049926" cy="6060557"/>
          </a:xfrm>
          <a:prstGeom prst="ellipse">
            <a:avLst/>
          </a:prstGeom>
          <a:blipFill>
            <a:blip r:embed="rId3"/>
            <a:stretch>
              <a:fillRect/>
            </a:stretch>
          </a:blipFill>
          <a:effectLst>
            <a:outerShdw blurRad="50800" dist="50800" dir="5400000" algn="ctr" rotWithShape="0">
              <a:srgbClr val="00206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8DF5F90-87ED-B27A-EDD9-0BDA7BC1559A}"/>
              </a:ext>
            </a:extLst>
          </p:cNvPr>
          <p:cNvSpPr txBox="1"/>
          <p:nvPr/>
        </p:nvSpPr>
        <p:spPr>
          <a:xfrm>
            <a:off x="481914" y="628958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chemeClr val="tx1">
                    <a:lumMod val="95000"/>
                    <a:lumOff val="5000"/>
                  </a:schemeClr>
                </a:solidFill>
              </a:rPr>
              <a:t>Glomp</a:t>
            </a:r>
            <a:r>
              <a:rPr lang="en-US" sz="1400" dirty="0">
                <a:solidFill>
                  <a:schemeClr val="tx1">
                    <a:lumMod val="95000"/>
                    <a:lumOff val="5000"/>
                  </a:schemeClr>
                </a:solidFill>
              </a:rPr>
              <a:t> &amp; Hulin 2005</a:t>
            </a:r>
          </a:p>
        </p:txBody>
      </p:sp>
    </p:spTree>
    <p:extLst>
      <p:ext uri="{BB962C8B-B14F-4D97-AF65-F5344CB8AC3E}">
        <p14:creationId xmlns:p14="http://schemas.microsoft.com/office/powerpoint/2010/main" val="409856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ree photo serious young dark-skinned male with dark hair and bristle wearing yellow t-shirt having concentrated look in his notebook preparing for his exam or lessons sitting in cafeteria working hard">
            <a:extLst>
              <a:ext uri="{FF2B5EF4-FFF2-40B4-BE49-F238E27FC236}">
                <a16:creationId xmlns:a16="http://schemas.microsoft.com/office/drawing/2014/main" id="{EC7031C6-4CBE-8BCA-0BAD-042EC94B35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 r="984"/>
          <a:stretch/>
        </p:blipFill>
        <p:spPr bwMode="auto">
          <a:xfrm>
            <a:off x="-10773" y="-200102"/>
            <a:ext cx="12213546" cy="82519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32B43EC-39E5-FABA-438E-24F835803D76}"/>
              </a:ext>
            </a:extLst>
          </p:cNvPr>
          <p:cNvSpPr/>
          <p:nvPr/>
        </p:nvSpPr>
        <p:spPr>
          <a:xfrm>
            <a:off x="4575880" y="5067651"/>
            <a:ext cx="7616120" cy="2300712"/>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9B7F9E-A123-A4BF-390F-E44D03EF0711}"/>
              </a:ext>
            </a:extLst>
          </p:cNvPr>
          <p:cNvSpPr>
            <a:spLocks noGrp="1"/>
          </p:cNvSpPr>
          <p:nvPr>
            <p:ph type="title"/>
          </p:nvPr>
        </p:nvSpPr>
        <p:spPr>
          <a:xfrm>
            <a:off x="4834157" y="5418526"/>
            <a:ext cx="7534603" cy="1325563"/>
          </a:xfrm>
        </p:spPr>
        <p:txBody>
          <a:bodyPr>
            <a:normAutofit fontScale="90000"/>
          </a:bodyPr>
          <a:lstStyle/>
          <a:p>
            <a:r>
              <a:rPr lang="en-US" sz="4000" dirty="0"/>
              <a:t>Correlates to </a:t>
            </a:r>
            <a:r>
              <a:rPr lang="en-US" sz="5300" b="1" dirty="0"/>
              <a:t>work withdraw </a:t>
            </a:r>
            <a:br>
              <a:rPr lang="en-US" sz="5300" b="1" dirty="0"/>
            </a:br>
            <a:r>
              <a:rPr lang="en-US" sz="4000" dirty="0"/>
              <a:t>and</a:t>
            </a:r>
            <a:r>
              <a:rPr lang="en-US" dirty="0"/>
              <a:t> </a:t>
            </a:r>
            <a:r>
              <a:rPr lang="en-US" sz="5300" b="1" dirty="0"/>
              <a:t>reduced task engagement</a:t>
            </a:r>
            <a:endParaRPr lang="en-US" b="1" dirty="0"/>
          </a:p>
        </p:txBody>
      </p:sp>
    </p:spTree>
    <p:extLst>
      <p:ext uri="{BB962C8B-B14F-4D97-AF65-F5344CB8AC3E}">
        <p14:creationId xmlns:p14="http://schemas.microsoft.com/office/powerpoint/2010/main" val="2875888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descr="Free photo representation of human brain as plant or tree in pot">
            <a:extLst>
              <a:ext uri="{FF2B5EF4-FFF2-40B4-BE49-F238E27FC236}">
                <a16:creationId xmlns:a16="http://schemas.microsoft.com/office/drawing/2014/main" id="{3F528093-D38E-13B1-35D5-7296933AC7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29"/>
          <a:stretch/>
        </p:blipFill>
        <p:spPr bwMode="auto">
          <a:xfrm>
            <a:off x="-1114" y="-47454"/>
            <a:ext cx="12278608" cy="69054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468796-0505-2039-9FB4-9854C2F5102A}"/>
              </a:ext>
            </a:extLst>
          </p:cNvPr>
          <p:cNvSpPr txBox="1"/>
          <p:nvPr/>
        </p:nvSpPr>
        <p:spPr>
          <a:xfrm>
            <a:off x="11404910" y="6488668"/>
            <a:ext cx="872584" cy="369332"/>
          </a:xfrm>
          <a:prstGeom prst="rect">
            <a:avLst/>
          </a:prstGeom>
          <a:noFill/>
        </p:spPr>
        <p:txBody>
          <a:bodyPr wrap="square">
            <a:spAutoFit/>
          </a:bodyPr>
          <a:lstStyle/>
          <a:p>
            <a:r>
              <a:rPr lang="en-US" dirty="0" err="1"/>
              <a:t>Freepik</a:t>
            </a:r>
            <a:endParaRPr lang="en-US" dirty="0"/>
          </a:p>
        </p:txBody>
      </p:sp>
    </p:spTree>
    <p:extLst>
      <p:ext uri="{BB962C8B-B14F-4D97-AF65-F5344CB8AC3E}">
        <p14:creationId xmlns:p14="http://schemas.microsoft.com/office/powerpoint/2010/main" val="2677980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39BE6-846A-63CA-0E18-1829DC072876}"/>
              </a:ext>
            </a:extLst>
          </p:cNvPr>
          <p:cNvSpPr>
            <a:spLocks noGrp="1"/>
          </p:cNvSpPr>
          <p:nvPr>
            <p:ph type="title"/>
          </p:nvPr>
        </p:nvSpPr>
        <p:spPr>
          <a:xfrm>
            <a:off x="552767" y="4008474"/>
            <a:ext cx="7141573" cy="2179674"/>
          </a:xfrm>
        </p:spPr>
        <p:txBody>
          <a:bodyPr vert="horz" lIns="91440" tIns="45720" rIns="91440" bIns="45720" rtlCol="0" anchor="b">
            <a:noAutofit/>
          </a:bodyPr>
          <a:lstStyle/>
          <a:p>
            <a:r>
              <a:rPr lang="en-US" sz="3600" b="0" i="0" dirty="0">
                <a:solidFill>
                  <a:srgbClr val="002060"/>
                </a:solidFill>
                <a:effectLst/>
              </a:rPr>
              <a:t>When the brain is negative, you split its resources between processing action and processing negative thoughts. </a:t>
            </a:r>
            <a:br>
              <a:rPr lang="en-US" sz="3600" b="0" i="0" dirty="0">
                <a:solidFill>
                  <a:srgbClr val="002060"/>
                </a:solidFill>
                <a:effectLst/>
              </a:rPr>
            </a:br>
            <a:br>
              <a:rPr lang="en-US" sz="3600" b="0" i="0" dirty="0">
                <a:solidFill>
                  <a:srgbClr val="002060"/>
                </a:solidFill>
                <a:effectLst/>
              </a:rPr>
            </a:br>
            <a:r>
              <a:rPr lang="en-US" sz="3600" b="0" i="0" dirty="0">
                <a:solidFill>
                  <a:srgbClr val="002060"/>
                </a:solidFill>
                <a:effectLst/>
              </a:rPr>
              <a:t>When you're positive, your brain can focus on learning and looking for opportunities.</a:t>
            </a:r>
            <a:br>
              <a:rPr lang="en-US" sz="3600" b="0" i="0" dirty="0">
                <a:solidFill>
                  <a:srgbClr val="002060"/>
                </a:solidFill>
                <a:effectLst/>
              </a:rPr>
            </a:br>
            <a:br>
              <a:rPr lang="en-US" sz="3600" b="0" i="0" dirty="0">
                <a:solidFill>
                  <a:srgbClr val="002060"/>
                </a:solidFill>
                <a:effectLst/>
              </a:rPr>
            </a:br>
            <a:r>
              <a:rPr lang="en-US" sz="2800" b="0" i="1" dirty="0">
                <a:solidFill>
                  <a:srgbClr val="002060"/>
                </a:solidFill>
                <a:effectLst/>
              </a:rPr>
              <a:t>Shawn </a:t>
            </a:r>
            <a:r>
              <a:rPr lang="en-US" sz="2800" b="0" i="1" dirty="0" err="1">
                <a:solidFill>
                  <a:srgbClr val="002060"/>
                </a:solidFill>
                <a:effectLst/>
              </a:rPr>
              <a:t>Achor</a:t>
            </a:r>
            <a:r>
              <a:rPr lang="en-US" sz="2800" b="0" i="1" dirty="0">
                <a:solidFill>
                  <a:srgbClr val="002060"/>
                </a:solidFill>
                <a:effectLst/>
              </a:rPr>
              <a:t> – Author of Happiness Advantage</a:t>
            </a:r>
            <a:endParaRPr lang="en-US" sz="3600" i="1" dirty="0">
              <a:solidFill>
                <a:srgbClr val="002060"/>
              </a:solidFill>
            </a:endParaRPr>
          </a:p>
        </p:txBody>
      </p:sp>
      <p:pic>
        <p:nvPicPr>
          <p:cNvPr id="4" name="Picture 3">
            <a:extLst>
              <a:ext uri="{FF2B5EF4-FFF2-40B4-BE49-F238E27FC236}">
                <a16:creationId xmlns:a16="http://schemas.microsoft.com/office/drawing/2014/main" id="{D850F5E9-0C44-856B-A486-23AB3A5CE3ED}"/>
              </a:ext>
            </a:extLst>
          </p:cNvPr>
          <p:cNvPicPr>
            <a:picLocks noChangeAspect="1"/>
          </p:cNvPicPr>
          <p:nvPr/>
        </p:nvPicPr>
        <p:blipFill rotWithShape="1">
          <a:blip r:embed="rId3">
            <a:alphaModFix amt="50000"/>
          </a:blip>
          <a:srcRect l="21678" t="15659" r="25301"/>
          <a:stretch/>
        </p:blipFill>
        <p:spPr>
          <a:xfrm>
            <a:off x="7027997" y="1286540"/>
            <a:ext cx="4865347" cy="4284919"/>
          </a:xfrm>
          <a:prstGeom prst="ellipse">
            <a:avLst/>
          </a:prstGeom>
          <a:ln>
            <a:noFill/>
          </a:ln>
          <a:effectLst>
            <a:softEdge rad="112500"/>
          </a:effectLst>
        </p:spPr>
      </p:pic>
    </p:spTree>
    <p:extLst>
      <p:ext uri="{BB962C8B-B14F-4D97-AF65-F5344CB8AC3E}">
        <p14:creationId xmlns:p14="http://schemas.microsoft.com/office/powerpoint/2010/main" val="148429428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2004B4-0AAD-6C97-96BE-AA6935C2A0FF}"/>
              </a:ext>
            </a:extLst>
          </p:cNvPr>
          <p:cNvSpPr/>
          <p:nvPr/>
        </p:nvSpPr>
        <p:spPr>
          <a:xfrm>
            <a:off x="9101860" y="2133523"/>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12" name="Rectangle 11">
            <a:extLst>
              <a:ext uri="{FF2B5EF4-FFF2-40B4-BE49-F238E27FC236}">
                <a16:creationId xmlns:a16="http://schemas.microsoft.com/office/drawing/2014/main" id="{F6A37CAB-9A83-AF1F-3680-A32714478263}"/>
              </a:ext>
            </a:extLst>
          </p:cNvPr>
          <p:cNvSpPr/>
          <p:nvPr/>
        </p:nvSpPr>
        <p:spPr>
          <a:xfrm>
            <a:off x="6334014" y="2133524"/>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11" name="Rectangle 10">
            <a:extLst>
              <a:ext uri="{FF2B5EF4-FFF2-40B4-BE49-F238E27FC236}">
                <a16:creationId xmlns:a16="http://schemas.microsoft.com/office/drawing/2014/main" id="{114CFBE8-2303-9629-1013-9CF80A0D4528}"/>
              </a:ext>
            </a:extLst>
          </p:cNvPr>
          <p:cNvSpPr/>
          <p:nvPr/>
        </p:nvSpPr>
        <p:spPr>
          <a:xfrm>
            <a:off x="3541637" y="2133525"/>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10" name="Rectangle 9">
            <a:extLst>
              <a:ext uri="{FF2B5EF4-FFF2-40B4-BE49-F238E27FC236}">
                <a16:creationId xmlns:a16="http://schemas.microsoft.com/office/drawing/2014/main" id="{8E0AB406-F904-ED63-54C0-A24D4CA084B2}"/>
              </a:ext>
            </a:extLst>
          </p:cNvPr>
          <p:cNvSpPr/>
          <p:nvPr/>
        </p:nvSpPr>
        <p:spPr>
          <a:xfrm>
            <a:off x="732042" y="2133526"/>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2" name="Title 1">
            <a:extLst>
              <a:ext uri="{FF2B5EF4-FFF2-40B4-BE49-F238E27FC236}">
                <a16:creationId xmlns:a16="http://schemas.microsoft.com/office/drawing/2014/main" id="{72B08236-AA80-5336-F810-070703850D6A}"/>
              </a:ext>
            </a:extLst>
          </p:cNvPr>
          <p:cNvSpPr>
            <a:spLocks noGrp="1"/>
          </p:cNvSpPr>
          <p:nvPr>
            <p:ph type="title"/>
          </p:nvPr>
        </p:nvSpPr>
        <p:spPr>
          <a:xfrm>
            <a:off x="627542" y="395590"/>
            <a:ext cx="10515600" cy="1325563"/>
          </a:xfrm>
        </p:spPr>
        <p:txBody>
          <a:bodyPr>
            <a:normAutofit fontScale="90000"/>
          </a:bodyPr>
          <a:lstStyle/>
          <a:p>
            <a:r>
              <a:rPr lang="en-US" sz="4800" dirty="0">
                <a:solidFill>
                  <a:srgbClr val="002060"/>
                </a:solidFill>
              </a:rPr>
              <a:t>Negative messages means this doesn’t happen</a:t>
            </a:r>
          </a:p>
        </p:txBody>
      </p:sp>
      <p:sp>
        <p:nvSpPr>
          <p:cNvPr id="5" name="Rectangle 4">
            <a:extLst>
              <a:ext uri="{FF2B5EF4-FFF2-40B4-BE49-F238E27FC236}">
                <a16:creationId xmlns:a16="http://schemas.microsoft.com/office/drawing/2014/main" id="{5DE586A7-EE2B-599A-E0DF-D28BF58665AE}"/>
              </a:ext>
            </a:extLst>
          </p:cNvPr>
          <p:cNvSpPr/>
          <p:nvPr/>
        </p:nvSpPr>
        <p:spPr>
          <a:xfrm>
            <a:off x="606056" y="1967023"/>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r>
              <a:rPr lang="en-US" sz="3200" dirty="0">
                <a:cs typeface="Calibri"/>
              </a:rPr>
              <a:t>Intelligence </a:t>
            </a:r>
          </a:p>
          <a:p>
            <a:pPr algn="ctr"/>
            <a:r>
              <a:rPr lang="en-US" sz="3200" dirty="0">
                <a:cs typeface="Calibri"/>
              </a:rPr>
              <a:t>is Not Fixed</a:t>
            </a:r>
            <a:endParaRPr lang="en-US" sz="3200" dirty="0">
              <a:ea typeface="Calibri" panose="020F0502020204030204"/>
              <a:cs typeface="Calibri" panose="020F0502020204030204"/>
            </a:endParaRPr>
          </a:p>
          <a:p>
            <a:pPr algn="ctr"/>
            <a:endParaRPr lang="en-US" dirty="0"/>
          </a:p>
        </p:txBody>
      </p:sp>
      <p:sp>
        <p:nvSpPr>
          <p:cNvPr id="6" name="Rectangle 5">
            <a:extLst>
              <a:ext uri="{FF2B5EF4-FFF2-40B4-BE49-F238E27FC236}">
                <a16:creationId xmlns:a16="http://schemas.microsoft.com/office/drawing/2014/main" id="{B636CDE9-434E-AE2A-A3D5-0E7A0D4E6593}"/>
              </a:ext>
            </a:extLst>
          </p:cNvPr>
          <p:cNvSpPr/>
          <p:nvPr/>
        </p:nvSpPr>
        <p:spPr>
          <a:xfrm>
            <a:off x="8984512" y="1967023"/>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2800" dirty="0">
              <a:cs typeface="Calibri"/>
            </a:endParaRPr>
          </a:p>
          <a:p>
            <a:pPr algn="ctr"/>
            <a:r>
              <a:rPr lang="en-US" sz="3200" dirty="0">
                <a:cs typeface="Calibri"/>
              </a:rPr>
              <a:t>Effort Leads to Improvement</a:t>
            </a:r>
            <a:endParaRPr lang="en-US" sz="3200" dirty="0">
              <a:ea typeface="Calibri" panose="020F0502020204030204"/>
              <a:cs typeface="Calibri"/>
            </a:endParaRPr>
          </a:p>
          <a:p>
            <a:pPr algn="ctr"/>
            <a:endParaRPr lang="en-US" dirty="0"/>
          </a:p>
        </p:txBody>
      </p:sp>
      <p:sp>
        <p:nvSpPr>
          <p:cNvPr id="7" name="Rectangle 6">
            <a:extLst>
              <a:ext uri="{FF2B5EF4-FFF2-40B4-BE49-F238E27FC236}">
                <a16:creationId xmlns:a16="http://schemas.microsoft.com/office/drawing/2014/main" id="{C2E332A8-0FB5-33CD-63D0-F1C95161387E}"/>
              </a:ext>
            </a:extLst>
          </p:cNvPr>
          <p:cNvSpPr/>
          <p:nvPr/>
        </p:nvSpPr>
        <p:spPr>
          <a:xfrm>
            <a:off x="3409728" y="1967022"/>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3200" dirty="0">
              <a:cs typeface="Calibri"/>
            </a:endParaRPr>
          </a:p>
          <a:p>
            <a:pPr algn="ctr"/>
            <a:r>
              <a:rPr lang="en-US" sz="3200" dirty="0">
                <a:cs typeface="Calibri"/>
              </a:rPr>
              <a:t>Wanting to</a:t>
            </a:r>
          </a:p>
          <a:p>
            <a:pPr algn="ctr"/>
            <a:r>
              <a:rPr lang="en-US" sz="3200" dirty="0">
                <a:cs typeface="Calibri"/>
              </a:rPr>
              <a:t>Learn Matters</a:t>
            </a:r>
            <a:endParaRPr lang="en-US" sz="3200" dirty="0">
              <a:ea typeface="Calibri" panose="020F0502020204030204"/>
              <a:cs typeface="Calibri"/>
            </a:endParaRPr>
          </a:p>
          <a:p>
            <a:pPr algn="ctr"/>
            <a:endParaRPr lang="en-US" dirty="0"/>
          </a:p>
        </p:txBody>
      </p:sp>
      <p:sp>
        <p:nvSpPr>
          <p:cNvPr id="8" name="Rectangle 7">
            <a:extLst>
              <a:ext uri="{FF2B5EF4-FFF2-40B4-BE49-F238E27FC236}">
                <a16:creationId xmlns:a16="http://schemas.microsoft.com/office/drawing/2014/main" id="{1B513B33-DB0C-24DA-FB1A-15B8C71BCC65}"/>
              </a:ext>
            </a:extLst>
          </p:cNvPr>
          <p:cNvSpPr/>
          <p:nvPr/>
        </p:nvSpPr>
        <p:spPr>
          <a:xfrm>
            <a:off x="6213401" y="1967022"/>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3200" dirty="0">
              <a:cs typeface="Calibri"/>
            </a:endParaRPr>
          </a:p>
          <a:p>
            <a:pPr algn="ctr"/>
            <a:r>
              <a:rPr lang="en-US" sz="3200" dirty="0">
                <a:cs typeface="Calibri"/>
              </a:rPr>
              <a:t>We Learn Through Mistakes</a:t>
            </a:r>
            <a:endParaRPr lang="en-US" sz="3200" dirty="0">
              <a:ea typeface="Calibri" panose="020F0502020204030204"/>
              <a:cs typeface="Calibri"/>
            </a:endParaRPr>
          </a:p>
          <a:p>
            <a:pPr algn="ctr"/>
            <a:endParaRPr lang="en-US" dirty="0"/>
          </a:p>
        </p:txBody>
      </p:sp>
      <p:pic>
        <p:nvPicPr>
          <p:cNvPr id="9218" name="Picture 2" descr="Download Brain, Mind, Think. Royalty-Free Vector Graphic - Pixabay">
            <a:extLst>
              <a:ext uri="{FF2B5EF4-FFF2-40B4-BE49-F238E27FC236}">
                <a16:creationId xmlns:a16="http://schemas.microsoft.com/office/drawing/2014/main" id="{8D15DA8F-5CEE-4CDA-F5E3-F0140B600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639" y="2196830"/>
            <a:ext cx="1615641" cy="123217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ree Machine Learning Information vector and picture">
            <a:extLst>
              <a:ext uri="{FF2B5EF4-FFF2-40B4-BE49-F238E27FC236}">
                <a16:creationId xmlns:a16="http://schemas.microsoft.com/office/drawing/2014/main" id="{28E77968-70D7-ECCB-5E31-1481D9955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343" y="2275598"/>
            <a:ext cx="1080240" cy="107463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ree brain heart concept vector">
            <a:extLst>
              <a:ext uri="{FF2B5EF4-FFF2-40B4-BE49-F238E27FC236}">
                <a16:creationId xmlns:a16="http://schemas.microsoft.com/office/drawing/2014/main" id="{463260C7-E0DD-C3FA-8142-79002A4F8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642266" y="2287791"/>
            <a:ext cx="2066476" cy="105024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Free computer silhouette a vector">
            <a:extLst>
              <a:ext uri="{FF2B5EF4-FFF2-40B4-BE49-F238E27FC236}">
                <a16:creationId xmlns:a16="http://schemas.microsoft.com/office/drawing/2014/main" id="{3DDBF408-5D21-D948-8D2E-48B6ABADA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1848" y="2363176"/>
            <a:ext cx="2286762" cy="98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287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lant growing in a concrete crack">
            <a:extLst>
              <a:ext uri="{FF2B5EF4-FFF2-40B4-BE49-F238E27FC236}">
                <a16:creationId xmlns:a16="http://schemas.microsoft.com/office/drawing/2014/main" id="{BA95C152-263B-4304-ABF2-0AF3047EC772}"/>
              </a:ext>
            </a:extLst>
          </p:cNvPr>
          <p:cNvPicPr>
            <a:picLocks noChangeAspect="1"/>
          </p:cNvPicPr>
          <p:nvPr/>
        </p:nvPicPr>
        <p:blipFill rotWithShape="1">
          <a:blip r:embed="rId2"/>
          <a:srcRect t="15605" r="-2" b="-2"/>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AD53B-C4BC-4607-9E50-AA7EA49D8B87}"/>
              </a:ext>
            </a:extLst>
          </p:cNvPr>
          <p:cNvSpPr>
            <a:spLocks noGrp="1"/>
          </p:cNvSpPr>
          <p:nvPr>
            <p:ph type="title"/>
          </p:nvPr>
        </p:nvSpPr>
        <p:spPr>
          <a:xfrm>
            <a:off x="523875" y="5317240"/>
            <a:ext cx="11210925" cy="744836"/>
          </a:xfrm>
        </p:spPr>
        <p:txBody>
          <a:bodyPr>
            <a:normAutofit/>
          </a:bodyPr>
          <a:lstStyle/>
          <a:p>
            <a:pPr algn="ctr"/>
            <a:r>
              <a:rPr lang="en-US" sz="4000" b="1" dirty="0">
                <a:solidFill>
                  <a:schemeClr val="tx1">
                    <a:lumMod val="85000"/>
                    <a:lumOff val="15000"/>
                  </a:schemeClr>
                </a:solidFill>
                <a:cs typeface="Calibri Light"/>
              </a:rPr>
              <a:t>Confirming Communication &amp; Positive Climate</a:t>
            </a:r>
            <a:endParaRPr lang="en-US" sz="4000" b="1" dirty="0">
              <a:solidFill>
                <a:schemeClr val="tx1">
                  <a:lumMod val="85000"/>
                  <a:lumOff val="15000"/>
                </a:schemeClr>
              </a:solidFill>
            </a:endParaRP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62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AAEACB-00C4-148B-7F59-B42FCF35EBE8}"/>
              </a:ext>
            </a:extLst>
          </p:cNvPr>
          <p:cNvSpPr>
            <a:spLocks noGrp="1"/>
          </p:cNvSpPr>
          <p:nvPr>
            <p:ph type="title"/>
          </p:nvPr>
        </p:nvSpPr>
        <p:spPr>
          <a:xfrm>
            <a:off x="838200" y="557188"/>
            <a:ext cx="10515600" cy="1133499"/>
          </a:xfrm>
        </p:spPr>
        <p:txBody>
          <a:bodyPr>
            <a:normAutofit/>
          </a:bodyPr>
          <a:lstStyle/>
          <a:p>
            <a:pPr algn="ctr"/>
            <a:r>
              <a:rPr lang="en-US" sz="5200">
                <a:cs typeface="Calibri Light"/>
              </a:rPr>
              <a:t>Climate to Learn – Jack Gibbs</a:t>
            </a:r>
            <a:endParaRPr lang="en-US" sz="5200"/>
          </a:p>
        </p:txBody>
      </p:sp>
      <p:graphicFrame>
        <p:nvGraphicFramePr>
          <p:cNvPr id="5" name="Content Placeholder 2">
            <a:extLst>
              <a:ext uri="{FF2B5EF4-FFF2-40B4-BE49-F238E27FC236}">
                <a16:creationId xmlns:a16="http://schemas.microsoft.com/office/drawing/2014/main" id="{D123B585-8AC6-2A40-ADEF-009A36E13EF1}"/>
              </a:ext>
            </a:extLst>
          </p:cNvPr>
          <p:cNvGraphicFramePr>
            <a:graphicFrameLocks noGrp="1"/>
          </p:cNvGraphicFramePr>
          <p:nvPr>
            <p:ph idx="1"/>
            <p:extLst>
              <p:ext uri="{D42A27DB-BD31-4B8C-83A1-F6EECF244321}">
                <p14:modId xmlns:p14="http://schemas.microsoft.com/office/powerpoint/2010/main" val="8908474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1115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A5EA7-ADF8-98D0-F78A-CAE49E44CC1E}"/>
              </a:ext>
            </a:extLst>
          </p:cNvPr>
          <p:cNvSpPr>
            <a:spLocks noGrp="1"/>
          </p:cNvSpPr>
          <p:nvPr>
            <p:ph type="title"/>
          </p:nvPr>
        </p:nvSpPr>
        <p:spPr>
          <a:xfrm>
            <a:off x="838200" y="365125"/>
            <a:ext cx="5255342" cy="5479691"/>
          </a:xfrm>
        </p:spPr>
        <p:txBody>
          <a:bodyPr>
            <a:normAutofit/>
          </a:bodyPr>
          <a:lstStyle/>
          <a:p>
            <a:r>
              <a:rPr lang="en-US" sz="3600" dirty="0">
                <a:latin typeface="Calibri"/>
                <a:cs typeface="Calibri"/>
              </a:rPr>
              <a:t>Feedback in an evaluative, punitive or defensive climate leads to resistance, defensiveness, and refusal to look at the feedback </a:t>
            </a:r>
            <a:br>
              <a:rPr lang="en-US" sz="3600" dirty="0">
                <a:latin typeface="Calibri"/>
                <a:cs typeface="Calibri"/>
              </a:rPr>
            </a:br>
            <a:br>
              <a:rPr lang="en-US" sz="3600" dirty="0">
                <a:latin typeface="Calibri"/>
                <a:cs typeface="Calibri"/>
              </a:rPr>
            </a:br>
            <a:r>
              <a:rPr lang="en-US" sz="2000" dirty="0">
                <a:latin typeface="Calibri"/>
                <a:cs typeface="Calibri"/>
              </a:rPr>
              <a:t>Jack Gibbs (1958)</a:t>
            </a:r>
            <a:endParaRPr lang="en-US" sz="2400" dirty="0">
              <a:cs typeface="Calibri Light" panose="020F0302020204030204"/>
            </a:endParaRPr>
          </a:p>
        </p:txBody>
      </p:sp>
      <p:pic>
        <p:nvPicPr>
          <p:cNvPr id="7" name="Picture 6" descr="Free photo students rehashing for theater class">
            <a:extLst>
              <a:ext uri="{FF2B5EF4-FFF2-40B4-BE49-F238E27FC236}">
                <a16:creationId xmlns:a16="http://schemas.microsoft.com/office/drawing/2014/main" id="{E8F936D4-6183-A58D-8147-523E50FE8D8C}"/>
              </a:ext>
            </a:extLst>
          </p:cNvPr>
          <p:cNvPicPr>
            <a:picLocks noChangeAspect="1"/>
          </p:cNvPicPr>
          <p:nvPr/>
        </p:nvPicPr>
        <p:blipFill rotWithShape="1">
          <a:blip r:embed="rId3"/>
          <a:srcRect l="31838" r="13901" b="671"/>
          <a:stretch/>
        </p:blipFill>
        <p:spPr>
          <a:xfrm>
            <a:off x="6518788" y="-4186"/>
            <a:ext cx="5667176" cy="6866398"/>
          </a:xfrm>
          <a:prstGeom prst="rect">
            <a:avLst/>
          </a:prstGeom>
        </p:spPr>
      </p:pic>
    </p:spTree>
    <p:extLst>
      <p:ext uri="{BB962C8B-B14F-4D97-AF65-F5344CB8AC3E}">
        <p14:creationId xmlns:p14="http://schemas.microsoft.com/office/powerpoint/2010/main" val="2100859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45" name="Rectangle 1844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40" name="Picture 8" descr="Free photo medium shot people studying math">
            <a:extLst>
              <a:ext uri="{FF2B5EF4-FFF2-40B4-BE49-F238E27FC236}">
                <a16:creationId xmlns:a16="http://schemas.microsoft.com/office/drawing/2014/main" id="{60E65D78-E491-B2CC-B7F4-30851DD51F17}"/>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154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866F2D-A806-4331-7DA1-505D95461FF3}"/>
              </a:ext>
            </a:extLst>
          </p:cNvPr>
          <p:cNvSpPr>
            <a:spLocks noGrp="1"/>
          </p:cNvSpPr>
          <p:nvPr>
            <p:ph type="title"/>
          </p:nvPr>
        </p:nvSpPr>
        <p:spPr>
          <a:xfrm>
            <a:off x="838200" y="365125"/>
            <a:ext cx="10515600" cy="1325563"/>
          </a:xfrm>
        </p:spPr>
        <p:txBody>
          <a:bodyPr>
            <a:normAutofit/>
          </a:bodyPr>
          <a:lstStyle/>
          <a:p>
            <a:r>
              <a:rPr lang="en-US" sz="5400" dirty="0">
                <a:solidFill>
                  <a:srgbClr val="FFFFFF"/>
                </a:solidFill>
              </a:rPr>
              <a:t>Climate is Perceived </a:t>
            </a:r>
          </a:p>
        </p:txBody>
      </p:sp>
      <p:sp>
        <p:nvSpPr>
          <p:cNvPr id="3" name="Content Placeholder 2">
            <a:extLst>
              <a:ext uri="{FF2B5EF4-FFF2-40B4-BE49-F238E27FC236}">
                <a16:creationId xmlns:a16="http://schemas.microsoft.com/office/drawing/2014/main" id="{72D0D6DC-0BA4-4BDA-8DC1-A38C30D0B3BC}"/>
              </a:ext>
            </a:extLst>
          </p:cNvPr>
          <p:cNvSpPr>
            <a:spLocks noGrp="1"/>
          </p:cNvSpPr>
          <p:nvPr>
            <p:ph idx="1"/>
          </p:nvPr>
        </p:nvSpPr>
        <p:spPr>
          <a:xfrm>
            <a:off x="838200" y="1825625"/>
            <a:ext cx="10515600" cy="4351338"/>
          </a:xfrm>
        </p:spPr>
        <p:txBody>
          <a:bodyPr>
            <a:normAutofit/>
          </a:bodyPr>
          <a:lstStyle/>
          <a:p>
            <a:pPr marL="0" indent="0">
              <a:buNone/>
            </a:pPr>
            <a:r>
              <a:rPr lang="en-US" sz="3600" dirty="0">
                <a:solidFill>
                  <a:srgbClr val="FFFFFF"/>
                </a:solidFill>
              </a:rPr>
              <a:t>Words</a:t>
            </a:r>
          </a:p>
          <a:p>
            <a:pPr marL="0" indent="0">
              <a:buNone/>
            </a:pPr>
            <a:endParaRPr lang="en-US" sz="3600" dirty="0">
              <a:solidFill>
                <a:srgbClr val="FFFFFF"/>
              </a:solidFill>
            </a:endParaRPr>
          </a:p>
          <a:p>
            <a:pPr marL="0" indent="0">
              <a:buNone/>
            </a:pPr>
            <a:r>
              <a:rPr lang="en-US" sz="3600" dirty="0">
                <a:solidFill>
                  <a:srgbClr val="FFFFFF"/>
                </a:solidFill>
              </a:rPr>
              <a:t>Action</a:t>
            </a:r>
          </a:p>
          <a:p>
            <a:pPr marL="0" indent="0">
              <a:buNone/>
            </a:pPr>
            <a:endParaRPr lang="en-US" sz="3600" dirty="0">
              <a:solidFill>
                <a:srgbClr val="FFFFFF"/>
              </a:solidFill>
            </a:endParaRPr>
          </a:p>
          <a:p>
            <a:pPr marL="0" indent="0">
              <a:buNone/>
            </a:pPr>
            <a:r>
              <a:rPr lang="en-US" sz="3600" dirty="0">
                <a:solidFill>
                  <a:srgbClr val="FFFFFF"/>
                </a:solidFill>
              </a:rPr>
              <a:t>Non-Action</a:t>
            </a:r>
          </a:p>
        </p:txBody>
      </p:sp>
    </p:spTree>
    <p:extLst>
      <p:ext uri="{BB962C8B-B14F-4D97-AF65-F5344CB8AC3E}">
        <p14:creationId xmlns:p14="http://schemas.microsoft.com/office/powerpoint/2010/main" val="121734505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ee Smarties Smiley photo and picture">
            <a:extLst>
              <a:ext uri="{FF2B5EF4-FFF2-40B4-BE49-F238E27FC236}">
                <a16:creationId xmlns:a16="http://schemas.microsoft.com/office/drawing/2014/main" id="{CA962B45-7756-1E47-C43C-89EFF3E11CF1}"/>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3C33B7-29D3-4FB9-3083-8B84C9026928}"/>
              </a:ext>
            </a:extLst>
          </p:cNvPr>
          <p:cNvSpPr>
            <a:spLocks noGrp="1"/>
          </p:cNvSpPr>
          <p:nvPr>
            <p:ph type="title"/>
          </p:nvPr>
        </p:nvSpPr>
        <p:spPr>
          <a:xfrm>
            <a:off x="477980" y="1122363"/>
            <a:ext cx="4242875" cy="3204134"/>
          </a:xfrm>
        </p:spPr>
        <p:txBody>
          <a:bodyPr vert="horz" lIns="91440" tIns="45720" rIns="91440" bIns="45720" rtlCol="0" anchor="b">
            <a:normAutofit/>
          </a:bodyPr>
          <a:lstStyle/>
          <a:p>
            <a:r>
              <a:rPr lang="en-US" sz="4800" dirty="0">
                <a:solidFill>
                  <a:schemeClr val="bg1"/>
                </a:solidFill>
              </a:rPr>
              <a:t>We Seek Confirming Communication</a:t>
            </a: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35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Free photo two creative designers working in a project together and sharing new ideas on workplace. business and team work concept.">
            <a:extLst>
              <a:ext uri="{FF2B5EF4-FFF2-40B4-BE49-F238E27FC236}">
                <a16:creationId xmlns:a16="http://schemas.microsoft.com/office/drawing/2014/main" id="{6A55ED04-A210-3F0C-48C6-C63DC348A7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4" r="21205"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9465" name="Rectangle 1946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3CF5AC-2881-B987-9936-811D6791707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solidFill>
                  <a:schemeClr val="bg1"/>
                </a:solidFill>
              </a:rPr>
              <a:t>Confirming </a:t>
            </a:r>
            <a:br>
              <a:rPr lang="en-US">
                <a:solidFill>
                  <a:schemeClr val="bg1"/>
                </a:solidFill>
              </a:rPr>
            </a:br>
            <a:r>
              <a:rPr lang="en-US">
                <a:solidFill>
                  <a:schemeClr val="bg1"/>
                </a:solidFill>
              </a:rPr>
              <a:t>Communication</a:t>
            </a:r>
          </a:p>
        </p:txBody>
      </p:sp>
      <p:sp>
        <p:nvSpPr>
          <p:cNvPr id="19467" name="Rectangle 1946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469" name="Rectangle 1946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477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D99147-9F70-22F1-0729-5948F528A860}"/>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5000" dirty="0"/>
              <a:t>The</a:t>
            </a:r>
            <a:r>
              <a:rPr lang="en-US" sz="5000" kern="1200" dirty="0">
                <a:latin typeface="+mj-lt"/>
                <a:ea typeface="+mj-ea"/>
                <a:cs typeface="+mj-cs"/>
              </a:rPr>
              <a:t> process by which individuals are made to feel valuable and significant </a:t>
            </a:r>
          </a:p>
        </p:txBody>
      </p:sp>
      <p:sp>
        <p:nvSpPr>
          <p:cNvPr id="3" name="TextBox 2">
            <a:extLst>
              <a:ext uri="{FF2B5EF4-FFF2-40B4-BE49-F238E27FC236}">
                <a16:creationId xmlns:a16="http://schemas.microsoft.com/office/drawing/2014/main" id="{C32AF4AE-C406-5A04-E789-9811633FED13}"/>
              </a:ext>
            </a:extLst>
          </p:cNvPr>
          <p:cNvSpPr txBox="1"/>
          <p:nvPr/>
        </p:nvSpPr>
        <p:spPr>
          <a:xfrm>
            <a:off x="10115106" y="6519446"/>
            <a:ext cx="332444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Light"/>
              </a:rPr>
              <a:t>(</a:t>
            </a:r>
            <a:r>
              <a:rPr lang="en-US" sz="1600" dirty="0" err="1">
                <a:latin typeface="Calibri Light"/>
              </a:rPr>
              <a:t>Cissna</a:t>
            </a:r>
            <a:r>
              <a:rPr lang="en-US" sz="1600" dirty="0">
                <a:latin typeface="Calibri Light"/>
              </a:rPr>
              <a:t> &amp; Sieburg1981)</a:t>
            </a:r>
            <a:endParaRPr lang="en-US" sz="1600" dirty="0"/>
          </a:p>
        </p:txBody>
      </p:sp>
    </p:spTree>
    <p:extLst>
      <p:ext uri="{BB962C8B-B14F-4D97-AF65-F5344CB8AC3E}">
        <p14:creationId xmlns:p14="http://schemas.microsoft.com/office/powerpoint/2010/main" val="916475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D861F1-F386-4A7D-A4BF-3BEB82DEB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684398"/>
            <a:ext cx="11167447" cy="5206040"/>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E62849-B39C-18A0-22DF-5222CCD8EC3B}"/>
              </a:ext>
            </a:extLst>
          </p:cNvPr>
          <p:cNvSpPr>
            <a:spLocks noGrp="1"/>
          </p:cNvSpPr>
          <p:nvPr>
            <p:ph type="title"/>
          </p:nvPr>
        </p:nvSpPr>
        <p:spPr>
          <a:xfrm>
            <a:off x="558209" y="763802"/>
            <a:ext cx="10168128" cy="1315035"/>
          </a:xfrm>
        </p:spPr>
        <p:txBody>
          <a:bodyPr>
            <a:normAutofit/>
          </a:bodyPr>
          <a:lstStyle/>
          <a:p>
            <a:r>
              <a:rPr lang="en-US" sz="4000" dirty="0">
                <a:latin typeface="Calibri"/>
                <a:cs typeface="Calibri"/>
              </a:rPr>
              <a:t>Confirming Communication</a:t>
            </a:r>
            <a:endParaRPr lang="en-US" sz="4000" dirty="0"/>
          </a:p>
        </p:txBody>
      </p:sp>
      <p:sp>
        <p:nvSpPr>
          <p:cNvPr id="3" name="Content Placeholder 2">
            <a:extLst>
              <a:ext uri="{FF2B5EF4-FFF2-40B4-BE49-F238E27FC236}">
                <a16:creationId xmlns:a16="http://schemas.microsoft.com/office/drawing/2014/main" id="{A077B638-87C1-2E59-13BD-F0069163DF79}"/>
              </a:ext>
            </a:extLst>
          </p:cNvPr>
          <p:cNvSpPr>
            <a:spLocks noGrp="1"/>
          </p:cNvSpPr>
          <p:nvPr>
            <p:ph idx="1"/>
          </p:nvPr>
        </p:nvSpPr>
        <p:spPr>
          <a:xfrm>
            <a:off x="558209" y="2437726"/>
            <a:ext cx="10713884" cy="3240059"/>
          </a:xfrm>
        </p:spPr>
        <p:txBody>
          <a:bodyPr vert="horz" lIns="91440" tIns="45720" rIns="91440" bIns="45720" rtlCol="0" anchor="t">
            <a:normAutofit fontScale="92500"/>
          </a:bodyPr>
          <a:lstStyle/>
          <a:p>
            <a:pPr marL="0" indent="0">
              <a:lnSpc>
                <a:spcPct val="200000"/>
              </a:lnSpc>
              <a:buNone/>
            </a:pPr>
            <a:r>
              <a:rPr lang="en-US" sz="3600" dirty="0">
                <a:ea typeface="+mn-lt"/>
                <a:cs typeface="+mn-lt"/>
              </a:rPr>
              <a:t>Recognizes                     It’s great to see you today              </a:t>
            </a:r>
          </a:p>
          <a:p>
            <a:pPr marL="0" indent="0">
              <a:lnSpc>
                <a:spcPct val="200000"/>
              </a:lnSpc>
              <a:buNone/>
            </a:pPr>
            <a:r>
              <a:rPr lang="en-US" sz="3600" dirty="0">
                <a:ea typeface="+mn-lt"/>
                <a:cs typeface="+mn-lt"/>
              </a:rPr>
              <a:t>Acknowledges               That’s a good point</a:t>
            </a:r>
          </a:p>
          <a:p>
            <a:pPr marL="0" indent="0">
              <a:lnSpc>
                <a:spcPct val="200000"/>
              </a:lnSpc>
              <a:buNone/>
            </a:pPr>
            <a:r>
              <a:rPr lang="en-US" sz="3600" dirty="0">
                <a:ea typeface="+mn-lt"/>
                <a:cs typeface="+mn-lt"/>
              </a:rPr>
              <a:t>Endorses                         I can see why this is confusing</a:t>
            </a:r>
            <a:endParaRPr lang="en-US" sz="3600" dirty="0">
              <a:ea typeface="Calibri"/>
              <a:cs typeface="Calibri"/>
            </a:endParaRPr>
          </a:p>
        </p:txBody>
      </p:sp>
      <p:sp>
        <p:nvSpPr>
          <p:cNvPr id="4" name="TextBox 3">
            <a:extLst>
              <a:ext uri="{FF2B5EF4-FFF2-40B4-BE49-F238E27FC236}">
                <a16:creationId xmlns:a16="http://schemas.microsoft.com/office/drawing/2014/main" id="{C525704F-F139-5F29-B51D-3E910D3905D5}"/>
              </a:ext>
            </a:extLst>
          </p:cNvPr>
          <p:cNvSpPr txBox="1"/>
          <p:nvPr/>
        </p:nvSpPr>
        <p:spPr>
          <a:xfrm>
            <a:off x="10115106" y="6519446"/>
            <a:ext cx="332444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Light"/>
              </a:rPr>
              <a:t>(</a:t>
            </a:r>
            <a:r>
              <a:rPr lang="en-US" sz="1600" dirty="0" err="1">
                <a:latin typeface="Calibri Light"/>
              </a:rPr>
              <a:t>Cissna</a:t>
            </a:r>
            <a:r>
              <a:rPr lang="en-US" sz="1600" dirty="0">
                <a:latin typeface="Calibri Light"/>
              </a:rPr>
              <a:t> &amp; Sieburg1981)</a:t>
            </a:r>
            <a:endParaRPr lang="en-US" sz="1600" dirty="0"/>
          </a:p>
        </p:txBody>
      </p:sp>
    </p:spTree>
    <p:extLst>
      <p:ext uri="{BB962C8B-B14F-4D97-AF65-F5344CB8AC3E}">
        <p14:creationId xmlns:p14="http://schemas.microsoft.com/office/powerpoint/2010/main" val="325133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8236-AA80-5336-F810-070703850D6A}"/>
              </a:ext>
            </a:extLst>
          </p:cNvPr>
          <p:cNvSpPr>
            <a:spLocks noGrp="1"/>
          </p:cNvSpPr>
          <p:nvPr>
            <p:ph type="title"/>
          </p:nvPr>
        </p:nvSpPr>
        <p:spPr>
          <a:xfrm>
            <a:off x="627542" y="395590"/>
            <a:ext cx="10515600" cy="1325563"/>
          </a:xfrm>
        </p:spPr>
        <p:txBody>
          <a:bodyPr>
            <a:normAutofit/>
          </a:bodyPr>
          <a:lstStyle/>
          <a:p>
            <a:r>
              <a:rPr lang="en-US" sz="4800" dirty="0">
                <a:solidFill>
                  <a:srgbClr val="002060"/>
                </a:solidFill>
              </a:rPr>
              <a:t>Growth Mindset </a:t>
            </a:r>
            <a:r>
              <a:rPr lang="en-US" sz="4000" dirty="0">
                <a:solidFill>
                  <a:srgbClr val="002060"/>
                </a:solidFill>
              </a:rPr>
              <a:t>–</a:t>
            </a:r>
            <a:r>
              <a:rPr lang="en-US" sz="4800" dirty="0">
                <a:solidFill>
                  <a:srgbClr val="002060"/>
                </a:solidFill>
              </a:rPr>
              <a:t> Carol Dweck</a:t>
            </a:r>
          </a:p>
        </p:txBody>
      </p:sp>
      <p:grpSp>
        <p:nvGrpSpPr>
          <p:cNvPr id="3" name="Group 2">
            <a:extLst>
              <a:ext uri="{FF2B5EF4-FFF2-40B4-BE49-F238E27FC236}">
                <a16:creationId xmlns:a16="http://schemas.microsoft.com/office/drawing/2014/main" id="{D3BDAD9B-2656-FEDC-56F7-80025EDFE6B1}"/>
              </a:ext>
            </a:extLst>
          </p:cNvPr>
          <p:cNvGrpSpPr/>
          <p:nvPr/>
        </p:nvGrpSpPr>
        <p:grpSpPr>
          <a:xfrm>
            <a:off x="606056" y="1967023"/>
            <a:ext cx="2601600" cy="4525852"/>
            <a:chOff x="606056" y="1967023"/>
            <a:chExt cx="2601600" cy="4525852"/>
          </a:xfrm>
        </p:grpSpPr>
        <p:sp>
          <p:nvSpPr>
            <p:cNvPr id="10" name="Rectangle 9">
              <a:extLst>
                <a:ext uri="{FF2B5EF4-FFF2-40B4-BE49-F238E27FC236}">
                  <a16:creationId xmlns:a16="http://schemas.microsoft.com/office/drawing/2014/main" id="{8E0AB406-F904-ED63-54C0-A24D4CA084B2}"/>
                </a:ext>
              </a:extLst>
            </p:cNvPr>
            <p:cNvSpPr/>
            <p:nvPr/>
          </p:nvSpPr>
          <p:spPr>
            <a:xfrm>
              <a:off x="732042" y="2133526"/>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5" name="Rectangle 4">
              <a:extLst>
                <a:ext uri="{FF2B5EF4-FFF2-40B4-BE49-F238E27FC236}">
                  <a16:creationId xmlns:a16="http://schemas.microsoft.com/office/drawing/2014/main" id="{5DE586A7-EE2B-599A-E0DF-D28BF58665AE}"/>
                </a:ext>
              </a:extLst>
            </p:cNvPr>
            <p:cNvSpPr/>
            <p:nvPr/>
          </p:nvSpPr>
          <p:spPr>
            <a:xfrm>
              <a:off x="606056" y="1967023"/>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r>
                <a:rPr lang="en-US" sz="3200" dirty="0">
                  <a:cs typeface="Calibri"/>
                </a:rPr>
                <a:t>Intelligence </a:t>
              </a:r>
            </a:p>
            <a:p>
              <a:pPr algn="ctr"/>
              <a:r>
                <a:rPr lang="en-US" sz="3200" dirty="0">
                  <a:cs typeface="Calibri"/>
                </a:rPr>
                <a:t>is Not Fixed</a:t>
              </a:r>
              <a:endParaRPr lang="en-US" sz="3200" dirty="0">
                <a:ea typeface="Calibri" panose="020F0502020204030204"/>
                <a:cs typeface="Calibri" panose="020F0502020204030204"/>
              </a:endParaRPr>
            </a:p>
            <a:p>
              <a:pPr algn="ctr"/>
              <a:endParaRPr lang="en-US" dirty="0"/>
            </a:p>
          </p:txBody>
        </p:sp>
        <p:pic>
          <p:nvPicPr>
            <p:cNvPr id="9218" name="Picture 2" descr="Download Brain, Mind, Think. Royalty-Free Vector Graphic - Pixabay">
              <a:extLst>
                <a:ext uri="{FF2B5EF4-FFF2-40B4-BE49-F238E27FC236}">
                  <a16:creationId xmlns:a16="http://schemas.microsoft.com/office/drawing/2014/main" id="{8D15DA8F-5CEE-4CDA-F5E3-F0140B600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639" y="2196830"/>
              <a:ext cx="1615641" cy="12321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A908957-D2F1-8125-79D4-9873E92BF904}"/>
              </a:ext>
            </a:extLst>
          </p:cNvPr>
          <p:cNvGrpSpPr/>
          <p:nvPr/>
        </p:nvGrpSpPr>
        <p:grpSpPr>
          <a:xfrm>
            <a:off x="6213401" y="1967022"/>
            <a:ext cx="2596227" cy="4525851"/>
            <a:chOff x="6213401" y="1967022"/>
            <a:chExt cx="2596227" cy="4525851"/>
          </a:xfrm>
        </p:grpSpPr>
        <p:sp>
          <p:nvSpPr>
            <p:cNvPr id="12" name="Rectangle 11">
              <a:extLst>
                <a:ext uri="{FF2B5EF4-FFF2-40B4-BE49-F238E27FC236}">
                  <a16:creationId xmlns:a16="http://schemas.microsoft.com/office/drawing/2014/main" id="{F6A37CAB-9A83-AF1F-3680-A32714478263}"/>
                </a:ext>
              </a:extLst>
            </p:cNvPr>
            <p:cNvSpPr/>
            <p:nvPr/>
          </p:nvSpPr>
          <p:spPr>
            <a:xfrm>
              <a:off x="6334014" y="2133524"/>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8" name="Rectangle 7">
              <a:extLst>
                <a:ext uri="{FF2B5EF4-FFF2-40B4-BE49-F238E27FC236}">
                  <a16:creationId xmlns:a16="http://schemas.microsoft.com/office/drawing/2014/main" id="{1B513B33-DB0C-24DA-FB1A-15B8C71BCC65}"/>
                </a:ext>
              </a:extLst>
            </p:cNvPr>
            <p:cNvSpPr/>
            <p:nvPr/>
          </p:nvSpPr>
          <p:spPr>
            <a:xfrm>
              <a:off x="6213401" y="1967022"/>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3200" dirty="0">
                <a:cs typeface="Calibri"/>
              </a:endParaRPr>
            </a:p>
            <a:p>
              <a:pPr algn="ctr"/>
              <a:r>
                <a:rPr lang="en-US" sz="3200" dirty="0">
                  <a:cs typeface="Calibri"/>
                </a:rPr>
                <a:t>We Learn Through Mistakes</a:t>
              </a:r>
              <a:endParaRPr lang="en-US" sz="3200" dirty="0">
                <a:ea typeface="Calibri" panose="020F0502020204030204"/>
                <a:cs typeface="Calibri"/>
              </a:endParaRPr>
            </a:p>
            <a:p>
              <a:pPr algn="ctr"/>
              <a:endParaRPr lang="en-US" dirty="0"/>
            </a:p>
          </p:txBody>
        </p:sp>
        <p:pic>
          <p:nvPicPr>
            <p:cNvPr id="9220" name="Picture 4" descr="Free Machine Learning Information vector and picture">
              <a:extLst>
                <a:ext uri="{FF2B5EF4-FFF2-40B4-BE49-F238E27FC236}">
                  <a16:creationId xmlns:a16="http://schemas.microsoft.com/office/drawing/2014/main" id="{28E77968-70D7-ECCB-5E31-1481D9955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343" y="2275598"/>
              <a:ext cx="1080240" cy="10746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69DC2BAD-86C3-0A14-DCFD-B02F1782B8B3}"/>
              </a:ext>
            </a:extLst>
          </p:cNvPr>
          <p:cNvGrpSpPr/>
          <p:nvPr/>
        </p:nvGrpSpPr>
        <p:grpSpPr>
          <a:xfrm>
            <a:off x="3409728" y="1967022"/>
            <a:ext cx="2607523" cy="4525852"/>
            <a:chOff x="3409728" y="1967022"/>
            <a:chExt cx="2607523" cy="4525852"/>
          </a:xfrm>
        </p:grpSpPr>
        <p:sp>
          <p:nvSpPr>
            <p:cNvPr id="11" name="Rectangle 10">
              <a:extLst>
                <a:ext uri="{FF2B5EF4-FFF2-40B4-BE49-F238E27FC236}">
                  <a16:creationId xmlns:a16="http://schemas.microsoft.com/office/drawing/2014/main" id="{114CFBE8-2303-9629-1013-9CF80A0D4528}"/>
                </a:ext>
              </a:extLst>
            </p:cNvPr>
            <p:cNvSpPr/>
            <p:nvPr/>
          </p:nvSpPr>
          <p:spPr>
            <a:xfrm>
              <a:off x="3541637" y="2133525"/>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7" name="Rectangle 6">
              <a:extLst>
                <a:ext uri="{FF2B5EF4-FFF2-40B4-BE49-F238E27FC236}">
                  <a16:creationId xmlns:a16="http://schemas.microsoft.com/office/drawing/2014/main" id="{C2E332A8-0FB5-33CD-63D0-F1C95161387E}"/>
                </a:ext>
              </a:extLst>
            </p:cNvPr>
            <p:cNvSpPr/>
            <p:nvPr/>
          </p:nvSpPr>
          <p:spPr>
            <a:xfrm>
              <a:off x="3409728" y="1967022"/>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3200" dirty="0">
                <a:cs typeface="Calibri"/>
              </a:endParaRPr>
            </a:p>
            <a:p>
              <a:pPr algn="ctr"/>
              <a:r>
                <a:rPr lang="en-US" sz="3200" dirty="0">
                  <a:cs typeface="Calibri"/>
                </a:rPr>
                <a:t>Wanting to</a:t>
              </a:r>
            </a:p>
            <a:p>
              <a:pPr algn="ctr"/>
              <a:r>
                <a:rPr lang="en-US" sz="3200" dirty="0">
                  <a:cs typeface="Calibri"/>
                </a:rPr>
                <a:t>Learn Matters</a:t>
              </a:r>
              <a:endParaRPr lang="en-US" sz="3200" dirty="0">
                <a:ea typeface="Calibri" panose="020F0502020204030204"/>
                <a:cs typeface="Calibri"/>
              </a:endParaRPr>
            </a:p>
            <a:p>
              <a:pPr algn="ctr"/>
              <a:endParaRPr lang="en-US" dirty="0"/>
            </a:p>
          </p:txBody>
        </p:sp>
        <p:pic>
          <p:nvPicPr>
            <p:cNvPr id="9222" name="Picture 6" descr="Free brain heart concept vector">
              <a:extLst>
                <a:ext uri="{FF2B5EF4-FFF2-40B4-BE49-F238E27FC236}">
                  <a16:creationId xmlns:a16="http://schemas.microsoft.com/office/drawing/2014/main" id="{463260C7-E0DD-C3FA-8142-79002A4F8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642266" y="2287791"/>
              <a:ext cx="2066476" cy="1050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08317611-FEB4-C82B-50B0-8D5A253F90E6}"/>
              </a:ext>
            </a:extLst>
          </p:cNvPr>
          <p:cNvGrpSpPr/>
          <p:nvPr/>
        </p:nvGrpSpPr>
        <p:grpSpPr>
          <a:xfrm>
            <a:off x="8984512" y="1967023"/>
            <a:ext cx="2592962" cy="4525849"/>
            <a:chOff x="8984512" y="1967023"/>
            <a:chExt cx="2592962" cy="4525849"/>
          </a:xfrm>
        </p:grpSpPr>
        <p:sp>
          <p:nvSpPr>
            <p:cNvPr id="13" name="Rectangle 12">
              <a:extLst>
                <a:ext uri="{FF2B5EF4-FFF2-40B4-BE49-F238E27FC236}">
                  <a16:creationId xmlns:a16="http://schemas.microsoft.com/office/drawing/2014/main" id="{282004B4-0AAD-6C97-96BE-AA6935C2A0FF}"/>
                </a:ext>
              </a:extLst>
            </p:cNvPr>
            <p:cNvSpPr/>
            <p:nvPr/>
          </p:nvSpPr>
          <p:spPr>
            <a:xfrm>
              <a:off x="9101860" y="2133523"/>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6" name="Rectangle 5">
              <a:extLst>
                <a:ext uri="{FF2B5EF4-FFF2-40B4-BE49-F238E27FC236}">
                  <a16:creationId xmlns:a16="http://schemas.microsoft.com/office/drawing/2014/main" id="{B636CDE9-434E-AE2A-A3D5-0E7A0D4E6593}"/>
                </a:ext>
              </a:extLst>
            </p:cNvPr>
            <p:cNvSpPr/>
            <p:nvPr/>
          </p:nvSpPr>
          <p:spPr>
            <a:xfrm>
              <a:off x="8984512" y="1967023"/>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2800" dirty="0">
                <a:cs typeface="Calibri"/>
              </a:endParaRPr>
            </a:p>
            <a:p>
              <a:pPr algn="ctr"/>
              <a:r>
                <a:rPr lang="en-US" sz="3200" dirty="0">
                  <a:cs typeface="Calibri"/>
                </a:rPr>
                <a:t>Effort Leads to Improvement</a:t>
              </a:r>
              <a:endParaRPr lang="en-US" sz="3200" dirty="0">
                <a:ea typeface="Calibri" panose="020F0502020204030204"/>
                <a:cs typeface="Calibri"/>
              </a:endParaRPr>
            </a:p>
            <a:p>
              <a:pPr algn="ctr"/>
              <a:endParaRPr lang="en-US" dirty="0"/>
            </a:p>
          </p:txBody>
        </p:sp>
        <p:pic>
          <p:nvPicPr>
            <p:cNvPr id="9228" name="Picture 12" descr="Free computer silhouette a vector">
              <a:extLst>
                <a:ext uri="{FF2B5EF4-FFF2-40B4-BE49-F238E27FC236}">
                  <a16:creationId xmlns:a16="http://schemas.microsoft.com/office/drawing/2014/main" id="{3DDBF408-5D21-D948-8D2E-48B6ABADA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1848" y="2363176"/>
              <a:ext cx="2286762" cy="9870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883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B589-363F-A9DE-35CB-86A261438D59}"/>
              </a:ext>
            </a:extLst>
          </p:cNvPr>
          <p:cNvSpPr>
            <a:spLocks noGrp="1"/>
          </p:cNvSpPr>
          <p:nvPr>
            <p:ph type="title"/>
          </p:nvPr>
        </p:nvSpPr>
        <p:spPr>
          <a:xfrm>
            <a:off x="900830" y="2421481"/>
            <a:ext cx="5004149" cy="1346439"/>
          </a:xfrm>
        </p:spPr>
        <p:txBody>
          <a:bodyPr>
            <a:noAutofit/>
          </a:bodyPr>
          <a:lstStyle/>
          <a:p>
            <a:r>
              <a:rPr lang="en-US" sz="4800" dirty="0"/>
              <a:t>Discuss examples of how you could use confirming communication for your classes</a:t>
            </a:r>
          </a:p>
        </p:txBody>
      </p:sp>
      <p:pic>
        <p:nvPicPr>
          <p:cNvPr id="4" name="Picture 4" descr="Free Speech Bubbles Comments vector and picture">
            <a:extLst>
              <a:ext uri="{FF2B5EF4-FFF2-40B4-BE49-F238E27FC236}">
                <a16:creationId xmlns:a16="http://schemas.microsoft.com/office/drawing/2014/main" id="{C0D782D1-EA5D-B732-6F71-738DBFEDC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547" y="1719026"/>
            <a:ext cx="5565480" cy="50936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C6BC21D-460C-626C-78D5-4238FE1A050F}"/>
              </a:ext>
            </a:extLst>
          </p:cNvPr>
          <p:cNvSpPr>
            <a:spLocks noGrp="1"/>
          </p:cNvSpPr>
          <p:nvPr>
            <p:ph idx="1"/>
          </p:nvPr>
        </p:nvSpPr>
        <p:spPr>
          <a:xfrm>
            <a:off x="8552145" y="1480819"/>
            <a:ext cx="3563655" cy="4351338"/>
          </a:xfrm>
        </p:spPr>
        <p:txBody>
          <a:bodyPr vert="horz" lIns="91440" tIns="45720" rIns="91440" bIns="45720" rtlCol="0" anchor="t">
            <a:normAutofit/>
          </a:bodyPr>
          <a:lstStyle/>
          <a:p>
            <a:pPr>
              <a:lnSpc>
                <a:spcPct val="150000"/>
              </a:lnSpc>
            </a:pPr>
            <a:endParaRPr lang="en-US" sz="3600" dirty="0">
              <a:cs typeface="Calibri"/>
            </a:endParaRPr>
          </a:p>
          <a:p>
            <a:pPr marL="0" indent="0">
              <a:buNone/>
            </a:pPr>
            <a:r>
              <a:rPr lang="en-US" sz="3600" dirty="0">
                <a:cs typeface="Calibri"/>
              </a:rPr>
              <a:t>Recognize, </a:t>
            </a:r>
          </a:p>
          <a:p>
            <a:pPr marL="0" indent="0">
              <a:buNone/>
            </a:pPr>
            <a:r>
              <a:rPr lang="en-US" sz="3600">
                <a:cs typeface="Calibri"/>
              </a:rPr>
              <a:t>Acknowledge, </a:t>
            </a:r>
          </a:p>
          <a:p>
            <a:pPr marL="0" indent="0">
              <a:buNone/>
            </a:pPr>
            <a:r>
              <a:rPr lang="en-US" sz="3600" dirty="0">
                <a:cs typeface="Calibri"/>
              </a:rPr>
              <a:t>Endorse</a:t>
            </a:r>
            <a:endParaRPr lang="en-US" dirty="0">
              <a:cs typeface="Calibri" panose="020F0502020204030204"/>
            </a:endParaRPr>
          </a:p>
        </p:txBody>
      </p:sp>
    </p:spTree>
    <p:extLst>
      <p:ext uri="{BB962C8B-B14F-4D97-AF65-F5344CB8AC3E}">
        <p14:creationId xmlns:p14="http://schemas.microsoft.com/office/powerpoint/2010/main" val="547511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3BFB-75A3-A74F-E6AE-2424ADD63BA6}"/>
              </a:ext>
            </a:extLst>
          </p:cNvPr>
          <p:cNvSpPr>
            <a:spLocks noGrp="1"/>
          </p:cNvSpPr>
          <p:nvPr>
            <p:ph type="title"/>
          </p:nvPr>
        </p:nvSpPr>
        <p:spPr/>
        <p:txBody>
          <a:bodyPr/>
          <a:lstStyle/>
          <a:p>
            <a:r>
              <a:rPr lang="en-US" dirty="0"/>
              <a:t>Confirming Communication During Lecture</a:t>
            </a:r>
          </a:p>
        </p:txBody>
      </p:sp>
      <p:sp>
        <p:nvSpPr>
          <p:cNvPr id="3" name="Content Placeholder 2">
            <a:extLst>
              <a:ext uri="{FF2B5EF4-FFF2-40B4-BE49-F238E27FC236}">
                <a16:creationId xmlns:a16="http://schemas.microsoft.com/office/drawing/2014/main" id="{07891181-D176-2978-8CDF-F7C49D494A3D}"/>
              </a:ext>
            </a:extLst>
          </p:cNvPr>
          <p:cNvSpPr>
            <a:spLocks noGrp="1"/>
          </p:cNvSpPr>
          <p:nvPr>
            <p:ph idx="1"/>
          </p:nvPr>
        </p:nvSpPr>
        <p:spPr/>
        <p:txBody>
          <a:bodyPr>
            <a:normAutofit fontScale="92500" lnSpcReduction="20000"/>
          </a:bodyPr>
          <a:lstStyle/>
          <a:p>
            <a:pPr marL="0" indent="0">
              <a:lnSpc>
                <a:spcPct val="150000"/>
              </a:lnSpc>
              <a:buNone/>
            </a:pPr>
            <a:r>
              <a:rPr lang="en-US" sz="3200" dirty="0"/>
              <a:t>More student communication</a:t>
            </a:r>
          </a:p>
          <a:p>
            <a:pPr marL="0" indent="0">
              <a:lnSpc>
                <a:spcPct val="150000"/>
              </a:lnSpc>
              <a:buNone/>
            </a:pPr>
            <a:r>
              <a:rPr lang="en-US" sz="3200" dirty="0"/>
              <a:t>Less excuse making</a:t>
            </a:r>
          </a:p>
          <a:p>
            <a:pPr marL="0" indent="0">
              <a:lnSpc>
                <a:spcPct val="150000"/>
              </a:lnSpc>
              <a:buNone/>
            </a:pPr>
            <a:r>
              <a:rPr lang="en-US" sz="3200" dirty="0"/>
              <a:t>More participation</a:t>
            </a:r>
          </a:p>
          <a:p>
            <a:pPr marL="0" indent="0">
              <a:lnSpc>
                <a:spcPct val="150000"/>
              </a:lnSpc>
              <a:buNone/>
            </a:pPr>
            <a:r>
              <a:rPr lang="en-US" sz="3200" dirty="0"/>
              <a:t>Less challenge behavior</a:t>
            </a:r>
          </a:p>
          <a:p>
            <a:pPr marL="0" indent="0">
              <a:lnSpc>
                <a:spcPct val="150000"/>
              </a:lnSpc>
              <a:buNone/>
            </a:pPr>
            <a:r>
              <a:rPr lang="en-US" sz="3200" dirty="0"/>
              <a:t>Greater learning</a:t>
            </a:r>
          </a:p>
          <a:p>
            <a:pPr marL="0" indent="0">
              <a:lnSpc>
                <a:spcPct val="150000"/>
              </a:lnSpc>
              <a:buNone/>
            </a:pPr>
            <a:r>
              <a:rPr lang="en-US" sz="3200" dirty="0"/>
              <a:t>Increased satisfaction </a:t>
            </a:r>
          </a:p>
        </p:txBody>
      </p:sp>
      <p:sp>
        <p:nvSpPr>
          <p:cNvPr id="4" name="Oval 3">
            <a:extLst>
              <a:ext uri="{FF2B5EF4-FFF2-40B4-BE49-F238E27FC236}">
                <a16:creationId xmlns:a16="http://schemas.microsoft.com/office/drawing/2014/main" id="{D0962E1C-8BD5-070C-FDB9-F7F14F81E37C}"/>
              </a:ext>
            </a:extLst>
          </p:cNvPr>
          <p:cNvSpPr/>
          <p:nvPr/>
        </p:nvSpPr>
        <p:spPr>
          <a:xfrm>
            <a:off x="6334125" y="2419350"/>
            <a:ext cx="6783572" cy="5200207"/>
          </a:xfrm>
          <a:prstGeom prst="ellipse">
            <a:avLst/>
          </a:prstGeom>
          <a:blipFill>
            <a:blip r:embed="rId3"/>
            <a:stretch>
              <a:fillRect/>
            </a:stretch>
          </a:blipFill>
          <a:effectLst>
            <a:outerShdw blurRad="50800" dist="38100" dir="13500000" algn="br" rotWithShape="0">
              <a:prstClr val="black">
                <a:alpha val="40000"/>
              </a:prstClr>
            </a:outerShdw>
          </a:effectLst>
          <a:scene3d>
            <a:camera prst="orthographicFront"/>
            <a:lightRig rig="threePt" dir="t">
              <a:rot lat="0" lon="0" rev="1800000"/>
            </a:lightRig>
          </a:scene3d>
          <a:sp3d contourW="57150">
            <a:bevelB w="107950" h="107950"/>
            <a:contourClr>
              <a:srgbClr val="002060"/>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504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Free photo active conversation. group of people at business conference in modern classroom at daytime">
            <a:extLst>
              <a:ext uri="{FF2B5EF4-FFF2-40B4-BE49-F238E27FC236}">
                <a16:creationId xmlns:a16="http://schemas.microsoft.com/office/drawing/2014/main" id="{72ABA7F4-61E0-5DB1-2EC8-F403FB7DA7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60" r="23585" b="543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3561" name="Rectangle 2356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072FF8-15F8-E9E5-12D8-BC669478217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solidFill>
                  <a:schemeClr val="bg1"/>
                </a:solidFill>
              </a:rPr>
              <a:t>Teacher Confirmation Leads to Student Confirmation of Each Other</a:t>
            </a:r>
          </a:p>
        </p:txBody>
      </p:sp>
      <p:sp>
        <p:nvSpPr>
          <p:cNvPr id="23565" name="Rectangle 2356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63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Free photo group of teenagers laughing together">
            <a:extLst>
              <a:ext uri="{FF2B5EF4-FFF2-40B4-BE49-F238E27FC236}">
                <a16:creationId xmlns:a16="http://schemas.microsoft.com/office/drawing/2014/main" id="{2AD5FE45-D444-DEB8-C4B5-C71B6BF8FE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867" b="9091"/>
          <a:stretch/>
        </p:blipFill>
        <p:spPr bwMode="auto">
          <a:xfrm>
            <a:off x="4009228" y="10"/>
            <a:ext cx="8182772"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5" name="Rectangle 2458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2EEC8D-4911-C0AA-A8E0-20C29724AF88}"/>
              </a:ext>
            </a:extLst>
          </p:cNvPr>
          <p:cNvSpPr>
            <a:spLocks noGrp="1"/>
          </p:cNvSpPr>
          <p:nvPr>
            <p:ph type="title"/>
          </p:nvPr>
        </p:nvSpPr>
        <p:spPr>
          <a:xfrm>
            <a:off x="477980" y="1122363"/>
            <a:ext cx="4513119" cy="3204134"/>
          </a:xfrm>
        </p:spPr>
        <p:txBody>
          <a:bodyPr vert="horz" lIns="91440" tIns="45720" rIns="91440" bIns="45720" rtlCol="0" anchor="b">
            <a:normAutofit/>
          </a:bodyPr>
          <a:lstStyle/>
          <a:p>
            <a:r>
              <a:rPr lang="en-US" sz="3700" dirty="0">
                <a:solidFill>
                  <a:schemeClr val="bg1"/>
                </a:solidFill>
              </a:rPr>
              <a:t>Student to Student Confirmation is Associated to Mental Health &amp; Wellbeing </a:t>
            </a:r>
          </a:p>
        </p:txBody>
      </p:sp>
      <p:sp>
        <p:nvSpPr>
          <p:cNvPr id="24587" name="Rectangle 2458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589" name="Rectangle 2458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7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607" name="Rectangle 2560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Free photo friends people group teamwork diversity">
            <a:extLst>
              <a:ext uri="{FF2B5EF4-FFF2-40B4-BE49-F238E27FC236}">
                <a16:creationId xmlns:a16="http://schemas.microsoft.com/office/drawing/2014/main" id="{A1BB338F-EAA7-6D8F-4012-950B30DEA8E1}"/>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7787"/>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6625B7-3EEF-2E15-7AC5-6243F33A8321}"/>
              </a:ext>
            </a:extLst>
          </p:cNvPr>
          <p:cNvSpPr>
            <a:spLocks noGrp="1"/>
          </p:cNvSpPr>
          <p:nvPr>
            <p:ph type="title"/>
          </p:nvPr>
        </p:nvSpPr>
        <p:spPr>
          <a:xfrm>
            <a:off x="0" y="4800600"/>
            <a:ext cx="12191980" cy="1769882"/>
          </a:xfrm>
          <a:solidFill>
            <a:schemeClr val="bg1">
              <a:lumMod val="95000"/>
              <a:lumOff val="5000"/>
              <a:alpha val="28000"/>
            </a:schemeClr>
          </a:solidFill>
          <a:effectLst>
            <a:outerShdw blurRad="50800" dist="50800" dir="5400000" algn="ctr" rotWithShape="0">
              <a:srgbClr val="000000"/>
            </a:outerShdw>
          </a:effectLst>
        </p:spPr>
        <p:txBody>
          <a:bodyPr vert="horz" lIns="91440" tIns="45720" rIns="91440" bIns="45720" rtlCol="0" anchor="b">
            <a:normAutofit/>
          </a:bodyPr>
          <a:lstStyle/>
          <a:p>
            <a:pPr algn="ctr"/>
            <a:r>
              <a:rPr lang="en-US" sz="6000" dirty="0">
                <a:solidFill>
                  <a:srgbClr val="FFFFFF"/>
                </a:solidFill>
              </a:rPr>
              <a:t>How do we apply it to </a:t>
            </a:r>
            <a:br>
              <a:rPr lang="en-US" sz="6000" dirty="0">
                <a:solidFill>
                  <a:srgbClr val="FFFFFF"/>
                </a:solidFill>
              </a:rPr>
            </a:br>
            <a:r>
              <a:rPr lang="en-US" sz="6000" dirty="0">
                <a:solidFill>
                  <a:srgbClr val="FFFFFF"/>
                </a:solidFill>
              </a:rPr>
              <a:t>assignment feedback? </a:t>
            </a:r>
          </a:p>
        </p:txBody>
      </p:sp>
    </p:spTree>
    <p:extLst>
      <p:ext uri="{BB962C8B-B14F-4D97-AF65-F5344CB8AC3E}">
        <p14:creationId xmlns:p14="http://schemas.microsoft.com/office/powerpoint/2010/main" val="256871016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DCFB25-6D07-4D9A-4CAE-409D3ABDD535}"/>
              </a:ext>
            </a:extLst>
          </p:cNvPr>
          <p:cNvSpPr>
            <a:spLocks noGrp="1"/>
          </p:cNvSpPr>
          <p:nvPr>
            <p:ph type="title"/>
          </p:nvPr>
        </p:nvSpPr>
        <p:spPr>
          <a:xfrm>
            <a:off x="612648" y="1078992"/>
            <a:ext cx="6268770" cy="910064"/>
          </a:xfrm>
        </p:spPr>
        <p:txBody>
          <a:bodyPr vert="horz" lIns="91440" tIns="45720" rIns="91440" bIns="45720" rtlCol="0" anchor="b">
            <a:normAutofit/>
          </a:bodyPr>
          <a:lstStyle/>
          <a:p>
            <a:r>
              <a:rPr lang="en-US" sz="5200" dirty="0"/>
              <a:t>Written Messages</a:t>
            </a:r>
          </a:p>
        </p:txBody>
      </p:sp>
      <p:sp>
        <p:nvSpPr>
          <p:cNvPr id="15" name="Rectangle: Rounded Corners 4">
            <a:extLst>
              <a:ext uri="{FF2B5EF4-FFF2-40B4-BE49-F238E27FC236}">
                <a16:creationId xmlns:a16="http://schemas.microsoft.com/office/drawing/2014/main" id="{57D258AC-9846-BD0E-E2B2-D9EFEB72EF83}"/>
              </a:ext>
            </a:extLst>
          </p:cNvPr>
          <p:cNvSpPr txBox="1"/>
          <p:nvPr/>
        </p:nvSpPr>
        <p:spPr>
          <a:xfrm>
            <a:off x="612648" y="2545238"/>
            <a:ext cx="7142802" cy="3733014"/>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0">
            <a:normAutofit/>
          </a:bodyPr>
          <a:lstStyle/>
          <a:p>
            <a:pPr lvl="0">
              <a:lnSpc>
                <a:spcPct val="150000"/>
              </a:lnSpc>
              <a:spcBef>
                <a:spcPct val="0"/>
              </a:spcBef>
              <a:spcAft>
                <a:spcPct val="35000"/>
              </a:spcAft>
              <a:defRPr cap="all"/>
            </a:pPr>
            <a:r>
              <a:rPr lang="en-US" sz="2800" dirty="0">
                <a:solidFill>
                  <a:schemeClr val="tx1"/>
                </a:solidFill>
              </a:rPr>
              <a:t>Tend to be more negative</a:t>
            </a:r>
          </a:p>
          <a:p>
            <a:pPr lvl="0">
              <a:lnSpc>
                <a:spcPct val="150000"/>
              </a:lnSpc>
              <a:spcBef>
                <a:spcPct val="0"/>
              </a:spcBef>
              <a:spcAft>
                <a:spcPct val="35000"/>
              </a:spcAft>
              <a:defRPr cap="all"/>
            </a:pPr>
            <a:r>
              <a:rPr lang="en-US" sz="2800" dirty="0">
                <a:solidFill>
                  <a:schemeClr val="tx1"/>
                </a:solidFill>
              </a:rPr>
              <a:t>Are Typically less guarded</a:t>
            </a:r>
          </a:p>
          <a:p>
            <a:pPr lvl="0">
              <a:lnSpc>
                <a:spcPct val="150000"/>
              </a:lnSpc>
              <a:spcBef>
                <a:spcPct val="0"/>
              </a:spcBef>
              <a:spcAft>
                <a:spcPct val="35000"/>
              </a:spcAft>
              <a:defRPr cap="all"/>
            </a:pPr>
            <a:r>
              <a:rPr lang="en-US" sz="2800" dirty="0">
                <a:solidFill>
                  <a:schemeClr val="tx1"/>
                </a:solidFill>
              </a:rPr>
              <a:t>Are interpreted more negatively</a:t>
            </a:r>
          </a:p>
          <a:p>
            <a:pPr lvl="0">
              <a:lnSpc>
                <a:spcPct val="150000"/>
              </a:lnSpc>
              <a:spcBef>
                <a:spcPct val="0"/>
              </a:spcBef>
              <a:spcAft>
                <a:spcPct val="35000"/>
              </a:spcAft>
              <a:defRPr cap="all"/>
            </a:pPr>
            <a:r>
              <a:rPr lang="en-US" sz="2800" dirty="0">
                <a:solidFill>
                  <a:schemeClr val="tx1"/>
                </a:solidFill>
              </a:rPr>
              <a:t>Lack nonverbal emotional cues</a:t>
            </a:r>
          </a:p>
        </p:txBody>
      </p:sp>
      <p:pic>
        <p:nvPicPr>
          <p:cNvPr id="3" name="Picture 2" descr="Free photo young adult working in social integration workspace">
            <a:extLst>
              <a:ext uri="{FF2B5EF4-FFF2-40B4-BE49-F238E27FC236}">
                <a16:creationId xmlns:a16="http://schemas.microsoft.com/office/drawing/2014/main" id="{6056C1E8-731B-1F21-3AD1-81D867EE8F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5" r="17758"/>
          <a:stretch/>
        </p:blipFill>
        <p:spPr bwMode="auto">
          <a:xfrm>
            <a:off x="8751217" y="0"/>
            <a:ext cx="344078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63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9C6CA6-917D-BE14-C84E-53FF0860E7BA}"/>
              </a:ext>
            </a:extLst>
          </p:cNvPr>
          <p:cNvSpPr>
            <a:spLocks noGrp="1"/>
          </p:cNvSpPr>
          <p:nvPr>
            <p:ph type="title"/>
          </p:nvPr>
        </p:nvSpPr>
        <p:spPr>
          <a:xfrm>
            <a:off x="1028700" y="1967266"/>
            <a:ext cx="2628900" cy="2547257"/>
          </a:xfrm>
          <a:noFill/>
        </p:spPr>
        <p:txBody>
          <a:bodyPr anchor="ctr">
            <a:normAutofit/>
          </a:bodyPr>
          <a:lstStyle/>
          <a:p>
            <a:pPr algn="ctr"/>
            <a:r>
              <a:rPr lang="en-US" sz="3600" dirty="0">
                <a:solidFill>
                  <a:srgbClr val="FFFFFF"/>
                </a:solidFill>
                <a:ea typeface="Calibri Light"/>
                <a:cs typeface="Calibri Light"/>
              </a:rPr>
              <a:t>Email To:</a:t>
            </a:r>
            <a:endParaRPr lang="en-US" sz="3600" dirty="0">
              <a:solidFill>
                <a:srgbClr val="FFFFFF"/>
              </a:solidFill>
            </a:endParaRPr>
          </a:p>
        </p:txBody>
      </p:sp>
      <p:sp>
        <p:nvSpPr>
          <p:cNvPr id="4" name="TextBox 3">
            <a:extLst>
              <a:ext uri="{FF2B5EF4-FFF2-40B4-BE49-F238E27FC236}">
                <a16:creationId xmlns:a16="http://schemas.microsoft.com/office/drawing/2014/main" id="{3AB99446-3BE3-CCF5-0C6A-D1E1CC14AF38}"/>
              </a:ext>
            </a:extLst>
          </p:cNvPr>
          <p:cNvSpPr txBox="1"/>
          <p:nvPr/>
        </p:nvSpPr>
        <p:spPr>
          <a:xfrm>
            <a:off x="4954772" y="665359"/>
            <a:ext cx="6985591" cy="4832092"/>
          </a:xfrm>
          <a:prstGeom prst="rect">
            <a:avLst/>
          </a:prstGeom>
          <a:noFill/>
        </p:spPr>
        <p:txBody>
          <a:bodyPr wrap="square" rtlCol="0">
            <a:spAutoFit/>
          </a:bodyPr>
          <a:lstStyle/>
          <a:p>
            <a:r>
              <a:rPr lang="en-US" sz="2800" dirty="0"/>
              <a:t>Hi! </a:t>
            </a:r>
          </a:p>
          <a:p>
            <a:endParaRPr lang="en-US" sz="2800" dirty="0"/>
          </a:p>
          <a:p>
            <a:r>
              <a:rPr lang="en-US" sz="2800" dirty="0"/>
              <a:t>Odd question: I’ve been doing a lot media for COVID, some funneled through UTSA. Do you want me to include that on my annual evaluation? </a:t>
            </a:r>
          </a:p>
          <a:p>
            <a:endParaRPr lang="en-US" sz="2800" dirty="0"/>
          </a:p>
          <a:p>
            <a:r>
              <a:rPr lang="en-US" sz="2800" dirty="0"/>
              <a:t>Thanks for all you do!</a:t>
            </a:r>
          </a:p>
          <a:p>
            <a:endParaRPr lang="en-US" sz="2800" dirty="0"/>
          </a:p>
          <a:p>
            <a:r>
              <a:rPr lang="en-US" sz="2800" dirty="0"/>
              <a:t>Mary Dixson</a:t>
            </a:r>
          </a:p>
          <a:p>
            <a:r>
              <a:rPr lang="en-US" sz="2800" dirty="0"/>
              <a:t>Professor of Instruction</a:t>
            </a:r>
          </a:p>
        </p:txBody>
      </p:sp>
    </p:spTree>
    <p:extLst>
      <p:ext uri="{BB962C8B-B14F-4D97-AF65-F5344CB8AC3E}">
        <p14:creationId xmlns:p14="http://schemas.microsoft.com/office/powerpoint/2010/main" val="1730768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9C6CA6-917D-BE14-C84E-53FF0860E7BA}"/>
              </a:ext>
            </a:extLst>
          </p:cNvPr>
          <p:cNvSpPr>
            <a:spLocks noGrp="1"/>
          </p:cNvSpPr>
          <p:nvPr>
            <p:ph type="title"/>
          </p:nvPr>
        </p:nvSpPr>
        <p:spPr>
          <a:xfrm>
            <a:off x="1028700" y="1967266"/>
            <a:ext cx="2628900" cy="2547257"/>
          </a:xfrm>
          <a:noFill/>
        </p:spPr>
        <p:txBody>
          <a:bodyPr anchor="ctr">
            <a:normAutofit/>
          </a:bodyPr>
          <a:lstStyle/>
          <a:p>
            <a:pPr algn="ctr"/>
            <a:r>
              <a:rPr lang="en-US" sz="3600" dirty="0">
                <a:solidFill>
                  <a:srgbClr val="FFFFFF"/>
                </a:solidFill>
                <a:ea typeface="Calibri Light"/>
                <a:cs typeface="Calibri Light"/>
              </a:rPr>
              <a:t>Reply Received:</a:t>
            </a:r>
            <a:endParaRPr lang="en-US" sz="3600" dirty="0">
              <a:solidFill>
                <a:srgbClr val="FFFFFF"/>
              </a:solidFill>
            </a:endParaRPr>
          </a:p>
        </p:txBody>
      </p:sp>
      <p:sp>
        <p:nvSpPr>
          <p:cNvPr id="3" name="TextBox 2">
            <a:extLst>
              <a:ext uri="{FF2B5EF4-FFF2-40B4-BE49-F238E27FC236}">
                <a16:creationId xmlns:a16="http://schemas.microsoft.com/office/drawing/2014/main" id="{A7E8D177-283A-51F8-B9E7-42D5646FAD00}"/>
              </a:ext>
            </a:extLst>
          </p:cNvPr>
          <p:cNvSpPr txBox="1"/>
          <p:nvPr/>
        </p:nvSpPr>
        <p:spPr>
          <a:xfrm>
            <a:off x="7230140" y="2721113"/>
            <a:ext cx="4494371" cy="923330"/>
          </a:xfrm>
          <a:prstGeom prst="rect">
            <a:avLst/>
          </a:prstGeom>
          <a:noFill/>
        </p:spPr>
        <p:txBody>
          <a:bodyPr wrap="square" rtlCol="0">
            <a:spAutoFit/>
          </a:bodyPr>
          <a:lstStyle/>
          <a:p>
            <a:r>
              <a:rPr lang="en-US" sz="5400" dirty="0"/>
              <a:t>yes</a:t>
            </a:r>
          </a:p>
        </p:txBody>
      </p:sp>
    </p:spTree>
    <p:extLst>
      <p:ext uri="{BB962C8B-B14F-4D97-AF65-F5344CB8AC3E}">
        <p14:creationId xmlns:p14="http://schemas.microsoft.com/office/powerpoint/2010/main" val="259913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F7D532-BD8F-99E8-78AA-4E3D9F4ECFAD}"/>
              </a:ext>
            </a:extLst>
          </p:cNvPr>
          <p:cNvSpPr>
            <a:spLocks noGrp="1"/>
          </p:cNvSpPr>
          <p:nvPr>
            <p:ph type="title"/>
          </p:nvPr>
        </p:nvSpPr>
        <p:spPr>
          <a:xfrm>
            <a:off x="1028700" y="1967266"/>
            <a:ext cx="2628900" cy="2547257"/>
          </a:xfrm>
          <a:noFill/>
        </p:spPr>
        <p:txBody>
          <a:bodyPr anchor="ctr">
            <a:normAutofit/>
          </a:bodyPr>
          <a:lstStyle/>
          <a:p>
            <a:pPr algn="ctr"/>
            <a:r>
              <a:rPr lang="en-US" sz="3600" dirty="0">
                <a:solidFill>
                  <a:srgbClr val="FFFFFF"/>
                </a:solidFill>
                <a:ea typeface="Calibri Light"/>
                <a:cs typeface="Calibri Light"/>
              </a:rPr>
              <a:t>Confirming</a:t>
            </a:r>
            <a:br>
              <a:rPr lang="en-US" sz="3600" dirty="0">
                <a:solidFill>
                  <a:srgbClr val="FFFFFF"/>
                </a:solidFill>
                <a:ea typeface="Calibri Light"/>
                <a:cs typeface="Calibri Light"/>
              </a:rPr>
            </a:br>
            <a:r>
              <a:rPr lang="en-US" sz="3600" dirty="0">
                <a:solidFill>
                  <a:srgbClr val="FFFFFF"/>
                </a:solidFill>
                <a:ea typeface="Calibri Light"/>
                <a:cs typeface="Calibri Light"/>
              </a:rPr>
              <a:t>Reply</a:t>
            </a:r>
            <a:endParaRPr lang="en-US" sz="3600" dirty="0">
              <a:solidFill>
                <a:srgbClr val="FFFFFF"/>
              </a:solidFill>
            </a:endParaRPr>
          </a:p>
        </p:txBody>
      </p:sp>
      <p:pic>
        <p:nvPicPr>
          <p:cNvPr id="3" name="Picture 2" descr="A white card with black text&#10;&#10;Description automatically generated">
            <a:extLst>
              <a:ext uri="{FF2B5EF4-FFF2-40B4-BE49-F238E27FC236}">
                <a16:creationId xmlns:a16="http://schemas.microsoft.com/office/drawing/2014/main" id="{736B5EE6-4019-9230-0D6F-FD53EAD73722}"/>
              </a:ext>
            </a:extLst>
          </p:cNvPr>
          <p:cNvPicPr>
            <a:picLocks noChangeAspect="1"/>
          </p:cNvPicPr>
          <p:nvPr/>
        </p:nvPicPr>
        <p:blipFill rotWithShape="1">
          <a:blip r:embed="rId2"/>
          <a:srcRect r="1231" b="13997"/>
          <a:stretch/>
        </p:blipFill>
        <p:spPr>
          <a:xfrm>
            <a:off x="4740218" y="952880"/>
            <a:ext cx="7265988" cy="4618580"/>
          </a:xfrm>
          <a:prstGeom prst="rect">
            <a:avLst/>
          </a:prstGeom>
        </p:spPr>
      </p:pic>
    </p:spTree>
    <p:extLst>
      <p:ext uri="{BB962C8B-B14F-4D97-AF65-F5344CB8AC3E}">
        <p14:creationId xmlns:p14="http://schemas.microsoft.com/office/powerpoint/2010/main" val="3146575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2004B4-0AAD-6C97-96BE-AA6935C2A0FF}"/>
              </a:ext>
            </a:extLst>
          </p:cNvPr>
          <p:cNvSpPr/>
          <p:nvPr/>
        </p:nvSpPr>
        <p:spPr>
          <a:xfrm>
            <a:off x="9101860" y="2133523"/>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12" name="Rectangle 11">
            <a:extLst>
              <a:ext uri="{FF2B5EF4-FFF2-40B4-BE49-F238E27FC236}">
                <a16:creationId xmlns:a16="http://schemas.microsoft.com/office/drawing/2014/main" id="{F6A37CAB-9A83-AF1F-3680-A32714478263}"/>
              </a:ext>
            </a:extLst>
          </p:cNvPr>
          <p:cNvSpPr/>
          <p:nvPr/>
        </p:nvSpPr>
        <p:spPr>
          <a:xfrm>
            <a:off x="6334014" y="2133524"/>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11" name="Rectangle 10">
            <a:extLst>
              <a:ext uri="{FF2B5EF4-FFF2-40B4-BE49-F238E27FC236}">
                <a16:creationId xmlns:a16="http://schemas.microsoft.com/office/drawing/2014/main" id="{114CFBE8-2303-9629-1013-9CF80A0D4528}"/>
              </a:ext>
            </a:extLst>
          </p:cNvPr>
          <p:cNvSpPr/>
          <p:nvPr/>
        </p:nvSpPr>
        <p:spPr>
          <a:xfrm>
            <a:off x="3541637" y="2133525"/>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10" name="Rectangle 9">
            <a:extLst>
              <a:ext uri="{FF2B5EF4-FFF2-40B4-BE49-F238E27FC236}">
                <a16:creationId xmlns:a16="http://schemas.microsoft.com/office/drawing/2014/main" id="{8E0AB406-F904-ED63-54C0-A24D4CA084B2}"/>
              </a:ext>
            </a:extLst>
          </p:cNvPr>
          <p:cNvSpPr/>
          <p:nvPr/>
        </p:nvSpPr>
        <p:spPr>
          <a:xfrm>
            <a:off x="732042" y="2133526"/>
            <a:ext cx="2475614" cy="435934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Intelligence is not fixed</a:t>
            </a:r>
            <a:endParaRPr lang="en-US" sz="2800" dirty="0">
              <a:ea typeface="Calibri" panose="020F0502020204030204"/>
              <a:cs typeface="Calibri" panose="020F0502020204030204"/>
            </a:endParaRPr>
          </a:p>
          <a:p>
            <a:pPr algn="ctr"/>
            <a:endParaRPr lang="en-US" dirty="0"/>
          </a:p>
        </p:txBody>
      </p:sp>
      <p:sp>
        <p:nvSpPr>
          <p:cNvPr id="2" name="Title 1">
            <a:extLst>
              <a:ext uri="{FF2B5EF4-FFF2-40B4-BE49-F238E27FC236}">
                <a16:creationId xmlns:a16="http://schemas.microsoft.com/office/drawing/2014/main" id="{72B08236-AA80-5336-F810-070703850D6A}"/>
              </a:ext>
            </a:extLst>
          </p:cNvPr>
          <p:cNvSpPr>
            <a:spLocks noGrp="1"/>
          </p:cNvSpPr>
          <p:nvPr>
            <p:ph type="title"/>
          </p:nvPr>
        </p:nvSpPr>
        <p:spPr>
          <a:xfrm>
            <a:off x="627542" y="395590"/>
            <a:ext cx="10515600" cy="1325563"/>
          </a:xfrm>
        </p:spPr>
        <p:txBody>
          <a:bodyPr>
            <a:normAutofit/>
          </a:bodyPr>
          <a:lstStyle/>
          <a:p>
            <a:r>
              <a:rPr lang="en-US" sz="4000" dirty="0">
                <a:solidFill>
                  <a:srgbClr val="002060"/>
                </a:solidFill>
              </a:rPr>
              <a:t>Confirming Communication Lays the Groundwork</a:t>
            </a:r>
          </a:p>
        </p:txBody>
      </p:sp>
      <p:sp>
        <p:nvSpPr>
          <p:cNvPr id="5" name="Rectangle 4">
            <a:extLst>
              <a:ext uri="{FF2B5EF4-FFF2-40B4-BE49-F238E27FC236}">
                <a16:creationId xmlns:a16="http://schemas.microsoft.com/office/drawing/2014/main" id="{5DE586A7-EE2B-599A-E0DF-D28BF58665AE}"/>
              </a:ext>
            </a:extLst>
          </p:cNvPr>
          <p:cNvSpPr/>
          <p:nvPr/>
        </p:nvSpPr>
        <p:spPr>
          <a:xfrm>
            <a:off x="606056" y="1967023"/>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r>
              <a:rPr lang="en-US" sz="3200" dirty="0">
                <a:cs typeface="Calibri"/>
              </a:rPr>
              <a:t>Intelligence </a:t>
            </a:r>
          </a:p>
          <a:p>
            <a:pPr algn="ctr"/>
            <a:r>
              <a:rPr lang="en-US" sz="3200" dirty="0">
                <a:cs typeface="Calibri"/>
              </a:rPr>
              <a:t>is Not Fixed</a:t>
            </a:r>
            <a:endParaRPr lang="en-US" sz="3200" dirty="0">
              <a:ea typeface="Calibri" panose="020F0502020204030204"/>
              <a:cs typeface="Calibri" panose="020F0502020204030204"/>
            </a:endParaRPr>
          </a:p>
          <a:p>
            <a:pPr algn="ctr"/>
            <a:endParaRPr lang="en-US" dirty="0"/>
          </a:p>
        </p:txBody>
      </p:sp>
      <p:sp>
        <p:nvSpPr>
          <p:cNvPr id="6" name="Rectangle 5">
            <a:extLst>
              <a:ext uri="{FF2B5EF4-FFF2-40B4-BE49-F238E27FC236}">
                <a16:creationId xmlns:a16="http://schemas.microsoft.com/office/drawing/2014/main" id="{B636CDE9-434E-AE2A-A3D5-0E7A0D4E6593}"/>
              </a:ext>
            </a:extLst>
          </p:cNvPr>
          <p:cNvSpPr/>
          <p:nvPr/>
        </p:nvSpPr>
        <p:spPr>
          <a:xfrm>
            <a:off x="8984512" y="1967023"/>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2800" dirty="0">
              <a:cs typeface="Calibri"/>
            </a:endParaRPr>
          </a:p>
          <a:p>
            <a:pPr algn="ctr"/>
            <a:r>
              <a:rPr lang="en-US" sz="3200" dirty="0">
                <a:cs typeface="Calibri"/>
              </a:rPr>
              <a:t>Effort Leads to Improvement</a:t>
            </a:r>
            <a:endParaRPr lang="en-US" sz="3200" dirty="0">
              <a:ea typeface="Calibri" panose="020F0502020204030204"/>
              <a:cs typeface="Calibri"/>
            </a:endParaRPr>
          </a:p>
          <a:p>
            <a:pPr algn="ctr"/>
            <a:endParaRPr lang="en-US" dirty="0"/>
          </a:p>
        </p:txBody>
      </p:sp>
      <p:sp>
        <p:nvSpPr>
          <p:cNvPr id="7" name="Rectangle 6">
            <a:extLst>
              <a:ext uri="{FF2B5EF4-FFF2-40B4-BE49-F238E27FC236}">
                <a16:creationId xmlns:a16="http://schemas.microsoft.com/office/drawing/2014/main" id="{C2E332A8-0FB5-33CD-63D0-F1C95161387E}"/>
              </a:ext>
            </a:extLst>
          </p:cNvPr>
          <p:cNvSpPr/>
          <p:nvPr/>
        </p:nvSpPr>
        <p:spPr>
          <a:xfrm>
            <a:off x="3409728" y="1967022"/>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3200" dirty="0">
              <a:cs typeface="Calibri"/>
            </a:endParaRPr>
          </a:p>
          <a:p>
            <a:pPr algn="ctr"/>
            <a:r>
              <a:rPr lang="en-US" sz="3200" dirty="0">
                <a:cs typeface="Calibri"/>
              </a:rPr>
              <a:t>Wanting to</a:t>
            </a:r>
          </a:p>
          <a:p>
            <a:pPr algn="ctr"/>
            <a:r>
              <a:rPr lang="en-US" sz="3200" dirty="0">
                <a:cs typeface="Calibri"/>
              </a:rPr>
              <a:t>Learn Matters</a:t>
            </a:r>
            <a:endParaRPr lang="en-US" sz="3200" dirty="0">
              <a:ea typeface="Calibri" panose="020F0502020204030204"/>
              <a:cs typeface="Calibri"/>
            </a:endParaRPr>
          </a:p>
          <a:p>
            <a:pPr algn="ctr"/>
            <a:endParaRPr lang="en-US" dirty="0"/>
          </a:p>
        </p:txBody>
      </p:sp>
      <p:sp>
        <p:nvSpPr>
          <p:cNvPr id="8" name="Rectangle 7">
            <a:extLst>
              <a:ext uri="{FF2B5EF4-FFF2-40B4-BE49-F238E27FC236}">
                <a16:creationId xmlns:a16="http://schemas.microsoft.com/office/drawing/2014/main" id="{1B513B33-DB0C-24DA-FB1A-15B8C71BCC65}"/>
              </a:ext>
            </a:extLst>
          </p:cNvPr>
          <p:cNvSpPr/>
          <p:nvPr/>
        </p:nvSpPr>
        <p:spPr>
          <a:xfrm>
            <a:off x="6213401" y="1967022"/>
            <a:ext cx="2475614" cy="435934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cs typeface="Calibri"/>
            </a:endParaRPr>
          </a:p>
          <a:p>
            <a:pPr algn="ctr"/>
            <a:endParaRPr lang="en-US" sz="2800" dirty="0">
              <a:cs typeface="Calibri"/>
            </a:endParaRPr>
          </a:p>
          <a:p>
            <a:pPr algn="ctr"/>
            <a:endParaRPr lang="en-US" sz="3200" dirty="0">
              <a:cs typeface="Calibri"/>
            </a:endParaRPr>
          </a:p>
          <a:p>
            <a:pPr algn="ctr"/>
            <a:r>
              <a:rPr lang="en-US" sz="3200" dirty="0">
                <a:cs typeface="Calibri"/>
              </a:rPr>
              <a:t>We Learn Through Mistakes</a:t>
            </a:r>
            <a:endParaRPr lang="en-US" sz="3200" dirty="0">
              <a:ea typeface="Calibri" panose="020F0502020204030204"/>
              <a:cs typeface="Calibri"/>
            </a:endParaRPr>
          </a:p>
          <a:p>
            <a:pPr algn="ctr"/>
            <a:endParaRPr lang="en-US" dirty="0"/>
          </a:p>
        </p:txBody>
      </p:sp>
      <p:pic>
        <p:nvPicPr>
          <p:cNvPr id="9218" name="Picture 2" descr="Download Brain, Mind, Think. Royalty-Free Vector Graphic - Pixabay">
            <a:extLst>
              <a:ext uri="{FF2B5EF4-FFF2-40B4-BE49-F238E27FC236}">
                <a16:creationId xmlns:a16="http://schemas.microsoft.com/office/drawing/2014/main" id="{8D15DA8F-5CEE-4CDA-F5E3-F0140B600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639" y="2196830"/>
            <a:ext cx="1615641" cy="123217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ree Machine Learning Information vector and picture">
            <a:extLst>
              <a:ext uri="{FF2B5EF4-FFF2-40B4-BE49-F238E27FC236}">
                <a16:creationId xmlns:a16="http://schemas.microsoft.com/office/drawing/2014/main" id="{28E77968-70D7-ECCB-5E31-1481D9955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343" y="2275598"/>
            <a:ext cx="1080240" cy="107463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ree brain heart concept vector">
            <a:extLst>
              <a:ext uri="{FF2B5EF4-FFF2-40B4-BE49-F238E27FC236}">
                <a16:creationId xmlns:a16="http://schemas.microsoft.com/office/drawing/2014/main" id="{463260C7-E0DD-C3FA-8142-79002A4F8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642266" y="2287791"/>
            <a:ext cx="2066476" cy="105024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Free computer silhouette a vector">
            <a:extLst>
              <a:ext uri="{FF2B5EF4-FFF2-40B4-BE49-F238E27FC236}">
                <a16:creationId xmlns:a16="http://schemas.microsoft.com/office/drawing/2014/main" id="{3DDBF408-5D21-D948-8D2E-48B6ABADA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1848" y="2363176"/>
            <a:ext cx="2286762" cy="98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698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3" name="Rectangle 411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690B1-D574-F136-7D79-23C14BA375BF}"/>
              </a:ext>
            </a:extLst>
          </p:cNvPr>
          <p:cNvSpPr>
            <a:spLocks noGrp="1"/>
          </p:cNvSpPr>
          <p:nvPr>
            <p:ph type="title"/>
          </p:nvPr>
        </p:nvSpPr>
        <p:spPr>
          <a:xfrm>
            <a:off x="780169" y="1366479"/>
            <a:ext cx="5452529" cy="5108747"/>
          </a:xfrm>
        </p:spPr>
        <p:txBody>
          <a:bodyPr vert="horz" lIns="91440" tIns="45720" rIns="91440" bIns="45720" rtlCol="0" anchor="t">
            <a:normAutofit/>
          </a:bodyPr>
          <a:lstStyle/>
          <a:p>
            <a:r>
              <a:rPr lang="en-US" sz="6000" dirty="0">
                <a:solidFill>
                  <a:srgbClr val="032A00"/>
                </a:solidFill>
              </a:rPr>
              <a:t>We learn through feedback and trying again</a:t>
            </a:r>
          </a:p>
        </p:txBody>
      </p:sp>
      <p:pic>
        <p:nvPicPr>
          <p:cNvPr id="13" name="Picture 4" descr="Free photo circular arrows refresh icon rotation arrows icon sign or symbol on white background 3d illustration">
            <a:extLst>
              <a:ext uri="{FF2B5EF4-FFF2-40B4-BE49-F238E27FC236}">
                <a16:creationId xmlns:a16="http://schemas.microsoft.com/office/drawing/2014/main" id="{8C7CDD01-59B0-B2C9-CF35-D0CCAD3B50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60" r="15404"/>
          <a:stretch/>
        </p:blipFill>
        <p:spPr bwMode="auto">
          <a:xfrm>
            <a:off x="5890456" y="983705"/>
            <a:ext cx="5348159" cy="51087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23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30" name="Picture 10" descr="Free photo arrangement of optimism element with copy space">
            <a:extLst>
              <a:ext uri="{FF2B5EF4-FFF2-40B4-BE49-F238E27FC236}">
                <a16:creationId xmlns:a16="http://schemas.microsoft.com/office/drawing/2014/main" id="{34A4203D-4C35-7B31-7AA1-33B338AB4E8E}"/>
              </a:ext>
            </a:extLst>
          </p:cNvPr>
          <p:cNvPicPr>
            <a:picLocks noChangeAspect="1" noChangeArrowheads="1"/>
          </p:cNvPicPr>
          <p:nvPr/>
        </p:nvPicPr>
        <p:blipFill>
          <a:blip r:embed="rId3">
            <a:duotone>
              <a:schemeClr val="accent4">
                <a:shade val="45000"/>
                <a:satMod val="135000"/>
              </a:schemeClr>
              <a:prstClr val="white"/>
            </a:duotone>
            <a:alphaModFix amt="35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1" y="1217"/>
            <a:ext cx="12191999" cy="6855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A7A45F-2C35-0DA4-6217-B70048046512}"/>
              </a:ext>
            </a:extLst>
          </p:cNvPr>
          <p:cNvSpPr>
            <a:spLocks noGrp="1"/>
          </p:cNvSpPr>
          <p:nvPr>
            <p:ph type="title"/>
          </p:nvPr>
        </p:nvSpPr>
        <p:spPr>
          <a:xfrm>
            <a:off x="3260441" y="2030424"/>
            <a:ext cx="8125883" cy="2736965"/>
          </a:xfrm>
        </p:spPr>
        <p:txBody>
          <a:bodyPr vert="horz" lIns="91440" tIns="45720" rIns="91440" bIns="45720" rtlCol="0" anchor="t">
            <a:normAutofit fontScale="90000"/>
          </a:bodyPr>
          <a:lstStyle/>
          <a:p>
            <a:br>
              <a:rPr lang="en-US" sz="6000" dirty="0"/>
            </a:br>
            <a:r>
              <a:rPr lang="en-US" sz="6000" dirty="0"/>
              <a:t>Things done well</a:t>
            </a:r>
            <a:br>
              <a:rPr lang="en-US" sz="6000" dirty="0"/>
            </a:br>
            <a:br>
              <a:rPr lang="en-US" sz="6000" dirty="0"/>
            </a:br>
            <a:br>
              <a:rPr lang="en-US" sz="6000" dirty="0"/>
            </a:br>
            <a:r>
              <a:rPr lang="en-US" sz="6000" dirty="0"/>
              <a:t>Things to change</a:t>
            </a:r>
          </a:p>
        </p:txBody>
      </p:sp>
      <p:pic>
        <p:nvPicPr>
          <p:cNvPr id="5122" name="Picture 2" descr="Wiktionary, the free dictionary">
            <a:extLst>
              <a:ext uri="{FF2B5EF4-FFF2-40B4-BE49-F238E27FC236}">
                <a16:creationId xmlns:a16="http://schemas.microsoft.com/office/drawing/2014/main" id="{0A4A1C1A-C258-0949-5671-86CEF56BEA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523" y="1722874"/>
            <a:ext cx="3107994" cy="3107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1A7143-10BD-D7A4-90B1-079D38D570E6}"/>
              </a:ext>
            </a:extLst>
          </p:cNvPr>
          <p:cNvSpPr txBox="1"/>
          <p:nvPr/>
        </p:nvSpPr>
        <p:spPr>
          <a:xfrm>
            <a:off x="1289413" y="707211"/>
            <a:ext cx="9613173" cy="1015663"/>
          </a:xfrm>
          <a:prstGeom prst="rect">
            <a:avLst/>
          </a:prstGeom>
          <a:noFill/>
        </p:spPr>
        <p:txBody>
          <a:bodyPr wrap="square">
            <a:spAutoFit/>
          </a:bodyPr>
          <a:lstStyle/>
          <a:p>
            <a:r>
              <a:rPr lang="en-US" sz="6000" spc="600" dirty="0">
                <a:latin typeface="Arial Nova" panose="020B0504020202020204" pitchFamily="34" charset="0"/>
              </a:rPr>
              <a:t>Plus/Delta Feedback</a:t>
            </a:r>
          </a:p>
        </p:txBody>
      </p:sp>
      <p:pic>
        <p:nvPicPr>
          <p:cNvPr id="5124" name="Picture 4" descr="Delta, Greek letter, meaning change | Delta tattoo, Delta symbol, Delta  greek letter">
            <a:extLst>
              <a:ext uri="{FF2B5EF4-FFF2-40B4-BE49-F238E27FC236}">
                <a16:creationId xmlns:a16="http://schemas.microsoft.com/office/drawing/2014/main" id="{7BB863C3-7E17-5A39-073E-ABDECF637C2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27717" y="4542756"/>
            <a:ext cx="1123543" cy="135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056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Free photo arrangement of optimism element with copy space">
            <a:extLst>
              <a:ext uri="{FF2B5EF4-FFF2-40B4-BE49-F238E27FC236}">
                <a16:creationId xmlns:a16="http://schemas.microsoft.com/office/drawing/2014/main" id="{FDF9884F-A210-DD28-77C9-C534C3F1D7F6}"/>
              </a:ext>
            </a:extLst>
          </p:cNvPr>
          <p:cNvPicPr>
            <a:picLocks noChangeAspect="1" noChangeArrowheads="1"/>
          </p:cNvPicPr>
          <p:nvPr/>
        </p:nvPicPr>
        <p:blipFill>
          <a:blip r:embed="rId2">
            <a:duotone>
              <a:schemeClr val="accent4">
                <a:shade val="45000"/>
                <a:satMod val="135000"/>
              </a:schemeClr>
              <a:prstClr val="white"/>
            </a:duotone>
            <a:alphaModFix amt="35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1" y="1217"/>
            <a:ext cx="12191999" cy="6855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C9D01E-CABD-F718-837F-3F77C5CB2E8D}"/>
              </a:ext>
            </a:extLst>
          </p:cNvPr>
          <p:cNvSpPr>
            <a:spLocks noGrp="1"/>
          </p:cNvSpPr>
          <p:nvPr>
            <p:ph type="title"/>
          </p:nvPr>
        </p:nvSpPr>
        <p:spPr/>
        <p:txBody>
          <a:bodyPr/>
          <a:lstStyle/>
          <a:p>
            <a:r>
              <a:rPr lang="en-US" dirty="0"/>
              <a:t>Fix             Change</a:t>
            </a:r>
          </a:p>
        </p:txBody>
      </p:sp>
      <p:sp>
        <p:nvSpPr>
          <p:cNvPr id="3" name="Content Placeholder 2">
            <a:extLst>
              <a:ext uri="{FF2B5EF4-FFF2-40B4-BE49-F238E27FC236}">
                <a16:creationId xmlns:a16="http://schemas.microsoft.com/office/drawing/2014/main" id="{FCDED1F8-B5F0-6687-ABB8-C85A74F965EE}"/>
              </a:ext>
            </a:extLst>
          </p:cNvPr>
          <p:cNvSpPr>
            <a:spLocks noGrp="1" noRot="1" noMove="1" noResize="1" noEditPoints="1" noAdjustHandles="1" noChangeArrowheads="1" noChangeShapeType="1"/>
          </p:cNvSpPr>
          <p:nvPr>
            <p:ph idx="1"/>
          </p:nvPr>
        </p:nvSpPr>
        <p:spPr>
          <a:xfrm>
            <a:off x="838200" y="2257877"/>
            <a:ext cx="10515600" cy="3902114"/>
          </a:xfrm>
        </p:spPr>
        <p:txBody>
          <a:bodyPr>
            <a:normAutofit/>
          </a:bodyPr>
          <a:lstStyle/>
          <a:p>
            <a:pPr marL="0" indent="0">
              <a:buNone/>
            </a:pPr>
            <a:r>
              <a:rPr lang="en-US" sz="3200" dirty="0"/>
              <a:t>You’ve Done this Wrong		</a:t>
            </a:r>
          </a:p>
          <a:p>
            <a:pPr marL="0" indent="0">
              <a:buNone/>
            </a:pPr>
            <a:endParaRPr lang="en-US" sz="3200" dirty="0"/>
          </a:p>
          <a:p>
            <a:pPr marL="0" indent="0">
              <a:buNone/>
            </a:pPr>
            <a:r>
              <a:rPr lang="en-US" sz="3200" dirty="0"/>
              <a:t>You’ve left this out			</a:t>
            </a:r>
          </a:p>
          <a:p>
            <a:pPr marL="0" indent="0">
              <a:buNone/>
            </a:pPr>
            <a:endParaRPr lang="en-US" sz="3200" dirty="0"/>
          </a:p>
          <a:p>
            <a:pPr marL="0" indent="0">
              <a:buNone/>
            </a:pPr>
            <a:r>
              <a:rPr lang="en-US" sz="3200" dirty="0"/>
              <a:t>You have a lot of errors</a:t>
            </a:r>
          </a:p>
        </p:txBody>
      </p:sp>
      <p:sp>
        <p:nvSpPr>
          <p:cNvPr id="4" name="Arrow: Right 3">
            <a:extLst>
              <a:ext uri="{FF2B5EF4-FFF2-40B4-BE49-F238E27FC236}">
                <a16:creationId xmlns:a16="http://schemas.microsoft.com/office/drawing/2014/main" id="{3DE4BD68-2B36-18CC-2068-59422362FAD7}"/>
              </a:ext>
            </a:extLst>
          </p:cNvPr>
          <p:cNvSpPr/>
          <p:nvPr/>
        </p:nvSpPr>
        <p:spPr>
          <a:xfrm>
            <a:off x="5084957" y="2236295"/>
            <a:ext cx="1234068" cy="57986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1E0B32DE-D9A6-7D91-F42F-CBA0702F4225}"/>
              </a:ext>
            </a:extLst>
          </p:cNvPr>
          <p:cNvSpPr/>
          <p:nvPr/>
        </p:nvSpPr>
        <p:spPr>
          <a:xfrm>
            <a:off x="5084957" y="3405782"/>
            <a:ext cx="1234068" cy="57986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97105F8F-7F5C-34A6-C446-82C4CCDFD750}"/>
              </a:ext>
            </a:extLst>
          </p:cNvPr>
          <p:cNvSpPr/>
          <p:nvPr/>
        </p:nvSpPr>
        <p:spPr>
          <a:xfrm>
            <a:off x="5084957" y="4492955"/>
            <a:ext cx="1234068" cy="57986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EA06B7E0-CF4D-6663-95F6-C8B01AC7F4A9}"/>
              </a:ext>
            </a:extLst>
          </p:cNvPr>
          <p:cNvSpPr txBox="1">
            <a:spLocks noGrp="1" noRot="1" noMove="1" noResize="1" noEditPoints="1" noAdjustHandles="1" noChangeArrowheads="1" noChangeShapeType="1"/>
          </p:cNvSpPr>
          <p:nvPr/>
        </p:nvSpPr>
        <p:spPr>
          <a:xfrm>
            <a:off x="5512420" y="2257877"/>
            <a:ext cx="6463990" cy="390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	Let’s think about it differently</a:t>
            </a:r>
          </a:p>
          <a:p>
            <a:pPr marL="0" indent="0">
              <a:buFont typeface="Arial" panose="020B0604020202020204" pitchFamily="34" charset="0"/>
              <a:buNone/>
            </a:pPr>
            <a:endParaRPr lang="en-US" sz="3200" dirty="0"/>
          </a:p>
          <a:p>
            <a:pPr marL="0" indent="0">
              <a:buFont typeface="Arial" panose="020B0604020202020204" pitchFamily="34" charset="0"/>
              <a:buNone/>
            </a:pPr>
            <a:r>
              <a:rPr lang="en-US" sz="3200" dirty="0"/>
              <a:t>	You can add this in</a:t>
            </a:r>
          </a:p>
          <a:p>
            <a:pPr marL="0" indent="0">
              <a:buFont typeface="Arial" panose="020B0604020202020204" pitchFamily="34" charset="0"/>
              <a:buNone/>
            </a:pPr>
            <a:endParaRPr lang="en-US" sz="3200" dirty="0"/>
          </a:p>
          <a:p>
            <a:pPr marL="0" indent="0">
              <a:buFont typeface="Arial" panose="020B0604020202020204" pitchFamily="34" charset="0"/>
              <a:buNone/>
            </a:pPr>
            <a:r>
              <a:rPr lang="en-US" sz="3200" dirty="0"/>
              <a:t>	You can change these things		</a:t>
            </a:r>
          </a:p>
        </p:txBody>
      </p:sp>
      <p:sp>
        <p:nvSpPr>
          <p:cNvPr id="9" name="Arrow: Right 8">
            <a:extLst>
              <a:ext uri="{FF2B5EF4-FFF2-40B4-BE49-F238E27FC236}">
                <a16:creationId xmlns:a16="http://schemas.microsoft.com/office/drawing/2014/main" id="{CC652EB5-4481-8DAE-A15F-6D63BB16AF27}"/>
              </a:ext>
            </a:extLst>
          </p:cNvPr>
          <p:cNvSpPr/>
          <p:nvPr/>
        </p:nvSpPr>
        <p:spPr>
          <a:xfrm>
            <a:off x="1802781" y="737974"/>
            <a:ext cx="1234068" cy="57986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81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8"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Free photo arrangement of optimism element with copy space">
            <a:extLst>
              <a:ext uri="{FF2B5EF4-FFF2-40B4-BE49-F238E27FC236}">
                <a16:creationId xmlns:a16="http://schemas.microsoft.com/office/drawing/2014/main" id="{B8A3A3B8-423F-33DA-5CF9-75CA9DA61BF5}"/>
              </a:ext>
            </a:extLst>
          </p:cNvPr>
          <p:cNvPicPr>
            <a:picLocks noChangeAspect="1" noChangeArrowheads="1"/>
          </p:cNvPicPr>
          <p:nvPr/>
        </p:nvPicPr>
        <p:blipFill>
          <a:blip r:embed="rId3">
            <a:duotone>
              <a:schemeClr val="accent4">
                <a:shade val="45000"/>
                <a:satMod val="135000"/>
              </a:schemeClr>
              <a:prstClr val="white"/>
            </a:duotone>
            <a:alphaModFix amt="35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1" y="1217"/>
            <a:ext cx="12191999" cy="6855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7BD1E3-7473-6D35-7989-9C6E8F3FC0E7}"/>
              </a:ext>
            </a:extLst>
          </p:cNvPr>
          <p:cNvSpPr>
            <a:spLocks noGrp="1"/>
          </p:cNvSpPr>
          <p:nvPr>
            <p:ph type="title"/>
          </p:nvPr>
        </p:nvSpPr>
        <p:spPr/>
        <p:txBody>
          <a:bodyPr/>
          <a:lstStyle/>
          <a:p>
            <a:r>
              <a:rPr lang="en-US" dirty="0">
                <a:ea typeface="Calibri Light"/>
                <a:cs typeface="Calibri Light"/>
              </a:rPr>
              <a:t>Names Matter</a:t>
            </a:r>
            <a:endParaRPr lang="en-US" dirty="0"/>
          </a:p>
        </p:txBody>
      </p:sp>
    </p:spTree>
    <p:extLst>
      <p:ext uri="{BB962C8B-B14F-4D97-AF65-F5344CB8AC3E}">
        <p14:creationId xmlns:p14="http://schemas.microsoft.com/office/powerpoint/2010/main" val="1518068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ree photo arrangement of optimism element with copy space">
            <a:extLst>
              <a:ext uri="{FF2B5EF4-FFF2-40B4-BE49-F238E27FC236}">
                <a16:creationId xmlns:a16="http://schemas.microsoft.com/office/drawing/2014/main" id="{9FD15A05-72A6-178B-DD96-4F546C375BE0}"/>
              </a:ext>
            </a:extLst>
          </p:cNvPr>
          <p:cNvPicPr>
            <a:picLocks noChangeAspect="1" noChangeArrowheads="1"/>
          </p:cNvPicPr>
          <p:nvPr/>
        </p:nvPicPr>
        <p:blipFill>
          <a:blip r:embed="rId2">
            <a:duotone>
              <a:schemeClr val="accent4">
                <a:shade val="45000"/>
                <a:satMod val="135000"/>
              </a:schemeClr>
              <a:prstClr val="white"/>
            </a:duotone>
            <a:alphaModFix amt="35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1" y="1217"/>
            <a:ext cx="12191999" cy="68555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F74AF9F-C816-91C7-6158-973E1AC6E3B9}"/>
              </a:ext>
            </a:extLst>
          </p:cNvPr>
          <p:cNvSpPr>
            <a:spLocks noGrp="1"/>
          </p:cNvSpPr>
          <p:nvPr>
            <p:ph idx="1"/>
          </p:nvPr>
        </p:nvSpPr>
        <p:spPr>
          <a:xfrm>
            <a:off x="838200" y="422592"/>
            <a:ext cx="10515600" cy="5754371"/>
          </a:xfrm>
        </p:spPr>
        <p:txBody>
          <a:bodyPr vert="horz" lIns="91440" tIns="45720" rIns="91440" bIns="45720" rtlCol="0" anchor="t">
            <a:normAutofit/>
          </a:bodyPr>
          <a:lstStyle/>
          <a:p>
            <a:pPr marL="0" indent="0">
              <a:buNone/>
            </a:pPr>
            <a:r>
              <a:rPr lang="en-US" sz="3200" b="1" dirty="0"/>
              <a:t>I really like where this is headed, Chloe. </a:t>
            </a:r>
          </a:p>
        </p:txBody>
      </p:sp>
    </p:spTree>
    <p:extLst>
      <p:ext uri="{BB962C8B-B14F-4D97-AF65-F5344CB8AC3E}">
        <p14:creationId xmlns:p14="http://schemas.microsoft.com/office/powerpoint/2010/main" val="112264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Free photo arrangement of optimism element with copy space">
            <a:extLst>
              <a:ext uri="{FF2B5EF4-FFF2-40B4-BE49-F238E27FC236}">
                <a16:creationId xmlns:a16="http://schemas.microsoft.com/office/drawing/2014/main" id="{21F241CE-E272-2F5B-B569-490842951EBC}"/>
              </a:ext>
            </a:extLst>
          </p:cNvPr>
          <p:cNvPicPr>
            <a:picLocks noChangeAspect="1" noChangeArrowheads="1"/>
          </p:cNvPicPr>
          <p:nvPr/>
        </p:nvPicPr>
        <p:blipFill>
          <a:blip r:embed="rId2">
            <a:duotone>
              <a:schemeClr val="accent4">
                <a:shade val="45000"/>
                <a:satMod val="135000"/>
              </a:schemeClr>
              <a:prstClr val="white"/>
            </a:duotone>
            <a:alphaModFix amt="35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1" y="1217"/>
            <a:ext cx="12191999" cy="6855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EF95F7-7BEC-9D98-9291-1F5828ED0380}"/>
              </a:ext>
            </a:extLst>
          </p:cNvPr>
          <p:cNvSpPr>
            <a:spLocks noGrp="1"/>
          </p:cNvSpPr>
          <p:nvPr>
            <p:ph type="title"/>
          </p:nvPr>
        </p:nvSpPr>
        <p:spPr/>
        <p:txBody>
          <a:bodyPr/>
          <a:lstStyle/>
          <a:p>
            <a:r>
              <a:rPr lang="en-US" dirty="0">
                <a:cs typeface="Calibri Light"/>
              </a:rPr>
              <a:t>Offer Positives</a:t>
            </a:r>
            <a:endParaRPr lang="en-US" dirty="0"/>
          </a:p>
        </p:txBody>
      </p:sp>
    </p:spTree>
    <p:extLst>
      <p:ext uri="{BB962C8B-B14F-4D97-AF65-F5344CB8AC3E}">
        <p14:creationId xmlns:p14="http://schemas.microsoft.com/office/powerpoint/2010/main" val="3638591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ree photo arrangement of optimism element with copy space">
            <a:extLst>
              <a:ext uri="{FF2B5EF4-FFF2-40B4-BE49-F238E27FC236}">
                <a16:creationId xmlns:a16="http://schemas.microsoft.com/office/drawing/2014/main" id="{E95BBD4D-70B0-FA38-22F4-4860E7AB0A26}"/>
              </a:ext>
            </a:extLst>
          </p:cNvPr>
          <p:cNvPicPr>
            <a:picLocks noChangeAspect="1" noChangeArrowheads="1"/>
          </p:cNvPicPr>
          <p:nvPr/>
        </p:nvPicPr>
        <p:blipFill>
          <a:blip r:embed="rId2">
            <a:duotone>
              <a:schemeClr val="accent4">
                <a:shade val="45000"/>
                <a:satMod val="135000"/>
              </a:schemeClr>
              <a:prstClr val="white"/>
            </a:duotone>
            <a:alphaModFix amt="35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1" y="1217"/>
            <a:ext cx="12191999" cy="68555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F74AF9F-C816-91C7-6158-973E1AC6E3B9}"/>
              </a:ext>
            </a:extLst>
          </p:cNvPr>
          <p:cNvSpPr>
            <a:spLocks noGrp="1"/>
          </p:cNvSpPr>
          <p:nvPr>
            <p:ph idx="1"/>
          </p:nvPr>
        </p:nvSpPr>
        <p:spPr>
          <a:xfrm>
            <a:off x="838200" y="422592"/>
            <a:ext cx="10515600" cy="5754371"/>
          </a:xfrm>
        </p:spPr>
        <p:txBody>
          <a:bodyPr vert="horz" lIns="91440" tIns="45720" rIns="91440" bIns="45720" rtlCol="0" anchor="t">
            <a:normAutofit/>
          </a:bodyPr>
          <a:lstStyle/>
          <a:p>
            <a:pPr marL="0" indent="0">
              <a:buNone/>
            </a:pPr>
            <a:r>
              <a:rPr lang="en-US" sz="3200" dirty="0"/>
              <a:t>I really like where this is headed, Chloe. </a:t>
            </a:r>
            <a:r>
              <a:rPr lang="en-US" sz="3200" b="1" dirty="0"/>
              <a:t>It demonstrates excellent thinking on the topic and your introduction grabbed my attention. Keep it up. </a:t>
            </a:r>
            <a:endParaRPr lang="en-US" sz="3200" b="1" dirty="0">
              <a:cs typeface="Calibri"/>
            </a:endParaRPr>
          </a:p>
        </p:txBody>
      </p:sp>
    </p:spTree>
    <p:extLst>
      <p:ext uri="{BB962C8B-B14F-4D97-AF65-F5344CB8AC3E}">
        <p14:creationId xmlns:p14="http://schemas.microsoft.com/office/powerpoint/2010/main" val="1832599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10" descr="Free photo arrangement of optimism element with copy space">
            <a:extLst>
              <a:ext uri="{FF2B5EF4-FFF2-40B4-BE49-F238E27FC236}">
                <a16:creationId xmlns:a16="http://schemas.microsoft.com/office/drawing/2014/main" id="{B9DC8898-67EE-A20D-3F4F-4FC2012DD94D}"/>
              </a:ext>
            </a:extLst>
          </p:cNvPr>
          <p:cNvPicPr>
            <a:picLocks noChangeAspect="1" noChangeArrowheads="1"/>
          </p:cNvPicPr>
          <p:nvPr/>
        </p:nvPicPr>
        <p:blipFill>
          <a:blip r:embed="rId2">
            <a:duotone>
              <a:schemeClr val="accent4">
                <a:shade val="45000"/>
                <a:satMod val="135000"/>
              </a:schemeClr>
              <a:prstClr val="white"/>
            </a:duotone>
            <a:alphaModFix amt="2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0" y="2435"/>
            <a:ext cx="12191999" cy="6855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1CC6D7-ACC7-79CF-E3E1-15EF7660333A}"/>
              </a:ext>
            </a:extLst>
          </p:cNvPr>
          <p:cNvSpPr>
            <a:spLocks noGrp="1"/>
          </p:cNvSpPr>
          <p:nvPr>
            <p:ph type="title"/>
          </p:nvPr>
        </p:nvSpPr>
        <p:spPr>
          <a:xfrm>
            <a:off x="729367" y="173830"/>
            <a:ext cx="7221453" cy="1899912"/>
          </a:xfrm>
        </p:spPr>
        <p:txBody>
          <a:bodyPr>
            <a:normAutofit/>
          </a:bodyPr>
          <a:lstStyle/>
          <a:p>
            <a:r>
              <a:rPr lang="en-US" sz="4000" dirty="0">
                <a:latin typeface="+mn-lt"/>
              </a:rPr>
              <a:t>Explain Deltas: What/Why/How </a:t>
            </a:r>
          </a:p>
        </p:txBody>
      </p:sp>
      <p:sp>
        <p:nvSpPr>
          <p:cNvPr id="3" name="Content Placeholder 2">
            <a:extLst>
              <a:ext uri="{FF2B5EF4-FFF2-40B4-BE49-F238E27FC236}">
                <a16:creationId xmlns:a16="http://schemas.microsoft.com/office/drawing/2014/main" id="{E1623EAF-80F1-EAE3-1F3A-8C1722213CD9}"/>
              </a:ext>
            </a:extLst>
          </p:cNvPr>
          <p:cNvSpPr>
            <a:spLocks noGrp="1"/>
          </p:cNvSpPr>
          <p:nvPr>
            <p:ph idx="1"/>
          </p:nvPr>
        </p:nvSpPr>
        <p:spPr>
          <a:xfrm>
            <a:off x="729367" y="2245136"/>
            <a:ext cx="3822189" cy="3074837"/>
          </a:xfrm>
        </p:spPr>
        <p:txBody>
          <a:bodyPr vert="horz" lIns="91440" tIns="45720" rIns="91440" bIns="45720" rtlCol="0" anchor="t">
            <a:normAutofit/>
          </a:bodyPr>
          <a:lstStyle/>
          <a:p>
            <a:pPr marL="0" indent="0">
              <a:lnSpc>
                <a:spcPct val="150000"/>
              </a:lnSpc>
              <a:buNone/>
            </a:pPr>
            <a:r>
              <a:rPr lang="en-US" sz="3200" dirty="0"/>
              <a:t>What to change</a:t>
            </a:r>
            <a:endParaRPr lang="en-US" sz="3200" dirty="0">
              <a:ea typeface="Calibri"/>
              <a:cs typeface="Calibri"/>
            </a:endParaRPr>
          </a:p>
          <a:p>
            <a:pPr marL="0" indent="0">
              <a:lnSpc>
                <a:spcPct val="150000"/>
              </a:lnSpc>
              <a:buNone/>
            </a:pPr>
            <a:r>
              <a:rPr lang="en-US" sz="3200" dirty="0"/>
              <a:t>Why it matters</a:t>
            </a:r>
            <a:endParaRPr lang="en-US" sz="3200" dirty="0">
              <a:ea typeface="Calibri"/>
              <a:cs typeface="Calibri" panose="020F0502020204030204"/>
            </a:endParaRPr>
          </a:p>
          <a:p>
            <a:pPr marL="0" indent="0">
              <a:lnSpc>
                <a:spcPct val="150000"/>
              </a:lnSpc>
              <a:buNone/>
            </a:pPr>
            <a:r>
              <a:rPr lang="en-US" sz="3200" dirty="0"/>
              <a:t>How to accomplish it</a:t>
            </a:r>
            <a:endParaRPr lang="en-US" sz="3200" dirty="0">
              <a:ea typeface="Calibri" panose="020F0502020204030204"/>
              <a:cs typeface="Calibri" panose="020F0502020204030204"/>
            </a:endParaRPr>
          </a:p>
        </p:txBody>
      </p:sp>
    </p:spTree>
    <p:extLst>
      <p:ext uri="{BB962C8B-B14F-4D97-AF65-F5344CB8AC3E}">
        <p14:creationId xmlns:p14="http://schemas.microsoft.com/office/powerpoint/2010/main" val="3732623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Free photo arrangement of optimism element with copy space">
            <a:extLst>
              <a:ext uri="{FF2B5EF4-FFF2-40B4-BE49-F238E27FC236}">
                <a16:creationId xmlns:a16="http://schemas.microsoft.com/office/drawing/2014/main" id="{58DDDD58-A8FB-B719-D9B5-F253E6846EC8}"/>
              </a:ext>
            </a:extLst>
          </p:cNvPr>
          <p:cNvPicPr>
            <a:picLocks noChangeAspect="1" noChangeArrowheads="1"/>
          </p:cNvPicPr>
          <p:nvPr/>
        </p:nvPicPr>
        <p:blipFill>
          <a:blip r:embed="rId2">
            <a:duotone>
              <a:schemeClr val="accent4">
                <a:shade val="45000"/>
                <a:satMod val="135000"/>
              </a:schemeClr>
              <a:prstClr val="white"/>
            </a:duotone>
            <a:alphaModFix amt="2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0" y="2435"/>
            <a:ext cx="12191999" cy="68555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F74AF9F-C816-91C7-6158-973E1AC6E3B9}"/>
              </a:ext>
            </a:extLst>
          </p:cNvPr>
          <p:cNvSpPr>
            <a:spLocks noGrp="1"/>
          </p:cNvSpPr>
          <p:nvPr>
            <p:ph idx="1"/>
          </p:nvPr>
        </p:nvSpPr>
        <p:spPr>
          <a:xfrm>
            <a:off x="838200" y="422592"/>
            <a:ext cx="10515600" cy="5754371"/>
          </a:xfrm>
        </p:spPr>
        <p:txBody>
          <a:bodyPr vert="horz" lIns="91440" tIns="45720" rIns="91440" bIns="45720" rtlCol="0" anchor="t">
            <a:normAutofit/>
          </a:bodyPr>
          <a:lstStyle/>
          <a:p>
            <a:pPr marL="0" indent="0">
              <a:buNone/>
            </a:pPr>
            <a:r>
              <a:rPr lang="en-US" sz="3200" dirty="0"/>
              <a:t>I really like where this is headed, Chloe. It demonstrates excellent thinking on the topic and your introduction grabbed my attention. Keep it up. </a:t>
            </a:r>
          </a:p>
          <a:p>
            <a:pPr marL="0" indent="0">
              <a:buNone/>
            </a:pPr>
            <a:r>
              <a:rPr lang="en-US" sz="3200" b="1" dirty="0"/>
              <a:t>For revisions: Our goal is to have 5 research questions at the end to move us to the next step. You can add them in after the 4</a:t>
            </a:r>
            <a:r>
              <a:rPr lang="en-US" sz="3200" b="1" baseline="30000" dirty="0"/>
              <a:t>th</a:t>
            </a:r>
            <a:r>
              <a:rPr lang="en-US" sz="3200" b="1" dirty="0"/>
              <a:t> paragraph. </a:t>
            </a:r>
          </a:p>
          <a:p>
            <a:pPr marL="0" indent="0">
              <a:buNone/>
            </a:pPr>
            <a:r>
              <a:rPr lang="en-US" sz="3200" b="1" dirty="0"/>
              <a:t>The 5 sources you have are excellent. Our goal is to have 7 to ensure we’ve fully supported our ideas. If you add 2 more, you’ll be in great shape. </a:t>
            </a:r>
          </a:p>
        </p:txBody>
      </p:sp>
    </p:spTree>
    <p:extLst>
      <p:ext uri="{BB962C8B-B14F-4D97-AF65-F5344CB8AC3E}">
        <p14:creationId xmlns:p14="http://schemas.microsoft.com/office/powerpoint/2010/main" val="4025960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descr="Free photo arrangement of optimism element with copy space">
            <a:extLst>
              <a:ext uri="{FF2B5EF4-FFF2-40B4-BE49-F238E27FC236}">
                <a16:creationId xmlns:a16="http://schemas.microsoft.com/office/drawing/2014/main" id="{A97C4C50-EDE6-D3A8-A9E4-B7F4420F20ED}"/>
              </a:ext>
            </a:extLst>
          </p:cNvPr>
          <p:cNvPicPr>
            <a:picLocks noChangeAspect="1" noChangeArrowheads="1"/>
          </p:cNvPicPr>
          <p:nvPr/>
        </p:nvPicPr>
        <p:blipFill>
          <a:blip r:embed="rId3">
            <a:duotone>
              <a:schemeClr val="accent4">
                <a:shade val="45000"/>
                <a:satMod val="135000"/>
              </a:schemeClr>
              <a:prstClr val="white"/>
            </a:duotone>
            <a:alphaModFix amt="20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0" y="2435"/>
            <a:ext cx="12191999" cy="6855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44B0F0-A4C4-27C7-2BF6-107661C01CBF}"/>
              </a:ext>
            </a:extLst>
          </p:cNvPr>
          <p:cNvSpPr>
            <a:spLocks noGrp="1"/>
          </p:cNvSpPr>
          <p:nvPr>
            <p:ph type="title"/>
          </p:nvPr>
        </p:nvSpPr>
        <p:spPr>
          <a:xfrm>
            <a:off x="1008146" y="376277"/>
            <a:ext cx="8849532" cy="1899912"/>
          </a:xfrm>
        </p:spPr>
        <p:txBody>
          <a:bodyPr>
            <a:normAutofit/>
          </a:bodyPr>
          <a:lstStyle/>
          <a:p>
            <a:r>
              <a:rPr lang="en-US" sz="4000" dirty="0">
                <a:latin typeface="+mn-lt"/>
              </a:rPr>
              <a:t>Encourage &amp; Enable Improvement</a:t>
            </a:r>
          </a:p>
        </p:txBody>
      </p:sp>
      <p:sp>
        <p:nvSpPr>
          <p:cNvPr id="3" name="Content Placeholder 2">
            <a:extLst>
              <a:ext uri="{FF2B5EF4-FFF2-40B4-BE49-F238E27FC236}">
                <a16:creationId xmlns:a16="http://schemas.microsoft.com/office/drawing/2014/main" id="{BCBEBF3B-9F6C-A381-FF4B-596C6CC0F25B}"/>
              </a:ext>
            </a:extLst>
          </p:cNvPr>
          <p:cNvSpPr>
            <a:spLocks noGrp="1"/>
          </p:cNvSpPr>
          <p:nvPr>
            <p:ph idx="1"/>
          </p:nvPr>
        </p:nvSpPr>
        <p:spPr>
          <a:xfrm>
            <a:off x="1008146" y="2650031"/>
            <a:ext cx="4991210" cy="3225355"/>
          </a:xfrm>
        </p:spPr>
        <p:txBody>
          <a:bodyPr vert="horz" lIns="91440" tIns="45720" rIns="91440" bIns="45720" rtlCol="0" anchor="t">
            <a:normAutofit/>
          </a:bodyPr>
          <a:lstStyle/>
          <a:p>
            <a:pPr marL="0" indent="0">
              <a:lnSpc>
                <a:spcPct val="150000"/>
              </a:lnSpc>
              <a:buNone/>
            </a:pPr>
            <a:r>
              <a:rPr lang="en-US" sz="3600" dirty="0"/>
              <a:t>Focus on next steps</a:t>
            </a:r>
            <a:endParaRPr lang="en-US" sz="3600" dirty="0">
              <a:ea typeface="Calibri"/>
              <a:cs typeface="Calibri"/>
            </a:endParaRPr>
          </a:p>
          <a:p>
            <a:pPr marL="0" indent="0">
              <a:lnSpc>
                <a:spcPct val="150000"/>
              </a:lnSpc>
              <a:buNone/>
            </a:pPr>
            <a:r>
              <a:rPr lang="en-US" sz="3600" dirty="0"/>
              <a:t>Empower</a:t>
            </a:r>
            <a:endParaRPr lang="en-US" sz="3600" dirty="0">
              <a:ea typeface="Calibri"/>
              <a:cs typeface="Calibri"/>
            </a:endParaRPr>
          </a:p>
          <a:p>
            <a:pPr marL="0" indent="0">
              <a:lnSpc>
                <a:spcPct val="150000"/>
              </a:lnSpc>
              <a:buNone/>
            </a:pPr>
            <a:r>
              <a:rPr lang="en-US" sz="3600" dirty="0"/>
              <a:t>Don't</a:t>
            </a:r>
            <a:r>
              <a:rPr lang="en-US" sz="3600" dirty="0">
                <a:ea typeface="Calibri"/>
                <a:cs typeface="Calibri"/>
              </a:rPr>
              <a:t> overwhelm </a:t>
            </a:r>
            <a:endParaRPr lang="en-US" sz="3200" dirty="0">
              <a:ea typeface="Calibri" panose="020F0502020204030204"/>
              <a:cs typeface="Calibri" panose="020F0502020204030204"/>
            </a:endParaRPr>
          </a:p>
        </p:txBody>
      </p:sp>
    </p:spTree>
    <p:extLst>
      <p:ext uri="{BB962C8B-B14F-4D97-AF65-F5344CB8AC3E}">
        <p14:creationId xmlns:p14="http://schemas.microsoft.com/office/powerpoint/2010/main" val="3856896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ree photo arrangement of optimism element with copy space">
            <a:extLst>
              <a:ext uri="{FF2B5EF4-FFF2-40B4-BE49-F238E27FC236}">
                <a16:creationId xmlns:a16="http://schemas.microsoft.com/office/drawing/2014/main" id="{F48C989F-8989-0377-2EBB-FC3EB224AE1C}"/>
              </a:ext>
            </a:extLst>
          </p:cNvPr>
          <p:cNvPicPr>
            <a:picLocks noChangeAspect="1" noChangeArrowheads="1"/>
          </p:cNvPicPr>
          <p:nvPr/>
        </p:nvPicPr>
        <p:blipFill>
          <a:blip r:embed="rId2">
            <a:duotone>
              <a:schemeClr val="accent4">
                <a:shade val="45000"/>
                <a:satMod val="135000"/>
              </a:schemeClr>
              <a:prstClr val="white"/>
            </a:duotone>
            <a:alphaModFix amt="2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1" y="2435"/>
            <a:ext cx="12191999" cy="6855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CEFD929-AC79-84C1-0D04-5E3F61582924}"/>
              </a:ext>
            </a:extLst>
          </p:cNvPr>
          <p:cNvSpPr>
            <a:spLocks noGrp="1"/>
          </p:cNvSpPr>
          <p:nvPr>
            <p:ph type="title"/>
          </p:nvPr>
        </p:nvSpPr>
        <p:spPr>
          <a:xfrm>
            <a:off x="838200" y="5374005"/>
            <a:ext cx="10515600" cy="1325563"/>
          </a:xfrm>
        </p:spPr>
        <p:txBody>
          <a:bodyPr>
            <a:normAutofit/>
          </a:bodyPr>
          <a:lstStyle/>
          <a:p>
            <a:r>
              <a:rPr lang="en-US" sz="3600" b="1" dirty="0"/>
              <a:t>Current Points 40/50</a:t>
            </a:r>
          </a:p>
        </p:txBody>
      </p:sp>
      <p:sp>
        <p:nvSpPr>
          <p:cNvPr id="3" name="Content Placeholder 2">
            <a:extLst>
              <a:ext uri="{FF2B5EF4-FFF2-40B4-BE49-F238E27FC236}">
                <a16:creationId xmlns:a16="http://schemas.microsoft.com/office/drawing/2014/main" id="{EF74AF9F-C816-91C7-6158-973E1AC6E3B9}"/>
              </a:ext>
            </a:extLst>
          </p:cNvPr>
          <p:cNvSpPr>
            <a:spLocks noGrp="1"/>
          </p:cNvSpPr>
          <p:nvPr>
            <p:ph idx="1"/>
          </p:nvPr>
        </p:nvSpPr>
        <p:spPr>
          <a:xfrm>
            <a:off x="838200" y="422592"/>
            <a:ext cx="10515600" cy="5754371"/>
          </a:xfrm>
        </p:spPr>
        <p:txBody>
          <a:bodyPr vert="horz" lIns="91440" tIns="45720" rIns="91440" bIns="45720" rtlCol="0" anchor="t">
            <a:normAutofit/>
          </a:bodyPr>
          <a:lstStyle/>
          <a:p>
            <a:pPr marL="0" indent="0">
              <a:buNone/>
            </a:pPr>
            <a:r>
              <a:rPr lang="en-US" sz="3200" dirty="0"/>
              <a:t>I really like where this is headed, Chloe. It demonstrates excellent thinking on the topic and your introduction grabbed my attention. Keep it up. </a:t>
            </a:r>
          </a:p>
          <a:p>
            <a:pPr marL="0" indent="0">
              <a:buNone/>
            </a:pPr>
            <a:r>
              <a:rPr lang="en-US" sz="3200" dirty="0"/>
              <a:t>For revisions: Our goal is to have 5 research questions at the end to move us to the next step. You can add them in after the 4</a:t>
            </a:r>
            <a:r>
              <a:rPr lang="en-US" sz="3200" baseline="30000" dirty="0"/>
              <a:t>th</a:t>
            </a:r>
            <a:r>
              <a:rPr lang="en-US" sz="3200" dirty="0"/>
              <a:t> paragraph. </a:t>
            </a:r>
          </a:p>
          <a:p>
            <a:pPr marL="0" indent="0">
              <a:buNone/>
            </a:pPr>
            <a:r>
              <a:rPr lang="en-US" sz="3200" dirty="0"/>
              <a:t>The 5 sources you have are excellent. Our goal is to have 7 to ensure we’ve fully supported our ideas. If you add 2 more, you’ll be in great shape. </a:t>
            </a:r>
          </a:p>
          <a:p>
            <a:pPr marL="0" indent="0">
              <a:buNone/>
            </a:pPr>
            <a:r>
              <a:rPr lang="en-US" sz="3200" b="1" dirty="0"/>
              <a:t>You can revise and resubmit for full-points Please submit by Wednesday so we can keep you on track. </a:t>
            </a:r>
          </a:p>
        </p:txBody>
      </p:sp>
    </p:spTree>
    <p:extLst>
      <p:ext uri="{BB962C8B-B14F-4D97-AF65-F5344CB8AC3E}">
        <p14:creationId xmlns:p14="http://schemas.microsoft.com/office/powerpoint/2010/main" val="4097743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0" name="Rectangle 1024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Free Mistakes Editing photo and picture">
            <a:extLst>
              <a:ext uri="{FF2B5EF4-FFF2-40B4-BE49-F238E27FC236}">
                <a16:creationId xmlns:a16="http://schemas.microsoft.com/office/drawing/2014/main" id="{5E08F7B1-2506-6889-9751-7EC03FBF13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18" t="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9" name="Rectangle 1024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690B1-D574-F136-7D79-23C14BA375BF}"/>
              </a:ext>
            </a:extLst>
          </p:cNvPr>
          <p:cNvSpPr>
            <a:spLocks noGrp="1"/>
          </p:cNvSpPr>
          <p:nvPr>
            <p:ph type="title"/>
          </p:nvPr>
        </p:nvSpPr>
        <p:spPr>
          <a:xfrm>
            <a:off x="477980" y="1122363"/>
            <a:ext cx="6231163" cy="3204134"/>
          </a:xfrm>
        </p:spPr>
        <p:txBody>
          <a:bodyPr vert="horz" lIns="91440" tIns="45720" rIns="91440" bIns="45720" rtlCol="0" anchor="b">
            <a:normAutofit/>
          </a:bodyPr>
          <a:lstStyle/>
          <a:p>
            <a:r>
              <a:rPr lang="en-US" sz="6000" dirty="0"/>
              <a:t>But what does feedback look like?</a:t>
            </a:r>
          </a:p>
        </p:txBody>
      </p:sp>
    </p:spTree>
    <p:extLst>
      <p:ext uri="{BB962C8B-B14F-4D97-AF65-F5344CB8AC3E}">
        <p14:creationId xmlns:p14="http://schemas.microsoft.com/office/powerpoint/2010/main" val="2916256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photo retro black alarm clock dissolving into a little particles for time can not return and never wait anyone time management concept">
            <a:extLst>
              <a:ext uri="{FF2B5EF4-FFF2-40B4-BE49-F238E27FC236}">
                <a16:creationId xmlns:a16="http://schemas.microsoft.com/office/drawing/2014/main" id="{9EEADDC3-8664-BF79-1DBA-5D7F1018D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0" y="-553694"/>
            <a:ext cx="12292360" cy="8188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26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2122-458F-CFF1-B82A-10071E866AD4}"/>
              </a:ext>
            </a:extLst>
          </p:cNvPr>
          <p:cNvSpPr>
            <a:spLocks noGrp="1"/>
          </p:cNvSpPr>
          <p:nvPr>
            <p:ph type="title"/>
          </p:nvPr>
        </p:nvSpPr>
        <p:spPr>
          <a:xfrm>
            <a:off x="444910" y="389706"/>
            <a:ext cx="10515600" cy="1325563"/>
          </a:xfrm>
        </p:spPr>
        <p:txBody>
          <a:bodyPr/>
          <a:lstStyle/>
          <a:p>
            <a:r>
              <a:rPr lang="en-US" dirty="0">
                <a:ea typeface="Calibri Light"/>
                <a:cs typeface="Calibri Light"/>
              </a:rPr>
              <a:t>Small Moves = Big Change</a:t>
            </a:r>
            <a:endParaRPr lang="en-US" dirty="0"/>
          </a:p>
        </p:txBody>
      </p:sp>
      <p:sp>
        <p:nvSpPr>
          <p:cNvPr id="3" name="Content Placeholder 2">
            <a:extLst>
              <a:ext uri="{FF2B5EF4-FFF2-40B4-BE49-F238E27FC236}">
                <a16:creationId xmlns:a16="http://schemas.microsoft.com/office/drawing/2014/main" id="{0C959640-702E-0572-25EF-AFD416C4E622}"/>
              </a:ext>
            </a:extLst>
          </p:cNvPr>
          <p:cNvSpPr>
            <a:spLocks noGrp="1"/>
          </p:cNvSpPr>
          <p:nvPr>
            <p:ph idx="1"/>
          </p:nvPr>
        </p:nvSpPr>
        <p:spPr>
          <a:xfrm>
            <a:off x="530943" y="1862496"/>
            <a:ext cx="11498824" cy="4351338"/>
          </a:xfrm>
        </p:spPr>
        <p:txBody>
          <a:bodyPr vert="horz" lIns="91440" tIns="45720" rIns="91440" bIns="45720" rtlCol="0" anchor="t">
            <a:normAutofit/>
          </a:bodyPr>
          <a:lstStyle/>
          <a:p>
            <a:pPr marL="0" indent="0">
              <a:buNone/>
            </a:pPr>
            <a:r>
              <a:rPr lang="en-US" dirty="0">
                <a:ea typeface="Calibri"/>
                <a:cs typeface="Calibri"/>
              </a:rPr>
              <a:t>Solid analysis </a:t>
            </a:r>
          </a:p>
          <a:p>
            <a:pPr marL="0" indent="0">
              <a:buNone/>
            </a:pPr>
            <a:r>
              <a:rPr lang="en-US" dirty="0">
                <a:ea typeface="Calibri"/>
                <a:cs typeface="Calibri"/>
              </a:rPr>
              <a:t>Missing 4 required sources</a:t>
            </a:r>
          </a:p>
          <a:p>
            <a:endParaRPr lang="en-US" dirty="0">
              <a:ea typeface="Calibri"/>
              <a:cs typeface="Calibri"/>
            </a:endParaRPr>
          </a:p>
          <a:p>
            <a:pPr marL="0" indent="0">
              <a:buNone/>
            </a:pPr>
            <a:r>
              <a:rPr lang="en-US" sz="3000" dirty="0">
                <a:ea typeface="Calibri"/>
                <a:cs typeface="Calibri"/>
              </a:rPr>
              <a:t>You have a solid analysis and a good start</a:t>
            </a:r>
          </a:p>
          <a:p>
            <a:pPr marL="0" indent="0">
              <a:buNone/>
            </a:pPr>
            <a:r>
              <a:rPr lang="en-US" sz="3000" dirty="0">
                <a:ea typeface="Calibri"/>
                <a:cs typeface="Calibri"/>
              </a:rPr>
              <a:t>Add four sources for your arguments</a:t>
            </a:r>
          </a:p>
          <a:p>
            <a:pPr marL="0" indent="0">
              <a:buNone/>
            </a:pPr>
            <a:endParaRPr lang="en-US" sz="3000" b="1" dirty="0">
              <a:ea typeface="Calibri"/>
              <a:cs typeface="Calibri"/>
            </a:endParaRPr>
          </a:p>
          <a:p>
            <a:pPr marL="0" indent="0">
              <a:buNone/>
            </a:pPr>
            <a:r>
              <a:rPr lang="en-US" sz="3000" b="1" dirty="0">
                <a:ea typeface="Calibri"/>
                <a:cs typeface="Calibri"/>
              </a:rPr>
              <a:t>You have a solid analysis and great start, Meghan! Nice work.</a:t>
            </a:r>
          </a:p>
          <a:p>
            <a:pPr marL="0" indent="0">
              <a:buNone/>
            </a:pPr>
            <a:r>
              <a:rPr lang="en-US" sz="3000" b="1" dirty="0">
                <a:ea typeface="Calibri"/>
                <a:cs typeface="Calibri"/>
              </a:rPr>
              <a:t>For revisions, add in four sources. This will back up your argument</a:t>
            </a:r>
          </a:p>
          <a:p>
            <a:endParaRPr lang="en-US" dirty="0">
              <a:ea typeface="Calibri"/>
              <a:cs typeface="Calibri"/>
            </a:endParaRPr>
          </a:p>
        </p:txBody>
      </p:sp>
      <p:sp>
        <p:nvSpPr>
          <p:cNvPr id="4" name="Rectangle 3">
            <a:extLst>
              <a:ext uri="{FF2B5EF4-FFF2-40B4-BE49-F238E27FC236}">
                <a16:creationId xmlns:a16="http://schemas.microsoft.com/office/drawing/2014/main" id="{A78E9E14-D0B7-D500-C8D6-42CF49DB82D6}"/>
              </a:ext>
            </a:extLst>
          </p:cNvPr>
          <p:cNvSpPr/>
          <p:nvPr/>
        </p:nvSpPr>
        <p:spPr>
          <a:xfrm>
            <a:off x="36870" y="-1"/>
            <a:ext cx="12069096" cy="6857999"/>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5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340" name="Picture 4" descr="Free photo scene with man on the golf course">
            <a:extLst>
              <a:ext uri="{FF2B5EF4-FFF2-40B4-BE49-F238E27FC236}">
                <a16:creationId xmlns:a16="http://schemas.microsoft.com/office/drawing/2014/main" id="{7B7E58C6-DF19-8538-2370-319E2631B47C}"/>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7172" b="8242"/>
          <a:stretch/>
        </p:blipFill>
        <p:spPr bwMode="auto">
          <a:xfrm>
            <a:off x="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D0891E-0BD9-AB78-506A-89FDC03E153F}"/>
              </a:ext>
            </a:extLst>
          </p:cNvPr>
          <p:cNvSpPr>
            <a:spLocks noGrp="1"/>
          </p:cNvSpPr>
          <p:nvPr>
            <p:ph type="title"/>
          </p:nvPr>
        </p:nvSpPr>
        <p:spPr>
          <a:xfrm>
            <a:off x="802886" y="1657620"/>
            <a:ext cx="10850137" cy="2900518"/>
          </a:xfrm>
          <a:solidFill>
            <a:schemeClr val="bg1">
              <a:alpha val="72000"/>
            </a:schemeClr>
          </a:solidFill>
          <a:ln>
            <a:noFill/>
          </a:ln>
          <a:effectLst>
            <a:softEdge rad="635000"/>
          </a:effectLst>
        </p:spPr>
        <p:txBody>
          <a:bodyPr vert="horz" lIns="91440" tIns="45720" rIns="91440" bIns="45720" rtlCol="0" anchor="b">
            <a:normAutofit/>
          </a:bodyPr>
          <a:lstStyle/>
          <a:p>
            <a:pPr algn="ctr"/>
            <a:r>
              <a:rPr lang="en-US" sz="6000" dirty="0">
                <a:solidFill>
                  <a:srgbClr val="FFFFFF"/>
                </a:solidFill>
              </a:rPr>
              <a:t>Mulligans acknowledge a mistake and </a:t>
            </a:r>
            <a:br>
              <a:rPr lang="en-US" sz="6000" dirty="0">
                <a:solidFill>
                  <a:srgbClr val="FFFFFF"/>
                </a:solidFill>
              </a:rPr>
            </a:br>
            <a:r>
              <a:rPr lang="en-US" sz="6000" dirty="0">
                <a:solidFill>
                  <a:srgbClr val="FFFFFF"/>
                </a:solidFill>
              </a:rPr>
              <a:t>allow retaking a shot</a:t>
            </a:r>
          </a:p>
        </p:txBody>
      </p:sp>
    </p:spTree>
    <p:extLst>
      <p:ext uri="{BB962C8B-B14F-4D97-AF65-F5344CB8AC3E}">
        <p14:creationId xmlns:p14="http://schemas.microsoft.com/office/powerpoint/2010/main" val="4347591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7AA09-4ED0-E9E1-8DE9-C00619E26DE8}"/>
              </a:ext>
            </a:extLst>
          </p:cNvPr>
          <p:cNvSpPr>
            <a:spLocks noGrp="1"/>
          </p:cNvSpPr>
          <p:nvPr>
            <p:ph type="title"/>
          </p:nvPr>
        </p:nvSpPr>
        <p:spPr/>
        <p:txBody>
          <a:bodyPr/>
          <a:lstStyle/>
          <a:p>
            <a:r>
              <a:rPr lang="en-US" dirty="0"/>
              <a:t>Earning a Mulligan</a:t>
            </a:r>
          </a:p>
        </p:txBody>
      </p:sp>
      <p:pic>
        <p:nvPicPr>
          <p:cNvPr id="27650" name="Picture 2" descr="Free photo view of golf sport equipment">
            <a:extLst>
              <a:ext uri="{FF2B5EF4-FFF2-40B4-BE49-F238E27FC236}">
                <a16:creationId xmlns:a16="http://schemas.microsoft.com/office/drawing/2014/main" id="{36C5DA2D-E847-89C2-B00A-EE8AA6E00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966" y="0"/>
            <a:ext cx="456834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95B8CA5-AD73-FB0C-8677-3F365130B3CB}"/>
              </a:ext>
            </a:extLst>
          </p:cNvPr>
          <p:cNvSpPr>
            <a:spLocks noGrp="1"/>
          </p:cNvSpPr>
          <p:nvPr>
            <p:ph idx="1"/>
          </p:nvPr>
        </p:nvSpPr>
        <p:spPr>
          <a:xfrm>
            <a:off x="838200" y="1825625"/>
            <a:ext cx="10515600" cy="4351338"/>
          </a:xfrm>
        </p:spPr>
        <p:txBody>
          <a:bodyPr>
            <a:normAutofit/>
          </a:bodyPr>
          <a:lstStyle/>
          <a:p>
            <a:pPr marL="0" indent="0">
              <a:buNone/>
            </a:pPr>
            <a:r>
              <a:rPr lang="en-US" sz="3200" dirty="0"/>
              <a:t>Complete an Exam Wrapper </a:t>
            </a:r>
          </a:p>
          <a:p>
            <a:pPr marL="0" indent="0">
              <a:buNone/>
            </a:pPr>
            <a:r>
              <a:rPr lang="en-US" sz="3200" dirty="0"/>
              <a:t>Earn a retake</a:t>
            </a:r>
            <a:br>
              <a:rPr lang="en-US" sz="3200" dirty="0"/>
            </a:br>
            <a:endParaRPr lang="en-US" sz="3200" dirty="0"/>
          </a:p>
          <a:p>
            <a:pPr marL="0" indent="0">
              <a:buNone/>
            </a:pPr>
            <a:r>
              <a:rPr lang="en-US" sz="3200" dirty="0"/>
              <a:t>Complete an analysis </a:t>
            </a:r>
          </a:p>
          <a:p>
            <a:pPr marL="0" indent="0">
              <a:buNone/>
            </a:pPr>
            <a:r>
              <a:rPr lang="en-US" sz="3200" dirty="0"/>
              <a:t>Earn a project resubmission</a:t>
            </a:r>
            <a:br>
              <a:rPr lang="en-US" sz="3200" dirty="0"/>
            </a:br>
            <a:endParaRPr lang="en-US" sz="3200" dirty="0"/>
          </a:p>
          <a:p>
            <a:pPr marL="0" indent="0">
              <a:buNone/>
            </a:pPr>
            <a:r>
              <a:rPr lang="en-US" sz="3200" dirty="0"/>
              <a:t>Respond to feedback </a:t>
            </a:r>
          </a:p>
          <a:p>
            <a:pPr marL="0" indent="0">
              <a:buNone/>
            </a:pPr>
            <a:r>
              <a:rPr lang="en-US" sz="3200" dirty="0"/>
              <a:t>Earn a revision </a:t>
            </a:r>
          </a:p>
        </p:txBody>
      </p:sp>
    </p:spTree>
    <p:extLst>
      <p:ext uri="{BB962C8B-B14F-4D97-AF65-F5344CB8AC3E}">
        <p14:creationId xmlns:p14="http://schemas.microsoft.com/office/powerpoint/2010/main" val="2088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54B07-DA71-FE8E-5C83-CF0F1BFE2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4216E-0ACF-B89E-799A-015AC2EAF486}"/>
              </a:ext>
            </a:extLst>
          </p:cNvPr>
          <p:cNvSpPr>
            <a:spLocks noGrp="1"/>
          </p:cNvSpPr>
          <p:nvPr>
            <p:ph type="title"/>
          </p:nvPr>
        </p:nvSpPr>
        <p:spPr>
          <a:xfrm>
            <a:off x="900830" y="2421481"/>
            <a:ext cx="5557381" cy="1346439"/>
          </a:xfrm>
        </p:spPr>
        <p:txBody>
          <a:bodyPr>
            <a:noAutofit/>
          </a:bodyPr>
          <a:lstStyle/>
          <a:p>
            <a:r>
              <a:rPr lang="en-US" sz="4800" dirty="0"/>
              <a:t>Discuss examples of how mulligans might fit in your class</a:t>
            </a:r>
            <a:endParaRPr lang="en-US" sz="4800" dirty="0">
              <a:cs typeface="Calibri Light"/>
            </a:endParaRPr>
          </a:p>
        </p:txBody>
      </p:sp>
      <p:pic>
        <p:nvPicPr>
          <p:cNvPr id="4" name="Picture 4" descr="Free Speech Bubbles Comments vector and picture">
            <a:extLst>
              <a:ext uri="{FF2B5EF4-FFF2-40B4-BE49-F238E27FC236}">
                <a16:creationId xmlns:a16="http://schemas.microsoft.com/office/drawing/2014/main" id="{ED6C7924-25AD-5734-B15E-F282F1B22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547" y="1719026"/>
            <a:ext cx="5565480" cy="50936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1D5FCFF-4868-C252-DC16-043ACB0F423A}"/>
              </a:ext>
            </a:extLst>
          </p:cNvPr>
          <p:cNvSpPr>
            <a:spLocks noGrp="1"/>
          </p:cNvSpPr>
          <p:nvPr>
            <p:ph idx="1"/>
          </p:nvPr>
        </p:nvSpPr>
        <p:spPr>
          <a:xfrm>
            <a:off x="8552145" y="1480819"/>
            <a:ext cx="3563655" cy="4351338"/>
          </a:xfrm>
        </p:spPr>
        <p:txBody>
          <a:bodyPr vert="horz" lIns="91440" tIns="45720" rIns="91440" bIns="45720" rtlCol="0" anchor="t">
            <a:normAutofit/>
          </a:bodyPr>
          <a:lstStyle/>
          <a:p>
            <a:pPr>
              <a:lnSpc>
                <a:spcPct val="150000"/>
              </a:lnSpc>
            </a:pPr>
            <a:endParaRPr lang="en-US" sz="3600" dirty="0">
              <a:cs typeface="Calibri"/>
            </a:endParaRPr>
          </a:p>
          <a:p>
            <a:pPr marL="0" indent="0">
              <a:buNone/>
            </a:pPr>
            <a:endParaRPr lang="en-US" sz="3600" dirty="0">
              <a:cs typeface="Calibri"/>
            </a:endParaRPr>
          </a:p>
        </p:txBody>
      </p:sp>
    </p:spTree>
    <p:extLst>
      <p:ext uri="{BB962C8B-B14F-4D97-AF65-F5344CB8AC3E}">
        <p14:creationId xmlns:p14="http://schemas.microsoft.com/office/powerpoint/2010/main" val="3758936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Free photo flat lay of arrow on asphalt and shoes">
            <a:extLst>
              <a:ext uri="{FF2B5EF4-FFF2-40B4-BE49-F238E27FC236}">
                <a16:creationId xmlns:a16="http://schemas.microsoft.com/office/drawing/2014/main" id="{250EBA62-6DD3-4AEE-D437-07C5C24456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76" r="13818" b="315"/>
          <a:stretch/>
        </p:blipFill>
        <p:spPr bwMode="auto">
          <a:xfrm>
            <a:off x="0" y="-579615"/>
            <a:ext cx="12192000" cy="96455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565B86-5B2A-DAA7-6B77-9CD672DC81D7}"/>
              </a:ext>
            </a:extLst>
          </p:cNvPr>
          <p:cNvSpPr>
            <a:spLocks noGrp="1"/>
          </p:cNvSpPr>
          <p:nvPr>
            <p:ph type="title"/>
          </p:nvPr>
        </p:nvSpPr>
        <p:spPr>
          <a:xfrm>
            <a:off x="6096000" y="1378842"/>
            <a:ext cx="4464205" cy="3204134"/>
          </a:xfrm>
        </p:spPr>
        <p:txBody>
          <a:bodyPr vert="horz" lIns="91440" tIns="45720" rIns="91440" bIns="45720" rtlCol="0" anchor="b">
            <a:normAutofit fontScale="90000"/>
          </a:bodyPr>
          <a:lstStyle/>
          <a:p>
            <a:r>
              <a:rPr lang="en-US" sz="6000" dirty="0">
                <a:solidFill>
                  <a:schemeClr val="tx1">
                    <a:lumMod val="95000"/>
                    <a:lumOff val="5000"/>
                  </a:schemeClr>
                </a:solidFill>
                <a:latin typeface="+mn-lt"/>
              </a:rPr>
              <a:t>Who Would Allow More Than One Try? </a:t>
            </a:r>
          </a:p>
        </p:txBody>
      </p:sp>
    </p:spTree>
    <p:extLst>
      <p:ext uri="{BB962C8B-B14F-4D97-AF65-F5344CB8AC3E}">
        <p14:creationId xmlns:p14="http://schemas.microsoft.com/office/powerpoint/2010/main" val="2900214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photo high angle view of colorful papers background">
            <a:extLst>
              <a:ext uri="{FF2B5EF4-FFF2-40B4-BE49-F238E27FC236}">
                <a16:creationId xmlns:a16="http://schemas.microsoft.com/office/drawing/2014/main" id="{523013C8-0CD4-BDC0-14F1-F681C3CE5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66" y="-1051705"/>
            <a:ext cx="12336966" cy="82180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7DB1B0E-B6C3-36FB-5B73-4C59BC183533}"/>
              </a:ext>
            </a:extLst>
          </p:cNvPr>
          <p:cNvSpPr>
            <a:spLocks noGrp="1"/>
          </p:cNvSpPr>
          <p:nvPr>
            <p:ph idx="1"/>
          </p:nvPr>
        </p:nvSpPr>
        <p:spPr>
          <a:xfrm>
            <a:off x="2576247" y="1498051"/>
            <a:ext cx="4988419" cy="4351338"/>
          </a:xfrm>
        </p:spPr>
        <p:txBody>
          <a:bodyPr vert="horz" lIns="91440" tIns="45720" rIns="91440" bIns="45720" rtlCol="0" anchor="t">
            <a:normAutofit/>
          </a:bodyPr>
          <a:lstStyle/>
          <a:p>
            <a:pPr marL="0" indent="0">
              <a:lnSpc>
                <a:spcPct val="150000"/>
              </a:lnSpc>
              <a:buNone/>
            </a:pPr>
            <a:r>
              <a:rPr lang="en-US" dirty="0">
                <a:cs typeface="Calibri"/>
              </a:rPr>
              <a:t>The SAT</a:t>
            </a:r>
            <a:endParaRPr lang="en-US" dirty="0"/>
          </a:p>
          <a:p>
            <a:pPr marL="0" indent="0">
              <a:lnSpc>
                <a:spcPct val="150000"/>
              </a:lnSpc>
              <a:buNone/>
            </a:pPr>
            <a:r>
              <a:rPr lang="en-US" dirty="0">
                <a:cs typeface="Calibri"/>
              </a:rPr>
              <a:t>The LSAT</a:t>
            </a:r>
          </a:p>
          <a:p>
            <a:pPr marL="0" indent="0">
              <a:lnSpc>
                <a:spcPct val="150000"/>
              </a:lnSpc>
              <a:buNone/>
            </a:pPr>
            <a:r>
              <a:rPr lang="en-US" dirty="0">
                <a:cs typeface="Calibri"/>
              </a:rPr>
              <a:t>The MCAT</a:t>
            </a:r>
          </a:p>
          <a:p>
            <a:pPr marL="0" indent="0">
              <a:lnSpc>
                <a:spcPct val="150000"/>
              </a:lnSpc>
              <a:buNone/>
            </a:pPr>
            <a:r>
              <a:rPr lang="en-US" dirty="0">
                <a:cs typeface="Calibri"/>
              </a:rPr>
              <a:t>Comps &amp; Defenses</a:t>
            </a:r>
          </a:p>
          <a:p>
            <a:pPr marL="0" indent="0">
              <a:lnSpc>
                <a:spcPct val="150000"/>
              </a:lnSpc>
              <a:buNone/>
            </a:pPr>
            <a:r>
              <a:rPr lang="en-US" dirty="0">
                <a:cs typeface="Calibri"/>
              </a:rPr>
              <a:t>The Bar </a:t>
            </a:r>
          </a:p>
          <a:p>
            <a:pPr marL="0" indent="0">
              <a:lnSpc>
                <a:spcPct val="150000"/>
              </a:lnSpc>
              <a:buNone/>
            </a:pPr>
            <a:endParaRPr lang="en-US" dirty="0">
              <a:cs typeface="Calibri"/>
            </a:endParaRPr>
          </a:p>
          <a:p>
            <a:pPr marL="0" indent="0">
              <a:lnSpc>
                <a:spcPct val="150000"/>
              </a:lnSpc>
              <a:buNone/>
            </a:pPr>
            <a:endParaRPr lang="en-US" dirty="0">
              <a:cs typeface="Calibri"/>
            </a:endParaRPr>
          </a:p>
        </p:txBody>
      </p:sp>
      <p:sp>
        <p:nvSpPr>
          <p:cNvPr id="5" name="Content Placeholder 2">
            <a:extLst>
              <a:ext uri="{FF2B5EF4-FFF2-40B4-BE49-F238E27FC236}">
                <a16:creationId xmlns:a16="http://schemas.microsoft.com/office/drawing/2014/main" id="{1DBA950C-50D1-602F-41AD-1BD706B4AA24}"/>
              </a:ext>
            </a:extLst>
          </p:cNvPr>
          <p:cNvSpPr txBox="1">
            <a:spLocks/>
          </p:cNvSpPr>
          <p:nvPr/>
        </p:nvSpPr>
        <p:spPr>
          <a:xfrm>
            <a:off x="6486424" y="1498051"/>
            <a:ext cx="498841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dirty="0">
                <a:cs typeface="Calibri"/>
              </a:rPr>
              <a:t>Driver's License Office </a:t>
            </a:r>
          </a:p>
          <a:p>
            <a:pPr marL="0" indent="0">
              <a:lnSpc>
                <a:spcPct val="150000"/>
              </a:lnSpc>
              <a:buFont typeface="Arial" panose="020B0604020202020204" pitchFamily="34" charset="0"/>
              <a:buNone/>
            </a:pPr>
            <a:r>
              <a:rPr lang="en-US" dirty="0">
                <a:cs typeface="Calibri"/>
              </a:rPr>
              <a:t>Real Estate Exam</a:t>
            </a:r>
          </a:p>
          <a:p>
            <a:pPr marL="0" indent="0">
              <a:lnSpc>
                <a:spcPct val="150000"/>
              </a:lnSpc>
              <a:buFont typeface="Arial" panose="020B0604020202020204" pitchFamily="34" charset="0"/>
              <a:buNone/>
            </a:pPr>
            <a:r>
              <a:rPr lang="en-US" dirty="0">
                <a:cs typeface="Calibri"/>
              </a:rPr>
              <a:t>Medical Board</a:t>
            </a:r>
          </a:p>
          <a:p>
            <a:pPr marL="0" indent="0">
              <a:lnSpc>
                <a:spcPct val="150000"/>
              </a:lnSpc>
              <a:buFont typeface="Arial" panose="020B0604020202020204" pitchFamily="34" charset="0"/>
              <a:buNone/>
            </a:pPr>
            <a:r>
              <a:rPr lang="en-US" dirty="0">
                <a:cs typeface="Calibri"/>
              </a:rPr>
              <a:t>Pilot's License</a:t>
            </a:r>
            <a:endParaRPr lang="en-US" dirty="0">
              <a:ea typeface="Calibri"/>
              <a:cs typeface="Calibri"/>
            </a:endParaRPr>
          </a:p>
          <a:p>
            <a:pPr marL="0" indent="0">
              <a:lnSpc>
                <a:spcPct val="150000"/>
              </a:lnSpc>
              <a:buFont typeface="Arial" panose="020B0604020202020204" pitchFamily="34" charset="0"/>
              <a:buNone/>
            </a:pPr>
            <a:r>
              <a:rPr lang="en-US" dirty="0">
                <a:cs typeface="Calibri"/>
              </a:rPr>
              <a:t>Olympic Gymnast Vaulters</a:t>
            </a:r>
          </a:p>
          <a:p>
            <a:pPr marL="0" indent="0">
              <a:lnSpc>
                <a:spcPct val="150000"/>
              </a:lnSpc>
              <a:buFont typeface="Arial" panose="020B0604020202020204" pitchFamily="34" charset="0"/>
              <a:buNone/>
            </a:pPr>
            <a:endParaRPr lang="en-US" dirty="0">
              <a:cs typeface="Calibri"/>
            </a:endParaRPr>
          </a:p>
          <a:p>
            <a:pPr marL="0" indent="0">
              <a:lnSpc>
                <a:spcPct val="150000"/>
              </a:lnSpc>
              <a:buFont typeface="Arial" panose="020B0604020202020204" pitchFamily="34" charset="0"/>
              <a:buNone/>
            </a:pPr>
            <a:endParaRPr lang="en-US" dirty="0">
              <a:cs typeface="Calibri"/>
            </a:endParaRPr>
          </a:p>
        </p:txBody>
      </p:sp>
    </p:spTree>
    <p:extLst>
      <p:ext uri="{BB962C8B-B14F-4D97-AF65-F5344CB8AC3E}">
        <p14:creationId xmlns:p14="http://schemas.microsoft.com/office/powerpoint/2010/main" val="310778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Free photo top view greeting card with hook in heart shape">
            <a:extLst>
              <a:ext uri="{FF2B5EF4-FFF2-40B4-BE49-F238E27FC236}">
                <a16:creationId xmlns:a16="http://schemas.microsoft.com/office/drawing/2014/main" id="{68C4870D-18CA-C3F2-2BF1-0E5F38EB1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89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821AB7-D96F-D15A-0677-A9985DF595E1}"/>
              </a:ext>
            </a:extLst>
          </p:cNvPr>
          <p:cNvSpPr>
            <a:spLocks noGrp="1"/>
          </p:cNvSpPr>
          <p:nvPr>
            <p:ph type="title"/>
          </p:nvPr>
        </p:nvSpPr>
        <p:spPr>
          <a:xfrm>
            <a:off x="4116926" y="1203368"/>
            <a:ext cx="4908327" cy="1325563"/>
          </a:xfrm>
        </p:spPr>
        <p:txBody>
          <a:bodyPr>
            <a:normAutofit/>
          </a:bodyPr>
          <a:lstStyle/>
          <a:p>
            <a:pPr algn="ctr"/>
            <a:r>
              <a:rPr lang="en-US" sz="5400" kern="1600" spc="600" dirty="0">
                <a:solidFill>
                  <a:srgbClr val="002060"/>
                </a:solidFill>
                <a:latin typeface="Dubai Light" panose="020B0303030403030204" pitchFamily="34" charset="-78"/>
                <a:cs typeface="Dubai Light" panose="020B0303030403030204" pitchFamily="34" charset="-78"/>
              </a:rPr>
              <a:t>GOALS</a:t>
            </a:r>
          </a:p>
        </p:txBody>
      </p:sp>
      <p:sp>
        <p:nvSpPr>
          <p:cNvPr id="6" name="Content Placeholder 2">
            <a:extLst>
              <a:ext uri="{FF2B5EF4-FFF2-40B4-BE49-F238E27FC236}">
                <a16:creationId xmlns:a16="http://schemas.microsoft.com/office/drawing/2014/main" id="{79E6D68C-F4E2-D2DC-097A-89C2D4DAAAAF}"/>
              </a:ext>
            </a:extLst>
          </p:cNvPr>
          <p:cNvSpPr txBox="1">
            <a:spLocks/>
          </p:cNvSpPr>
          <p:nvPr/>
        </p:nvSpPr>
        <p:spPr>
          <a:xfrm>
            <a:off x="1597791" y="3169479"/>
            <a:ext cx="8144539" cy="24978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2400" dirty="0">
              <a:solidFill>
                <a:srgbClr val="002060"/>
              </a:solidFill>
            </a:endParaRPr>
          </a:p>
          <a:p>
            <a:pPr marL="0" indent="0">
              <a:buNone/>
            </a:pPr>
            <a:r>
              <a:rPr lang="en-US" sz="5400" dirty="0">
                <a:solidFill>
                  <a:srgbClr val="002060"/>
                </a:solidFill>
              </a:rPr>
              <a:t>2 	</a:t>
            </a:r>
            <a:endParaRPr lang="en-US" sz="2400" dirty="0">
              <a:solidFill>
                <a:srgbClr val="002060"/>
              </a:solidFill>
              <a:ea typeface="Calibri"/>
              <a:cs typeface="Calibri"/>
            </a:endParaRPr>
          </a:p>
        </p:txBody>
      </p:sp>
      <p:sp>
        <p:nvSpPr>
          <p:cNvPr id="7" name="Content Placeholder 2">
            <a:extLst>
              <a:ext uri="{FF2B5EF4-FFF2-40B4-BE49-F238E27FC236}">
                <a16:creationId xmlns:a16="http://schemas.microsoft.com/office/drawing/2014/main" id="{66EDC1F8-3F1F-C390-C197-A3DD607034D9}"/>
              </a:ext>
            </a:extLst>
          </p:cNvPr>
          <p:cNvSpPr txBox="1">
            <a:spLocks/>
          </p:cNvSpPr>
          <p:nvPr/>
        </p:nvSpPr>
        <p:spPr>
          <a:xfrm>
            <a:off x="1686863" y="4092647"/>
            <a:ext cx="8722129" cy="23794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3200" dirty="0">
              <a:solidFill>
                <a:srgbClr val="002060"/>
              </a:solidFill>
            </a:endParaRPr>
          </a:p>
          <a:p>
            <a:pPr marL="0" indent="0">
              <a:buNone/>
            </a:pPr>
            <a:r>
              <a:rPr lang="en-US" sz="5400" dirty="0">
                <a:solidFill>
                  <a:srgbClr val="002060"/>
                </a:solidFill>
              </a:rPr>
              <a:t>3</a:t>
            </a:r>
            <a:r>
              <a:rPr lang="en-US" sz="6600" dirty="0">
                <a:solidFill>
                  <a:srgbClr val="002060"/>
                </a:solidFill>
              </a:rPr>
              <a:t> 	</a:t>
            </a:r>
            <a:r>
              <a:rPr lang="en-US" sz="3200" dirty="0">
                <a:solidFill>
                  <a:srgbClr val="002060"/>
                </a:solidFill>
              </a:rPr>
              <a:t>Create a communication &amp; mulligan plan</a:t>
            </a:r>
          </a:p>
        </p:txBody>
      </p:sp>
      <p:sp>
        <p:nvSpPr>
          <p:cNvPr id="4" name="Content Placeholder 2">
            <a:extLst>
              <a:ext uri="{FF2B5EF4-FFF2-40B4-BE49-F238E27FC236}">
                <a16:creationId xmlns:a16="http://schemas.microsoft.com/office/drawing/2014/main" id="{D7963F1B-AF09-B9D2-B9CA-6B7E3A83D930}"/>
              </a:ext>
            </a:extLst>
          </p:cNvPr>
          <p:cNvSpPr txBox="1">
            <a:spLocks/>
          </p:cNvSpPr>
          <p:nvPr/>
        </p:nvSpPr>
        <p:spPr>
          <a:xfrm>
            <a:off x="1597791" y="1791550"/>
            <a:ext cx="7868093" cy="163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3200" dirty="0">
              <a:solidFill>
                <a:srgbClr val="002060"/>
              </a:solidFill>
            </a:endParaRPr>
          </a:p>
          <a:p>
            <a:pPr marL="0" indent="0">
              <a:buNone/>
            </a:pPr>
            <a:r>
              <a:rPr lang="en-US" sz="5400" dirty="0">
                <a:solidFill>
                  <a:srgbClr val="002060"/>
                </a:solidFill>
              </a:rPr>
              <a:t>1</a:t>
            </a:r>
            <a:r>
              <a:rPr lang="en-US" sz="6600" dirty="0">
                <a:solidFill>
                  <a:srgbClr val="002060"/>
                </a:solidFill>
              </a:rPr>
              <a:t> 	</a:t>
            </a:r>
            <a:r>
              <a:rPr lang="en-US" sz="3200" dirty="0">
                <a:solidFill>
                  <a:srgbClr val="002060"/>
                </a:solidFill>
              </a:rPr>
              <a:t> Understand confirming communication</a:t>
            </a:r>
          </a:p>
        </p:txBody>
      </p:sp>
      <p:sp>
        <p:nvSpPr>
          <p:cNvPr id="3" name="Content Placeholder 2">
            <a:extLst>
              <a:ext uri="{FF2B5EF4-FFF2-40B4-BE49-F238E27FC236}">
                <a16:creationId xmlns:a16="http://schemas.microsoft.com/office/drawing/2014/main" id="{B3D84297-63D6-4315-09FB-99BBFAD75819}"/>
              </a:ext>
            </a:extLst>
          </p:cNvPr>
          <p:cNvSpPr txBox="1">
            <a:spLocks/>
          </p:cNvSpPr>
          <p:nvPr/>
        </p:nvSpPr>
        <p:spPr>
          <a:xfrm>
            <a:off x="2637044" y="3279336"/>
            <a:ext cx="7868093" cy="163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sz="3200" dirty="0">
              <a:solidFill>
                <a:srgbClr val="002060"/>
              </a:solidFill>
            </a:endParaRPr>
          </a:p>
          <a:p>
            <a:pPr marL="0" indent="0">
              <a:buNone/>
            </a:pPr>
            <a:r>
              <a:rPr lang="en-US" sz="3200" dirty="0">
                <a:solidFill>
                  <a:srgbClr val="002060"/>
                </a:solidFill>
              </a:rPr>
              <a:t>Link communication to growth mindset</a:t>
            </a:r>
          </a:p>
        </p:txBody>
      </p:sp>
    </p:spTree>
    <p:extLst>
      <p:ext uri="{BB962C8B-B14F-4D97-AF65-F5344CB8AC3E}">
        <p14:creationId xmlns:p14="http://schemas.microsoft.com/office/powerpoint/2010/main" val="30183690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2420EE-B7B8-1CB5-2A45-8A8AA7FEBAE6}"/>
              </a:ext>
            </a:extLst>
          </p:cNvPr>
          <p:cNvSpPr/>
          <p:nvPr/>
        </p:nvSpPr>
        <p:spPr>
          <a:xfrm>
            <a:off x="0" y="0"/>
            <a:ext cx="12192000" cy="6858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63189" y="489499"/>
            <a:ext cx="7784123" cy="1304748"/>
          </a:xfrm>
        </p:spPr>
        <p:txBody>
          <a:bodyPr>
            <a:normAutofit/>
          </a:bodyPr>
          <a:lstStyle/>
          <a:p>
            <a:pPr algn="l"/>
            <a:r>
              <a:rPr lang="en-US" dirty="0">
                <a:solidFill>
                  <a:schemeClr val="bg1"/>
                </a:solidFill>
                <a:latin typeface="Arial" panose="020B0604020202020204" pitchFamily="34" charset="0"/>
                <a:cs typeface="Arial" panose="020B0604020202020204" pitchFamily="34" charset="0"/>
              </a:rPr>
              <a:t>Emotion Trumps Logic</a:t>
            </a:r>
          </a:p>
        </p:txBody>
      </p:sp>
      <p:grpSp>
        <p:nvGrpSpPr>
          <p:cNvPr id="4" name="Group 3"/>
          <p:cNvGrpSpPr/>
          <p:nvPr/>
        </p:nvGrpSpPr>
        <p:grpSpPr>
          <a:xfrm>
            <a:off x="3663740" y="2244631"/>
            <a:ext cx="5162014" cy="5102868"/>
            <a:chOff x="6585360" y="2502834"/>
            <a:chExt cx="5162014" cy="5102868"/>
          </a:xfrm>
        </p:grpSpPr>
        <p:pic>
          <p:nvPicPr>
            <p:cNvPr id="5" name="Picture 2" descr="Brain, Heart, Brain Icon, Emotional Intelligence"/>
            <p:cNvPicPr>
              <a:picLocks noChangeAspect="1" noChangeArrowheads="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a14:imgEffect>
                        <a14:backgroundRemoval t="10000" b="90000" l="5169" r="96941"/>
                      </a14:imgEffect>
                    </a14:imgLayer>
                  </a14:imgProps>
                </a:ext>
                <a:ext uri="{28A0092B-C50C-407E-A947-70E740481C1C}">
                  <a14:useLocalDpi xmlns:a14="http://schemas.microsoft.com/office/drawing/2010/main" val="0"/>
                </a:ext>
              </a:extLst>
            </a:blip>
            <a:srcRect l="60850"/>
            <a:stretch/>
          </p:blipFill>
          <p:spPr bwMode="auto">
            <a:xfrm>
              <a:off x="9193426" y="2638758"/>
              <a:ext cx="2553948" cy="4954587"/>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Brain, Heart, Brain Icon, Emotional Intelligence"/>
            <p:cNvPicPr>
              <a:picLocks noChangeAspect="1" noChangeArrowheads="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a14:imgEffect>
                        <a14:backgroundRemoval t="10000" b="90000" l="5169" r="96941"/>
                      </a14:imgEffect>
                    </a14:imgLayer>
                  </a14:imgProps>
                </a:ext>
                <a:ext uri="{28A0092B-C50C-407E-A947-70E740481C1C}">
                  <a14:useLocalDpi xmlns:a14="http://schemas.microsoft.com/office/drawing/2010/main" val="0"/>
                </a:ext>
              </a:extLst>
            </a:blip>
            <a:srcRect r="60222"/>
            <a:stretch/>
          </p:blipFill>
          <p:spPr bwMode="auto">
            <a:xfrm>
              <a:off x="6585360" y="2651115"/>
              <a:ext cx="2594919" cy="4954587"/>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9578" y="2502834"/>
              <a:ext cx="2007696" cy="21023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46423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 y="-473088"/>
            <a:ext cx="12192001" cy="8677433"/>
          </a:xfrm>
          <a:prstGeom prst="rect">
            <a:avLst/>
          </a:prstGeom>
        </p:spPr>
      </p:pic>
      <p:sp>
        <p:nvSpPr>
          <p:cNvPr id="10" name="Rectangle 9"/>
          <p:cNvSpPr/>
          <p:nvPr/>
        </p:nvSpPr>
        <p:spPr>
          <a:xfrm>
            <a:off x="-37783" y="195925"/>
            <a:ext cx="5244388" cy="1354095"/>
          </a:xfrm>
          <a:prstGeom prst="rect">
            <a:avLst/>
          </a:prstGeom>
          <a:solidFill>
            <a:srgbClr val="00002E">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4542" y="371983"/>
            <a:ext cx="5538214" cy="923330"/>
          </a:xfrm>
          <a:prstGeom prst="rect">
            <a:avLst/>
          </a:prstGeom>
          <a:noFill/>
        </p:spPr>
        <p:txBody>
          <a:bodyPr wrap="square" lIns="91440" tIns="45720" rIns="91440" bIns="45720" anchor="t">
            <a:spAutoFit/>
          </a:bodyPr>
          <a:lstStyle/>
          <a:p>
            <a:r>
              <a:rPr lang="en-US" sz="5400" dirty="0">
                <a:solidFill>
                  <a:schemeClr val="bg1"/>
                </a:solidFill>
              </a:rPr>
              <a:t>You Rock! </a:t>
            </a:r>
            <a:endParaRPr lang="en-US" sz="5400" dirty="0">
              <a:solidFill>
                <a:schemeClr val="bg1"/>
              </a:solidFill>
              <a:cs typeface="Calibri"/>
            </a:endParaRPr>
          </a:p>
        </p:txBody>
      </p:sp>
      <p:grpSp>
        <p:nvGrpSpPr>
          <p:cNvPr id="4" name="Group 3">
            <a:extLst>
              <a:ext uri="{FF2B5EF4-FFF2-40B4-BE49-F238E27FC236}">
                <a16:creationId xmlns:a16="http://schemas.microsoft.com/office/drawing/2014/main" id="{2DC580A5-09E6-D5AA-71A7-3FD37E1BFED3}"/>
              </a:ext>
            </a:extLst>
          </p:cNvPr>
          <p:cNvGrpSpPr/>
          <p:nvPr/>
        </p:nvGrpSpPr>
        <p:grpSpPr>
          <a:xfrm>
            <a:off x="5464097" y="5816140"/>
            <a:ext cx="7680383" cy="1183114"/>
            <a:chOff x="-138544" y="285135"/>
            <a:chExt cx="10818605" cy="1183114"/>
          </a:xfrm>
        </p:grpSpPr>
        <p:sp>
          <p:nvSpPr>
            <p:cNvPr id="5" name="Rectangle 4">
              <a:extLst>
                <a:ext uri="{FF2B5EF4-FFF2-40B4-BE49-F238E27FC236}">
                  <a16:creationId xmlns:a16="http://schemas.microsoft.com/office/drawing/2014/main" id="{11A8C4E3-469F-E055-0FD8-EB086813D1AA}"/>
                </a:ext>
              </a:extLst>
            </p:cNvPr>
            <p:cNvSpPr/>
            <p:nvPr/>
          </p:nvSpPr>
          <p:spPr>
            <a:xfrm>
              <a:off x="-138544" y="285135"/>
              <a:ext cx="9888573" cy="1183114"/>
            </a:xfrm>
            <a:prstGeom prst="rect">
              <a:avLst/>
            </a:prstGeom>
            <a:solidFill>
              <a:srgbClr val="00002E">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135DD81-F0DD-40DB-E701-7BAD579432AB}"/>
                </a:ext>
              </a:extLst>
            </p:cNvPr>
            <p:cNvSpPr/>
            <p:nvPr/>
          </p:nvSpPr>
          <p:spPr>
            <a:xfrm>
              <a:off x="237465" y="522749"/>
              <a:ext cx="10442596" cy="707886"/>
            </a:xfrm>
            <a:prstGeom prst="rect">
              <a:avLst/>
            </a:prstGeom>
            <a:noFill/>
          </p:spPr>
          <p:txBody>
            <a:bodyPr wrap="square" lIns="91440" tIns="45720" rIns="91440" bIns="45720" anchor="t">
              <a:spAutoFit/>
            </a:bodyPr>
            <a:lstStyle/>
            <a:p>
              <a:r>
                <a:rPr lang="en-US" sz="4000" dirty="0">
                  <a:solidFill>
                    <a:schemeClr val="bg1"/>
                  </a:solidFill>
                </a:rPr>
                <a:t>Questions or Comments?</a:t>
              </a:r>
              <a:endParaRPr lang="en-US" sz="4000" dirty="0">
                <a:solidFill>
                  <a:schemeClr val="bg1"/>
                </a:solidFill>
                <a:cs typeface="Calibri"/>
              </a:endParaRPr>
            </a:p>
          </p:txBody>
        </p:sp>
      </p:grpSp>
    </p:spTree>
    <p:extLst>
      <p:ext uri="{BB962C8B-B14F-4D97-AF65-F5344CB8AC3E}">
        <p14:creationId xmlns:p14="http://schemas.microsoft.com/office/powerpoint/2010/main" val="2239695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Content Placeholder 3" descr="A piece of paper with handwriting&#10;&#10;Description automatically generated">
            <a:extLst>
              <a:ext uri="{FF2B5EF4-FFF2-40B4-BE49-F238E27FC236}">
                <a16:creationId xmlns:a16="http://schemas.microsoft.com/office/drawing/2014/main" id="{687A44A2-78F9-8A68-5AA8-323301197641}"/>
              </a:ext>
            </a:extLst>
          </p:cNvPr>
          <p:cNvPicPr>
            <a:picLocks noChangeAspect="1"/>
          </p:cNvPicPr>
          <p:nvPr/>
        </p:nvPicPr>
        <p:blipFill rotWithShape="1">
          <a:blip r:embed="rId2"/>
          <a:srcRect l="1007" t="-1" r="11134" b="-1"/>
          <a:stretch/>
        </p:blipFill>
        <p:spPr>
          <a:xfrm rot="650540">
            <a:off x="7047018" y="821723"/>
            <a:ext cx="4453219" cy="4836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6" name="TextBox 75">
            <a:extLst>
              <a:ext uri="{FF2B5EF4-FFF2-40B4-BE49-F238E27FC236}">
                <a16:creationId xmlns:a16="http://schemas.microsoft.com/office/drawing/2014/main" id="{EE7E8B9B-87A1-D097-FBAE-2F5D2F770886}"/>
              </a:ext>
            </a:extLst>
          </p:cNvPr>
          <p:cNvSpPr txBox="1"/>
          <p:nvPr/>
        </p:nvSpPr>
        <p:spPr>
          <a:xfrm>
            <a:off x="650071" y="813588"/>
            <a:ext cx="5129783" cy="5078313"/>
          </a:xfrm>
          <a:prstGeom prst="rect">
            <a:avLst/>
          </a:prstGeom>
          <a:noFill/>
        </p:spPr>
        <p:txBody>
          <a:bodyPr wrap="square">
            <a:spAutoFit/>
          </a:bodyPr>
          <a:lstStyle/>
          <a:p>
            <a:r>
              <a:rPr lang="en-US" sz="3600" dirty="0">
                <a:latin typeface="+mj-lt"/>
                <a:ea typeface="Calibri Light"/>
                <a:cs typeface="Calibri Light"/>
              </a:rPr>
              <a:t>God, you're making me earn my salary!  I </a:t>
            </a:r>
            <a:r>
              <a:rPr lang="en-US" sz="3600" u="sng" dirty="0">
                <a:latin typeface="+mj-lt"/>
                <a:ea typeface="Calibri Light"/>
                <a:cs typeface="Calibri Light"/>
              </a:rPr>
              <a:t>think</a:t>
            </a:r>
            <a:r>
              <a:rPr lang="en-US" sz="3600" dirty="0">
                <a:latin typeface="+mj-lt"/>
                <a:ea typeface="Calibri Light"/>
                <a:cs typeface="Calibri Light"/>
              </a:rPr>
              <a:t> you've got some fundamentally sound ideas here, but the writing isn't precise enough or clear enough to establish that yet. Clean it up and let me see it again.</a:t>
            </a:r>
            <a:endParaRPr lang="en-US" sz="3600" dirty="0">
              <a:latin typeface="+mj-lt"/>
            </a:endParaRPr>
          </a:p>
        </p:txBody>
      </p:sp>
    </p:spTree>
    <p:extLst>
      <p:ext uri="{BB962C8B-B14F-4D97-AF65-F5344CB8AC3E}">
        <p14:creationId xmlns:p14="http://schemas.microsoft.com/office/powerpoint/2010/main" val="2045404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Qr code&#10;&#10;Description automatically generated">
            <a:extLst>
              <a:ext uri="{FF2B5EF4-FFF2-40B4-BE49-F238E27FC236}">
                <a16:creationId xmlns:a16="http://schemas.microsoft.com/office/drawing/2014/main" id="{16B45D1E-8518-CA2A-7598-676EF547414D}"/>
              </a:ext>
            </a:extLst>
          </p:cNvPr>
          <p:cNvPicPr>
            <a:picLocks noChangeAspect="1"/>
          </p:cNvPicPr>
          <p:nvPr/>
        </p:nvPicPr>
        <p:blipFill rotWithShape="1">
          <a:blip r:embed="rId2"/>
          <a:srcRect t="23632" r="-1" b="20116"/>
          <a:stretch/>
        </p:blipFill>
        <p:spPr>
          <a:xfrm>
            <a:off x="20" y="10"/>
            <a:ext cx="12191980" cy="6857990"/>
          </a:xfrm>
          <a:prstGeom prst="rect">
            <a:avLst/>
          </a:prstGeom>
        </p:spPr>
      </p:pic>
    </p:spTree>
    <p:extLst>
      <p:ext uri="{BB962C8B-B14F-4D97-AF65-F5344CB8AC3E}">
        <p14:creationId xmlns:p14="http://schemas.microsoft.com/office/powerpoint/2010/main" val="3828312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85BC4-2A75-8055-08A3-7FF3D9F9AF38}"/>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947A34B1-4CEB-B6FA-F6EF-09943865FB02}"/>
              </a:ext>
            </a:extLst>
          </p:cNvPr>
          <p:cNvSpPr>
            <a:spLocks noGrp="1"/>
          </p:cNvSpPr>
          <p:nvPr>
            <p:ph idx="1"/>
          </p:nvPr>
        </p:nvSpPr>
        <p:spPr/>
        <p:txBody>
          <a:bodyPr>
            <a:normAutofit fontScale="92500" lnSpcReduction="10000"/>
          </a:bodyPr>
          <a:lstStyle/>
          <a:p>
            <a:pPr marL="0" indent="0">
              <a:buNone/>
            </a:pPr>
            <a:r>
              <a:rPr lang="en-US" dirty="0"/>
              <a:t>Exam Wrappers </a:t>
            </a:r>
          </a:p>
          <a:p>
            <a:pPr marL="0" indent="0">
              <a:buNone/>
            </a:pPr>
            <a:r>
              <a:rPr lang="en-US" dirty="0">
                <a:hlinkClick r:id="rId2"/>
              </a:rPr>
              <a:t>https://www.cmu.edu/teaching/designteach/teach/examwrappers/</a:t>
            </a:r>
            <a:endParaRPr lang="en-US" dirty="0"/>
          </a:p>
          <a:p>
            <a:pPr marL="0" indent="0">
              <a:buNone/>
            </a:pPr>
            <a:r>
              <a:rPr lang="en-US" dirty="0"/>
              <a:t>How to Give Feedback </a:t>
            </a:r>
            <a:br>
              <a:rPr lang="en-US" dirty="0"/>
            </a:br>
            <a:r>
              <a:rPr lang="en-US" dirty="0">
                <a:hlinkClick r:id="rId3"/>
              </a:rPr>
              <a:t>https://tll.mit.edu/teaching-resources/assess-learning/how-to-give-feedback/</a:t>
            </a:r>
            <a:endParaRPr lang="en-US" dirty="0"/>
          </a:p>
          <a:p>
            <a:pPr marL="0" indent="0">
              <a:buNone/>
            </a:pPr>
            <a:r>
              <a:rPr lang="en-US" dirty="0"/>
              <a:t>Shaping a Positive Learning Environment</a:t>
            </a:r>
          </a:p>
          <a:p>
            <a:pPr marL="0" indent="0">
              <a:buNone/>
            </a:pPr>
            <a:r>
              <a:rPr lang="en-US" dirty="0">
                <a:hlinkClick r:id="rId4"/>
              </a:rPr>
              <a:t>https://teaching.resources.osu.edu/teaching-topics/shaping-positive-learning</a:t>
            </a:r>
            <a:endParaRPr lang="en-US" dirty="0"/>
          </a:p>
          <a:p>
            <a:pPr marL="0" indent="0">
              <a:buNone/>
            </a:pPr>
            <a:r>
              <a:rPr lang="en-US" dirty="0"/>
              <a:t>Communication Climate</a:t>
            </a:r>
          </a:p>
          <a:p>
            <a:pPr marL="0" indent="0">
              <a:buNone/>
            </a:pPr>
            <a:r>
              <a:rPr lang="en-US" dirty="0">
                <a:hlinkClick r:id="rId5"/>
              </a:rPr>
              <a:t>https://open.maricopa.edu/com110/chapter/7-1-communication-climate/</a:t>
            </a: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32386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7E96-E979-D389-49DB-0EDF36CA3BA6}"/>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D0F192E1-A7A3-C1E5-D461-67A5462FAD56}"/>
              </a:ext>
            </a:extLst>
          </p:cNvPr>
          <p:cNvSpPr>
            <a:spLocks noGrp="1"/>
          </p:cNvSpPr>
          <p:nvPr>
            <p:ph idx="1"/>
          </p:nvPr>
        </p:nvSpPr>
        <p:spPr>
          <a:xfrm>
            <a:off x="838200" y="1555423"/>
            <a:ext cx="10515600" cy="4937452"/>
          </a:xfrm>
        </p:spPr>
        <p:txBody>
          <a:bodyPr vert="horz" lIns="91440" tIns="45720" rIns="91440" bIns="45720" rtlCol="0" anchor="t">
            <a:noAutofit/>
          </a:bodyPr>
          <a:lstStyle/>
          <a:p>
            <a:pPr marL="0" indent="0">
              <a:buNone/>
            </a:pPr>
            <a:r>
              <a:rPr lang="en-US" sz="1600" err="1"/>
              <a:t>Bantoc,J</a:t>
            </a:r>
            <a:r>
              <a:rPr lang="en-US" sz="1600" dirty="0"/>
              <a:t>. (October 21, 2022). The celebrities with a love for golf. CNN. https://www.cnn.com/2022/10/21/golf/gallery/celebrity-golfers-gallery/index.html</a:t>
            </a:r>
            <a:endParaRPr lang="en-US" sz="1600">
              <a:ea typeface="Calibri"/>
              <a:cs typeface="Calibri"/>
            </a:endParaRPr>
          </a:p>
          <a:p>
            <a:pPr marL="0" indent="0">
              <a:buNone/>
            </a:pPr>
            <a:r>
              <a:rPr lang="en-US" sz="1600" dirty="0"/>
              <a:t>Baumeister, R.F., </a:t>
            </a:r>
            <a:r>
              <a:rPr lang="en-US" sz="1600" err="1"/>
              <a:t>Bratslavsky</a:t>
            </a:r>
            <a:r>
              <a:rPr lang="en-US" sz="1600" dirty="0"/>
              <a:t>, E. </a:t>
            </a:r>
            <a:r>
              <a:rPr lang="en-US" sz="1600" err="1"/>
              <a:t>Finkenauer</a:t>
            </a:r>
            <a:r>
              <a:rPr lang="en-US" sz="1600" dirty="0"/>
              <a:t>, C. &amp; Vohs, K. D. (2001). Bad is Stronger Than Good. Review of General Psychology (5)4. 323-370.</a:t>
            </a:r>
            <a:endParaRPr lang="en-US" sz="1600">
              <a:ea typeface="Calibri"/>
              <a:cs typeface="Calibri"/>
            </a:endParaRPr>
          </a:p>
          <a:p>
            <a:pPr marL="0" indent="0">
              <a:buNone/>
            </a:pPr>
            <a:r>
              <a:rPr lang="en-US" sz="1600" b="0" i="0" err="1">
                <a:solidFill>
                  <a:srgbClr val="212121"/>
                </a:solidFill>
                <a:effectLst/>
                <a:latin typeface="Calibri"/>
                <a:ea typeface="Calibri"/>
                <a:cs typeface="Calibri"/>
              </a:rPr>
              <a:t>Bonduelle</a:t>
            </a:r>
            <a:r>
              <a:rPr lang="en-US" sz="1600" b="0" i="0" dirty="0">
                <a:solidFill>
                  <a:srgbClr val="212121"/>
                </a:solidFill>
                <a:effectLst/>
                <a:latin typeface="Calibri"/>
                <a:ea typeface="Calibri"/>
                <a:cs typeface="Calibri"/>
              </a:rPr>
              <a:t> SLB, Chen Q, Wu GR, Braet C, De </a:t>
            </a:r>
            <a:r>
              <a:rPr lang="en-US" sz="1600" b="0" i="0" err="1">
                <a:solidFill>
                  <a:srgbClr val="212121"/>
                </a:solidFill>
                <a:effectLst/>
                <a:latin typeface="Calibri"/>
                <a:ea typeface="Calibri"/>
                <a:cs typeface="Calibri"/>
              </a:rPr>
              <a:t>Raedt</a:t>
            </a:r>
            <a:r>
              <a:rPr lang="en-US" sz="1600" b="0" i="0" dirty="0">
                <a:solidFill>
                  <a:srgbClr val="212121"/>
                </a:solidFill>
                <a:effectLst/>
                <a:latin typeface="Calibri"/>
                <a:ea typeface="Calibri"/>
                <a:cs typeface="Calibri"/>
              </a:rPr>
              <a:t> R, </a:t>
            </a:r>
            <a:r>
              <a:rPr lang="en-US" sz="1600" b="0" i="0" err="1">
                <a:solidFill>
                  <a:srgbClr val="212121"/>
                </a:solidFill>
                <a:effectLst/>
                <a:latin typeface="Calibri"/>
                <a:ea typeface="Calibri"/>
                <a:cs typeface="Calibri"/>
              </a:rPr>
              <a:t>Baeken</a:t>
            </a:r>
            <a:r>
              <a:rPr lang="en-US" sz="1600" b="0" i="0" dirty="0">
                <a:solidFill>
                  <a:srgbClr val="212121"/>
                </a:solidFill>
                <a:effectLst/>
                <a:latin typeface="Calibri"/>
                <a:ea typeface="Calibri"/>
                <a:cs typeface="Calibri"/>
              </a:rPr>
              <a:t> C. Exposure to Criticism Modulates Left but Not Right Amygdala Functional Connectivity in Healthy Adolescents: Individual Influences of Perceived and Self-Criticism. Front Psychiatry. 2021 Jul 6;12:673805. </a:t>
            </a:r>
            <a:r>
              <a:rPr lang="en-US" sz="1600" b="0" i="0" err="1">
                <a:solidFill>
                  <a:srgbClr val="212121"/>
                </a:solidFill>
                <a:effectLst/>
                <a:latin typeface="Calibri"/>
                <a:ea typeface="Calibri"/>
                <a:cs typeface="Calibri"/>
              </a:rPr>
              <a:t>doi</a:t>
            </a:r>
            <a:r>
              <a:rPr lang="en-US" sz="1600" b="0" i="0" dirty="0">
                <a:solidFill>
                  <a:srgbClr val="212121"/>
                </a:solidFill>
                <a:effectLst/>
                <a:latin typeface="Calibri"/>
                <a:ea typeface="Calibri"/>
                <a:cs typeface="Calibri"/>
              </a:rPr>
              <a:t>: 10.3389/fpsyt.2021.673805. PMID: 34295271; PMCID: PMC8290839.</a:t>
            </a:r>
            <a:endParaRPr lang="en-US" sz="1600">
              <a:latin typeface="Calibri"/>
              <a:ea typeface="Calibri"/>
              <a:cs typeface="Calibri"/>
            </a:endParaRPr>
          </a:p>
          <a:p>
            <a:pPr marL="0" indent="0">
              <a:buNone/>
            </a:pPr>
            <a:r>
              <a:rPr lang="en-US" sz="1600" dirty="0"/>
              <a:t>Boulton, M. (August 15, 2021). Let’s Be Clear: Overcoming Negativity Bias. </a:t>
            </a:r>
            <a:r>
              <a:rPr lang="en-US" sz="1600" err="1"/>
              <a:t>Bulletion</a:t>
            </a:r>
            <a:r>
              <a:rPr lang="en-US" sz="1600" dirty="0"/>
              <a:t> of the Canadian Radiation Protection Association. </a:t>
            </a:r>
            <a:r>
              <a:rPr lang="en-US" sz="1600" dirty="0">
                <a:hlinkClick r:id="rId2"/>
              </a:rPr>
              <a:t>https://crpa-acrp-bulletin.ca/2021/08/15/lets-be-clear-overcoming-the-negativity-bias/</a:t>
            </a:r>
            <a:endParaRPr lang="en-US" sz="1600">
              <a:ea typeface="Calibri"/>
              <a:cs typeface="Calibri"/>
            </a:endParaRPr>
          </a:p>
          <a:p>
            <a:pPr marL="0" indent="0">
              <a:buNone/>
            </a:pPr>
            <a:r>
              <a:rPr lang="en-US" sz="1600" dirty="0"/>
              <a:t>Cissna , K. N. and Sieburg , E. 1981 . “ Patterns of interactional confirmation and disconfirmation ” . In </a:t>
            </a:r>
            <a:r>
              <a:rPr lang="en-US" sz="1600" i="1" dirty="0"/>
              <a:t>Rigor and imagination: Essays from the legacy of Gregory Bateson</a:t>
            </a:r>
            <a:r>
              <a:rPr lang="en-US" sz="1600" dirty="0"/>
              <a:t> , Edited by: Wilder-Mott , C. and Weakland , J. H. 253 – 282 . New York : Praeger .  </a:t>
            </a:r>
            <a:endParaRPr lang="en-US" sz="1600">
              <a:ea typeface="Calibri"/>
              <a:cs typeface="Calibri"/>
            </a:endParaRPr>
          </a:p>
          <a:p>
            <a:pPr marL="0" indent="0">
              <a:buNone/>
            </a:pPr>
            <a:r>
              <a:rPr lang="en-US" sz="1600" dirty="0"/>
              <a:t>Dweck, C. (2007). Mindset: The new Psychology of Success. </a:t>
            </a:r>
            <a:endParaRPr lang="en-US" sz="1600">
              <a:ea typeface="Calibri"/>
              <a:cs typeface="Calibri"/>
            </a:endParaRPr>
          </a:p>
          <a:p>
            <a:pPr marL="0" indent="0">
              <a:buNone/>
            </a:pPr>
            <a:r>
              <a:rPr lang="en-US" sz="1600" dirty="0"/>
              <a:t>Ellis , K. 2000 . Perceived teacher confirmation: The development and validation of an instrument and two studies of the relationship to cognitive and affective learning . </a:t>
            </a:r>
            <a:r>
              <a:rPr lang="en-US" sz="1600" i="1" dirty="0"/>
              <a:t>Human Communication Research</a:t>
            </a:r>
            <a:r>
              <a:rPr lang="en-US" sz="1600" dirty="0"/>
              <a:t> , 26 : 264 – 291 </a:t>
            </a:r>
            <a:endParaRPr lang="en-US" sz="1600">
              <a:ea typeface="Calibri"/>
              <a:cs typeface="Calibri"/>
            </a:endParaRPr>
          </a:p>
          <a:p>
            <a:pPr marL="0" indent="0">
              <a:buNone/>
            </a:pPr>
            <a:r>
              <a:rPr lang="en-US" sz="1600" dirty="0">
                <a:ea typeface="+mn-lt"/>
                <a:cs typeface="+mn-lt"/>
              </a:rPr>
              <a:t>Gibb, J. R. (1958). A Climate for Learning. Adult Education, 9(1), 19-21. https://doi-org.libweb.lib.utsa.edu/10.1177/074171365800900106</a:t>
            </a:r>
            <a:endParaRPr lang="en-US" sz="1600">
              <a:ea typeface="Calibri"/>
              <a:cs typeface="Calibri"/>
            </a:endParaRPr>
          </a:p>
          <a:p>
            <a:pPr marL="0" indent="0">
              <a:buNone/>
            </a:pPr>
            <a:r>
              <a:rPr lang="en-US" sz="1600" dirty="0"/>
              <a:t>Goldsmith, M. (January 22,2007). Feedforward. Business Week. </a:t>
            </a:r>
            <a:r>
              <a:rPr lang="en-US" sz="1600" dirty="0">
                <a:hlinkClick r:id="rId3"/>
              </a:rPr>
              <a:t>https://marshallgoldsmith.com/articles/feed-forward/</a:t>
            </a:r>
            <a:endParaRPr lang="en-US" sz="1600" dirty="0">
              <a:ea typeface="Calibri"/>
              <a:cs typeface="Calibri"/>
            </a:endParaRPr>
          </a:p>
          <a:p>
            <a:pPr marL="0" indent="0">
              <a:buNone/>
            </a:pPr>
            <a:endParaRPr lang="en-US" dirty="0">
              <a:ea typeface="Calibri"/>
              <a:cs typeface="Calibri"/>
            </a:endParaRPr>
          </a:p>
        </p:txBody>
      </p:sp>
    </p:spTree>
    <p:extLst>
      <p:ext uri="{BB962C8B-B14F-4D97-AF65-F5344CB8AC3E}">
        <p14:creationId xmlns:p14="http://schemas.microsoft.com/office/powerpoint/2010/main" val="3661798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EC717-8582-E7AC-8A19-A7ECE25654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35DD06-B642-6D3F-56C8-597737D2FB07}"/>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C85DE83E-069B-1733-6BBD-D6ED53EBC8B1}"/>
              </a:ext>
            </a:extLst>
          </p:cNvPr>
          <p:cNvSpPr>
            <a:spLocks noGrp="1"/>
          </p:cNvSpPr>
          <p:nvPr>
            <p:ph idx="1"/>
          </p:nvPr>
        </p:nvSpPr>
        <p:spPr>
          <a:xfrm>
            <a:off x="838200" y="1555423"/>
            <a:ext cx="10515600" cy="4937452"/>
          </a:xfrm>
        </p:spPr>
        <p:txBody>
          <a:bodyPr vert="horz" lIns="91440" tIns="45720" rIns="91440" bIns="45720" rtlCol="0" anchor="t">
            <a:noAutofit/>
          </a:bodyPr>
          <a:lstStyle/>
          <a:p>
            <a:pPr>
              <a:buNone/>
            </a:pPr>
            <a:r>
              <a:rPr lang="en-US" sz="1600" dirty="0">
                <a:ea typeface="+mn-lt"/>
                <a:cs typeface="+mn-lt"/>
              </a:rPr>
              <a:t>Griffiths, S (June 26, 2022). Why criticism lasts longer than praise. BBC.COM </a:t>
            </a:r>
            <a:r>
              <a:rPr lang="en-US" sz="1600" dirty="0">
                <a:ea typeface="+mn-lt"/>
                <a:cs typeface="+mn-lt"/>
                <a:hlinkClick r:id="rId2"/>
              </a:rPr>
              <a:t>https://www.bbc.com/future/article/20220624-why-criticism-lasts-longer-than-praise</a:t>
            </a:r>
            <a:r>
              <a:rPr lang="en-US" sz="1600" dirty="0">
                <a:ea typeface="+mn-lt"/>
                <a:cs typeface="+mn-lt"/>
              </a:rPr>
              <a:t> </a:t>
            </a:r>
            <a:endParaRPr lang="en-US"/>
          </a:p>
          <a:p>
            <a:pPr>
              <a:buNone/>
            </a:pPr>
            <a:r>
              <a:rPr lang="en-US" sz="1600" dirty="0">
                <a:ea typeface="+mn-lt"/>
                <a:cs typeface="+mn-lt"/>
              </a:rPr>
              <a:t>Goodboy, A. K., &amp; Myers, S. A. (2008). The effect of teacher confirmation on student communication and learning outcomes. Communication Education, 57(2), 153–179. doi:10.1080/03634520701787777 </a:t>
            </a:r>
            <a:endParaRPr lang="en-US"/>
          </a:p>
          <a:p>
            <a:pPr>
              <a:buNone/>
            </a:pPr>
            <a:r>
              <a:rPr lang="en-US" sz="1600" dirty="0">
                <a:ea typeface="+mn-lt"/>
                <a:cs typeface="+mn-lt"/>
              </a:rPr>
              <a:t>Hull</a:t>
            </a:r>
            <a:r>
              <a:rPr lang="en-US" sz="1600" b="0" i="0" dirty="0">
                <a:effectLst/>
                <a:ea typeface="+mn-lt"/>
                <a:cs typeface="+mn-lt"/>
              </a:rPr>
              <a:t>, </a:t>
            </a:r>
            <a:r>
              <a:rPr lang="en-US" sz="1600" dirty="0">
                <a:ea typeface="+mn-lt"/>
                <a:cs typeface="+mn-lt"/>
              </a:rPr>
              <a:t>J. W. (1982). Self-Esteem</a:t>
            </a:r>
            <a:r>
              <a:rPr lang="en-US" sz="1600" b="0" i="0" dirty="0">
                <a:effectLst/>
                <a:ea typeface="+mn-lt"/>
                <a:cs typeface="+mn-lt"/>
              </a:rPr>
              <a:t>, </a:t>
            </a:r>
            <a:r>
              <a:rPr lang="en-US" sz="1600" dirty="0">
                <a:ea typeface="+mn-lt"/>
                <a:cs typeface="+mn-lt"/>
              </a:rPr>
              <a:t>Confirmation</a:t>
            </a:r>
            <a:r>
              <a:rPr lang="en-US" sz="1600" b="0" i="0" dirty="0">
                <a:effectLst/>
                <a:ea typeface="+mn-lt"/>
                <a:cs typeface="+mn-lt"/>
              </a:rPr>
              <a:t>, and </a:t>
            </a:r>
            <a:r>
              <a:rPr lang="en-US" sz="1600" dirty="0">
                <a:ea typeface="+mn-lt"/>
                <a:cs typeface="+mn-lt"/>
              </a:rPr>
              <a:t>Emotional Satisfaction in Small Groups</a:t>
            </a:r>
            <a:r>
              <a:rPr lang="en-US" sz="1600" b="0" i="0" dirty="0">
                <a:effectLst/>
                <a:ea typeface="+mn-lt"/>
                <a:cs typeface="+mn-lt"/>
              </a:rPr>
              <a:t>. </a:t>
            </a:r>
            <a:r>
              <a:rPr lang="en-US" sz="1600" dirty="0">
                <a:ea typeface="+mn-lt"/>
                <a:cs typeface="+mn-lt"/>
              </a:rPr>
              <a:t>ProQuest Dissertations Publishing</a:t>
            </a:r>
            <a:r>
              <a:rPr lang="en-US" sz="1600" b="0" i="0" dirty="0">
                <a:effectLst/>
                <a:ea typeface="+mn-lt"/>
                <a:cs typeface="+mn-lt"/>
              </a:rPr>
              <a:t>.</a:t>
            </a:r>
            <a:r>
              <a:rPr lang="en-US" sz="1600" dirty="0">
                <a:ea typeface="+mn-lt"/>
                <a:cs typeface="+mn-lt"/>
              </a:rPr>
              <a:t> </a:t>
            </a:r>
            <a:endParaRPr lang="en-US">
              <a:ea typeface="+mn-lt"/>
              <a:cs typeface="+mn-lt"/>
            </a:endParaRPr>
          </a:p>
          <a:p>
            <a:pPr>
              <a:buNone/>
            </a:pPr>
            <a:r>
              <a:rPr lang="en-US" sz="1600" dirty="0">
                <a:ea typeface="+mn-lt"/>
                <a:cs typeface="+mn-lt"/>
              </a:rPr>
              <a:t>LaBelle, S., &amp; Johnson, Z. D. (2021). The relationship of student-to-student confirmation in the classroom to college students’ mental health and well-being. Communication Quarterly, 69(2), 133–151. </a:t>
            </a:r>
            <a:r>
              <a:rPr lang="en-US" sz="1600" dirty="0">
                <a:ea typeface="+mn-lt"/>
                <a:cs typeface="+mn-lt"/>
                <a:hlinkClick r:id="rId3"/>
              </a:rPr>
              <a:t>https://doi.org/10.1080/01463373.2021.1887310</a:t>
            </a:r>
            <a:r>
              <a:rPr lang="en-US" sz="1600" dirty="0">
                <a:ea typeface="+mn-lt"/>
                <a:cs typeface="+mn-lt"/>
              </a:rPr>
              <a:t> </a:t>
            </a:r>
            <a:endParaRPr lang="en-US"/>
          </a:p>
          <a:p>
            <a:pPr>
              <a:buNone/>
            </a:pPr>
            <a:r>
              <a:rPr lang="en-US" sz="1600" dirty="0">
                <a:ea typeface="+mn-lt"/>
                <a:cs typeface="+mn-lt"/>
              </a:rPr>
              <a:t>Miner, A. G., Glomb, T. M., &amp; Hulin, C. (2005). Experience sampling mood and its correlates at work. Journal of Occupational and Organizational Psychology, 78(2), 171-193. </a:t>
            </a:r>
            <a:r>
              <a:rPr lang="en-US" sz="1600" dirty="0">
                <a:ea typeface="+mn-lt"/>
                <a:cs typeface="+mn-lt"/>
                <a:hlinkClick r:id="rId4"/>
              </a:rPr>
              <a:t>https://doi.org/10.1348/096317905X40105</a:t>
            </a:r>
            <a:r>
              <a:rPr lang="en-US" sz="1600" dirty="0">
                <a:ea typeface="+mn-lt"/>
                <a:cs typeface="+mn-lt"/>
              </a:rPr>
              <a:t> </a:t>
            </a:r>
            <a:endParaRPr lang="en-US">
              <a:ea typeface="+mn-lt"/>
              <a:cs typeface="+mn-lt"/>
            </a:endParaRPr>
          </a:p>
          <a:p>
            <a:pPr>
              <a:buNone/>
            </a:pPr>
            <a:r>
              <a:rPr lang="en-US" sz="1600" dirty="0">
                <a:ea typeface="+mn-lt"/>
                <a:cs typeface="+mn-lt"/>
              </a:rPr>
              <a:t>Paulus M. Quoted in </a:t>
            </a:r>
            <a:r>
              <a:rPr lang="en-US" sz="1600" dirty="0" err="1">
                <a:ea typeface="+mn-lt"/>
                <a:cs typeface="+mn-lt"/>
              </a:rPr>
              <a:t>Hanessian</a:t>
            </a:r>
            <a:r>
              <a:rPr lang="en-US" sz="1600" dirty="0">
                <a:ea typeface="+mn-lt"/>
                <a:cs typeface="+mn-lt"/>
              </a:rPr>
              <a:t>, L. (March 10, 2014). Why criticism stops us in our tracks. Daily Journal. </a:t>
            </a:r>
            <a:r>
              <a:rPr lang="en-US" sz="1600" dirty="0">
                <a:ea typeface="+mn-lt"/>
                <a:cs typeface="+mn-lt"/>
                <a:hlinkClick r:id="rId5"/>
              </a:rPr>
              <a:t>https://www.thedailyjournal.com/story/news/2014/03/10/why-criticism-stops-us-in-our-tracks/6253163/</a:t>
            </a:r>
            <a:r>
              <a:rPr lang="en-US" sz="1600" dirty="0">
                <a:ea typeface="+mn-lt"/>
                <a:cs typeface="+mn-lt"/>
              </a:rPr>
              <a:t> </a:t>
            </a:r>
            <a:r>
              <a:rPr lang="en-US" sz="1600" dirty="0">
                <a:ea typeface="+mn-lt"/>
                <a:cs typeface="+mn-lt"/>
                <a:hlinkClick r:id="rId5"/>
              </a:rPr>
              <a:t>https://www.thedailyjournal.com/story/news/2014/03/10/why-criticism-stops-us-in-our-tracks/6253163/</a:t>
            </a:r>
            <a:r>
              <a:rPr lang="en-US" sz="1600" dirty="0">
                <a:ea typeface="+mn-lt"/>
                <a:cs typeface="+mn-lt"/>
              </a:rPr>
              <a:t> </a:t>
            </a:r>
            <a:endParaRPr lang="en-US"/>
          </a:p>
          <a:p>
            <a:pPr>
              <a:buNone/>
            </a:pPr>
            <a:r>
              <a:rPr lang="en-US" sz="1600" dirty="0">
                <a:ea typeface="+mn-lt"/>
                <a:cs typeface="+mn-lt"/>
              </a:rPr>
              <a:t>Rhodes, T. M., &amp; </a:t>
            </a:r>
            <a:r>
              <a:rPr lang="en-US" sz="1600" dirty="0" err="1">
                <a:ea typeface="+mn-lt"/>
                <a:cs typeface="+mn-lt"/>
              </a:rPr>
              <a:t>Sarbaum</a:t>
            </a:r>
            <a:r>
              <a:rPr lang="en-US" sz="1600" dirty="0">
                <a:ea typeface="+mn-lt"/>
                <a:cs typeface="+mn-lt"/>
              </a:rPr>
              <a:t>, J. K. (2015). Online homework management systems: Should we allow multiple attempts? American Economist, 60, 120–131. </a:t>
            </a:r>
            <a:endParaRPr lang="en-US"/>
          </a:p>
          <a:p>
            <a:pPr>
              <a:buNone/>
            </a:pPr>
            <a:r>
              <a:rPr lang="en-US" sz="1600" dirty="0">
                <a:ea typeface="+mn-lt"/>
                <a:cs typeface="+mn-lt"/>
              </a:rPr>
              <a:t>Vaish A, Grossmann T, Woodward A. Not all emotions are created equal: the negativity bias in social-emotional development. Psychol Bull. 2008 May;134(3):383-403. </a:t>
            </a:r>
            <a:r>
              <a:rPr lang="en-US" sz="1600" dirty="0" err="1">
                <a:ea typeface="+mn-lt"/>
                <a:cs typeface="+mn-lt"/>
              </a:rPr>
              <a:t>doi</a:t>
            </a:r>
            <a:r>
              <a:rPr lang="en-US" sz="1600" dirty="0">
                <a:ea typeface="+mn-lt"/>
                <a:cs typeface="+mn-lt"/>
              </a:rPr>
              <a:t>: 10.1037/0033-2909.134.3.383. PMID: 18444702; PMCID: PMC3652533. </a:t>
            </a:r>
            <a:endParaRPr lang="en-US"/>
          </a:p>
          <a:p>
            <a:pPr>
              <a:buNone/>
            </a:pPr>
            <a:endParaRPr lang="en-US"/>
          </a:p>
          <a:p>
            <a:pPr marL="0" indent="0">
              <a:buNone/>
            </a:pPr>
            <a:endParaRPr lang="en-US"/>
          </a:p>
          <a:p>
            <a:pPr marL="0" indent="0">
              <a:buNone/>
            </a:pPr>
            <a:endParaRPr lang="en-US" dirty="0">
              <a:ea typeface="Calibri"/>
              <a:cs typeface="Calibri"/>
            </a:endParaRPr>
          </a:p>
        </p:txBody>
      </p:sp>
    </p:spTree>
    <p:extLst>
      <p:ext uri="{BB962C8B-B14F-4D97-AF65-F5344CB8AC3E}">
        <p14:creationId xmlns:p14="http://schemas.microsoft.com/office/powerpoint/2010/main" val="1005517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ACF5-5618-37DD-E845-3D93F830306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the Need for Improvement Matters</a:t>
            </a:r>
            <a:endParaRPr lang="en-US">
              <a:ea typeface="+mj-ea"/>
              <a:cs typeface="+mj-cs"/>
            </a:endParaRPr>
          </a:p>
        </p:txBody>
      </p:sp>
      <p:pic>
        <p:nvPicPr>
          <p:cNvPr id="1026" name="Picture 2" descr="May be an image of 1 person and text">
            <a:extLst>
              <a:ext uri="{FF2B5EF4-FFF2-40B4-BE49-F238E27FC236}">
                <a16:creationId xmlns:a16="http://schemas.microsoft.com/office/drawing/2014/main" id="{9EE8D8A4-B0C3-1D1E-6222-EDA6DB763B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85"/>
          <a:stretch/>
        </p:blipFill>
        <p:spPr bwMode="auto">
          <a:xfrm>
            <a:off x="7015125" y="427223"/>
            <a:ext cx="4560191" cy="61455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9D40A5-255C-1EFC-2EC7-9EFC4AEB1415}"/>
              </a:ext>
            </a:extLst>
          </p:cNvPr>
          <p:cNvSpPr txBox="1"/>
          <p:nvPr/>
        </p:nvSpPr>
        <p:spPr>
          <a:xfrm>
            <a:off x="852616" y="2706130"/>
            <a:ext cx="581179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"Thank you for your constructive feedback" </a:t>
            </a:r>
            <a:endParaRPr lang="en-US" sz="4400" dirty="0">
              <a:cs typeface="Calibri"/>
            </a:endParaRPr>
          </a:p>
        </p:txBody>
      </p:sp>
    </p:spTree>
    <p:extLst>
      <p:ext uri="{BB962C8B-B14F-4D97-AF65-F5344CB8AC3E}">
        <p14:creationId xmlns:p14="http://schemas.microsoft.com/office/powerpoint/2010/main" val="2048461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378A09-5C2B-4299-15C3-16D0D3A8C021}"/>
              </a:ext>
            </a:extLst>
          </p:cNvPr>
          <p:cNvSpPr txBox="1"/>
          <p:nvPr/>
        </p:nvSpPr>
        <p:spPr>
          <a:xfrm>
            <a:off x="726558" y="1228397"/>
            <a:ext cx="7130902" cy="4401205"/>
          </a:xfrm>
          <a:prstGeom prst="rect">
            <a:avLst/>
          </a:prstGeom>
          <a:noFill/>
        </p:spPr>
        <p:txBody>
          <a:bodyPr wrap="square">
            <a:spAutoFit/>
          </a:bodyPr>
          <a:lstStyle/>
          <a:p>
            <a:r>
              <a:rPr lang="en-US" sz="4000" kern="1200" dirty="0">
                <a:latin typeface="+mj-lt"/>
                <a:ea typeface="+mj-ea"/>
                <a:cs typeface="+mj-cs"/>
              </a:rPr>
              <a:t>Talk about a time when you received a negative critique of your work</a:t>
            </a:r>
          </a:p>
          <a:p>
            <a:endParaRPr lang="en-US" sz="4000" dirty="0">
              <a:latin typeface="+mj-lt"/>
              <a:ea typeface="+mj-ea"/>
              <a:cs typeface="+mj-cs"/>
            </a:endParaRPr>
          </a:p>
          <a:p>
            <a:r>
              <a:rPr lang="en-US" sz="4000" dirty="0">
                <a:latin typeface="+mj-lt"/>
                <a:ea typeface="+mj-ea"/>
                <a:cs typeface="+mj-cs"/>
              </a:rPr>
              <a:t>How did it feel? </a:t>
            </a:r>
          </a:p>
          <a:p>
            <a:endParaRPr lang="en-US" sz="4000" dirty="0">
              <a:latin typeface="+mj-lt"/>
              <a:ea typeface="+mj-ea"/>
              <a:cs typeface="+mj-cs"/>
            </a:endParaRPr>
          </a:p>
          <a:p>
            <a:r>
              <a:rPr lang="en-US" sz="4000" dirty="0">
                <a:latin typeface="+mj-lt"/>
                <a:ea typeface="+mj-ea"/>
                <a:cs typeface="+mj-cs"/>
              </a:rPr>
              <a:t>What was the result?</a:t>
            </a:r>
            <a:endParaRPr lang="en-US" sz="4000" dirty="0"/>
          </a:p>
        </p:txBody>
      </p:sp>
      <p:pic>
        <p:nvPicPr>
          <p:cNvPr id="2052" name="Picture 4" descr="Free Speech Bubbles Comments vector and picture">
            <a:extLst>
              <a:ext uri="{FF2B5EF4-FFF2-40B4-BE49-F238E27FC236}">
                <a16:creationId xmlns:a16="http://schemas.microsoft.com/office/drawing/2014/main" id="{1EE817FB-3BE8-A622-9C93-9FDD830E4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753" y="1536288"/>
            <a:ext cx="5115367" cy="4683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311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Free photo social media concept with speech bubbles">
            <a:extLst>
              <a:ext uri="{FF2B5EF4-FFF2-40B4-BE49-F238E27FC236}">
                <a16:creationId xmlns:a16="http://schemas.microsoft.com/office/drawing/2014/main" id="{BAF3EAE0-FA2D-70A8-ED57-3C13583269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52" b="609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541152-F42A-97DD-A502-373E400315E9}"/>
              </a:ext>
            </a:extLst>
          </p:cNvPr>
          <p:cNvSpPr txBox="1"/>
          <p:nvPr/>
        </p:nvSpPr>
        <p:spPr>
          <a:xfrm>
            <a:off x="11317892" y="6488668"/>
            <a:ext cx="872584" cy="307777"/>
          </a:xfrm>
          <a:prstGeom prst="rect">
            <a:avLst/>
          </a:prstGeom>
          <a:noFill/>
        </p:spPr>
        <p:txBody>
          <a:bodyPr wrap="square">
            <a:spAutoFit/>
          </a:bodyPr>
          <a:lstStyle/>
          <a:p>
            <a:r>
              <a:rPr lang="en-US" sz="1400" dirty="0" err="1"/>
              <a:t>Freepik</a:t>
            </a:r>
            <a:endParaRPr lang="en-US" sz="1400" dirty="0"/>
          </a:p>
        </p:txBody>
      </p:sp>
    </p:spTree>
    <p:extLst>
      <p:ext uri="{BB962C8B-B14F-4D97-AF65-F5344CB8AC3E}">
        <p14:creationId xmlns:p14="http://schemas.microsoft.com/office/powerpoint/2010/main" val="33385600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D14462FBDF84B9592C28E9AF6D470" ma:contentTypeVersion="15" ma:contentTypeDescription="Create a new document." ma:contentTypeScope="" ma:versionID="ed3e21710432bf57732116d288b522d8">
  <xsd:schema xmlns:xsd="http://www.w3.org/2001/XMLSchema" xmlns:xs="http://www.w3.org/2001/XMLSchema" xmlns:p="http://schemas.microsoft.com/office/2006/metadata/properties" xmlns:ns3="d9a006d0-c453-47fb-a190-029784890708" xmlns:ns4="20110eb0-b207-47d3-8d66-0c8389f14804" targetNamespace="http://schemas.microsoft.com/office/2006/metadata/properties" ma:root="true" ma:fieldsID="d8ec9187ce76b85ca17e28ef84647bd4" ns3:_="" ns4:_="">
    <xsd:import namespace="d9a006d0-c453-47fb-a190-029784890708"/>
    <xsd:import namespace="20110eb0-b207-47d3-8d66-0c8389f1480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a006d0-c453-47fb-a190-02978489070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110eb0-b207-47d3-8d66-0c8389f1480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0110eb0-b207-47d3-8d66-0c8389f1480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71BE26-D9CD-4C88-87EE-B632268FE3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a006d0-c453-47fb-a190-029784890708"/>
    <ds:schemaRef ds:uri="20110eb0-b207-47d3-8d66-0c8389f148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34ADF3-6AD4-4662-BF90-DF30D5DF80A9}">
  <ds:schemaRefs>
    <ds:schemaRef ds:uri="http://purl.org/dc/terms/"/>
    <ds:schemaRef ds:uri="http://purl.org/dc/dcmitype/"/>
    <ds:schemaRef ds:uri="http://schemas.microsoft.com/office/2006/documentManagement/types"/>
    <ds:schemaRef ds:uri="http://schemas.microsoft.com/office/2006/metadata/properties"/>
    <ds:schemaRef ds:uri="http://www.w3.org/XML/1998/namespace"/>
    <ds:schemaRef ds:uri="20110eb0-b207-47d3-8d66-0c8389f14804"/>
    <ds:schemaRef ds:uri="http://schemas.openxmlformats.org/package/2006/metadata/core-properties"/>
    <ds:schemaRef ds:uri="http://purl.org/dc/elements/1.1/"/>
    <ds:schemaRef ds:uri="http://schemas.microsoft.com/office/infopath/2007/PartnerControls"/>
    <ds:schemaRef ds:uri="d9a006d0-c453-47fb-a190-029784890708"/>
  </ds:schemaRefs>
</ds:datastoreItem>
</file>

<file path=customXml/itemProps3.xml><?xml version="1.0" encoding="utf-8"?>
<ds:datastoreItem xmlns:ds="http://schemas.openxmlformats.org/officeDocument/2006/customXml" ds:itemID="{53AAE61E-D41F-439A-829A-65B91FD674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13013</TotalTime>
  <Words>2752</Words>
  <Application>Microsoft Office PowerPoint</Application>
  <PresentationFormat>Widescreen</PresentationFormat>
  <Paragraphs>352</Paragraphs>
  <Slides>63</Slides>
  <Notes>29</Notes>
  <HiddenSlides>0</HiddenSlides>
  <MMClips>0</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Office Theme</vt:lpstr>
      <vt:lpstr>office theme</vt:lpstr>
      <vt:lpstr>The Mulligan  Principle</vt:lpstr>
      <vt:lpstr>PowerPoint Presentation</vt:lpstr>
      <vt:lpstr>Growth Mindset – Carol Dweck</vt:lpstr>
      <vt:lpstr>We learn through feedback and trying again</vt:lpstr>
      <vt:lpstr>But what does feedback look like?</vt:lpstr>
      <vt:lpstr>PowerPoint Presentation</vt:lpstr>
      <vt:lpstr>the Need for Improvement Matters</vt:lpstr>
      <vt:lpstr>PowerPoint Presentation</vt:lpstr>
      <vt:lpstr>PowerPoint Presentation</vt:lpstr>
      <vt:lpstr>Self-esteem changes our  perception of communication</vt:lpstr>
      <vt:lpstr>GOALS</vt:lpstr>
      <vt:lpstr>How do we communicate these?</vt:lpstr>
      <vt:lpstr>The Brain Defends Itself Against Criticism</vt:lpstr>
      <vt:lpstr>Your Brain Sees Negative Words as a Threat</vt:lpstr>
      <vt:lpstr>When our brain is focused on processing criticism it can't focus on much else   </vt:lpstr>
      <vt:lpstr>Exposure to criticism results in a rapid negative mood change </vt:lpstr>
      <vt:lpstr>Negativity Bias</vt:lpstr>
      <vt:lpstr>5X stronger reaction to negative encounters   even if positive events are more frequent</vt:lpstr>
      <vt:lpstr>Correlates to work withdraw  and reduced task engagement</vt:lpstr>
      <vt:lpstr>When the brain is negative, you split its resources between processing action and processing negative thoughts.   When you're positive, your brain can focus on learning and looking for opportunities.  Shawn Achor – Author of Happiness Advantage</vt:lpstr>
      <vt:lpstr>Negative messages means this doesn’t happen</vt:lpstr>
      <vt:lpstr>Confirming Communication &amp; Positive Climate</vt:lpstr>
      <vt:lpstr>Climate to Learn – Jack Gibbs</vt:lpstr>
      <vt:lpstr>Feedback in an evaluative, punitive or defensive climate leads to resistance, defensiveness, and refusal to look at the feedback   Jack Gibbs (1958)</vt:lpstr>
      <vt:lpstr>Climate is Perceived </vt:lpstr>
      <vt:lpstr>We Seek Confirming Communication</vt:lpstr>
      <vt:lpstr>Confirming  Communication</vt:lpstr>
      <vt:lpstr>The process by which individuals are made to feel valuable and significant </vt:lpstr>
      <vt:lpstr>Confirming Communication</vt:lpstr>
      <vt:lpstr>Discuss examples of how you could use confirming communication for your classes</vt:lpstr>
      <vt:lpstr>Confirming Communication During Lecture</vt:lpstr>
      <vt:lpstr>Teacher Confirmation Leads to Student Confirmation of Each Other</vt:lpstr>
      <vt:lpstr>Student to Student Confirmation is Associated to Mental Health &amp; Wellbeing </vt:lpstr>
      <vt:lpstr>How do we apply it to  assignment feedback? </vt:lpstr>
      <vt:lpstr>Written Messages</vt:lpstr>
      <vt:lpstr>Email To:</vt:lpstr>
      <vt:lpstr>Reply Received:</vt:lpstr>
      <vt:lpstr>Confirming Reply</vt:lpstr>
      <vt:lpstr>Confirming Communication Lays the Groundwork</vt:lpstr>
      <vt:lpstr> Things done well   Things to change</vt:lpstr>
      <vt:lpstr>Fix             Change</vt:lpstr>
      <vt:lpstr>Names Matter</vt:lpstr>
      <vt:lpstr>PowerPoint Presentation</vt:lpstr>
      <vt:lpstr>Offer Positives</vt:lpstr>
      <vt:lpstr>PowerPoint Presentation</vt:lpstr>
      <vt:lpstr>Explain Deltas: What/Why/How </vt:lpstr>
      <vt:lpstr>PowerPoint Presentation</vt:lpstr>
      <vt:lpstr>Encourage &amp; Enable Improvement</vt:lpstr>
      <vt:lpstr>Current Points 40/50</vt:lpstr>
      <vt:lpstr>PowerPoint Presentation</vt:lpstr>
      <vt:lpstr>Small Moves = Big Change</vt:lpstr>
      <vt:lpstr>Mulligans acknowledge a mistake and  allow retaking a shot</vt:lpstr>
      <vt:lpstr>Earning a Mulligan</vt:lpstr>
      <vt:lpstr>Discuss examples of how mulligans might fit in your class</vt:lpstr>
      <vt:lpstr>Who Would Allow More Than One Try? </vt:lpstr>
      <vt:lpstr>PowerPoint Presentation</vt:lpstr>
      <vt:lpstr>GOALS</vt:lpstr>
      <vt:lpstr>Emotion Trumps Logic</vt:lpstr>
      <vt:lpstr>PowerPoint Presentation</vt:lpstr>
      <vt:lpstr>PowerPoint Presentation</vt:lpstr>
      <vt:lpstr>Resources</vt:lpstr>
      <vt:lpstr>References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Mulligan Principle</dc:title>
  <dc:creator>Mary Dixson</dc:creator>
  <cp:lastModifiedBy>Mary Dixson</cp:lastModifiedBy>
  <cp:revision>845</cp:revision>
  <dcterms:created xsi:type="dcterms:W3CDTF">2023-06-30T18:10:39Z</dcterms:created>
  <dcterms:modified xsi:type="dcterms:W3CDTF">2024-01-03T21:42:16Z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0x0101004EED14462FBDF84B9592C28E9AF6D470</vt:lpwstr>
  </property>
</Properties>
</file>