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9" r:id="rId2"/>
    <p:sldId id="276" r:id="rId3"/>
    <p:sldId id="277" r:id="rId4"/>
    <p:sldId id="296" r:id="rId5"/>
    <p:sldId id="283" r:id="rId6"/>
    <p:sldId id="307" r:id="rId7"/>
    <p:sldId id="279" r:id="rId8"/>
    <p:sldId id="280" r:id="rId9"/>
    <p:sldId id="281" r:id="rId10"/>
    <p:sldId id="310" r:id="rId11"/>
    <p:sldId id="297" r:id="rId12"/>
    <p:sldId id="265" r:id="rId13"/>
    <p:sldId id="282" r:id="rId14"/>
    <p:sldId id="269" r:id="rId15"/>
    <p:sldId id="267" r:id="rId16"/>
    <p:sldId id="268" r:id="rId17"/>
    <p:sldId id="266" r:id="rId18"/>
    <p:sldId id="278" r:id="rId19"/>
    <p:sldId id="292" r:id="rId20"/>
    <p:sldId id="291" r:id="rId21"/>
    <p:sldId id="306" r:id="rId22"/>
    <p:sldId id="308" r:id="rId23"/>
    <p:sldId id="312" r:id="rId24"/>
    <p:sldId id="311" r:id="rId25"/>
    <p:sldId id="260" r:id="rId26"/>
  </p:sldIdLst>
  <p:sldSz cx="9144000" cy="6858000" type="screen4x3"/>
  <p:notesSz cx="6858000" cy="9296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90C3"/>
    <a:srgbClr val="4F81BD"/>
    <a:srgbClr val="8EB4E3"/>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86477" autoAdjust="0"/>
  </p:normalViewPr>
  <p:slideViewPr>
    <p:cSldViewPr>
      <p:cViewPr varScale="1">
        <p:scale>
          <a:sx n="68" d="100"/>
          <a:sy n="68" d="100"/>
        </p:scale>
        <p:origin x="1308" y="72"/>
      </p:cViewPr>
      <p:guideLst>
        <p:guide orient="horz" pos="2160"/>
        <p:guide pos="2880"/>
      </p:guideLst>
    </p:cSldViewPr>
  </p:slideViewPr>
  <p:outlineViewPr>
    <p:cViewPr>
      <p:scale>
        <a:sx n="66" d="100"/>
        <a:sy n="66" d="100"/>
      </p:scale>
      <p:origin x="0" y="47490"/>
    </p:cViewPr>
  </p:outlineViewPr>
  <p:notesTextViewPr>
    <p:cViewPr>
      <p:scale>
        <a:sx n="1" d="1"/>
        <a:sy n="1" d="1"/>
      </p:scale>
      <p:origin x="0" y="0"/>
    </p:cViewPr>
  </p:notesTextViewPr>
  <p:sorterViewPr>
    <p:cViewPr>
      <p:scale>
        <a:sx n="150" d="100"/>
        <a:sy n="150" d="100"/>
      </p:scale>
      <p:origin x="0" y="18330"/>
    </p:cViewPr>
  </p:sorterViewPr>
  <p:notesViewPr>
    <p:cSldViewPr>
      <p:cViewPr varScale="1">
        <p:scale>
          <a:sx n="52" d="100"/>
          <a:sy n="52" d="100"/>
        </p:scale>
        <p:origin x="-2892" y="-96"/>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215C3530-01BA-4B68-9320-ED6C02C29948}" type="datetimeFigureOut">
              <a:rPr lang="pt-BR" smtClean="0"/>
              <a:t>29/03/2021</a:t>
            </a:fld>
            <a:endParaRPr lang="pt-BR"/>
          </a:p>
        </p:txBody>
      </p:sp>
      <p:sp>
        <p:nvSpPr>
          <p:cNvPr id="4" name="Espaço Reservado para Rodapé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73C73855-18BB-4DEC-A2E7-50A330958675}" type="slidenum">
              <a:rPr lang="pt-BR" smtClean="0"/>
              <a:t>‹nº›</a:t>
            </a:fld>
            <a:endParaRPr lang="pt-BR"/>
          </a:p>
        </p:txBody>
      </p:sp>
    </p:spTree>
    <p:extLst>
      <p:ext uri="{BB962C8B-B14F-4D97-AF65-F5344CB8AC3E}">
        <p14:creationId xmlns:p14="http://schemas.microsoft.com/office/powerpoint/2010/main" val="2263148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FE3B7560-765C-4422-ABF9-4205F0771D56}" type="datetimeFigureOut">
              <a:rPr lang="pt-BR" smtClean="0"/>
              <a:pPr/>
              <a:t>29/03/2021</a:t>
            </a:fld>
            <a:endParaRPr lang="pt-BR"/>
          </a:p>
        </p:txBody>
      </p:sp>
      <p:sp>
        <p:nvSpPr>
          <p:cNvPr id="4" name="Espaço Reservado para Imagem de Slide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74F15BF-0569-4119-B63A-CAD11FBC1C8A}" type="slidenum">
              <a:rPr lang="pt-BR" smtClean="0"/>
              <a:pPr/>
              <a:t>‹nº›</a:t>
            </a:fld>
            <a:endParaRPr lang="pt-BR"/>
          </a:p>
        </p:txBody>
      </p:sp>
    </p:spTree>
    <p:extLst>
      <p:ext uri="{BB962C8B-B14F-4D97-AF65-F5344CB8AC3E}">
        <p14:creationId xmlns:p14="http://schemas.microsoft.com/office/powerpoint/2010/main" val="3226356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2</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11</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p>
            <a:pPr>
              <a:defRPr/>
            </a:pPr>
            <a:fld id="{B4AC9C24-09A8-4CCE-8C16-F480C79A4273}" type="slidenum">
              <a:rPr lang="en-US" smtClean="0"/>
              <a:pPr>
                <a:defRPr/>
              </a:pPr>
              <a:t>18</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23</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1CDC8A93-87EF-4FEC-96F6-14F2DA1E8880}" type="slidenum">
              <a:rPr lang="en-US" smtClean="0"/>
              <a:pPr>
                <a:defRPr/>
              </a:pPr>
              <a:t>24</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1CDC8A93-87EF-4FEC-96F6-14F2DA1E8880}" type="slidenum">
              <a:rPr lang="en-US" smtClean="0"/>
              <a:pPr>
                <a:defRPr/>
              </a:pPr>
              <a:t>3</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1CDC8A93-87EF-4FEC-96F6-14F2DA1E8880}" type="slidenum">
              <a:rPr lang="en-US" smtClean="0"/>
              <a:pPr>
                <a:defRPr/>
              </a:pPr>
              <a:t>4</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1CDC8A93-87EF-4FEC-96F6-14F2DA1E8880}" type="slidenum">
              <a:rPr lang="en-US" smtClean="0"/>
              <a:pPr>
                <a:defRPr/>
              </a:pPr>
              <a:t>5</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1CDC8A93-87EF-4FEC-96F6-14F2DA1E8880}" type="slidenum">
              <a:rPr lang="en-US" smtClean="0"/>
              <a:pPr>
                <a:defRPr/>
              </a:pPr>
              <a:t>6</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7</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9</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FD3343E4-C295-44B6-9E2D-063BB7B13142}" type="slidenum">
              <a:rPr lang="en-US" smtClean="0"/>
              <a:pPr>
                <a:defRPr/>
              </a:pPr>
              <a:t>10</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pPr eaLnBrk="1" hangingPunct="1"/>
            <a:endParaRPr lang="es-ES" altLang="pt-B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8" name="Retângulo 7"/>
          <p:cNvSpPr/>
          <p:nvPr userDrawn="1"/>
        </p:nvSpPr>
        <p:spPr>
          <a:xfrm>
            <a:off x="9443" y="-207336"/>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hasCustomPrompt="1"/>
          </p:nvPr>
        </p:nvSpPr>
        <p:spPr>
          <a:xfrm>
            <a:off x="467544" y="2646040"/>
            <a:ext cx="8229600" cy="1143000"/>
          </a:xfrm>
        </p:spPr>
        <p:txBody>
          <a:bodyPr/>
          <a:lstStyle>
            <a:lvl1pPr>
              <a:defRPr b="1">
                <a:solidFill>
                  <a:schemeClr val="bg1">
                    <a:lumMod val="95000"/>
                  </a:schemeClr>
                </a:solidFill>
              </a:defRPr>
            </a:lvl1pPr>
          </a:lstStyle>
          <a:p>
            <a:r>
              <a:rPr lang="pt-BR" dirty="0"/>
              <a:t>A invenção da Administração Pública brasileira</a:t>
            </a:r>
          </a:p>
        </p:txBody>
      </p:sp>
      <p:sp>
        <p:nvSpPr>
          <p:cNvPr id="14" name="CaixaDeTexto 13"/>
          <p:cNvSpPr txBox="1"/>
          <p:nvPr userDrawn="1"/>
        </p:nvSpPr>
        <p:spPr>
          <a:xfrm>
            <a:off x="374824" y="6002124"/>
            <a:ext cx="8373640" cy="523220"/>
          </a:xfrm>
          <a:prstGeom prst="rect">
            <a:avLst/>
          </a:prstGeom>
          <a:noFill/>
        </p:spPr>
        <p:txBody>
          <a:bodyPr wrap="square" rtlCol="0">
            <a:spAutoFit/>
          </a:bodyPr>
          <a:lstStyle/>
          <a:p>
            <a:pPr algn="ctr"/>
            <a:r>
              <a:rPr lang="pt-BR" sz="2800" b="1" dirty="0">
                <a:solidFill>
                  <a:schemeClr val="bg1"/>
                </a:solidFill>
              </a:rPr>
              <a:t>Rio de Janeiro, 29 de março de 2020</a:t>
            </a:r>
          </a:p>
        </p:txBody>
      </p:sp>
      <p:sp>
        <p:nvSpPr>
          <p:cNvPr id="10" name="Espaço Reservado para Conteúdo 2"/>
          <p:cNvSpPr>
            <a:spLocks noGrp="1"/>
          </p:cNvSpPr>
          <p:nvPr>
            <p:ph idx="1" hasCustomPrompt="1"/>
          </p:nvPr>
        </p:nvSpPr>
        <p:spPr>
          <a:xfrm>
            <a:off x="457200" y="4077071"/>
            <a:ext cx="8229600" cy="504057"/>
          </a:xfrm>
        </p:spPr>
        <p:txBody>
          <a:bodyPr>
            <a:normAutofit/>
          </a:bodyPr>
          <a:lstStyle>
            <a:lvl1pPr marL="0" indent="0" algn="r">
              <a:buNone/>
              <a:defRPr sz="2600" b="1">
                <a:solidFill>
                  <a:schemeClr val="bg1"/>
                </a:solidFill>
              </a:defRPr>
            </a:lvl1pPr>
          </a:lstStyle>
          <a:p>
            <a:pPr lvl="0"/>
            <a:r>
              <a:rPr lang="pt-BR" dirty="0"/>
              <a:t>Frederico Lustosa da Costa</a:t>
            </a:r>
          </a:p>
          <a:p>
            <a:pPr lvl="0"/>
            <a:endParaRPr lang="pt-BR" dirty="0"/>
          </a:p>
        </p:txBody>
      </p:sp>
      <p:sp>
        <p:nvSpPr>
          <p:cNvPr id="11" name="Espaço Reservado para Conteúdo 2"/>
          <p:cNvSpPr>
            <a:spLocks noGrp="1"/>
          </p:cNvSpPr>
          <p:nvPr>
            <p:ph idx="10" hasCustomPrompt="1"/>
          </p:nvPr>
        </p:nvSpPr>
        <p:spPr>
          <a:xfrm>
            <a:off x="454842" y="4581128"/>
            <a:ext cx="8229600" cy="648072"/>
          </a:xfrm>
        </p:spPr>
        <p:txBody>
          <a:bodyPr>
            <a:normAutofit/>
          </a:bodyPr>
          <a:lstStyle>
            <a:lvl1pPr marL="0" indent="0" algn="r">
              <a:buNone/>
              <a:defRPr sz="2400" b="0">
                <a:solidFill>
                  <a:schemeClr val="bg1"/>
                </a:solidFill>
              </a:defRPr>
            </a:lvl1pPr>
          </a:lstStyle>
          <a:p>
            <a:pPr lvl="0"/>
            <a:r>
              <a:rPr lang="pt-BR" dirty="0"/>
              <a:t>Professor do </a:t>
            </a:r>
            <a:r>
              <a:rPr lang="pt-BR" dirty="0" err="1"/>
              <a:t>PPGAd</a:t>
            </a:r>
            <a:r>
              <a:rPr lang="pt-BR" dirty="0"/>
              <a:t>-UFF</a:t>
            </a:r>
          </a:p>
        </p:txBody>
      </p:sp>
      <p:pic>
        <p:nvPicPr>
          <p:cNvPr id="12" name="Picture 2" descr="http://www.uff.br/logouff/logopuroazul.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25035" y="166340"/>
            <a:ext cx="1595437"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m 2">
            <a:extLst>
              <a:ext uri="{FF2B5EF4-FFF2-40B4-BE49-F238E27FC236}">
                <a16:creationId xmlns:a16="http://schemas.microsoft.com/office/drawing/2014/main" id="{EED7280A-17D4-46CE-9467-B77E746E6DA1}"/>
              </a:ext>
            </a:extLst>
          </p:cNvPr>
          <p:cNvPicPr>
            <a:picLocks noChangeAspect="1"/>
          </p:cNvPicPr>
          <p:nvPr userDrawn="1"/>
        </p:nvPicPr>
        <p:blipFill>
          <a:blip r:embed="rId3"/>
          <a:stretch>
            <a:fillRect/>
          </a:stretch>
        </p:blipFill>
        <p:spPr>
          <a:xfrm>
            <a:off x="349689" y="210289"/>
            <a:ext cx="981951" cy="843648"/>
          </a:xfrm>
          <a:prstGeom prst="rect">
            <a:avLst/>
          </a:prstGeom>
        </p:spPr>
      </p:pic>
      <p:sp>
        <p:nvSpPr>
          <p:cNvPr id="4" name="CaixaDeTexto 3">
            <a:extLst>
              <a:ext uri="{FF2B5EF4-FFF2-40B4-BE49-F238E27FC236}">
                <a16:creationId xmlns:a16="http://schemas.microsoft.com/office/drawing/2014/main" id="{7B96B931-F73F-4214-B4DF-F9763326CF47}"/>
              </a:ext>
            </a:extLst>
          </p:cNvPr>
          <p:cNvSpPr txBox="1"/>
          <p:nvPr userDrawn="1"/>
        </p:nvSpPr>
        <p:spPr>
          <a:xfrm>
            <a:off x="1419702" y="521043"/>
            <a:ext cx="1352098" cy="643533"/>
          </a:xfrm>
          <a:prstGeom prst="rect">
            <a:avLst/>
          </a:prstGeom>
          <a:noFill/>
        </p:spPr>
        <p:txBody>
          <a:bodyPr wrap="square" rtlCol="0">
            <a:spAutoFit/>
          </a:bodyPr>
          <a:lstStyle/>
          <a:p>
            <a:r>
              <a:rPr lang="pt-BR" sz="4000" dirty="0">
                <a:solidFill>
                  <a:srgbClr val="002060"/>
                </a:solidFill>
              </a:rPr>
              <a:t>ABCA</a:t>
            </a:r>
          </a:p>
        </p:txBody>
      </p:sp>
    </p:spTree>
    <p:extLst>
      <p:ext uri="{BB962C8B-B14F-4D97-AF65-F5344CB8AC3E}">
        <p14:creationId xmlns:p14="http://schemas.microsoft.com/office/powerpoint/2010/main" val="385308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tângulo 6"/>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de cantos arredondados 7"/>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ctrTitle"/>
          </p:nvPr>
        </p:nvSpPr>
        <p:spPr>
          <a:xfrm>
            <a:off x="685800" y="2130425"/>
            <a:ext cx="7772400" cy="1470025"/>
          </a:xfrm>
        </p:spPr>
        <p:txBody>
          <a:bodyPr/>
          <a:lstStyle>
            <a:lvl1pPr>
              <a:defRPr b="1">
                <a:solidFill>
                  <a:srgbClr val="2890C3"/>
                </a:solidFill>
              </a:defRPr>
            </a:lvl1pPr>
          </a:lstStyle>
          <a:p>
            <a:r>
              <a:rPr lang="pt-BR" dirty="0"/>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dirty="0"/>
              <a:t>Clique para editar o estilo do subtítulo mestre</a:t>
            </a:r>
          </a:p>
        </p:txBody>
      </p:sp>
      <p:cxnSp>
        <p:nvCxnSpPr>
          <p:cNvPr id="6" name="Conector reto 5"/>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2" descr="http://www.uff.br/logouff/logopuroazul.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25035" y="332656"/>
            <a:ext cx="1595437"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795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
        <p:nvSpPr>
          <p:cNvPr id="7" name="Retângulo 6"/>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de cantos arredondados 7"/>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p:nvPr>
        </p:nvSpPr>
        <p:spPr/>
        <p:txBody>
          <a:bodyPr/>
          <a:lstStyle>
            <a:lvl1pPr>
              <a:defRPr b="1">
                <a:solidFill>
                  <a:srgbClr val="2890C3"/>
                </a:solidFill>
              </a:defRPr>
            </a:lvl1pPr>
          </a:lstStyle>
          <a:p>
            <a:r>
              <a:rPr lang="pt-BR" dirty="0"/>
              <a:t>Clique para editar o título mestre</a:t>
            </a:r>
          </a:p>
        </p:txBody>
      </p:sp>
      <p:sp>
        <p:nvSpPr>
          <p:cNvPr id="3" name="Espaço Reservado para Conteúdo 2"/>
          <p:cNvSpPr>
            <a:spLocks noGrp="1"/>
          </p:cNvSpPr>
          <p:nvPr>
            <p:ph idx="1"/>
          </p:nvPr>
        </p:nvSpPr>
        <p:spPr>
          <a:xfrm>
            <a:off x="457200" y="1600201"/>
            <a:ext cx="8229600" cy="4205064"/>
          </a:xfrm>
        </p:spPr>
        <p:txBody>
          <a:bodyPr/>
          <a:lstStyle>
            <a:lvl1pPr marL="0" indent="0">
              <a:buNone/>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cxnSp>
        <p:nvCxnSpPr>
          <p:cNvPr id="14" name="Conector reto 13"/>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 name="Espaço Reservado para Conteúdo 5"/>
          <p:cNvSpPr>
            <a:spLocks noGrp="1"/>
          </p:cNvSpPr>
          <p:nvPr>
            <p:ph sz="quarter" idx="10"/>
          </p:nvPr>
        </p:nvSpPr>
        <p:spPr>
          <a:xfrm>
            <a:off x="8893175" y="692150"/>
            <a:ext cx="914400" cy="914400"/>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pic>
        <p:nvPicPr>
          <p:cNvPr id="12" name="Picture 2" descr="http://www.uff.br/logouff/logopuroazul.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25035" y="332656"/>
            <a:ext cx="1595437"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3706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7" name="Retângulo 6"/>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de cantos arredondados 7"/>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p:nvPr>
        </p:nvSpPr>
        <p:spPr>
          <a:xfrm>
            <a:off x="722313" y="4406900"/>
            <a:ext cx="7772400" cy="1362075"/>
          </a:xfrm>
        </p:spPr>
        <p:txBody>
          <a:bodyPr anchor="t"/>
          <a:lstStyle>
            <a:lvl1pPr algn="l">
              <a:defRPr sz="4000" b="1" cap="all">
                <a:solidFill>
                  <a:srgbClr val="2890C3"/>
                </a:solidFill>
              </a:defRPr>
            </a:lvl1pPr>
          </a:lstStyle>
          <a:p>
            <a:r>
              <a:rPr lang="pt-BR" dirty="0"/>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cxnSp>
        <p:nvCxnSpPr>
          <p:cNvPr id="14" name="Conector reto 13"/>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2" descr="http://www.uff.br/logouff/logopuroazul.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25035" y="332656"/>
            <a:ext cx="1595437"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083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Retângulo 7"/>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de cantos arredondados 8"/>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p:nvPr>
        </p:nvSpPr>
        <p:spPr/>
        <p:txBody>
          <a:bodyPr/>
          <a:lstStyle>
            <a:lvl1pPr>
              <a:defRPr b="1">
                <a:solidFill>
                  <a:srgbClr val="2890C3"/>
                </a:solidFill>
              </a:defRPr>
            </a:lvl1pPr>
          </a:lstStyle>
          <a:p>
            <a:r>
              <a:rPr lang="pt-BR" dirty="0"/>
              <a:t>Clique para editar o título mestre</a:t>
            </a:r>
          </a:p>
        </p:txBody>
      </p:sp>
      <p:sp>
        <p:nvSpPr>
          <p:cNvPr id="3" name="Espaço Reservado para Conteúdo 2"/>
          <p:cNvSpPr>
            <a:spLocks noGrp="1"/>
          </p:cNvSpPr>
          <p:nvPr>
            <p:ph sz="half" idx="1"/>
          </p:nvPr>
        </p:nvSpPr>
        <p:spPr>
          <a:xfrm>
            <a:off x="457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p:cNvSpPr>
            <a:spLocks noGrp="1"/>
          </p:cNvSpPr>
          <p:nvPr>
            <p:ph sz="half" idx="2"/>
          </p:nvPr>
        </p:nvSpPr>
        <p:spPr>
          <a:xfrm>
            <a:off x="4648200" y="1600201"/>
            <a:ext cx="4038600" cy="42770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cxnSp>
        <p:nvCxnSpPr>
          <p:cNvPr id="15" name="Conector reto 14"/>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05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Retângulo 9"/>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de cantos arredondados 10"/>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p:nvPr>
        </p:nvSpPr>
        <p:spPr/>
        <p:txBody>
          <a:bodyPr/>
          <a:lstStyle>
            <a:lvl1pPr>
              <a:defRPr b="1">
                <a:solidFill>
                  <a:srgbClr val="2890C3"/>
                </a:solidFill>
              </a:defRPr>
            </a:lvl1pPr>
          </a:lstStyle>
          <a:p>
            <a:r>
              <a:rPr lang="pt-BR" dirty="0"/>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dirty="0"/>
              <a:t>Clique para editar o texto mestre</a:t>
            </a:r>
          </a:p>
        </p:txBody>
      </p:sp>
      <p:sp>
        <p:nvSpPr>
          <p:cNvPr id="4" name="Espaço Reservado para Conteúdo 3"/>
          <p:cNvSpPr>
            <a:spLocks noGrp="1"/>
          </p:cNvSpPr>
          <p:nvPr>
            <p:ph sz="half" idx="2"/>
          </p:nvPr>
        </p:nvSpPr>
        <p:spPr>
          <a:xfrm>
            <a:off x="457200" y="2174875"/>
            <a:ext cx="4040188" cy="37667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dirty="0"/>
              <a:t>Clique para editar o texto mestre</a:t>
            </a:r>
          </a:p>
        </p:txBody>
      </p:sp>
      <p:sp>
        <p:nvSpPr>
          <p:cNvPr id="6" name="Espaço Reservado para Conteúdo 5"/>
          <p:cNvSpPr>
            <a:spLocks noGrp="1"/>
          </p:cNvSpPr>
          <p:nvPr>
            <p:ph sz="quarter" idx="4"/>
          </p:nvPr>
        </p:nvSpPr>
        <p:spPr>
          <a:xfrm>
            <a:off x="4645025" y="2174875"/>
            <a:ext cx="4041775" cy="37667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grpSp>
        <p:nvGrpSpPr>
          <p:cNvPr id="7" name="Grupo 6"/>
          <p:cNvGrpSpPr/>
          <p:nvPr userDrawn="1"/>
        </p:nvGrpSpPr>
        <p:grpSpPr>
          <a:xfrm>
            <a:off x="584160" y="5941580"/>
            <a:ext cx="7876272" cy="530065"/>
            <a:chOff x="584160" y="5941580"/>
            <a:chExt cx="7876272" cy="530065"/>
          </a:xfrm>
        </p:grpSpPr>
        <p:pic>
          <p:nvPicPr>
            <p:cNvPr id="16" name="Imagem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4160" y="5941580"/>
              <a:ext cx="1545858" cy="459623"/>
            </a:xfrm>
            <a:prstGeom prst="rect">
              <a:avLst/>
            </a:prstGeom>
          </p:spPr>
        </p:pic>
        <p:cxnSp>
          <p:nvCxnSpPr>
            <p:cNvPr id="17" name="Conector reto 16"/>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8" name="Imagem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24361" y="6171391"/>
              <a:ext cx="1236071" cy="300254"/>
            </a:xfrm>
            <a:prstGeom prst="rect">
              <a:avLst/>
            </a:prstGeom>
          </p:spPr>
        </p:pic>
      </p:grpSp>
    </p:spTree>
    <p:extLst>
      <p:ext uri="{BB962C8B-B14F-4D97-AF65-F5344CB8AC3E}">
        <p14:creationId xmlns:p14="http://schemas.microsoft.com/office/powerpoint/2010/main" val="45852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de cantos arredondados 5"/>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cxnSp>
        <p:nvCxnSpPr>
          <p:cNvPr id="12" name="Conector reto 11"/>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Picture 2" descr="http://www.uff.br/logouff/logopuroazul.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25035" y="332656"/>
            <a:ext cx="1595437"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495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de cantos arredondados 8"/>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p:nvPr>
        </p:nvSpPr>
        <p:spPr>
          <a:xfrm>
            <a:off x="457200" y="273050"/>
            <a:ext cx="3008313" cy="1162050"/>
          </a:xfrm>
        </p:spPr>
        <p:txBody>
          <a:bodyPr anchor="b"/>
          <a:lstStyle>
            <a:lvl1pPr algn="l">
              <a:defRPr sz="2000" b="1">
                <a:solidFill>
                  <a:srgbClr val="2890C3"/>
                </a:solidFill>
              </a:defRPr>
            </a:lvl1pPr>
          </a:lstStyle>
          <a:p>
            <a:r>
              <a:rPr lang="pt-BR" dirty="0"/>
              <a:t>Clique para editar o título mestre</a:t>
            </a:r>
          </a:p>
        </p:txBody>
      </p:sp>
      <p:sp>
        <p:nvSpPr>
          <p:cNvPr id="3" name="Espaço Reservado para Conteúdo 2"/>
          <p:cNvSpPr>
            <a:spLocks noGrp="1"/>
          </p:cNvSpPr>
          <p:nvPr>
            <p:ph idx="1"/>
          </p:nvPr>
        </p:nvSpPr>
        <p:spPr>
          <a:xfrm>
            <a:off x="3575050" y="273051"/>
            <a:ext cx="5111750" cy="56762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1"/>
            <a:ext cx="3008313" cy="4514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grpSp>
        <p:nvGrpSpPr>
          <p:cNvPr id="5" name="Grupo 4"/>
          <p:cNvGrpSpPr/>
          <p:nvPr userDrawn="1"/>
        </p:nvGrpSpPr>
        <p:grpSpPr>
          <a:xfrm>
            <a:off x="584160" y="5941580"/>
            <a:ext cx="7876272" cy="530065"/>
            <a:chOff x="584160" y="5941580"/>
            <a:chExt cx="7876272" cy="530065"/>
          </a:xfrm>
        </p:grpSpPr>
        <p:pic>
          <p:nvPicPr>
            <p:cNvPr id="14" name="Imagem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4160" y="5941580"/>
              <a:ext cx="1545858" cy="459623"/>
            </a:xfrm>
            <a:prstGeom prst="rect">
              <a:avLst/>
            </a:prstGeom>
          </p:spPr>
        </p:pic>
        <p:cxnSp>
          <p:nvCxnSpPr>
            <p:cNvPr id="15" name="Conector reto 14"/>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Imagem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24361" y="6171391"/>
              <a:ext cx="1236071" cy="300254"/>
            </a:xfrm>
            <a:prstGeom prst="rect">
              <a:avLst/>
            </a:prstGeom>
          </p:spPr>
        </p:pic>
      </p:grpSp>
    </p:spTree>
    <p:extLst>
      <p:ext uri="{BB962C8B-B14F-4D97-AF65-F5344CB8AC3E}">
        <p14:creationId xmlns:p14="http://schemas.microsoft.com/office/powerpoint/2010/main" val="341298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8" name="Retângulo 7"/>
          <p:cNvSpPr/>
          <p:nvPr userDrawn="1"/>
        </p:nvSpPr>
        <p:spPr>
          <a:xfrm>
            <a:off x="0" y="0"/>
            <a:ext cx="9144000" cy="6858000"/>
          </a:xfrm>
          <a:prstGeom prst="rect">
            <a:avLst/>
          </a:prstGeom>
          <a:solidFill>
            <a:srgbClr val="289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de cantos arredondados 8"/>
          <p:cNvSpPr/>
          <p:nvPr userDrawn="1"/>
        </p:nvSpPr>
        <p:spPr>
          <a:xfrm>
            <a:off x="251520" y="260648"/>
            <a:ext cx="8640960" cy="6336704"/>
          </a:xfrm>
          <a:prstGeom prst="roundRect">
            <a:avLst>
              <a:gd name="adj" fmla="val 43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p:cNvSpPr>
            <a:spLocks noGrp="1"/>
          </p:cNvSpPr>
          <p:nvPr>
            <p:ph type="title"/>
          </p:nvPr>
        </p:nvSpPr>
        <p:spPr>
          <a:xfrm>
            <a:off x="1792288" y="4800600"/>
            <a:ext cx="5486400" cy="566738"/>
          </a:xfrm>
        </p:spPr>
        <p:txBody>
          <a:bodyPr anchor="b"/>
          <a:lstStyle>
            <a:lvl1pPr algn="l">
              <a:defRPr sz="2000" b="1">
                <a:solidFill>
                  <a:srgbClr val="2890C3"/>
                </a:solidFill>
              </a:defRPr>
            </a:lvl1pPr>
          </a:lstStyle>
          <a:p>
            <a:r>
              <a:rPr lang="pt-BR" dirty="0"/>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58194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grpSp>
        <p:nvGrpSpPr>
          <p:cNvPr id="5" name="Grupo 4"/>
          <p:cNvGrpSpPr/>
          <p:nvPr userDrawn="1"/>
        </p:nvGrpSpPr>
        <p:grpSpPr>
          <a:xfrm>
            <a:off x="584160" y="5941580"/>
            <a:ext cx="7876272" cy="530065"/>
            <a:chOff x="584160" y="5941580"/>
            <a:chExt cx="7876272" cy="530065"/>
          </a:xfrm>
        </p:grpSpPr>
        <p:pic>
          <p:nvPicPr>
            <p:cNvPr id="14" name="Imagem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4160" y="5941580"/>
              <a:ext cx="1545858" cy="459623"/>
            </a:xfrm>
            <a:prstGeom prst="rect">
              <a:avLst/>
            </a:prstGeom>
          </p:spPr>
        </p:pic>
        <p:cxnSp>
          <p:nvCxnSpPr>
            <p:cNvPr id="15" name="Conector reto 14"/>
            <p:cNvCxnSpPr/>
            <p:nvPr userDrawn="1"/>
          </p:nvCxnSpPr>
          <p:spPr>
            <a:xfrm>
              <a:off x="1115616" y="6021288"/>
              <a:ext cx="734481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Imagem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24361" y="6171391"/>
              <a:ext cx="1236071" cy="300254"/>
            </a:xfrm>
            <a:prstGeom prst="rect">
              <a:avLst/>
            </a:prstGeom>
          </p:spPr>
        </p:pic>
      </p:grpSp>
    </p:spTree>
    <p:extLst>
      <p:ext uri="{BB962C8B-B14F-4D97-AF65-F5344CB8AC3E}">
        <p14:creationId xmlns:p14="http://schemas.microsoft.com/office/powerpoint/2010/main" val="320039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4244422444"/>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mailto:fredericolustosa@id.uff.br"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564904"/>
            <a:ext cx="8229600" cy="1143000"/>
          </a:xfrm>
        </p:spPr>
        <p:txBody>
          <a:bodyPr>
            <a:noAutofit/>
          </a:bodyPr>
          <a:lstStyle/>
          <a:p>
            <a:r>
              <a:rPr lang="pt-BR" dirty="0"/>
              <a:t>A invenção da Administração Pública brasileira</a:t>
            </a:r>
          </a:p>
        </p:txBody>
      </p:sp>
      <p:sp>
        <p:nvSpPr>
          <p:cNvPr id="3" name="Espaço Reservado para Conteúdo 2"/>
          <p:cNvSpPr>
            <a:spLocks noGrp="1"/>
          </p:cNvSpPr>
          <p:nvPr>
            <p:ph idx="1"/>
          </p:nvPr>
        </p:nvSpPr>
        <p:spPr>
          <a:xfrm>
            <a:off x="457200" y="3861048"/>
            <a:ext cx="8229600" cy="504057"/>
          </a:xfrm>
        </p:spPr>
        <p:txBody>
          <a:bodyPr/>
          <a:lstStyle/>
          <a:p>
            <a:r>
              <a:rPr lang="pt-BR" dirty="0"/>
              <a:t>Prof. Frederico Lustosa da Costa</a:t>
            </a:r>
          </a:p>
        </p:txBody>
      </p:sp>
      <p:sp>
        <p:nvSpPr>
          <p:cNvPr id="4" name="Espaço Reservado para Conteúdo 3"/>
          <p:cNvSpPr>
            <a:spLocks noGrp="1"/>
          </p:cNvSpPr>
          <p:nvPr>
            <p:ph idx="10"/>
          </p:nvPr>
        </p:nvSpPr>
        <p:spPr>
          <a:xfrm>
            <a:off x="454842" y="4293096"/>
            <a:ext cx="8229600" cy="432048"/>
          </a:xfrm>
        </p:spPr>
        <p:txBody>
          <a:bodyPr>
            <a:normAutofit lnSpcReduction="10000"/>
          </a:bodyPr>
          <a:lstStyle/>
          <a:p>
            <a:r>
              <a:rPr lang="pt-BR" dirty="0"/>
              <a:t>Universidade Federal Fluminense - UFF</a:t>
            </a:r>
          </a:p>
        </p:txBody>
      </p:sp>
    </p:spTree>
    <p:extLst>
      <p:ext uri="{BB962C8B-B14F-4D97-AF65-F5344CB8AC3E}">
        <p14:creationId xmlns:p14="http://schemas.microsoft.com/office/powerpoint/2010/main" val="13693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750" y="1340768"/>
            <a:ext cx="8064500" cy="4752528"/>
          </a:xfrm>
        </p:spPr>
        <p:txBody>
          <a:bodyPr>
            <a:noAutofit/>
          </a:bodyPr>
          <a:lstStyle/>
          <a:p>
            <a:r>
              <a:rPr lang="pt-BR" sz="3000" b="0" dirty="0">
                <a:solidFill>
                  <a:srgbClr val="7F7F7F"/>
                </a:solidFill>
              </a:rPr>
              <a:t>Ao propor determinados diagnósticos para as nossas patologias, a formulação dessas categorias “científicas” veicula determinadas representações sociais que informam julgamentos sobre o Estado e a administração pública nem sempre assumidos pelos seus autores, pelo menos, conscientemente. Sua recepção (acrítica) e seu uso cotidiano (como palavras de ordem) acabam por convertê-las em representações de representações, muitas vezes invertendo o sinal da operação simbólica</a:t>
            </a:r>
            <a:r>
              <a:rPr lang="pt-BR" sz="3000" b="0" dirty="0"/>
              <a:t>.</a:t>
            </a:r>
            <a:endParaRPr lang="pt-BR" altLang="pt-BR" sz="3000" b="0" dirty="0">
              <a:solidFill>
                <a:schemeClr val="tx1">
                  <a:lumMod val="50000"/>
                  <a:lumOff val="50000"/>
                </a:schemeClr>
              </a:solidFill>
            </a:endParaRPr>
          </a:p>
        </p:txBody>
      </p:sp>
      <p:sp>
        <p:nvSpPr>
          <p:cNvPr id="3" name="Título 1"/>
          <p:cNvSpPr txBox="1">
            <a:spLocks/>
          </p:cNvSpPr>
          <p:nvPr/>
        </p:nvSpPr>
        <p:spPr>
          <a:xfrm>
            <a:off x="457200" y="845840"/>
            <a:ext cx="8229600" cy="71095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b="1" kern="1200">
                <a:solidFill>
                  <a:srgbClr val="2890C3"/>
                </a:solidFill>
                <a:latin typeface="+mj-lt"/>
                <a:ea typeface="+mj-ea"/>
                <a:cs typeface="+mj-cs"/>
              </a:defRPr>
            </a:lvl1pPr>
          </a:lstStyle>
          <a:p>
            <a:r>
              <a:rPr lang="pt-BR" dirty="0"/>
              <a:t>História e interpretações do Brasil</a:t>
            </a:r>
          </a:p>
        </p:txBody>
      </p:sp>
    </p:spTree>
    <p:extLst>
      <p:ext uri="{BB962C8B-B14F-4D97-AF65-F5344CB8AC3E}">
        <p14:creationId xmlns:p14="http://schemas.microsoft.com/office/powerpoint/2010/main" val="70361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750" y="1484313"/>
            <a:ext cx="8064500" cy="3816350"/>
          </a:xfrm>
        </p:spPr>
        <p:txBody>
          <a:bodyPr>
            <a:normAutofit/>
          </a:bodyPr>
          <a:lstStyle/>
          <a:p>
            <a:r>
              <a:rPr lang="pt-BR" altLang="pt-BR" dirty="0">
                <a:solidFill>
                  <a:schemeClr val="tx1">
                    <a:lumMod val="50000"/>
                    <a:lumOff val="50000"/>
                  </a:schemeClr>
                </a:solidFill>
              </a:rPr>
              <a:t>Reflexões sobre algumas dessas categorias e/ou representações</a:t>
            </a:r>
          </a:p>
        </p:txBody>
      </p:sp>
    </p:spTree>
    <p:extLst>
      <p:ext uri="{BB962C8B-B14F-4D97-AF65-F5344CB8AC3E}">
        <p14:creationId xmlns:p14="http://schemas.microsoft.com/office/powerpoint/2010/main" val="1801976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ChangeArrowheads="1"/>
          </p:cNvSpPr>
          <p:nvPr/>
        </p:nvSpPr>
        <p:spPr bwMode="auto">
          <a:xfrm>
            <a:off x="2267744" y="533400"/>
            <a:ext cx="457274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r>
              <a:rPr kumimoji="0" lang="es-ES_tradnl" altLang="pt-BR" sz="4400" b="1" dirty="0">
                <a:solidFill>
                  <a:schemeClr val="accent1"/>
                </a:solidFill>
                <a:latin typeface="Arial" pitchFamily="34" charset="0"/>
              </a:rPr>
              <a:t>Patrimonialismo</a:t>
            </a:r>
          </a:p>
        </p:txBody>
      </p:sp>
      <p:sp>
        <p:nvSpPr>
          <p:cNvPr id="254979" name="Rectangle 3"/>
          <p:cNvSpPr>
            <a:spLocks noChangeArrowheads="1"/>
          </p:cNvSpPr>
          <p:nvPr/>
        </p:nvSpPr>
        <p:spPr bwMode="auto">
          <a:xfrm>
            <a:off x="764232" y="1556792"/>
            <a:ext cx="7696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marL="0" indent="0" algn="ctr" eaLnBrk="0" hangingPunct="0">
              <a:tabLst>
                <a:tab pos="0" algn="l"/>
              </a:tabLst>
            </a:pPr>
            <a:r>
              <a:rPr kumimoji="0" lang="es-ES_tradnl" altLang="pt-BR" sz="3200" dirty="0">
                <a:solidFill>
                  <a:schemeClr val="tx1">
                    <a:lumMod val="50000"/>
                    <a:lumOff val="50000"/>
                  </a:schemeClr>
                </a:solidFill>
                <a:latin typeface="+mn-lt"/>
              </a:rPr>
              <a:t>  </a:t>
            </a:r>
            <a:r>
              <a:rPr kumimoji="0" lang="pt-BR" altLang="pt-BR" sz="3200" dirty="0">
                <a:solidFill>
                  <a:schemeClr val="tx1">
                    <a:lumMod val="50000"/>
                    <a:lumOff val="50000"/>
                  </a:schemeClr>
                </a:solidFill>
                <a:latin typeface="+mn-lt"/>
              </a:rPr>
              <a:t>Patrimonialismo designa um tipo de dominação tradicional em que a Administração Pública funciona como uma extensão do poder do “Príncipe”. O quadro administrativo é parte da nobreza ou com ele mantem relações de dependência, submissão e lealdade. Os cargos são considerados prebendas. A </a:t>
            </a:r>
            <a:r>
              <a:rPr kumimoji="0" lang="pt-BR" altLang="pt-BR" sz="3200" i="1" dirty="0">
                <a:solidFill>
                  <a:schemeClr val="tx1">
                    <a:lumMod val="50000"/>
                    <a:lumOff val="50000"/>
                  </a:schemeClr>
                </a:solidFill>
                <a:latin typeface="+mn-lt"/>
              </a:rPr>
              <a:t>res publica </a:t>
            </a:r>
            <a:r>
              <a:rPr kumimoji="0" lang="pt-BR" altLang="pt-BR" sz="3200" dirty="0">
                <a:solidFill>
                  <a:schemeClr val="tx1">
                    <a:lumMod val="50000"/>
                    <a:lumOff val="50000"/>
                  </a:schemeClr>
                </a:solidFill>
                <a:latin typeface="+mn-lt"/>
              </a:rPr>
              <a:t>não é diferenciada da</a:t>
            </a:r>
            <a:r>
              <a:rPr kumimoji="0" lang="pt-BR" altLang="pt-BR" sz="3200" i="1" dirty="0">
                <a:solidFill>
                  <a:schemeClr val="tx1">
                    <a:lumMod val="50000"/>
                    <a:lumOff val="50000"/>
                  </a:schemeClr>
                </a:solidFill>
                <a:latin typeface="+mn-lt"/>
              </a:rPr>
              <a:t> res </a:t>
            </a:r>
            <a:r>
              <a:rPr kumimoji="0" lang="pt-BR" altLang="pt-BR" sz="3200" i="1" dirty="0" err="1">
                <a:solidFill>
                  <a:schemeClr val="tx1">
                    <a:lumMod val="50000"/>
                    <a:lumOff val="50000"/>
                  </a:schemeClr>
                </a:solidFill>
                <a:latin typeface="+mn-lt"/>
              </a:rPr>
              <a:t>principis</a:t>
            </a:r>
            <a:r>
              <a:rPr kumimoji="0" lang="pt-BR" altLang="pt-BR" sz="3200" dirty="0">
                <a:solidFill>
                  <a:schemeClr val="tx1">
                    <a:lumMod val="50000"/>
                    <a:lumOff val="50000"/>
                  </a:schemeClr>
                </a:solidFill>
                <a:latin typeface="+mn-lt"/>
              </a:rPr>
              <a:t>. </a:t>
            </a:r>
            <a:endParaRPr kumimoji="0" lang="pt-BR" altLang="pt-BR" sz="3200" i="1" dirty="0">
              <a:solidFill>
                <a:schemeClr val="tx1">
                  <a:lumMod val="50000"/>
                  <a:lumOff val="50000"/>
                </a:schemeClr>
              </a:solidFill>
              <a:latin typeface="+mn-lt"/>
            </a:endParaRPr>
          </a:p>
        </p:txBody>
      </p:sp>
    </p:spTree>
    <p:extLst>
      <p:ext uri="{BB962C8B-B14F-4D97-AF65-F5344CB8AC3E}">
        <p14:creationId xmlns:p14="http://schemas.microsoft.com/office/powerpoint/2010/main" val="106994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ChangeArrowheads="1"/>
          </p:cNvSpPr>
          <p:nvPr/>
        </p:nvSpPr>
        <p:spPr bwMode="auto">
          <a:xfrm>
            <a:off x="2699792" y="836712"/>
            <a:ext cx="3744416" cy="551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r>
              <a:rPr kumimoji="0" lang="es-ES_tradnl" altLang="pt-BR" sz="4400" b="1" dirty="0" err="1">
                <a:solidFill>
                  <a:schemeClr val="accent1"/>
                </a:solidFill>
                <a:latin typeface="Arial" pitchFamily="34" charset="0"/>
              </a:rPr>
              <a:t>Mandonismo</a:t>
            </a:r>
            <a:endParaRPr kumimoji="0" lang="es-ES_tradnl" altLang="pt-BR" sz="4400" b="1" dirty="0">
              <a:solidFill>
                <a:schemeClr val="accent1"/>
              </a:solidFill>
              <a:latin typeface="Arial" pitchFamily="34" charset="0"/>
            </a:endParaRPr>
          </a:p>
        </p:txBody>
      </p:sp>
      <p:sp>
        <p:nvSpPr>
          <p:cNvPr id="254979" name="Rectangle 3"/>
          <p:cNvSpPr>
            <a:spLocks noChangeArrowheads="1"/>
          </p:cNvSpPr>
          <p:nvPr/>
        </p:nvSpPr>
        <p:spPr bwMode="auto">
          <a:xfrm>
            <a:off x="764232" y="1628800"/>
            <a:ext cx="7696200" cy="4764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marL="0" indent="0" algn="ctr" eaLnBrk="0" hangingPunct="0">
              <a:tabLst>
                <a:tab pos="0" algn="l"/>
              </a:tabLst>
            </a:pPr>
            <a:r>
              <a:rPr kumimoji="0" lang="es-ES_tradnl" altLang="pt-BR" sz="3000" dirty="0">
                <a:solidFill>
                  <a:schemeClr val="tx1">
                    <a:lumMod val="50000"/>
                    <a:lumOff val="50000"/>
                  </a:schemeClr>
                </a:solidFill>
                <a:latin typeface="+mn-lt"/>
              </a:rPr>
              <a:t>  Sistema político caracterizado pela </a:t>
            </a:r>
            <a:r>
              <a:rPr kumimoji="0" lang="es-ES_tradnl" altLang="pt-BR" sz="3000" dirty="0" err="1">
                <a:solidFill>
                  <a:schemeClr val="tx1">
                    <a:lumMod val="50000"/>
                    <a:lumOff val="50000"/>
                  </a:schemeClr>
                </a:solidFill>
                <a:latin typeface="+mn-lt"/>
              </a:rPr>
              <a:t>existência</a:t>
            </a:r>
            <a:r>
              <a:rPr kumimoji="0" lang="es-ES_tradnl" altLang="pt-BR" sz="3000" dirty="0">
                <a:solidFill>
                  <a:schemeClr val="tx1">
                    <a:lumMod val="50000"/>
                    <a:lumOff val="50000"/>
                  </a:schemeClr>
                </a:solidFill>
                <a:latin typeface="+mn-lt"/>
              </a:rPr>
              <a:t> local de </a:t>
            </a:r>
            <a:r>
              <a:rPr kumimoji="0" lang="es-ES_tradnl" altLang="pt-BR" sz="3000" dirty="0" err="1">
                <a:solidFill>
                  <a:schemeClr val="tx1">
                    <a:lumMod val="50000"/>
                    <a:lumOff val="50000"/>
                  </a:schemeClr>
                </a:solidFill>
                <a:latin typeface="+mn-lt"/>
              </a:rPr>
              <a:t>estruturas</a:t>
            </a:r>
            <a:r>
              <a:rPr kumimoji="0" lang="es-ES_tradnl" altLang="pt-BR" sz="3000" dirty="0">
                <a:solidFill>
                  <a:schemeClr val="tx1">
                    <a:lumMod val="50000"/>
                    <a:lumOff val="50000"/>
                  </a:schemeClr>
                </a:solidFill>
                <a:latin typeface="+mn-lt"/>
              </a:rPr>
              <a:t> </a:t>
            </a:r>
            <a:r>
              <a:rPr lang="es-ES_tradnl" altLang="pt-BR" sz="3000" dirty="0">
                <a:solidFill>
                  <a:schemeClr val="tx1">
                    <a:lumMod val="50000"/>
                    <a:lumOff val="50000"/>
                  </a:schemeClr>
                </a:solidFill>
                <a:latin typeface="+mn-lt"/>
              </a:rPr>
              <a:t>oligárquicas e personalizadas de poder. </a:t>
            </a:r>
            <a:r>
              <a:rPr lang="es-ES_tradnl" altLang="pt-BR" sz="3000" dirty="0" err="1">
                <a:solidFill>
                  <a:schemeClr val="tx1">
                    <a:lumMod val="50000"/>
                    <a:lumOff val="50000"/>
                  </a:schemeClr>
                </a:solidFill>
                <a:latin typeface="+mn-lt"/>
              </a:rPr>
              <a:t>Baseado</a:t>
            </a:r>
            <a:r>
              <a:rPr lang="es-ES_tradnl" altLang="pt-BR" sz="3000" dirty="0">
                <a:solidFill>
                  <a:schemeClr val="tx1">
                    <a:lumMod val="50000"/>
                    <a:lumOff val="50000"/>
                  </a:schemeClr>
                </a:solidFill>
                <a:latin typeface="+mn-lt"/>
              </a:rPr>
              <a:t> no controle de </a:t>
            </a:r>
            <a:r>
              <a:rPr lang="es-ES_tradnl" altLang="pt-BR" sz="3000" dirty="0" err="1">
                <a:solidFill>
                  <a:schemeClr val="tx1">
                    <a:lumMod val="50000"/>
                    <a:lumOff val="50000"/>
                  </a:schemeClr>
                </a:solidFill>
                <a:latin typeface="+mn-lt"/>
              </a:rPr>
              <a:t>algum</a:t>
            </a:r>
            <a:r>
              <a:rPr lang="es-ES_tradnl" altLang="pt-BR" sz="3000" dirty="0">
                <a:solidFill>
                  <a:schemeClr val="tx1">
                    <a:lumMod val="50000"/>
                    <a:lumOff val="50000"/>
                  </a:schemeClr>
                </a:solidFill>
                <a:latin typeface="+mn-lt"/>
              </a:rPr>
              <a:t> recurso estratégico</a:t>
            </a:r>
            <a:r>
              <a:rPr lang="es-ES_tradnl" altLang="pt-BR" sz="3200" dirty="0">
                <a:solidFill>
                  <a:schemeClr val="tx1">
                    <a:lumMod val="50000"/>
                    <a:lumOff val="50000"/>
                  </a:schemeClr>
                </a:solidFill>
                <a:latin typeface="+mn-lt"/>
              </a:rPr>
              <a:t>, como a </a:t>
            </a:r>
            <a:r>
              <a:rPr lang="es-ES_tradnl" altLang="pt-BR" sz="3200" dirty="0" err="1">
                <a:solidFill>
                  <a:schemeClr val="tx1">
                    <a:lumMod val="50000"/>
                    <a:lumOff val="50000"/>
                  </a:schemeClr>
                </a:solidFill>
                <a:latin typeface="+mn-lt"/>
              </a:rPr>
              <a:t>terra</a:t>
            </a:r>
            <a:r>
              <a:rPr lang="es-ES_tradnl" altLang="pt-BR" sz="3200" dirty="0">
                <a:solidFill>
                  <a:schemeClr val="tx1">
                    <a:lumMod val="50000"/>
                    <a:lumOff val="50000"/>
                  </a:schemeClr>
                </a:solidFill>
                <a:latin typeface="+mn-lt"/>
              </a:rPr>
              <a:t>, por </a:t>
            </a:r>
            <a:r>
              <a:rPr lang="es-ES_tradnl" altLang="pt-BR" sz="3200" dirty="0" err="1">
                <a:solidFill>
                  <a:schemeClr val="tx1">
                    <a:lumMod val="50000"/>
                    <a:lumOff val="50000"/>
                  </a:schemeClr>
                </a:solidFill>
                <a:latin typeface="+mn-lt"/>
              </a:rPr>
              <a:t>exemplo</a:t>
            </a:r>
            <a:r>
              <a:rPr lang="es-ES_tradnl" altLang="pt-BR" sz="3200" dirty="0">
                <a:solidFill>
                  <a:schemeClr val="tx1">
                    <a:lumMod val="50000"/>
                    <a:lumOff val="50000"/>
                  </a:schemeClr>
                </a:solidFill>
                <a:latin typeface="+mn-lt"/>
              </a:rPr>
              <a:t>, o </a:t>
            </a:r>
            <a:r>
              <a:rPr lang="es-ES_tradnl" altLang="pt-BR" sz="3200" dirty="0" err="1">
                <a:solidFill>
                  <a:schemeClr val="tx1">
                    <a:lumMod val="50000"/>
                    <a:lumOff val="50000"/>
                  </a:schemeClr>
                </a:solidFill>
                <a:latin typeface="+mn-lt"/>
              </a:rPr>
              <a:t>mandão</a:t>
            </a:r>
            <a:r>
              <a:rPr lang="es-ES_tradnl" altLang="pt-BR" sz="3200" dirty="0">
                <a:solidFill>
                  <a:schemeClr val="tx1">
                    <a:lumMod val="50000"/>
                    <a:lumOff val="50000"/>
                  </a:schemeClr>
                </a:solidFill>
                <a:latin typeface="+mn-lt"/>
              </a:rPr>
              <a:t> </a:t>
            </a:r>
            <a:r>
              <a:rPr lang="pt-BR" sz="3200" dirty="0">
                <a:solidFill>
                  <a:schemeClr val="tx1">
                    <a:lumMod val="50000"/>
                    <a:lumOff val="50000"/>
                  </a:schemeClr>
                </a:solidFill>
                <a:latin typeface="+mn-lt"/>
              </a:rPr>
              <a:t>exerce sobre a população um domínio pessoal e arbitrário que a impede de ter livre acesso ao mercado e à sociedade política. Uma variante particular de mandonismo foi o coronelismo.</a:t>
            </a:r>
            <a:endParaRPr kumimoji="0" lang="es-ES_tradnl" altLang="pt-BR" sz="3200" i="1" dirty="0">
              <a:solidFill>
                <a:schemeClr val="tx1">
                  <a:lumMod val="50000"/>
                  <a:lumOff val="50000"/>
                </a:schemeClr>
              </a:solidFill>
              <a:latin typeface="+mn-lt"/>
            </a:endParaRPr>
          </a:p>
        </p:txBody>
      </p:sp>
    </p:spTree>
    <p:extLst>
      <p:ext uri="{BB962C8B-B14F-4D97-AF65-F5344CB8AC3E}">
        <p14:creationId xmlns:p14="http://schemas.microsoft.com/office/powerpoint/2010/main" val="2957731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67544" y="1266205"/>
            <a:ext cx="8208912" cy="794643"/>
          </a:xfrm>
        </p:spPr>
        <p:txBody>
          <a:bodyPr/>
          <a:lstStyle/>
          <a:p>
            <a:pPr algn="ctr"/>
            <a:r>
              <a:rPr lang="pt-BR" altLang="pt-BR" b="1" dirty="0">
                <a:solidFill>
                  <a:schemeClr val="accent1"/>
                </a:solidFill>
              </a:rPr>
              <a:t>Personalismo (ou “pessoalidade”)</a:t>
            </a:r>
            <a:endParaRPr lang="pt-BR" altLang="pt-BR" dirty="0">
              <a:solidFill>
                <a:schemeClr val="accent1"/>
              </a:solidFill>
            </a:endParaRPr>
          </a:p>
        </p:txBody>
      </p:sp>
      <p:sp>
        <p:nvSpPr>
          <p:cNvPr id="143363" name="Rectangle 3"/>
          <p:cNvSpPr>
            <a:spLocks noGrp="1" noChangeArrowheads="1"/>
          </p:cNvSpPr>
          <p:nvPr>
            <p:ph type="body" idx="1"/>
          </p:nvPr>
        </p:nvSpPr>
        <p:spPr>
          <a:xfrm>
            <a:off x="539552" y="2332856"/>
            <a:ext cx="8001000" cy="3688432"/>
          </a:xfrm>
        </p:spPr>
        <p:txBody>
          <a:bodyPr>
            <a:normAutofit fontScale="85000" lnSpcReduction="10000"/>
          </a:bodyPr>
          <a:lstStyle/>
          <a:p>
            <a:pPr algn="ctr"/>
            <a:r>
              <a:rPr lang="pt-BR" altLang="pt-BR" sz="3400" dirty="0"/>
              <a:t>É um forma de hierarquizar pessoas, segundo o seu maior ou menor capital de relações pessoais, distinguindo </a:t>
            </a:r>
            <a:r>
              <a:rPr lang="pt-BR" altLang="pt-BR" sz="3400" i="1" dirty="0" err="1"/>
              <a:t>indivídos</a:t>
            </a:r>
            <a:r>
              <a:rPr lang="pt-BR" altLang="pt-BR" sz="3400" dirty="0"/>
              <a:t> (os despossuídos) de </a:t>
            </a:r>
            <a:r>
              <a:rPr lang="pt-BR" altLang="pt-BR" sz="3400" i="1" dirty="0"/>
              <a:t>pessoas </a:t>
            </a:r>
            <a:r>
              <a:rPr lang="pt-BR" altLang="pt-BR" sz="3400" dirty="0"/>
              <a:t>(os “enturmados”). Em oposição ao princípio constitucional da impessoalidade, admite-se que a administração pública atue de maneira pessoal para algumas </a:t>
            </a:r>
            <a:r>
              <a:rPr lang="pt-BR" altLang="pt-BR" sz="3400" i="1" dirty="0"/>
              <a:t>pessoas</a:t>
            </a:r>
            <a:r>
              <a:rPr lang="pt-BR" altLang="pt-BR" sz="3400" dirty="0"/>
              <a:t> , que podem reivindicar um tratamento “diferenciado”, e de maneira impessoal para com os </a:t>
            </a:r>
            <a:r>
              <a:rPr lang="pt-BR" altLang="pt-BR" sz="3400" i="1" dirty="0"/>
              <a:t>indivíduos </a:t>
            </a:r>
            <a:r>
              <a:rPr lang="pt-BR" altLang="pt-BR" sz="3400" dirty="0"/>
              <a:t>em geral.  </a:t>
            </a:r>
          </a:p>
          <a:p>
            <a:endParaRPr lang="pt-BR" altLang="pt-BR" sz="3600" b="1" dirty="0"/>
          </a:p>
        </p:txBody>
      </p:sp>
    </p:spTree>
    <p:extLst>
      <p:ext uri="{BB962C8B-B14F-4D97-AF65-F5344CB8AC3E}">
        <p14:creationId xmlns:p14="http://schemas.microsoft.com/office/powerpoint/2010/main" val="115440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ChangeArrowheads="1"/>
          </p:cNvSpPr>
          <p:nvPr/>
        </p:nvSpPr>
        <p:spPr bwMode="auto">
          <a:xfrm>
            <a:off x="2735560" y="605408"/>
            <a:ext cx="3564632" cy="80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r>
              <a:rPr kumimoji="0" lang="es-ES_tradnl" altLang="pt-BR" sz="4400" b="1" dirty="0">
                <a:solidFill>
                  <a:schemeClr val="accent1"/>
                </a:solidFill>
                <a:latin typeface="Arial" pitchFamily="34" charset="0"/>
              </a:rPr>
              <a:t>Clientelismo</a:t>
            </a:r>
          </a:p>
        </p:txBody>
      </p:sp>
      <p:sp>
        <p:nvSpPr>
          <p:cNvPr id="257027" name="Rectangle 3"/>
          <p:cNvSpPr>
            <a:spLocks noChangeArrowheads="1"/>
          </p:cNvSpPr>
          <p:nvPr/>
        </p:nvSpPr>
        <p:spPr bwMode="auto">
          <a:xfrm>
            <a:off x="539552" y="1340768"/>
            <a:ext cx="813690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marL="0" indent="0" algn="ctr" eaLnBrk="0" hangingPunct="0"/>
            <a:r>
              <a:rPr kumimoji="0" lang="pt-BR" altLang="pt-BR" sz="3000" dirty="0">
                <a:solidFill>
                  <a:schemeClr val="tx1">
                    <a:lumMod val="50000"/>
                    <a:lumOff val="50000"/>
                  </a:schemeClr>
                </a:solidFill>
                <a:latin typeface="+mj-lt"/>
              </a:rPr>
              <a:t>I</a:t>
            </a:r>
            <a:r>
              <a:rPr lang="pt-BR" sz="3000" dirty="0">
                <a:solidFill>
                  <a:schemeClr val="tx1">
                    <a:lumMod val="50000"/>
                    <a:lumOff val="50000"/>
                  </a:schemeClr>
                </a:solidFill>
                <a:latin typeface="+mj-lt"/>
              </a:rPr>
              <a:t>ndica um tipo de relação entre atores políticos </a:t>
            </a:r>
            <a:r>
              <a:rPr lang="pt-BR" sz="3000" dirty="0">
                <a:solidFill>
                  <a:schemeClr val="tx1">
                    <a:lumMod val="50000"/>
                    <a:lumOff val="50000"/>
                  </a:schemeClr>
                </a:solidFill>
                <a:latin typeface="+mn-lt"/>
              </a:rPr>
              <a:t>que envolve concessão de benefícios públicos, na forma de empregos, benefícios fiscais, isenções, em troca de apoio político, sobretudo na forma de voto. </a:t>
            </a:r>
            <a:r>
              <a:rPr kumimoji="0" lang="pt-BR" altLang="pt-BR" sz="3000" dirty="0">
                <a:solidFill>
                  <a:schemeClr val="tx1">
                    <a:lumMod val="50000"/>
                    <a:lumOff val="50000"/>
                  </a:schemeClr>
                </a:solidFill>
                <a:latin typeface="+mn-lt"/>
              </a:rPr>
              <a:t>A Administração Pública é instrumentalizada para fins políticos de curto prazo, prestando atendimento segundo critérios de troca de favores com a clientela. De servidora da </a:t>
            </a:r>
            <a:r>
              <a:rPr kumimoji="0" lang="pt-BR" altLang="pt-BR" sz="3000" i="1" dirty="0">
                <a:solidFill>
                  <a:schemeClr val="tx1">
                    <a:lumMod val="50000"/>
                    <a:lumOff val="50000"/>
                  </a:schemeClr>
                </a:solidFill>
                <a:latin typeface="+mn-lt"/>
              </a:rPr>
              <a:t>res publica</a:t>
            </a:r>
            <a:r>
              <a:rPr kumimoji="0" lang="pt-BR" altLang="pt-BR" sz="3000" dirty="0">
                <a:solidFill>
                  <a:schemeClr val="tx1">
                    <a:lumMod val="50000"/>
                    <a:lumOff val="50000"/>
                  </a:schemeClr>
                </a:solidFill>
                <a:latin typeface="+mn-lt"/>
              </a:rPr>
              <a:t>, torna-se servidora de objetivos voluntaristas dos dirigentes de plantão. </a:t>
            </a:r>
            <a:endParaRPr kumimoji="0" lang="pt-BR" altLang="pt-BR" sz="3000" i="1" dirty="0">
              <a:solidFill>
                <a:schemeClr val="tx1">
                  <a:lumMod val="50000"/>
                  <a:lumOff val="50000"/>
                </a:schemeClr>
              </a:solidFill>
              <a:latin typeface="+mn-lt"/>
            </a:endParaRPr>
          </a:p>
        </p:txBody>
      </p:sp>
    </p:spTree>
    <p:extLst>
      <p:ext uri="{BB962C8B-B14F-4D97-AF65-F5344CB8AC3E}">
        <p14:creationId xmlns:p14="http://schemas.microsoft.com/office/powerpoint/2010/main" val="1572435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3004543" y="665063"/>
            <a:ext cx="3079625" cy="531689"/>
          </a:xfrm>
        </p:spPr>
        <p:txBody>
          <a:bodyPr>
            <a:noAutofit/>
          </a:bodyPr>
          <a:lstStyle/>
          <a:p>
            <a:pPr algn="ctr"/>
            <a:r>
              <a:rPr lang="pt-BR" altLang="pt-BR" b="1" dirty="0">
                <a:solidFill>
                  <a:schemeClr val="accent1"/>
                </a:solidFill>
              </a:rPr>
              <a:t>Formalismo</a:t>
            </a:r>
            <a:endParaRPr lang="pt-BR" altLang="pt-BR" dirty="0">
              <a:solidFill>
                <a:schemeClr val="accent1"/>
              </a:solidFill>
            </a:endParaRPr>
          </a:p>
        </p:txBody>
      </p:sp>
      <p:sp>
        <p:nvSpPr>
          <p:cNvPr id="142339" name="Rectangle 3"/>
          <p:cNvSpPr>
            <a:spLocks noGrp="1" noChangeArrowheads="1"/>
          </p:cNvSpPr>
          <p:nvPr>
            <p:ph type="body" idx="1"/>
          </p:nvPr>
        </p:nvSpPr>
        <p:spPr>
          <a:xfrm>
            <a:off x="539552" y="1412776"/>
            <a:ext cx="8064896" cy="4536504"/>
          </a:xfrm>
        </p:spPr>
        <p:txBody>
          <a:bodyPr>
            <a:normAutofit fontScale="92500" lnSpcReduction="20000"/>
          </a:bodyPr>
          <a:lstStyle/>
          <a:p>
            <a:pPr algn="ctr"/>
            <a:r>
              <a:rPr lang="pt-BR" altLang="pt-BR" dirty="0"/>
              <a:t>Distanciamento entre as normas prescritas legalmente e as atitudes concretas adotadas quando de sua real implementação. Ocorre quando a não observação das normas não implica na obrigatoriedade de sansões para os infratores. No Brasil, antigamente, alguns diziam que “lei é como vacina – umas pegam outras não”. Isso quer dizer – pegam em uns; em outros, não. Aos poucos, isso está mudando, mas a vacinação ainda é seletiva. Quem controla os controladores? Quantos abusos são cometidos por aqueles que são encarregados de proteger nossos direitos? </a:t>
            </a:r>
          </a:p>
        </p:txBody>
      </p:sp>
    </p:spTree>
    <p:extLst>
      <p:ext uri="{BB962C8B-B14F-4D97-AF65-F5344CB8AC3E}">
        <p14:creationId xmlns:p14="http://schemas.microsoft.com/office/powerpoint/2010/main" val="1080521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050"/>
          <p:cNvSpPr>
            <a:spLocks noChangeArrowheads="1"/>
          </p:cNvSpPr>
          <p:nvPr/>
        </p:nvSpPr>
        <p:spPr bwMode="auto">
          <a:xfrm>
            <a:off x="2339752" y="533400"/>
            <a:ext cx="442872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r>
              <a:rPr kumimoji="0" lang="es-ES_tradnl" altLang="pt-BR" sz="4400" b="1" dirty="0">
                <a:solidFill>
                  <a:schemeClr val="accent1"/>
                </a:solidFill>
                <a:latin typeface="Arial" pitchFamily="34" charset="0"/>
              </a:rPr>
              <a:t>Corporativismo</a:t>
            </a:r>
          </a:p>
        </p:txBody>
      </p:sp>
      <p:sp>
        <p:nvSpPr>
          <p:cNvPr id="256003" name="Rectangle 2051"/>
          <p:cNvSpPr>
            <a:spLocks noChangeArrowheads="1"/>
          </p:cNvSpPr>
          <p:nvPr/>
        </p:nvSpPr>
        <p:spPr bwMode="auto">
          <a:xfrm>
            <a:off x="611560" y="1905000"/>
            <a:ext cx="792088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marL="0" indent="0" algn="ctr" eaLnBrk="0" hangingPunct="0"/>
            <a:r>
              <a:rPr kumimoji="0" lang="es-ES_tradnl" altLang="pt-BR" sz="3000" dirty="0"/>
              <a:t>   	</a:t>
            </a:r>
            <a:r>
              <a:rPr kumimoji="0" lang="pt-BR" altLang="pt-BR" sz="3200" dirty="0">
                <a:solidFill>
                  <a:schemeClr val="tx1">
                    <a:lumMod val="50000"/>
                    <a:lumOff val="50000"/>
                  </a:schemeClr>
                </a:solidFill>
                <a:latin typeface="+mn-lt"/>
              </a:rPr>
              <a:t>A Administração Pública é colocada a serviço dos interesses de grupos preferenciais internos e externos. Ocorre a fragmentação exagerada do aparelho de Estado e a formação de anéis burocráticos, gerando efeitos perversos sobre a integração das políticas públicas e dos sistemas administrativos.  </a:t>
            </a:r>
            <a:endParaRPr kumimoji="0" lang="pt-BR" altLang="pt-BR" sz="3200" i="1" dirty="0">
              <a:solidFill>
                <a:schemeClr val="tx1">
                  <a:lumMod val="50000"/>
                  <a:lumOff val="50000"/>
                </a:schemeClr>
              </a:solidFill>
              <a:latin typeface="+mn-lt"/>
            </a:endParaRPr>
          </a:p>
        </p:txBody>
      </p:sp>
    </p:spTree>
    <p:extLst>
      <p:ext uri="{BB962C8B-B14F-4D97-AF65-F5344CB8AC3E}">
        <p14:creationId xmlns:p14="http://schemas.microsoft.com/office/powerpoint/2010/main" val="2050813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body" idx="1"/>
          </p:nvPr>
        </p:nvSpPr>
        <p:spPr>
          <a:xfrm>
            <a:off x="826840" y="2564904"/>
            <a:ext cx="7561584" cy="1656382"/>
          </a:xfrm>
        </p:spPr>
        <p:txBody>
          <a:bodyPr>
            <a:normAutofit lnSpcReduction="10000"/>
          </a:bodyPr>
          <a:lstStyle/>
          <a:p>
            <a:pPr algn="ctr">
              <a:buFontTx/>
              <a:buNone/>
            </a:pPr>
            <a:r>
              <a:rPr lang="pt-BR" altLang="pt-BR" sz="4800" b="1" dirty="0"/>
              <a:t>Contraponto:</a:t>
            </a:r>
          </a:p>
          <a:p>
            <a:pPr algn="ctr">
              <a:buFontTx/>
              <a:buNone/>
            </a:pPr>
            <a:r>
              <a:rPr lang="pt-BR" altLang="pt-BR" sz="4800" b="1" dirty="0"/>
              <a:t>Respostas e novas distorções</a:t>
            </a:r>
          </a:p>
        </p:txBody>
      </p:sp>
    </p:spTree>
    <p:extLst>
      <p:ext uri="{BB962C8B-B14F-4D97-AF65-F5344CB8AC3E}">
        <p14:creationId xmlns:p14="http://schemas.microsoft.com/office/powerpoint/2010/main" val="317440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835696" y="953095"/>
            <a:ext cx="5472608" cy="603697"/>
          </a:xfrm>
        </p:spPr>
        <p:txBody>
          <a:bodyPr>
            <a:noAutofit/>
          </a:bodyPr>
          <a:lstStyle/>
          <a:p>
            <a:pPr algn="ctr"/>
            <a:r>
              <a:rPr lang="pt-BR" altLang="pt-BR" b="1" dirty="0">
                <a:solidFill>
                  <a:schemeClr val="accent1"/>
                </a:solidFill>
              </a:rPr>
              <a:t>Complexo de vira-latas</a:t>
            </a:r>
            <a:endParaRPr lang="pt-BR" altLang="pt-BR" dirty="0">
              <a:solidFill>
                <a:schemeClr val="accent1"/>
              </a:solidFill>
            </a:endParaRPr>
          </a:p>
        </p:txBody>
      </p:sp>
      <p:sp>
        <p:nvSpPr>
          <p:cNvPr id="142339" name="Rectangle 3"/>
          <p:cNvSpPr>
            <a:spLocks noGrp="1" noChangeArrowheads="1"/>
          </p:cNvSpPr>
          <p:nvPr>
            <p:ph type="body" idx="1"/>
          </p:nvPr>
        </p:nvSpPr>
        <p:spPr>
          <a:xfrm>
            <a:off x="467544" y="1700808"/>
            <a:ext cx="8208912" cy="4392488"/>
          </a:xfrm>
        </p:spPr>
        <p:txBody>
          <a:bodyPr>
            <a:normAutofit fontScale="92500"/>
          </a:bodyPr>
          <a:lstStyle/>
          <a:p>
            <a:pPr algn="ctr"/>
            <a:r>
              <a:rPr lang="pt-BR" altLang="pt-BR" dirty="0"/>
              <a:t>A análise dessas representações muitas vezes nos leva a perder a perspectiva do que elas realmente são. Representações. Acabamos por ver nessas tentativas de compreensão da realidade do país a nossa insuperável inferioridade e ver com pessimismo tudo que se faz na administração pública, colocando-nos como o pior dos estados e a pior das nações. A conclusão é sempre a mesma – O Brasil não dá certo. O Brasil não tem jeito.</a:t>
            </a:r>
          </a:p>
        </p:txBody>
      </p:sp>
    </p:spTree>
    <p:extLst>
      <p:ext uri="{BB962C8B-B14F-4D97-AF65-F5344CB8AC3E}">
        <p14:creationId xmlns:p14="http://schemas.microsoft.com/office/powerpoint/2010/main" val="1946361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750" y="1484313"/>
            <a:ext cx="8064500" cy="3816350"/>
          </a:xfrm>
        </p:spPr>
        <p:txBody>
          <a:bodyPr>
            <a:normAutofit/>
          </a:bodyPr>
          <a:lstStyle/>
          <a:p>
            <a:r>
              <a:rPr lang="pt-BR" altLang="pt-BR" sz="3600" dirty="0"/>
              <a:t>C</a:t>
            </a:r>
            <a:r>
              <a:rPr lang="pt-BR" sz="3600" dirty="0"/>
              <a:t>omo a memória, as narrativas históricas e as imagens simbólicas forjadas por intelectuais, homens públicos, tecnocratas e cronistas constroem as representações da administração pública brasileira</a:t>
            </a:r>
            <a:r>
              <a:rPr lang="pt-BR" altLang="pt-BR" sz="3600" dirty="0"/>
              <a:t>? </a:t>
            </a:r>
          </a:p>
        </p:txBody>
      </p:sp>
    </p:spTree>
    <p:extLst>
      <p:ext uri="{BB962C8B-B14F-4D97-AF65-F5344CB8AC3E}">
        <p14:creationId xmlns:p14="http://schemas.microsoft.com/office/powerpoint/2010/main" val="3946908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3131840" y="881087"/>
            <a:ext cx="2880320" cy="747713"/>
          </a:xfrm>
        </p:spPr>
        <p:txBody>
          <a:bodyPr>
            <a:noAutofit/>
          </a:bodyPr>
          <a:lstStyle/>
          <a:p>
            <a:pPr algn="ctr"/>
            <a:r>
              <a:rPr lang="pt-BR" altLang="pt-BR" b="1" dirty="0" err="1">
                <a:solidFill>
                  <a:schemeClr val="accent1"/>
                </a:solidFill>
              </a:rPr>
              <a:t>Estatofobia</a:t>
            </a:r>
            <a:endParaRPr lang="pt-BR" altLang="pt-BR" dirty="0">
              <a:solidFill>
                <a:schemeClr val="accent1"/>
              </a:solidFill>
            </a:endParaRPr>
          </a:p>
        </p:txBody>
      </p:sp>
      <p:sp>
        <p:nvSpPr>
          <p:cNvPr id="142339" name="Rectangle 3"/>
          <p:cNvSpPr>
            <a:spLocks noGrp="1" noChangeArrowheads="1"/>
          </p:cNvSpPr>
          <p:nvPr>
            <p:ph type="body" idx="1"/>
          </p:nvPr>
        </p:nvSpPr>
        <p:spPr>
          <a:xfrm>
            <a:off x="539552" y="1916832"/>
            <a:ext cx="8064896" cy="3816424"/>
          </a:xfrm>
        </p:spPr>
        <p:txBody>
          <a:bodyPr>
            <a:normAutofit fontScale="92500"/>
          </a:bodyPr>
          <a:lstStyle/>
          <a:p>
            <a:pPr algn="ctr"/>
            <a:r>
              <a:rPr lang="pt-BR" altLang="pt-BR" dirty="0"/>
              <a:t>Muitas dessas “disfunções” são informadas por uma espécie de </a:t>
            </a:r>
            <a:r>
              <a:rPr lang="pt-BR" altLang="pt-BR" dirty="0" err="1"/>
              <a:t>estatofobia</a:t>
            </a:r>
            <a:r>
              <a:rPr lang="pt-BR" altLang="pt-BR" dirty="0"/>
              <a:t>. Acredita-se que tudo em que o Estado intervém se deforma, deteriora ou traz prejuízos ao cidadão. O Estado é o problema. E se deve, pelo menos, tentar diminuir o </a:t>
            </a:r>
            <a:r>
              <a:rPr lang="pt-BR" altLang="pt-BR" dirty="0" err="1"/>
              <a:t>tramanho</a:t>
            </a:r>
            <a:r>
              <a:rPr lang="pt-BR" altLang="pt-BR" dirty="0"/>
              <a:t> do problema. Isso não é verdade. O Estado brasileiro produziu e produz grandes transformações em benefício da sociedade. </a:t>
            </a:r>
          </a:p>
        </p:txBody>
      </p:sp>
    </p:spTree>
    <p:extLst>
      <p:ext uri="{BB962C8B-B14F-4D97-AF65-F5344CB8AC3E}">
        <p14:creationId xmlns:p14="http://schemas.microsoft.com/office/powerpoint/2010/main" val="656232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835696" y="449039"/>
            <a:ext cx="5472608" cy="603697"/>
          </a:xfrm>
        </p:spPr>
        <p:txBody>
          <a:bodyPr>
            <a:noAutofit/>
          </a:bodyPr>
          <a:lstStyle/>
          <a:p>
            <a:pPr algn="ctr"/>
            <a:r>
              <a:rPr lang="pt-BR" altLang="pt-BR" b="1" dirty="0" err="1">
                <a:solidFill>
                  <a:schemeClr val="accent1"/>
                </a:solidFill>
              </a:rPr>
              <a:t>Hipecorreção</a:t>
            </a:r>
            <a:endParaRPr lang="pt-BR" altLang="pt-BR" dirty="0">
              <a:solidFill>
                <a:schemeClr val="accent1"/>
              </a:solidFill>
            </a:endParaRPr>
          </a:p>
        </p:txBody>
      </p:sp>
      <p:sp>
        <p:nvSpPr>
          <p:cNvPr id="142339" name="Rectangle 3"/>
          <p:cNvSpPr>
            <a:spLocks noGrp="1" noChangeArrowheads="1"/>
          </p:cNvSpPr>
          <p:nvPr>
            <p:ph type="body" idx="1"/>
          </p:nvPr>
        </p:nvSpPr>
        <p:spPr>
          <a:xfrm>
            <a:off x="467544" y="1196752"/>
            <a:ext cx="8280920" cy="4824536"/>
          </a:xfrm>
        </p:spPr>
        <p:txBody>
          <a:bodyPr>
            <a:noAutofit/>
          </a:bodyPr>
          <a:lstStyle/>
          <a:p>
            <a:pPr algn="ctr"/>
            <a:r>
              <a:rPr lang="pt-BR" altLang="pt-BR" sz="2600" dirty="0"/>
              <a:t>Para superar o formalismo, trata-se de ser “mais real do que o rei”. É </a:t>
            </a:r>
            <a:r>
              <a:rPr lang="pt-BR" sz="2600" dirty="0"/>
              <a:t>a tendência dos atores sociais de atribuírem uma eficiência direta às ideias e teorias importadas, negligenciando os contextos nas quais estas foram criadas e estão sendo aplicadas. Trata-se de </a:t>
            </a:r>
            <a:r>
              <a:rPr lang="pt-BR" altLang="pt-BR" sz="2600" dirty="0"/>
              <a:t>tomar ao pé da letra normas, categorias e conceitos que são estabelecidos em outros contextos. Para Guerreiro Ramos, a hipercorreção significava </a:t>
            </a:r>
            <a:r>
              <a:rPr lang="pt-BR" sz="2600" dirty="0"/>
              <a:t>a tentativa de apreensão da ciência e da tecnologia em qualquer campo do conhecimento para reprodução pura e simples dessa ciência, como havia sido gerada nos chamados centros mais avançados, e sua aplicação ou reprodução disso numa outra realidade.</a:t>
            </a:r>
            <a:endParaRPr lang="pt-BR" altLang="pt-BR" sz="2600" dirty="0"/>
          </a:p>
        </p:txBody>
      </p:sp>
    </p:spTree>
    <p:extLst>
      <p:ext uri="{BB962C8B-B14F-4D97-AF65-F5344CB8AC3E}">
        <p14:creationId xmlns:p14="http://schemas.microsoft.com/office/powerpoint/2010/main" val="3558687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547664" y="1025103"/>
            <a:ext cx="6048672" cy="603697"/>
          </a:xfrm>
        </p:spPr>
        <p:txBody>
          <a:bodyPr>
            <a:noAutofit/>
          </a:bodyPr>
          <a:lstStyle/>
          <a:p>
            <a:pPr algn="ctr"/>
            <a:r>
              <a:rPr lang="pt-BR" altLang="pt-BR" dirty="0">
                <a:solidFill>
                  <a:schemeClr val="accent1"/>
                </a:solidFill>
              </a:rPr>
              <a:t>Neutralidade burocrática</a:t>
            </a:r>
          </a:p>
        </p:txBody>
      </p:sp>
      <p:sp>
        <p:nvSpPr>
          <p:cNvPr id="142339" name="Rectangle 3"/>
          <p:cNvSpPr>
            <a:spLocks noGrp="1" noChangeArrowheads="1"/>
          </p:cNvSpPr>
          <p:nvPr>
            <p:ph type="body" idx="1"/>
          </p:nvPr>
        </p:nvSpPr>
        <p:spPr>
          <a:xfrm>
            <a:off x="611560" y="2204864"/>
            <a:ext cx="7920880" cy="3528392"/>
          </a:xfrm>
        </p:spPr>
        <p:txBody>
          <a:bodyPr>
            <a:normAutofit fontScale="92500" lnSpcReduction="10000"/>
          </a:bodyPr>
          <a:lstStyle/>
          <a:p>
            <a:pPr algn="ctr"/>
            <a:r>
              <a:rPr lang="pt-BR" altLang="pt-BR" dirty="0"/>
              <a:t>Para vencer a pessoalidade ou o personalismo, adota-se uma atitude de frieza e indiferença com relação às necessidades, desejos e sofrimentos dos cidadãos mais vulneráveis. Enquanto isso, há um espaço muito grande para a seletividade e a discricionariedade, fazendo com que a administração pública deixe de atuar com isonomia e equanimidade. </a:t>
            </a:r>
          </a:p>
        </p:txBody>
      </p:sp>
    </p:spTree>
    <p:extLst>
      <p:ext uri="{BB962C8B-B14F-4D97-AF65-F5344CB8AC3E}">
        <p14:creationId xmlns:p14="http://schemas.microsoft.com/office/powerpoint/2010/main" val="3984855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750" y="1484313"/>
            <a:ext cx="8064500" cy="3816350"/>
          </a:xfrm>
        </p:spPr>
        <p:txBody>
          <a:bodyPr>
            <a:normAutofit fontScale="90000"/>
          </a:bodyPr>
          <a:lstStyle/>
          <a:p>
            <a:r>
              <a:rPr lang="pt-BR" altLang="pt-BR" sz="3600" b="0" dirty="0">
                <a:solidFill>
                  <a:schemeClr val="tx1">
                    <a:lumMod val="50000"/>
                    <a:lumOff val="50000"/>
                  </a:schemeClr>
                </a:solidFill>
              </a:rPr>
              <a:t>Em função de dimensões estruturais, de aspectos históricos e culturais, de mitos, representações e respostas equivocadas a supostas características da administração pública, é possível se dar conta da grande complexidade de que ela se reveste, revelando características singulares que devem merecer a atenção dos estudiosos.</a:t>
            </a:r>
          </a:p>
        </p:txBody>
      </p:sp>
    </p:spTree>
    <p:extLst>
      <p:ext uri="{BB962C8B-B14F-4D97-AF65-F5344CB8AC3E}">
        <p14:creationId xmlns:p14="http://schemas.microsoft.com/office/powerpoint/2010/main" val="947127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1835696" y="769268"/>
            <a:ext cx="5400600" cy="571500"/>
          </a:xfrm>
        </p:spPr>
        <p:txBody>
          <a:bodyPr>
            <a:noAutofit/>
          </a:bodyPr>
          <a:lstStyle/>
          <a:p>
            <a:pPr eaLnBrk="1" hangingPunct="1"/>
            <a:r>
              <a:rPr lang="pt-BR" altLang="pt-BR" b="1" dirty="0"/>
              <a:t>Dimensões da APB</a:t>
            </a:r>
          </a:p>
        </p:txBody>
      </p:sp>
      <p:sp>
        <p:nvSpPr>
          <p:cNvPr id="6147" name="Rectangle 5"/>
          <p:cNvSpPr>
            <a:spLocks noGrp="1" noChangeArrowheads="1"/>
          </p:cNvSpPr>
          <p:nvPr>
            <p:ph type="body" idx="1"/>
          </p:nvPr>
        </p:nvSpPr>
        <p:spPr>
          <a:xfrm>
            <a:off x="1043237" y="1872431"/>
            <a:ext cx="7345187" cy="3644801"/>
          </a:xfrm>
        </p:spPr>
        <p:txBody>
          <a:bodyPr>
            <a:noAutofit/>
          </a:bodyPr>
          <a:lstStyle/>
          <a:p>
            <a:pPr indent="-457200">
              <a:spcBef>
                <a:spcPts val="0"/>
              </a:spcBef>
              <a:spcAft>
                <a:spcPts val="1200"/>
              </a:spcAft>
              <a:buFont typeface="Arial" panose="020B0604020202020204" pitchFamily="34" charset="0"/>
              <a:buChar char="•"/>
            </a:pPr>
            <a:r>
              <a:rPr lang="pt-BR" altLang="pt-BR" sz="3600" dirty="0"/>
              <a:t>Diferenciação (horizontal e vertical) </a:t>
            </a:r>
          </a:p>
          <a:p>
            <a:pPr indent="-457200">
              <a:spcBef>
                <a:spcPts val="0"/>
              </a:spcBef>
              <a:spcAft>
                <a:spcPts val="1200"/>
              </a:spcAft>
              <a:buFont typeface="Arial" panose="020B0604020202020204" pitchFamily="34" charset="0"/>
              <a:buChar char="•"/>
            </a:pPr>
            <a:r>
              <a:rPr lang="pt-BR" altLang="pt-BR" sz="3600" dirty="0"/>
              <a:t>Heterogeneidade (x simetria)</a:t>
            </a:r>
          </a:p>
          <a:p>
            <a:pPr indent="-457200">
              <a:spcBef>
                <a:spcPts val="0"/>
              </a:spcBef>
              <a:spcAft>
                <a:spcPts val="1200"/>
              </a:spcAft>
              <a:buFont typeface="Arial" panose="020B0604020202020204" pitchFamily="34" charset="0"/>
              <a:buChar char="•"/>
            </a:pPr>
            <a:r>
              <a:rPr lang="pt-BR" altLang="pt-BR" sz="3600" dirty="0"/>
              <a:t>Complexidade (x simplificação)</a:t>
            </a:r>
          </a:p>
          <a:p>
            <a:pPr indent="-457200">
              <a:spcBef>
                <a:spcPts val="0"/>
              </a:spcBef>
              <a:spcAft>
                <a:spcPts val="1200"/>
              </a:spcAft>
              <a:buFont typeface="Arial" panose="020B0604020202020204" pitchFamily="34" charset="0"/>
              <a:buChar char="•"/>
            </a:pPr>
            <a:r>
              <a:rPr lang="pt-BR" altLang="pt-BR" sz="3600" dirty="0"/>
              <a:t>Descentralização (x centralização)</a:t>
            </a:r>
          </a:p>
          <a:p>
            <a:pPr indent="-457200">
              <a:spcBef>
                <a:spcPts val="0"/>
              </a:spcBef>
              <a:spcAft>
                <a:spcPts val="1200"/>
              </a:spcAft>
              <a:buFont typeface="Arial" panose="020B0604020202020204" pitchFamily="34" charset="0"/>
              <a:buChar char="•"/>
            </a:pPr>
            <a:r>
              <a:rPr lang="pt-BR" altLang="pt-BR" sz="3600" dirty="0"/>
              <a:t>Flexibilidade (x Controle)</a:t>
            </a:r>
          </a:p>
          <a:p>
            <a:pPr indent="-457200">
              <a:spcBef>
                <a:spcPts val="0"/>
              </a:spcBef>
              <a:spcAft>
                <a:spcPts val="600"/>
              </a:spcAft>
              <a:buFont typeface="Arial" panose="020B0604020202020204" pitchFamily="34" charset="0"/>
              <a:buChar char="•"/>
            </a:pPr>
            <a:endParaRPr lang="pt-BR" altLang="pt-BR" dirty="0"/>
          </a:p>
          <a:p>
            <a:pPr marL="171450" lvl="1" indent="-457200" eaLnBrk="1" hangingPunct="1">
              <a:spcBef>
                <a:spcPts val="0"/>
              </a:spcBef>
              <a:spcAft>
                <a:spcPts val="600"/>
              </a:spcAft>
              <a:buFont typeface="Arial" panose="020B0604020202020204" pitchFamily="34" charset="0"/>
              <a:buChar char="•"/>
            </a:pPr>
            <a:endParaRPr lang="pt-BR" altLang="pt-BR" sz="3200" dirty="0"/>
          </a:p>
        </p:txBody>
      </p:sp>
    </p:spTree>
    <p:extLst>
      <p:ext uri="{BB962C8B-B14F-4D97-AF65-F5344CB8AC3E}">
        <p14:creationId xmlns:p14="http://schemas.microsoft.com/office/powerpoint/2010/main" val="62597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683568" y="1875036"/>
            <a:ext cx="7811145" cy="3066132"/>
          </a:xfrm>
        </p:spPr>
        <p:txBody>
          <a:bodyPr>
            <a:normAutofit fontScale="62500" lnSpcReduction="20000"/>
          </a:bodyPr>
          <a:lstStyle/>
          <a:p>
            <a:endParaRPr lang="en-US" dirty="0">
              <a:solidFill>
                <a:srgbClr val="0000FF"/>
              </a:solidFill>
              <a:hlinkClick r:id="rId2">
                <a:extLst>
                  <a:ext uri="{A12FA001-AC4F-418D-AE19-62706E023703}">
                    <ahyp:hlinkClr xmlns:ahyp="http://schemas.microsoft.com/office/drawing/2018/hyperlinkcolor" val="tx"/>
                  </a:ext>
                </a:extLst>
              </a:hlinkClick>
            </a:endParaRPr>
          </a:p>
          <a:p>
            <a:endParaRPr lang="en-US" dirty="0">
              <a:solidFill>
                <a:srgbClr val="0000FF"/>
              </a:solidFill>
              <a:hlinkClick r:id="rId2">
                <a:extLst>
                  <a:ext uri="{A12FA001-AC4F-418D-AE19-62706E023703}">
                    <ahyp:hlinkClr xmlns:ahyp="http://schemas.microsoft.com/office/drawing/2018/hyperlinkcolor" val="tx"/>
                  </a:ext>
                </a:extLst>
              </a:hlinkClick>
            </a:endParaRPr>
          </a:p>
          <a:p>
            <a:endParaRPr lang="en-US" dirty="0">
              <a:solidFill>
                <a:srgbClr val="0000FF"/>
              </a:solidFill>
              <a:hlinkClick r:id="rId2">
                <a:extLst>
                  <a:ext uri="{A12FA001-AC4F-418D-AE19-62706E023703}">
                    <ahyp:hlinkClr xmlns:ahyp="http://schemas.microsoft.com/office/drawing/2018/hyperlinkcolor" val="tx"/>
                  </a:ext>
                </a:extLst>
              </a:hlinkClick>
            </a:endParaRPr>
          </a:p>
          <a:p>
            <a:pPr algn="ctr"/>
            <a:r>
              <a:rPr lang="en-US" sz="12000" b="1" dirty="0">
                <a:solidFill>
                  <a:srgbClr val="2890C3"/>
                </a:solidFill>
                <a:hlinkClick r:id="rId2">
                  <a:extLst>
                    <a:ext uri="{A12FA001-AC4F-418D-AE19-62706E023703}">
                      <ahyp:hlinkClr xmlns:ahyp="http://schemas.microsoft.com/office/drawing/2018/hyperlinkcolor" val="tx"/>
                    </a:ext>
                  </a:extLst>
                </a:hlinkClick>
              </a:rPr>
              <a:t>OBRIGADO!!!</a:t>
            </a:r>
          </a:p>
          <a:p>
            <a:pPr algn="r"/>
            <a:r>
              <a:rPr lang="en-US" sz="8000" b="1" dirty="0">
                <a:solidFill>
                  <a:srgbClr val="2890C3"/>
                </a:solidFill>
                <a:hlinkClick r:id="rId2">
                  <a:extLst>
                    <a:ext uri="{A12FA001-AC4F-418D-AE19-62706E023703}">
                      <ahyp:hlinkClr xmlns:ahyp="http://schemas.microsoft.com/office/drawing/2018/hyperlinkcolor" val="tx"/>
                    </a:ext>
                  </a:extLst>
                </a:hlinkClick>
              </a:rPr>
              <a:t>fredericolustosa@id.uff.br</a:t>
            </a:r>
            <a:endParaRPr lang="en-US" sz="8000" b="1" dirty="0">
              <a:solidFill>
                <a:srgbClr val="2890C3"/>
              </a:solidFill>
            </a:endParaRPr>
          </a:p>
          <a:p>
            <a:endParaRPr lang="en-US" b="1" dirty="0">
              <a:solidFill>
                <a:srgbClr val="2890C3"/>
              </a:solidFill>
            </a:endParaRPr>
          </a:p>
          <a:p>
            <a:endParaRPr lang="en-US" b="1" dirty="0">
              <a:solidFill>
                <a:srgbClr val="2890C3"/>
              </a:solidFill>
            </a:endParaRPr>
          </a:p>
          <a:p>
            <a:endParaRPr lang="en-US" dirty="0">
              <a:solidFill>
                <a:srgbClr val="4F81BD"/>
              </a:solidFill>
            </a:endParaRPr>
          </a:p>
          <a:p>
            <a:endParaRPr lang="pt-BR" dirty="0">
              <a:solidFill>
                <a:srgbClr val="4F81BD"/>
              </a:solidFill>
            </a:endParaRPr>
          </a:p>
        </p:txBody>
      </p:sp>
    </p:spTree>
    <p:extLst>
      <p:ext uri="{BB962C8B-B14F-4D97-AF65-F5344CB8AC3E}">
        <p14:creationId xmlns:p14="http://schemas.microsoft.com/office/powerpoint/2010/main" val="289867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3276154" y="620688"/>
            <a:ext cx="2591990" cy="571500"/>
          </a:xfrm>
        </p:spPr>
        <p:txBody>
          <a:bodyPr>
            <a:noAutofit/>
          </a:bodyPr>
          <a:lstStyle/>
          <a:p>
            <a:pPr eaLnBrk="1" hangingPunct="1"/>
            <a:r>
              <a:rPr lang="pt-BR" altLang="pt-BR" b="1" dirty="0"/>
              <a:t>Conteúdo </a:t>
            </a:r>
          </a:p>
        </p:txBody>
      </p:sp>
      <p:sp>
        <p:nvSpPr>
          <p:cNvPr id="6147" name="Rectangle 5"/>
          <p:cNvSpPr>
            <a:spLocks noGrp="1" noChangeArrowheads="1"/>
          </p:cNvSpPr>
          <p:nvPr>
            <p:ph type="body" idx="1"/>
          </p:nvPr>
        </p:nvSpPr>
        <p:spPr>
          <a:xfrm>
            <a:off x="1115244" y="1484784"/>
            <a:ext cx="6913140" cy="4464496"/>
          </a:xfrm>
        </p:spPr>
        <p:txBody>
          <a:bodyPr>
            <a:noAutofit/>
          </a:bodyPr>
          <a:lstStyle/>
          <a:p>
            <a:pPr marL="549275" indent="-549275">
              <a:spcBef>
                <a:spcPts val="0"/>
              </a:spcBef>
              <a:spcAft>
                <a:spcPts val="600"/>
              </a:spcAft>
              <a:buFont typeface="Arial" panose="020B0604020202020204" pitchFamily="34" charset="0"/>
              <a:buChar char="•"/>
            </a:pPr>
            <a:r>
              <a:rPr lang="pt-BR" altLang="pt-BR" dirty="0"/>
              <a:t>Introdução</a:t>
            </a:r>
          </a:p>
          <a:p>
            <a:pPr marL="549275" indent="-549275">
              <a:spcBef>
                <a:spcPts val="0"/>
              </a:spcBef>
              <a:spcAft>
                <a:spcPts val="600"/>
              </a:spcAft>
              <a:buFont typeface="Arial" panose="020B0604020202020204" pitchFamily="34" charset="0"/>
              <a:buChar char="•"/>
            </a:pPr>
            <a:r>
              <a:rPr lang="pt-BR" altLang="pt-BR" dirty="0"/>
              <a:t>História e Administração Pública</a:t>
            </a:r>
          </a:p>
          <a:p>
            <a:pPr marL="549275" indent="-549275">
              <a:spcBef>
                <a:spcPts val="0"/>
              </a:spcBef>
              <a:spcAft>
                <a:spcPts val="600"/>
              </a:spcAft>
              <a:buFont typeface="Arial" panose="020B0604020202020204" pitchFamily="34" charset="0"/>
              <a:buChar char="•"/>
            </a:pPr>
            <a:r>
              <a:rPr lang="pt-BR" altLang="pt-BR" dirty="0"/>
              <a:t>Interpretações do Brasil</a:t>
            </a:r>
          </a:p>
          <a:p>
            <a:pPr marL="549275" indent="-549275">
              <a:spcBef>
                <a:spcPts val="0"/>
              </a:spcBef>
              <a:spcAft>
                <a:spcPts val="600"/>
              </a:spcAft>
              <a:buFont typeface="Arial" panose="020B0604020202020204" pitchFamily="34" charset="0"/>
              <a:buChar char="•"/>
            </a:pPr>
            <a:r>
              <a:rPr lang="pt-BR" altLang="pt-BR" dirty="0"/>
              <a:t>“Ismos” que descrevem o Brasil</a:t>
            </a:r>
          </a:p>
          <a:p>
            <a:pPr marL="549275" indent="-549275">
              <a:spcBef>
                <a:spcPts val="0"/>
              </a:spcBef>
              <a:spcAft>
                <a:spcPts val="600"/>
              </a:spcAft>
              <a:buFont typeface="Arial" panose="020B0604020202020204" pitchFamily="34" charset="0"/>
              <a:buChar char="•"/>
            </a:pPr>
            <a:r>
              <a:rPr lang="pt-BR" altLang="pt-BR" dirty="0"/>
              <a:t>Contraponto – novas distorções</a:t>
            </a:r>
          </a:p>
          <a:p>
            <a:pPr marL="549275" indent="-549275">
              <a:spcBef>
                <a:spcPts val="0"/>
              </a:spcBef>
              <a:spcAft>
                <a:spcPts val="600"/>
              </a:spcAft>
              <a:buFont typeface="Arial" panose="020B0604020202020204" pitchFamily="34" charset="0"/>
              <a:buChar char="•"/>
            </a:pPr>
            <a:r>
              <a:rPr lang="pt-BR" altLang="pt-BR" dirty="0"/>
              <a:t>Características importantes a serem consideradas</a:t>
            </a:r>
          </a:p>
          <a:p>
            <a:pPr indent="-457200">
              <a:spcBef>
                <a:spcPts val="0"/>
              </a:spcBef>
              <a:spcAft>
                <a:spcPts val="600"/>
              </a:spcAft>
              <a:buFont typeface="Arial" panose="020B0604020202020204" pitchFamily="34" charset="0"/>
              <a:buChar char="•"/>
            </a:pPr>
            <a:endParaRPr lang="pt-BR" altLang="pt-BR" dirty="0"/>
          </a:p>
          <a:p>
            <a:pPr marL="171450" lvl="1" indent="-457200" eaLnBrk="1" hangingPunct="1">
              <a:spcBef>
                <a:spcPts val="0"/>
              </a:spcBef>
              <a:spcAft>
                <a:spcPts val="600"/>
              </a:spcAft>
              <a:buFont typeface="Arial" panose="020B0604020202020204" pitchFamily="34" charset="0"/>
              <a:buChar char="•"/>
            </a:pPr>
            <a:endParaRPr lang="pt-BR" altLang="pt-BR" sz="3200" dirty="0"/>
          </a:p>
        </p:txBody>
      </p:sp>
    </p:spTree>
    <p:extLst>
      <p:ext uri="{BB962C8B-B14F-4D97-AF65-F5344CB8AC3E}">
        <p14:creationId xmlns:p14="http://schemas.microsoft.com/office/powerpoint/2010/main" val="283945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3203848" y="481236"/>
            <a:ext cx="2736006" cy="571500"/>
          </a:xfrm>
        </p:spPr>
        <p:txBody>
          <a:bodyPr>
            <a:noAutofit/>
          </a:bodyPr>
          <a:lstStyle/>
          <a:p>
            <a:pPr eaLnBrk="1" hangingPunct="1"/>
            <a:r>
              <a:rPr lang="pt-BR" altLang="pt-BR" b="1" dirty="0"/>
              <a:t>Introdução</a:t>
            </a:r>
          </a:p>
        </p:txBody>
      </p:sp>
      <p:sp>
        <p:nvSpPr>
          <p:cNvPr id="6147" name="Rectangle 5"/>
          <p:cNvSpPr>
            <a:spLocks noGrp="1" noChangeArrowheads="1"/>
          </p:cNvSpPr>
          <p:nvPr>
            <p:ph type="body" idx="1"/>
          </p:nvPr>
        </p:nvSpPr>
        <p:spPr>
          <a:xfrm>
            <a:off x="467544" y="1224359"/>
            <a:ext cx="8352927" cy="4796929"/>
          </a:xfrm>
        </p:spPr>
        <p:txBody>
          <a:bodyPr>
            <a:noAutofit/>
          </a:bodyPr>
          <a:lstStyle/>
          <a:p>
            <a:pPr marL="531813" indent="-531813">
              <a:spcBef>
                <a:spcPts val="0"/>
              </a:spcBef>
              <a:spcAft>
                <a:spcPts val="300"/>
              </a:spcAft>
              <a:buFont typeface="Arial" panose="020B0604020202020204" pitchFamily="34" charset="0"/>
              <a:buChar char="•"/>
            </a:pPr>
            <a:r>
              <a:rPr lang="pt-BR" altLang="pt-BR" sz="3000" dirty="0"/>
              <a:t>Motivação: um evento e um título que inspiram</a:t>
            </a:r>
          </a:p>
          <a:p>
            <a:pPr marL="531813" indent="-531813">
              <a:spcBef>
                <a:spcPts val="0"/>
              </a:spcBef>
              <a:spcAft>
                <a:spcPts val="300"/>
              </a:spcAft>
              <a:buFont typeface="Arial" panose="020B0604020202020204" pitchFamily="34" charset="0"/>
              <a:buChar char="•"/>
            </a:pPr>
            <a:r>
              <a:rPr lang="pt-BR" altLang="pt-BR" sz="3000" dirty="0"/>
              <a:t>Raízes, História, Memória e representações</a:t>
            </a:r>
          </a:p>
          <a:p>
            <a:pPr marL="531813" indent="-531813">
              <a:spcBef>
                <a:spcPts val="0"/>
              </a:spcBef>
              <a:spcAft>
                <a:spcPts val="300"/>
              </a:spcAft>
              <a:buFont typeface="Arial" panose="020B0604020202020204" pitchFamily="34" charset="0"/>
              <a:buChar char="•"/>
            </a:pPr>
            <a:r>
              <a:rPr lang="pt-BR" altLang="pt-BR" sz="3000" dirty="0"/>
              <a:t>Dois pressupostos </a:t>
            </a:r>
          </a:p>
          <a:p>
            <a:pPr marL="1076325" lvl="1" indent="-544513">
              <a:spcBef>
                <a:spcPts val="0"/>
              </a:spcBef>
              <a:spcAft>
                <a:spcPts val="300"/>
              </a:spcAft>
              <a:buFont typeface="Arial" panose="020B0604020202020204" pitchFamily="34" charset="0"/>
              <a:buChar char="•"/>
            </a:pPr>
            <a:r>
              <a:rPr lang="pt-BR" altLang="pt-BR" dirty="0"/>
              <a:t>O passado é aquilo que escolhemos lembrar</a:t>
            </a:r>
          </a:p>
          <a:p>
            <a:pPr marL="1076325" lvl="1" indent="-544513">
              <a:spcBef>
                <a:spcPts val="0"/>
              </a:spcBef>
              <a:spcAft>
                <a:spcPts val="300"/>
              </a:spcAft>
              <a:buFont typeface="Arial" panose="020B0604020202020204" pitchFamily="34" charset="0"/>
              <a:buChar char="•"/>
            </a:pPr>
            <a:r>
              <a:rPr lang="pt-BR" altLang="pt-BR" dirty="0"/>
              <a:t>A história é uma narrativa que se vale do registro de atos, fatos, estruturas e representações</a:t>
            </a:r>
          </a:p>
          <a:p>
            <a:pPr marL="450850" indent="-450850">
              <a:spcBef>
                <a:spcPts val="0"/>
              </a:spcBef>
              <a:spcAft>
                <a:spcPts val="300"/>
              </a:spcAft>
              <a:buFont typeface="Arial" panose="020B0604020202020204" pitchFamily="34" charset="0"/>
              <a:buChar char="•"/>
            </a:pPr>
            <a:r>
              <a:rPr lang="pt-BR" altLang="pt-BR" sz="3000" dirty="0"/>
              <a:t>Desenvolvimentos recentes no campo da Administração Pública – desfazendo mitos</a:t>
            </a:r>
          </a:p>
          <a:p>
            <a:pPr marL="1076325" lvl="1" indent="-544513">
              <a:spcBef>
                <a:spcPts val="0"/>
              </a:spcBef>
              <a:spcAft>
                <a:spcPts val="300"/>
              </a:spcAft>
              <a:buFont typeface="Arial" panose="020B0604020202020204" pitchFamily="34" charset="0"/>
              <a:buChar char="•"/>
            </a:pPr>
            <a:r>
              <a:rPr lang="pt-BR" altLang="pt-BR" dirty="0"/>
              <a:t>História da Administração Pública</a:t>
            </a:r>
          </a:p>
          <a:p>
            <a:pPr marL="1076325" lvl="1" indent="-544513">
              <a:spcBef>
                <a:spcPts val="0"/>
              </a:spcBef>
              <a:spcAft>
                <a:spcPts val="300"/>
              </a:spcAft>
              <a:buFont typeface="Arial" panose="020B0604020202020204" pitchFamily="34" charset="0"/>
              <a:buChar char="•"/>
            </a:pPr>
            <a:r>
              <a:rPr lang="pt-BR" altLang="pt-BR" dirty="0"/>
              <a:t>Pensamento Social Brasileiro</a:t>
            </a:r>
          </a:p>
        </p:txBody>
      </p:sp>
    </p:spTree>
    <p:extLst>
      <p:ext uri="{BB962C8B-B14F-4D97-AF65-F5344CB8AC3E}">
        <p14:creationId xmlns:p14="http://schemas.microsoft.com/office/powerpoint/2010/main" val="154772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539552" y="1129308"/>
            <a:ext cx="7992888" cy="571500"/>
          </a:xfrm>
        </p:spPr>
        <p:txBody>
          <a:bodyPr>
            <a:noAutofit/>
          </a:bodyPr>
          <a:lstStyle/>
          <a:p>
            <a:r>
              <a:rPr lang="pt-BR" altLang="pt-BR" dirty="0"/>
              <a:t>História da Administração Pública</a:t>
            </a:r>
            <a:endParaRPr lang="pt-BR" altLang="pt-BR" b="1" dirty="0"/>
          </a:p>
        </p:txBody>
      </p:sp>
      <p:sp>
        <p:nvSpPr>
          <p:cNvPr id="6147" name="Rectangle 5"/>
          <p:cNvSpPr>
            <a:spLocks noGrp="1" noChangeArrowheads="1"/>
          </p:cNvSpPr>
          <p:nvPr>
            <p:ph type="body" idx="1"/>
          </p:nvPr>
        </p:nvSpPr>
        <p:spPr>
          <a:xfrm>
            <a:off x="611188" y="1800423"/>
            <a:ext cx="7993260" cy="4364881"/>
          </a:xfrm>
        </p:spPr>
        <p:txBody>
          <a:bodyPr>
            <a:noAutofit/>
          </a:bodyPr>
          <a:lstStyle/>
          <a:p>
            <a:pPr marL="457200" indent="-457200">
              <a:spcBef>
                <a:spcPts val="0"/>
              </a:spcBef>
              <a:spcAft>
                <a:spcPts val="600"/>
              </a:spcAft>
              <a:buFont typeface="Arial" panose="020B0604020202020204" pitchFamily="34" charset="0"/>
              <a:buChar char="•"/>
            </a:pPr>
            <a:r>
              <a:rPr lang="pt-BR" altLang="pt-BR" sz="2800" dirty="0"/>
              <a:t>Redescoberta do interesse pelo tema</a:t>
            </a:r>
          </a:p>
          <a:p>
            <a:pPr marL="457200" indent="-457200">
              <a:spcBef>
                <a:spcPts val="0"/>
              </a:spcBef>
              <a:spcAft>
                <a:spcPts val="600"/>
              </a:spcAft>
              <a:buFont typeface="Arial" panose="020B0604020202020204" pitchFamily="34" charset="0"/>
              <a:buChar char="•"/>
            </a:pPr>
            <a:r>
              <a:rPr lang="pt-BR" altLang="pt-BR" sz="2800" dirty="0"/>
              <a:t>Novas perspectivas historiográficas</a:t>
            </a:r>
          </a:p>
          <a:p>
            <a:pPr marL="457200" indent="-457200">
              <a:spcBef>
                <a:spcPts val="0"/>
              </a:spcBef>
              <a:spcAft>
                <a:spcPts val="600"/>
              </a:spcAft>
              <a:buFont typeface="Arial" panose="020B0604020202020204" pitchFamily="34" charset="0"/>
              <a:buChar char="•"/>
            </a:pPr>
            <a:r>
              <a:rPr lang="pt-BR" altLang="pt-BR" sz="2800" dirty="0"/>
              <a:t>Novas abordagens teórico-metodológicas</a:t>
            </a:r>
          </a:p>
          <a:p>
            <a:pPr marL="457200" indent="-457200">
              <a:spcBef>
                <a:spcPts val="0"/>
              </a:spcBef>
              <a:spcAft>
                <a:spcPts val="600"/>
              </a:spcAft>
              <a:buFont typeface="Arial" panose="020B0604020202020204" pitchFamily="34" charset="0"/>
              <a:buChar char="•"/>
            </a:pPr>
            <a:r>
              <a:rPr lang="pt-BR" altLang="pt-BR" sz="2800" dirty="0"/>
              <a:t>Uso de fontes alternativas</a:t>
            </a:r>
          </a:p>
          <a:p>
            <a:pPr marL="457200" indent="-457200">
              <a:spcBef>
                <a:spcPts val="0"/>
              </a:spcBef>
              <a:spcAft>
                <a:spcPts val="600"/>
              </a:spcAft>
              <a:buFont typeface="Arial" panose="020B0604020202020204" pitchFamily="34" charset="0"/>
              <a:buChar char="•"/>
            </a:pPr>
            <a:r>
              <a:rPr lang="pt-BR" altLang="pt-BR" sz="2800" dirty="0"/>
              <a:t>Superação de vícios da historiografia tradicional – </a:t>
            </a:r>
            <a:r>
              <a:rPr lang="pt-BR" altLang="pt-BR" sz="2800" dirty="0" err="1"/>
              <a:t>reificação</a:t>
            </a:r>
            <a:r>
              <a:rPr lang="pt-BR" altLang="pt-BR" sz="2800" dirty="0"/>
              <a:t>, </a:t>
            </a:r>
            <a:r>
              <a:rPr lang="pt-BR" altLang="pt-BR" sz="2800" dirty="0" err="1"/>
              <a:t>antropomorfização</a:t>
            </a:r>
            <a:r>
              <a:rPr lang="pt-BR" altLang="pt-BR" sz="2800" dirty="0"/>
              <a:t>, evolucionismo, anacronismo e simplificação</a:t>
            </a:r>
          </a:p>
          <a:p>
            <a:pPr>
              <a:spcBef>
                <a:spcPts val="0"/>
              </a:spcBef>
              <a:spcAft>
                <a:spcPts val="600"/>
              </a:spcAft>
            </a:pPr>
            <a:endParaRPr lang="pt-BR" altLang="pt-BR" sz="1800" dirty="0"/>
          </a:p>
          <a:p>
            <a:pPr marL="0" lvl="1" indent="0" eaLnBrk="1" hangingPunct="1">
              <a:spcBef>
                <a:spcPts val="0"/>
              </a:spcBef>
              <a:spcAft>
                <a:spcPts val="600"/>
              </a:spcAft>
              <a:buNone/>
            </a:pPr>
            <a:r>
              <a:rPr lang="pt-BR" altLang="pt-BR" i="1" dirty="0"/>
              <a:t>O que a história da Administração Pública nos ensina?</a:t>
            </a:r>
          </a:p>
        </p:txBody>
      </p:sp>
    </p:spTree>
    <p:extLst>
      <p:ext uri="{BB962C8B-B14F-4D97-AF65-F5344CB8AC3E}">
        <p14:creationId xmlns:p14="http://schemas.microsoft.com/office/powerpoint/2010/main" val="379236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539552" y="841276"/>
            <a:ext cx="8064896" cy="571500"/>
          </a:xfrm>
        </p:spPr>
        <p:txBody>
          <a:bodyPr>
            <a:noAutofit/>
          </a:bodyPr>
          <a:lstStyle/>
          <a:p>
            <a:pPr eaLnBrk="1" hangingPunct="1"/>
            <a:r>
              <a:rPr lang="pt-BR" altLang="pt-BR" b="1" dirty="0"/>
              <a:t>História da Administração Pública</a:t>
            </a:r>
          </a:p>
        </p:txBody>
      </p:sp>
      <p:sp>
        <p:nvSpPr>
          <p:cNvPr id="6147" name="Rectangle 5"/>
          <p:cNvSpPr>
            <a:spLocks noGrp="1" noChangeArrowheads="1"/>
          </p:cNvSpPr>
          <p:nvPr>
            <p:ph type="body" idx="1"/>
          </p:nvPr>
        </p:nvSpPr>
        <p:spPr>
          <a:xfrm>
            <a:off x="611189" y="1340769"/>
            <a:ext cx="7993260" cy="4680519"/>
          </a:xfrm>
        </p:spPr>
        <p:txBody>
          <a:bodyPr>
            <a:noAutofit/>
          </a:bodyPr>
          <a:lstStyle/>
          <a:p>
            <a:pPr marL="514350" indent="-514350">
              <a:spcBef>
                <a:spcPts val="0"/>
              </a:spcBef>
              <a:spcAft>
                <a:spcPts val="600"/>
              </a:spcAft>
              <a:buFont typeface="+mj-lt"/>
              <a:buAutoNum type="arabicPeriod"/>
            </a:pPr>
            <a:r>
              <a:rPr lang="pt-BR" sz="2600" dirty="0"/>
              <a:t>A administração pública brasileira é um organismo complexo, multifacetado e polimorfo. </a:t>
            </a:r>
          </a:p>
          <a:p>
            <a:pPr marL="514350" indent="-514350">
              <a:spcBef>
                <a:spcPts val="0"/>
              </a:spcBef>
              <a:spcAft>
                <a:spcPts val="600"/>
              </a:spcAft>
              <a:buFont typeface="+mj-lt"/>
              <a:buAutoNum type="arabicPeriod"/>
            </a:pPr>
            <a:r>
              <a:rPr lang="pt-BR" sz="2600" dirty="0"/>
              <a:t>Estado brasileiro não é e, provavelmente, nunca foi mero espelho do Estado português. </a:t>
            </a:r>
            <a:endParaRPr lang="pt-BR" altLang="pt-BR" sz="2600" dirty="0"/>
          </a:p>
          <a:p>
            <a:pPr marL="514350" indent="-514350">
              <a:spcBef>
                <a:spcPts val="0"/>
              </a:spcBef>
              <a:spcAft>
                <a:spcPts val="600"/>
              </a:spcAft>
              <a:buFont typeface="+mj-lt"/>
              <a:buAutoNum type="arabicPeriod"/>
            </a:pPr>
            <a:r>
              <a:rPr lang="pt-BR" sz="2600" dirty="0"/>
              <a:t>A história do Estado brasileiro não começa com a Revolução de 1930. </a:t>
            </a:r>
            <a:endParaRPr lang="pt-BR" altLang="pt-BR" sz="2600" dirty="0"/>
          </a:p>
          <a:p>
            <a:pPr marL="514350" indent="-514350">
              <a:spcBef>
                <a:spcPts val="0"/>
              </a:spcBef>
              <a:spcAft>
                <a:spcPts val="600"/>
              </a:spcAft>
              <a:buFont typeface="+mj-lt"/>
              <a:buAutoNum type="arabicPeriod"/>
            </a:pPr>
            <a:r>
              <a:rPr lang="pt-BR" sz="2600" dirty="0"/>
              <a:t>A visão evolucionista da administração pública brasileira é simplificadora e equívoca.</a:t>
            </a:r>
            <a:endParaRPr lang="pt-BR" altLang="pt-BR" sz="2600" dirty="0"/>
          </a:p>
          <a:p>
            <a:pPr marL="514350" indent="-514350">
              <a:spcBef>
                <a:spcPts val="0"/>
              </a:spcBef>
              <a:spcAft>
                <a:spcPts val="600"/>
              </a:spcAft>
              <a:buFont typeface="+mj-lt"/>
              <a:buAutoNum type="arabicPeriod"/>
            </a:pPr>
            <a:r>
              <a:rPr lang="pt-BR" sz="2600" dirty="0"/>
              <a:t>A perspectiva evolucionista, ao segmentar e uniformizar etapas históricas, pode favorecer o pecado do anacronismo.</a:t>
            </a:r>
            <a:endParaRPr lang="pt-BR" altLang="pt-BR" sz="2600" dirty="0"/>
          </a:p>
        </p:txBody>
      </p:sp>
    </p:spTree>
    <p:extLst>
      <p:ext uri="{BB962C8B-B14F-4D97-AF65-F5344CB8AC3E}">
        <p14:creationId xmlns:p14="http://schemas.microsoft.com/office/powerpoint/2010/main" val="1815345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552" y="1484312"/>
            <a:ext cx="8064896" cy="4536975"/>
          </a:xfrm>
        </p:spPr>
        <p:txBody>
          <a:bodyPr>
            <a:normAutofit/>
          </a:bodyPr>
          <a:lstStyle/>
          <a:p>
            <a:r>
              <a:rPr lang="pt-BR" sz="3200" b="0" dirty="0">
                <a:solidFill>
                  <a:schemeClr val="tx1">
                    <a:lumMod val="50000"/>
                    <a:lumOff val="50000"/>
                  </a:schemeClr>
                </a:solidFill>
                <a:latin typeface="+mn-lt"/>
              </a:rPr>
              <a:t>Os grandes intérpretes da realidade brasileira têm salientado que as raízes do nosso atraso, subdesenvolvimento, dependência, modernização periférica ou inserção pouco competitiva no mundo globalizado, estão plantadas na nossa formação histórica, gerando uma série de determinantes que condicionam o sistema político, o Estado e suas relações com a Sociedade e a Economia.</a:t>
            </a:r>
            <a:r>
              <a:rPr lang="pt-BR" altLang="pt-BR" sz="3200" b="0" dirty="0">
                <a:solidFill>
                  <a:schemeClr val="tx1">
                    <a:lumMod val="50000"/>
                    <a:lumOff val="50000"/>
                  </a:schemeClr>
                </a:solidFill>
              </a:rPr>
              <a:t> </a:t>
            </a:r>
          </a:p>
        </p:txBody>
      </p:sp>
      <p:sp>
        <p:nvSpPr>
          <p:cNvPr id="3" name="Título 1"/>
          <p:cNvSpPr txBox="1">
            <a:spLocks/>
          </p:cNvSpPr>
          <p:nvPr/>
        </p:nvSpPr>
        <p:spPr>
          <a:xfrm>
            <a:off x="457200" y="917848"/>
            <a:ext cx="8229600" cy="7829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2890C3"/>
                </a:solidFill>
                <a:latin typeface="+mj-lt"/>
                <a:ea typeface="+mj-ea"/>
                <a:cs typeface="+mj-cs"/>
              </a:defRPr>
            </a:lvl1pPr>
          </a:lstStyle>
          <a:p>
            <a:r>
              <a:rPr lang="pt-BR" dirty="0"/>
              <a:t>História e interpretações do Brasil</a:t>
            </a:r>
          </a:p>
        </p:txBody>
      </p:sp>
    </p:spTree>
    <p:extLst>
      <p:ext uri="{BB962C8B-B14F-4D97-AF65-F5344CB8AC3E}">
        <p14:creationId xmlns:p14="http://schemas.microsoft.com/office/powerpoint/2010/main" val="2431002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750" y="2636912"/>
            <a:ext cx="8064500" cy="2232248"/>
          </a:xfrm>
        </p:spPr>
        <p:txBody>
          <a:bodyPr>
            <a:normAutofit/>
          </a:bodyPr>
          <a:lstStyle/>
          <a:p>
            <a:r>
              <a:rPr lang="pt-BR" sz="3200" b="0" dirty="0">
                <a:solidFill>
                  <a:schemeClr val="tx1">
                    <a:lumMod val="50000"/>
                    <a:lumOff val="50000"/>
                  </a:schemeClr>
                </a:solidFill>
                <a:latin typeface="+mn-lt"/>
              </a:rPr>
              <a:t>Essas peculiaridades constituem modos de ser, proceder ou pensar que caracterizam nossas instituições, relações sociais e representações do mundo social e político.</a:t>
            </a:r>
            <a:endParaRPr lang="pt-BR" altLang="pt-BR" sz="3200" b="0" dirty="0">
              <a:solidFill>
                <a:schemeClr val="tx1">
                  <a:lumMod val="50000"/>
                  <a:lumOff val="50000"/>
                </a:schemeClr>
              </a:solidFill>
              <a:latin typeface="+mn-lt"/>
            </a:endParaRPr>
          </a:p>
        </p:txBody>
      </p:sp>
      <p:sp>
        <p:nvSpPr>
          <p:cNvPr id="3" name="Título 1"/>
          <p:cNvSpPr txBox="1">
            <a:spLocks/>
          </p:cNvSpPr>
          <p:nvPr/>
        </p:nvSpPr>
        <p:spPr>
          <a:xfrm>
            <a:off x="457200" y="1421904"/>
            <a:ext cx="8229600" cy="9269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2890C3"/>
                </a:solidFill>
                <a:latin typeface="+mj-lt"/>
                <a:ea typeface="+mj-ea"/>
                <a:cs typeface="+mj-cs"/>
              </a:defRPr>
            </a:lvl1pPr>
          </a:lstStyle>
          <a:p>
            <a:r>
              <a:rPr lang="pt-BR" dirty="0"/>
              <a:t>História e interpretações do Brasil</a:t>
            </a:r>
          </a:p>
        </p:txBody>
      </p:sp>
    </p:spTree>
    <p:extLst>
      <p:ext uri="{BB962C8B-B14F-4D97-AF65-F5344CB8AC3E}">
        <p14:creationId xmlns:p14="http://schemas.microsoft.com/office/powerpoint/2010/main" val="495527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9750" y="1633662"/>
            <a:ext cx="8064500" cy="4387626"/>
          </a:xfrm>
        </p:spPr>
        <p:txBody>
          <a:bodyPr>
            <a:noAutofit/>
          </a:bodyPr>
          <a:lstStyle/>
          <a:p>
            <a:r>
              <a:rPr lang="pt-BR" sz="3200" b="0" dirty="0">
                <a:solidFill>
                  <a:schemeClr val="tx1">
                    <a:lumMod val="50000"/>
                    <a:lumOff val="50000"/>
                  </a:schemeClr>
                </a:solidFill>
              </a:rPr>
              <a:t>Patrimonialismo, mandonismo, personalismo, formalismo, clientelismo, </a:t>
            </a:r>
            <a:r>
              <a:rPr lang="pt-BR" sz="3200" b="0" dirty="0" err="1">
                <a:solidFill>
                  <a:schemeClr val="tx1">
                    <a:lumMod val="50000"/>
                    <a:lumOff val="50000"/>
                  </a:schemeClr>
                </a:solidFill>
              </a:rPr>
              <a:t>cartorialismo</a:t>
            </a:r>
            <a:r>
              <a:rPr lang="pt-BR" sz="3200" b="0" dirty="0">
                <a:solidFill>
                  <a:schemeClr val="tx1">
                    <a:lumMod val="50000"/>
                    <a:lumOff val="50000"/>
                  </a:schemeClr>
                </a:solidFill>
              </a:rPr>
              <a:t>, centralismo, corporativismo e autoritarismo são exemplos das “deformações” ou “patologias” utilizadas para descrever aspectos de nossa realidade e, particularmente, do Estado, do governo e da administração pública que se constituiriam nas causas da pouca efetividade da ação governamental.  </a:t>
            </a:r>
            <a:endParaRPr lang="pt-BR" altLang="pt-BR" sz="3200" b="0" dirty="0">
              <a:solidFill>
                <a:schemeClr val="tx1">
                  <a:lumMod val="50000"/>
                  <a:lumOff val="50000"/>
                </a:schemeClr>
              </a:solidFill>
            </a:endParaRPr>
          </a:p>
        </p:txBody>
      </p:sp>
      <p:sp>
        <p:nvSpPr>
          <p:cNvPr id="3" name="Título 1"/>
          <p:cNvSpPr txBox="1">
            <a:spLocks/>
          </p:cNvSpPr>
          <p:nvPr/>
        </p:nvSpPr>
        <p:spPr>
          <a:xfrm>
            <a:off x="457200" y="845840"/>
            <a:ext cx="8229600" cy="9269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2890C3"/>
                </a:solidFill>
                <a:latin typeface="+mj-lt"/>
                <a:ea typeface="+mj-ea"/>
                <a:cs typeface="+mj-cs"/>
              </a:defRPr>
            </a:lvl1pPr>
          </a:lstStyle>
          <a:p>
            <a:r>
              <a:rPr lang="pt-BR" dirty="0"/>
              <a:t>História e interpretações do Brasil</a:t>
            </a:r>
          </a:p>
        </p:txBody>
      </p:sp>
    </p:spTree>
    <p:extLst>
      <p:ext uri="{BB962C8B-B14F-4D97-AF65-F5344CB8AC3E}">
        <p14:creationId xmlns:p14="http://schemas.microsoft.com/office/powerpoint/2010/main" val="314030774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21148</TotalTime>
  <Words>1359</Words>
  <Application>Microsoft Office PowerPoint</Application>
  <PresentationFormat>Apresentação na tela (4:3)</PresentationFormat>
  <Paragraphs>92</Paragraphs>
  <Slides>25</Slides>
  <Notes>13</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Calibri</vt:lpstr>
      <vt:lpstr>Times New Roman</vt:lpstr>
      <vt:lpstr>Tema do Office</vt:lpstr>
      <vt:lpstr>A invenção da Administração Pública brasileira</vt:lpstr>
      <vt:lpstr>Como a memória, as narrativas históricas e as imagens simbólicas forjadas por intelectuais, homens públicos, tecnocratas e cronistas constroem as representações da administração pública brasileira? </vt:lpstr>
      <vt:lpstr>Conteúdo </vt:lpstr>
      <vt:lpstr>Introdução</vt:lpstr>
      <vt:lpstr>História da Administração Pública</vt:lpstr>
      <vt:lpstr>História da Administração Pública</vt:lpstr>
      <vt:lpstr>Os grandes intérpretes da realidade brasileira têm salientado que as raízes do nosso atraso, subdesenvolvimento, dependência, modernização periférica ou inserção pouco competitiva no mundo globalizado, estão plantadas na nossa formação histórica, gerando uma série de determinantes que condicionam o sistema político, o Estado e suas relações com a Sociedade e a Economia. </vt:lpstr>
      <vt:lpstr>Essas peculiaridades constituem modos de ser, proceder ou pensar que caracterizam nossas instituições, relações sociais e representações do mundo social e político.</vt:lpstr>
      <vt:lpstr>Patrimonialismo, mandonismo, personalismo, formalismo, clientelismo, cartorialismo, centralismo, corporativismo e autoritarismo são exemplos das “deformações” ou “patologias” utilizadas para descrever aspectos de nossa realidade e, particularmente, do Estado, do governo e da administração pública que se constituiriam nas causas da pouca efetividade da ação governamental.  </vt:lpstr>
      <vt:lpstr>Ao propor determinados diagnósticos para as nossas patologias, a formulação dessas categorias “científicas” veicula determinadas representações sociais que informam julgamentos sobre o Estado e a administração pública nem sempre assumidos pelos seus autores, pelo menos, conscientemente. Sua recepção (acrítica) e seu uso cotidiano (como palavras de ordem) acabam por convertê-las em representações de representações, muitas vezes invertendo o sinal da operação simbólica.</vt:lpstr>
      <vt:lpstr>Reflexões sobre algumas dessas categorias e/ou representações</vt:lpstr>
      <vt:lpstr>Apresentação do PowerPoint</vt:lpstr>
      <vt:lpstr>Apresentação do PowerPoint</vt:lpstr>
      <vt:lpstr>Personalismo (ou “pessoalidade”)</vt:lpstr>
      <vt:lpstr>Apresentação do PowerPoint</vt:lpstr>
      <vt:lpstr>Formalismo</vt:lpstr>
      <vt:lpstr>Apresentação do PowerPoint</vt:lpstr>
      <vt:lpstr>Apresentação do PowerPoint</vt:lpstr>
      <vt:lpstr>Complexo de vira-latas</vt:lpstr>
      <vt:lpstr>Estatofobia</vt:lpstr>
      <vt:lpstr>Hipecorreção</vt:lpstr>
      <vt:lpstr>Neutralidade burocrática</vt:lpstr>
      <vt:lpstr>Em função de dimensões estruturais, de aspectos históricos e culturais, de mitos, representações e respostas equivocadas a supostas características da administração pública, é possível se dar conta da grande complexidade de que ela se reveste, revelando características singulares que devem merecer a atenção dos estudiosos.</vt:lpstr>
      <vt:lpstr>Dimensões da APB</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Thiago Souza Santos</dc:creator>
  <cp:lastModifiedBy>Frederico Lustosa da Costa</cp:lastModifiedBy>
  <cp:revision>116</cp:revision>
  <cp:lastPrinted>2015-04-23T11:11:30Z</cp:lastPrinted>
  <dcterms:created xsi:type="dcterms:W3CDTF">2015-04-17T20:23:26Z</dcterms:created>
  <dcterms:modified xsi:type="dcterms:W3CDTF">2021-03-29T19:42:02Z</dcterms:modified>
</cp:coreProperties>
</file>