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006" r:id="rId2"/>
    <p:sldId id="1081" r:id="rId3"/>
    <p:sldId id="882" r:id="rId4"/>
    <p:sldId id="890" r:id="rId5"/>
    <p:sldId id="997" r:id="rId6"/>
    <p:sldId id="898" r:id="rId7"/>
    <p:sldId id="1061" r:id="rId8"/>
    <p:sldId id="1086" r:id="rId9"/>
    <p:sldId id="1062" r:id="rId10"/>
    <p:sldId id="1084" r:id="rId11"/>
    <p:sldId id="1088" r:id="rId12"/>
    <p:sldId id="989" r:id="rId13"/>
    <p:sldId id="1087" r:id="rId14"/>
    <p:sldId id="1089" r:id="rId15"/>
    <p:sldId id="1090" r:id="rId16"/>
    <p:sldId id="1094" r:id="rId17"/>
    <p:sldId id="990" r:id="rId18"/>
    <p:sldId id="1095" r:id="rId19"/>
    <p:sldId id="1097" r:id="rId20"/>
    <p:sldId id="1098" r:id="rId21"/>
    <p:sldId id="1099" r:id="rId22"/>
    <p:sldId id="1100" r:id="rId23"/>
    <p:sldId id="1101" r:id="rId24"/>
    <p:sldId id="1102" r:id="rId25"/>
    <p:sldId id="1103" r:id="rId26"/>
    <p:sldId id="1104" r:id="rId27"/>
    <p:sldId id="1105" r:id="rId28"/>
    <p:sldId id="1106" r:id="rId29"/>
    <p:sldId id="1107" r:id="rId30"/>
    <p:sldId id="1108" r:id="rId31"/>
    <p:sldId id="1077" r:id="rId32"/>
  </p:sldIdLst>
  <p:sldSz cx="12192000" cy="6858000"/>
  <p:notesSz cx="6669088" cy="9926638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2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k Danielle" initials="MD" lastIdx="1" clrIdx="0">
    <p:extLst>
      <p:ext uri="{19B8F6BF-5375-455C-9EA6-DF929625EA0E}">
        <p15:presenceInfo xmlns:p15="http://schemas.microsoft.com/office/powerpoint/2012/main" userId="S-1-5-21-484763869-2111687655-1343024091-189756" providerId="AD"/>
      </p:ext>
    </p:extLst>
  </p:cmAuthor>
  <p:cmAuthor id="2" name="Danielle" initials="D" lastIdx="1" clrIdx="1">
    <p:extLst>
      <p:ext uri="{19B8F6BF-5375-455C-9EA6-DF929625EA0E}">
        <p15:presenceInfo xmlns:p15="http://schemas.microsoft.com/office/powerpoint/2012/main" userId="S::Danielle.Meek@glos.nhs.uk::95da8eb3-2096-4924-bbf5-335ee92c6c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3363"/>
    <a:srgbClr val="FFFFFF"/>
    <a:srgbClr val="492476"/>
    <a:srgbClr val="DEB505"/>
    <a:srgbClr val="7796D9"/>
    <a:srgbClr val="A64789"/>
    <a:srgbClr val="012C95"/>
    <a:srgbClr val="00AD12"/>
    <a:srgbClr val="005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54" y="96"/>
      </p:cViewPr>
      <p:guideLst>
        <p:guide orient="horz" pos="2092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26816-B625-44ED-9746-E37163D3E12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E9C8-7A6D-48C5-86D9-6918EA7C7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E9C8-7A6D-48C5-86D9-6918EA7C75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8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073F3-F260-44DA-90FF-56851F0D1D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073F3-F260-44DA-90FF-56851F0D1D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073F3-F260-44DA-90FF-56851F0D1D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3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83AD-0CFE-17D1-12E1-93894E35C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1AEDE-CC92-FACC-8748-C720FEC79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1C0C2-B59C-6EB4-2703-C3B8B290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4FAD8-EDE0-3EAB-22DC-27C74CA1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A64B-2CD6-273E-8F3E-5F734ABF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6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4BEE-741A-25F9-48D0-8B064598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F67CB-170E-80C1-725D-EB03A8919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2AC79-1EE5-E218-A6AB-B13E834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6D2F9-0CFB-CD54-07B5-7398619F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0CF-5B98-3793-65BF-B97ADE11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7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268D9-0066-6995-3969-8C548165D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48E30-84AC-D86C-F443-01BE4E2C4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03F2F-90BB-148D-5204-F870252D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1DE7-652E-D7E5-A8F0-AAD41C1C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5035-606D-A3EA-ED5D-7DE46D49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E44B-F7B9-872E-F896-529788B3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525ED-312D-D656-D3DD-C3EFDEB3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30DA7-6FA2-197E-16C4-AEFC151E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FA76-8B93-D4D2-3AEA-717BF82B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30B14-D025-64F5-8391-5F6EF813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05CE-ED8D-E400-F25F-0D836934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CCCDF-2031-824B-4E6E-8D45E257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FD6BC-3CD5-334A-5E33-D1245117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52BF0-D7CA-FA09-38A8-D5E72E1E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1D966-7501-5CD1-256E-FD3A4197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6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8145-4787-20C2-D10F-938E6CA3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BA84D-30D3-5CDD-2845-6FB2241FB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DD8E6-4E6C-C4FE-C241-5BF1F4072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59C09-8B7D-A8A4-7DC6-D8775F43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25B0-EFB6-84A2-E858-C42DB50A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D5AD1-D192-A870-7C96-0F91F0D9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9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1526-C08D-A0B0-E097-47BD1C52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81F4E-3A6D-EE39-131E-D3B61C64F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67D17-4181-189B-AD52-E3E4DE0DC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DC85A-F060-B5B1-9657-1EF4612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E16F0-4EDC-13D4-0823-1E7CFA4AD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8830B-EE09-E09A-6EC5-818C785D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53EB8-DA5A-0F02-6DC1-DEFF7A88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A27E76-A914-A4D1-6FE8-39FBD708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4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B884-0F63-8437-668C-8DA450FE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CCC00-8E46-E1FB-AC32-8B1FBB97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C4E82-359B-7A69-BDFB-B9471A7C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72AAB-125A-304B-06D3-76D32F06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6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54731-18F0-3ECD-5724-3A729905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FDD80-6069-F392-C541-104E1E3C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03C62-9222-52EA-0C8E-35032CB9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F43D-DF2C-3936-ECA8-663062A8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0BC30-78AD-1B5F-AB1F-27C4FAE4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D12A4-9B9C-7568-691B-756A875E5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FDF35-354B-943B-8625-A9F7265A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4A472-1A93-6F75-49D8-0CE87654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ACB2C-DD57-2BA5-9771-BFF15FA8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9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7A15-F8AA-C5C4-17BB-39B42AEC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D4285-C695-8B55-4990-DD1FF2E36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831CC-376E-93ED-2979-ABF018CB5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435E-87B9-45FE-283C-B8004498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EE3C7-7B5D-93BF-A088-BC2F333D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E02A4-CEEF-6584-CB43-0C0C8E0C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3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E9A44-65BE-6584-633E-86D96CB7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653CD-B9B8-2E92-A2D1-834AA733C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A980-3137-CFB9-09B0-C9B7E7A88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2A5B-595C-4EF1-A239-6E57F5BDD2C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B5C3-63D7-C3D7-6975-B8272E9AA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43B1-0250-D2E9-53CD-FD1EF93DC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A028-6B0E-42EB-AAFA-EC7DF139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2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3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3.jpe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2.jpg"/><Relationship Id="rId11" Type="http://schemas.openxmlformats.org/officeDocument/2006/relationships/image" Target="../media/image39.png"/><Relationship Id="rId5" Type="http://schemas.openxmlformats.org/officeDocument/2006/relationships/image" Target="../media/image30.jpg"/><Relationship Id="rId10" Type="http://schemas.openxmlformats.org/officeDocument/2006/relationships/image" Target="../media/image38.png"/><Relationship Id="rId4" Type="http://schemas.openxmlformats.org/officeDocument/2006/relationships/image" Target="../media/image31.jpg"/><Relationship Id="rId9" Type="http://schemas.openxmlformats.org/officeDocument/2006/relationships/image" Target="../media/image37.jpg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7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0.jpg"/><Relationship Id="rId5" Type="http://schemas.openxmlformats.org/officeDocument/2006/relationships/image" Target="../media/image31.jp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48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9.png"/><Relationship Id="rId5" Type="http://schemas.openxmlformats.org/officeDocument/2006/relationships/image" Target="../media/image32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52.jp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2b1a292a5ff40b9a0d6fa901d1fe47b">
            <a:extLst>
              <a:ext uri="{FF2B5EF4-FFF2-40B4-BE49-F238E27FC236}">
                <a16:creationId xmlns:a16="http://schemas.microsoft.com/office/drawing/2014/main" id="{ABCB8024-79F5-2410-FAE8-B769BAA4691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r="20645"/>
          <a:stretch/>
        </p:blipFill>
        <p:spPr>
          <a:xfrm>
            <a:off x="7024381" y="0"/>
            <a:ext cx="516761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85095-40BE-319D-D0D5-87EDBF634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09" y="-1"/>
            <a:ext cx="1108427" cy="1108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6BB5D2-3CC7-8616-FCD2-1270AD02DBA3}"/>
              </a:ext>
            </a:extLst>
          </p:cNvPr>
          <p:cNvSpPr txBox="1"/>
          <p:nvPr/>
        </p:nvSpPr>
        <p:spPr>
          <a:xfrm>
            <a:off x="631100" y="829191"/>
            <a:ext cx="5881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Scanning </a:t>
            </a:r>
            <a:r>
              <a:rPr lang="en-GB" sz="44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</a:t>
            </a:r>
            <a:r>
              <a:rPr lang="en-GB" sz="44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fo</a:t>
            </a:r>
            <a:r>
              <a:rPr lang="en-GB" sz="44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</a:t>
            </a:r>
            <a:r>
              <a:rPr lang="en-GB" sz="44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</a:t>
            </a:r>
            <a:r>
              <a:rPr lang="en-GB" sz="4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GB" sz="4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</a:t>
            </a:r>
            <a:r>
              <a:rPr lang="en-GB" sz="4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phthalmoscopy </a:t>
            </a:r>
            <a:r>
              <a:rPr lang="en-GB" sz="44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fo</a:t>
            </a:r>
            <a:r>
              <a:rPr lang="en-GB" sz="44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</a:t>
            </a:r>
            <a:r>
              <a:rPr lang="en-GB" sz="4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DIA</a:t>
            </a:r>
            <a:r>
              <a:rPr lang="en-GB" sz="44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betic</a:t>
            </a:r>
            <a:r>
              <a:rPr lang="en-GB" sz="4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Eye Screening</a:t>
            </a:r>
            <a:br>
              <a:rPr lang="en-GB" sz="4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GB" sz="4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(CONCORDIA)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C395C-9D15-8579-6924-24025E963C3D}"/>
              </a:ext>
            </a:extLst>
          </p:cNvPr>
          <p:cNvSpPr txBox="1"/>
          <p:nvPr/>
        </p:nvSpPr>
        <p:spPr>
          <a:xfrm>
            <a:off x="675611" y="5630610"/>
            <a:ext cx="516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Prof. Peter Scanlon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EC934-9673-BE57-56D3-23DAAC05B025}"/>
              </a:ext>
            </a:extLst>
          </p:cNvPr>
          <p:cNvSpPr/>
          <p:nvPr/>
        </p:nvSpPr>
        <p:spPr>
          <a:xfrm>
            <a:off x="772614" y="5288715"/>
            <a:ext cx="1800000" cy="1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s49dedf296b74bc5860ae2f773a3b8a7">
            <a:extLst>
              <a:ext uri="{FF2B5EF4-FFF2-40B4-BE49-F238E27FC236}">
                <a16:creationId xmlns:a16="http://schemas.microsoft.com/office/drawing/2014/main" id="{0F936631-D8C7-EC07-796B-6767AC82E411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r="34802"/>
          <a:stretch/>
        </p:blipFill>
        <p:spPr>
          <a:xfrm>
            <a:off x="7024381" y="-1"/>
            <a:ext cx="516761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76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F78B82-3A33-D7E9-8D38-3CFEDA63197B}"/>
              </a:ext>
            </a:extLst>
          </p:cNvPr>
          <p:cNvGrpSpPr/>
          <p:nvPr/>
        </p:nvGrpSpPr>
        <p:grpSpPr>
          <a:xfrm>
            <a:off x="0" y="1557671"/>
            <a:ext cx="3882399" cy="2294400"/>
            <a:chOff x="2038" y="1269936"/>
            <a:chExt cx="3882399" cy="2294400"/>
          </a:xfrm>
        </p:grpSpPr>
        <p:pic>
          <p:nvPicPr>
            <p:cNvPr id="6" name="Picture 14" descr="extra2.jpg">
              <a:extLst>
                <a:ext uri="{FF2B5EF4-FFF2-40B4-BE49-F238E27FC236}">
                  <a16:creationId xmlns:a16="http://schemas.microsoft.com/office/drawing/2014/main" id="{C35EB023-C31B-1C2D-650E-409AB461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478" y="1327087"/>
              <a:ext cx="2152959" cy="2237249"/>
            </a:xfrm>
            <a:prstGeom prst="rect">
              <a:avLst/>
            </a:prstGeom>
            <a:noFill/>
            <a:ln w="12700">
              <a:solidFill>
                <a:srgbClr val="6D85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74D3F6-3956-559C-3DE2-85F5239A8FE1}"/>
                </a:ext>
              </a:extLst>
            </p:cNvPr>
            <p:cNvSpPr txBox="1"/>
            <p:nvPr/>
          </p:nvSpPr>
          <p:spPr>
            <a:xfrm>
              <a:off x="2038" y="1269936"/>
              <a:ext cx="1637778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2002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pt-PT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8 reasonable quality services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19E6F4-0757-2CEF-2101-6D0820616817}"/>
              </a:ext>
            </a:extLst>
          </p:cNvPr>
          <p:cNvGrpSpPr/>
          <p:nvPr/>
        </p:nvGrpSpPr>
        <p:grpSpPr>
          <a:xfrm>
            <a:off x="3952339" y="1557672"/>
            <a:ext cx="3974477" cy="2282745"/>
            <a:chOff x="3663254" y="1269937"/>
            <a:chExt cx="3974477" cy="2282745"/>
          </a:xfrm>
        </p:grpSpPr>
        <p:pic>
          <p:nvPicPr>
            <p:cNvPr id="9" name="Picture 12" descr="extra.jpg">
              <a:extLst>
                <a:ext uri="{FF2B5EF4-FFF2-40B4-BE49-F238E27FC236}">
                  <a16:creationId xmlns:a16="http://schemas.microsoft.com/office/drawing/2014/main" id="{30EC471D-20E7-4277-4201-17E330B5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875" y="1327087"/>
              <a:ext cx="2048856" cy="2225595"/>
            </a:xfrm>
            <a:prstGeom prst="rect">
              <a:avLst/>
            </a:prstGeom>
            <a:noFill/>
            <a:ln w="12700">
              <a:solidFill>
                <a:srgbClr val="6D85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E03CB8-269C-0FAA-FA41-5C000B5C08E4}"/>
                </a:ext>
              </a:extLst>
            </p:cNvPr>
            <p:cNvSpPr txBox="1"/>
            <p:nvPr/>
          </p:nvSpPr>
          <p:spPr>
            <a:xfrm>
              <a:off x="3663254" y="1269937"/>
              <a:ext cx="1836324" cy="1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2017-18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pt-PT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65 centres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3.2 million with diabetes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2.7 million offered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2.23 million actually screened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94645F-CF2D-D762-8146-E933742FD5BD}"/>
              </a:ext>
            </a:extLst>
          </p:cNvPr>
          <p:cNvGrpSpPr/>
          <p:nvPr/>
        </p:nvGrpSpPr>
        <p:grpSpPr>
          <a:xfrm>
            <a:off x="8006827" y="1557671"/>
            <a:ext cx="3956573" cy="2296921"/>
            <a:chOff x="7251128" y="1269936"/>
            <a:chExt cx="3956573" cy="22969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B3EC26-ED97-2A08-B857-2CE5714B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845" y="1312911"/>
              <a:ext cx="2048856" cy="2253946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60F269-A2B8-F58A-63BF-FD4D5C1888E3}"/>
                </a:ext>
              </a:extLst>
            </p:cNvPr>
            <p:cNvSpPr txBox="1"/>
            <p:nvPr/>
          </p:nvSpPr>
          <p:spPr>
            <a:xfrm>
              <a:off x="7251128" y="1269936"/>
              <a:ext cx="181842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2021-22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pt-PT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57 centres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2.2 million actually screened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E4739AF-F857-52E3-4B54-5A6CEC30F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45579"/>
            <a:ext cx="4851060" cy="2472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33DB56C5-D6BF-5BA0-B20F-711184FF7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0927"/>
            <a:ext cx="5877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8038" indent="-3508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pt-P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Liew, G., et al. (2014). "A comparison of the causes of blindness certifications in England and Wales in working age adults (16-64 years), 1999-2000 with 2009-2010.“ BMJ Open 4(2): e004015.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AD44C6-696B-83D3-150A-F6B125B4C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62" y="3939781"/>
            <a:ext cx="5200768" cy="2481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1">
            <a:extLst>
              <a:ext uri="{FF2B5EF4-FFF2-40B4-BE49-F238E27FC236}">
                <a16:creationId xmlns:a16="http://schemas.microsoft.com/office/drawing/2014/main" id="{4D933B60-FD16-75CB-C78E-EB973F9DA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960" y="6460927"/>
            <a:ext cx="6314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8038" indent="-3508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pt-P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Scanlon, P. H. (2021).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Helvetica" panose="020B0604020202020204" pitchFamily="34" charset="0"/>
              </a:rPr>
              <a:t>The contribution of the English NHS Diabetic Eye Screening Programme to reductions in diabetes-related blindness, comparisons within Europe, and future challenges. Acta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Helvetica" panose="020B0604020202020204" pitchFamily="34" charset="0"/>
              </a:rPr>
              <a:t>diabetologica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Helvetica" panose="020B0604020202020204" pitchFamily="34" charset="0"/>
              </a:rPr>
              <a:t> 2021;58(4):521-530. </a:t>
            </a:r>
            <a:endParaRPr kumimoji="0" lang="en-GB" altLang="pt-P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551CF-425C-864B-FE56-48AB3FFE6A74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OUR HISTORY: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2002-2022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Roll out and Reductions in Blindness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79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1F7DB68-58E1-E48E-115E-D0D35489032C}"/>
              </a:ext>
            </a:extLst>
          </p:cNvPr>
          <p:cNvSpPr/>
          <p:nvPr/>
        </p:nvSpPr>
        <p:spPr>
          <a:xfrm>
            <a:off x="924611" y="544818"/>
            <a:ext cx="10450862" cy="5768363"/>
          </a:xfrm>
          <a:prstGeom prst="snip1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1977 Qualified</a:t>
            </a:r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A8210-DA7E-57A4-37DF-66A2B6BC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18" y="2144276"/>
            <a:ext cx="6003564" cy="4062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6BB5D2-3CC7-8616-FCD2-1270AD02DBA3}"/>
              </a:ext>
            </a:extLst>
          </p:cNvPr>
          <p:cNvSpPr txBox="1"/>
          <p:nvPr/>
        </p:nvSpPr>
        <p:spPr>
          <a:xfrm>
            <a:off x="1190788" y="994540"/>
            <a:ext cx="9922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0"/>
              </a:rPr>
              <a:t>RESEARCH ON THE USE OF MYDRIATIC EYE DROPS IN DIABETIC EYE SCREENING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17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ED2081-F868-C3C0-825E-1ACCA35C5D90}"/>
              </a:ext>
            </a:extLst>
          </p:cNvPr>
          <p:cNvSpPr/>
          <p:nvPr/>
        </p:nvSpPr>
        <p:spPr>
          <a:xfrm>
            <a:off x="0" y="1"/>
            <a:ext cx="157941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F2497-497A-DEE9-4219-AE5B8994C8A1}"/>
              </a:ext>
            </a:extLst>
          </p:cNvPr>
          <p:cNvSpPr txBox="1"/>
          <p:nvPr/>
        </p:nvSpPr>
        <p:spPr>
          <a:xfrm>
            <a:off x="1819677" y="344952"/>
            <a:ext cx="1037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  <a:t>CAMERA MANUFACTURERS</a:t>
            </a:r>
            <a:endParaRPr lang="en-GB" sz="2000" b="1" dirty="0">
              <a:solidFill>
                <a:srgbClr val="003363"/>
              </a:solidFill>
              <a:latin typeface="Montserrat" panose="02000505000000020004" pitchFamily="2" charset="0"/>
            </a:endParaRP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2DEFD582-8567-80FA-F265-340BBAE04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16207"/>
              </p:ext>
            </p:extLst>
          </p:nvPr>
        </p:nvGraphicFramePr>
        <p:xfrm>
          <a:off x="1935604" y="1191555"/>
          <a:ext cx="9894445" cy="33019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78889">
                  <a:extLst>
                    <a:ext uri="{9D8B030D-6E8A-4147-A177-3AD203B41FA5}">
                      <a16:colId xmlns:a16="http://schemas.microsoft.com/office/drawing/2014/main" val="1674302644"/>
                    </a:ext>
                  </a:extLst>
                </a:gridCol>
                <a:gridCol w="1978889">
                  <a:extLst>
                    <a:ext uri="{9D8B030D-6E8A-4147-A177-3AD203B41FA5}">
                      <a16:colId xmlns:a16="http://schemas.microsoft.com/office/drawing/2014/main" val="3348948828"/>
                    </a:ext>
                  </a:extLst>
                </a:gridCol>
                <a:gridCol w="1978889">
                  <a:extLst>
                    <a:ext uri="{9D8B030D-6E8A-4147-A177-3AD203B41FA5}">
                      <a16:colId xmlns:a16="http://schemas.microsoft.com/office/drawing/2014/main" val="3579121097"/>
                    </a:ext>
                  </a:extLst>
                </a:gridCol>
                <a:gridCol w="1978889">
                  <a:extLst>
                    <a:ext uri="{9D8B030D-6E8A-4147-A177-3AD203B41FA5}">
                      <a16:colId xmlns:a16="http://schemas.microsoft.com/office/drawing/2014/main" val="285228194"/>
                    </a:ext>
                  </a:extLst>
                </a:gridCol>
                <a:gridCol w="1978889">
                  <a:extLst>
                    <a:ext uri="{9D8B030D-6E8A-4147-A177-3AD203B41FA5}">
                      <a16:colId xmlns:a16="http://schemas.microsoft.com/office/drawing/2014/main" val="3258688202"/>
                    </a:ext>
                  </a:extLst>
                </a:gridCol>
              </a:tblGrid>
              <a:tr h="58422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Manufacturer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FoV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eye (degrees)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 fundus camera FOV (degrees)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mosaic FOV,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eye (degrees)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84702"/>
                  </a:ext>
                </a:extLst>
              </a:tr>
              <a:tr h="23699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camera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(typical)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67-90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45-60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79422"/>
                  </a:ext>
                </a:extLst>
              </a:tr>
              <a:tr h="25428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NDESP equivalent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2-field protocol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66861"/>
                  </a:ext>
                </a:extLst>
              </a:tr>
              <a:tr h="90665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OPTOS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Daytona (plus) Monaco</a:t>
                      </a:r>
                    </a:p>
                    <a:p>
                      <a:pPr algn="ctr"/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</a:p>
                    <a:p>
                      <a:pPr algn="ctr"/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Silverstone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90371"/>
                  </a:ext>
                </a:extLst>
              </a:tr>
              <a:tr h="48501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Zeiss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Clarus 500</a:t>
                      </a:r>
                    </a:p>
                    <a:p>
                      <a:pPr algn="ctr"/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Clarus 700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52185"/>
                  </a:ext>
                </a:extLst>
              </a:tr>
              <a:tr h="23699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Centervue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EIDON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77888" marR="77888" marT="38944" marB="38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59360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2DAED6A5-9F8F-2A05-763B-B42DA0629FD3}"/>
              </a:ext>
            </a:extLst>
          </p:cNvPr>
          <p:cNvGrpSpPr/>
          <p:nvPr/>
        </p:nvGrpSpPr>
        <p:grpSpPr>
          <a:xfrm>
            <a:off x="3084071" y="4608425"/>
            <a:ext cx="7843533" cy="2135089"/>
            <a:chOff x="4075601" y="4598900"/>
            <a:chExt cx="7843533" cy="2135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95F640-BCE0-29EF-E0E9-73E80B546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2444" y="4598900"/>
              <a:ext cx="2377605" cy="213508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72EB05-DDAA-C7CB-99B3-883147F0D51A}"/>
                </a:ext>
              </a:extLst>
            </p:cNvPr>
            <p:cNvSpPr txBox="1"/>
            <p:nvPr/>
          </p:nvSpPr>
          <p:spPr>
            <a:xfrm>
              <a:off x="9363358" y="6426212"/>
              <a:ext cx="2555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135 degree external </a:t>
              </a:r>
              <a:r>
                <a:rPr lang="en-GB" sz="14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Optos</a:t>
              </a:r>
              <a:endParaRPr lang="en-GB" sz="14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28DB5A-85AB-3CCE-4426-EA315054B69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915" y="4881360"/>
              <a:ext cx="1869297" cy="1570167"/>
            </a:xfrm>
            <a:prstGeom prst="rect">
              <a:avLst/>
            </a:prstGeom>
          </p:spPr>
        </p:pic>
        <p:pic>
          <p:nvPicPr>
            <p:cNvPr id="23" name="Picture 22" descr="A picture containing umbrella, holding, man, white&#10;&#10;Description automatically generated">
              <a:extLst>
                <a:ext uri="{FF2B5EF4-FFF2-40B4-BE49-F238E27FC236}">
                  <a16:creationId xmlns:a16="http://schemas.microsoft.com/office/drawing/2014/main" id="{1A725165-9C66-2797-94DF-ED16E594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471" y="4953000"/>
              <a:ext cx="1473212" cy="147321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FA7C4B-C98B-C3A6-81C9-BEDCAD629155}"/>
                </a:ext>
              </a:extLst>
            </p:cNvPr>
            <p:cNvSpPr txBox="1"/>
            <p:nvPr/>
          </p:nvSpPr>
          <p:spPr>
            <a:xfrm>
              <a:off x="7345915" y="5928307"/>
              <a:ext cx="1869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90 degree external Zeiss </a:t>
              </a:r>
              <a:r>
                <a:rPr lang="en-GB" sz="14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Clarus</a:t>
              </a:r>
              <a:endParaRPr lang="en-GB" sz="14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76FE71-00DF-3B02-6F7A-8EE0955F21F1}"/>
                </a:ext>
              </a:extLst>
            </p:cNvPr>
            <p:cNvSpPr txBox="1"/>
            <p:nvPr/>
          </p:nvSpPr>
          <p:spPr>
            <a:xfrm>
              <a:off x="5363964" y="6118435"/>
              <a:ext cx="2016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prstClr val="white"/>
                  </a:solidFill>
                  <a:latin typeface="Lato" panose="020F0502020204030203" pitchFamily="34" charset="0"/>
                </a:rPr>
                <a:t>60 degree EIDON</a:t>
              </a:r>
            </a:p>
          </p:txBody>
        </p:sp>
        <p:pic>
          <p:nvPicPr>
            <p:cNvPr id="24" name="Picture 23" descr="C:\Users\hapeshij\AppData\Local\Microsoft\Windows\INetCache\Content.Outlook\N8MJJ4MV\1 Right Macular_cut.jpg">
              <a:extLst>
                <a:ext uri="{FF2B5EF4-FFF2-40B4-BE49-F238E27FC236}">
                  <a16:creationId xmlns:a16="http://schemas.microsoft.com/office/drawing/2014/main" id="{0FBF694C-87AC-D540-7FC8-ED3DEC2442F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123" y="5077538"/>
              <a:ext cx="1205116" cy="1224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6CDBC3-04C2-3A2F-F7C2-60E8CCD3F0B6}"/>
                </a:ext>
              </a:extLst>
            </p:cNvPr>
            <p:cNvSpPr txBox="1"/>
            <p:nvPr/>
          </p:nvSpPr>
          <p:spPr>
            <a:xfrm>
              <a:off x="4075601" y="5993896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prstClr val="white"/>
                  </a:solidFill>
                  <a:latin typeface="Lato" panose="020F0502020204030203" pitchFamily="34" charset="0"/>
                </a:rPr>
                <a:t>45 degree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15235D-3B57-FF9F-430F-112B953E0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9" y="83125"/>
            <a:ext cx="1108427" cy="1108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98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551CF-425C-864B-FE56-48AB3FFE6A74}"/>
              </a:ext>
            </a:extLst>
          </p:cNvPr>
          <p:cNvSpPr txBox="1"/>
          <p:nvPr/>
        </p:nvSpPr>
        <p:spPr>
          <a:xfrm>
            <a:off x="273478" y="453499"/>
            <a:ext cx="1100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THE USE OF DILATING EYE DROPS IN SCOTLAND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4A59F1-C3FE-E97B-0131-29A2725FF274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ticulate Narrow"/>
              </a:rPr>
              <a:t>Use of Dilating Drops in the Scottish Diabetic Eye Screening Programme</a:t>
            </a:r>
          </a:p>
          <a:p>
            <a:endParaRPr lang="en-GB" sz="900" dirty="0">
              <a:solidFill>
                <a:schemeClr val="tx1"/>
              </a:solidFill>
              <a:latin typeface="Articulate Narrow"/>
            </a:endParaRPr>
          </a:p>
          <a:p>
            <a:r>
              <a:rPr lang="en-GB" sz="1600" i="1" dirty="0">
                <a:solidFill>
                  <a:schemeClr val="tx1"/>
                </a:solidFill>
                <a:latin typeface="Articulate Narrow"/>
              </a:rPr>
              <a:t>Authors: C. Styles, N. Lee, M. Black, K. Ah-See.</a:t>
            </a:r>
          </a:p>
          <a:p>
            <a:endParaRPr lang="en-GB" sz="900" i="1" dirty="0">
              <a:solidFill>
                <a:schemeClr val="tx1"/>
              </a:solidFill>
              <a:latin typeface="Articulate Narrow"/>
            </a:endParaRPr>
          </a:p>
          <a:p>
            <a:r>
              <a:rPr lang="en-GB" sz="1400" i="1" dirty="0">
                <a:solidFill>
                  <a:schemeClr val="tx1"/>
                </a:solidFill>
                <a:latin typeface="Articulate Narrow"/>
              </a:rPr>
              <a:t>Diabetic Retinopathy Screening, Scotland, United Kingdom. </a:t>
            </a:r>
            <a:endParaRPr lang="en-GB" sz="1400" i="1" dirty="0">
              <a:latin typeface="Articulate Narrow"/>
            </a:endParaRPr>
          </a:p>
          <a:p>
            <a:endParaRPr lang="en-GB" sz="700" i="1" dirty="0">
              <a:solidFill>
                <a:schemeClr val="tx1"/>
              </a:solidFill>
              <a:latin typeface="Articulate Narrow"/>
            </a:endParaRPr>
          </a:p>
          <a:p>
            <a:r>
              <a:rPr lang="en-GB" sz="1250" i="1" dirty="0">
                <a:solidFill>
                  <a:schemeClr val="tx1"/>
                </a:solidFill>
                <a:latin typeface="Articulate Narrow"/>
              </a:rPr>
              <a:t>Abstract: 30</a:t>
            </a:r>
            <a:r>
              <a:rPr lang="en-GB" sz="1250" i="1" baseline="30000" dirty="0">
                <a:solidFill>
                  <a:schemeClr val="tx1"/>
                </a:solidFill>
                <a:latin typeface="Articulate Narrow"/>
              </a:rPr>
              <a:t>th</a:t>
            </a:r>
            <a:r>
              <a:rPr lang="en-GB" sz="1250" i="1" dirty="0">
                <a:solidFill>
                  <a:schemeClr val="tx1"/>
                </a:solidFill>
                <a:latin typeface="Articulate Narrow"/>
              </a:rPr>
              <a:t> Meeting of the European Association for the Study of Diabetes Eye Complications Study Group (</a:t>
            </a:r>
            <a:r>
              <a:rPr lang="en-GB" sz="1250" i="1" dirty="0" err="1">
                <a:solidFill>
                  <a:schemeClr val="tx1"/>
                </a:solidFill>
                <a:latin typeface="Articulate Narrow"/>
              </a:rPr>
              <a:t>EASDec</a:t>
            </a:r>
            <a:r>
              <a:rPr lang="en-GB" sz="1250" i="1" dirty="0">
                <a:solidFill>
                  <a:schemeClr val="tx1"/>
                </a:solidFill>
                <a:latin typeface="Articulate Narrow"/>
              </a:rPr>
              <a:t>)</a:t>
            </a:r>
            <a:br>
              <a:rPr lang="en-GB" sz="1250" i="1" dirty="0">
                <a:solidFill>
                  <a:schemeClr val="tx1"/>
                </a:solidFill>
                <a:latin typeface="Articulate Narrow"/>
              </a:rPr>
            </a:br>
            <a:r>
              <a:rPr lang="en-GB" sz="1250" i="1" dirty="0">
                <a:solidFill>
                  <a:schemeClr val="tx1"/>
                </a:solidFill>
                <a:latin typeface="Articulate Narrow"/>
              </a:rPr>
              <a:t>Barcelona, Spain, Virtual Meeting, 5</a:t>
            </a:r>
            <a:r>
              <a:rPr lang="en-GB" sz="1250" i="1" baseline="30000" dirty="0">
                <a:solidFill>
                  <a:schemeClr val="tx1"/>
                </a:solidFill>
                <a:latin typeface="Articulate Narrow"/>
              </a:rPr>
              <a:t>th</a:t>
            </a:r>
            <a:r>
              <a:rPr lang="en-GB" sz="1250" i="1" dirty="0">
                <a:solidFill>
                  <a:schemeClr val="tx1"/>
                </a:solidFill>
                <a:latin typeface="Articulate Narrow"/>
              </a:rPr>
              <a:t>-6</a:t>
            </a:r>
            <a:r>
              <a:rPr lang="en-GB" sz="1250" i="1" baseline="30000" dirty="0">
                <a:solidFill>
                  <a:schemeClr val="tx1"/>
                </a:solidFill>
                <a:latin typeface="Articulate Narrow"/>
              </a:rPr>
              <a:t>th</a:t>
            </a:r>
            <a:r>
              <a:rPr lang="en-GB" sz="1250" i="1" dirty="0">
                <a:solidFill>
                  <a:schemeClr val="tx1"/>
                </a:solidFill>
                <a:latin typeface="Articulate Narrow"/>
              </a:rPr>
              <a:t> November 2020.</a:t>
            </a:r>
          </a:p>
          <a:p>
            <a:endParaRPr lang="en-GB" sz="1250" i="1" dirty="0">
              <a:solidFill>
                <a:schemeClr val="tx1"/>
              </a:solidFill>
              <a:latin typeface="Articulate Narrow"/>
            </a:endParaRPr>
          </a:p>
          <a:p>
            <a:endParaRPr lang="en-GB" sz="1100" i="1" dirty="0">
              <a:latin typeface="Articulate Narrow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Lato" panose="020F0502020204030203" pitchFamily="34" charset="0"/>
              </a:rPr>
              <a:t>Study design:</a:t>
            </a:r>
            <a: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</a:rPr>
              <a:t>Retrospective Audit</a:t>
            </a:r>
            <a:b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GB" sz="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</a:p>
          <a:p>
            <a:r>
              <a:rPr lang="en-GB" sz="1400" b="1" u="sng" dirty="0">
                <a:solidFill>
                  <a:schemeClr val="tx1"/>
                </a:solidFill>
                <a:latin typeface="Lato" panose="020F0502020204030203" pitchFamily="34" charset="0"/>
              </a:rPr>
              <a:t>Purpose:</a:t>
            </a:r>
            <a:b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GB" sz="7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endParaRPr lang="en-GB" sz="14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</a:rPr>
              <a:t>Scotland has had a staged approach to mydriasis in the DRS programme since the national programme started in 2006.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</a:rPr>
              <a:t>A single macula centred image is taken initially using a non-mydriatic fundus camera.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</a:rPr>
              <a:t>If the image is inadequate for grading, only then are dilating drops used and a repeat image taken.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</a:rPr>
              <a:t>This audit looks at the requirement for dilating drops in the retinopathy screening service by age in 2018-2019 and compares this with uptake rates.</a:t>
            </a:r>
          </a:p>
          <a:p>
            <a:endParaRPr lang="en-GB" sz="6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Lato" panose="020F0502020204030203" pitchFamily="34" charset="0"/>
              </a:rPr>
              <a:t>Methods:</a:t>
            </a:r>
            <a:b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GB" sz="7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endParaRPr lang="en-GB" sz="14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</a:rPr>
              <a:t>Data was obtained from Vector.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</a:rPr>
              <a:t>The use of dilating drops for obtaining an image and age was recorded.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</a:rPr>
              <a:t>Per</a:t>
            </a:r>
            <a:r>
              <a:rPr lang="en-GB" sz="1400" dirty="0">
                <a:latin typeface="Lato" panose="020F0502020204030203" pitchFamily="34" charset="0"/>
              </a:rPr>
              <a:t>centages of dilating drops use where then calculated for each age group. Uptake rates over the age ranges were also calculated.</a:t>
            </a:r>
            <a:endParaRPr lang="en-GB" sz="14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endParaRPr lang="en-GB" sz="1250" i="1" dirty="0">
              <a:solidFill>
                <a:schemeClr val="tx1"/>
              </a:solidFill>
              <a:latin typeface="Articulate Narrow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0C1953-8E1B-59B2-F573-36665633A733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640495-AFC6-66CD-C572-F703212D4FA1}"/>
              </a:ext>
            </a:extLst>
          </p:cNvPr>
          <p:cNvGrpSpPr/>
          <p:nvPr/>
        </p:nvGrpSpPr>
        <p:grpSpPr>
          <a:xfrm>
            <a:off x="10233557" y="1795371"/>
            <a:ext cx="1402471" cy="1387131"/>
            <a:chOff x="4765264" y="3696597"/>
            <a:chExt cx="1402471" cy="138713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21D314-18E7-E3DE-DB34-ADE58A3F1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44" t="5125" b="15291"/>
            <a:stretch/>
          </p:blipFill>
          <p:spPr>
            <a:xfrm>
              <a:off x="4765264" y="3696597"/>
              <a:ext cx="1402471" cy="138713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7C7E97-CC07-3B5C-04FC-1135BF072308}"/>
                </a:ext>
              </a:extLst>
            </p:cNvPr>
            <p:cNvSpPr/>
            <p:nvPr/>
          </p:nvSpPr>
          <p:spPr>
            <a:xfrm>
              <a:off x="4765264" y="4194495"/>
              <a:ext cx="254411" cy="243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Picture 28" descr="C:\Users\hapeshij\AppData\Local\Microsoft\Windows\INetCache\Content.Outlook\N8MJJ4MV\1 Right Macular_cut.jpg">
            <a:extLst>
              <a:ext uri="{FF2B5EF4-FFF2-40B4-BE49-F238E27FC236}">
                <a16:creationId xmlns:a16="http://schemas.microsoft.com/office/drawing/2014/main" id="{3832AA3A-A925-C23F-49D2-A4DD3AA683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98" y="1795371"/>
            <a:ext cx="1365580" cy="138713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39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551CF-425C-864B-FE56-48AB3FFE6A74}"/>
              </a:ext>
            </a:extLst>
          </p:cNvPr>
          <p:cNvSpPr txBox="1"/>
          <p:nvPr/>
        </p:nvSpPr>
        <p:spPr>
          <a:xfrm>
            <a:off x="273477" y="453499"/>
            <a:ext cx="10674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THE USE OF DILATING EYE DROPS IN SCOTLAND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4A59F1-C3FE-E97B-0131-29A2725FF274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sz="1400" b="1" u="sng" dirty="0">
                <a:solidFill>
                  <a:schemeClr val="tx1"/>
                </a:solidFill>
                <a:latin typeface="Lato" panose="020F0502020204030203" pitchFamily="34" charset="0"/>
              </a:rPr>
              <a:t>Results:</a:t>
            </a:r>
          </a:p>
          <a:p>
            <a:endParaRPr lang="en-GB" sz="7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r>
              <a:rPr lang="en-GB" sz="1400" b="1" dirty="0">
                <a:latin typeface="Lato" panose="020F0502020204030203" pitchFamily="34" charset="0"/>
              </a:rPr>
              <a:t>Dilating drops:</a:t>
            </a:r>
            <a:b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GB" sz="7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endParaRPr lang="en-GB" sz="14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</a:rPr>
              <a:t>In 2018-2019, 211,518 people had fundus photography in the DRS programmes.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highlight>
                  <a:srgbClr val="FFFF00"/>
                </a:highlight>
                <a:latin typeface="Lato" panose="020F0502020204030203" pitchFamily="34" charset="0"/>
              </a:rPr>
              <a:t>The overall use of dilating drops was 30% but varied greatly with age group.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Lato" panose="020F0502020204030203" pitchFamily="34" charset="0"/>
              </a:rPr>
              <a:t>The highest rate of dilating drops use (62%) was in the 85 years old and over.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Lato" panose="020F0502020204030203" pitchFamily="34" charset="0"/>
              </a:rPr>
              <a:t>The need for dilating drops only went above 50% in the 75-84 year olds.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Lato" panose="020F0502020204030203" pitchFamily="34" charset="0"/>
              </a:rPr>
              <a:t>Before then there is an increasing requirement for dilating drop use for adequate imaging with age ranging from 1.3% in the 12-14 year old group to 32.8% in 2019.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</a:rPr>
              <a:t>The overall photographic technical failure rate (where adequate imaging was not possible even with dilating drops) in Scotland for 2018-2019 was 2.7%.</a:t>
            </a:r>
            <a:br>
              <a:rPr lang="en-GB" sz="1400" dirty="0">
                <a:latin typeface="Lato" panose="020F0502020204030203" pitchFamily="34" charset="0"/>
              </a:rPr>
            </a:br>
            <a:r>
              <a:rPr lang="en-GB" sz="700" dirty="0">
                <a:latin typeface="Lato" panose="020F0502020204030203" pitchFamily="34" charset="0"/>
              </a:rPr>
              <a:t> </a:t>
            </a:r>
            <a:endParaRPr lang="en-GB" sz="1400" dirty="0">
              <a:latin typeface="Lato" panose="020F0502020204030203" pitchFamily="34" charset="0"/>
            </a:endParaRPr>
          </a:p>
          <a:p>
            <a:r>
              <a:rPr lang="en-GB" sz="1400" b="1" dirty="0">
                <a:latin typeface="Lato" panose="020F0502020204030203" pitchFamily="34" charset="0"/>
              </a:rPr>
              <a:t>Uptake:</a:t>
            </a:r>
            <a:br>
              <a:rPr lang="en-GB" sz="1400" b="1" dirty="0">
                <a:latin typeface="Lato" panose="020F0502020204030203" pitchFamily="34" charset="0"/>
              </a:rPr>
            </a:br>
            <a:r>
              <a:rPr lang="en-GB" sz="700" b="1" dirty="0">
                <a:latin typeface="Lato" panose="020F0502020204030203" pitchFamily="34" charset="0"/>
              </a:rPr>
              <a:t> </a:t>
            </a:r>
            <a:endParaRPr lang="en-GB" sz="1400" b="1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</a:rPr>
              <a:t>The highest uptake rate was 83.4% in the 65-74 year olds (dilation drop use of 33%) and the lowest was 60.2% in the 35-44 age group (dilation drop use 8.9%).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</a:rPr>
              <a:t>The overall uptake rate did not correlate with use of dilating drops.</a:t>
            </a:r>
            <a:br>
              <a:rPr lang="en-GB" sz="1400" dirty="0">
                <a:latin typeface="Lato" panose="020F0502020204030203" pitchFamily="34" charset="0"/>
              </a:rPr>
            </a:br>
            <a:r>
              <a:rPr lang="en-GB" sz="700" dirty="0">
                <a:latin typeface="Lato" panose="020F0502020204030203" pitchFamily="34" charset="0"/>
              </a:rPr>
              <a:t> </a:t>
            </a:r>
            <a:endParaRPr lang="en-GB" sz="1400" dirty="0">
              <a:latin typeface="Lato" panose="020F0502020204030203" pitchFamily="34" charset="0"/>
            </a:endParaRPr>
          </a:p>
          <a:p>
            <a:endParaRPr lang="en-GB" sz="6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Lato" panose="020F0502020204030203" pitchFamily="34" charset="0"/>
              </a:rPr>
              <a:t>Conclusions:</a:t>
            </a:r>
            <a:b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GB" sz="7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endParaRPr lang="en-GB" sz="14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</a:rPr>
              <a:t>The use of staged mydriasis is an efficient, effective method of screening for DR</a:t>
            </a:r>
            <a:r>
              <a:rPr lang="en-GB" sz="1400" dirty="0">
                <a:latin typeface="Lato" panose="020F0502020204030203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</a:rPr>
              <a:t>It does not directly correlate with uptake rate so factors other than bein</a:t>
            </a:r>
            <a:r>
              <a:rPr lang="en-GB" sz="1400" dirty="0">
                <a:latin typeface="Lato" panose="020F0502020204030203" pitchFamily="34" charset="0"/>
              </a:rPr>
              <a:t>g able to drive to an appointment appear to have greater influence on attendance </a:t>
            </a:r>
            <a:r>
              <a:rPr lang="en-GB" sz="1400" dirty="0" err="1">
                <a:latin typeface="Lato" panose="020F0502020204030203" pitchFamily="34" charset="0"/>
              </a:rPr>
              <a:t>behaivours</a:t>
            </a:r>
            <a:r>
              <a:rPr lang="en-GB" sz="1400" dirty="0">
                <a:latin typeface="Lato" panose="020F0502020204030203" pitchFamily="34" charset="0"/>
              </a:rPr>
              <a:t>.</a:t>
            </a:r>
            <a:endParaRPr lang="en-GB" sz="14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endParaRPr lang="en-GB" sz="1250" i="1" dirty="0">
              <a:solidFill>
                <a:schemeClr val="tx1"/>
              </a:solidFill>
              <a:latin typeface="Articulate Narrow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0C1953-8E1B-59B2-F573-36665633A733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805320-B65C-97AD-E48F-B03C4A71C163}"/>
              </a:ext>
            </a:extLst>
          </p:cNvPr>
          <p:cNvGrpSpPr/>
          <p:nvPr/>
        </p:nvGrpSpPr>
        <p:grpSpPr>
          <a:xfrm>
            <a:off x="10233557" y="1795371"/>
            <a:ext cx="1402471" cy="1387131"/>
            <a:chOff x="4765264" y="3696597"/>
            <a:chExt cx="1402471" cy="13871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A646DF-DCF4-6314-22EC-61B7109D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44" t="5125" b="15291"/>
            <a:stretch/>
          </p:blipFill>
          <p:spPr>
            <a:xfrm>
              <a:off x="4765264" y="3696597"/>
              <a:ext cx="1402471" cy="138713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E916DA-6A13-8621-BBD3-25BB125CEC8A}"/>
                </a:ext>
              </a:extLst>
            </p:cNvPr>
            <p:cNvSpPr/>
            <p:nvPr/>
          </p:nvSpPr>
          <p:spPr>
            <a:xfrm>
              <a:off x="4765264" y="4194495"/>
              <a:ext cx="254411" cy="243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 descr="C:\Users\hapeshij\AppData\Local\Microsoft\Windows\INetCache\Content.Outlook\N8MJJ4MV\1 Right Macular_cut.jpg">
            <a:extLst>
              <a:ext uri="{FF2B5EF4-FFF2-40B4-BE49-F238E27FC236}">
                <a16:creationId xmlns:a16="http://schemas.microsoft.com/office/drawing/2014/main" id="{C06272D3-54E3-83BF-770E-9F2791A4F5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98" y="1795371"/>
            <a:ext cx="1365580" cy="138713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51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sz="1700" b="1" dirty="0">
                <a:solidFill>
                  <a:schemeClr val="tx1"/>
                </a:solidFill>
                <a:latin typeface="Articulate Narrow"/>
              </a:rPr>
              <a:t>Competition: Digital health technology catalyst round 4: collaborative R&amp;D </a:t>
            </a:r>
            <a:br>
              <a:rPr lang="en-GB" sz="1700" b="1" dirty="0">
                <a:solidFill>
                  <a:schemeClr val="tx1"/>
                </a:solidFill>
                <a:latin typeface="Articulate Narrow"/>
              </a:rPr>
            </a:br>
            <a:r>
              <a:rPr lang="en-GB" sz="1700" b="1" dirty="0">
                <a:solidFill>
                  <a:schemeClr val="tx1"/>
                </a:solidFill>
                <a:latin typeface="Articulate Narrow"/>
              </a:rPr>
              <a:t>Project title: Retina UWF - AI Detection of Diabetic Retinopathy in UWF Retinal Images</a:t>
            </a:r>
          </a:p>
          <a:p>
            <a:endParaRPr lang="en-GB" sz="700" i="1" dirty="0">
              <a:latin typeface="Articulate Narrow"/>
            </a:endParaRPr>
          </a:p>
          <a:p>
            <a:r>
              <a:rPr lang="en-GB" sz="1500" dirty="0">
                <a:latin typeface="Articulate Narrow"/>
              </a:rPr>
              <a:t>Funding: £216,125 to GREG (Research), plus </a:t>
            </a:r>
            <a:r>
              <a:rPr lang="en-GB" sz="1500" dirty="0" err="1">
                <a:latin typeface="Articulate Narrow"/>
              </a:rPr>
              <a:t>Optos</a:t>
            </a:r>
            <a:r>
              <a:rPr lang="en-GB" sz="1500" dirty="0">
                <a:latin typeface="Articulate Narrow"/>
              </a:rPr>
              <a:t> and Zeiss Clarus cameras</a:t>
            </a:r>
          </a:p>
          <a:p>
            <a:endParaRPr lang="en-GB" sz="1700" b="1" dirty="0">
              <a:latin typeface="Articulate Narrow"/>
            </a:endParaRPr>
          </a:p>
          <a:p>
            <a:endParaRPr lang="en-GB" sz="1700" b="1" dirty="0">
              <a:solidFill>
                <a:schemeClr val="tx1"/>
              </a:solidFill>
              <a:latin typeface="Articulate Narrow"/>
            </a:endParaRPr>
          </a:p>
          <a:p>
            <a:endParaRPr lang="en-GB" sz="700" b="1" dirty="0">
              <a:solidFill>
                <a:schemeClr val="tx1"/>
              </a:solidFill>
              <a:latin typeface="Articulate Narrow"/>
            </a:endParaRPr>
          </a:p>
          <a:p>
            <a:endParaRPr lang="en-GB" sz="1100" b="1" i="1" dirty="0">
              <a:latin typeface="Articulate Narrow"/>
            </a:endParaRPr>
          </a:p>
          <a:p>
            <a:endParaRPr lang="en-GB" sz="1250" b="1" i="1" dirty="0">
              <a:solidFill>
                <a:schemeClr val="tx1"/>
              </a:solidFill>
              <a:latin typeface="Articulate Narrow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INNOVATE UK 2019 - AIDED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Detection of DR in Ultra-Wide-Field (UWF) Retinal Images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32CC28-5F09-D6C9-6C40-1339164ACC05}"/>
              </a:ext>
            </a:extLst>
          </p:cNvPr>
          <p:cNvSpPr txBox="1"/>
          <p:nvPr/>
        </p:nvSpPr>
        <p:spPr>
          <a:xfrm>
            <a:off x="685800" y="3016010"/>
            <a:ext cx="72359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</a:rPr>
              <a:t>The initial project entitled ‘AI Detection of Diabetic Retinopathy in Ultra-Wide-Field Retinal Images’ (AIDED) was funded by Innovate UK and is a collaboration between Gloucestershire Hospitals NHS Foundation Trust,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</a:rPr>
              <a:t>RetinaScan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</a:rPr>
              <a:t> Ltd, and the University of Surrey.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</a:rPr>
              <a:t>This project provided funding for the capture of retinal images on 500 patients (1000 eyes) using an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</a:rPr>
              <a:t>Optos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</a:rPr>
              <a:t> California and a Zeiss Clarus.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</a:rPr>
              <a:t>Approval was given to this project (IRAS project ID 275896) and capture of the retinal images commenced on 11th August 2020.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</a:rPr>
              <a:t>Additional funding was secured to extend the AIDED study to capture images from another 1000 patients. </a:t>
            </a:r>
          </a:p>
          <a:p>
            <a:endParaRPr lang="en-GB" sz="1600" dirty="0">
              <a:latin typeface="Lato" panose="020F050202020403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38F22B-CBC7-0943-7A2E-B60FB3475985}"/>
              </a:ext>
            </a:extLst>
          </p:cNvPr>
          <p:cNvGrpSpPr/>
          <p:nvPr/>
        </p:nvGrpSpPr>
        <p:grpSpPr>
          <a:xfrm>
            <a:off x="8585850" y="2073025"/>
            <a:ext cx="2778458" cy="4227749"/>
            <a:chOff x="8066280" y="1998548"/>
            <a:chExt cx="2778458" cy="422774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A0F637-7B59-583D-96DC-8ADB1C0DEB9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772" y="1999601"/>
              <a:ext cx="2019473" cy="15701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4D6A32-1EF6-D3B2-C053-D4F33C63A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280" y="3801885"/>
              <a:ext cx="2778458" cy="242441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AFC00-5E1F-1664-75F9-8FC0989F206E}"/>
                </a:ext>
              </a:extLst>
            </p:cNvPr>
            <p:cNvSpPr txBox="1"/>
            <p:nvPr/>
          </p:nvSpPr>
          <p:spPr>
            <a:xfrm>
              <a:off x="8445772" y="3069424"/>
              <a:ext cx="2019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90 degree external Zeiss Clarus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52AFE2-E9A9-72BA-59C8-647BFE39CC2F}"/>
                </a:ext>
              </a:extLst>
            </p:cNvPr>
            <p:cNvSpPr txBox="1"/>
            <p:nvPr/>
          </p:nvSpPr>
          <p:spPr>
            <a:xfrm>
              <a:off x="8066280" y="5889734"/>
              <a:ext cx="2750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135 degree external </a:t>
              </a:r>
              <a:r>
                <a:rPr lang="en-GB" sz="1400" dirty="0" err="1">
                  <a:solidFill>
                    <a:schemeClr val="bg1"/>
                  </a:solidFill>
                </a:rPr>
                <a:t>Optos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581359-52F7-A9ED-DBB2-A5566DDDFF1A}"/>
                </a:ext>
              </a:extLst>
            </p:cNvPr>
            <p:cNvSpPr txBox="1"/>
            <p:nvPr/>
          </p:nvSpPr>
          <p:spPr>
            <a:xfrm>
              <a:off x="8696821" y="3818291"/>
              <a:ext cx="15173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Non-Mydriatic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0EB8DE-14D4-8938-4266-A410AFF7E611}"/>
                </a:ext>
              </a:extLst>
            </p:cNvPr>
            <p:cNvSpPr txBox="1"/>
            <p:nvPr/>
          </p:nvSpPr>
          <p:spPr>
            <a:xfrm>
              <a:off x="8682767" y="1998548"/>
              <a:ext cx="15173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Non-Mydriatic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789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b="1" dirty="0">
                <a:latin typeface="Lato" panose="020F0502020204030203" pitchFamily="34" charset="0"/>
              </a:rPr>
              <a:t>The CONCORDIA study investigates whether wide angle retinal cameras can be used without pupil dilation in DES, and whether they are accurate, safe, and cost-effective compared to the standard two-field mydriatic fundus photography used in the NHS DESP.</a:t>
            </a:r>
          </a:p>
          <a:p>
            <a:endParaRPr lang="en-GB" sz="1500" b="1" dirty="0">
              <a:solidFill>
                <a:srgbClr val="C55A11"/>
              </a:solidFill>
              <a:latin typeface="Lato" panose="020F0502020204030203" pitchFamily="34" charset="0"/>
            </a:endParaRPr>
          </a:p>
          <a:p>
            <a:r>
              <a:rPr lang="en-GB" b="1" dirty="0">
                <a:latin typeface="Lato" panose="020F0502020204030203" pitchFamily="34" charset="0"/>
              </a:rPr>
              <a:t>It is structured in three work packages:</a:t>
            </a:r>
          </a:p>
          <a:p>
            <a:r>
              <a:rPr lang="en-GB" sz="1000" b="1" dirty="0">
                <a:latin typeface="Lato" panose="020F0502020204030203" pitchFamily="34" charset="0"/>
              </a:rPr>
              <a:t> </a:t>
            </a:r>
            <a:br>
              <a:rPr lang="en-GB" sz="2000" b="1" dirty="0">
                <a:latin typeface="Lato" panose="020F0502020204030203" pitchFamily="34" charset="0"/>
              </a:rPr>
            </a:br>
            <a:r>
              <a:rPr lang="en-GB" sz="1600" b="1" dirty="0">
                <a:latin typeface="Lato" panose="020F0502020204030203" pitchFamily="34" charset="0"/>
              </a:rPr>
              <a:t>Work Package 1 (WP1): </a:t>
            </a:r>
            <a:r>
              <a:rPr lang="en-GB" sz="1600" b="1" dirty="0">
                <a:solidFill>
                  <a:srgbClr val="C55A11"/>
                </a:solidFill>
                <a:latin typeface="Lato" panose="020F0502020204030203" pitchFamily="34" charset="0"/>
              </a:rPr>
              <a:t>Secondary Analysis of AIDED data </a:t>
            </a:r>
            <a:endParaRPr lang="en-GB" b="1" dirty="0">
              <a:solidFill>
                <a:srgbClr val="C55A1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anose="020F0502020204030203" pitchFamily="34" charset="0"/>
              </a:rPr>
              <a:t>Uses anonymised data from the AIDED study to evaluate the diagnostic performance of two UWF devices, the </a:t>
            </a:r>
            <a:r>
              <a:rPr lang="en-GB" sz="1600" dirty="0" err="1">
                <a:latin typeface="Lato" panose="020F0502020204030203" pitchFamily="34" charset="0"/>
              </a:rPr>
              <a:t>Optos</a:t>
            </a:r>
            <a:r>
              <a:rPr lang="en-GB" sz="1600" dirty="0">
                <a:latin typeface="Lato" panose="020F0502020204030203" pitchFamily="34" charset="0"/>
              </a:rPr>
              <a:t> California and Zeiss Clarus.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anose="020F0502020204030203" pitchFamily="34" charset="0"/>
              </a:rPr>
              <a:t>It compares non-mydriatic images from the UWF devices against the 2 standard 45° mydriatic fundus photographs.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b="1" dirty="0">
              <a:latin typeface="Lato" panose="020F0502020204030203" pitchFamily="34" charset="0"/>
            </a:endParaRPr>
          </a:p>
          <a:p>
            <a:r>
              <a:rPr lang="en-GB" sz="1600" b="1" dirty="0">
                <a:latin typeface="Lato" panose="020F0502020204030203" pitchFamily="34" charset="0"/>
              </a:rPr>
              <a:t>Work Package 2 (WP2): </a:t>
            </a:r>
            <a:r>
              <a:rPr lang="en-GB" sz="1600" b="1" dirty="0">
                <a:solidFill>
                  <a:srgbClr val="C55A11"/>
                </a:solidFill>
                <a:latin typeface="Lato" panose="020F0502020204030203" pitchFamily="34" charset="0"/>
              </a:rPr>
              <a:t>Clinical Trial with </a:t>
            </a:r>
            <a:r>
              <a:rPr lang="en-GB" sz="1600" b="1" dirty="0" err="1">
                <a:solidFill>
                  <a:srgbClr val="C55A11"/>
                </a:solidFill>
                <a:latin typeface="Lato" panose="020F0502020204030203" pitchFamily="34" charset="0"/>
              </a:rPr>
              <a:t>Eidon</a:t>
            </a:r>
            <a:r>
              <a:rPr lang="en-GB" sz="1600" b="1" dirty="0">
                <a:solidFill>
                  <a:srgbClr val="C55A11"/>
                </a:solidFill>
                <a:latin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C55A11"/>
                </a:solidFill>
                <a:latin typeface="Lato" panose="020F0502020204030203" pitchFamily="34" charset="0"/>
              </a:rPr>
              <a:t>cSLO</a:t>
            </a:r>
            <a:endParaRPr lang="en-GB" b="1" dirty="0">
              <a:solidFill>
                <a:srgbClr val="C55A1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anose="020F0502020204030203" pitchFamily="34" charset="0"/>
              </a:rPr>
              <a:t>Assesses the </a:t>
            </a:r>
            <a:r>
              <a:rPr lang="en-GB" sz="1600" dirty="0" err="1">
                <a:latin typeface="Lato" panose="020F0502020204030203" pitchFamily="34" charset="0"/>
              </a:rPr>
              <a:t>Centervue</a:t>
            </a:r>
            <a:r>
              <a:rPr lang="en-GB" sz="1600" dirty="0">
                <a:latin typeface="Lato" panose="020F0502020204030203" pitchFamily="34" charset="0"/>
              </a:rPr>
              <a:t> </a:t>
            </a:r>
            <a:r>
              <a:rPr lang="en-GB" sz="1600" dirty="0" err="1">
                <a:latin typeface="Lato" panose="020F0502020204030203" pitchFamily="34" charset="0"/>
              </a:rPr>
              <a:t>Eidon</a:t>
            </a:r>
            <a:r>
              <a:rPr lang="en-GB" sz="1600" dirty="0">
                <a:latin typeface="Lato" panose="020F0502020204030203" pitchFamily="34" charset="0"/>
              </a:rPr>
              <a:t> </a:t>
            </a:r>
            <a:r>
              <a:rPr lang="en-GB" sz="1600" dirty="0" err="1">
                <a:latin typeface="Lato" panose="020F0502020204030203" pitchFamily="34" charset="0"/>
              </a:rPr>
              <a:t>cSLO</a:t>
            </a:r>
            <a:r>
              <a:rPr lang="en-GB" sz="1600" dirty="0">
                <a:latin typeface="Lato" panose="020F0502020204030203" pitchFamily="34" charset="0"/>
              </a:rPr>
              <a:t> in screening.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anose="020F0502020204030203" pitchFamily="34" charset="0"/>
              </a:rPr>
              <a:t>It uses a staged mydriasis approach, where images are taken without dilation first, and the patient is dilated only if the images are ungradable, or when the pupil size is less than 3mm.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anose="020F0502020204030203" pitchFamily="34" charset="0"/>
              </a:rPr>
              <a:t>It compares non-dilated and, when needed, dilated </a:t>
            </a:r>
            <a:r>
              <a:rPr lang="en-GB" sz="1600" dirty="0" err="1">
                <a:latin typeface="Lato" panose="020F0502020204030203" pitchFamily="34" charset="0"/>
              </a:rPr>
              <a:t>Eidon</a:t>
            </a:r>
            <a:r>
              <a:rPr lang="en-GB" sz="1600" dirty="0">
                <a:latin typeface="Lato" panose="020F0502020204030203" pitchFamily="34" charset="0"/>
              </a:rPr>
              <a:t> images to the 2 standard 45° mydriatic reference images.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Lato" panose="020F0502020204030203" pitchFamily="34" charset="0"/>
            </a:endParaRPr>
          </a:p>
          <a:p>
            <a:r>
              <a:rPr lang="en-GB" sz="1600" b="1" dirty="0">
                <a:latin typeface="Lato" panose="020F0502020204030203" pitchFamily="34" charset="0"/>
              </a:rPr>
              <a:t>Work Package 3 (WP3): </a:t>
            </a:r>
            <a:r>
              <a:rPr lang="en-GB" sz="1600" b="1" dirty="0">
                <a:solidFill>
                  <a:srgbClr val="C55A11"/>
                </a:solidFill>
                <a:latin typeface="Lato" panose="020F0502020204030203" pitchFamily="34" charset="0"/>
              </a:rPr>
              <a:t>Health Economics Analysis</a:t>
            </a:r>
            <a:endParaRPr lang="en-GB" b="1" dirty="0">
              <a:solidFill>
                <a:srgbClr val="C55A1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anose="020F0502020204030203" pitchFamily="34" charset="0"/>
              </a:rPr>
              <a:t>Assesses the cost-effectiveness of a staged mydriasis approach.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900" dirty="0"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Scanning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CONfoCal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 Ophthalmoscopy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foR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DIAbetic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 Eye Screening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89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24935-C19B-7A28-9DE6-C0E064CE717D}"/>
              </a:ext>
            </a:extLst>
          </p:cNvPr>
          <p:cNvSpPr txBox="1"/>
          <p:nvPr/>
        </p:nvSpPr>
        <p:spPr>
          <a:xfrm>
            <a:off x="1819677" y="344952"/>
            <a:ext cx="10372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  <a:t>CONCORDIA STUDY</a:t>
            </a:r>
            <a:b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</a:b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  <a:t>Scanning (Confocal) Ophthalmoscopes</a:t>
            </a:r>
            <a:b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</a:b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  <a:t>vs. Digital Cameras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291B4B-981C-AC4F-6315-71E1705793F0}"/>
              </a:ext>
            </a:extLst>
          </p:cNvPr>
          <p:cNvSpPr/>
          <p:nvPr/>
        </p:nvSpPr>
        <p:spPr>
          <a:xfrm>
            <a:off x="230908" y="255645"/>
            <a:ext cx="979055" cy="5911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84EAEA-848C-C8EA-674C-228BAFD81097}"/>
              </a:ext>
            </a:extLst>
          </p:cNvPr>
          <p:cNvSpPr/>
          <p:nvPr/>
        </p:nvSpPr>
        <p:spPr>
          <a:xfrm>
            <a:off x="0" y="1"/>
            <a:ext cx="157941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C27474-6BEA-C656-26DC-AAC586891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2056"/>
              </p:ext>
            </p:extLst>
          </p:nvPr>
        </p:nvGraphicFramePr>
        <p:xfrm>
          <a:off x="1899894" y="1911797"/>
          <a:ext cx="5732177" cy="3319992"/>
        </p:xfrm>
        <a:graphic>
          <a:graphicData uri="http://schemas.openxmlformats.org/drawingml/2006/table">
            <a:tbl>
              <a:tblPr firstRow="1" firstCol="1" bandRow="1"/>
              <a:tblGrid>
                <a:gridCol w="1268819">
                  <a:extLst>
                    <a:ext uri="{9D8B030D-6E8A-4147-A177-3AD203B41FA5}">
                      <a16:colId xmlns:a16="http://schemas.microsoft.com/office/drawing/2014/main" val="108362758"/>
                    </a:ext>
                  </a:extLst>
                </a:gridCol>
                <a:gridCol w="851026">
                  <a:extLst>
                    <a:ext uri="{9D8B030D-6E8A-4147-A177-3AD203B41FA5}">
                      <a16:colId xmlns:a16="http://schemas.microsoft.com/office/drawing/2014/main" val="2350400031"/>
                    </a:ext>
                  </a:extLst>
                </a:gridCol>
                <a:gridCol w="823865">
                  <a:extLst>
                    <a:ext uri="{9D8B030D-6E8A-4147-A177-3AD203B41FA5}">
                      <a16:colId xmlns:a16="http://schemas.microsoft.com/office/drawing/2014/main" val="379395793"/>
                    </a:ext>
                  </a:extLst>
                </a:gridCol>
                <a:gridCol w="1367073">
                  <a:extLst>
                    <a:ext uri="{9D8B030D-6E8A-4147-A177-3AD203B41FA5}">
                      <a16:colId xmlns:a16="http://schemas.microsoft.com/office/drawing/2014/main" val="1745766311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val="2669116529"/>
                    </a:ext>
                  </a:extLst>
                </a:gridCol>
              </a:tblGrid>
              <a:tr h="24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Manufacturer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Field of view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Light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Minimum pupil size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167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Digital cameras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2-45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protocol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White light flash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417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Centrevue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Eidon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White light</a:t>
                      </a:r>
                      <a:b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LED scan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2502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Zeiss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Clarus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Red, green and blue LED scan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682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California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 and Green laser scan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22664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0B4C721-FE0B-F06C-5F42-A89FD5873358}"/>
              </a:ext>
            </a:extLst>
          </p:cNvPr>
          <p:cNvGrpSpPr/>
          <p:nvPr/>
        </p:nvGrpSpPr>
        <p:grpSpPr>
          <a:xfrm>
            <a:off x="7658917" y="107806"/>
            <a:ext cx="4330430" cy="6632598"/>
            <a:chOff x="7686076" y="144018"/>
            <a:chExt cx="4330430" cy="66325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A2BEBB-FDEA-B35F-43E5-FA4E4D1754A7}"/>
                </a:ext>
              </a:extLst>
            </p:cNvPr>
            <p:cNvSpPr/>
            <p:nvPr/>
          </p:nvSpPr>
          <p:spPr>
            <a:xfrm>
              <a:off x="9849861" y="144018"/>
              <a:ext cx="2161546" cy="10179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05C392-A5C5-DE3B-2F4C-439EAD9747A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862" y="3273743"/>
              <a:ext cx="2161716" cy="15859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B04870-6975-DFA2-4A60-9C489BF4C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6101" y="4904677"/>
              <a:ext cx="2145305" cy="1871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4E8424-5C34-1444-B2C4-6DCF0F41BF1D}"/>
                </a:ext>
              </a:extLst>
            </p:cNvPr>
            <p:cNvSpPr txBox="1"/>
            <p:nvPr/>
          </p:nvSpPr>
          <p:spPr>
            <a:xfrm>
              <a:off x="9860763" y="4350724"/>
              <a:ext cx="2155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90 degree external Zeiss </a:t>
              </a:r>
              <a:r>
                <a:rPr lang="en-GB" sz="1400" dirty="0" err="1">
                  <a:solidFill>
                    <a:schemeClr val="bg1"/>
                  </a:solidFill>
                </a:rPr>
                <a:t>Clarus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146CC9-1B1E-AC00-6836-BF28C95D73EF}"/>
                </a:ext>
              </a:extLst>
            </p:cNvPr>
            <p:cNvSpPr txBox="1"/>
            <p:nvPr/>
          </p:nvSpPr>
          <p:spPr>
            <a:xfrm>
              <a:off x="9849861" y="6452379"/>
              <a:ext cx="21557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135 degree external Optos</a:t>
              </a:r>
            </a:p>
          </p:txBody>
        </p:sp>
        <p:pic>
          <p:nvPicPr>
            <p:cNvPr id="15" name="Picture 14" descr="A picture containing umbrella, holding, man, white&#10;&#10;Description automatically generated">
              <a:extLst>
                <a:ext uri="{FF2B5EF4-FFF2-40B4-BE49-F238E27FC236}">
                  <a16:creationId xmlns:a16="http://schemas.microsoft.com/office/drawing/2014/main" id="{DD0D0DE5-F04C-6B48-8C09-20BBD6B58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705" y="1251197"/>
              <a:ext cx="2155743" cy="198171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D2B78A-3EE8-2CA7-4C8E-02BA91A9BEBB}"/>
                </a:ext>
              </a:extLst>
            </p:cNvPr>
            <p:cNvSpPr txBox="1"/>
            <p:nvPr/>
          </p:nvSpPr>
          <p:spPr>
            <a:xfrm>
              <a:off x="9860764" y="2904500"/>
              <a:ext cx="2155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60 degree EIDON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85ECE8-3853-607D-184C-0C6B03593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159" y="4926740"/>
              <a:ext cx="1061935" cy="1137737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AAF5B8-FAAB-9DB8-1B87-29FA4D912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1"/>
            <a:stretch/>
          </p:blipFill>
          <p:spPr>
            <a:xfrm>
              <a:off x="8705288" y="3282597"/>
              <a:ext cx="1061935" cy="9381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8B5A42-FC0F-3A61-2C60-8AC1614CC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288" y="1266586"/>
              <a:ext cx="1061935" cy="796451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58C35F-2B06-D572-CDCB-F52F555A4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613" y="174006"/>
              <a:ext cx="936386" cy="9898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7C6AF01-F913-D382-48E4-8EAE2F569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862" y="171473"/>
              <a:ext cx="992045" cy="99240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AC4BC8-E28B-66BD-57B9-1657B62780EE}"/>
                </a:ext>
              </a:extLst>
            </p:cNvPr>
            <p:cNvSpPr txBox="1"/>
            <p:nvPr/>
          </p:nvSpPr>
          <p:spPr>
            <a:xfrm>
              <a:off x="9860764" y="864984"/>
              <a:ext cx="21506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2 x 45 degree fields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B1A4490-2F6D-0B8C-0F39-1AE97653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076" y="171473"/>
              <a:ext cx="939646" cy="1013672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0792AB0-6BB2-80AD-6FBE-5288E1C69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288" y="171539"/>
              <a:ext cx="1061935" cy="101360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79CDFF0-FB99-9E5B-20E5-501E900AC1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9" y="83125"/>
            <a:ext cx="1108427" cy="1108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550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24935-C19B-7A28-9DE6-C0E064CE717D}"/>
              </a:ext>
            </a:extLst>
          </p:cNvPr>
          <p:cNvSpPr txBox="1"/>
          <p:nvPr/>
        </p:nvSpPr>
        <p:spPr>
          <a:xfrm>
            <a:off x="1819677" y="344952"/>
            <a:ext cx="103723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  <a:t>CONCORDIA STUDY</a:t>
            </a:r>
            <a:b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</a:b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  <a:t>Comparing the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  <a:t>Optos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  <a:t>, Clarus and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  <a:t>Eidon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  <a:t> using staged mydriasis to 2 X 45 mydriatic degree digital photography </a:t>
            </a:r>
          </a:p>
          <a:p>
            <a:endParaRPr lang="en-GB" sz="2000" b="1" dirty="0">
              <a:solidFill>
                <a:srgbClr val="003363"/>
              </a:solidFill>
              <a:latin typeface="Montserrat" panose="02000505000000020004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291B4B-981C-AC4F-6315-71E1705793F0}"/>
              </a:ext>
            </a:extLst>
          </p:cNvPr>
          <p:cNvSpPr/>
          <p:nvPr/>
        </p:nvSpPr>
        <p:spPr>
          <a:xfrm>
            <a:off x="230908" y="255645"/>
            <a:ext cx="979055" cy="5911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FB3083-F0DF-4057-0260-B2FE14DDF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93" y="1709477"/>
            <a:ext cx="4958984" cy="3649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4D0BCB-9C3A-50CB-910D-77253BCF9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93" y="1709477"/>
            <a:ext cx="4110128" cy="364929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86DD0DC-2A8A-61C9-928A-36FFB37505E4}"/>
              </a:ext>
            </a:extLst>
          </p:cNvPr>
          <p:cNvGrpSpPr/>
          <p:nvPr/>
        </p:nvGrpSpPr>
        <p:grpSpPr>
          <a:xfrm>
            <a:off x="2129153" y="5624562"/>
            <a:ext cx="9808323" cy="1125616"/>
            <a:chOff x="2129153" y="5528872"/>
            <a:chExt cx="9808323" cy="11256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F4499F-49EC-D806-D7BE-85CBE0F40197}"/>
                </a:ext>
              </a:extLst>
            </p:cNvPr>
            <p:cNvSpPr txBox="1"/>
            <p:nvPr/>
          </p:nvSpPr>
          <p:spPr>
            <a:xfrm>
              <a:off x="3780148" y="5845458"/>
              <a:ext cx="81573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cs typeface="Arial" panose="020B0604020202020204" pitchFamily="34" charset="0"/>
                </a:rPr>
                <a:t>Work package 2. </a:t>
              </a:r>
              <a:r>
                <a:rPr kumimoji="0" lang="en-GB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cs typeface="Arial" panose="020B0604020202020204" pitchFamily="34" charset="0"/>
                </a:rPr>
                <a:t>Centervue</a:t>
              </a: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cs typeface="Arial" panose="020B0604020202020204" pitchFamily="34" charset="0"/>
                </a:rPr>
                <a:t>Eidon</a:t>
              </a: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cs typeface="Arial" panose="020B0604020202020204" pitchFamily="34" charset="0"/>
                </a:rPr>
                <a:t>, Field of View 60 degrees, minimum pupil diameter claimed 2.5 mm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cs typeface="Arial" panose="020B0604020202020204" pitchFamily="34" charset="0"/>
                </a:rPr>
                <a:t>White light LED, confocal, wavelength 440 – 650 nm. Resolution claimed 15 </a:t>
              </a:r>
              <a:r>
                <a:rPr kumimoji="0" lang="el-GR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Lato" panose="020F0502020204030203" pitchFamily="34" charset="0"/>
                  <a:cs typeface="Arial" panose="020B0604020202020204" pitchFamily="34" charset="0"/>
                </a:rPr>
                <a:t>μ</a:t>
              </a: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Lato" panose="020F0502020204030203" pitchFamily="34" charset="0"/>
                  <a:cs typeface="Arial" panose="020B0604020202020204" pitchFamily="34" charset="0"/>
                </a:rPr>
                <a:t>m</a:t>
              </a: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81DBE09-876C-93EB-2CB2-A5FE52CBC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153" y="5528872"/>
              <a:ext cx="1500821" cy="1125616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2CDE0D-D7EE-D1B0-C0A8-DB93BCEF75B5}"/>
              </a:ext>
            </a:extLst>
          </p:cNvPr>
          <p:cNvCxnSpPr>
            <a:cxnSpLocks/>
          </p:cNvCxnSpPr>
          <p:nvPr/>
        </p:nvCxnSpPr>
        <p:spPr>
          <a:xfrm>
            <a:off x="1899893" y="5513500"/>
            <a:ext cx="9700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284EAEA-848C-C8EA-674C-228BAFD81097}"/>
              </a:ext>
            </a:extLst>
          </p:cNvPr>
          <p:cNvSpPr/>
          <p:nvPr/>
        </p:nvSpPr>
        <p:spPr>
          <a:xfrm>
            <a:off x="0" y="1"/>
            <a:ext cx="157941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DB34C-C80C-461E-9E78-233AEC25D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9" y="83125"/>
            <a:ext cx="1108427" cy="1108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49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1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Target 1,500 patients; Recruited 1,573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1C3C90-9AFF-A07E-AFF5-A0B523ED0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7" y="1510144"/>
            <a:ext cx="5024743" cy="534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D3B6C4F-C99F-F9D0-6C5F-8D5FB6E55392}"/>
              </a:ext>
            </a:extLst>
          </p:cNvPr>
          <p:cNvGrpSpPr/>
          <p:nvPr/>
        </p:nvGrpSpPr>
        <p:grpSpPr>
          <a:xfrm>
            <a:off x="7357515" y="1656173"/>
            <a:ext cx="4345663" cy="5054830"/>
            <a:chOff x="7586804" y="1379887"/>
            <a:chExt cx="4605196" cy="53567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A389EB-8789-2FDB-EC07-0BB329532908}"/>
                </a:ext>
              </a:extLst>
            </p:cNvPr>
            <p:cNvSpPr txBox="1"/>
            <p:nvPr/>
          </p:nvSpPr>
          <p:spPr>
            <a:xfrm>
              <a:off x="7586804" y="5903596"/>
              <a:ext cx="2809750" cy="31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135 degree external </a:t>
              </a:r>
              <a:r>
                <a:rPr lang="en-GB" sz="1600" dirty="0" err="1">
                  <a:solidFill>
                    <a:schemeClr val="bg1"/>
                  </a:solidFill>
                </a:rPr>
                <a:t>Optos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44BCD0-E170-2F7E-A37A-B11C31DD71A0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725" y="2543339"/>
              <a:ext cx="2147860" cy="166998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8034B8-52B2-9AFB-5061-4C3E601D035C}"/>
                </a:ext>
              </a:extLst>
            </p:cNvPr>
            <p:cNvSpPr txBox="1"/>
            <p:nvPr/>
          </p:nvSpPr>
          <p:spPr>
            <a:xfrm>
              <a:off x="7928725" y="3960705"/>
              <a:ext cx="21478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degree external Zeiss </a:t>
              </a:r>
              <a:r>
                <a:rPr lang="en-GB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Clarus</a:t>
              </a:r>
              <a:endPara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E817D3-8B3E-C9F3-4D00-84DCF469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427" y="4280217"/>
              <a:ext cx="2809750" cy="245171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ACB31F-1F6D-7643-D605-553A2444BBDC}"/>
                </a:ext>
              </a:extLst>
            </p:cNvPr>
            <p:cNvSpPr txBox="1"/>
            <p:nvPr/>
          </p:nvSpPr>
          <p:spPr>
            <a:xfrm>
              <a:off x="7599427" y="6490382"/>
              <a:ext cx="27971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135 degree external </a:t>
              </a:r>
              <a:r>
                <a:rPr lang="en-GB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Optos</a:t>
              </a:r>
              <a:endPara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2C1EB8-02B1-4352-60CF-31AF14E46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990" y="1379887"/>
              <a:ext cx="1099327" cy="10997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384A06-B4A9-A312-1A0A-2E0293810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077" y="1379887"/>
              <a:ext cx="1041510" cy="1101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C017AC-A211-7561-FFBA-96B5441FB308}"/>
                </a:ext>
              </a:extLst>
            </p:cNvPr>
            <p:cNvSpPr txBox="1"/>
            <p:nvPr/>
          </p:nvSpPr>
          <p:spPr>
            <a:xfrm>
              <a:off x="7943711" y="2229773"/>
              <a:ext cx="213287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45 degree fields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707557-D7E0-3131-01E3-8BE42A8E1D1A}"/>
                </a:ext>
              </a:extLst>
            </p:cNvPr>
            <p:cNvSpPr txBox="1"/>
            <p:nvPr/>
          </p:nvSpPr>
          <p:spPr>
            <a:xfrm>
              <a:off x="10528768" y="1677955"/>
              <a:ext cx="16632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>
                  <a:latin typeface="Arial" panose="020B0604020202020204" pitchFamily="34" charset="0"/>
                  <a:cs typeface="Arial" panose="020B0604020202020204" pitchFamily="34" charset="0"/>
                </a:rPr>
                <a:t>Mydriatic reference standard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D21464-7190-FD84-E049-FEAAC270EB3F}"/>
                </a:ext>
              </a:extLst>
            </p:cNvPr>
            <p:cNvSpPr txBox="1"/>
            <p:nvPr/>
          </p:nvSpPr>
          <p:spPr>
            <a:xfrm>
              <a:off x="10528768" y="3232139"/>
              <a:ext cx="166323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>
                  <a:latin typeface="Arial" panose="020B0604020202020204" pitchFamily="34" charset="0"/>
                  <a:cs typeface="Arial" panose="020B0604020202020204" pitchFamily="34" charset="0"/>
                </a:rPr>
                <a:t>Non-Mydriatic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FE3D0B-C923-ACF0-A213-0DF8446438B5}"/>
                </a:ext>
              </a:extLst>
            </p:cNvPr>
            <p:cNvSpPr txBox="1"/>
            <p:nvPr/>
          </p:nvSpPr>
          <p:spPr>
            <a:xfrm>
              <a:off x="10528768" y="5359881"/>
              <a:ext cx="166323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>
                  <a:latin typeface="Arial" panose="020B0604020202020204" pitchFamily="34" charset="0"/>
                  <a:cs typeface="Arial" panose="020B0604020202020204" pitchFamily="34" charset="0"/>
                </a:rPr>
                <a:t>Non-Mydriatic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532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ED2081-F868-C3C0-825E-1ACCA35C5D90}"/>
              </a:ext>
            </a:extLst>
          </p:cNvPr>
          <p:cNvSpPr/>
          <p:nvPr/>
        </p:nvSpPr>
        <p:spPr>
          <a:xfrm>
            <a:off x="0" y="1"/>
            <a:ext cx="157941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4B2C82-BDC7-1B42-0B73-6C6FB0F27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9" y="83125"/>
            <a:ext cx="1108427" cy="11084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9B093C-3627-770B-0665-5F5E03523AD9}"/>
              </a:ext>
            </a:extLst>
          </p:cNvPr>
          <p:cNvSpPr/>
          <p:nvPr/>
        </p:nvSpPr>
        <p:spPr>
          <a:xfrm>
            <a:off x="1927424" y="3540186"/>
            <a:ext cx="660058" cy="556741"/>
          </a:xfrm>
          <a:prstGeom prst="rect">
            <a:avLst/>
          </a:prstGeom>
          <a:solidFill>
            <a:srgbClr val="B3C6E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ECE49-AC0E-8EC4-89CD-3BB39BE09CD0}"/>
              </a:ext>
            </a:extLst>
          </p:cNvPr>
          <p:cNvSpPr txBox="1"/>
          <p:nvPr/>
        </p:nvSpPr>
        <p:spPr>
          <a:xfrm>
            <a:off x="2699780" y="3540186"/>
            <a:ext cx="9404362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Gloucestershire Research and Education Group have gratefully received financial support from Bayer, Novartis, Allergan and the 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Diabetic Retinopathy Network (DR-NET) </a:t>
            </a: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provide training to students from low income countries.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F2497-497A-DEE9-4219-AE5B8994C8A1}"/>
              </a:ext>
            </a:extLst>
          </p:cNvPr>
          <p:cNvSpPr txBox="1"/>
          <p:nvPr/>
        </p:nvSpPr>
        <p:spPr>
          <a:xfrm>
            <a:off x="1819677" y="344952"/>
            <a:ext cx="1013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  <a:t>RELEVANT FINANCIAL DISCLOSURES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46F880-845D-3D02-77B1-08D142507BC9}"/>
              </a:ext>
            </a:extLst>
          </p:cNvPr>
          <p:cNvSpPr/>
          <p:nvPr/>
        </p:nvSpPr>
        <p:spPr>
          <a:xfrm>
            <a:off x="1927424" y="1308364"/>
            <a:ext cx="660058" cy="556741"/>
          </a:xfrm>
          <a:prstGeom prst="rect">
            <a:avLst/>
          </a:prstGeom>
          <a:solidFill>
            <a:srgbClr val="B3C6E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19729-1EA6-76FF-FB2D-806207DE2468}"/>
              </a:ext>
            </a:extLst>
          </p:cNvPr>
          <p:cNvSpPr txBox="1"/>
          <p:nvPr/>
        </p:nvSpPr>
        <p:spPr>
          <a:xfrm>
            <a:off x="2699780" y="1326565"/>
            <a:ext cx="9251961" cy="149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GREG have received: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GB" sz="135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Unrestricted grants from </a:t>
            </a:r>
            <a:r>
              <a:rPr lang="en-GB" sz="135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CenterVue</a:t>
            </a:r>
            <a:r>
              <a:rPr lang="en-GB" sz="135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35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Optos</a:t>
            </a:r>
            <a:r>
              <a:rPr lang="en-GB" sz="135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Zeiss for the CONCORDIA study which is studying the effectiveness and cost-effectiveness of these devices in diabetic retinopathy screening.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Unrestricted research grants from Bayer for real world studies in DMO and AMD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3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2A8A3-225D-B24D-5F28-C6102E38581D}"/>
              </a:ext>
            </a:extLst>
          </p:cNvPr>
          <p:cNvSpPr/>
          <p:nvPr/>
        </p:nvSpPr>
        <p:spPr>
          <a:xfrm>
            <a:off x="1927424" y="2670239"/>
            <a:ext cx="660058" cy="556741"/>
          </a:xfrm>
          <a:prstGeom prst="rect">
            <a:avLst/>
          </a:prstGeom>
          <a:solidFill>
            <a:srgbClr val="B3C6E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DFE98-0EF1-DEB2-09DD-8BCAA8A10951}"/>
              </a:ext>
            </a:extLst>
          </p:cNvPr>
          <p:cNvSpPr txBox="1"/>
          <p:nvPr/>
        </p:nvSpPr>
        <p:spPr>
          <a:xfrm>
            <a:off x="2699780" y="2684402"/>
            <a:ext cx="9404362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last 3 years I have received, conference registration fees and travel expenses from Boehringer and Bayer, and speaker fees from Topcon and Bayer.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64BC4-919C-3FD5-186B-A40D900FB528}"/>
              </a:ext>
            </a:extLst>
          </p:cNvPr>
          <p:cNvSpPr/>
          <p:nvPr/>
        </p:nvSpPr>
        <p:spPr>
          <a:xfrm>
            <a:off x="1927424" y="4391353"/>
            <a:ext cx="660058" cy="556741"/>
          </a:xfrm>
          <a:prstGeom prst="rect">
            <a:avLst/>
          </a:prstGeom>
          <a:solidFill>
            <a:srgbClr val="B3C6E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552C4-E74F-7B39-7036-C9A2C1797702}"/>
              </a:ext>
            </a:extLst>
          </p:cNvPr>
          <p:cNvSpPr txBox="1"/>
          <p:nvPr/>
        </p:nvSpPr>
        <p:spPr>
          <a:xfrm>
            <a:off x="2699780" y="4511977"/>
            <a:ext cx="9404362" cy="29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PHS is Clinical Professional Advisor for the English NHS Diabetic Eye Screening Programme.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926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sz="1800" b="1" dirty="0">
                <a:latin typeface="Lato" panose="020F0502020204030203" pitchFamily="34" charset="0"/>
              </a:rPr>
              <a:t>WORK PACKAGE 1: </a:t>
            </a:r>
            <a:r>
              <a:rPr lang="en-GB" sz="1800" b="1" dirty="0">
                <a:solidFill>
                  <a:srgbClr val="C55A11"/>
                </a:solidFill>
                <a:latin typeface="Lato" panose="020F0502020204030203" pitchFamily="34" charset="0"/>
              </a:rPr>
              <a:t>Zeiss Clarus</a:t>
            </a:r>
          </a:p>
          <a:p>
            <a:endParaRPr lang="en-GB" sz="800" b="1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Out of 2,995 photos taken pre-dilation using </a:t>
            </a:r>
            <a:r>
              <a:rPr lang="en-GB" sz="15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Clarus, 3.3% 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with 95% CI (2.7% - 4.0%) were </a:t>
            </a:r>
            <a:r>
              <a:rPr lang="en-GB" sz="1500" b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unassessable</a:t>
            </a:r>
            <a:r>
              <a:rPr lang="en-GB" sz="15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according to the grader.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The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sensitivity and specificity 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for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any retinopathy were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94.2%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92.9% - 95.3%)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and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87.3%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85.4% - 89.0%)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" dirty="0">
              <a:effectLst/>
              <a:latin typeface="Lato" panose="020F0502020204030203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The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sensitivity and specificity 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for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referable retinopathy were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86.0%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(82.9% - 88.8%) and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92.8%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91.7% - 93.8%)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WORK PACKAGE 1: </a:t>
            </a:r>
            <a:r>
              <a:rPr lang="en-GB" sz="1800" b="1" dirty="0" err="1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Optos</a:t>
            </a:r>
            <a:r>
              <a:rPr lang="en-GB" sz="1800" b="1" dirty="0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California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rgbClr val="FF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 of 2,993 photos taken pre-dilation using </a:t>
            </a:r>
            <a:r>
              <a:rPr lang="en-GB" sz="1500" b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Optos</a:t>
            </a:r>
            <a:r>
              <a:rPr lang="en-GB" sz="15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5.1% 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95% CI (4.3% - 6.0%)</a:t>
            </a:r>
            <a:b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</a:t>
            </a:r>
            <a:r>
              <a:rPr lang="en-GB" sz="15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unassessable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the grader.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300" dirty="0">
              <a:solidFill>
                <a:prstClr val="black"/>
              </a:solidFill>
              <a:latin typeface="Lato" panose="020F050202020403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The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sensitivity and specificity 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for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any retinopathy were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91.9%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</a:t>
            </a:r>
            <a:b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</a:b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(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90.5% - 93.2%)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and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78.1%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75.7% - 80.3%)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respectively.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300" dirty="0">
              <a:solidFill>
                <a:prstClr val="black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The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sensitivity and specificity 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for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referable retinopathy were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77.6%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</a:t>
            </a:r>
            <a:b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</a:b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(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73.9% - 80.9%)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and </a:t>
            </a:r>
            <a:r>
              <a:rPr lang="en-GB" sz="15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95.4%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</a:t>
            </a:r>
            <a:r>
              <a:rPr lang="en-GB" sz="15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94.5% - 96.2%) </a:t>
            </a:r>
            <a:r>
              <a:rPr lang="en-GB" sz="15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respectively</a:t>
            </a:r>
            <a:r>
              <a:rPr lang="en-GB" sz="1500" dirty="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500" dirty="0"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1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18750-42A8-9BFC-FCD4-DD4DA02BC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76" y="3986958"/>
            <a:ext cx="2913909" cy="2586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69C9F-3207-925A-E121-C8CDBB188EEF}"/>
              </a:ext>
            </a:extLst>
          </p:cNvPr>
          <p:cNvSpPr txBox="1"/>
          <p:nvPr/>
        </p:nvSpPr>
        <p:spPr>
          <a:xfrm>
            <a:off x="687995" y="5835110"/>
            <a:ext cx="7518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Reference: 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Scanlon PH, </a:t>
            </a:r>
            <a:r>
              <a:rPr lang="en-GB" sz="1400" dirty="0" err="1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Gruszka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-Goh M, Javed U, et al. The Scanning </a:t>
            </a:r>
            <a:r>
              <a:rPr lang="en-GB" sz="1400" dirty="0" err="1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CONfoCal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Ophthalmoscopy </a:t>
            </a:r>
            <a:r>
              <a:rPr lang="en-GB" sz="1400" dirty="0" err="1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DIAbetic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eye screening (CONCORDIA) study paper 1.</a:t>
            </a:r>
            <a:b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Eye (London, England) 2024. DOI: 10.1038/s41433-024-03360-2.</a:t>
            </a:r>
            <a:endParaRPr lang="en-GB" sz="1400" i="1" dirty="0">
              <a:latin typeface="Articulate Narrow" panose="0200050604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07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1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Optos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 and Zeiss Clarus Comparisons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5F3B4-8895-F911-043F-BAB35B4E2696}"/>
              </a:ext>
            </a:extLst>
          </p:cNvPr>
          <p:cNvSpPr txBox="1"/>
          <p:nvPr/>
        </p:nvSpPr>
        <p:spPr>
          <a:xfrm>
            <a:off x="273478" y="1704893"/>
            <a:ext cx="117450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UNGRADABLE NON-MYDRIATIC PHOTOGRAPHY NUMBER AND PERCENTAGE FOR THE OPTOS AND CLARUS IN RELATION TO AGE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D98A6B-62C4-1D85-3EA3-A8AD92BA5278}"/>
              </a:ext>
            </a:extLst>
          </p:cNvPr>
          <p:cNvGrpSpPr/>
          <p:nvPr/>
        </p:nvGrpSpPr>
        <p:grpSpPr>
          <a:xfrm>
            <a:off x="43706" y="2507538"/>
            <a:ext cx="5895075" cy="4291610"/>
            <a:chOff x="43706" y="2507538"/>
            <a:chExt cx="5895075" cy="42916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9001684-33DB-3736-F59D-C32DEF644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0"/>
            <a:stretch/>
          </p:blipFill>
          <p:spPr>
            <a:xfrm>
              <a:off x="43706" y="2691089"/>
              <a:ext cx="5895075" cy="410805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BCCB43-A5B6-FF6B-ED21-8B7C6B93327D}"/>
                </a:ext>
              </a:extLst>
            </p:cNvPr>
            <p:cNvSpPr/>
            <p:nvPr/>
          </p:nvSpPr>
          <p:spPr>
            <a:xfrm>
              <a:off x="2417275" y="3060071"/>
              <a:ext cx="660903" cy="208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C46644-F862-E742-99DB-DE74ED521946}"/>
                </a:ext>
              </a:extLst>
            </p:cNvPr>
            <p:cNvSpPr txBox="1"/>
            <p:nvPr/>
          </p:nvSpPr>
          <p:spPr>
            <a:xfrm>
              <a:off x="968721" y="2507538"/>
              <a:ext cx="477117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Optos</a:t>
              </a:r>
              <a:endParaRPr lang="en-GB" sz="1400" u="sng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2B0F7-BB80-A28C-00A9-90EA743D499E}"/>
              </a:ext>
            </a:extLst>
          </p:cNvPr>
          <p:cNvGrpSpPr/>
          <p:nvPr/>
        </p:nvGrpSpPr>
        <p:grpSpPr>
          <a:xfrm>
            <a:off x="6112539" y="2507537"/>
            <a:ext cx="5895075" cy="4291611"/>
            <a:chOff x="6112539" y="2507537"/>
            <a:chExt cx="5895075" cy="42916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3EFA42-F171-E095-B3CA-A66933DB1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0"/>
            <a:stretch/>
          </p:blipFill>
          <p:spPr>
            <a:xfrm>
              <a:off x="6112539" y="2691089"/>
              <a:ext cx="5895075" cy="410805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CD0AC1-4224-2512-1F05-C83B43F39087}"/>
                </a:ext>
              </a:extLst>
            </p:cNvPr>
            <p:cNvSpPr txBox="1"/>
            <p:nvPr/>
          </p:nvSpPr>
          <p:spPr>
            <a:xfrm>
              <a:off x="7061703" y="2507537"/>
              <a:ext cx="477117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Zeiss Clarus</a:t>
              </a:r>
              <a:endParaRPr lang="en-GB" sz="1400" u="sng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7CF823-7BEE-0165-A30F-017F49863917}"/>
                </a:ext>
              </a:extLst>
            </p:cNvPr>
            <p:cNvSpPr/>
            <p:nvPr/>
          </p:nvSpPr>
          <p:spPr>
            <a:xfrm>
              <a:off x="7651447" y="2894751"/>
              <a:ext cx="1275270" cy="260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241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604A70-188D-D861-52ED-ED2E71600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/>
          <a:stretch/>
        </p:blipFill>
        <p:spPr bwMode="auto">
          <a:xfrm>
            <a:off x="127659" y="1539446"/>
            <a:ext cx="5834617" cy="5318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Target 1,000 patients; Recruited 1,050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46F623-279C-A074-391F-861419719BF0}"/>
              </a:ext>
            </a:extLst>
          </p:cNvPr>
          <p:cNvGrpSpPr/>
          <p:nvPr/>
        </p:nvGrpSpPr>
        <p:grpSpPr>
          <a:xfrm>
            <a:off x="6428239" y="1664016"/>
            <a:ext cx="5582672" cy="5085943"/>
            <a:chOff x="6428239" y="1537270"/>
            <a:chExt cx="5582672" cy="5085943"/>
          </a:xfrm>
        </p:grpSpPr>
        <p:pic>
          <p:nvPicPr>
            <p:cNvPr id="19" name="Picture 18" descr="A picture containing umbrella, holding, man, white&#10;&#10;Description automatically generated">
              <a:extLst>
                <a:ext uri="{FF2B5EF4-FFF2-40B4-BE49-F238E27FC236}">
                  <a16:creationId xmlns:a16="http://schemas.microsoft.com/office/drawing/2014/main" id="{716BD121-26C7-A8C0-4217-85C2E9C8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476" y="4149969"/>
              <a:ext cx="2690435" cy="247324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41CCA0-0733-32E1-211F-87628E5B8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722" y="1976534"/>
              <a:ext cx="1176684" cy="11771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BA0487-5DBB-BFDF-DBB0-CCB368E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1367" y="1977898"/>
              <a:ext cx="1113508" cy="117711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C03052-3C22-E007-7CAD-50218356E25C}"/>
                </a:ext>
              </a:extLst>
            </p:cNvPr>
            <p:cNvSpPr txBox="1"/>
            <p:nvPr/>
          </p:nvSpPr>
          <p:spPr>
            <a:xfrm>
              <a:off x="8170976" y="2907424"/>
              <a:ext cx="22990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45 degree fields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05747E-DDB4-F6BC-C261-06536C81935F}"/>
                </a:ext>
              </a:extLst>
            </p:cNvPr>
            <p:cNvSpPr txBox="1"/>
            <p:nvPr/>
          </p:nvSpPr>
          <p:spPr>
            <a:xfrm>
              <a:off x="7854749" y="1537270"/>
              <a:ext cx="28812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Mydriatic reference standard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A04B58-08B2-0E2C-E7A6-6C71E61F036F}"/>
                </a:ext>
              </a:extLst>
            </p:cNvPr>
            <p:cNvSpPr txBox="1"/>
            <p:nvPr/>
          </p:nvSpPr>
          <p:spPr>
            <a:xfrm>
              <a:off x="9320476" y="6376992"/>
              <a:ext cx="268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degree EIDON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57FBE72-C5B0-F87A-3B6F-16C3163D9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239" y="4139612"/>
              <a:ext cx="2785565" cy="247324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6E0B8D-98B6-B02D-CE10-21F5FEC298B0}"/>
                </a:ext>
              </a:extLst>
            </p:cNvPr>
            <p:cNvSpPr txBox="1"/>
            <p:nvPr/>
          </p:nvSpPr>
          <p:spPr>
            <a:xfrm>
              <a:off x="8536685" y="3731386"/>
              <a:ext cx="151737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Non-Mydriatic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205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sz="1600" b="1" dirty="0">
                <a:latin typeface="Lato" panose="020F0502020204030203" pitchFamily="34" charset="0"/>
              </a:rPr>
              <a:t>OBJECTIVES OF WORK PACKAGE 2:</a:t>
            </a:r>
            <a:endParaRPr lang="en-GB" sz="1600" b="1" dirty="0">
              <a:solidFill>
                <a:srgbClr val="C55A11"/>
              </a:solidFill>
              <a:latin typeface="Lato" panose="020F0502020204030203" pitchFamily="34" charset="0"/>
            </a:endParaRPr>
          </a:p>
          <a:p>
            <a:endParaRPr lang="en-GB" sz="800" b="1" dirty="0">
              <a:latin typeface="Lato" panose="020F0502020204030203" pitchFamily="34" charset="0"/>
            </a:endParaRPr>
          </a:p>
          <a:p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The CONCORDIA work package 2 study is a clinical trial to obtain the </a:t>
            </a:r>
            <a:r>
              <a:rPr lang="en-GB" sz="1500" b="1" dirty="0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sensitivity and specificity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of the </a:t>
            </a:r>
            <a:r>
              <a:rPr lang="en-GB" sz="1500" b="1" dirty="0" err="1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Eidon</a:t>
            </a:r>
            <a:r>
              <a:rPr lang="en-GB" sz="1500" b="1" dirty="0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device 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against </a:t>
            </a:r>
            <a:r>
              <a:rPr lang="en-GB" sz="1500" b="1" dirty="0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2-field digital imaging in the central two 45-degree field area 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for the detection of </a:t>
            </a:r>
            <a:r>
              <a:rPr lang="en-GB" sz="1500" b="1" dirty="0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any retinopathy 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and </a:t>
            </a:r>
            <a:r>
              <a:rPr lang="en-GB" sz="1500" b="1" dirty="0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referable retinopathy 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in diabetic eye screening in the English NHS DESP.</a:t>
            </a:r>
          </a:p>
          <a:p>
            <a:endParaRPr lang="en-GB" sz="7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r>
              <a:rPr lang="en-GB" sz="1500" b="1" dirty="0">
                <a:solidFill>
                  <a:srgbClr val="C55A1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1,000 patients. Staged mydriasis.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WORK PACKAGE 2 RECRUITMENT:</a:t>
            </a:r>
            <a:endParaRPr lang="en-GB" sz="1600" b="1" dirty="0">
              <a:solidFill>
                <a:srgbClr val="C55A11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rgbClr val="FF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1,050 patients were recruited as trial participants.</a:t>
            </a:r>
          </a:p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 individuals were withdrawn for the following reasons:</a:t>
            </a:r>
            <a:b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Imaging protocol deviation /camera error - 18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atient withdrew consent and left before the imaging was complete – 9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network error – 1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ecruitment / administrative error e.g., patient study ID not allocated – 6 </a:t>
            </a:r>
            <a:b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final sample consisted of 1,016 individuals (2,031 eyes).</a:t>
            </a:r>
          </a:p>
          <a:p>
            <a:pPr>
              <a:defRPr/>
            </a:pP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Objectives and Recruitment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091C43-09F7-9444-E7CD-CAB0E7E68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84" y="3204926"/>
            <a:ext cx="3659321" cy="326952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130191-29F7-32D4-2B8B-0DEB0302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82869"/>
              </p:ext>
            </p:extLst>
          </p:nvPr>
        </p:nvGraphicFramePr>
        <p:xfrm>
          <a:off x="787650" y="5636242"/>
          <a:ext cx="3903771" cy="937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900">
                  <a:extLst>
                    <a:ext uri="{9D8B030D-6E8A-4147-A177-3AD203B41FA5}">
                      <a16:colId xmlns:a16="http://schemas.microsoft.com/office/drawing/2014/main" val="3435606128"/>
                    </a:ext>
                  </a:extLst>
                </a:gridCol>
                <a:gridCol w="628147">
                  <a:extLst>
                    <a:ext uri="{9D8B030D-6E8A-4147-A177-3AD203B41FA5}">
                      <a16:colId xmlns:a16="http://schemas.microsoft.com/office/drawing/2014/main" val="113954476"/>
                    </a:ext>
                  </a:extLst>
                </a:gridCol>
                <a:gridCol w="798012">
                  <a:extLst>
                    <a:ext uri="{9D8B030D-6E8A-4147-A177-3AD203B41FA5}">
                      <a16:colId xmlns:a16="http://schemas.microsoft.com/office/drawing/2014/main" val="2111941718"/>
                    </a:ext>
                  </a:extLst>
                </a:gridCol>
                <a:gridCol w="596712">
                  <a:extLst>
                    <a:ext uri="{9D8B030D-6E8A-4147-A177-3AD203B41FA5}">
                      <a16:colId xmlns:a16="http://schemas.microsoft.com/office/drawing/2014/main" val="4118105561"/>
                    </a:ext>
                  </a:extLst>
                </a:gridCol>
              </a:tblGrid>
              <a:tr h="132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Ethnicity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70996"/>
                  </a:ext>
                </a:extLst>
              </a:tr>
              <a:tr h="276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Caucasian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 (93.2%)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 (93.2%)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 (93.2%)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98095"/>
                  </a:ext>
                </a:extLst>
              </a:tr>
              <a:tr h="13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 or Asian British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(2.9%)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(4.0%)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(3.5%)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14568"/>
                  </a:ext>
                </a:extLst>
              </a:tr>
              <a:tr h="13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or Black British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(1.2%)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(1.7%)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(1.5%)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57256"/>
                  </a:ext>
                </a:extLst>
              </a:tr>
              <a:tr h="13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- Multiple Ethnic Groups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(2.4%)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(1.0%)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(1.6%)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20087"/>
                  </a:ext>
                </a:extLst>
              </a:tr>
              <a:tr h="13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Not Available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(0.2%)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(0.2%)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(0.2%)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7" marR="49067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5174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64014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sz="1600" b="1" dirty="0">
                <a:latin typeface="Lato" panose="020F0502020204030203" pitchFamily="34" charset="0"/>
              </a:rPr>
              <a:t>SENSITIVITY AND SPECIFICITY:</a:t>
            </a:r>
          </a:p>
          <a:p>
            <a:endParaRPr lang="en-GB" sz="800" b="1" dirty="0">
              <a:latin typeface="Lato" panose="020F0502020204030203" pitchFamily="34" charset="0"/>
            </a:endParaRPr>
          </a:p>
          <a:p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As the reference standard was 2-field mydriatic digital photography, we could only estimate the sensitivity and specificity of the staged mydriatic approach using the </a:t>
            </a:r>
            <a:r>
              <a:rPr lang="en-GB" sz="15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Eidon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on 1,009 patients (1,971 eyes) who were considered gradable on the 2 x 45-degree mydriatic digital photography and staged mydriasis </a:t>
            </a:r>
            <a:r>
              <a:rPr lang="en-GB" sz="15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Eidon</a:t>
            </a:r>
            <a: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RESULTS:</a:t>
            </a:r>
            <a:endParaRPr lang="en-GB" sz="1600" b="1" dirty="0">
              <a:solidFill>
                <a:srgbClr val="C55A11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rgbClr val="FF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for referable retinopathy for the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Eidon</a:t>
            </a: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 compared</a:t>
            </a:r>
            <a:b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2-field digital photography.</a:t>
            </a:r>
          </a:p>
          <a:p>
            <a:pPr>
              <a:defRPr/>
            </a:pPr>
            <a:r>
              <a:rPr lang="en-GB" sz="7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sensitivity and specificity for referable retinopathy were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92.7% with 95% CI (89.9%- 94.9%) and 85.4% with 95% CI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(83.5%- 87.1%) respectively.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sz="6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predictive value was 66.2% with 95% CI (62.4% - 69.8%)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negative predictive value 97.4% with 95% CI (96.4%- 98.2%).</a:t>
            </a:r>
            <a:b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Results for Referable DR for the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Eidon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 Camera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79E56-8D64-6C43-FE11-ED2E725EE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44" y="3213983"/>
            <a:ext cx="5099922" cy="30600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B06BB-E118-4B43-BAAD-FB14D080E8DC}"/>
              </a:ext>
            </a:extLst>
          </p:cNvPr>
          <p:cNvSpPr txBox="1"/>
          <p:nvPr/>
        </p:nvSpPr>
        <p:spPr>
          <a:xfrm>
            <a:off x="6422644" y="6309073"/>
            <a:ext cx="50999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3. ROC curve for referable Diabetic Retinopathy </a:t>
            </a:r>
            <a:endParaRPr lang="en-GB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2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RESULTS:</a:t>
            </a:r>
            <a:endParaRPr lang="en-GB" sz="1600" b="1" dirty="0">
              <a:solidFill>
                <a:srgbClr val="C55A11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rgbClr val="FF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for </a:t>
            </a:r>
            <a:r>
              <a:rPr lang="en-GB" sz="1400" b="1" u="sng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retinopathy for the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Eidon</a:t>
            </a: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 compared</a:t>
            </a:r>
            <a:b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2-field digital photography.</a:t>
            </a:r>
          </a:p>
          <a:p>
            <a:pPr>
              <a:defRPr/>
            </a:pPr>
            <a:r>
              <a:rPr lang="en-GB" sz="7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sensitivity and specificity for any retinopathy were 97.5%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95% CI (96.4% - 98.4%) and 82.3% with 95% CI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(79.6% - 84.7%) respectively. 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3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predictive value was 87.1% with 95% CI (85.1% - 88.9%)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negative predictive value 96.4% with 95% CI (94.8% - 97.6%).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sz="1300" dirty="0">
              <a:solidFill>
                <a:srgbClr val="000000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Microaneurysm counts for the </a:t>
            </a:r>
            <a:r>
              <a:rPr lang="en-GB" sz="1400" b="1" dirty="0" err="1">
                <a:solidFill>
                  <a:srgbClr val="000000"/>
                </a:solidFill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idon</a:t>
            </a: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 compared to 2-field</a:t>
            </a:r>
            <a:b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photography.</a:t>
            </a:r>
          </a:p>
          <a:p>
            <a:pPr>
              <a:defRPr/>
            </a:pPr>
            <a:r>
              <a:rPr lang="en-GB" sz="7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microaneurysm (MA) count was defined as non-inferior,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number of MAs detected within 1DD of the centre of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fovea on images photographed using </a:t>
            </a:r>
            <a:r>
              <a:rPr lang="en-GB" sz="13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Eidon</a:t>
            </a: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equal to or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than on the images taken using two 45-degree field digital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cameras.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3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pre-dilation images taken with </a:t>
            </a:r>
            <a:r>
              <a:rPr lang="en-GB" sz="13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Eidon</a:t>
            </a: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93.7% of cases SCO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non-inferior in a detection of MA counts within 1DD of the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 of the fovea to the mydriatic digital photography used as</a:t>
            </a:r>
            <a:b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diabetic screening standard. </a:t>
            </a:r>
          </a:p>
          <a:p>
            <a:pPr>
              <a:defRPr/>
            </a:pP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BEB9E-B55C-169D-3328-C979B14AE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44" y="1937449"/>
            <a:ext cx="5099922" cy="30600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Results for any DR for the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Eidon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 Camera and MAs count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B06BB-E118-4B43-BAAD-FB14D080E8DC}"/>
              </a:ext>
            </a:extLst>
          </p:cNvPr>
          <p:cNvSpPr txBox="1"/>
          <p:nvPr/>
        </p:nvSpPr>
        <p:spPr>
          <a:xfrm>
            <a:off x="6422644" y="5032540"/>
            <a:ext cx="50999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2. ROC curve for any Diabetic Retinopathy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395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latin typeface="Lato" panose="020F0502020204030203" pitchFamily="34" charset="0"/>
                <a:ea typeface="Calibri" panose="020F0502020204030204" pitchFamily="34" charset="0"/>
              </a:rPr>
              <a:t>WORK PACKAGE 2 </a:t>
            </a:r>
            <a:r>
              <a:rPr lang="en-GB" sz="16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RESULTS:</a:t>
            </a:r>
            <a:endParaRPr lang="en-GB" sz="1600" b="1" dirty="0">
              <a:solidFill>
                <a:srgbClr val="C55A11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rgbClr val="FF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Out of 2,029 photos taken pre-dilation using </a:t>
            </a:r>
            <a:r>
              <a:rPr lang="en-GB" sz="1400" b="1" dirty="0" err="1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Eidon</a:t>
            </a:r>
            <a:r>
              <a:rPr lang="en-GB" sz="14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, 4.2% </a:t>
            </a:r>
            <a: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with 95% CI (3.4% - 5.2%) were</a:t>
            </a:r>
            <a:b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</a:br>
            <a:r>
              <a:rPr lang="en-GB" sz="1400" dirty="0" err="1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unassessable</a:t>
            </a:r>
            <a: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according to the grader.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kumimoji="0" lang="en-GB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The </a:t>
            </a:r>
            <a:r>
              <a:rPr lang="en-GB" sz="14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sensitivity and specificity for any retinopathy were </a:t>
            </a:r>
            <a:r>
              <a:rPr lang="en-GB" sz="14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97.5% </a:t>
            </a:r>
            <a: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</a:t>
            </a:r>
            <a: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96.4% - 98.4%)</a:t>
            </a:r>
            <a:b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and </a:t>
            </a:r>
            <a:r>
              <a:rPr lang="en-GB" sz="14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82.3% </a:t>
            </a:r>
            <a: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</a:t>
            </a:r>
            <a: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79.6% - 84.7%) </a:t>
            </a:r>
            <a: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respectively</a:t>
            </a:r>
            <a:r>
              <a:rPr lang="en-GB" sz="1400" dirty="0">
                <a:latin typeface="Lato" panose="020F0502020204030203" pitchFamily="34" charset="0"/>
                <a:ea typeface="Times New Roman" panose="02020603050405020304" pitchFamily="18" charset="0"/>
              </a:rPr>
              <a:t>.</a:t>
            </a:r>
            <a:br>
              <a:rPr lang="en-GB" sz="1400" dirty="0">
                <a:latin typeface="Lato" panose="020F0502020204030203" pitchFamily="34" charset="0"/>
                <a:ea typeface="Times New Roman" panose="02020603050405020304" pitchFamily="18" charset="0"/>
              </a:rPr>
            </a:br>
            <a:r>
              <a:rPr lang="en-GB" sz="300" dirty="0">
                <a:latin typeface="Lato" panose="020F0502020204030203" pitchFamily="34" charset="0"/>
                <a:ea typeface="Times New Roman" panose="02020603050405020304" pitchFamily="18" charset="0"/>
              </a:rPr>
              <a:t> </a:t>
            </a:r>
            <a:endParaRPr lang="en-GB" sz="1400" dirty="0">
              <a:latin typeface="Lato" panose="020F0502020204030203" pitchFamily="34" charset="0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" dirty="0">
              <a:solidFill>
                <a:prstClr val="black"/>
              </a:solidFill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The </a:t>
            </a:r>
            <a:r>
              <a:rPr lang="en-GB" sz="1400" b="1" dirty="0">
                <a:effectLst/>
                <a:latin typeface="Lato" panose="020F0502020204030203" pitchFamily="34" charset="0"/>
                <a:ea typeface="Calibri" panose="020F0502020204030204" pitchFamily="34" charset="0"/>
              </a:rPr>
              <a:t>sensitivity and specificity for referable retinopathy were </a:t>
            </a:r>
            <a:r>
              <a:rPr lang="en-GB" sz="14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92.7% </a:t>
            </a:r>
            <a: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(89.9%- 94.9%)</a:t>
            </a:r>
            <a:b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</a:br>
            <a: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and </a:t>
            </a:r>
            <a:r>
              <a:rPr lang="en-GB" sz="14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85.4% </a:t>
            </a:r>
            <a: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with 95% CI (</a:t>
            </a:r>
            <a:r>
              <a:rPr lang="en-GB" sz="14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83.6%- 87.2%) </a:t>
            </a:r>
            <a:r>
              <a:rPr lang="en-GB" sz="14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respectively</a:t>
            </a:r>
            <a:r>
              <a:rPr lang="en-GB" sz="1400" dirty="0">
                <a:latin typeface="Lato" panose="020F0502020204030203" pitchFamily="34" charset="0"/>
                <a:ea typeface="Times New Roman" panose="02020603050405020304" pitchFamily="18" charset="0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GB" sz="1500" dirty="0">
              <a:effectLst/>
              <a:latin typeface="Lato" panose="020F0502020204030203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Results for any DR for the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Eidon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 Camera and MAs 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48B27-42A4-DA90-3265-FE222B139C27}"/>
              </a:ext>
            </a:extLst>
          </p:cNvPr>
          <p:cNvSpPr txBox="1"/>
          <p:nvPr/>
        </p:nvSpPr>
        <p:spPr>
          <a:xfrm>
            <a:off x="687995" y="5835110"/>
            <a:ext cx="7518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Reference: 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Scanlon PH, </a:t>
            </a:r>
            <a:r>
              <a:rPr lang="en-GB" sz="1400" dirty="0" err="1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Gruszka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-Goh M, Javed U, et al. The scanning </a:t>
            </a:r>
            <a:r>
              <a:rPr lang="en-GB" sz="1400" dirty="0" err="1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CONfoCal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Ophthalmoscopy </a:t>
            </a:r>
            <a:r>
              <a:rPr lang="en-GB" sz="1400" dirty="0" err="1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DIAbetic</a:t>
            </a: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eye screening (CONCORDIA) study paper 2.</a:t>
            </a:r>
            <a:b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Articulate Narrow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Eye (London, England) 2024. DOI: 10.1038/s41433-024-03361-1.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A8AE1-E846-DC2E-CB34-781474236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1793318"/>
            <a:ext cx="2600423" cy="23234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D9C66-1CD9-E157-AB76-FBD18B865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4252998"/>
            <a:ext cx="2601814" cy="2323421"/>
          </a:xfrm>
          <a:prstGeom prst="rect">
            <a:avLst/>
          </a:prstGeom>
          <a:ln w="3175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363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1336E5-5A8B-10FA-860F-12090A50A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09" y="2730161"/>
            <a:ext cx="3702164" cy="26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AB61F-EB31-EFAC-7818-EB3376395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95" y="2802586"/>
            <a:ext cx="3507827" cy="26914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err="1">
                <a:solidFill>
                  <a:srgbClr val="ED7D31">
                    <a:lumMod val="75000"/>
                  </a:srgbClr>
                </a:solidFill>
                <a:latin typeface="Montserrat" panose="02000505000000020004" pitchFamily="2" charset="0"/>
              </a:rPr>
              <a:t>Eidon</a:t>
            </a:r>
            <a:r>
              <a:rPr lang="en-GB" sz="2200" b="1" dirty="0">
                <a:solidFill>
                  <a:srgbClr val="ED7D31">
                    <a:lumMod val="75000"/>
                  </a:srgbClr>
                </a:solidFill>
                <a:latin typeface="Montserrat" panose="02000505000000020004" pitchFamily="2" charset="0"/>
              </a:rPr>
              <a:t> Ungradable Findings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5F3B4-8895-F911-043F-BAB35B4E2696}"/>
              </a:ext>
            </a:extLst>
          </p:cNvPr>
          <p:cNvSpPr txBox="1"/>
          <p:nvPr/>
        </p:nvSpPr>
        <p:spPr>
          <a:xfrm>
            <a:off x="273478" y="1704893"/>
            <a:ext cx="117450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UNGRADABLE NON-MYDRIATIC PHOTOGRAPHY NUMBER AND PERCENTAGE FOR THE EIDON IN RELATION TO 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46644-F862-E742-99DB-DE74ED521946}"/>
              </a:ext>
            </a:extLst>
          </p:cNvPr>
          <p:cNvSpPr txBox="1"/>
          <p:nvPr/>
        </p:nvSpPr>
        <p:spPr>
          <a:xfrm>
            <a:off x="968721" y="2417008"/>
            <a:ext cx="4771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Gradable and Ungradable Eyes in Relation to Age</a:t>
            </a:r>
            <a:endParaRPr lang="en-GB" sz="1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D0AC1-4224-2512-1F05-C83B43F39087}"/>
              </a:ext>
            </a:extLst>
          </p:cNvPr>
          <p:cNvSpPr txBox="1"/>
          <p:nvPr/>
        </p:nvSpPr>
        <p:spPr>
          <a:xfrm>
            <a:off x="8021363" y="2417007"/>
            <a:ext cx="34101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Ungradable Eyes in Relation to Age</a:t>
            </a:r>
            <a:endParaRPr lang="en-GB" sz="14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E5465-B200-FF45-23C4-EC2DCF769E3A}"/>
              </a:ext>
            </a:extLst>
          </p:cNvPr>
          <p:cNvSpPr txBox="1"/>
          <p:nvPr/>
        </p:nvSpPr>
        <p:spPr>
          <a:xfrm>
            <a:off x="419946" y="5640311"/>
            <a:ext cx="11328661" cy="1070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Lato" panose="020F0502020204030203" pitchFamily="34" charset="0"/>
                <a:ea typeface="Calibri" panose="020F0502020204030204" pitchFamily="34" charset="0"/>
              </a:rPr>
              <a:t>Before dilation: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" panose="020F0502020204030203" pitchFamily="34" charset="0"/>
                <a:ea typeface="Calibri" panose="020F0502020204030204" pitchFamily="34" charset="0"/>
              </a:rPr>
              <a:t>The total number of eyes that were ungradable with the </a:t>
            </a:r>
            <a:r>
              <a:rPr lang="en-GB" sz="1200" dirty="0" err="1">
                <a:latin typeface="Lato" panose="020F0502020204030203" pitchFamily="34" charset="0"/>
                <a:ea typeface="Calibri" panose="020F0502020204030204" pitchFamily="34" charset="0"/>
              </a:rPr>
              <a:t>Eidon</a:t>
            </a:r>
            <a:r>
              <a:rPr lang="en-GB" sz="1200" dirty="0">
                <a:latin typeface="Lato" panose="020F0502020204030203" pitchFamily="34" charset="0"/>
                <a:ea typeface="Calibri" panose="020F0502020204030204" pitchFamily="34" charset="0"/>
              </a:rPr>
              <a:t> was 85 out of the 2031 (4.2%)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00" b="1" dirty="0"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Lato" panose="020F0502020204030203" pitchFamily="34" charset="0"/>
                <a:ea typeface="Calibri" panose="020F0502020204030204" pitchFamily="34" charset="0"/>
              </a:rPr>
              <a:t>After dilation: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" panose="020F0502020204030203" pitchFamily="34" charset="0"/>
                <a:ea typeface="Calibri" panose="020F0502020204030204" pitchFamily="34" charset="0"/>
              </a:rPr>
              <a:t>The total number of eyes that were ungradable with the </a:t>
            </a:r>
            <a:r>
              <a:rPr lang="en-GB" sz="1200" dirty="0" err="1">
                <a:latin typeface="Lato" panose="020F0502020204030203" pitchFamily="34" charset="0"/>
                <a:ea typeface="Calibri" panose="020F0502020204030204" pitchFamily="34" charset="0"/>
              </a:rPr>
              <a:t>Eidon</a:t>
            </a:r>
            <a:r>
              <a:rPr lang="en-GB" sz="1200" dirty="0">
                <a:latin typeface="Lato" panose="020F0502020204030203" pitchFamily="34" charset="0"/>
                <a:ea typeface="Calibri" panose="020F0502020204030204" pitchFamily="34" charset="0"/>
              </a:rPr>
              <a:t> was 34 out of the 2031 (1.7%)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" panose="020F0502020204030203" pitchFamily="34" charset="0"/>
                <a:ea typeface="Calibri" panose="020F0502020204030204" pitchFamily="34" charset="0"/>
              </a:rPr>
              <a:t>The total number of eyes that were ungradable with the 2-field digital photography reference standard was 34 out of the 2031 (1.67%)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3AFB9-F82C-6013-A6CA-2277FAFAC0B5}"/>
              </a:ext>
            </a:extLst>
          </p:cNvPr>
          <p:cNvSpPr/>
          <p:nvPr/>
        </p:nvSpPr>
        <p:spPr>
          <a:xfrm>
            <a:off x="419946" y="5640311"/>
            <a:ext cx="95280" cy="1070691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597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2144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sz="1600" b="1" dirty="0">
                <a:latin typeface="Lato" panose="020F0502020204030203" pitchFamily="34" charset="0"/>
              </a:rPr>
              <a:t>OBJECTIVES OF WORK PACKAGE 3:</a:t>
            </a:r>
            <a:endParaRPr lang="en-GB" sz="1600" b="1" dirty="0">
              <a:solidFill>
                <a:srgbClr val="C55A11"/>
              </a:solidFill>
              <a:latin typeface="Lato" panose="020F0502020204030203" pitchFamily="34" charset="0"/>
            </a:endParaRPr>
          </a:p>
          <a:p>
            <a:endParaRPr lang="en-GB" sz="800" b="1" dirty="0">
              <a:latin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Assess the cost-effectiveness of two Scanning Confocal </a:t>
            </a:r>
            <a:r>
              <a:rPr lang="en-GB" sz="14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Opthalmoscopes</a:t>
            </a:r>
            <a:r>
              <a:rPr lang="en-GB" sz="14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(SCOs) in the non-mydriatic mode against 2-field, mydriatic, digital imaging in the central two 45-degree field area (standard current practice);</a:t>
            </a:r>
            <a:b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</a:t>
            </a: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Assess the cost-effectiveness of a third non-mydriatic mode SCO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CentreVue</a:t>
            </a:r>
            <a:r>
              <a:rPr lang="en-GB" sz="14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Eidon</a:t>
            </a:r>
            <a:r>
              <a:rPr lang="en-GB" sz="14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one-field 60-degree image per eye with a white light LED source), when compared to current practice; and </a:t>
            </a:r>
            <a:br>
              <a:rPr lang="en-GB" sz="15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 </a:t>
            </a: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</a:rPr>
              <a:t>Assess the cost-utility of the current National English screening programme for diabetic retinopathy (DR) after incorporating non-mydriatic SCO screening.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ato" panose="020F0502020204030203" pitchFamily="34" charset="0"/>
            </a:endParaRPr>
          </a:p>
          <a:p>
            <a:pPr>
              <a:defRPr/>
            </a:pPr>
            <a:endParaRPr lang="en-GB" sz="15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2144110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STUDY: Work Package 3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Health Economic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059FD-E593-2208-871C-8CF8E40FE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9" y="3967582"/>
            <a:ext cx="4890052" cy="2364549"/>
          </a:xfrm>
          <a:prstGeom prst="rect">
            <a:avLst/>
          </a:prstGeom>
          <a:noFill/>
        </p:spPr>
      </p:pic>
      <p:pic>
        <p:nvPicPr>
          <p:cNvPr id="5" name="Picture 4" descr="Fig. 1">
            <a:extLst>
              <a:ext uri="{FF2B5EF4-FFF2-40B4-BE49-F238E27FC236}">
                <a16:creationId xmlns:a16="http://schemas.microsoft.com/office/drawing/2014/main" id="{EBA2C5BC-CD60-D582-F262-6E9178E03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36" y="4130621"/>
            <a:ext cx="4968311" cy="21441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FA87CE-8820-097D-C33D-71091A41AFA0}"/>
              </a:ext>
            </a:extLst>
          </p:cNvPr>
          <p:cNvSpPr txBox="1"/>
          <p:nvPr/>
        </p:nvSpPr>
        <p:spPr>
          <a:xfrm>
            <a:off x="622853" y="6373723"/>
            <a:ext cx="552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Figure 1</a:t>
            </a:r>
            <a:r>
              <a:rPr lang="en-US" sz="1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Model structure capturing the natural history of diabetic retinopathy (red boxes denote referable retinopathy).</a:t>
            </a:r>
            <a:endParaRPr lang="en-GB" sz="10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3A78E-A55B-F059-DD87-406A9F129E55}"/>
              </a:ext>
            </a:extLst>
          </p:cNvPr>
          <p:cNvSpPr txBox="1"/>
          <p:nvPr/>
        </p:nvSpPr>
        <p:spPr>
          <a:xfrm>
            <a:off x="6679095" y="6373723"/>
            <a:ext cx="489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Figure 2.</a:t>
            </a:r>
            <a:r>
              <a:rPr lang="en-US" sz="1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Model structure capturing the clinical pathways associated with digital surveillance clinics.</a:t>
            </a:r>
            <a:endParaRPr lang="en-GB" sz="10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48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1F7DB68-58E1-E48E-115E-D0D35489032C}"/>
              </a:ext>
            </a:extLst>
          </p:cNvPr>
          <p:cNvSpPr/>
          <p:nvPr/>
        </p:nvSpPr>
        <p:spPr>
          <a:xfrm>
            <a:off x="924611" y="544818"/>
            <a:ext cx="10450862" cy="5768363"/>
          </a:xfrm>
          <a:prstGeom prst="snip1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1977 Qualified</a:t>
            </a:r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BB5D2-3CC7-8616-FCD2-1270AD02DBA3}"/>
              </a:ext>
            </a:extLst>
          </p:cNvPr>
          <p:cNvSpPr txBox="1"/>
          <p:nvPr/>
        </p:nvSpPr>
        <p:spPr>
          <a:xfrm>
            <a:off x="924612" y="842137"/>
            <a:ext cx="10450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0"/>
              </a:rPr>
              <a:t>FUTURE RESEARCH</a:t>
            </a:r>
          </a:p>
          <a:p>
            <a:pPr algn="ctr"/>
            <a:r>
              <a:rPr lang="en-GB" sz="2400" b="1" dirty="0">
                <a:solidFill>
                  <a:srgbClr val="C55A11"/>
                </a:solidFill>
                <a:latin typeface="Montserrat" panose="02000505000000020004" pitchFamily="2" charset="0"/>
              </a:rPr>
              <a:t>Successful Application: Diabetes UK Grant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AE6B7-1613-D0A0-6204-31F750EF6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10" y="2068821"/>
            <a:ext cx="6513381" cy="3900086"/>
          </a:xfrm>
          <a:prstGeom prst="rect">
            <a:avLst/>
          </a:prstGeom>
          <a:ln w="3175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99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ED2081-F868-C3C0-825E-1ACCA35C5D90}"/>
              </a:ext>
            </a:extLst>
          </p:cNvPr>
          <p:cNvSpPr/>
          <p:nvPr/>
        </p:nvSpPr>
        <p:spPr>
          <a:xfrm>
            <a:off x="0" y="1"/>
            <a:ext cx="157941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F2497-497A-DEE9-4219-AE5B8994C8A1}"/>
              </a:ext>
            </a:extLst>
          </p:cNvPr>
          <p:cNvSpPr txBox="1"/>
          <p:nvPr/>
        </p:nvSpPr>
        <p:spPr>
          <a:xfrm>
            <a:off x="1819677" y="344952"/>
            <a:ext cx="10132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  <a:t>BETWEEN 1921 - 1976 THERE WAS NO TREATMENT FOR DIABETIC RETINOPATHY 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08E04824-0291-C3C8-2A74-79442D107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21" y="2124411"/>
            <a:ext cx="3260080" cy="255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eye 0021a">
            <a:extLst>
              <a:ext uri="{FF2B5EF4-FFF2-40B4-BE49-F238E27FC236}">
                <a16:creationId xmlns:a16="http://schemas.microsoft.com/office/drawing/2014/main" id="{084C8B2E-9E09-CBE5-59B6-E7B8F489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65" y="2124411"/>
            <a:ext cx="3974958" cy="367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Prologue_Image5c">
            <a:extLst>
              <a:ext uri="{FF2B5EF4-FFF2-40B4-BE49-F238E27FC236}">
                <a16:creationId xmlns:a16="http://schemas.microsoft.com/office/drawing/2014/main" id="{C423CDEC-F83F-742F-E75D-8E1CFD02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98" y="2124411"/>
            <a:ext cx="2405359" cy="18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Prologue_Image5b">
            <a:extLst>
              <a:ext uri="{FF2B5EF4-FFF2-40B4-BE49-F238E27FC236}">
                <a16:creationId xmlns:a16="http://schemas.microsoft.com/office/drawing/2014/main" id="{5EF8B142-1B99-AFCB-E349-DFFA1DA0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98" y="3992404"/>
            <a:ext cx="2405359" cy="180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D0D8BD-37BB-C24B-0FA8-A15610B0D951}"/>
              </a:ext>
            </a:extLst>
          </p:cNvPr>
          <p:cNvSpPr txBox="1"/>
          <p:nvPr/>
        </p:nvSpPr>
        <p:spPr>
          <a:xfrm>
            <a:off x="1819677" y="1655810"/>
            <a:ext cx="6448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Advanced presentations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ED8584-1A8C-9A8B-F45A-BAECD8B7EA36}"/>
              </a:ext>
            </a:extLst>
          </p:cNvPr>
          <p:cNvSpPr txBox="1"/>
          <p:nvPr/>
        </p:nvSpPr>
        <p:spPr>
          <a:xfrm>
            <a:off x="8543211" y="1691105"/>
            <a:ext cx="326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Neovascular glaucoma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117C1B-1D9D-1FE8-0E22-F36F0A99EC3C}"/>
              </a:ext>
            </a:extLst>
          </p:cNvPr>
          <p:cNvSpPr txBox="1"/>
          <p:nvPr/>
        </p:nvSpPr>
        <p:spPr>
          <a:xfrm>
            <a:off x="1819677" y="6121384"/>
            <a:ext cx="8504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Many blind painful eyes were removed!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7FDB53-5CFB-A6E1-BAE3-34EA1D33B4F5}"/>
              </a:ext>
            </a:extLst>
          </p:cNvPr>
          <p:cNvSpPr txBox="1"/>
          <p:nvPr/>
        </p:nvSpPr>
        <p:spPr>
          <a:xfrm>
            <a:off x="8543211" y="4794257"/>
            <a:ext cx="3260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GB" sz="18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reated with Pred Forte 1% + Atropine 1% Eye drops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B9EB9-C554-C4FD-CF55-168999542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9" y="83125"/>
            <a:ext cx="1108427" cy="1108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276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E63C6-4DBB-4305-07C4-6BA3A1C2165D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b="1" dirty="0">
                <a:latin typeface="Lato" panose="020F0502020204030203" pitchFamily="34" charset="0"/>
              </a:rPr>
              <a:t>Title: </a:t>
            </a:r>
            <a:r>
              <a:rPr lang="en-GB" dirty="0">
                <a:latin typeface="Lato" panose="020F0502020204030203" pitchFamily="34" charset="0"/>
              </a:rPr>
              <a:t>Scanning </a:t>
            </a:r>
            <a:r>
              <a:rPr lang="en-GB" dirty="0" err="1">
                <a:latin typeface="Lato" panose="020F0502020204030203" pitchFamily="34" charset="0"/>
              </a:rPr>
              <a:t>CONfoCal</a:t>
            </a:r>
            <a:r>
              <a:rPr lang="en-GB" dirty="0">
                <a:latin typeface="Lato" panose="020F0502020204030203" pitchFamily="34" charset="0"/>
              </a:rPr>
              <a:t> Ophthalmoscopy </a:t>
            </a:r>
            <a:r>
              <a:rPr lang="en-GB" dirty="0" err="1">
                <a:latin typeface="Lato" panose="020F0502020204030203" pitchFamily="34" charset="0"/>
              </a:rPr>
              <a:t>foR</a:t>
            </a:r>
            <a:r>
              <a:rPr lang="en-GB" dirty="0">
                <a:latin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</a:rPr>
              <a:t>DIAbetic</a:t>
            </a:r>
            <a:r>
              <a:rPr lang="en-GB" dirty="0">
                <a:latin typeface="Lato" panose="020F0502020204030203" pitchFamily="34" charset="0"/>
              </a:rPr>
              <a:t> eye screening (CONCORDIA 2) in Asian and Afro-Caribbean Groups</a:t>
            </a:r>
          </a:p>
          <a:p>
            <a:endParaRPr lang="en-GB" sz="1000" dirty="0">
              <a:latin typeface="Lato" panose="020F0502020204030203" pitchFamily="34" charset="0"/>
            </a:endParaRPr>
          </a:p>
          <a:p>
            <a:r>
              <a:rPr lang="en-GB" b="1" dirty="0">
                <a:latin typeface="Lato" panose="020F0502020204030203" pitchFamily="34" charset="0"/>
              </a:rPr>
              <a:t>About: </a:t>
            </a:r>
            <a:r>
              <a:rPr lang="en-GB" dirty="0">
                <a:latin typeface="Lato" panose="020F0502020204030203" pitchFamily="34" charset="0"/>
              </a:rPr>
              <a:t>An extension using the EIDON camera in North Central London for an Asian and Afro-Caribbean population </a:t>
            </a:r>
          </a:p>
          <a:p>
            <a:endParaRPr lang="en-GB" sz="1000" b="1" dirty="0">
              <a:solidFill>
                <a:srgbClr val="C55A11"/>
              </a:solidFill>
              <a:latin typeface="Lato" panose="020F0502020204030203" pitchFamily="34" charset="0"/>
            </a:endParaRPr>
          </a:p>
          <a:p>
            <a:r>
              <a:rPr lang="en-GB" b="1" dirty="0">
                <a:latin typeface="Lato" panose="020F0502020204030203" pitchFamily="34" charset="0"/>
              </a:rPr>
              <a:t>Recruitment: </a:t>
            </a:r>
          </a:p>
          <a:p>
            <a:endParaRPr lang="en-GB" sz="700" b="1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anose="020F0502020204030203" pitchFamily="34" charset="0"/>
              </a:rPr>
              <a:t>A total of 1,800 patients will need to be recruited: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600" dirty="0">
                <a:latin typeface="Lato" panose="020F0502020204030203" pitchFamily="34" charset="0"/>
              </a:rPr>
              <a:t>900 from Asian descent </a:t>
            </a:r>
            <a:r>
              <a:rPr lang="en-GB" sz="1200" i="1" dirty="0">
                <a:latin typeface="Lato" panose="020F0502020204030203" pitchFamily="34" charset="0"/>
              </a:rPr>
              <a:t>and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600" dirty="0">
                <a:latin typeface="Lato" panose="020F0502020204030203" pitchFamily="34" charset="0"/>
              </a:rPr>
              <a:t>900 from Afro-Caribbean descent.</a:t>
            </a:r>
            <a:br>
              <a:rPr lang="en-GB" sz="1600" dirty="0">
                <a:latin typeface="Lato" panose="020F0502020204030203" pitchFamily="34" charset="0"/>
              </a:rPr>
            </a:br>
            <a:r>
              <a:rPr lang="en-GB" sz="600" dirty="0">
                <a:latin typeface="Lato" panose="020F0502020204030203" pitchFamily="34" charset="0"/>
              </a:rPr>
              <a:t> </a:t>
            </a:r>
            <a:endParaRPr lang="en-GB" sz="1600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anose="020F0502020204030203" pitchFamily="34" charset="0"/>
              </a:rPr>
              <a:t>The participants will be recruited from people with</a:t>
            </a:r>
            <a:br>
              <a:rPr lang="en-GB" sz="1600" dirty="0">
                <a:latin typeface="Lato" panose="020F0502020204030203" pitchFamily="34" charset="0"/>
              </a:rPr>
            </a:br>
            <a:r>
              <a:rPr lang="en-GB" sz="1600" dirty="0">
                <a:latin typeface="Lato" panose="020F0502020204030203" pitchFamily="34" charset="0"/>
              </a:rPr>
              <a:t>diabetes of Asian and Afro-Caribbean descent</a:t>
            </a:r>
            <a:br>
              <a:rPr lang="en-GB" sz="1600" dirty="0">
                <a:latin typeface="Lato" panose="020F0502020204030203" pitchFamily="34" charset="0"/>
              </a:rPr>
            </a:br>
            <a:r>
              <a:rPr lang="en-GB" sz="1600" dirty="0">
                <a:latin typeface="Lato" panose="020F0502020204030203" pitchFamily="34" charset="0"/>
              </a:rPr>
              <a:t>attending appointments in the North East London</a:t>
            </a:r>
            <a:br>
              <a:rPr lang="en-GB" sz="1600" dirty="0">
                <a:latin typeface="Lato" panose="020F0502020204030203" pitchFamily="34" charset="0"/>
              </a:rPr>
            </a:br>
            <a:r>
              <a:rPr lang="en-GB" sz="1600" dirty="0">
                <a:latin typeface="Lato" panose="020F0502020204030203" pitchFamily="34" charset="0"/>
              </a:rPr>
              <a:t>DESP in Leyton Green. 34.6% (6759) of the total</a:t>
            </a:r>
            <a:br>
              <a:rPr lang="en-GB" sz="1600" dirty="0">
                <a:latin typeface="Lato" panose="020F0502020204030203" pitchFamily="34" charset="0"/>
              </a:rPr>
            </a:br>
            <a:r>
              <a:rPr lang="en-GB" sz="1600" dirty="0">
                <a:latin typeface="Lato" panose="020F0502020204030203" pitchFamily="34" charset="0"/>
              </a:rPr>
              <a:t>population with diabetes (19,481) in Leyton Green</a:t>
            </a:r>
            <a:br>
              <a:rPr lang="en-GB" sz="1600" dirty="0">
                <a:latin typeface="Lato" panose="020F0502020204030203" pitchFamily="34" charset="0"/>
              </a:rPr>
            </a:br>
            <a:r>
              <a:rPr lang="en-GB" sz="1600" dirty="0">
                <a:latin typeface="Lato" panose="020F0502020204030203" pitchFamily="34" charset="0"/>
              </a:rPr>
              <a:t>are of Asian descent and 21.2% (4,139) of</a:t>
            </a:r>
            <a:br>
              <a:rPr lang="en-GB" sz="1600" dirty="0">
                <a:latin typeface="Lato" panose="020F0502020204030203" pitchFamily="34" charset="0"/>
              </a:rPr>
            </a:br>
            <a:r>
              <a:rPr lang="en-GB" sz="1600" dirty="0">
                <a:latin typeface="Lato" panose="020F0502020204030203" pitchFamily="34" charset="0"/>
              </a:rPr>
              <a:t>Afro-Caribbean descent.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Lato" panose="020F0502020204030203" pitchFamily="34" charset="0"/>
            </a:endParaRPr>
          </a:p>
          <a:p>
            <a:r>
              <a:rPr lang="en-GB" sz="1400" i="1" dirty="0">
                <a:latin typeface="Lato" panose="020F0502020204030203" pitchFamily="34" charset="0"/>
              </a:rPr>
              <a:t>Funding: Applied for £156,525.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03E3D-3457-2F49-2664-FA818B71F662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20713-FC05-6EBF-6B1F-FBFB09C9CA4A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 panose="02000505000000020004" pitchFamily="2" charset="0"/>
              </a:rPr>
              <a:t>CONCORDIA 2 STUDY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DUK Application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0913C-F531-AEBA-3853-FCA877AA3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27" y="3705637"/>
            <a:ext cx="5073209" cy="2358189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354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A35A6-7ECB-398F-908B-81B5A84C6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36" y="5378978"/>
            <a:ext cx="1108427" cy="11084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E9024A-9C08-2E38-E7DE-217E70282EB8}"/>
              </a:ext>
            </a:extLst>
          </p:cNvPr>
          <p:cNvSpPr/>
          <p:nvPr/>
        </p:nvSpPr>
        <p:spPr>
          <a:xfrm>
            <a:off x="1731773" y="2775040"/>
            <a:ext cx="9019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Leelawadee" panose="020B0502040204020203" pitchFamily="34" charset="-34"/>
              </a:rPr>
              <a:t>THANK YOU FOR LISTENING.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Leelawadee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Leelawadee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Leelawadee" panose="020B0502040204020203" pitchFamily="34" charset="-34"/>
              </a:rPr>
              <a:t>Name: Peter Scanlon</a:t>
            </a:r>
            <a:br>
              <a:rPr kumimoji="0" lang="pt-PT" alt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Leelawadee" panose="020B0502040204020203" pitchFamily="34" charset="-34"/>
              </a:rPr>
            </a:br>
            <a:r>
              <a:rPr kumimoji="0" lang="pt-PT" alt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Leelawadee" panose="020B0502040204020203" pitchFamily="34" charset="-34"/>
              </a:rPr>
              <a:t>E-mail: p.scanlon@nhs.net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B74AAB-A970-D05D-D7F1-55B5A5F60C22}"/>
              </a:ext>
            </a:extLst>
          </p:cNvPr>
          <p:cNvSpPr/>
          <p:nvPr/>
        </p:nvSpPr>
        <p:spPr>
          <a:xfrm>
            <a:off x="4477450" y="5042773"/>
            <a:ext cx="3528000" cy="3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04CE38-8C44-6F70-A835-5AD9F9AE7E4D}"/>
              </a:ext>
            </a:extLst>
          </p:cNvPr>
          <p:cNvSpPr/>
          <p:nvPr/>
        </p:nvSpPr>
        <p:spPr>
          <a:xfrm>
            <a:off x="2076293" y="1701427"/>
            <a:ext cx="9704636" cy="4811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t"/>
          <a:lstStyle/>
          <a:p>
            <a:endParaRPr lang="en-GB" sz="1400" b="1" dirty="0">
              <a:solidFill>
                <a:schemeClr val="tx1"/>
              </a:solidFill>
              <a:latin typeface="Articulate Narrow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Articulate Narrow"/>
              </a:rPr>
              <a:t>Preliminary Report on the Effects of Photocoagulation Therapy</a:t>
            </a:r>
          </a:p>
          <a:p>
            <a:r>
              <a:rPr lang="en-GB" sz="1600" b="1" dirty="0">
                <a:solidFill>
                  <a:schemeClr val="tx1"/>
                </a:solidFill>
                <a:latin typeface="Articulate Narrow"/>
              </a:rPr>
              <a:t>The Diabetic Retinopathy Study Research Group</a:t>
            </a:r>
          </a:p>
          <a:p>
            <a:endParaRPr lang="en-GB" sz="800" dirty="0">
              <a:solidFill>
                <a:schemeClr val="tx1"/>
              </a:solidFill>
              <a:latin typeface="Articulate Narrow"/>
            </a:endParaRPr>
          </a:p>
          <a:p>
            <a:r>
              <a:rPr lang="en-GB" sz="1400" i="1" dirty="0">
                <a:solidFill>
                  <a:schemeClr val="tx1"/>
                </a:solidFill>
                <a:latin typeface="Articulate Narrow"/>
              </a:rPr>
              <a:t>Department of Pathology, Institute of Ophthalmology, London</a:t>
            </a:r>
          </a:p>
          <a:p>
            <a:endParaRPr lang="en-GB" sz="800" i="1" dirty="0">
              <a:solidFill>
                <a:schemeClr val="tx1"/>
              </a:solidFill>
              <a:latin typeface="Articulate Narrow"/>
            </a:endParaRPr>
          </a:p>
          <a:p>
            <a:r>
              <a:rPr lang="en-GB" sz="1200" i="1" dirty="0">
                <a:solidFill>
                  <a:schemeClr val="tx1"/>
                </a:solidFill>
                <a:latin typeface="Articulate Narrow"/>
              </a:rPr>
              <a:t>American Journal of Ophthalmology, Volume 81, Number 4. Published April 1976.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ED2081-F868-C3C0-825E-1ACCA35C5D90}"/>
              </a:ext>
            </a:extLst>
          </p:cNvPr>
          <p:cNvSpPr/>
          <p:nvPr/>
        </p:nvSpPr>
        <p:spPr>
          <a:xfrm>
            <a:off x="0" y="1"/>
            <a:ext cx="157941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F2497-497A-DEE9-4219-AE5B8994C8A1}"/>
              </a:ext>
            </a:extLst>
          </p:cNvPr>
          <p:cNvSpPr txBox="1"/>
          <p:nvPr/>
        </p:nvSpPr>
        <p:spPr>
          <a:xfrm>
            <a:off x="1819676" y="344952"/>
            <a:ext cx="103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  <a:t>THE EFFECTS OF PHOTOCOAGULATION THERAPY (1976)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20FC9D-7225-00A1-E7E1-A3FC1508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29" y="3492798"/>
            <a:ext cx="3437751" cy="2676595"/>
          </a:xfrm>
          <a:prstGeom prst="rect">
            <a:avLst/>
          </a:prstGeom>
        </p:spPr>
      </p:pic>
      <p:pic>
        <p:nvPicPr>
          <p:cNvPr id="15" name="Picture 10" descr="ProlifDR_Image12d">
            <a:extLst>
              <a:ext uri="{FF2B5EF4-FFF2-40B4-BE49-F238E27FC236}">
                <a16:creationId xmlns:a16="http://schemas.microsoft.com/office/drawing/2014/main" id="{775A9A14-5B10-695B-0C98-75D86A5D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3782" y="3492798"/>
            <a:ext cx="3467742" cy="2676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0E6601-871F-38FE-7173-D72C65F9005A}"/>
              </a:ext>
            </a:extLst>
          </p:cNvPr>
          <p:cNvSpPr/>
          <p:nvPr/>
        </p:nvSpPr>
        <p:spPr>
          <a:xfrm>
            <a:off x="1990488" y="1701427"/>
            <a:ext cx="95280" cy="4811621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CDE93D-7D18-27BB-574A-47575994B2F8}"/>
              </a:ext>
            </a:extLst>
          </p:cNvPr>
          <p:cNvSpPr txBox="1">
            <a:spLocks noChangeArrowheads="1"/>
          </p:cNvSpPr>
          <p:nvPr/>
        </p:nvSpPr>
        <p:spPr>
          <a:xfrm>
            <a:off x="2188351" y="3492798"/>
            <a:ext cx="1921846" cy="20573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DRS high-risk characteristics chance of severe visual loss within 2 years 25.6% - 36.9%...</a:t>
            </a:r>
          </a:p>
          <a:p>
            <a:pPr algn="l"/>
            <a:r>
              <a:rPr lang="en-GB" altLang="en-US" sz="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GB" alt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altLang="en-US" sz="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alt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GB" alt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Halved with laser treatment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E79682-FDDF-41A8-5A62-D48611798418}"/>
              </a:ext>
            </a:extLst>
          </p:cNvPr>
          <p:cNvSpPr txBox="1"/>
          <p:nvPr/>
        </p:nvSpPr>
        <p:spPr>
          <a:xfrm>
            <a:off x="6971694" y="616939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Treated left eye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DFE5F-2FB3-0E46-E381-D6094E103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9" y="83125"/>
            <a:ext cx="1108427" cy="1108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89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ED2081-F868-C3C0-825E-1ACCA35C5D90}"/>
              </a:ext>
            </a:extLst>
          </p:cNvPr>
          <p:cNvSpPr/>
          <p:nvPr/>
        </p:nvSpPr>
        <p:spPr>
          <a:xfrm>
            <a:off x="0" y="1"/>
            <a:ext cx="157941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E3C6A-BA90-18BE-0A30-39AB63995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70" y="1053574"/>
            <a:ext cx="5640068" cy="54498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5DC4C-2957-C883-329E-DA1D2DE38130}"/>
              </a:ext>
            </a:extLst>
          </p:cNvPr>
          <p:cNvSpPr txBox="1"/>
          <p:nvPr/>
        </p:nvSpPr>
        <p:spPr>
          <a:xfrm>
            <a:off x="1819677" y="344952"/>
            <a:ext cx="1037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3363"/>
                </a:solidFill>
                <a:latin typeface="Montserrat" panose="02000505000000020004" pitchFamily="2" charset="0"/>
              </a:rPr>
              <a:t>SOON AFTER I QUALIFIED (1980)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7919A-0490-1718-4B39-7D50E33E9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9" y="83125"/>
            <a:ext cx="1108427" cy="1108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91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1F7DB68-58E1-E48E-115E-D0D35489032C}"/>
              </a:ext>
            </a:extLst>
          </p:cNvPr>
          <p:cNvSpPr/>
          <p:nvPr/>
        </p:nvSpPr>
        <p:spPr>
          <a:xfrm>
            <a:off x="924611" y="544818"/>
            <a:ext cx="10450862" cy="5768363"/>
          </a:xfrm>
          <a:prstGeom prst="snip1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1977 Qualified</a:t>
            </a:r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BB5D2-3CC7-8616-FCD2-1270AD02DBA3}"/>
              </a:ext>
            </a:extLst>
          </p:cNvPr>
          <p:cNvSpPr txBox="1"/>
          <p:nvPr/>
        </p:nvSpPr>
        <p:spPr>
          <a:xfrm>
            <a:off x="1190788" y="994540"/>
            <a:ext cx="9922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0"/>
              </a:rPr>
              <a:t>THE BEGINNING OF DIABETIC EYE SCREENING (DES)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5589D-CF2A-D10D-A49D-28F6D37D3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77" y="1821289"/>
            <a:ext cx="5465356" cy="421273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BA7ECFD-9644-424B-A005-C1B78F401179}"/>
              </a:ext>
            </a:extLst>
          </p:cNvPr>
          <p:cNvSpPr txBox="1"/>
          <p:nvPr/>
        </p:nvSpPr>
        <p:spPr>
          <a:xfrm>
            <a:off x="1190788" y="2290647"/>
            <a:ext cx="562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Screening </a:t>
            </a:r>
            <a:r>
              <a:rPr lang="en-GB" sz="2800" b="1" dirty="0">
                <a:solidFill>
                  <a:srgbClr val="C55A1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not a diagnostic test</a:t>
            </a:r>
            <a:endParaRPr lang="en-GB" dirty="0">
              <a:solidFill>
                <a:srgbClr val="C55A1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209533-B51C-FF8F-80F7-712E2BB0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788" y="4486470"/>
            <a:ext cx="5743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GB" alt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Specificity</a:t>
            </a:r>
            <a: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how many one refers unnecessarily</a:t>
            </a:r>
            <a:b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never 0%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test is good if it is 90% specific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means 1 in 10 are referred unnecessarily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D2A485-4067-22BA-5367-17526ADDD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789" y="3004328"/>
            <a:ext cx="5807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GB" alt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Sensitivity </a:t>
            </a:r>
            <a: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how many one picks up is</a:t>
            </a:r>
            <a:b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never 100%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test is good if it is 90% sensitive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means 1 in 10 are missed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49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9276E-476D-2FFE-CAF4-A70C16388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F66D9-03AF-E4F6-FC9F-ACC333856534}"/>
              </a:ext>
            </a:extLst>
          </p:cNvPr>
          <p:cNvSpPr txBox="1"/>
          <p:nvPr/>
        </p:nvSpPr>
        <p:spPr>
          <a:xfrm>
            <a:off x="419946" y="1676776"/>
            <a:ext cx="11328661" cy="5020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Helvetica" panose="020B0604020202020204" pitchFamily="34" charset="0"/>
              </a:rPr>
              <a:t>3611 randomly selected study patients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Helvetica" panose="020B0604020202020204" pitchFamily="34" charset="0"/>
              </a:rPr>
              <a:t>Non-mydriatic followed by mydriatic photography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Helvetica" panose="020B0604020202020204" pitchFamily="34" charset="0"/>
              </a:rPr>
              <a:t>1549 Examinations in General Practice with direct and indirect</a:t>
            </a:r>
            <a:b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Helvetica" panose="020B0604020202020204" pitchFamily="34" charset="0"/>
              </a:rPr>
            </a:b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Helvetica" panose="020B0604020202020204" pitchFamily="34" charset="0"/>
              </a:rPr>
              <a:t>ophthalmoscopy with slit lamp </a:t>
            </a: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Helvetica" panose="020B0604020202020204" pitchFamily="34" charset="0"/>
              </a:rPr>
              <a:t>biomicroscopy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Helvetica" panose="020B0604020202020204" pitchFamily="34" charset="0"/>
              </a:rPr>
              <a:t>136 visits to 34 of the 85 Gloucestershire practices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Helvetica" panose="020B0604020202020204" pitchFamily="34" charset="0"/>
              </a:rPr>
              <a:t>Completed September 2000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Scanlon, P. H., Malhotra, R., Thomas, G., </a:t>
            </a: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et al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.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</a:b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The effectiveness of screening for diabetic retinopathy by digital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</a:b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imaging photography and technician ophthalmoscopy.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</a:b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Diabetic Medicine. 2003; 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 20 (6), 467-474.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</a:b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ticulate Narrow" panose="02000506040000020004" pitchFamily="2" charset="0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Scanlon PH, Malhotra R, Greenwood RH, et al.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</a:b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Comparison of two reference standards in validating two field mydriatic digital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</a:b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photography as a method of screening for diabetic retinopathy.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</a:b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Br J </a:t>
            </a:r>
            <a:r>
              <a:rPr kumimoji="0" lang="en-GB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Ophthalmol</a:t>
            </a: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culate Narrow" panose="02000506040000020004" pitchFamily="2" charset="0"/>
                <a:cs typeface="Helvetica" panose="020B0604020202020204" pitchFamily="34" charset="0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ticulate Narrow" panose="02000506040000020004" pitchFamily="2" charset="0"/>
              <a:cs typeface="Helvetica" panose="020B0604020202020204" pitchFamily="34" charset="0"/>
            </a:endParaRPr>
          </a:p>
        </p:txBody>
      </p:sp>
      <p:pic>
        <p:nvPicPr>
          <p:cNvPr id="4" name="Picture 5" descr="VAchart">
            <a:extLst>
              <a:ext uri="{FF2B5EF4-FFF2-40B4-BE49-F238E27FC236}">
                <a16:creationId xmlns:a16="http://schemas.microsoft.com/office/drawing/2014/main" id="{112F26A7-CB7B-4551-6886-7ED89136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11" y="3428899"/>
            <a:ext cx="2091447" cy="15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601B1-C19F-1923-D5B4-550E73055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08" y="3428899"/>
            <a:ext cx="3017558" cy="1543384"/>
          </a:xfrm>
          <a:prstGeom prst="rect">
            <a:avLst/>
          </a:prstGeom>
        </p:spPr>
      </p:pic>
      <p:pic>
        <p:nvPicPr>
          <p:cNvPr id="10" name="Picture 7" descr="slitlamp">
            <a:extLst>
              <a:ext uri="{FF2B5EF4-FFF2-40B4-BE49-F238E27FC236}">
                <a16:creationId xmlns:a16="http://schemas.microsoft.com/office/drawing/2014/main" id="{C3BD64E2-23FE-928E-B730-195846616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9346" y="5051531"/>
            <a:ext cx="1021720" cy="154338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11FF77-FED0-7BEB-844E-3594E6B77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32" y="5048055"/>
            <a:ext cx="1536322" cy="1547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0C7DAB-A75D-7139-73B2-E05FCB4A0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43" y="5048055"/>
            <a:ext cx="1565915" cy="1543384"/>
          </a:xfrm>
          <a:prstGeom prst="rect">
            <a:avLst/>
          </a:prstGeom>
        </p:spPr>
      </p:pic>
      <p:pic>
        <p:nvPicPr>
          <p:cNvPr id="15" name="Picture 14" descr="Home large b 1.jpg">
            <a:extLst>
              <a:ext uri="{FF2B5EF4-FFF2-40B4-BE49-F238E27FC236}">
                <a16:creationId xmlns:a16="http://schemas.microsoft.com/office/drawing/2014/main" id="{C2D6681D-0387-04C6-E30A-255651C0F1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19473"/>
          <a:stretch/>
        </p:blipFill>
        <p:spPr bwMode="auto">
          <a:xfrm>
            <a:off x="6900485" y="1809744"/>
            <a:ext cx="4640581" cy="15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Gloucestershire2.jpg">
            <a:extLst>
              <a:ext uri="{FF2B5EF4-FFF2-40B4-BE49-F238E27FC236}">
                <a16:creationId xmlns:a16="http://schemas.microsoft.com/office/drawing/2014/main" id="{8C9FB1FF-E6EC-2F14-F810-EDB4F731E4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9" y="1897117"/>
            <a:ext cx="1271571" cy="13729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B17003-C2D6-5C04-2616-42C3BB8CE8BC}"/>
              </a:ext>
            </a:extLst>
          </p:cNvPr>
          <p:cNvSpPr/>
          <p:nvPr/>
        </p:nvSpPr>
        <p:spPr>
          <a:xfrm>
            <a:off x="419946" y="1676776"/>
            <a:ext cx="95280" cy="5020248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1EBF8-82BD-A771-54DA-246960BD2253}"/>
              </a:ext>
            </a:extLst>
          </p:cNvPr>
          <p:cNvSpPr txBox="1"/>
          <p:nvPr/>
        </p:nvSpPr>
        <p:spPr>
          <a:xfrm>
            <a:off x="273478" y="284222"/>
            <a:ext cx="10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OUR HISTORY: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1998-2000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Gloucestershire Diabetic Eye Study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45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9276E-476D-2FFE-CAF4-A70C16388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F66D9-03AF-E4F6-FC9F-ACC333856534}"/>
              </a:ext>
            </a:extLst>
          </p:cNvPr>
          <p:cNvSpPr txBox="1"/>
          <p:nvPr/>
        </p:nvSpPr>
        <p:spPr>
          <a:xfrm>
            <a:off x="419946" y="1886501"/>
            <a:ext cx="7398593" cy="30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tIns="180000" rtlCol="0" anchor="t">
            <a:no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Articulate Narrow"/>
              </a:rPr>
              <a:t>Organisation of Screening Services for Diabetic Retinopathy Screening</a:t>
            </a:r>
          </a:p>
          <a:p>
            <a:endParaRPr lang="en-GB" sz="800" dirty="0">
              <a:solidFill>
                <a:schemeClr val="tx1"/>
              </a:solidFill>
              <a:latin typeface="Articulate Narrow"/>
            </a:endParaRPr>
          </a:p>
          <a:p>
            <a:r>
              <a:rPr lang="en-GB" sz="1400" i="1" dirty="0">
                <a:solidFill>
                  <a:schemeClr val="tx1"/>
                </a:solidFill>
                <a:latin typeface="Articulate Narrow"/>
              </a:rPr>
              <a:t>Authors: K. Facey, E. Cummins, K. Macpherson, A. Morris, L. Reay and J. Slattery</a:t>
            </a:r>
          </a:p>
          <a:p>
            <a:endParaRPr lang="en-GB" sz="800" i="1" dirty="0">
              <a:solidFill>
                <a:schemeClr val="tx1"/>
              </a:solidFill>
              <a:latin typeface="Articulate Narrow"/>
            </a:endParaRPr>
          </a:p>
          <a:p>
            <a:r>
              <a:rPr lang="en-GB" sz="1200" i="1" dirty="0">
                <a:solidFill>
                  <a:schemeClr val="tx1"/>
                </a:solidFill>
                <a:latin typeface="Articulate Narrow"/>
              </a:rPr>
              <a:t>Health Technology Board for Scotland, Glasgow. Published in 2002.</a:t>
            </a:r>
          </a:p>
          <a:p>
            <a:endParaRPr lang="en-GB" sz="1200" i="1" dirty="0">
              <a:latin typeface="Articulate Narrow"/>
            </a:endParaRPr>
          </a:p>
          <a:p>
            <a:r>
              <a:rPr lang="en-GB" sz="1200" kern="0" dirty="0">
                <a:solidFill>
                  <a:srgbClr val="000000"/>
                </a:solidFill>
                <a:latin typeface="Lato" panose="020F0502020204030203" pitchFamily="34" charset="0"/>
              </a:rPr>
              <a:t>Jim Slattery came to Gloucestershire to analyse all of my results from non-mydriatic photography.</a:t>
            </a:r>
            <a:endParaRPr lang="en-GB" sz="12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endParaRPr lang="en-GB" sz="1200" i="1" dirty="0">
              <a:solidFill>
                <a:schemeClr val="tx1"/>
              </a:solidFill>
              <a:latin typeface="Articulate Narrow"/>
            </a:endParaRPr>
          </a:p>
          <a:p>
            <a:endParaRPr lang="en-GB" sz="1200" i="1" dirty="0">
              <a:latin typeface="Articulate Narrow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Lato" panose="020F0502020204030203" pitchFamily="34" charset="0"/>
              </a:rPr>
              <a:t>Recommendation:</a:t>
            </a:r>
            <a:br>
              <a:rPr lang="en-GB" b="1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GB" sz="7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endParaRPr lang="en-GB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National Screening Programme in Scotland based on</a:t>
            </a:r>
            <a:br>
              <a:rPr lang="en-GB" sz="1600" kern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600" kern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1-field staged mydriatic photography.</a:t>
            </a:r>
          </a:p>
          <a:p>
            <a:endParaRPr lang="en-GB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B17003-C2D6-5C04-2616-42C3BB8CE8BC}"/>
              </a:ext>
            </a:extLst>
          </p:cNvPr>
          <p:cNvSpPr/>
          <p:nvPr/>
        </p:nvSpPr>
        <p:spPr>
          <a:xfrm>
            <a:off x="419946" y="1886501"/>
            <a:ext cx="95280" cy="3021059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BFB1B-1D2F-CEC6-23C7-706034618735}"/>
              </a:ext>
            </a:extLst>
          </p:cNvPr>
          <p:cNvSpPr txBox="1"/>
          <p:nvPr/>
        </p:nvSpPr>
        <p:spPr>
          <a:xfrm>
            <a:off x="273478" y="284222"/>
            <a:ext cx="10699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OUR HISTORY: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2002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1 Field Digital Imaging Offered To All People With Diabetes In Scotland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110778-7229-7C0A-ABA3-871F970C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14" y="1886501"/>
            <a:ext cx="2999159" cy="4527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BC13EF-22FB-CF06-1D08-279C56EE4FA8}"/>
              </a:ext>
            </a:extLst>
          </p:cNvPr>
          <p:cNvSpPr txBox="1"/>
          <p:nvPr/>
        </p:nvSpPr>
        <p:spPr>
          <a:xfrm>
            <a:off x="8600069" y="6434004"/>
            <a:ext cx="28536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Lato" panose="020F0502020204030203" pitchFamily="34" charset="0"/>
              </a:rPr>
              <a:t>Aiming to prevent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69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6298CF-64D8-1DDB-9485-02B2167453A4}"/>
              </a:ext>
            </a:extLst>
          </p:cNvPr>
          <p:cNvSpPr/>
          <p:nvPr/>
        </p:nvSpPr>
        <p:spPr>
          <a:xfrm>
            <a:off x="0" y="1"/>
            <a:ext cx="12192000" cy="14917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084AD3-8912-819D-869B-B6323F2D0B0D}"/>
              </a:ext>
            </a:extLst>
          </p:cNvPr>
          <p:cNvSpPr txBox="1"/>
          <p:nvPr/>
        </p:nvSpPr>
        <p:spPr>
          <a:xfrm>
            <a:off x="273477" y="284222"/>
            <a:ext cx="10841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OUR HISTORY: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National Service Framework (NSF) 2003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2 Field Digital Imaging Offered To All People With Diabetes In England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168ED-51E3-1A6B-5541-EBE2848C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5" y="146997"/>
            <a:ext cx="1108427" cy="1108427"/>
          </a:xfrm>
          <a:prstGeom prst="rect">
            <a:avLst/>
          </a:prstGeom>
        </p:spPr>
      </p:pic>
      <p:pic>
        <p:nvPicPr>
          <p:cNvPr id="10" name="Picture 4" descr="screening 1.jpg">
            <a:extLst>
              <a:ext uri="{FF2B5EF4-FFF2-40B4-BE49-F238E27FC236}">
                <a16:creationId xmlns:a16="http://schemas.microsoft.com/office/drawing/2014/main" id="{6C58457C-688C-1FC7-9982-BF7D57BCD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6" y="1871172"/>
            <a:ext cx="6152716" cy="459585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4B0C16-4310-50D4-229D-812A0BF951A7}"/>
              </a:ext>
            </a:extLst>
          </p:cNvPr>
          <p:cNvGrpSpPr/>
          <p:nvPr/>
        </p:nvGrpSpPr>
        <p:grpSpPr>
          <a:xfrm>
            <a:off x="6957189" y="1871172"/>
            <a:ext cx="4774565" cy="4595857"/>
            <a:chOff x="7581088" y="2097677"/>
            <a:chExt cx="4072647" cy="39202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5C9EC2-370E-C1B0-FE1B-85E9C79E7D0B}"/>
                </a:ext>
              </a:extLst>
            </p:cNvPr>
            <p:cNvSpPr/>
            <p:nvPr/>
          </p:nvSpPr>
          <p:spPr>
            <a:xfrm flipH="1">
              <a:off x="7581088" y="2097677"/>
              <a:ext cx="4072647" cy="392021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5" descr="field 2.jpg">
              <a:extLst>
                <a:ext uri="{FF2B5EF4-FFF2-40B4-BE49-F238E27FC236}">
                  <a16:creationId xmlns:a16="http://schemas.microsoft.com/office/drawing/2014/main" id="{FD328250-6570-A8DD-D212-FE2E10A02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3028" y="3785843"/>
              <a:ext cx="2308766" cy="219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10F746-45D3-6D0D-1F3F-BA41A1F4F355}"/>
                </a:ext>
              </a:extLst>
            </p:cNvPr>
            <p:cNvGrpSpPr/>
            <p:nvPr/>
          </p:nvGrpSpPr>
          <p:grpSpPr>
            <a:xfrm>
              <a:off x="8008881" y="2240351"/>
              <a:ext cx="3215798" cy="1545492"/>
              <a:chOff x="8054276" y="2272776"/>
              <a:chExt cx="3215798" cy="1545492"/>
            </a:xfrm>
          </p:grpSpPr>
          <p:pic>
            <p:nvPicPr>
              <p:cNvPr id="14" name="Picture 10" descr="Rtfovea.jpg">
                <a:extLst>
                  <a:ext uri="{FF2B5EF4-FFF2-40B4-BE49-F238E27FC236}">
                    <a16:creationId xmlns:a16="http://schemas.microsoft.com/office/drawing/2014/main" id="{5720D94E-3F9D-F08F-50B2-42D252F9A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4276" y="2272777"/>
                <a:ext cx="1538325" cy="1545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1" descr="Rtdisc.jpg">
                <a:extLst>
                  <a:ext uri="{FF2B5EF4-FFF2-40B4-BE49-F238E27FC236}">
                    <a16:creationId xmlns:a16="http://schemas.microsoft.com/office/drawing/2014/main" id="{958E9359-A4E2-66FF-EC05-EF46C67CE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2730" y="2272776"/>
                <a:ext cx="1557344" cy="1545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8607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SLIDE_THUMBNAIL_REFRESH" val="1"/>
  <p:tag name="TAG_BACKING_FORM_KEY" val="3739388-s:\nsc\home\retdocspeter\presentations 2025\7e. scottish drs 14th august\ps_scottish drs_140825_dmedits.pptx"/>
  <p:tag name="ARTICULATE_PRESENTER_VERSION" val="8"/>
  <p:tag name="ARTICULATE_SLIDE_COUNT" val="31"/>
  <p:tag name="ARTICULATE_PROJECT_OPE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5433</TotalTime>
  <Words>3340</Words>
  <Application>Microsoft Office PowerPoint</Application>
  <PresentationFormat>Widescreen</PresentationFormat>
  <Paragraphs>391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Articulate Narrow</vt:lpstr>
      <vt:lpstr>Bahnschrift SemiLight SemiConde</vt:lpstr>
      <vt:lpstr>Calibri</vt:lpstr>
      <vt:lpstr>Calibri Light</vt:lpstr>
      <vt:lpstr>Courier New</vt:lpstr>
      <vt:lpstr>Helvetica</vt:lpstr>
      <vt:lpstr>Lato</vt:lpstr>
      <vt:lpstr>Leelawadee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Emma Winfield</cp:lastModifiedBy>
  <cp:revision>345</cp:revision>
  <cp:lastPrinted>2024-11-08T14:26:11Z</cp:lastPrinted>
  <dcterms:created xsi:type="dcterms:W3CDTF">2024-09-19T07:39:17Z</dcterms:created>
  <dcterms:modified xsi:type="dcterms:W3CDTF">2025-09-16T08:14:58Z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PS_PGMEPresentation_091024_V1</vt:lpwstr>
  </property>
  <property fmtid="{D5CDD505-2E9C-101B-9397-08002B2CF9AE}" pid="4" name="ArticulateProjectVersion">
    <vt:lpwstr>8</vt:lpwstr>
  </property>
  <property fmtid="{D5CDD505-2E9C-101B-9397-08002B2CF9AE}" pid="5" name="ArticulateGUID">
    <vt:lpwstr>0197681F-A363-4FBD-A960-3D089498BD55</vt:lpwstr>
  </property>
  <property fmtid="{D5CDD505-2E9C-101B-9397-08002B2CF9AE}" pid="6" name="ArticulateProjectFull">
    <vt:lpwstr>S:\NSC\Home\retdocsPeter\Presentations 2025\7e. Scottish DRS 14th August\PS_Scottish DRS_140825_DMedits.ppta</vt:lpwstr>
  </property>
</Properties>
</file>