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.jpg" ContentType="image/jpeg"/>
  <Override PartName="/ppt/notesSlides/notesSlide3.xml" ContentType="application/vnd.openxmlformats-officedocument.presentationml.notesSlide+xml"/>
  <Override PartName="/ppt/media/image8.jpg" ContentType="image/jpeg"/>
  <Override PartName="/ppt/notesSlides/notesSlide4.xml" ContentType="application/vnd.openxmlformats-officedocument.presentationml.notesSlide+xml"/>
  <Override PartName="/ppt/media/image9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5.jpg" ContentType="image/jpeg"/>
  <Override PartName="/ppt/media/image16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9" r:id="rId1"/>
  </p:sldMasterIdLst>
  <p:notesMasterIdLst>
    <p:notesMasterId r:id="rId40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1" r:id="rId14"/>
    <p:sldId id="292" r:id="rId15"/>
    <p:sldId id="293" r:id="rId16"/>
    <p:sldId id="268" r:id="rId17"/>
    <p:sldId id="269" r:id="rId18"/>
    <p:sldId id="270" r:id="rId19"/>
    <p:sldId id="271" r:id="rId20"/>
    <p:sldId id="272" r:id="rId21"/>
    <p:sldId id="273" r:id="rId22"/>
    <p:sldId id="281" r:id="rId23"/>
    <p:sldId id="282" r:id="rId24"/>
    <p:sldId id="283" r:id="rId25"/>
    <p:sldId id="284" r:id="rId26"/>
    <p:sldId id="285" r:id="rId27"/>
    <p:sldId id="288" r:id="rId28"/>
    <p:sldId id="286" r:id="rId29"/>
    <p:sldId id="287" r:id="rId30"/>
    <p:sldId id="290" r:id="rId31"/>
    <p:sldId id="289" r:id="rId32"/>
    <p:sldId id="274" r:id="rId33"/>
    <p:sldId id="275" r:id="rId34"/>
    <p:sldId id="277" r:id="rId35"/>
    <p:sldId id="276" r:id="rId36"/>
    <p:sldId id="278" r:id="rId37"/>
    <p:sldId id="279" r:id="rId38"/>
    <p:sldId id="28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E99607-F14F-4DA2-A3B7-0ECAD8FE942A}" v="6" dt="2025-09-16T19:45:50.7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7" autoAdjust="0"/>
    <p:restoredTop sz="76082" autoAdjust="0"/>
  </p:normalViewPr>
  <p:slideViewPr>
    <p:cSldViewPr snapToGrid="0">
      <p:cViewPr varScale="1">
        <p:scale>
          <a:sx n="48" d="100"/>
          <a:sy n="48" d="100"/>
        </p:scale>
        <p:origin x="1172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C2DAC-6299-4900-A0A4-A3275D24242B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F9507-06DE-4A1E-BF28-D15405EE1E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464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ao.org/education/topic-detail/ocular-tuberculosis-tb--asia-pacific-2" TargetMode="External"/><Relationship Id="rId3" Type="http://schemas.openxmlformats.org/officeDocument/2006/relationships/hyperlink" Target="https://www.who.int/publications/i/item/9789241550239" TargetMode="External"/><Relationship Id="rId7" Type="http://schemas.openxmlformats.org/officeDocument/2006/relationships/hyperlink" Target="https://bmjopenrespres.bmj.com/content/9/1/e001225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cdc.gov/tb/education/corecurr/pdf/chapter2.pdf" TargetMode="External"/><Relationship Id="rId5" Type="http://schemas.openxmlformats.org/officeDocument/2006/relationships/hyperlink" Target="https://www.gov.uk/government/news/tuberculosis-tb-cases-continue-to-rise-in-england-in-2023" TargetMode="External"/><Relationship Id="rId4" Type="http://schemas.openxmlformats.org/officeDocument/2006/relationships/hyperlink" Target="https://www.who.int/news-room/fact-sheets/detail/tuberculosis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https://iris.who.int/bitstream/handle/10665/330829/9789289054782-eng.pdf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892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09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MEWDS Multiple evanescent white dot syndrome. Acute inflammatory disorder, usually unilateral, multiple small white spots at level of outer retina: blurred vision, photopsia, flu like illness</a:t>
            </a:r>
          </a:p>
          <a:p>
            <a:endParaRPr lang="en-GB" dirty="0"/>
          </a:p>
          <a:p>
            <a:r>
              <a:rPr lang="en-GB" dirty="0"/>
              <a:t>AMPPE-Acute posterior multifocal placoid pigment epitheliopathy: multiple, plaque-like, creamy lesions that affect young </a:t>
            </a:r>
            <a:r>
              <a:rPr lang="en-GB" dirty="0" err="1"/>
              <a:t>heatlhy</a:t>
            </a:r>
            <a:r>
              <a:rPr lang="en-GB" dirty="0"/>
              <a:t> men and women. Rapid vision loss, cases are usually bilateral, second eye occurs after first. Flu like symptoms . Rarely associated with central nervous system vasculitis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043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Yanuzzi retinal atlas 2</a:t>
            </a:r>
            <a:r>
              <a:rPr lang="en-GB" baseline="30000" dirty="0"/>
              <a:t>nd</a:t>
            </a:r>
            <a:r>
              <a:rPr lang="en-GB" dirty="0"/>
              <a:t> edition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119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AMPPE</a:t>
            </a:r>
          </a:p>
          <a:p>
            <a:r>
              <a:rPr lang="en-GB" dirty="0"/>
              <a:t>MFC </a:t>
            </a:r>
          </a:p>
          <a:p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Pichi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F., Invernizzi, A., Tucker, W.R. and Munk, M.R., 2020. Optical coherence tomography diagnostic signs in posterior uveitis.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Progress in retinal and eye research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75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p.100797.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518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460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Ocular ischaemic syndrome</a:t>
            </a:r>
          </a:p>
          <a:p>
            <a:r>
              <a:rPr lang="en-GB" dirty="0"/>
              <a:t>Retina </a:t>
            </a:r>
            <a:r>
              <a:rPr lang="en-GB" dirty="0" err="1"/>
              <a:t>Imagebank</a:t>
            </a:r>
            <a:r>
              <a:rPr lang="en-GB" dirty="0"/>
              <a:t> </a:t>
            </a:r>
          </a:p>
          <a:p>
            <a:r>
              <a:rPr lang="en-GB" dirty="0"/>
              <a:t>Wikipedia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901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https://www.vet.cornell.edu/departments-centers-and-institutes/cornell-feline-health-center/health-information/feline-health-topics/toxoplasmosis-cats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696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Kalogeropoulos D, Sakkas H, Mohammed B,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Vartholomatos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Malamos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Sreekantam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Kanavaros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P, Kalogeropoulos C. Ocular toxoplasmosis: a review of the current diagnostic and therapeutic approaches. Int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Ophthalmol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2022 Jan;42(1):295-321.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10.1007/s10792-021-01994-9.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Epub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2021 Aug 9. PMID: 34370174; PMCID: PMC8351587.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305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Last image is </a:t>
            </a:r>
            <a:r>
              <a:rPr lang="en-GB" dirty="0" err="1"/>
              <a:t>Kyreileis</a:t>
            </a:r>
            <a:r>
              <a:rPr lang="en-GB" dirty="0"/>
              <a:t> plaque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99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3"/>
              </a:rPr>
              <a:t>https://www.who.int/publications/i/item/9789241550239</a:t>
            </a:r>
            <a:r>
              <a:rPr lang="en-GB" sz="1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 Latent TB data) </a:t>
            </a:r>
          </a:p>
          <a:p>
            <a:r>
              <a:rPr lang="en-GB" sz="1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4"/>
              </a:rPr>
              <a:t>https://www.who.int/news-room/fact-sheets/detail/tuberculosis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 TB factsheets)</a:t>
            </a:r>
          </a:p>
          <a:p>
            <a:r>
              <a:rPr lang="en-GB" sz="1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5"/>
              </a:rPr>
              <a:t>https://www.gov.uk/government/news/tuberculosis-tb-cases-continue-to-rise-in-england-in-2023</a:t>
            </a:r>
            <a:r>
              <a:rPr lang="en-GB" sz="1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 TB in the UK )</a:t>
            </a:r>
          </a:p>
          <a:p>
            <a:r>
              <a:rPr lang="en-GB" sz="1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6"/>
              </a:rPr>
              <a:t>https://www.cdc.gov/tb/education/corecurr/pdf/chapter2.pdf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( TB diagrams)</a:t>
            </a:r>
          </a:p>
          <a:p>
            <a:r>
              <a:rPr lang="en-GB" sz="1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7"/>
              </a:rPr>
              <a:t>https://bmjopenrespres.bmj.com/content/9/1/e001225</a:t>
            </a:r>
            <a:endParaRPr lang="en-GB" sz="1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GB" b="1" i="0" dirty="0">
                <a:solidFill>
                  <a:srgbClr val="333333"/>
                </a:solidFill>
                <a:effectLst/>
                <a:latin typeface="Guardian TextSans Web"/>
              </a:rPr>
              <a:t>Tubercular Retinal Vasculitis Ling Chen JAMA ( Occlusive vasculitis) </a:t>
            </a:r>
          </a:p>
          <a:p>
            <a:r>
              <a:rPr lang="en-GB" b="1" i="0" dirty="0">
                <a:solidFill>
                  <a:srgbClr val="333333"/>
                </a:solidFill>
                <a:effectLst/>
                <a:latin typeface="Guardian TextSans Web"/>
                <a:hlinkClick r:id="rId8"/>
              </a:rPr>
              <a:t>https://www.aao.org/education/topic-detail/ocular-tuberculosis-tb--asia-pacific-2</a:t>
            </a:r>
            <a:r>
              <a:rPr lang="en-GB" b="1" dirty="0">
                <a:solidFill>
                  <a:srgbClr val="333333"/>
                </a:solidFill>
                <a:latin typeface="Guardian TextSans Web"/>
              </a:rPr>
              <a:t> ( OTB images)</a:t>
            </a:r>
          </a:p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Vasconcelos-Santos, D.V., Rao, P.K., Davies, J.B., Sohn, E.H. and Rao, N.A., 2010. Clinical features of tuberculous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serpiginouslike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choroiditis in contrast to classic serpiginous choroiditis.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Archives of ophthalmology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128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(7), pp.853-858. </a:t>
            </a:r>
            <a:endParaRPr lang="en-GB" b="1" i="0" dirty="0">
              <a:solidFill>
                <a:srgbClr val="333333"/>
              </a:solidFill>
              <a:effectLst/>
              <a:latin typeface="Guardian TextSans Web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433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456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0797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46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Grayish</a:t>
            </a:r>
            <a:r>
              <a:rPr lang="en-GB" dirty="0"/>
              <a:t> whitening in the superior temporal </a:t>
            </a:r>
            <a:r>
              <a:rPr lang="en-GB" dirty="0" err="1"/>
              <a:t>juxtafoveal</a:t>
            </a:r>
            <a:r>
              <a:rPr lang="en-GB" dirty="0"/>
              <a:t> area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030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1st image:</a:t>
            </a:r>
            <a:r>
              <a:rPr lang="en-US" sz="1200" dirty="0"/>
              <a:t>Classic serpiginous start at the optic disc and spread in a contiguous, centrifugal manner </a:t>
            </a:r>
          </a:p>
          <a:p>
            <a:endParaRPr lang="en-GB" dirty="0"/>
          </a:p>
          <a:p>
            <a:r>
              <a:rPr lang="en-GB" dirty="0"/>
              <a:t>2nd image serpiginous changes with atrophy and fibrosis, fluffy white lesion is area of activity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520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Can be solitary as a single elevated mass</a:t>
            </a:r>
          </a:p>
          <a:p>
            <a:r>
              <a:rPr lang="en-GB" dirty="0"/>
              <a:t>Or multiple representing tubercles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3574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COTS calculator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6407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affect any part of the eye like TB, anterior , intermediate, posterior </a:t>
            </a:r>
          </a:p>
          <a:p>
            <a:r>
              <a:rPr lang="en-GB" dirty="0"/>
              <a:t>Vitreous snowballs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255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Liang, J., 2025. Trend and Projection of Myopia in Children and Adolescents from 1990 to 2050: A Comprehensive Systematic Review and Meta-analysis”.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 J 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Ophthalmol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362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p.109.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907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1039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072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NHS screening programmes have a clear target condition — and for diabetic eye screening that’s diabetic retinopathy. But uniquely, because we look directly at the retina, we often pick up </a:t>
            </a:r>
            <a:r>
              <a:rPr lang="en-GB" b="1" dirty="0"/>
              <a:t>other important pathology</a:t>
            </a:r>
            <a:r>
              <a:rPr lang="en-GB" dirty="0"/>
              <a:t>. That makes DES not just a sieve for DR, but also a safety net for other sight-threatening eye diseases. You often capture </a:t>
            </a:r>
            <a:r>
              <a:rPr lang="en-GB" b="1" dirty="0"/>
              <a:t>other important retinal diseases</a:t>
            </a:r>
            <a:r>
              <a:rPr lang="en-GB" dirty="0"/>
              <a:t> (they just come along “for free”).</a:t>
            </a:r>
          </a:p>
          <a:p>
            <a:r>
              <a:rPr lang="en-GB" dirty="0"/>
              <a:t>Sometimes, you’re the </a:t>
            </a:r>
            <a:r>
              <a:rPr lang="en-GB" i="1" dirty="0"/>
              <a:t>first person</a:t>
            </a:r>
            <a:r>
              <a:rPr lang="en-GB" dirty="0"/>
              <a:t> to notice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6844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273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606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Ryan’s Retina Index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895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49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008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Campochiaro PA. Retinal and Choroidal Vascular Diseases: Past, Present, and Future: The 2021 Proctor Lecture. Invest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Ophthalmol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 Sci. 2021 Nov 1;62(14):26.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10.1167/iovs.62.14.26. PMID: 34817536; PMCID: PMC8637787.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301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F9507-06DE-4A1E-BF28-D15405EE1EA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089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74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330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93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33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9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45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611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639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2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85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22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97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bank.asrs.org/home?path=%2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6BF6-FAF9-FE93-EA2F-E8156B00A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Beyond Diabetic Retinopathy: Spotting the Unusual in Retinal Screening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F570E-CAFA-2912-E350-35382F3036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Mr Yu Jeat Chong FRCOphth </a:t>
            </a:r>
          </a:p>
          <a:p>
            <a:r>
              <a:rPr lang="en-GB" dirty="0"/>
              <a:t>Consultant Ophthalmologist in Medical Retina and Uveitis</a:t>
            </a:r>
          </a:p>
          <a:p>
            <a:r>
              <a:rPr lang="en-GB" dirty="0"/>
              <a:t>Birmingham and Midland Eye Centre</a:t>
            </a:r>
          </a:p>
          <a:p>
            <a:r>
              <a:rPr lang="en-GB" dirty="0"/>
              <a:t>Honorary Senior Clinical Research Fellow, University of Birmingham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5ED43C-EE81-CD64-E2F8-C029ABF37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57866" cy="86142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17DD1B3-4FF8-E0D0-525A-4751AB22E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-31252"/>
            <a:ext cx="3438525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251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B42E-050B-A578-9CE8-C6ACFC07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Age-related macular degeneration</a:t>
            </a:r>
          </a:p>
        </p:txBody>
      </p:sp>
      <p:pic>
        <p:nvPicPr>
          <p:cNvPr id="3078" name="Picture 6" descr="file">
            <a:extLst>
              <a:ext uri="{FF2B5EF4-FFF2-40B4-BE49-F238E27FC236}">
                <a16:creationId xmlns:a16="http://schemas.microsoft.com/office/drawing/2014/main" id="{1632235D-779A-AD00-89C8-A1B19C652C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094" y="1803322"/>
            <a:ext cx="505037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lose-up of a red eyeball&#10;&#10;AI-generated content may be incorrect.">
            <a:extLst>
              <a:ext uri="{FF2B5EF4-FFF2-40B4-BE49-F238E27FC236}">
                <a16:creationId xmlns:a16="http://schemas.microsoft.com/office/drawing/2014/main" id="{4FFFAA9D-D2F5-2DD7-010B-52A205902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62" y="1997171"/>
            <a:ext cx="5954719" cy="4157489"/>
          </a:xfrm>
          <a:prstGeom prst="rect">
            <a:avLst/>
          </a:prstGeom>
        </p:spPr>
      </p:pic>
      <p:pic>
        <p:nvPicPr>
          <p:cNvPr id="7" name="Picture 6" descr="A collage of images of a human eye&#10;&#10;AI-generated content may be incorrect.">
            <a:extLst>
              <a:ext uri="{FF2B5EF4-FFF2-40B4-BE49-F238E27FC236}">
                <a16:creationId xmlns:a16="http://schemas.microsoft.com/office/drawing/2014/main" id="{5683B187-8837-19E5-1516-B562D0FCC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950" y="1358115"/>
            <a:ext cx="81661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6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6A88B-E6EB-AC3C-EE1A-03D7EBE87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AMD is a disease of older people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676B9-2B0D-F288-598F-B7FE4A61A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Age-related macular in persons more than age 55</a:t>
            </a:r>
          </a:p>
          <a:p>
            <a:endParaRPr lang="en-GB" dirty="0"/>
          </a:p>
          <a:p>
            <a:r>
              <a:rPr lang="en-GB" dirty="0"/>
              <a:t>Drusen in younger patients eg: 20-40s, is never normal</a:t>
            </a:r>
          </a:p>
          <a:p>
            <a:pPr lvl="1"/>
            <a:r>
              <a:rPr lang="en-GB" dirty="0"/>
              <a:t>Consider diagnosis like </a:t>
            </a:r>
            <a:r>
              <a:rPr lang="en-GB" dirty="0" err="1"/>
              <a:t>Malattia</a:t>
            </a:r>
            <a:r>
              <a:rPr lang="en-GB" dirty="0"/>
              <a:t> </a:t>
            </a:r>
            <a:r>
              <a:rPr lang="en-GB" dirty="0" err="1"/>
              <a:t>Leventinese</a:t>
            </a:r>
            <a:endParaRPr lang="en-GB" dirty="0"/>
          </a:p>
          <a:p>
            <a:pPr lvl="1"/>
            <a:r>
              <a:rPr lang="en-GB" dirty="0"/>
              <a:t>Genetic disease like loss of function complement factor H variant</a:t>
            </a:r>
          </a:p>
          <a:p>
            <a:pPr lvl="1"/>
            <a:r>
              <a:rPr lang="en-GB" dirty="0"/>
              <a:t>Could it be inflammatory?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0766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8F72C-189A-D133-FDA6-425A07688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Adult onset vitelliform macular dystrophy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30E7-94F3-8BD2-1A87-AB98572CA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115EF4-E919-0723-97E0-4C970C48EB2A}"/>
              </a:ext>
            </a:extLst>
          </p:cNvPr>
          <p:cNvSpPr txBox="1"/>
          <p:nvPr/>
        </p:nvSpPr>
        <p:spPr>
          <a:xfrm>
            <a:off x="2774447" y="2669228"/>
            <a:ext cx="60941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82828"/>
                </a:solidFill>
                <a:effectLst/>
                <a:latin typeface="ThinSpaceFallback"/>
              </a:rPr>
              <a:t>“A peculiar central macular dystrophy” first described in 1974 by J. Donald Gass </a:t>
            </a:r>
          </a:p>
          <a:p>
            <a:r>
              <a:rPr lang="en-GB" dirty="0">
                <a:solidFill>
                  <a:srgbClr val="282828"/>
                </a:solidFill>
                <a:latin typeface="ThinSpaceFallback"/>
              </a:rPr>
              <a:t>Tend to occur in persons aged 30-50, but can be older</a:t>
            </a:r>
            <a:endParaRPr lang="en-GB" dirty="0"/>
          </a:p>
        </p:txBody>
      </p:sp>
      <p:pic>
        <p:nvPicPr>
          <p:cNvPr id="4098" name="Picture 2" descr="file">
            <a:extLst>
              <a:ext uri="{FF2B5EF4-FFF2-40B4-BE49-F238E27FC236}">
                <a16:creationId xmlns:a16="http://schemas.microsoft.com/office/drawing/2014/main" id="{15BF296E-6ED8-49DB-D8CB-CEE18932A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566" y="1666831"/>
            <a:ext cx="5238867" cy="513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20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E6981-14A8-F54C-9BF7-9A2887748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White dot syndrome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3743B9-EAD4-1F26-3671-9E537F535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5873" y="2023166"/>
            <a:ext cx="6124575" cy="4076700"/>
          </a:xfrm>
          <a:prstGeom prst="rect">
            <a:avLst/>
          </a:prstGeom>
        </p:spPr>
      </p:pic>
      <p:pic>
        <p:nvPicPr>
          <p:cNvPr id="3074" name="Picture 2" descr="file">
            <a:extLst>
              <a:ext uri="{FF2B5EF4-FFF2-40B4-BE49-F238E27FC236}">
                <a16:creationId xmlns:a16="http://schemas.microsoft.com/office/drawing/2014/main" id="{22AEFED6-A48D-D7BF-737C-E5A8CFE5F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849" y="1902721"/>
            <a:ext cx="5530255" cy="419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842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BB71A-9B34-EE18-61E5-919B6F33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White dot syndrome difficult to differentiate on CFP alone….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C9715-4630-D86A-5F80-99DCF96C3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866" y="1825625"/>
            <a:ext cx="5696531" cy="4095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4DF8A6-3C19-E50F-DC94-68500923D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456" y="2463837"/>
            <a:ext cx="4157087" cy="371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72156-534E-293B-F712-7C5DAF14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We have other imaging to help us in hospital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lage of images of a human eye&#10;&#10;AI-generated content may be incorrect.">
            <a:extLst>
              <a:ext uri="{FF2B5EF4-FFF2-40B4-BE49-F238E27FC236}">
                <a16:creationId xmlns:a16="http://schemas.microsoft.com/office/drawing/2014/main" id="{4F50DB18-5603-5E66-111B-542DCAA2A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3860" b="1314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0131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25432-DACD-CBB2-E40F-DF51E7722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Vein occlusions</a:t>
            </a:r>
          </a:p>
        </p:txBody>
      </p:sp>
      <p:pic>
        <p:nvPicPr>
          <p:cNvPr id="5122" name="Picture 2" descr="file">
            <a:extLst>
              <a:ext uri="{FF2B5EF4-FFF2-40B4-BE49-F238E27FC236}">
                <a16:creationId xmlns:a16="http://schemas.microsoft.com/office/drawing/2014/main" id="{435D110A-CF20-AFF1-189A-DD235829AE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45" y="1690688"/>
            <a:ext cx="508710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ile">
            <a:extLst>
              <a:ext uri="{FF2B5EF4-FFF2-40B4-BE49-F238E27FC236}">
                <a16:creationId xmlns:a16="http://schemas.microsoft.com/office/drawing/2014/main" id="{7C39DF47-8F2B-76E3-BFBB-FFAD61B5B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1690688"/>
            <a:ext cx="612457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34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6BAFE-22B3-F7B8-EAAB-6108FD5F3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Beware the asymmetrical haemorrhages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179DDF-4916-9DE2-88EE-76D14AF3D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34633" y="1825625"/>
            <a:ext cx="4719167" cy="4351338"/>
          </a:xfrm>
          <a:prstGeom prst="rect">
            <a:avLst/>
          </a:prstGeom>
        </p:spPr>
      </p:pic>
      <p:pic>
        <p:nvPicPr>
          <p:cNvPr id="6146" name="Picture 2" descr="file">
            <a:extLst>
              <a:ext uri="{FF2B5EF4-FFF2-40B4-BE49-F238E27FC236}">
                <a16:creationId xmlns:a16="http://schemas.microsoft.com/office/drawing/2014/main" id="{50A6BE44-F2C2-C76B-A3CC-5E588499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825625"/>
            <a:ext cx="518131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029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B86D44-7271-7A70-DC27-4C4FA130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GB" sz="3800"/>
              <a:t>What about other incidental findings?</a:t>
            </a:r>
          </a:p>
        </p:txBody>
      </p:sp>
      <p:sp>
        <p:nvSpPr>
          <p:cNvPr id="717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7C609-1FF0-1C12-D5BF-70E81C185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GB" sz="2200"/>
              <a:t>Common things are common </a:t>
            </a:r>
          </a:p>
          <a:p>
            <a:r>
              <a:rPr lang="en-GB" sz="2200"/>
              <a:t>Toxoplasmosis is the most common cause of infectious uveitis </a:t>
            </a:r>
          </a:p>
        </p:txBody>
      </p:sp>
      <p:pic>
        <p:nvPicPr>
          <p:cNvPr id="7170" name="Picture 2" descr="Toxoplasmosis in Cats | Cornell University College of Veterinary Medicine">
            <a:extLst>
              <a:ext uri="{FF2B5EF4-FFF2-40B4-BE49-F238E27FC236}">
                <a16:creationId xmlns:a16="http://schemas.microsoft.com/office/drawing/2014/main" id="{D4508B7D-770C-6060-BA34-2B3A4EFEA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658882"/>
            <a:ext cx="6903720" cy="554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873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6D5A4-2464-0F77-8D5E-48169A9DB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ways of transmission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1332C-C019-4724-6DAE-E58A834C8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Foodborne </a:t>
            </a:r>
          </a:p>
          <a:p>
            <a:pPr lvl="1"/>
            <a:r>
              <a:rPr lang="en-GB" dirty="0"/>
              <a:t>Contaminated/ undercooked meat ( pork, lamb, venison)</a:t>
            </a:r>
          </a:p>
          <a:p>
            <a:pPr lvl="1"/>
            <a:r>
              <a:rPr lang="en-GB" dirty="0"/>
              <a:t>Shellfish ( oysters, clams, mussels) </a:t>
            </a:r>
          </a:p>
          <a:p>
            <a:pPr lvl="1"/>
            <a:r>
              <a:rPr lang="en-GB" dirty="0"/>
              <a:t>Food contaminated by knives, utensils, cutting boards, other food in contact with raw meat/ shellfish</a:t>
            </a:r>
          </a:p>
          <a:p>
            <a:pPr lvl="1"/>
            <a:r>
              <a:rPr lang="en-GB" dirty="0"/>
              <a:t>Drinking water contaminated with </a:t>
            </a:r>
            <a:r>
              <a:rPr lang="en-GB" i="1" dirty="0"/>
              <a:t>Toxoplasma</a:t>
            </a:r>
            <a:endParaRPr lang="en-GB" dirty="0"/>
          </a:p>
          <a:p>
            <a:pPr lvl="1"/>
            <a:r>
              <a:rPr lang="en-GB" dirty="0"/>
              <a:t>Unpasteurized goat’s milk</a:t>
            </a:r>
          </a:p>
          <a:p>
            <a:r>
              <a:rPr lang="en-GB" dirty="0"/>
              <a:t>Doesn’t pass from person to person </a:t>
            </a:r>
          </a:p>
          <a:p>
            <a:pPr lvl="1"/>
            <a:r>
              <a:rPr lang="en-GB" dirty="0"/>
              <a:t>Except from mother-to-child</a:t>
            </a:r>
          </a:p>
        </p:txBody>
      </p:sp>
    </p:spTree>
    <p:extLst>
      <p:ext uri="{BB962C8B-B14F-4D97-AF65-F5344CB8AC3E}">
        <p14:creationId xmlns:p14="http://schemas.microsoft.com/office/powerpoint/2010/main" val="3035156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18EA5-F811-0F03-3BAB-0C99A3FA9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Screening is a like a sieve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0D255A-D04E-7429-F293-1F4042BE5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2939" y="1509445"/>
            <a:ext cx="8470661" cy="44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1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8F63-D31D-898E-8559-DA2B6F046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Headlight in the fog</a:t>
            </a:r>
          </a:p>
        </p:txBody>
      </p:sp>
      <p:pic>
        <p:nvPicPr>
          <p:cNvPr id="8194" name="Picture 2" descr="file">
            <a:extLst>
              <a:ext uri="{FF2B5EF4-FFF2-40B4-BE49-F238E27FC236}">
                <a16:creationId xmlns:a16="http://schemas.microsoft.com/office/drawing/2014/main" id="{E99BED00-F667-7422-13DC-62AE4AB5AC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1537"/>
            <a:ext cx="540327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ile">
            <a:extLst>
              <a:ext uri="{FF2B5EF4-FFF2-40B4-BE49-F238E27FC236}">
                <a16:creationId xmlns:a16="http://schemas.microsoft.com/office/drawing/2014/main" id="{B10647F6-9B3C-669C-21B3-2878AEC06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73" y="2141537"/>
            <a:ext cx="638792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69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FF209-2250-D1E6-98F8-8E2CB6E4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toxoplasmosis you would see</a:t>
            </a:r>
          </a:p>
        </p:txBody>
      </p:sp>
      <p:pic>
        <p:nvPicPr>
          <p:cNvPr id="9218" name="Picture 2" descr="file">
            <a:extLst>
              <a:ext uri="{FF2B5EF4-FFF2-40B4-BE49-F238E27FC236}">
                <a16:creationId xmlns:a16="http://schemas.microsoft.com/office/drawing/2014/main" id="{7B15A355-B523-4EB9-4F44-0B18B0054E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50" y="1690688"/>
            <a:ext cx="511500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ile">
            <a:extLst>
              <a:ext uri="{FF2B5EF4-FFF2-40B4-BE49-F238E27FC236}">
                <a16:creationId xmlns:a16="http://schemas.microsoft.com/office/drawing/2014/main" id="{F9B05912-8000-35EA-7F60-998E6794C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476" y="1690688"/>
            <a:ext cx="5115010" cy="44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ig. 2">
            <a:extLst>
              <a:ext uri="{FF2B5EF4-FFF2-40B4-BE49-F238E27FC236}">
                <a16:creationId xmlns:a16="http://schemas.microsoft.com/office/drawing/2014/main" id="{212514B8-6D08-B06C-7ED7-A989EDB6D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96" y="1690688"/>
            <a:ext cx="5534025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1E55C-FB6B-4909-5F6B-110E07A47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8630" y="1690688"/>
            <a:ext cx="4601217" cy="4105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FCFF38-D06D-08F0-4313-8D60FC2CBED8}"/>
              </a:ext>
            </a:extLst>
          </p:cNvPr>
          <p:cNvSpPr txBox="1"/>
          <p:nvPr/>
        </p:nvSpPr>
        <p:spPr>
          <a:xfrm>
            <a:off x="4937686" y="1690688"/>
            <a:ext cx="3672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Kyrieleis</a:t>
            </a:r>
            <a:r>
              <a:rPr lang="en-GB" sz="2800" b="1" dirty="0"/>
              <a:t> Plaque</a:t>
            </a:r>
          </a:p>
        </p:txBody>
      </p:sp>
    </p:spTree>
    <p:extLst>
      <p:ext uri="{BB962C8B-B14F-4D97-AF65-F5344CB8AC3E}">
        <p14:creationId xmlns:p14="http://schemas.microsoft.com/office/powerpoint/2010/main" val="311645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A9AF2-9F48-FD3D-CBFA-D15ECEE8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GB" sz="5400"/>
              <a:t>Tuberculosis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06F6B-0D5B-0E07-2C7D-957221FD0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GB" sz="2200"/>
              <a:t>Up to one third of world’s population estimated to be infected with latent TB </a:t>
            </a:r>
          </a:p>
          <a:p>
            <a:r>
              <a:rPr lang="en-GB" sz="2200"/>
              <a:t>10.6 million people per year fell ill with TB in 2022</a:t>
            </a:r>
          </a:p>
          <a:p>
            <a:r>
              <a:rPr lang="en-GB" sz="2200"/>
              <a:t>Airborne disease caused by the bacterium </a:t>
            </a:r>
            <a:r>
              <a:rPr lang="en-GB" sz="2200" i="1"/>
              <a:t>Mycobacteria tuberculosis</a:t>
            </a:r>
          </a:p>
          <a:p>
            <a:r>
              <a:rPr lang="en-GB" sz="2200"/>
              <a:t>Known as the ‘great mimic’ as can affect virtually any organ in the body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B373A-5A7D-15E2-9DB3-7D30B6B90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4" r="3" b="9104"/>
          <a:stretch/>
        </p:blipFill>
        <p:spPr>
          <a:xfrm>
            <a:off x="7863840" y="969253"/>
            <a:ext cx="4014216" cy="2149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2FF06-B563-759E-BF17-FA6D4C6932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2376"/>
          <a:stretch/>
        </p:blipFill>
        <p:spPr>
          <a:xfrm>
            <a:off x="7863840" y="4094526"/>
            <a:ext cx="3995928" cy="214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38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D42F7-0E04-1950-A23B-C23D4A035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4200"/>
              <a:t>How are we doing with TB in the UK?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C0CA0-5477-8F0F-4308-97F907F3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200"/>
              <a:t>Remains a low incidence country </a:t>
            </a:r>
          </a:p>
          <a:p>
            <a:r>
              <a:rPr lang="en-GB" sz="2200"/>
              <a:t>Active TB is on the rise</a:t>
            </a:r>
          </a:p>
          <a:p>
            <a:pPr lvl="1"/>
            <a:r>
              <a:rPr lang="en-GB" sz="2200"/>
              <a:t>TB notifications have risen to close to 5000 cases a year </a:t>
            </a:r>
          </a:p>
          <a:p>
            <a:r>
              <a:rPr lang="en-GB" sz="2200"/>
              <a:t>More common in large areas like London and Birmingham </a:t>
            </a:r>
          </a:p>
          <a:p>
            <a:pPr lvl="1"/>
            <a:r>
              <a:rPr lang="en-GB" sz="2200"/>
              <a:t>And in areas with higher level of deprivation</a:t>
            </a:r>
          </a:p>
        </p:txBody>
      </p:sp>
      <p:pic>
        <p:nvPicPr>
          <p:cNvPr id="1026" name="Picture 2" descr="What is the site, situation and connectivity of Birmingham? - Internet  Geography">
            <a:extLst>
              <a:ext uri="{FF2B5EF4-FFF2-40B4-BE49-F238E27FC236}">
                <a16:creationId xmlns:a16="http://schemas.microsoft.com/office/drawing/2014/main" id="{781842C1-AE00-ACB3-045B-7D53B2EF9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r="26889" b="-1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118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6313-DC4D-7B80-369B-2FC73FB7B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Ocular manifestations of TB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FA2E3-5970-4BC1-B827-84B72A304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External eye disease </a:t>
            </a:r>
          </a:p>
          <a:p>
            <a:r>
              <a:rPr lang="en-GB"/>
              <a:t>Intraocular disease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C06AE6-BFBD-0FD9-0770-916632299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07" y="1346122"/>
            <a:ext cx="3113903" cy="4165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A0144D-A778-8789-8E3E-1A64DBC3F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804" y="1455532"/>
            <a:ext cx="3234907" cy="289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67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B2B13-A94C-88E4-9B00-33CF049B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BMEC Experience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D215C-EC1C-EF7E-BD54-0ED863915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85071" cy="4351338"/>
          </a:xfrm>
        </p:spPr>
        <p:txBody>
          <a:bodyPr/>
          <a:lstStyle/>
          <a:p>
            <a:r>
              <a:rPr lang="en-GB" dirty="0"/>
              <a:t>In cohort of 41 ocular TB patients between 2010 to 2014 </a:t>
            </a:r>
          </a:p>
          <a:p>
            <a:pPr lvl="1"/>
            <a:r>
              <a:rPr lang="en-GB" dirty="0"/>
              <a:t>Only 1 patient presented with nodular scleritis </a:t>
            </a:r>
          </a:p>
          <a:p>
            <a:pPr lvl="1"/>
            <a:r>
              <a:rPr lang="en-GB" dirty="0"/>
              <a:t>2 patients presented with symptoms other than intraocular inflammation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0008A-FC00-FABD-DCA9-6A28C6A46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633" y="1168260"/>
            <a:ext cx="6158802" cy="192462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3702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119B-2327-81BF-B8E8-2BC0FB683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features of OTB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684B9-F429-6B3E-559A-8692695D4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Classic presentation tends to be posterior uveitis </a:t>
            </a:r>
          </a:p>
          <a:p>
            <a:pPr lvl="1"/>
            <a:r>
              <a:rPr lang="en-GB" dirty="0"/>
              <a:t>Peripheral occlusive vasculitis </a:t>
            </a:r>
          </a:p>
          <a:p>
            <a:pPr lvl="1"/>
            <a:r>
              <a:rPr lang="en-GB" dirty="0"/>
              <a:t>Choroidal granuloma</a:t>
            </a:r>
          </a:p>
          <a:p>
            <a:pPr lvl="1"/>
            <a:r>
              <a:rPr lang="en-GB" dirty="0"/>
              <a:t>Serpiginous choroiditis</a:t>
            </a:r>
          </a:p>
        </p:txBody>
      </p:sp>
    </p:spTree>
    <p:extLst>
      <p:ext uri="{BB962C8B-B14F-4D97-AF65-F5344CB8AC3E}">
        <p14:creationId xmlns:p14="http://schemas.microsoft.com/office/powerpoint/2010/main" val="2179241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FDF0B-8309-DF92-D7BF-AE28A7AC2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Occlusive vasculitis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E38A64-21EC-673E-4F1C-5C41C33A6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03560" y="1255611"/>
            <a:ext cx="5567967" cy="5318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16F0D-8C69-6C4F-5FE4-B081C4654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171" y="2141567"/>
            <a:ext cx="4610743" cy="3982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C6E5BF-32B9-6F10-92F3-C395210C2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827" y="1586030"/>
            <a:ext cx="7705060" cy="46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7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3738B-34DB-6502-860C-2E61A6BDF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Serpiginous OTB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55EF36-8772-503B-874D-80D8F4815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098" y="1755153"/>
            <a:ext cx="4562168" cy="3843270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D34263B-83B8-C20E-0FC5-7ADBEB31D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929" b="-1"/>
          <a:stretch/>
        </p:blipFill>
        <p:spPr>
          <a:xfrm>
            <a:off x="1106849" y="1690688"/>
            <a:ext cx="3715873" cy="380218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748D38-33B6-793B-B063-306683548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889" y="1854330"/>
            <a:ext cx="7109474" cy="374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1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46D68-CB98-8AA5-6B49-2F3BCE873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Choroidal granuloma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A72A34-04AB-1BAB-417B-B812EABD72C9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Can be solitary as a single elevated mass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Or multiple representing tubercles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806172-2A56-D4D1-6CDA-2195FEEE3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4241" r="2" b="2"/>
          <a:stretch>
            <a:fillRect/>
          </a:stretch>
        </p:blipFill>
        <p:spPr>
          <a:xfrm>
            <a:off x="5223212" y="604694"/>
            <a:ext cx="3676072" cy="366496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BE1DB-9724-611D-11E7-7D4858437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641" y="2872899"/>
            <a:ext cx="7452359" cy="3486825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377218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BF5C1-6469-AC67-78AA-A58F5ECE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those probably with disease versus those without</a:t>
            </a:r>
          </a:p>
        </p:txBody>
      </p:sp>
      <p:pic>
        <p:nvPicPr>
          <p:cNvPr id="8" name="Picture 7" descr="A close up of a circular object&#10;&#10;AI-generated content may be incorrect.">
            <a:extLst>
              <a:ext uri="{FF2B5EF4-FFF2-40B4-BE49-F238E27FC236}">
                <a16:creationId xmlns:a16="http://schemas.microsoft.com/office/drawing/2014/main" id="{E6E42A78-C300-41E3-BFF0-4FC908611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683" y="1827777"/>
            <a:ext cx="3975100" cy="3975100"/>
          </a:xfrm>
          <a:prstGeom prst="rect">
            <a:avLst/>
          </a:prstGeom>
        </p:spPr>
      </p:pic>
      <p:pic>
        <p:nvPicPr>
          <p:cNvPr id="12" name="Picture 11" descr="A close-up of a red circle&#10;&#10;AI-generated content may be incorrect.">
            <a:extLst>
              <a:ext uri="{FF2B5EF4-FFF2-40B4-BE49-F238E27FC236}">
                <a16:creationId xmlns:a16="http://schemas.microsoft.com/office/drawing/2014/main" id="{3DC22F2F-3687-9DC4-E8F4-106747F9C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" y="2207943"/>
            <a:ext cx="4073843" cy="3489547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4E53BCF-FEFC-FFA8-ACAA-94D84A238E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191232" y="1965165"/>
            <a:ext cx="4883928" cy="370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9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EC429-82D3-B342-AF84-75E2B3AB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 is difficult for us to tell without other tests!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5B80E-54B8-FB89-B719-AE69B7002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99F8002-6ABB-8B95-401A-8EE08F96C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9683"/>
            <a:ext cx="9588910" cy="443487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2263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F45DD-4A1E-F0D2-F7F9-7901FCB1F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about sarcoidosis?</a:t>
            </a:r>
          </a:p>
        </p:txBody>
      </p:sp>
      <p:pic>
        <p:nvPicPr>
          <p:cNvPr id="2050" name="Picture 2" descr="file">
            <a:extLst>
              <a:ext uri="{FF2B5EF4-FFF2-40B4-BE49-F238E27FC236}">
                <a16:creationId xmlns:a16="http://schemas.microsoft.com/office/drawing/2014/main" id="{114BB16C-90C3-4540-AA0A-CA121F400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32" y="1967706"/>
            <a:ext cx="6124575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">
            <a:extLst>
              <a:ext uri="{FF2B5EF4-FFF2-40B4-BE49-F238E27FC236}">
                <a16:creationId xmlns:a16="http://schemas.microsoft.com/office/drawing/2014/main" id="{08CE16D0-F6D0-5530-E6BE-42B8DC3A86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17" y="1967706"/>
            <a:ext cx="5995320" cy="399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B83F31-C723-7DCA-4F9B-02E0F6C1A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206" y="1528497"/>
            <a:ext cx="6163698" cy="443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1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1390-C686-A19C-A42C-71D1CCED7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Another common condition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36998-95CC-5923-9F37-312D91C9A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Myopia</a:t>
            </a:r>
          </a:p>
          <a:p>
            <a:pPr lvl="1"/>
            <a:r>
              <a:rPr lang="en-GB" dirty="0"/>
              <a:t>Global prevalence of childhood myopia is growing </a:t>
            </a:r>
          </a:p>
          <a:p>
            <a:pPr lvl="1"/>
            <a:r>
              <a:rPr lang="en-GB" dirty="0"/>
              <a:t>Affecting approximately 1/3 of children and adolescents </a:t>
            </a:r>
          </a:p>
          <a:p>
            <a:pPr lvl="1"/>
            <a:r>
              <a:rPr lang="en-GB" dirty="0"/>
              <a:t>Global incidence of myopia will exceed 740 million cases </a:t>
            </a:r>
          </a:p>
        </p:txBody>
      </p:sp>
    </p:spTree>
    <p:extLst>
      <p:ext uri="{BB962C8B-B14F-4D97-AF65-F5344CB8AC3E}">
        <p14:creationId xmlns:p14="http://schemas.microsoft.com/office/powerpoint/2010/main" val="2636947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D46AF-9D7D-18EE-5061-FEAD9BE34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Tessellated fundus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A8584-429A-0986-35A3-0411A4325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file">
            <a:extLst>
              <a:ext uri="{FF2B5EF4-FFF2-40B4-BE49-F238E27FC236}">
                <a16:creationId xmlns:a16="http://schemas.microsoft.com/office/drawing/2014/main" id="{13450FC0-65F2-5920-9260-2CFF1F67C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1754001"/>
            <a:ext cx="4634099" cy="463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3B8612-DE8E-B689-F70A-1E528EDD4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54001"/>
            <a:ext cx="4722110" cy="487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406F5-F6E1-74C6-9B8B-7901DCDF5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Patchy and macular atrophy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8E5F75-0C52-B220-17E4-82B2270D7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1667479"/>
            <a:ext cx="4757392" cy="4862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1F2CF6-E17C-1BE5-7F23-6F1571463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67479"/>
            <a:ext cx="4757392" cy="466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20AA-47EB-802A-A2D9-34419DD04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Lacquer cracks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6DC2F-730B-5F16-B8F5-E80BF113C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file">
            <a:extLst>
              <a:ext uri="{FF2B5EF4-FFF2-40B4-BE49-F238E27FC236}">
                <a16:creationId xmlns:a16="http://schemas.microsoft.com/office/drawing/2014/main" id="{D18A504D-4338-173F-A90E-4A08DCA5A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02594"/>
            <a:ext cx="5168056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BB5759-B86C-5C97-E8D3-7EAA83F13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72" y="1520454"/>
            <a:ext cx="5168057" cy="497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44125-6603-DFFE-FA3B-6AA68381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Neovascularisation in myopia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854E9-344D-C1F7-9B7D-32E96FF6E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882DC-3C9D-CC12-A27D-B6B4A45E3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67130"/>
            <a:ext cx="5175673" cy="4825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25D25-E833-86F2-375F-954361F62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327" y="1612343"/>
            <a:ext cx="4883908" cy="493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5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76B43-788C-B34C-FB6B-D16EA3200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Don’t forget…</a:t>
            </a:r>
          </a:p>
        </p:txBody>
      </p:sp>
      <p:pic>
        <p:nvPicPr>
          <p:cNvPr id="12292" name="Picture 4" descr="file">
            <a:extLst>
              <a:ext uri="{FF2B5EF4-FFF2-40B4-BE49-F238E27FC236}">
                <a16:creationId xmlns:a16="http://schemas.microsoft.com/office/drawing/2014/main" id="{86CFAB33-578E-8833-4D1C-AF5B340934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03" y="1825625"/>
            <a:ext cx="580479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60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28DA-DE47-D222-21F1-94B37DB4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5B0FE-F203-C777-D9D0-825F81F9C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Retina Image Bank (ASCRS)- Free Images</a:t>
            </a:r>
          </a:p>
          <a:p>
            <a:pPr lvl="1"/>
            <a:r>
              <a:rPr lang="en-GB" dirty="0">
                <a:hlinkClick r:id="rId3"/>
              </a:rPr>
              <a:t>https://imagebank.asrs.org/home?path=%2F</a:t>
            </a:r>
            <a:endParaRPr lang="en-GB" dirty="0"/>
          </a:p>
          <a:p>
            <a:r>
              <a:rPr lang="en-GB" dirty="0"/>
              <a:t>Ayton, L., 2017. The Retinal Atlas–Second Edition K Bailey Freund, David Sarraf, William F </a:t>
            </a:r>
            <a:r>
              <a:rPr lang="en-GB" dirty="0" err="1"/>
              <a:t>Mieler</a:t>
            </a:r>
            <a:r>
              <a:rPr lang="en-GB" dirty="0"/>
              <a:t>, Lawrence A Yannuzzi Elsevier 2016</a:t>
            </a:r>
          </a:p>
          <a:p>
            <a:r>
              <a:rPr lang="en-GB" dirty="0"/>
              <a:t>International Myopia Institute</a:t>
            </a:r>
          </a:p>
          <a:p>
            <a:pPr lvl="1"/>
            <a:r>
              <a:rPr lang="en-GB" dirty="0"/>
              <a:t>https://myopiainstitute.org/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142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DCB3D7-2BB5-0F63-F5AF-29D00B73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71552"/>
            <a:ext cx="4479515" cy="1700784"/>
          </a:xfrm>
        </p:spPr>
        <p:txBody>
          <a:bodyPr anchor="b">
            <a:normAutofit/>
          </a:bodyPr>
          <a:lstStyle/>
          <a:p>
            <a:r>
              <a:rPr lang="en-GB" sz="5400" dirty="0"/>
              <a:t>DES is unique! 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3BB22-77E0-00AB-E2B1-2D3D94715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4014066" cy="3410712"/>
          </a:xfrm>
        </p:spPr>
        <p:txBody>
          <a:bodyPr anchor="t">
            <a:normAutofit/>
          </a:bodyPr>
          <a:lstStyle/>
          <a:p>
            <a:r>
              <a:rPr lang="en-GB" sz="2200" dirty="0"/>
              <a:t>Other NHS screening programme have a clear target condition </a:t>
            </a:r>
          </a:p>
          <a:p>
            <a:r>
              <a:rPr lang="en-GB" sz="2200" dirty="0"/>
              <a:t>You often capture other important retinal disease</a:t>
            </a:r>
          </a:p>
          <a:p>
            <a:r>
              <a:rPr lang="en-GB" sz="2200" dirty="0"/>
              <a:t>Sometimes </a:t>
            </a:r>
            <a:r>
              <a:rPr lang="en-GB" sz="2200" i="1" dirty="0"/>
              <a:t>first person</a:t>
            </a:r>
            <a:r>
              <a:rPr lang="en-GB" sz="2200" dirty="0"/>
              <a:t> to notice them!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839CE-2AA7-576C-8F40-B7DA83ADC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02" y="2117293"/>
            <a:ext cx="6903720" cy="2623413"/>
          </a:xfrm>
          <a:prstGeom prst="rect">
            <a:avLst/>
          </a:prstGeom>
        </p:spPr>
      </p:pic>
      <p:pic>
        <p:nvPicPr>
          <p:cNvPr id="7" name="Picture 6" descr="A close-up of a round object&#10;&#10;AI-generated content may be incorrect.">
            <a:extLst>
              <a:ext uri="{FF2B5EF4-FFF2-40B4-BE49-F238E27FC236}">
                <a16:creationId xmlns:a16="http://schemas.microsoft.com/office/drawing/2014/main" id="{710D66E1-41AF-EC95-4B91-6A1DDAD46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450" y="1776866"/>
            <a:ext cx="5293637" cy="453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6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79611-3D2A-BF3B-C2FF-12D042192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5400"/>
              <a:t>What is diabetic retinopathy?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DDFFE-B9A2-1080-1A76-6781E21E6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GB" sz="1900" dirty="0"/>
              <a:t>Microvascular complication of diabetes: </a:t>
            </a:r>
          </a:p>
          <a:p>
            <a:pPr lvl="1"/>
            <a:r>
              <a:rPr lang="en-GB" sz="1900" dirty="0"/>
              <a:t>Affects 30-40% of people with diabetes </a:t>
            </a:r>
          </a:p>
          <a:p>
            <a:r>
              <a:rPr lang="en-GB" sz="1900" dirty="0"/>
              <a:t>Key risk factors: </a:t>
            </a:r>
          </a:p>
          <a:p>
            <a:pPr lvl="1"/>
            <a:r>
              <a:rPr lang="en-GB" sz="1900" dirty="0"/>
              <a:t>Diabetes duration </a:t>
            </a:r>
          </a:p>
          <a:p>
            <a:pPr lvl="1"/>
            <a:r>
              <a:rPr lang="en-GB" sz="1900" dirty="0"/>
              <a:t>Poor glycaemic control </a:t>
            </a:r>
          </a:p>
          <a:p>
            <a:pPr lvl="1"/>
            <a:r>
              <a:rPr lang="en-GB" sz="1900" dirty="0"/>
              <a:t>Hypertension </a:t>
            </a:r>
          </a:p>
          <a:p>
            <a:r>
              <a:rPr lang="en-GB" sz="1900" dirty="0"/>
              <a:t>Major challenge </a:t>
            </a:r>
          </a:p>
          <a:p>
            <a:pPr lvl="1"/>
            <a:r>
              <a:rPr lang="en-GB" sz="1900" dirty="0"/>
              <a:t>Low disease awareness</a:t>
            </a:r>
          </a:p>
          <a:p>
            <a:pPr lvl="1"/>
            <a:r>
              <a:rPr lang="en-GB" sz="1900" dirty="0"/>
              <a:t>Poor systemic risk factor management </a:t>
            </a:r>
          </a:p>
        </p:txBody>
      </p:sp>
      <p:pic>
        <p:nvPicPr>
          <p:cNvPr id="5" name="Picture 4" descr="Close-up of a red blood vessels&#10;&#10;AI-generated content may be incorrect.">
            <a:extLst>
              <a:ext uri="{FF2B5EF4-FFF2-40B4-BE49-F238E27FC236}">
                <a16:creationId xmlns:a16="http://schemas.microsoft.com/office/drawing/2014/main" id="{C1D2ADEE-0930-2E3C-95B6-26AAC93EFB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9" r="22759" b="3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8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2C41-27A9-9BB8-F415-E11D73366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 the only vascular disease of the eye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53015-9EA7-ADED-ACA7-5AA4EF389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144" y="1370366"/>
            <a:ext cx="2967463" cy="51225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A7B78B-1150-C33E-F4EF-6BBF0BBAE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836" y="1370366"/>
            <a:ext cx="3134162" cy="12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051FE-617A-EEA4-8033-C52F39B03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certainly not the only category of disease in the retina!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CFF17D-EDF5-EA62-2CCD-6ECF2CFAE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7778" y="1690688"/>
            <a:ext cx="2663283" cy="5054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DF5C36-5E26-5C7B-73D0-D71ADFB43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348" y="1756878"/>
            <a:ext cx="2663283" cy="492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6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C03E1-BDA2-3087-BFD2-04CEE7E7A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163C2-7F87-13B9-806A-2C18D793B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94E45E-FB26-FE52-46C9-FFF0045165C4}"/>
              </a:ext>
            </a:extLst>
          </p:cNvPr>
          <p:cNvSpPr txBox="1"/>
          <p:nvPr/>
        </p:nvSpPr>
        <p:spPr>
          <a:xfrm>
            <a:off x="1996068" y="2704391"/>
            <a:ext cx="79285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The problem is that….</a:t>
            </a:r>
          </a:p>
          <a:p>
            <a:r>
              <a:rPr lang="en-GB" sz="2800" dirty="0"/>
              <a:t>Even medical retina specialist struggle to remember all of these</a:t>
            </a:r>
          </a:p>
        </p:txBody>
      </p:sp>
    </p:spTree>
    <p:extLst>
      <p:ext uri="{BB962C8B-B14F-4D97-AF65-F5344CB8AC3E}">
        <p14:creationId xmlns:p14="http://schemas.microsoft.com/office/powerpoint/2010/main" val="3004335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18D59-160A-C019-51EB-D5B105885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Big 3 Retinal Vascular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8CC34-2720-99C2-22D4-0C1F71396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Neovascular age-related macular degeneration </a:t>
            </a:r>
          </a:p>
          <a:p>
            <a:pPr lvl="1"/>
            <a:r>
              <a:rPr lang="en-GB" dirty="0"/>
              <a:t>Number of cases: 196 million cases globally, projected to be 288 million by 2040 </a:t>
            </a:r>
          </a:p>
          <a:p>
            <a:pPr lvl="1"/>
            <a:r>
              <a:rPr lang="en-GB" dirty="0"/>
              <a:t>Up to 10% of AMD cases have neovascular complications </a:t>
            </a:r>
          </a:p>
          <a:p>
            <a:r>
              <a:rPr lang="en-GB" dirty="0"/>
              <a:t>Diabetic retinopathy </a:t>
            </a:r>
          </a:p>
          <a:p>
            <a:pPr lvl="1"/>
            <a:r>
              <a:rPr lang="en-GB" dirty="0"/>
              <a:t>Number of cases: 103 million cases globally, projected to be 161 million by 2045 </a:t>
            </a:r>
          </a:p>
          <a:p>
            <a:r>
              <a:rPr lang="en-GB" dirty="0"/>
              <a:t>Vein occlusions</a:t>
            </a:r>
          </a:p>
          <a:p>
            <a:pPr lvl="1"/>
            <a:r>
              <a:rPr lang="en-GB" dirty="0"/>
              <a:t>Number of cases: 17 million cases globally </a:t>
            </a:r>
          </a:p>
        </p:txBody>
      </p:sp>
    </p:spTree>
    <p:extLst>
      <p:ext uri="{BB962C8B-B14F-4D97-AF65-F5344CB8AC3E}">
        <p14:creationId xmlns:p14="http://schemas.microsoft.com/office/powerpoint/2010/main" val="1064969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2240</TotalTime>
  <Words>1401</Words>
  <Application>Microsoft Office PowerPoint</Application>
  <PresentationFormat>Widescreen</PresentationFormat>
  <Paragraphs>176</Paragraphs>
  <Slides>38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Aptos</vt:lpstr>
      <vt:lpstr>Arial</vt:lpstr>
      <vt:lpstr>Calibri</vt:lpstr>
      <vt:lpstr>Calibri Light</vt:lpstr>
      <vt:lpstr>Guardian TextSans Web</vt:lpstr>
      <vt:lpstr>ThinSpaceFallback</vt:lpstr>
      <vt:lpstr>Office 2013 - 2022 Theme</vt:lpstr>
      <vt:lpstr>Beyond Diabetic Retinopathy: Spotting the Unusual in Retinal Screening</vt:lpstr>
      <vt:lpstr>Screening is a like a sieve</vt:lpstr>
      <vt:lpstr>Find those probably with disease versus those without</vt:lpstr>
      <vt:lpstr>DES is unique!  </vt:lpstr>
      <vt:lpstr>What is diabetic retinopathy?</vt:lpstr>
      <vt:lpstr>Not the only vascular disease of the eye</vt:lpstr>
      <vt:lpstr>And certainly not the only category of disease in the retina!</vt:lpstr>
      <vt:lpstr>PowerPoint Presentation</vt:lpstr>
      <vt:lpstr>The Big 3 Retinal Vascular Disease</vt:lpstr>
      <vt:lpstr>Age-related macular degeneration</vt:lpstr>
      <vt:lpstr>AMD is a disease of older people </vt:lpstr>
      <vt:lpstr>Adult onset vitelliform macular dystrophy</vt:lpstr>
      <vt:lpstr>White dot syndrome </vt:lpstr>
      <vt:lpstr>White dot syndrome difficult to differentiate on CFP alone….</vt:lpstr>
      <vt:lpstr>We have other imaging to help us in hospital</vt:lpstr>
      <vt:lpstr>Vein occlusions</vt:lpstr>
      <vt:lpstr>Beware the asymmetrical haemorrhages</vt:lpstr>
      <vt:lpstr>What about other incidental findings?</vt:lpstr>
      <vt:lpstr>Other ways of transmission  </vt:lpstr>
      <vt:lpstr>Headlight in the fog</vt:lpstr>
      <vt:lpstr>The toxoplasmosis you would see</vt:lpstr>
      <vt:lpstr>Tuberculosis</vt:lpstr>
      <vt:lpstr>How are we doing with TB in the UK?</vt:lpstr>
      <vt:lpstr>Ocular manifestations of TB</vt:lpstr>
      <vt:lpstr>BMEC Experience</vt:lpstr>
      <vt:lpstr>Typical features of OTB</vt:lpstr>
      <vt:lpstr>Occlusive vasculitis</vt:lpstr>
      <vt:lpstr>Serpiginous OTB</vt:lpstr>
      <vt:lpstr>Choroidal granuloma </vt:lpstr>
      <vt:lpstr>It is difficult for us to tell without other tests!</vt:lpstr>
      <vt:lpstr>How about sarcoidosis?</vt:lpstr>
      <vt:lpstr>Another common condition</vt:lpstr>
      <vt:lpstr>Tessellated fundus</vt:lpstr>
      <vt:lpstr>Patchy and macular atrophy</vt:lpstr>
      <vt:lpstr>Lacquer cracks</vt:lpstr>
      <vt:lpstr>Neovascularisation in myopia </vt:lpstr>
      <vt:lpstr>Don’t forget…</vt:lpstr>
      <vt:lpstr>Useful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 Jeat Chong</dc:creator>
  <cp:lastModifiedBy>Emma Winfield</cp:lastModifiedBy>
  <cp:revision>3</cp:revision>
  <dcterms:created xsi:type="dcterms:W3CDTF">2025-09-13T20:09:57Z</dcterms:created>
  <dcterms:modified xsi:type="dcterms:W3CDTF">2025-09-17T08:28:05Z</dcterms:modified>
</cp:coreProperties>
</file>