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56" r:id="rId2"/>
    <p:sldId id="879" r:id="rId3"/>
    <p:sldId id="2089" r:id="rId4"/>
    <p:sldId id="817" r:id="rId5"/>
    <p:sldId id="2063" r:id="rId6"/>
    <p:sldId id="799" r:id="rId7"/>
    <p:sldId id="2091" r:id="rId8"/>
    <p:sldId id="2097" r:id="rId9"/>
    <p:sldId id="2094" r:id="rId10"/>
    <p:sldId id="2095" r:id="rId11"/>
    <p:sldId id="2092" r:id="rId12"/>
    <p:sldId id="2093" r:id="rId13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85" d="100"/>
          <a:sy n="85" d="100"/>
        </p:scale>
        <p:origin x="69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3AEAC92-C021-DDF6-9655-E23172802C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1E9CC19-D6B1-2885-F42A-795E99C325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F49F945-B736-0BE1-49EB-872B9158DAC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6F359A07-6FCE-5C6F-749A-B71A2ADB09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7FCEA1-8353-404E-BB7C-9EA84F4C95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52:12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52:34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24575,'0'-1'-8191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54:0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8E5EBA8E-CB43-F79D-72E7-78BB658678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AA918D76-21C4-8F14-655F-FBCFF2B10E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5EC9F5B-AD53-F868-5886-3B147D45E3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3173" name="Rectangle 5">
            <a:extLst>
              <a:ext uri="{FF2B5EF4-FFF2-40B4-BE49-F238E27FC236}">
                <a16:creationId xmlns:a16="http://schemas.microsoft.com/office/drawing/2014/main" id="{65B6FC5F-C551-4FE9-8467-7AE3CF9736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3174" name="Rectangle 6">
            <a:extLst>
              <a:ext uri="{FF2B5EF4-FFF2-40B4-BE49-F238E27FC236}">
                <a16:creationId xmlns:a16="http://schemas.microsoft.com/office/drawing/2014/main" id="{9F220EE7-49C8-E47F-D16C-B4CD22E41B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3175" name="Rectangle 7">
            <a:extLst>
              <a:ext uri="{FF2B5EF4-FFF2-40B4-BE49-F238E27FC236}">
                <a16:creationId xmlns:a16="http://schemas.microsoft.com/office/drawing/2014/main" id="{4B947C6D-4C86-B511-2973-7B4C974B4B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23A6B3-7350-4800-88EC-FD60F63061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40;gefffac56da_0_19:notes">
            <a:extLst>
              <a:ext uri="{FF2B5EF4-FFF2-40B4-BE49-F238E27FC236}">
                <a16:creationId xmlns:a16="http://schemas.microsoft.com/office/drawing/2014/main" id="{725FF838-0CE2-C1F3-C07E-0069A309D12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9459" name="Google Shape;41;gefffac56da_0_19:notes">
            <a:extLst>
              <a:ext uri="{FF2B5EF4-FFF2-40B4-BE49-F238E27FC236}">
                <a16:creationId xmlns:a16="http://schemas.microsoft.com/office/drawing/2014/main" id="{FB5A1037-82A8-DC86-976B-5A9B54FF6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DF84DC1-C6B8-9318-39F2-903877E4E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24D16-3087-9676-EDAE-DB82BE009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BD9962E-764A-4775-A76D-F0BAC666B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797B01-AED5-47FA-8C9A-76BB3A0D001A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7F4CBE1-D754-94D2-B48C-11EF30BB3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D59BB31-FA2B-9EE3-831D-F820D8E3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750" eaLnBrk="1" hangingPunct="1">
              <a:spcBef>
                <a:spcPct val="0"/>
              </a:spcBef>
              <a:buClr>
                <a:srgbClr val="000000"/>
              </a:buClr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7D7C29-F0D0-7ED5-B5A9-AB51F6364A6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01AFB37-130A-506C-FC24-28AA3D7E42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80633C0-CBA2-8225-FDC5-F4CCEA239E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90A55B4-29AD-D805-7BB9-E474B8DF43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6D22A9C-A838-FFAF-0E1B-1FB58E811A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BE715B5-A30A-2BE5-9A73-81C0D10958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25BD961-855F-97D4-3B67-CC3C9E84EB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B986BFE-DD64-DB79-81E7-B2955F8EFD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F48D7A2-53EA-06A9-FB8E-B76F61CFE1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DD5DCEE-F0B0-9715-BF7A-BB39BF5981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FF070EC-5F4D-269A-3BE1-2FD0AA4EE3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8B6DA18-3E49-C3BE-E6B3-E86C062787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908A1C9-D048-59BA-0B20-430A6FDCDC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4011363-CCD9-C809-F543-F84507CF85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79042DE-36B3-4AF1-1D85-A45E6A1479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941F89D-6E4C-B77A-6883-3AF1E635C4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413E226-7C2E-9464-E40B-4F2411CEEE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2B3C267-A51F-231F-0315-E3BE729FEF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EE37F67-D472-3788-89FE-F99A61461D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87F91BE-B4E0-7C1C-26F8-65D5141D00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134C986-027A-DA66-8C95-E7E8CF7530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8B47CA1-CC8B-5994-0B1F-B034D27CED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840AEE0-D56E-FC28-BF03-ECB9C6FD40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0872C2F-F1FD-385C-9AB7-F7E0C6EB48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D4DBEA4-BB75-478C-5EE9-3397B7349E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D9470C1-3BDC-9D9F-4A8C-AD32C5FA52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907CC53-2B3A-78F2-26D8-08A5B9E45C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853D561-B34A-D2A2-97B9-8B463FA775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A974D1A-4AD7-2797-D371-2E6ED0E64C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B2CD34D-5FF4-37D0-32A2-3B22B206BD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9FFFB1C-85E8-5D52-25F1-C915947482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49DAE61-5807-26B3-A59D-F6AEB50926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FFE4AF8-C17F-3678-D06B-C70EE8246A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AD93862-A489-6D33-6477-5F12DB7271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DCADFA7-55CE-661F-E42B-E109A0DBF5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65626AF-0582-8336-78A7-9415917940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60BDFCC-9FE3-4167-F48E-2DAB5FDBA9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81A3D639-AEBF-FA98-61AD-8B50C2AAD5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88D436CA-6C36-0438-B70F-39F9FE7D62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ECBC8D2B-08F3-F143-A6AC-C84A0B5AC3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9220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28D90A5E-A610-985B-CE41-F6E51AE4867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B39F588E-BD78-E573-E253-818E37DAA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1B3457CB-5777-D466-3594-8D233F31D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EAD1-BDBA-4E3E-814E-51DB896DAE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197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4EB3156-F541-C733-8DA4-4335142ED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9B469CE7-9C86-F5E8-B842-70DB66CEB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5CE47D6-8E43-BA86-648C-986085067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D726-6DB2-4121-A06B-7A57A0D7A7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08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5525E223-E009-F691-FE98-2079DFAAC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1A731C24-17F6-E0FE-3666-D7C8367B1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37AA0853-7B9C-7643-4B46-204DF7FF2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953E-3CD3-4232-8E48-61218BE0AC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51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9F2D3B-C4CF-F311-1059-24F7717A4C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325" y="6672263"/>
            <a:ext cx="4535488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GB" altLang="en-US" sz="800" b="1" i="1">
                <a:solidFill>
                  <a:srgbClr val="FFFFFF"/>
                </a:solidFill>
                <a:sym typeface="Arial" panose="020B0604020202020204" pitchFamily="34" charset="0"/>
              </a:rPr>
              <a:t>Proprietary &amp; Confidential Information of Roche/Genentech; For Internal Purposes Only</a:t>
            </a:r>
            <a:endParaRPr lang="en-GB" altLang="en-US" sz="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336000" y="6217312"/>
            <a:ext cx="1112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 anchor="b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067"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marL="1828754" lvl="2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/>
            </a:lvl3pPr>
            <a:lvl4pPr marL="2438339" lvl="3" indent="-30479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/>
            </a:lvl4pPr>
            <a:lvl5pPr marL="3047924" lvl="4" indent="-304792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056000" y="1"/>
            <a:ext cx="10800000" cy="11504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334963" y="1303337"/>
            <a:ext cx="11520800" cy="48532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Char char="•"/>
              <a:defRPr sz="1867"/>
            </a:lvl1pPr>
            <a:lvl2pPr marL="1219170" lvl="1" indent="-42332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  <a:defRPr sz="1400"/>
            </a:lvl2pPr>
            <a:lvl3pPr marL="1828754" lvl="2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D6B6D6C-BBF9-FC28-0160-86674CCCC948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496675" y="6216650"/>
            <a:ext cx="358775" cy="433388"/>
          </a:xfrm>
        </p:spPr>
        <p:txBody>
          <a:bodyPr spcFirstLastPara="1" lIns="68575" tIns="34275" rIns="68575" bIns="34275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DBB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DBB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DBB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DBB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DBB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DBB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DBB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DBB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DBB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>
              <a:defRPr/>
            </a:pPr>
            <a:fld id="{9F6E0992-5D72-4C47-A2E5-74C65D4FB193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332304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AF63911D-70B6-BAA8-E175-6B025B4DD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8F5C238-9EC1-E24B-216B-680ACEDE6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D8281EF-C2A5-68FD-8FC0-33FD2A6BD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CEA2-C50F-422A-835C-7396C3589B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44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A1175E9-0793-BD5E-D848-A8ABF22CD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72022261-6C46-D039-5EDF-40F605178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72DC328E-1E67-1B92-412F-5E5A33B0A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CD6E-4BC5-49C3-B963-00E2818934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27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4154EBB-3B6D-E732-BA9C-4A81D8915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0D573E0-D16C-AC23-77DF-B973156C2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872284A6-BBFD-C519-0CE8-6A1DFCE27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35BD-8DF5-4B31-AD31-EF52FEFAAF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958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0D222240-F2A7-7A0B-EDB1-17D618909F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245993C3-5330-C178-1C41-7CCE45E07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0904B026-BA18-C9A1-7329-B01E47517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C0050-85FE-4171-9379-A1FD1E635E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90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FD24DA47-2F15-E371-9B3A-BC9BAEEF5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BF072DE8-AC10-C3C2-7B85-3E4DA0041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BDBE3259-CE23-8445-850F-2B9A51B6E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9C36-B56E-448C-97EE-5DA3AEE3E4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54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DF4C9C11-FE6E-B2E1-6A93-C0C124BEF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392964A8-C4FE-DB76-D9B2-08A7BF47F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6A54B3C5-4858-59C0-CD16-F97FB7983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CC8B9-9580-4EFA-8E30-312CB8C466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861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9F1259C-E77D-01C1-9FAC-593534993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B98E9A2-17ED-F2BC-43E1-41B609E2D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88BD2D1B-4155-0C3E-2587-30679A0C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4C60-EBB3-4891-AC47-DAEF8CA652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633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596B0C49-F75B-E18B-141D-9D011F48B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831939FA-128C-49EA-0C7C-864D0BE78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C2C0BC0F-E948-B0C8-A99B-3D599F178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76E53-3294-4F58-BB09-31AE9B8B08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2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9B86AF0-5EA6-A153-4EA7-28B28B00CD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91139" name="Freeform 3">
              <a:extLst>
                <a:ext uri="{FF2B5EF4-FFF2-40B4-BE49-F238E27FC236}">
                  <a16:creationId xmlns:a16="http://schemas.microsoft.com/office/drawing/2014/main" id="{24A7820D-111C-508A-BF1B-C312E65AD7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0" name="Freeform 4">
              <a:extLst>
                <a:ext uri="{FF2B5EF4-FFF2-40B4-BE49-F238E27FC236}">
                  <a16:creationId xmlns:a16="http://schemas.microsoft.com/office/drawing/2014/main" id="{E67B3745-BB0C-3D84-8D89-E2490BBAC8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1" name="Freeform 5">
              <a:extLst>
                <a:ext uri="{FF2B5EF4-FFF2-40B4-BE49-F238E27FC236}">
                  <a16:creationId xmlns:a16="http://schemas.microsoft.com/office/drawing/2014/main" id="{8D02086C-F0C5-8BB9-D807-A5BE2C392D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2" name="Freeform 6">
              <a:extLst>
                <a:ext uri="{FF2B5EF4-FFF2-40B4-BE49-F238E27FC236}">
                  <a16:creationId xmlns:a16="http://schemas.microsoft.com/office/drawing/2014/main" id="{7225A921-1C64-60A9-A38C-2FE7DD3E12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3" name="Freeform 7">
              <a:extLst>
                <a:ext uri="{FF2B5EF4-FFF2-40B4-BE49-F238E27FC236}">
                  <a16:creationId xmlns:a16="http://schemas.microsoft.com/office/drawing/2014/main" id="{795A3F40-A5C0-ADDB-F0FD-D12ED64EFA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4" name="Freeform 8">
              <a:extLst>
                <a:ext uri="{FF2B5EF4-FFF2-40B4-BE49-F238E27FC236}">
                  <a16:creationId xmlns:a16="http://schemas.microsoft.com/office/drawing/2014/main" id="{CEE59E22-7465-C213-3A03-D30F4C7965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5" name="Freeform 9">
              <a:extLst>
                <a:ext uri="{FF2B5EF4-FFF2-40B4-BE49-F238E27FC236}">
                  <a16:creationId xmlns:a16="http://schemas.microsoft.com/office/drawing/2014/main" id="{CBF4BA90-E297-A92E-579F-D31208FC06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6" name="Freeform 10">
              <a:extLst>
                <a:ext uri="{FF2B5EF4-FFF2-40B4-BE49-F238E27FC236}">
                  <a16:creationId xmlns:a16="http://schemas.microsoft.com/office/drawing/2014/main" id="{CEEC20AC-AD5D-CC66-4C93-66EDBC5047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7" name="Freeform 11">
              <a:extLst>
                <a:ext uri="{FF2B5EF4-FFF2-40B4-BE49-F238E27FC236}">
                  <a16:creationId xmlns:a16="http://schemas.microsoft.com/office/drawing/2014/main" id="{9E883786-3BC4-1C64-A0DD-31378C4E76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8" name="Freeform 12">
              <a:extLst>
                <a:ext uri="{FF2B5EF4-FFF2-40B4-BE49-F238E27FC236}">
                  <a16:creationId xmlns:a16="http://schemas.microsoft.com/office/drawing/2014/main" id="{A9836E88-EC4C-BB43-A732-4A814B2856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49" name="Freeform 13">
              <a:extLst>
                <a:ext uri="{FF2B5EF4-FFF2-40B4-BE49-F238E27FC236}">
                  <a16:creationId xmlns:a16="http://schemas.microsoft.com/office/drawing/2014/main" id="{33640EEA-CCF5-87CB-4FE5-BA5441FBD9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0" name="Freeform 14">
              <a:extLst>
                <a:ext uri="{FF2B5EF4-FFF2-40B4-BE49-F238E27FC236}">
                  <a16:creationId xmlns:a16="http://schemas.microsoft.com/office/drawing/2014/main" id="{9C74AF3F-A04B-3188-6657-45C3E9076A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1" name="Freeform 15">
              <a:extLst>
                <a:ext uri="{FF2B5EF4-FFF2-40B4-BE49-F238E27FC236}">
                  <a16:creationId xmlns:a16="http://schemas.microsoft.com/office/drawing/2014/main" id="{FD161DAB-EC85-1ECF-F4AF-AE4BD665EA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2" name="Freeform 16">
              <a:extLst>
                <a:ext uri="{FF2B5EF4-FFF2-40B4-BE49-F238E27FC236}">
                  <a16:creationId xmlns:a16="http://schemas.microsoft.com/office/drawing/2014/main" id="{1056D378-8C4E-EE9F-913C-0D7AC0B7D0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3" name="Freeform 17">
              <a:extLst>
                <a:ext uri="{FF2B5EF4-FFF2-40B4-BE49-F238E27FC236}">
                  <a16:creationId xmlns:a16="http://schemas.microsoft.com/office/drawing/2014/main" id="{1A926DFC-DEAE-1EC2-D4A3-D7BED0EFFC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4" name="Freeform 18">
              <a:extLst>
                <a:ext uri="{FF2B5EF4-FFF2-40B4-BE49-F238E27FC236}">
                  <a16:creationId xmlns:a16="http://schemas.microsoft.com/office/drawing/2014/main" id="{C4539A33-DE70-3B44-4AF9-FBA5B9C65A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5" name="Freeform 19">
              <a:extLst>
                <a:ext uri="{FF2B5EF4-FFF2-40B4-BE49-F238E27FC236}">
                  <a16:creationId xmlns:a16="http://schemas.microsoft.com/office/drawing/2014/main" id="{C9E86C72-C096-21EA-05D7-FD7343C966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6" name="Freeform 20">
              <a:extLst>
                <a:ext uri="{FF2B5EF4-FFF2-40B4-BE49-F238E27FC236}">
                  <a16:creationId xmlns:a16="http://schemas.microsoft.com/office/drawing/2014/main" id="{5D7A0767-E889-5AA7-D9AA-A80CD22849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7" name="Freeform 21">
              <a:extLst>
                <a:ext uri="{FF2B5EF4-FFF2-40B4-BE49-F238E27FC236}">
                  <a16:creationId xmlns:a16="http://schemas.microsoft.com/office/drawing/2014/main" id="{E8588080-37AA-6D71-F665-0E0EFB48D4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8" name="Freeform 22">
              <a:extLst>
                <a:ext uri="{FF2B5EF4-FFF2-40B4-BE49-F238E27FC236}">
                  <a16:creationId xmlns:a16="http://schemas.microsoft.com/office/drawing/2014/main" id="{7E5AACF8-301C-0BB4-02FC-B38BD6A2F4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59" name="Freeform 23">
              <a:extLst>
                <a:ext uri="{FF2B5EF4-FFF2-40B4-BE49-F238E27FC236}">
                  <a16:creationId xmlns:a16="http://schemas.microsoft.com/office/drawing/2014/main" id="{E3836C11-0D85-780B-88E8-0D64773F0C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0" name="Freeform 24">
              <a:extLst>
                <a:ext uri="{FF2B5EF4-FFF2-40B4-BE49-F238E27FC236}">
                  <a16:creationId xmlns:a16="http://schemas.microsoft.com/office/drawing/2014/main" id="{D4313A77-04FE-3F66-E5A4-A52DA77A4B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1" name="Freeform 25">
              <a:extLst>
                <a:ext uri="{FF2B5EF4-FFF2-40B4-BE49-F238E27FC236}">
                  <a16:creationId xmlns:a16="http://schemas.microsoft.com/office/drawing/2014/main" id="{EADA42E3-BAA6-FC00-F363-2A84C652CB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2" name="Freeform 26">
              <a:extLst>
                <a:ext uri="{FF2B5EF4-FFF2-40B4-BE49-F238E27FC236}">
                  <a16:creationId xmlns:a16="http://schemas.microsoft.com/office/drawing/2014/main" id="{FCBAEDAE-7476-0D35-20CD-D5363F59C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3" name="Freeform 27">
              <a:extLst>
                <a:ext uri="{FF2B5EF4-FFF2-40B4-BE49-F238E27FC236}">
                  <a16:creationId xmlns:a16="http://schemas.microsoft.com/office/drawing/2014/main" id="{8FFD7934-D38F-78E2-A5EC-011288C63E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4" name="Freeform 28">
              <a:extLst>
                <a:ext uri="{FF2B5EF4-FFF2-40B4-BE49-F238E27FC236}">
                  <a16:creationId xmlns:a16="http://schemas.microsoft.com/office/drawing/2014/main" id="{710EA490-C663-B602-CC98-F4D01A3BE6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5" name="Freeform 29">
              <a:extLst>
                <a:ext uri="{FF2B5EF4-FFF2-40B4-BE49-F238E27FC236}">
                  <a16:creationId xmlns:a16="http://schemas.microsoft.com/office/drawing/2014/main" id="{9F15B25C-77D4-AC6F-882D-D12BD28162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6" name="Freeform 30">
              <a:extLst>
                <a:ext uri="{FF2B5EF4-FFF2-40B4-BE49-F238E27FC236}">
                  <a16:creationId xmlns:a16="http://schemas.microsoft.com/office/drawing/2014/main" id="{BF7E58AB-95E4-E6F1-E984-5E7E8288CA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7" name="Freeform 31">
              <a:extLst>
                <a:ext uri="{FF2B5EF4-FFF2-40B4-BE49-F238E27FC236}">
                  <a16:creationId xmlns:a16="http://schemas.microsoft.com/office/drawing/2014/main" id="{0242E711-0879-F35E-AC7D-0B5BAB763A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8" name="Freeform 32">
              <a:extLst>
                <a:ext uri="{FF2B5EF4-FFF2-40B4-BE49-F238E27FC236}">
                  <a16:creationId xmlns:a16="http://schemas.microsoft.com/office/drawing/2014/main" id="{2170FCAD-A478-CF18-B618-386A412864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69" name="Freeform 33">
              <a:extLst>
                <a:ext uri="{FF2B5EF4-FFF2-40B4-BE49-F238E27FC236}">
                  <a16:creationId xmlns:a16="http://schemas.microsoft.com/office/drawing/2014/main" id="{FEF8BBE4-3EED-580E-539B-D94DC3B6E3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70" name="Freeform 34">
              <a:extLst>
                <a:ext uri="{FF2B5EF4-FFF2-40B4-BE49-F238E27FC236}">
                  <a16:creationId xmlns:a16="http://schemas.microsoft.com/office/drawing/2014/main" id="{DB6F65F9-8626-AD98-4F97-40C2B1120F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71" name="Freeform 35">
              <a:extLst>
                <a:ext uri="{FF2B5EF4-FFF2-40B4-BE49-F238E27FC236}">
                  <a16:creationId xmlns:a16="http://schemas.microsoft.com/office/drawing/2014/main" id="{CCA93EA1-C066-2A49-8303-80B19D0AEE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72" name="Freeform 36">
              <a:extLst>
                <a:ext uri="{FF2B5EF4-FFF2-40B4-BE49-F238E27FC236}">
                  <a16:creationId xmlns:a16="http://schemas.microsoft.com/office/drawing/2014/main" id="{85A1547E-09E8-7A3D-33C7-C866B3DBF1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73" name="Freeform 37">
              <a:extLst>
                <a:ext uri="{FF2B5EF4-FFF2-40B4-BE49-F238E27FC236}">
                  <a16:creationId xmlns:a16="http://schemas.microsoft.com/office/drawing/2014/main" id="{77A82AF7-DC52-4EC9-9210-F60EDE3C64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1174" name="Freeform 38">
              <a:extLst>
                <a:ext uri="{FF2B5EF4-FFF2-40B4-BE49-F238E27FC236}">
                  <a16:creationId xmlns:a16="http://schemas.microsoft.com/office/drawing/2014/main" id="{4D6071A3-2DC1-98C6-D251-4FAFF6A29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33EDFBF3-BFB8-9C54-F1DA-47D0D02517B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1176" name="Freeform 40">
                <a:extLst>
                  <a:ext uri="{FF2B5EF4-FFF2-40B4-BE49-F238E27FC236}">
                    <a16:creationId xmlns:a16="http://schemas.microsoft.com/office/drawing/2014/main" id="{B482F8A5-93CE-DBEF-4D12-0FEC631B48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endParaRPr>
              </a:p>
            </p:txBody>
          </p:sp>
          <p:sp>
            <p:nvSpPr>
              <p:cNvPr id="91177" name="Freeform 41">
                <a:extLst>
                  <a:ext uri="{FF2B5EF4-FFF2-40B4-BE49-F238E27FC236}">
                    <a16:creationId xmlns:a16="http://schemas.microsoft.com/office/drawing/2014/main" id="{52693531-16AB-4B43-67C8-314F1BBEE8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91178" name="Rectangle 42">
            <a:extLst>
              <a:ext uri="{FF2B5EF4-FFF2-40B4-BE49-F238E27FC236}">
                <a16:creationId xmlns:a16="http://schemas.microsoft.com/office/drawing/2014/main" id="{79623CD8-C9C6-F700-ED37-E5349F46B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1179" name="Rectangle 43">
            <a:extLst>
              <a:ext uri="{FF2B5EF4-FFF2-40B4-BE49-F238E27FC236}">
                <a16:creationId xmlns:a16="http://schemas.microsoft.com/office/drawing/2014/main" id="{BD354CA9-E6C4-F26A-CD0E-B3126319C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1180" name="Rectangle 44">
            <a:extLst>
              <a:ext uri="{FF2B5EF4-FFF2-40B4-BE49-F238E27FC236}">
                <a16:creationId xmlns:a16="http://schemas.microsoft.com/office/drawing/2014/main" id="{E4718EA8-2C57-4F2A-A8C6-5450FC7247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1181" name="Rectangle 45">
            <a:extLst>
              <a:ext uri="{FF2B5EF4-FFF2-40B4-BE49-F238E27FC236}">
                <a16:creationId xmlns:a16="http://schemas.microsoft.com/office/drawing/2014/main" id="{46E96DB1-682E-E096-A132-90E409F1A8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1182" name="Rectangle 46">
            <a:extLst>
              <a:ext uri="{FF2B5EF4-FFF2-40B4-BE49-F238E27FC236}">
                <a16:creationId xmlns:a16="http://schemas.microsoft.com/office/drawing/2014/main" id="{F3928A71-33E4-EED2-80C9-87D56D30D0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9C1427A-9760-40A3-92E0-9B245279F1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3AB999D-F641-5D86-A98A-6591D96601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9063" y="260350"/>
            <a:ext cx="11808144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What might the impact of the changes be?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B4E1119-0E61-4A73-35C2-DBF2E784D8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7368" y="2897180"/>
            <a:ext cx="106553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Professor Tunde Peto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Professor of Clinical Ophthalmology QUB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Chair of Network of Ophthalmic Reading Centres UK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Clinical Lead for Diabetic Eye Screening in NI and Clinical Lead for Diabetic Eye, Medical Retina Consultant at the Belfast Health and Social Care Trust 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7AC9B226-BE67-0264-E2B4-6C04C2B6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19341" r="9229" b="21046"/>
          <a:stretch>
            <a:fillRect/>
          </a:stretch>
        </p:blipFill>
        <p:spPr bwMode="auto">
          <a:xfrm>
            <a:off x="8112125" y="5956300"/>
            <a:ext cx="23907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D0972A-44DB-7B9B-1A1F-0CA04D9BC708}"/>
                  </a:ext>
                </a:extLst>
              </p14:cNvPr>
              <p14:cNvContentPartPr/>
              <p14:nvPr/>
            </p14:nvContentPartPr>
            <p14:xfrm>
              <a:off x="7483397" y="320566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D0972A-44DB-7B9B-1A1F-0CA04D9BC7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397" y="31966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303066-5199-5A5E-97C6-393D38E5FA9D}"/>
                  </a:ext>
                </a:extLst>
              </p14:cNvPr>
              <p14:cNvContentPartPr/>
              <p14:nvPr/>
            </p14:nvContentPartPr>
            <p14:xfrm>
              <a:off x="4092917" y="279706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303066-5199-5A5E-97C6-393D38E5FA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3917" y="2792563"/>
                <a:ext cx="18000" cy="9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FD30C7-CE60-F8FE-41B5-E84C6184168D}"/>
                  </a:ext>
                </a:extLst>
              </p14:cNvPr>
              <p14:cNvContentPartPr/>
              <p14:nvPr/>
            </p14:nvContentPartPr>
            <p14:xfrm>
              <a:off x="12518117" y="175774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FD30C7-CE60-F8FE-41B5-E84C618416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09117" y="174874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A563A98-7357-BECF-F41D-74333843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412875"/>
            <a:ext cx="10729912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>
            <a:extLst>
              <a:ext uri="{FF2B5EF4-FFF2-40B4-BE49-F238E27FC236}">
                <a16:creationId xmlns:a16="http://schemas.microsoft.com/office/drawing/2014/main" id="{707B5BE5-D034-8E97-6A3F-6A7EEB25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04813"/>
            <a:ext cx="80502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In July 2021: UN Resolution on Vision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6FF0C15C-EE52-13BF-7751-F721A484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621188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3">
            <a:extLst>
              <a:ext uri="{FF2B5EF4-FFF2-40B4-BE49-F238E27FC236}">
                <a16:creationId xmlns:a16="http://schemas.microsoft.com/office/drawing/2014/main" id="{7E05CF51-073D-60A0-EC2F-C60E73E9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949450"/>
            <a:ext cx="54721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/>
              <a:t>We analysed 237 studies from 76 countries including 815 273 participants for establishing the baseline need for effective refractive coverage </a:t>
            </a:r>
          </a:p>
        </p:txBody>
      </p:sp>
      <p:pic>
        <p:nvPicPr>
          <p:cNvPr id="41988" name="Picture 5">
            <a:extLst>
              <a:ext uri="{FF2B5EF4-FFF2-40B4-BE49-F238E27FC236}">
                <a16:creationId xmlns:a16="http://schemas.microsoft.com/office/drawing/2014/main" id="{CD098CED-F37C-FC8F-8758-FD61BC1B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6308725"/>
            <a:ext cx="741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355F770B-7C65-947E-EF8A-A5F52515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357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>
            <a:extLst>
              <a:ext uri="{FF2B5EF4-FFF2-40B4-BE49-F238E27FC236}">
                <a16:creationId xmlns:a16="http://schemas.microsoft.com/office/drawing/2014/main" id="{32A8DA4F-913C-5819-6638-80CF6C7DD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60350"/>
            <a:ext cx="55578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>
            <a:extLst>
              <a:ext uri="{FF2B5EF4-FFF2-40B4-BE49-F238E27FC236}">
                <a16:creationId xmlns:a16="http://schemas.microsoft.com/office/drawing/2014/main" id="{D136D66C-6C78-2A33-C4A4-1F30987D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313238"/>
            <a:ext cx="63198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On any trips, eyeglasses are the most important reason why people attend</a:t>
            </a:r>
          </a:p>
        </p:txBody>
      </p:sp>
      <p:pic>
        <p:nvPicPr>
          <p:cNvPr id="43013" name="Picture 7">
            <a:extLst>
              <a:ext uri="{FF2B5EF4-FFF2-40B4-BE49-F238E27FC236}">
                <a16:creationId xmlns:a16="http://schemas.microsoft.com/office/drawing/2014/main" id="{B454CB4D-5C40-C26D-3D1C-18C5469C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406775"/>
            <a:ext cx="28860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iagram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" y="-2382"/>
            <a:ext cx="6015038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770255" y="1749323"/>
            <a:ext cx="4267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700" dirty="0"/>
              <a:t>Eye-health contributes to Sustainable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700" dirty="0"/>
              <a:t>Development Goals </a:t>
            </a:r>
          </a:p>
        </p:txBody>
      </p:sp>
      <p:pic>
        <p:nvPicPr>
          <p:cNvPr id="18436" name="Picture 3" descr="Graphical user interface, text, application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35" y="4839855"/>
            <a:ext cx="7481455" cy="200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43;p8">
            <a:extLst>
              <a:ext uri="{FF2B5EF4-FFF2-40B4-BE49-F238E27FC236}">
                <a16:creationId xmlns:a16="http://schemas.microsoft.com/office/drawing/2014/main" id="{CC104FCD-AE8A-BE7E-8312-7936F001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33363"/>
            <a:ext cx="108013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Ophthalmology is the busiest specialty in the UK</a:t>
            </a:r>
            <a:br>
              <a:rPr lang="en-US" altLang="en-US" sz="2800" b="1"/>
            </a:br>
            <a:endParaRPr lang="en-US" altLang="en-US" sz="28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Due to an ageing population and growing non-communicable disease eye-related services will only get busier</a:t>
            </a:r>
            <a:endParaRPr lang="en-US" altLang="en-US" sz="2800" b="1"/>
          </a:p>
        </p:txBody>
      </p:sp>
      <p:pic>
        <p:nvPicPr>
          <p:cNvPr id="44" name="Google Shape;44;p8" title="Points scored">
            <a:extLst>
              <a:ext uri="{FF2B5EF4-FFF2-40B4-BE49-F238E27FC236}">
                <a16:creationId xmlns:a16="http://schemas.microsoft.com/office/drawing/2014/main" id="{62047EE6-0DC4-6787-0803-BFBE2E6D52B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788" y="2205038"/>
            <a:ext cx="5064125" cy="3024187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196" name="Google Shape;45;p8">
            <a:extLst>
              <a:ext uri="{FF2B5EF4-FFF2-40B4-BE49-F238E27FC236}">
                <a16:creationId xmlns:a16="http://schemas.microsoft.com/office/drawing/2014/main" id="{92F5F807-282B-2835-1F6B-B383F863E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308725"/>
            <a:ext cx="3455987" cy="24288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75" dirty="0">
                <a:latin typeface="Cabin" charset="0"/>
                <a:cs typeface="Cabin" charset="0"/>
                <a:sym typeface="Cabin" charset="0"/>
              </a:rPr>
              <a:t>Source: MORSE 2021 epi update &amp; NHS digital, publicly available data.</a:t>
            </a:r>
          </a:p>
        </p:txBody>
      </p:sp>
      <p:pic>
        <p:nvPicPr>
          <p:cNvPr id="46" name="Google Shape;46;p8" title="Points scored">
            <a:extLst>
              <a:ext uri="{FF2B5EF4-FFF2-40B4-BE49-F238E27FC236}">
                <a16:creationId xmlns:a16="http://schemas.microsoft.com/office/drawing/2014/main" id="{F13E1260-089D-2CEB-3851-BD30A313D69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2963" y="2205038"/>
            <a:ext cx="5645150" cy="3024187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438" name="Google Shape;47;p8">
            <a:extLst>
              <a:ext uri="{FF2B5EF4-FFF2-40B4-BE49-F238E27FC236}">
                <a16:creationId xmlns:a16="http://schemas.microsoft.com/office/drawing/2014/main" id="{37EE6D64-261D-AD2D-F1DA-9393AED87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81300"/>
            <a:ext cx="4103688" cy="2159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68569" rIns="68569" bIns="68569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700"/>
          </a:p>
        </p:txBody>
      </p:sp>
      <p:sp>
        <p:nvSpPr>
          <p:cNvPr id="18439" name="Google Shape;48;p8">
            <a:extLst>
              <a:ext uri="{FF2B5EF4-FFF2-40B4-BE49-F238E27FC236}">
                <a16:creationId xmlns:a16="http://schemas.microsoft.com/office/drawing/2014/main" id="{707857B4-6AAF-52E2-7A50-38D11038B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096" y="5378450"/>
            <a:ext cx="609123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Ophthalmology represents </a:t>
            </a:r>
            <a:r>
              <a:rPr lang="en-US" altLang="en-US" sz="2400" b="1" dirty="0"/>
              <a:t>approximately </a:t>
            </a:r>
            <a:r>
              <a:rPr lang="en-US" altLang="en-US" sz="2400" dirty="0"/>
              <a:t>10% of all hospital outpatient appointments in 2021-22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8232E-DAAB-4DEF-8031-1E78679A2C6E}"/>
              </a:ext>
            </a:extLst>
          </p:cNvPr>
          <p:cNvSpPr txBox="1"/>
          <p:nvPr/>
        </p:nvSpPr>
        <p:spPr>
          <a:xfrm>
            <a:off x="191344" y="5403672"/>
            <a:ext cx="5540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National level data are crucial to change pathways 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866B487-7165-DE13-7E45-9F9C58F09905}"/>
              </a:ext>
            </a:extLst>
          </p:cNvPr>
          <p:cNvSpPr txBox="1"/>
          <p:nvPr/>
        </p:nvSpPr>
        <p:spPr>
          <a:xfrm>
            <a:off x="9552384" y="1724059"/>
            <a:ext cx="1450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1"/>
              </a:spcBef>
              <a:buClr>
                <a:schemeClr val="accent1"/>
              </a:buClr>
              <a:buSzPct val="110000"/>
              <a:defRPr/>
            </a:pP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Germany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37BA7-2772-F28B-D7F7-08D93DC30510}"/>
              </a:ext>
            </a:extLst>
          </p:cNvPr>
          <p:cNvSpPr txBox="1"/>
          <p:nvPr/>
        </p:nvSpPr>
        <p:spPr>
          <a:xfrm>
            <a:off x="5951984" y="1759491"/>
            <a:ext cx="839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1"/>
              </a:spcBef>
              <a:buClr>
                <a:schemeClr val="accent1"/>
              </a:buClr>
              <a:buSzPct val="110000"/>
              <a:defRPr/>
            </a:pP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74642-3929-615C-342B-3B0466C9BADD}"/>
              </a:ext>
            </a:extLst>
          </p:cNvPr>
          <p:cNvSpPr txBox="1"/>
          <p:nvPr/>
        </p:nvSpPr>
        <p:spPr>
          <a:xfrm>
            <a:off x="1415480" y="1792411"/>
            <a:ext cx="111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1"/>
              </a:spcBef>
              <a:buClr>
                <a:schemeClr val="accent1"/>
              </a:buClr>
              <a:buSzPct val="110000"/>
              <a:defRPr/>
            </a:pP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Nigeria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E8DD6-A4B8-4F0F-806B-96171F40CB54}"/>
              </a:ext>
            </a:extLst>
          </p:cNvPr>
          <p:cNvSpPr txBox="1"/>
          <p:nvPr/>
        </p:nvSpPr>
        <p:spPr>
          <a:xfrm>
            <a:off x="9232502" y="4655107"/>
            <a:ext cx="2090737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4533" indent="-84533">
              <a:spcBef>
                <a:spcPts val="41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050" b="1" dirty="0"/>
              <a:t>~5% disease burden </a:t>
            </a:r>
            <a:r>
              <a:rPr lang="en-US" sz="1050" dirty="0"/>
              <a:t>due to infectious, child and maternal health conditions (“Group 1”)</a:t>
            </a:r>
          </a:p>
          <a:p>
            <a:pPr marL="84533" indent="-84533">
              <a:spcBef>
                <a:spcPts val="41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050" b="1" dirty="0"/>
              <a:t>~95% disease burden </a:t>
            </a:r>
            <a:r>
              <a:rPr lang="en-US" sz="1050" dirty="0"/>
              <a:t>due to NCDs and injuries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0AD2E-D167-961D-BBE9-933AA810E4E0}"/>
              </a:ext>
            </a:extLst>
          </p:cNvPr>
          <p:cNvSpPr txBox="1"/>
          <p:nvPr/>
        </p:nvSpPr>
        <p:spPr>
          <a:xfrm>
            <a:off x="4739368" y="4764038"/>
            <a:ext cx="2785269" cy="90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533" indent="-84533">
              <a:spcBef>
                <a:spcPts val="41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050" b="1" dirty="0"/>
              <a:t>~30% disease burden </a:t>
            </a:r>
            <a:r>
              <a:rPr lang="en-US" sz="1050" dirty="0"/>
              <a:t>due to infectious, child and maternal health conditions (“Group 1”)</a:t>
            </a:r>
          </a:p>
          <a:p>
            <a:pPr marL="84533" indent="-84533">
              <a:spcBef>
                <a:spcPts val="41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050" b="1" dirty="0"/>
              <a:t>~70% disease burden </a:t>
            </a:r>
            <a:r>
              <a:rPr lang="en-US" sz="1050" dirty="0"/>
              <a:t>due to NCDs and injuries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E96E6-BB2B-8BAC-8EE9-A28F122C985F}"/>
              </a:ext>
            </a:extLst>
          </p:cNvPr>
          <p:cNvSpPr txBox="1"/>
          <p:nvPr/>
        </p:nvSpPr>
        <p:spPr>
          <a:xfrm>
            <a:off x="535588" y="4720950"/>
            <a:ext cx="28773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533" indent="-84533">
              <a:spcBef>
                <a:spcPts val="41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050" b="1" dirty="0"/>
              <a:t>~70% disease burden </a:t>
            </a:r>
            <a:r>
              <a:rPr lang="en-US" sz="1050" dirty="0"/>
              <a:t>due to infectious, child and maternal health conditions (“Group 1”)</a:t>
            </a:r>
          </a:p>
          <a:p>
            <a:pPr marL="84533" indent="-84533">
              <a:spcBef>
                <a:spcPts val="41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050" b="1" dirty="0"/>
              <a:t>~30% disease burden </a:t>
            </a:r>
            <a:r>
              <a:rPr lang="en-US" sz="1050" dirty="0"/>
              <a:t>due to NCDs and injuries</a:t>
            </a:r>
          </a:p>
        </p:txBody>
      </p:sp>
      <p:pic>
        <p:nvPicPr>
          <p:cNvPr id="23560" name="Picture 4">
            <a:extLst>
              <a:ext uri="{FF2B5EF4-FFF2-40B4-BE49-F238E27FC236}">
                <a16:creationId xmlns:a16="http://schemas.microsoft.com/office/drawing/2014/main" id="{AF8CCA39-94C3-EF2D-DCF0-B242FC597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6" y="2333871"/>
            <a:ext cx="2744678" cy="217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">
            <a:extLst>
              <a:ext uri="{FF2B5EF4-FFF2-40B4-BE49-F238E27FC236}">
                <a16:creationId xmlns:a16="http://schemas.microsoft.com/office/drawing/2014/main" id="{19D451E4-60D5-E02A-67AB-BC7108532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89" y="2253166"/>
            <a:ext cx="2779826" cy="225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>
            <a:extLst>
              <a:ext uri="{FF2B5EF4-FFF2-40B4-BE49-F238E27FC236}">
                <a16:creationId xmlns:a16="http://schemas.microsoft.com/office/drawing/2014/main" id="{3C34F403-67DC-DBA5-3833-97B42C911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33" y="2268030"/>
            <a:ext cx="2632774" cy="22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4F301B-56A9-9350-5B1D-FA36E316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30" y="348746"/>
            <a:ext cx="11881319" cy="11858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</a:rPr>
              <a:t>Why is understanding population health important for DESP? - the epidemiological transition</a:t>
            </a:r>
          </a:p>
        </p:txBody>
      </p:sp>
      <p:sp>
        <p:nvSpPr>
          <p:cNvPr id="23564" name="TextBox 2">
            <a:extLst>
              <a:ext uri="{FF2B5EF4-FFF2-40B4-BE49-F238E27FC236}">
                <a16:creationId xmlns:a16="http://schemas.microsoft.com/office/drawing/2014/main" id="{139CC92B-68AC-AD64-B8C5-75EA46CC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8528" y="6420712"/>
            <a:ext cx="1508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 err="1"/>
              <a:t>gbdcompare</a:t>
            </a:r>
            <a:endParaRPr lang="en-US" alt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9D7D6-F9EF-FBD7-1956-C03777C4B76D}"/>
              </a:ext>
            </a:extLst>
          </p:cNvPr>
          <p:cNvSpPr txBox="1"/>
          <p:nvPr/>
        </p:nvSpPr>
        <p:spPr>
          <a:xfrm>
            <a:off x="568727" y="5763383"/>
            <a:ext cx="1121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Set up and change programmes relevant to the stage!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387CB7-2235-53EB-1E5A-37F80F3F3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2763838"/>
            <a:ext cx="2286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Cataract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1ECBAE6-A5B2-1FD5-A874-12AE1611F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2521744"/>
            <a:ext cx="4038600" cy="83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 </a:t>
            </a:r>
            <a:r>
              <a:rPr lang="en-GB" altLang="en-US" b="1" u="sng" dirty="0">
                <a:solidFill>
                  <a:srgbClr val="FF0000"/>
                </a:solidFill>
              </a:rPr>
              <a:t>Retinopathy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C1CC1FC-1C8A-F680-FB22-58064A87E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41763"/>
            <a:ext cx="58674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Maculopathy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0A298FCA-22A1-F6B9-172C-2533E7ED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62000"/>
            <a:ext cx="5562600" cy="838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 Diabetic Eye Disease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01ADA0CA-B0B0-C724-9100-23D76D2881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1447800"/>
            <a:ext cx="762000" cy="9906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39B1D1D2-7D25-2EEE-92BB-FAC2D27747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1524000"/>
            <a:ext cx="0" cy="20574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A2914DAB-488E-44A9-7F4D-1675C48EF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1524000"/>
            <a:ext cx="1114425" cy="271463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915E5A0A-E7A0-89A9-E1A5-A88E4ABFF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715000"/>
            <a:ext cx="467995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 </a:t>
            </a:r>
            <a:r>
              <a:rPr lang="en-GB" altLang="en-US" sz="2800" b="1" u="sng">
                <a:solidFill>
                  <a:srgbClr val="FF0000"/>
                </a:solidFill>
              </a:rPr>
              <a:t>DMO requiring treatment </a:t>
            </a:r>
            <a:endParaRPr lang="en-US" altLang="en-US" sz="2800" b="1" u="sng">
              <a:solidFill>
                <a:srgbClr val="FF0000"/>
              </a:solidFill>
            </a:endParaRP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B6553F51-1E0E-1919-5F6A-0BBF72349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715000"/>
            <a:ext cx="40386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 </a:t>
            </a:r>
            <a:r>
              <a:rPr lang="en-GB" altLang="en-US" sz="2400" b="1">
                <a:solidFill>
                  <a:srgbClr val="FF0000"/>
                </a:solidFill>
              </a:rPr>
              <a:t>No treatment required/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available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052BD018-8E84-1EA4-41E5-D33C2F5C74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4953000"/>
            <a:ext cx="762000" cy="762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925FC5CA-864B-83F8-F679-AA24E67F6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953000"/>
            <a:ext cx="457200" cy="762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77C7A93A-E0F5-D681-D1FE-F6B4C004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3566" name="Text Box 14">
            <a:extLst>
              <a:ext uri="{FF2B5EF4-FFF2-40B4-BE49-F238E27FC236}">
                <a16:creationId xmlns:a16="http://schemas.microsoft.com/office/drawing/2014/main" id="{259CB09F-46F1-EBC8-AC7C-CBCCE6FBF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96838"/>
            <a:ext cx="11737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600" dirty="0"/>
              <a:t>We need appropriate grading and OCT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798D3B-7D38-C045-31E2-B69B4BBA6C03}"/>
              </a:ext>
            </a:extLst>
          </p:cNvPr>
          <p:cNvSpPr/>
          <p:nvPr/>
        </p:nvSpPr>
        <p:spPr>
          <a:xfrm>
            <a:off x="311150" y="3540125"/>
            <a:ext cx="3490913" cy="82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err="1"/>
              <a:t>Rubeosis</a:t>
            </a:r>
            <a:r>
              <a:rPr lang="en-GB" sz="2400" dirty="0"/>
              <a:t>/</a:t>
            </a:r>
            <a:r>
              <a:rPr lang="en-GB" sz="2400" dirty="0" err="1"/>
              <a:t>Rubeotic</a:t>
            </a:r>
            <a:r>
              <a:rPr lang="en-GB" sz="2400" dirty="0"/>
              <a:t> glaucoma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9078E9-ABBA-41F1-8E39-7DA8346A2389}"/>
              </a:ext>
            </a:extLst>
          </p:cNvPr>
          <p:cNvSpPr/>
          <p:nvPr/>
        </p:nvSpPr>
        <p:spPr>
          <a:xfrm>
            <a:off x="8534400" y="1828800"/>
            <a:ext cx="3200400" cy="82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700" dirty="0"/>
              <a:t>Anterior segment disease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686CF2-ED9D-0A47-039D-99289DBB7459}"/>
              </a:ext>
            </a:extLst>
          </p:cNvPr>
          <p:cNvSpPr/>
          <p:nvPr/>
        </p:nvSpPr>
        <p:spPr>
          <a:xfrm>
            <a:off x="641350" y="4627563"/>
            <a:ext cx="2339975" cy="82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700" dirty="0"/>
              <a:t>VR surgery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65C6F7F4-9AA4-0762-18D2-8D06C850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6" y="1340768"/>
            <a:ext cx="6454092" cy="37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F969929B-863A-A7A4-3EAA-2197BA1A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6432550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ea typeface="MS PGothic" panose="020B0600070205080204" pitchFamily="34" charset="-128"/>
              </a:rPr>
              <a:t>Scanlon PH, Stratton IM, Histed M, Chave SJ, Aldington SJ. Acta Ophthalmol. 2013 Aug;91(5):e335-9.</a:t>
            </a:r>
          </a:p>
        </p:txBody>
      </p:sp>
      <p:sp>
        <p:nvSpPr>
          <p:cNvPr id="21508" name="TextBox 1">
            <a:extLst>
              <a:ext uri="{FF2B5EF4-FFF2-40B4-BE49-F238E27FC236}">
                <a16:creationId xmlns:a16="http://schemas.microsoft.com/office/drawing/2014/main" id="{50470464-30AC-9F5F-A6DF-6A3AB4042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17475"/>
            <a:ext cx="8856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ea typeface="MS PGothic" panose="020B0600070205080204" pitchFamily="34" charset="-128"/>
              </a:rPr>
              <a:t>We have reliable data on the progression to proliferative disease and DMO</a:t>
            </a:r>
          </a:p>
        </p:txBody>
      </p:sp>
      <p:pic>
        <p:nvPicPr>
          <p:cNvPr id="21509" name="Picture 4" descr="NVD+ - 4763311549 lm">
            <a:extLst>
              <a:ext uri="{FF2B5EF4-FFF2-40B4-BE49-F238E27FC236}">
                <a16:creationId xmlns:a16="http://schemas.microsoft.com/office/drawing/2014/main" id="{5CF19DF4-80E9-8502-9309-32F52028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6755" r="10739" b="6131"/>
          <a:stretch>
            <a:fillRect/>
          </a:stretch>
        </p:blipFill>
        <p:spPr bwMode="auto">
          <a:xfrm>
            <a:off x="4991431" y="630238"/>
            <a:ext cx="1669467" cy="125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0dr cauc - 2050 lm">
            <a:extLst>
              <a:ext uri="{FF2B5EF4-FFF2-40B4-BE49-F238E27FC236}">
                <a16:creationId xmlns:a16="http://schemas.microsoft.com/office/drawing/2014/main" id="{A401F9A6-FBB3-9997-6373-34CF305F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6755" r="10686" b="6131"/>
          <a:stretch>
            <a:fillRect/>
          </a:stretch>
        </p:blipFill>
        <p:spPr bwMode="auto">
          <a:xfrm>
            <a:off x="273521" y="721177"/>
            <a:ext cx="1501304" cy="112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 descr="hm's hyper - 4564113038 rr">
            <a:extLst>
              <a:ext uri="{FF2B5EF4-FFF2-40B4-BE49-F238E27FC236}">
                <a16:creationId xmlns:a16="http://schemas.microsoft.com/office/drawing/2014/main" id="{54B3DEAF-D079-132B-8848-0EF82C22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3972" r="10739" b="8913"/>
          <a:stretch>
            <a:fillRect/>
          </a:stretch>
        </p:blipFill>
        <p:spPr bwMode="auto">
          <a:xfrm>
            <a:off x="2552900" y="755497"/>
            <a:ext cx="1501304" cy="11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E5DD205-5BC1-AA94-C94D-F0EAE5B15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7884" y="3140969"/>
            <a:ext cx="5354779" cy="313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 descr="0dr cauc - 2050 lm">
            <a:extLst>
              <a:ext uri="{FF2B5EF4-FFF2-40B4-BE49-F238E27FC236}">
                <a16:creationId xmlns:a16="http://schemas.microsoft.com/office/drawing/2014/main" id="{50C95C78-8087-819D-3950-7389FD247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6755" r="10686" b="6131"/>
          <a:stretch>
            <a:fillRect/>
          </a:stretch>
        </p:blipFill>
        <p:spPr bwMode="auto">
          <a:xfrm>
            <a:off x="6717884" y="2137087"/>
            <a:ext cx="1764252" cy="132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A44743-DD05-34D1-E29F-A1B66BD9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1"/>
          <a:stretch>
            <a:fillRect/>
          </a:stretch>
        </p:blipFill>
        <p:spPr bwMode="auto">
          <a:xfrm>
            <a:off x="8904312" y="2566704"/>
            <a:ext cx="2299105" cy="84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3FE74D-56E7-2628-621F-2E38E131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" y="6216650"/>
            <a:ext cx="11422063" cy="433388"/>
          </a:xfrm>
        </p:spPr>
        <p:txBody>
          <a:bodyPr/>
          <a:lstStyle/>
          <a:p>
            <a:pPr>
              <a:defRPr/>
            </a:pPr>
            <a:r>
              <a:rPr lang="en-US" dirty="0"/>
              <a:t>DME, diabetic macular edema; Q1, first quartile; Q3, third quartile; VEGF, vascular endothelial growth factor.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FC84C-0FD7-C09A-7EE1-3D4379C1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0"/>
            <a:ext cx="11088687" cy="11509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Half of Patients Did Not Receive Treatment Following DME Diagnosis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87CBC7-8BCF-5A60-4CBF-D2A98D4C5CF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688" y="5354638"/>
            <a:ext cx="11339512" cy="801687"/>
          </a:xfrm>
        </p:spPr>
        <p:txBody>
          <a:bodyPr/>
          <a:lstStyle/>
          <a:p>
            <a:pPr>
              <a:defRPr/>
            </a:pPr>
            <a:r>
              <a:rPr lang="en-US" dirty="0"/>
              <a:t>Anti-VEGF was most the common treatment</a:t>
            </a:r>
          </a:p>
          <a:p>
            <a:pPr>
              <a:defRPr/>
            </a:pPr>
            <a:r>
              <a:rPr lang="en-US" dirty="0"/>
              <a:t>Median (Q1, Q3) time from diagnosis to anti-VEGF treatment was 24 (0, 410) days</a:t>
            </a:r>
          </a:p>
        </p:txBody>
      </p:sp>
      <p:pic>
        <p:nvPicPr>
          <p:cNvPr id="35845" name="Picture 6">
            <a:extLst>
              <a:ext uri="{FF2B5EF4-FFF2-40B4-BE49-F238E27FC236}">
                <a16:creationId xmlns:a16="http://schemas.microsoft.com/office/drawing/2014/main" id="{D7B072AF-B42D-03E9-5EF4-4442AE95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412875"/>
            <a:ext cx="10790237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E145-04A9-AB51-528A-020A725F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492A-3980-9C3B-B3EA-1844855E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600200"/>
            <a:ext cx="12025336" cy="4530725"/>
          </a:xfrm>
        </p:spPr>
        <p:txBody>
          <a:bodyPr/>
          <a:lstStyle/>
          <a:p>
            <a:r>
              <a:rPr lang="en-GB" dirty="0"/>
              <a:t>Appropriate patients in the updated pathways</a:t>
            </a:r>
          </a:p>
          <a:p>
            <a:endParaRPr lang="en-GB" dirty="0"/>
          </a:p>
          <a:p>
            <a:r>
              <a:rPr lang="en-GB" dirty="0"/>
              <a:t>We need to concentrate on evaluating all equipment so they are fit for purpose </a:t>
            </a:r>
          </a:p>
          <a:p>
            <a:endParaRPr lang="en-GB" dirty="0"/>
          </a:p>
          <a:p>
            <a:r>
              <a:rPr lang="en-GB" dirty="0"/>
              <a:t>We need training for administrators, failsafe officers, screeners/graders/</a:t>
            </a:r>
            <a:r>
              <a:rPr lang="en-GB" dirty="0" err="1"/>
              <a:t>optoms</a:t>
            </a:r>
            <a:r>
              <a:rPr lang="en-GB" dirty="0"/>
              <a:t>, orthoptics, doctors, diabetologists…</a:t>
            </a:r>
          </a:p>
          <a:p>
            <a:endParaRPr lang="en-GB" dirty="0"/>
          </a:p>
          <a:p>
            <a:r>
              <a:rPr lang="en-GB" dirty="0"/>
              <a:t>Patient buy-in will be important </a:t>
            </a:r>
          </a:p>
        </p:txBody>
      </p:sp>
    </p:spTree>
    <p:extLst>
      <p:ext uri="{BB962C8B-B14F-4D97-AF65-F5344CB8AC3E}">
        <p14:creationId xmlns:p14="http://schemas.microsoft.com/office/powerpoint/2010/main" val="373227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1DF3-7EF8-DD63-3EB5-224D60D4CD64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09600" y="1130300"/>
            <a:ext cx="10972800" cy="1828800"/>
          </a:xfrm>
        </p:spPr>
        <p:txBody>
          <a:bodyPr/>
          <a:lstStyle/>
          <a:p>
            <a:pPr>
              <a:defRPr/>
            </a:pPr>
            <a:r>
              <a:rPr lang="en-GB" dirty="0"/>
              <a:t>So what matters to people?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FC784-A078-364E-58A8-FC7DC6A7094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19436" y="3022601"/>
            <a:ext cx="10153128" cy="1752600"/>
          </a:xfrm>
        </p:spPr>
        <p:txBody>
          <a:bodyPr/>
          <a:lstStyle/>
          <a:p>
            <a:pPr>
              <a:defRPr/>
            </a:pPr>
            <a:r>
              <a:rPr lang="en-GB" dirty="0"/>
              <a:t>They want to see so they can contribute to society and enjoy their life to the fullest: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Our role is to enable this!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2926</TotalTime>
  <Words>476</Words>
  <Application>Microsoft Office PowerPoint</Application>
  <PresentationFormat>Widescreen</PresentationFormat>
  <Paragraphs>58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Arial Narrow</vt:lpstr>
      <vt:lpstr>Cabin</vt:lpstr>
      <vt:lpstr>Courier New</vt:lpstr>
      <vt:lpstr>Times New Roman</vt:lpstr>
      <vt:lpstr>Wingdings</vt:lpstr>
      <vt:lpstr>Beam</vt:lpstr>
      <vt:lpstr>What might the impact of the changes be? </vt:lpstr>
      <vt:lpstr>PowerPoint Presentation</vt:lpstr>
      <vt:lpstr>PowerPoint Presentation</vt:lpstr>
      <vt:lpstr>Why is understanding population health important for DESP? - the epidemiological transition</vt:lpstr>
      <vt:lpstr>PowerPoint Presentation</vt:lpstr>
      <vt:lpstr>PowerPoint Presentation</vt:lpstr>
      <vt:lpstr>Half of Patients Did Not Receive Treatment Following DME Diagnosis</vt:lpstr>
      <vt:lpstr>Implications</vt:lpstr>
      <vt:lpstr>So what matters to people? </vt:lpstr>
      <vt:lpstr>PowerPoint Presentation</vt:lpstr>
      <vt:lpstr>PowerPoint Presentation</vt:lpstr>
      <vt:lpstr>PowerPoint Presentation</vt:lpstr>
    </vt:vector>
  </TitlesOfParts>
  <Company>Moorfields Eye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or not to grade?</dc:title>
  <dc:creator>petot</dc:creator>
  <cp:lastModifiedBy>Tunde Peto</cp:lastModifiedBy>
  <cp:revision>208</cp:revision>
  <dcterms:created xsi:type="dcterms:W3CDTF">2002-03-19T18:19:09Z</dcterms:created>
  <dcterms:modified xsi:type="dcterms:W3CDTF">2025-09-19T08:18:07Z</dcterms:modified>
</cp:coreProperties>
</file>