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1464" r:id="rId2"/>
    <p:sldId id="1463" r:id="rId3"/>
    <p:sldId id="915" r:id="rId4"/>
    <p:sldId id="506" r:id="rId5"/>
    <p:sldId id="618" r:id="rId6"/>
    <p:sldId id="293" r:id="rId7"/>
    <p:sldId id="1244" r:id="rId8"/>
    <p:sldId id="1250" r:id="rId9"/>
    <p:sldId id="1248" r:id="rId10"/>
    <p:sldId id="597" r:id="rId11"/>
    <p:sldId id="1224" r:id="rId12"/>
    <p:sldId id="1238" r:id="rId13"/>
    <p:sldId id="1252" r:id="rId14"/>
    <p:sldId id="1454" r:id="rId15"/>
    <p:sldId id="1211" r:id="rId16"/>
    <p:sldId id="1251" r:id="rId17"/>
    <p:sldId id="1226" r:id="rId1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F2617D-B308-8123-9AE1-23E72A951F58}" name="Fajtl, Jiri" initials="FJ" userId="S::ku70489@kingston.ac.uk::37370892-b7a8-46dc-887f-38bb7df8dc8b" providerId="AD"/>
  <p188:author id="{9E1E6C84-AF5E-B0C6-9A9B-29D433CA359D}" name="Sarah Barman" initials="" userId="54f09e2faec71b0a" providerId="Windows Live"/>
  <p188:author id="{E0A018F4-7645-1076-0325-C8E5F1AE1502}" name="Alicja Rudnicka" initials="AR" userId="S::arudnick@sgul.ac.uk::a9f2782c-3a41-424c-bd52-44e9430f2b2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eleine Pope" initials="MP" lastIdx="92" clrIdx="0"/>
  <p:cmAuthor id="2" name="Alicja Rudnicka" initials="AR" lastIdx="1" clrIdx="1">
    <p:extLst>
      <p:ext uri="{19B8F6BF-5375-455C-9EA6-DF929625EA0E}">
        <p15:presenceInfo xmlns:p15="http://schemas.microsoft.com/office/powerpoint/2012/main" userId="S::arudnick@sgul.ac.uk::a9f2782c-3a41-424c-bd52-44e9430f2b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66FF"/>
    <a:srgbClr val="00863D"/>
    <a:srgbClr val="FF9900"/>
    <a:srgbClr val="006666"/>
    <a:srgbClr val="FF0000"/>
    <a:srgbClr val="996633"/>
    <a:srgbClr val="FF0066"/>
    <a:srgbClr val="99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9701" autoAdjust="0"/>
  </p:normalViewPr>
  <p:slideViewPr>
    <p:cSldViewPr snapToGrid="0">
      <p:cViewPr varScale="1">
        <p:scale>
          <a:sx n="74" d="100"/>
          <a:sy n="74" d="100"/>
        </p:scale>
        <p:origin x="81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4158"/>
    </p:cViewPr>
  </p:sorterViewPr>
  <p:notesViewPr>
    <p:cSldViewPr snapToGrid="0">
      <p:cViewPr varScale="1">
        <p:scale>
          <a:sx n="90" d="100"/>
          <a:sy n="90" d="100"/>
        </p:scale>
        <p:origin x="37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677244AB-AC85-4342-9F19-5EE89A913055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259"/>
            <a:ext cx="2946400" cy="496967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1259"/>
            <a:ext cx="2946400" cy="496967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FA3B188E-49D9-4FDF-A068-EF4A9FAFB6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20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5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135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C36BE4A2-6553-40B8-B924-0DD70302235C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5" rIns="91432" bIns="4571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2" tIns="45715" rIns="91432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8134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8134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F3F9986B-FFEA-46AE-8405-D855681AFD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07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DA16-4EE4-1748-8E8A-A678CEC8C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1602F-35F4-C876-D466-FA0C301EB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D138D-E466-D094-986E-F42FC75FE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EFEDD-D9F8-747F-A1FB-67C0889FE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732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945">
              <a:defRPr/>
            </a:pPr>
            <a:fld id="{41509847-17C4-4CF1-933A-B56764875335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881945">
                <a:defRPr/>
              </a:pPr>
              <a:t>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338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581" indent="-2756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433" indent="-220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405" indent="-220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8" indent="-2204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351" indent="-220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323" indent="-220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297" indent="-220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271" indent="-2204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821A57-AF5B-457A-864A-4FA6F24A392C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39775"/>
            <a:ext cx="6435725" cy="36210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484" y="4582968"/>
            <a:ext cx="4737865" cy="4361212"/>
          </a:xfrm>
          <a:noFill/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85% do not have referable DR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65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289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79% of R1M1, 80% of R2 and 53% of R3 have good acuity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2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4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4964-32FC-0B7D-24D6-2C414FAF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5AAD0-FA8B-D9BC-19EC-B01463B95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BCB69-49A7-D6C4-3BBB-BFE0A7484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7A7A0-7EEE-D5F2-CA61-0F3C8F5A4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9986B-FFEA-46AE-8405-D855681AFD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11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66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38110" indent="-138110">
              <a:buFont typeface="Wingdings" panose="05000000000000000000" pitchFamily="2" charset="2"/>
              <a:buChar char="Ø"/>
              <a:defRPr>
                <a:solidFill>
                  <a:srgbClr val="002060"/>
                </a:solidFill>
              </a:defRPr>
            </a:lvl1pPr>
            <a:lvl2pPr marL="317889" indent="-17859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89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4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74101" y="476257"/>
            <a:ext cx="2523067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2787" y="476257"/>
            <a:ext cx="7368116" cy="4295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5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7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Population Health and Evidence Based Practice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8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7B5F-20D4-351D-6F7A-5CEBA597B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7649" y="548680"/>
            <a:ext cx="8664712" cy="1728192"/>
          </a:xfrm>
        </p:spPr>
        <p:txBody>
          <a:bodyPr/>
          <a:lstStyle>
            <a:lvl1pPr algn="l">
              <a:defRPr sz="5333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here </a:t>
            </a:r>
            <a:br>
              <a:rPr lang="en-US" dirty="0"/>
            </a:br>
            <a:r>
              <a:rPr lang="en-US" dirty="0"/>
              <a:t>(Cover option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12A3-54E7-95D3-974E-819A1F0BA2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27650" y="2468893"/>
            <a:ext cx="8640959" cy="3840427"/>
          </a:xfrm>
        </p:spPr>
        <p:txBody>
          <a:bodyPr/>
          <a:lstStyle>
            <a:lvl1pPr marL="0" indent="0" algn="l">
              <a:buClr>
                <a:srgbClr val="C9122B"/>
              </a:buClr>
              <a:buFont typeface="Lucida Grande"/>
              <a:buNone/>
              <a:defRPr sz="3733">
                <a:solidFill>
                  <a:schemeClr val="bg1"/>
                </a:solidFill>
              </a:defRPr>
            </a:lvl1pPr>
            <a:lvl2pPr marL="463534" indent="-222242">
              <a:buClr>
                <a:srgbClr val="C9122B"/>
              </a:buClr>
              <a:buFont typeface="Lucida Grande"/>
              <a:buChar char="■"/>
              <a:defRPr/>
            </a:lvl2pPr>
            <a:lvl3pPr marL="717526" indent="-251875">
              <a:buClr>
                <a:srgbClr val="C9122B"/>
              </a:buClr>
              <a:buFont typeface="Lucida Grande"/>
              <a:buChar char="■"/>
              <a:defRPr/>
            </a:lvl3pPr>
            <a:lvl4pPr marL="950351" indent="-230710">
              <a:buClr>
                <a:srgbClr val="C9122B"/>
              </a:buClr>
              <a:buFont typeface="Lucida Grande"/>
              <a:buChar char="■"/>
              <a:defRPr sz="2400"/>
            </a:lvl4pPr>
            <a:lvl5pPr marL="1197991" indent="-245525">
              <a:buClr>
                <a:srgbClr val="C9122B"/>
              </a:buClr>
              <a:buFont typeface="Lucida Grande"/>
              <a:buChar char="■"/>
              <a:defRPr sz="2400"/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6518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1" indent="0">
              <a:buNone/>
              <a:defRPr sz="1351"/>
            </a:lvl2pPr>
            <a:lvl3pPr marL="685783" indent="0">
              <a:buNone/>
              <a:defRPr sz="1200"/>
            </a:lvl3pPr>
            <a:lvl4pPr marL="1028674" indent="0">
              <a:buNone/>
              <a:defRPr sz="1051"/>
            </a:lvl4pPr>
            <a:lvl5pPr marL="1371566" indent="0">
              <a:buNone/>
              <a:defRPr sz="1051"/>
            </a:lvl5pPr>
            <a:lvl6pPr marL="1714457" indent="0">
              <a:buNone/>
              <a:defRPr sz="1051"/>
            </a:lvl6pPr>
            <a:lvl7pPr marL="2057349" indent="0">
              <a:buNone/>
              <a:defRPr sz="1051"/>
            </a:lvl7pPr>
            <a:lvl8pPr marL="2400240" indent="0">
              <a:buNone/>
              <a:defRPr sz="1051"/>
            </a:lvl8pPr>
            <a:lvl9pPr marL="2743131" indent="0">
              <a:buNone/>
              <a:defRPr sz="10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09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916113"/>
            <a:ext cx="4944533" cy="2855912"/>
          </a:xfrm>
        </p:spPr>
        <p:txBody>
          <a:bodyPr/>
          <a:lstStyle>
            <a:lvl1pPr>
              <a:defRPr sz="2100">
                <a:solidFill>
                  <a:schemeClr val="accent4">
                    <a:lumMod val="10000"/>
                  </a:schemeClr>
                </a:solidFill>
              </a:defRPr>
            </a:lvl1pPr>
            <a:lvl2pPr>
              <a:defRPr sz="1800">
                <a:solidFill>
                  <a:schemeClr val="accent4">
                    <a:lumMod val="10000"/>
                  </a:schemeClr>
                </a:solidFill>
              </a:defRPr>
            </a:lvl2pPr>
            <a:lvl3pPr>
              <a:defRPr sz="1500">
                <a:solidFill>
                  <a:schemeClr val="accent4">
                    <a:lumMod val="10000"/>
                  </a:schemeClr>
                </a:solidFill>
              </a:defRPr>
            </a:lvl3pPr>
            <a:lvl4pPr>
              <a:defRPr sz="1351">
                <a:solidFill>
                  <a:schemeClr val="accent4">
                    <a:lumMod val="10000"/>
                  </a:schemeClr>
                </a:solidFill>
              </a:defRPr>
            </a:lvl4pPr>
            <a:lvl5pPr>
              <a:defRPr sz="1351">
                <a:solidFill>
                  <a:schemeClr val="accent4">
                    <a:lumMod val="10000"/>
                  </a:schemeClr>
                </a:solidFill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0522" y="1916113"/>
            <a:ext cx="4946649" cy="2855912"/>
          </a:xfrm>
        </p:spPr>
        <p:txBody>
          <a:bodyPr/>
          <a:lstStyle>
            <a:lvl1pPr>
              <a:defRPr sz="2100">
                <a:solidFill>
                  <a:schemeClr val="accent4">
                    <a:lumMod val="10000"/>
                  </a:schemeClr>
                </a:solidFill>
              </a:defRPr>
            </a:lvl1pPr>
            <a:lvl2pPr>
              <a:defRPr sz="1800">
                <a:solidFill>
                  <a:schemeClr val="accent4">
                    <a:lumMod val="10000"/>
                  </a:schemeClr>
                </a:solidFill>
              </a:defRPr>
            </a:lvl2pPr>
            <a:lvl3pPr>
              <a:defRPr sz="1500">
                <a:solidFill>
                  <a:schemeClr val="accent4">
                    <a:lumMod val="10000"/>
                  </a:schemeClr>
                </a:solidFill>
              </a:defRPr>
            </a:lvl3pPr>
            <a:lvl4pPr>
              <a:defRPr sz="1351">
                <a:solidFill>
                  <a:schemeClr val="accent4">
                    <a:lumMod val="10000"/>
                  </a:schemeClr>
                </a:solidFill>
              </a:defRPr>
            </a:lvl4pPr>
            <a:lvl5pPr>
              <a:defRPr sz="1351">
                <a:solidFill>
                  <a:schemeClr val="accent4">
                    <a:lumMod val="10000"/>
                  </a:schemeClr>
                </a:solidFill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4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94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99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AC1FD-FA3B-CB7C-6AC4-2F471C520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9273" y="6002834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8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2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27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02788" y="476250"/>
            <a:ext cx="1009438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102788" y="1916113"/>
            <a:ext cx="10094383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74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732" r:id="rId7"/>
    <p:sldLayoutId id="2147483668" r:id="rId8"/>
    <p:sldLayoutId id="2147483669" r:id="rId9"/>
    <p:sldLayoutId id="2147483670" r:id="rId10"/>
    <p:sldLayoutId id="2147483671" r:id="rId11"/>
    <p:sldLayoutId id="2147483724" r:id="rId12"/>
    <p:sldLayoutId id="2147483729" r:id="rId13"/>
    <p:sldLayoutId id="2147483736" r:id="rId14"/>
    <p:sldLayoutId id="2147483738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66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Ø"/>
        <a:defRPr sz="2400">
          <a:solidFill>
            <a:srgbClr val="006666"/>
          </a:solidFill>
          <a:latin typeface="+mn-lt"/>
          <a:ea typeface="+mn-ea"/>
          <a:cs typeface="+mn-cs"/>
        </a:defRPr>
      </a:lvl1pPr>
      <a:lvl2pPr marL="482199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006666"/>
          </a:solidFill>
          <a:latin typeface="+mn-lt"/>
        </a:defRPr>
      </a:lvl2pPr>
      <a:lvl3pPr marL="467904" indent="-148826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6666"/>
          </a:solidFill>
          <a:latin typeface="+mn-lt"/>
        </a:defRPr>
      </a:lvl3pPr>
      <a:lvl4pPr marL="661971" indent="-192877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6666"/>
          </a:solidFill>
          <a:latin typeface="+mn-lt"/>
        </a:defRPr>
      </a:lvl4pPr>
      <a:lvl5pPr marL="847704" indent="-184542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6666"/>
          </a:solidFill>
          <a:latin typeface="+mn-lt"/>
        </a:defRPr>
      </a:lvl5pPr>
      <a:lvl6pPr marL="1190596" indent="-184542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6pPr>
      <a:lvl7pPr marL="1533487" indent="-184542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7pPr>
      <a:lvl8pPr marL="1876378" indent="-184542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8pPr>
      <a:lvl9pPr marL="2219270" indent="-184542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7860-6C20-9D66-A43A-1850BA60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618488"/>
            <a:ext cx="9012305" cy="2788920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Best practice for evaluating AI for screening prior to live implementation</a:t>
            </a:r>
            <a:br>
              <a:rPr lang="en-GB" sz="4400" dirty="0"/>
            </a:br>
            <a:r>
              <a:rPr lang="en-GB" sz="4400" dirty="0"/>
              <a:t> </a:t>
            </a:r>
            <a:br>
              <a:rPr lang="en-GB" sz="4400" dirty="0"/>
            </a:br>
            <a:br>
              <a:rPr lang="en-GB" sz="4400" dirty="0"/>
            </a:b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2FA66-23FA-7D98-A402-0BAF0DDE4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48" y="5023161"/>
            <a:ext cx="8640959" cy="1334984"/>
          </a:xfrm>
        </p:spPr>
        <p:txBody>
          <a:bodyPr>
            <a:normAutofit/>
          </a:bodyPr>
          <a:lstStyle/>
          <a:p>
            <a:r>
              <a:rPr lang="en-GB" sz="3600" dirty="0"/>
              <a:t>Alicja R Rudnicka</a:t>
            </a:r>
          </a:p>
          <a:p>
            <a:r>
              <a:rPr lang="en-GB" sz="3600" dirty="0"/>
              <a:t>E: arudnick@citystgeorges.ac.uk</a:t>
            </a:r>
          </a:p>
          <a:p>
            <a:endParaRPr lang="en-GB" sz="3600" dirty="0"/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B1503601-0CB6-183F-78CA-9673623B2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50" y="5690653"/>
            <a:ext cx="1242318" cy="11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numbers and letters&#10;&#10;AI-generated content may be incorrect.">
            <a:extLst>
              <a:ext uri="{FF2B5EF4-FFF2-40B4-BE49-F238E27FC236}">
                <a16:creationId xmlns:a16="http://schemas.microsoft.com/office/drawing/2014/main" id="{8E7183CC-9D28-ADDA-2F34-257DF00EA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" y="8467"/>
            <a:ext cx="7624354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5C0EC0-514F-0072-C4B0-32C5E0640639}"/>
              </a:ext>
            </a:extLst>
          </p:cNvPr>
          <p:cNvGraphicFramePr>
            <a:graphicFrameLocks noGrp="1"/>
          </p:cNvGraphicFramePr>
          <p:nvPr/>
        </p:nvGraphicFramePr>
        <p:xfrm>
          <a:off x="8513295" y="279193"/>
          <a:ext cx="3525209" cy="549624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347753">
                  <a:extLst>
                    <a:ext uri="{9D8B030D-6E8A-4147-A177-3AD203B41FA5}">
                      <a16:colId xmlns:a16="http://schemas.microsoft.com/office/drawing/2014/main" val="227844209"/>
                    </a:ext>
                  </a:extLst>
                </a:gridCol>
                <a:gridCol w="2177456">
                  <a:extLst>
                    <a:ext uri="{9D8B030D-6E8A-4147-A177-3AD203B41FA5}">
                      <a16:colId xmlns:a16="http://schemas.microsoft.com/office/drawing/2014/main" val="3819658824"/>
                    </a:ext>
                  </a:extLst>
                </a:gridCol>
              </a:tblGrid>
              <a:tr h="320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en-GB" sz="1800" b="1" u="sng" kern="0" dirty="0">
                          <a:solidFill>
                            <a:srgbClr val="002060"/>
                          </a:solidFill>
                          <a:effectLst/>
                        </a:rPr>
                        <a:t>Ethnic group</a:t>
                      </a:r>
                      <a:endParaRPr lang="en-GB" sz="1800" b="1" u="sng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% classified referable by primary grader (95% CI)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1644713242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0" dirty="0">
                          <a:solidFill>
                            <a:srgbClr val="FF0000"/>
                          </a:solidFill>
                          <a:effectLst/>
                        </a:rPr>
                        <a:t>R2M0/1</a:t>
                      </a: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974206584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00FF"/>
                          </a:solidFill>
                          <a:effectLst/>
                        </a:rPr>
                        <a:t>Overall</a:t>
                      </a:r>
                      <a:endParaRPr lang="en-GB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95.4 (94.7,96.1)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597215809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9900"/>
                          </a:solidFill>
                          <a:effectLst/>
                        </a:rPr>
                        <a:t>White</a:t>
                      </a:r>
                      <a:endParaRPr lang="en-GB" sz="1600" kern="100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94.8 (93.3,96.0)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214315029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B050"/>
                          </a:solidFill>
                          <a:effectLst/>
                        </a:rPr>
                        <a:t>Black</a:t>
                      </a:r>
                      <a:endParaRPr lang="en-GB" sz="16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95.9 (94.1,97.2)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38509749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0000"/>
                          </a:solidFill>
                          <a:effectLst/>
                        </a:rPr>
                        <a:t>South Asian</a:t>
                      </a:r>
                      <a:endParaRPr lang="en-GB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95.4 (94.3,96.4)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470127505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7030A0"/>
                          </a:solidFill>
                          <a:effectLst/>
                        </a:rPr>
                        <a:t>Other/missing</a:t>
                      </a:r>
                      <a:endParaRPr lang="en-GB" sz="16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96.2 (94.2,97.7)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883430938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4017840062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0" dirty="0">
                          <a:solidFill>
                            <a:srgbClr val="FF0000"/>
                          </a:solidFill>
                          <a:effectLst/>
                        </a:rPr>
                        <a:t>R3M0/1</a:t>
                      </a: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926820100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00FF"/>
                          </a:solidFill>
                          <a:effectLst/>
                        </a:rPr>
                        <a:t>Overall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95.8 (94.8,96.6)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3008141668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9900"/>
                          </a:solidFill>
                          <a:effectLst/>
                        </a:rPr>
                        <a:t>White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94.1 (92.0,95.7)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40709843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B050"/>
                          </a:solidFill>
                          <a:effectLst/>
                        </a:rPr>
                        <a:t>Black</a:t>
                      </a:r>
                      <a:endParaRPr lang="en-GB" sz="16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97.6 (95.5,98.9)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96680734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0000"/>
                          </a:solidFill>
                          <a:effectLst/>
                        </a:rPr>
                        <a:t>South Asian</a:t>
                      </a:r>
                      <a:endParaRPr lang="en-GB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96.1 (94.4,97.5)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153782151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7030A0"/>
                          </a:solidFill>
                          <a:effectLst/>
                        </a:rPr>
                        <a:t>Other/missing</a:t>
                      </a:r>
                      <a:endParaRPr lang="en-GB" sz="16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96.5 (93.4,98.4)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58130670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911042975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0" dirty="0">
                          <a:solidFill>
                            <a:srgbClr val="FF0000"/>
                          </a:solidFill>
                          <a:effectLst/>
                        </a:rPr>
                        <a:t>R3AM0/1</a:t>
                      </a: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3950395982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00FF"/>
                          </a:solidFill>
                          <a:effectLst/>
                        </a:rPr>
                        <a:t>Overall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95.2 (93.8,96.3)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3781335029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9900"/>
                          </a:solidFill>
                          <a:effectLst/>
                        </a:rPr>
                        <a:t>White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93.2 (90.2,95.5)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1577220767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B050"/>
                          </a:solidFill>
                          <a:effectLst/>
                        </a:rPr>
                        <a:t>Black</a:t>
                      </a:r>
                      <a:endParaRPr lang="en-GB" sz="16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97.1 (94.1,98.8)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364766753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0000"/>
                          </a:solidFill>
                          <a:effectLst/>
                        </a:rPr>
                        <a:t>South Asian</a:t>
                      </a:r>
                      <a:endParaRPr lang="en-GB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95.4 (93.1,97.1)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71437200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7030A0"/>
                          </a:solidFill>
                          <a:effectLst/>
                        </a:rPr>
                        <a:t>Other/missing</a:t>
                      </a:r>
                      <a:endParaRPr lang="en-GB" sz="16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96.1 (91.7,98.6)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32956196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82AAFC7-37E4-6AE1-C309-73F1128669FB}"/>
              </a:ext>
            </a:extLst>
          </p:cNvPr>
          <p:cNvSpPr/>
          <p:nvPr/>
        </p:nvSpPr>
        <p:spPr bwMode="auto">
          <a:xfrm>
            <a:off x="923087" y="63361"/>
            <a:ext cx="4051585" cy="402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Final grade from human pathway = R2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1C1A1-45A1-FEAA-288A-6E553885D63D}"/>
              </a:ext>
            </a:extLst>
          </p:cNvPr>
          <p:cNvSpPr/>
          <p:nvPr/>
        </p:nvSpPr>
        <p:spPr bwMode="auto">
          <a:xfrm>
            <a:off x="923087" y="2266864"/>
            <a:ext cx="4152252" cy="402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</a:rPr>
              <a:t>Final grade from human pathway = </a:t>
            </a:r>
            <a:r>
              <a:rPr kumimoji="0" lang="en-GB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R3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E73C8-AC0D-9219-59CB-49BFF47C7719}"/>
              </a:ext>
            </a:extLst>
          </p:cNvPr>
          <p:cNvSpPr/>
          <p:nvPr/>
        </p:nvSpPr>
        <p:spPr bwMode="auto">
          <a:xfrm>
            <a:off x="543721" y="2259704"/>
            <a:ext cx="7802003" cy="218186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EF143-EDAC-6FBC-E663-0A46CEC53753}"/>
              </a:ext>
            </a:extLst>
          </p:cNvPr>
          <p:cNvSpPr/>
          <p:nvPr/>
        </p:nvSpPr>
        <p:spPr bwMode="auto">
          <a:xfrm>
            <a:off x="1002068" y="4435987"/>
            <a:ext cx="4257829" cy="402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</a:rPr>
              <a:t>Final grade from human pathway = </a:t>
            </a:r>
            <a:r>
              <a:rPr kumimoji="0" lang="en-GB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R3A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E78CE-8AE5-7500-061D-CEB68A73B0AE}"/>
              </a:ext>
            </a:extLst>
          </p:cNvPr>
          <p:cNvSpPr/>
          <p:nvPr/>
        </p:nvSpPr>
        <p:spPr bwMode="auto">
          <a:xfrm>
            <a:off x="318959" y="4416552"/>
            <a:ext cx="8026765" cy="231341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numbers and lines&#10;&#10;AI-generated content may be incorrect.">
            <a:extLst>
              <a:ext uri="{FF2B5EF4-FFF2-40B4-BE49-F238E27FC236}">
                <a16:creationId xmlns:a16="http://schemas.microsoft.com/office/drawing/2014/main" id="{94399470-1A08-0E1E-5E04-5DCD71ED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7" y="8467"/>
            <a:ext cx="7624354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5C0EC0-514F-0072-C4B0-32C5E0640639}"/>
              </a:ext>
            </a:extLst>
          </p:cNvPr>
          <p:cNvGraphicFramePr>
            <a:graphicFrameLocks noGrp="1"/>
          </p:cNvGraphicFramePr>
          <p:nvPr/>
        </p:nvGraphicFramePr>
        <p:xfrm>
          <a:off x="8533032" y="279193"/>
          <a:ext cx="3411099" cy="549624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204857">
                  <a:extLst>
                    <a:ext uri="{9D8B030D-6E8A-4147-A177-3AD203B41FA5}">
                      <a16:colId xmlns:a16="http://schemas.microsoft.com/office/drawing/2014/main" val="227844209"/>
                    </a:ext>
                  </a:extLst>
                </a:gridCol>
                <a:gridCol w="2206242">
                  <a:extLst>
                    <a:ext uri="{9D8B030D-6E8A-4147-A177-3AD203B41FA5}">
                      <a16:colId xmlns:a16="http://schemas.microsoft.com/office/drawing/2014/main" val="3819658824"/>
                    </a:ext>
                  </a:extLst>
                </a:gridCol>
              </a:tblGrid>
              <a:tr h="320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en-GB" sz="1800" u="sng" kern="0" dirty="0">
                          <a:solidFill>
                            <a:srgbClr val="002060"/>
                          </a:solidFill>
                          <a:effectLst/>
                        </a:rPr>
                        <a:t>Age group</a:t>
                      </a:r>
                      <a:endParaRPr lang="en-GB" sz="1800" u="sng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% classified referable by primary grader (95% CI)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1644713242"/>
                  </a:ext>
                </a:extLst>
              </a:tr>
              <a:tr h="193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6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0" dirty="0">
                          <a:solidFill>
                            <a:srgbClr val="FF0000"/>
                          </a:solidFill>
                          <a:effectLst/>
                        </a:rPr>
                        <a:t>R2M0/1</a:t>
                      </a: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974206584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&lt;30</a:t>
                      </a:r>
                      <a:endParaRPr lang="en-GB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94.7 (88.0,98.3)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97215809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99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 to &lt;45</a:t>
                      </a:r>
                      <a:endParaRPr lang="en-GB" sz="1600" kern="100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96.4 (94.5,97.8)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4315029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 to &lt;60</a:t>
                      </a:r>
                      <a:endParaRPr lang="en-GB" sz="16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96.3 (95.2,97.1)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509749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 to &lt;75</a:t>
                      </a:r>
                      <a:endParaRPr lang="en-GB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94.6 (93.3,95.8)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70127505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+75</a:t>
                      </a:r>
                      <a:endParaRPr lang="en-GB" sz="16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92.7 (89.3,95.3)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83430938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4017840062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0" dirty="0">
                          <a:solidFill>
                            <a:srgbClr val="FF0000"/>
                          </a:solidFill>
                          <a:effectLst/>
                        </a:rPr>
                        <a:t>R3M0/1</a:t>
                      </a: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926820100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&lt;30</a:t>
                      </a:r>
                      <a:endParaRPr lang="en-GB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100.0 (92.5,100.0)</a:t>
                      </a:r>
                      <a:endParaRPr lang="en-GB" sz="16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8141668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99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 to &lt;45</a:t>
                      </a:r>
                      <a:endParaRPr lang="en-GB" sz="1600" kern="100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97.8 (94.9,99.3)</a:t>
                      </a:r>
                      <a:endParaRPr lang="en-GB" sz="16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0709843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 to &lt;60</a:t>
                      </a:r>
                      <a:endParaRPr lang="en-GB" sz="16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96.3 (94.2,97.8)</a:t>
                      </a:r>
                      <a:endParaRPr lang="en-GB" sz="16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680734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 to &lt;75</a:t>
                      </a:r>
                      <a:endParaRPr lang="en-GB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93.3 (90.4,95.5)</a:t>
                      </a:r>
                      <a:endParaRPr lang="en-GB" sz="16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3782151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+75</a:t>
                      </a:r>
                      <a:endParaRPr lang="en-GB" sz="16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88.5 (79.9,94.3)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1306706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2911042975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GB" sz="16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0" dirty="0">
                          <a:solidFill>
                            <a:srgbClr val="FF0000"/>
                          </a:solidFill>
                          <a:effectLst/>
                        </a:rPr>
                        <a:t>R3AM0/1</a:t>
                      </a:r>
                      <a:endParaRPr lang="en-GB" sz="16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00" marR="48600" marT="0" marB="0"/>
                </a:tc>
                <a:extLst>
                  <a:ext uri="{0D108BD9-81ED-4DB2-BD59-A6C34878D82A}">
                    <a16:rowId xmlns:a16="http://schemas.microsoft.com/office/drawing/2014/main" val="3950395982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&lt;30</a:t>
                      </a:r>
                      <a:endParaRPr lang="en-GB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100.0 (92.5,100.0)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81335029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99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 to &lt;45</a:t>
                      </a:r>
                      <a:endParaRPr lang="en-GB" sz="1600" kern="100" dirty="0">
                        <a:solidFill>
                          <a:srgbClr val="FF99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97.8 (94.9,99.3)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7220767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 to &lt;60</a:t>
                      </a:r>
                      <a:endParaRPr lang="en-GB" sz="1600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96.3 (94.2,97.8)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64766753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 to &lt;75</a:t>
                      </a:r>
                      <a:endParaRPr lang="en-GB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93.3 (90.4,95.5)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437200"/>
                  </a:ext>
                </a:extLst>
              </a:tr>
              <a:tr h="14084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+75</a:t>
                      </a:r>
                      <a:endParaRPr lang="en-GB" sz="16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kern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88.5 (79.9,94.3)</a:t>
                      </a:r>
                      <a:endParaRPr lang="en-GB" sz="16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9561964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A2BF23B-14E9-5CF3-0020-623D45145AFB}"/>
              </a:ext>
            </a:extLst>
          </p:cNvPr>
          <p:cNvSpPr/>
          <p:nvPr/>
        </p:nvSpPr>
        <p:spPr bwMode="auto">
          <a:xfrm>
            <a:off x="923087" y="71750"/>
            <a:ext cx="4018029" cy="402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Final grade from human pathway = R2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D1964-03F3-8128-54CB-6DE8A96FF7F4}"/>
              </a:ext>
            </a:extLst>
          </p:cNvPr>
          <p:cNvSpPr/>
          <p:nvPr/>
        </p:nvSpPr>
        <p:spPr bwMode="auto">
          <a:xfrm>
            <a:off x="923087" y="2283642"/>
            <a:ext cx="4143863" cy="402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</a:rPr>
              <a:t>Final grade from human pathway = </a:t>
            </a:r>
            <a:r>
              <a:rPr kumimoji="0" lang="en-GB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R3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7E8311-09EF-AE72-F53D-1ACA309AEDE8}"/>
              </a:ext>
            </a:extLst>
          </p:cNvPr>
          <p:cNvSpPr/>
          <p:nvPr/>
        </p:nvSpPr>
        <p:spPr bwMode="auto">
          <a:xfrm>
            <a:off x="1002068" y="4444376"/>
            <a:ext cx="4241051" cy="402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</a:rPr>
              <a:t>Final grade from human pathway = </a:t>
            </a:r>
            <a:r>
              <a:rPr kumimoji="0" lang="en-GB" sz="2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R3A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F2E1DA-DE47-AC24-8865-E5351A8E74B8}"/>
              </a:ext>
            </a:extLst>
          </p:cNvPr>
          <p:cNvSpPr/>
          <p:nvPr/>
        </p:nvSpPr>
        <p:spPr bwMode="auto">
          <a:xfrm>
            <a:off x="621847" y="2275252"/>
            <a:ext cx="7854635" cy="22464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689B2-E8B0-B96A-7FBF-69783488E779}"/>
              </a:ext>
            </a:extLst>
          </p:cNvPr>
          <p:cNvSpPr/>
          <p:nvPr/>
        </p:nvSpPr>
        <p:spPr bwMode="auto">
          <a:xfrm>
            <a:off x="247869" y="4398613"/>
            <a:ext cx="8026765" cy="224641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2D1A1D-E7E3-F0E4-F91E-4631F6647C2D}"/>
              </a:ext>
            </a:extLst>
          </p:cNvPr>
          <p:cNvGraphicFramePr>
            <a:graphicFrameLocks noGrp="1"/>
          </p:cNvGraphicFramePr>
          <p:nvPr/>
        </p:nvGraphicFramePr>
        <p:xfrm>
          <a:off x="497904" y="1114466"/>
          <a:ext cx="10951309" cy="41852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116429">
                  <a:extLst>
                    <a:ext uri="{9D8B030D-6E8A-4147-A177-3AD203B41FA5}">
                      <a16:colId xmlns:a16="http://schemas.microsoft.com/office/drawing/2014/main" val="4206298214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2873806253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1565153326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1089812352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3720399544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2107079588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1506238230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992000985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25443597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Final human grade in worst eye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ARIAS test negative %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8281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6857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R1M1 + good acuity n =14,764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11041199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</a:t>
                      </a:r>
                      <a:r>
                        <a:rPr lang="en-GB" sz="2000" i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urgent</a:t>
                      </a: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DR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79455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to Ophthalmology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0.30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0.12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0.34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0.04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0.23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0.26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0.31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0006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R2M0/1 </a:t>
                      </a:r>
                      <a:r>
                        <a:rPr lang="en-GB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+ good acuity n = 3083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0032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</a:t>
                      </a:r>
                      <a:r>
                        <a:rPr lang="en-GB" sz="2000" i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urgent</a:t>
                      </a: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DR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6207465"/>
                  </a:ext>
                </a:extLst>
              </a:tr>
              <a:tr h="2819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to Ophthalmology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5509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6857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R3M0/1 </a:t>
                      </a:r>
                      <a:r>
                        <a:rPr lang="en-GB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+ good acuity n = 1040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728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</a:t>
                      </a:r>
                      <a:r>
                        <a:rPr lang="en-GB" sz="2000" i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urgent</a:t>
                      </a: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DR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378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to Ophthalmology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33124"/>
                  </a:ext>
                </a:extLst>
              </a:tr>
              <a:tr h="277666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TOTAL n =18,887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255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</a:t>
                      </a:r>
                      <a:r>
                        <a:rPr lang="en-GB" sz="2000" i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urgent</a:t>
                      </a: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DR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2203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to Ophthalmology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047866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17A0486-C707-382D-EB6F-85F47EA2BFEA}"/>
              </a:ext>
            </a:extLst>
          </p:cNvPr>
          <p:cNvSpPr txBox="1">
            <a:spLocks/>
          </p:cNvSpPr>
          <p:nvPr/>
        </p:nvSpPr>
        <p:spPr>
          <a:xfrm>
            <a:off x="829407" y="148407"/>
            <a:ext cx="10786860" cy="7953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</a:rPr>
              <a:t>Final human grade Referable DR + good acuity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3F250-FD46-1BF2-BFB6-38607FB71FFB}"/>
              </a:ext>
            </a:extLst>
          </p:cNvPr>
          <p:cNvSpPr/>
          <p:nvPr/>
        </p:nvSpPr>
        <p:spPr bwMode="auto">
          <a:xfrm>
            <a:off x="194242" y="5399535"/>
            <a:ext cx="5292157" cy="34399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Figures exclude </a:t>
            </a:r>
            <a:r>
              <a:rPr kumimoji="0" lang="en-GB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those that were pregnant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3B0D0B-E0F9-EF2A-08B3-020C5C8D531D}"/>
              </a:ext>
            </a:extLst>
          </p:cNvPr>
          <p:cNvSpPr/>
          <p:nvPr/>
        </p:nvSpPr>
        <p:spPr bwMode="auto">
          <a:xfrm>
            <a:off x="194243" y="5743533"/>
            <a:ext cx="7730558" cy="87739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/>
              <a:t>2015 - Scanlon PH HTA:19(74)pp52 -  estimate misclassification by human graders: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/>
              <a:t>“True referable STDR” in both eyes with (without) maculopathy  2% (4%) missed by humans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/>
              <a:t>(% missed are higher if true STDR in one eye only)</a:t>
            </a:r>
            <a:endParaRPr kumimoji="0" lang="en-GB" sz="16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75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2D1A1D-E7E3-F0E4-F91E-4631F6647C2D}"/>
              </a:ext>
            </a:extLst>
          </p:cNvPr>
          <p:cNvGraphicFramePr>
            <a:graphicFrameLocks noGrp="1"/>
          </p:cNvGraphicFramePr>
          <p:nvPr/>
        </p:nvGraphicFramePr>
        <p:xfrm>
          <a:off x="497904" y="1114466"/>
          <a:ext cx="10951309" cy="13563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116429">
                  <a:extLst>
                    <a:ext uri="{9D8B030D-6E8A-4147-A177-3AD203B41FA5}">
                      <a16:colId xmlns:a16="http://schemas.microsoft.com/office/drawing/2014/main" val="4206298214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2873806253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1565153326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1089812352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3720399544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2107079588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1506238230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992000985"/>
                    </a:ext>
                  </a:extLst>
                </a:gridCol>
                <a:gridCol w="854360">
                  <a:extLst>
                    <a:ext uri="{9D8B030D-6E8A-4147-A177-3AD203B41FA5}">
                      <a16:colId xmlns:a16="http://schemas.microsoft.com/office/drawing/2014/main" val="25443597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Final human grade in worst eye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ARIAS test negative %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8281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6857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Ungradable + good acuity n =1526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11041199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</a:t>
                      </a:r>
                      <a:r>
                        <a:rPr lang="en-GB" sz="2000" i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urgent</a:t>
                      </a:r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DR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79455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% Referred to Ophthalmology</a:t>
                      </a:r>
                      <a:endParaRPr lang="en-GB" sz="20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1.83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1.38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3.01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0.98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2.29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2.42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2.23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000622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17A0486-C707-382D-EB6F-85F47EA2BFEA}"/>
              </a:ext>
            </a:extLst>
          </p:cNvPr>
          <p:cNvSpPr txBox="1">
            <a:spLocks/>
          </p:cNvSpPr>
          <p:nvPr/>
        </p:nvSpPr>
        <p:spPr>
          <a:xfrm>
            <a:off x="829407" y="148407"/>
            <a:ext cx="10786860" cy="7953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</a:rPr>
              <a:t>Final human grade Ungradable + good acuity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3F250-FD46-1BF2-BFB6-38607FB71FFB}"/>
              </a:ext>
            </a:extLst>
          </p:cNvPr>
          <p:cNvSpPr/>
          <p:nvPr/>
        </p:nvSpPr>
        <p:spPr bwMode="auto">
          <a:xfrm>
            <a:off x="497904" y="2641525"/>
            <a:ext cx="5292157" cy="34399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Figures exclude those that were pregnant</a:t>
            </a:r>
          </a:p>
        </p:txBody>
      </p:sp>
    </p:spTree>
    <p:extLst>
      <p:ext uri="{BB962C8B-B14F-4D97-AF65-F5344CB8AC3E}">
        <p14:creationId xmlns:p14="http://schemas.microsoft.com/office/powerpoint/2010/main" val="1423848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BE12C-85FE-6C17-5F1A-9527C2B0F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DF162020-1062-BF89-5D3F-5FF1E1A7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390" y="85636"/>
            <a:ext cx="3179109" cy="1235311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214D3573-9912-E392-F9CC-3D00C61F6B17}"/>
              </a:ext>
            </a:extLst>
          </p:cNvPr>
          <p:cNvSpPr txBox="1"/>
          <p:nvPr/>
        </p:nvSpPr>
        <p:spPr>
          <a:xfrm>
            <a:off x="1120115" y="100462"/>
            <a:ext cx="330956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0588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Existing NHS DESP pathway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D7059A-CA31-8F9E-506E-50239FB4FE74}"/>
              </a:ext>
            </a:extLst>
          </p:cNvPr>
          <p:cNvSpPr/>
          <p:nvPr/>
        </p:nvSpPr>
        <p:spPr>
          <a:xfrm>
            <a:off x="7862620" y="1196526"/>
            <a:ext cx="1454332" cy="40939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 image processing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22E70AA-AEC0-D72D-4D87-EBD6A4991F94}"/>
              </a:ext>
            </a:extLst>
          </p:cNvPr>
          <p:cNvGrpSpPr/>
          <p:nvPr/>
        </p:nvGrpSpPr>
        <p:grpSpPr>
          <a:xfrm>
            <a:off x="6347204" y="347042"/>
            <a:ext cx="5321470" cy="5978038"/>
            <a:chOff x="6822127" y="322104"/>
            <a:chExt cx="5321470" cy="597803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783AB4-F4C9-191B-45C6-B1E147F0932C}"/>
                </a:ext>
              </a:extLst>
            </p:cNvPr>
            <p:cNvGrpSpPr/>
            <p:nvPr/>
          </p:nvGrpSpPr>
          <p:grpSpPr>
            <a:xfrm>
              <a:off x="6822127" y="322104"/>
              <a:ext cx="5321470" cy="5978038"/>
              <a:chOff x="6788190" y="322104"/>
              <a:chExt cx="5321470" cy="597803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89CCB0E-2956-A2B6-65D3-B1E2F27A977B}"/>
                  </a:ext>
                </a:extLst>
              </p:cNvPr>
              <p:cNvSpPr/>
              <p:nvPr/>
            </p:nvSpPr>
            <p:spPr>
              <a:xfrm>
                <a:off x="7888315" y="322104"/>
                <a:ext cx="2284750" cy="48780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Retinal image capture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E0FC81-F76F-EC72-8696-1B693285C4DE}"/>
                  </a:ext>
                </a:extLst>
              </p:cNvPr>
              <p:cNvSpPr/>
              <p:nvPr/>
            </p:nvSpPr>
            <p:spPr>
              <a:xfrm>
                <a:off x="9832014" y="4268539"/>
                <a:ext cx="1814543" cy="39444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Tertiary Grader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D0988F-0B83-A153-B8FF-52FC8C656710}"/>
                  </a:ext>
                </a:extLst>
              </p:cNvPr>
              <p:cNvSpPr/>
              <p:nvPr/>
            </p:nvSpPr>
            <p:spPr>
              <a:xfrm>
                <a:off x="8432373" y="5653810"/>
                <a:ext cx="2588052" cy="64633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>
                    <a:solidFill>
                      <a:srgbClr val="305886"/>
                    </a:solidFill>
                    <a:latin typeface="Arial"/>
                  </a:rPr>
                  <a:t>Referral outcome grader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Refer to hospital eye service / re-screen &lt;1yr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95B61AF-4141-283C-8B66-EADC2248519C}"/>
                  </a:ext>
                </a:extLst>
              </p:cNvPr>
              <p:cNvCxnSpPr>
                <a:cxnSpLocks/>
                <a:stCxn id="4" idx="2"/>
                <a:endCxn id="39" idx="0"/>
              </p:cNvCxnSpPr>
              <p:nvPr/>
            </p:nvCxnSpPr>
            <p:spPr>
              <a:xfrm>
                <a:off x="9030690" y="809906"/>
                <a:ext cx="82" cy="3616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20" name="TextBox 41">
                <a:extLst>
                  <a:ext uri="{FF2B5EF4-FFF2-40B4-BE49-F238E27FC236}">
                    <a16:creationId xmlns:a16="http://schemas.microsoft.com/office/drawing/2014/main" id="{250AF337-B37D-EE32-2B90-3B59F84F9501}"/>
                  </a:ext>
                </a:extLst>
              </p:cNvPr>
              <p:cNvSpPr txBox="1"/>
              <p:nvPr/>
            </p:nvSpPr>
            <p:spPr>
              <a:xfrm rot="5400000">
                <a:off x="10804014" y="4280645"/>
                <a:ext cx="2334293" cy="276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2° grader assigns referable DR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FC42EC-DFBD-DD0B-F3CA-6B62A55595DC}"/>
                  </a:ext>
                </a:extLst>
              </p:cNvPr>
              <p:cNvSpPr/>
              <p:nvPr/>
            </p:nvSpPr>
            <p:spPr>
              <a:xfrm>
                <a:off x="9238981" y="3462317"/>
                <a:ext cx="1551409" cy="6463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ARIAS test negative &amp; 2° grader assigns referable DR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72B88EE-F811-1080-6DAC-B6DECF6EA46E}"/>
                  </a:ext>
                </a:extLst>
              </p:cNvPr>
              <p:cNvSpPr/>
              <p:nvPr/>
            </p:nvSpPr>
            <p:spPr>
              <a:xfrm>
                <a:off x="9631599" y="4931126"/>
                <a:ext cx="1107686" cy="6463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3° grader assigns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referable DR 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936B57D-EA07-413A-8175-E6FECA2B5F0C}"/>
                  </a:ext>
                </a:extLst>
              </p:cNvPr>
              <p:cNvSpPr/>
              <p:nvPr/>
            </p:nvSpPr>
            <p:spPr>
              <a:xfrm>
                <a:off x="7768866" y="4046501"/>
                <a:ext cx="1687828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3° grader assigns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no referable DR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931B88-510A-EF72-DAB7-2911E8F2F339}"/>
                  </a:ext>
                </a:extLst>
              </p:cNvPr>
              <p:cNvSpPr/>
              <p:nvPr/>
            </p:nvSpPr>
            <p:spPr>
              <a:xfrm>
                <a:off x="9802042" y="1880057"/>
                <a:ext cx="2108462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100% ARIAS test positive +10% ARIAS test negative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72292F7-B160-7377-8776-55582997C6E3}"/>
                  </a:ext>
                </a:extLst>
              </p:cNvPr>
              <p:cNvSpPr/>
              <p:nvPr/>
            </p:nvSpPr>
            <p:spPr>
              <a:xfrm>
                <a:off x="6971020" y="1838601"/>
                <a:ext cx="1687828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90% ARIAS test negative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A5DD3A8-7A29-AE46-5A39-AC6058676E93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 flipH="1">
                <a:off x="7695462" y="1598852"/>
                <a:ext cx="1308255" cy="10758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30295FE-5E4C-1E71-B71B-33B21FA9C612}"/>
                  </a:ext>
                </a:extLst>
              </p:cNvPr>
              <p:cNvCxnSpPr>
                <a:cxnSpLocks/>
                <a:endCxn id="7" idx="0"/>
              </p:cNvCxnSpPr>
              <p:nvPr/>
            </p:nvCxnSpPr>
            <p:spPr>
              <a:xfrm>
                <a:off x="9003717" y="1598852"/>
                <a:ext cx="1737092" cy="12519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034FE068-8E5C-DE64-0CE1-FB54006CA3FE}"/>
                  </a:ext>
                </a:extLst>
              </p:cNvPr>
              <p:cNvCxnSpPr>
                <a:cxnSpLocks/>
                <a:stCxn id="7" idx="2"/>
                <a:endCxn id="8" idx="0"/>
              </p:cNvCxnSpPr>
              <p:nvPr/>
            </p:nvCxnSpPr>
            <p:spPr>
              <a:xfrm flipH="1">
                <a:off x="10739286" y="3305538"/>
                <a:ext cx="1523" cy="9630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6754C7F-B3B4-8B48-6637-7382DA2C3E1D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10739286" y="4662986"/>
                <a:ext cx="1523" cy="1008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59F5127D-7137-06DC-0ABA-113C88114626}"/>
                  </a:ext>
                </a:extLst>
              </p:cNvPr>
              <p:cNvCxnSpPr>
                <a:cxnSpLocks/>
                <a:stCxn id="8" idx="1"/>
                <a:endCxn id="6" idx="2"/>
              </p:cNvCxnSpPr>
              <p:nvPr/>
            </p:nvCxnSpPr>
            <p:spPr>
              <a:xfrm rot="10800000">
                <a:off x="7695462" y="3473161"/>
                <a:ext cx="2136552" cy="992602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11" name="Connector: Elbow 110">
                <a:extLst>
                  <a:ext uri="{FF2B5EF4-FFF2-40B4-BE49-F238E27FC236}">
                    <a16:creationId xmlns:a16="http://schemas.microsoft.com/office/drawing/2014/main" id="{EF3FBEB1-B2C2-81B4-CC1E-6C2A4FB2A04C}"/>
                  </a:ext>
                </a:extLst>
              </p:cNvPr>
              <p:cNvCxnSpPr>
                <a:cxnSpLocks/>
                <a:stCxn id="7" idx="3"/>
                <a:endCxn id="9" idx="3"/>
              </p:cNvCxnSpPr>
              <p:nvPr/>
            </p:nvCxnSpPr>
            <p:spPr>
              <a:xfrm flipH="1">
                <a:off x="11020425" y="3078164"/>
                <a:ext cx="627655" cy="2898812"/>
              </a:xfrm>
              <a:prstGeom prst="bentConnector3">
                <a:avLst>
                  <a:gd name="adj1" fmla="val -36421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41CE19-E793-D848-0FC5-7FED15CDBB26}"/>
                  </a:ext>
                </a:extLst>
              </p:cNvPr>
              <p:cNvSpPr/>
              <p:nvPr/>
            </p:nvSpPr>
            <p:spPr>
              <a:xfrm>
                <a:off x="6788190" y="2674664"/>
                <a:ext cx="1814543" cy="79849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Re-screen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12-24 month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>
                    <a:solidFill>
                      <a:srgbClr val="305886"/>
                    </a:solidFill>
                    <a:latin typeface="Arial"/>
                  </a:rPr>
                  <a:t>(no DR or mild DR)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BA8117-68BE-A7CE-1384-973365B53A92}"/>
                  </a:ext>
                </a:extLst>
              </p:cNvPr>
              <p:cNvSpPr/>
              <p:nvPr/>
            </p:nvSpPr>
            <p:spPr>
              <a:xfrm>
                <a:off x="9833537" y="2850790"/>
                <a:ext cx="1814543" cy="4547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58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Secondary Grader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28A02A-2577-E9A7-AF4E-8E3897C0F39A}"/>
                  </a:ext>
                </a:extLst>
              </p:cNvPr>
              <p:cNvCxnSpPr>
                <a:cxnSpLocks/>
                <a:stCxn id="7" idx="1"/>
                <a:endCxn id="6" idx="3"/>
              </p:cNvCxnSpPr>
              <p:nvPr/>
            </p:nvCxnSpPr>
            <p:spPr>
              <a:xfrm flipH="1" flipV="1">
                <a:off x="8602733" y="3073913"/>
                <a:ext cx="1230804" cy="42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BA011E-0761-05CB-A7ED-B2626020C560}"/>
                </a:ext>
              </a:extLst>
            </p:cNvPr>
            <p:cNvGrpSpPr/>
            <p:nvPr/>
          </p:nvGrpSpPr>
          <p:grpSpPr>
            <a:xfrm>
              <a:off x="8613556" y="2661746"/>
              <a:ext cx="1230804" cy="614191"/>
              <a:chOff x="7064121" y="4736540"/>
              <a:chExt cx="1230804" cy="61419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6E616FC-642F-5CB1-1EFB-6505CBA932EE}"/>
                  </a:ext>
                </a:extLst>
              </p:cNvPr>
              <p:cNvSpPr/>
              <p:nvPr/>
            </p:nvSpPr>
            <p:spPr bwMode="auto">
              <a:xfrm>
                <a:off x="7112395" y="4736540"/>
                <a:ext cx="1162260" cy="6141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FF0000"/>
                    </a:solidFill>
                    <a:latin typeface="Arial"/>
                  </a:rPr>
                  <a:t>2° grader assigns ‘no referable DR’</a:t>
                </a:r>
                <a:endParaRPr kumimoji="0" lang="en-GB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5F45A42-2B58-E94A-7363-F6F586514A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4121" y="5150915"/>
                <a:ext cx="1230804" cy="42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FDA5CC-6E6F-6323-1A4D-82C61034FA02}"/>
              </a:ext>
            </a:extLst>
          </p:cNvPr>
          <p:cNvGrpSpPr/>
          <p:nvPr/>
        </p:nvGrpSpPr>
        <p:grpSpPr>
          <a:xfrm>
            <a:off x="429655" y="629685"/>
            <a:ext cx="5321470" cy="5978036"/>
            <a:chOff x="6788190" y="322104"/>
            <a:chExt cx="5321470" cy="59780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531959-577D-0CDD-164B-3787F7399788}"/>
                </a:ext>
              </a:extLst>
            </p:cNvPr>
            <p:cNvSpPr/>
            <p:nvPr/>
          </p:nvSpPr>
          <p:spPr>
            <a:xfrm>
              <a:off x="8575972" y="2845205"/>
              <a:ext cx="1326017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1° &amp; 2° agree over grade, no referable DR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C72C2F-1D4F-5C2F-0AEF-69693587FC1E}"/>
                </a:ext>
              </a:extLst>
            </p:cNvPr>
            <p:cNvSpPr/>
            <p:nvPr/>
          </p:nvSpPr>
          <p:spPr>
            <a:xfrm>
              <a:off x="7880004" y="322104"/>
              <a:ext cx="2284750" cy="48780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Retinal image capture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4AE422-8610-C6E7-21C7-AE997D7A6DF2}"/>
                </a:ext>
              </a:extLst>
            </p:cNvPr>
            <p:cNvSpPr/>
            <p:nvPr/>
          </p:nvSpPr>
          <p:spPr>
            <a:xfrm>
              <a:off x="8295213" y="1212694"/>
              <a:ext cx="1454332" cy="40278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Primary Grader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337735-8B4F-C302-3544-95211F19786D}"/>
                </a:ext>
              </a:extLst>
            </p:cNvPr>
            <p:cNvSpPr/>
            <p:nvPr/>
          </p:nvSpPr>
          <p:spPr>
            <a:xfrm>
              <a:off x="9832014" y="4268539"/>
              <a:ext cx="1814543" cy="39444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Tertiary Grader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18ED00-AD89-C576-302B-09AECFE53E63}"/>
                </a:ext>
              </a:extLst>
            </p:cNvPr>
            <p:cNvSpPr/>
            <p:nvPr/>
          </p:nvSpPr>
          <p:spPr>
            <a:xfrm>
              <a:off x="8432373" y="5653809"/>
              <a:ext cx="2588052" cy="6463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>
                  <a:solidFill>
                    <a:srgbClr val="305886"/>
                  </a:solidFill>
                  <a:latin typeface="Arial"/>
                </a:rPr>
                <a:t>Referral outcome grader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Refer to hospital eye service / re-screen &lt;1yr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3EE376-0440-5CB2-A2C3-B2D797A2F1ED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9022379" y="809906"/>
              <a:ext cx="0" cy="4027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24" name="TextBox 41">
              <a:extLst>
                <a:ext uri="{FF2B5EF4-FFF2-40B4-BE49-F238E27FC236}">
                  <a16:creationId xmlns:a16="http://schemas.microsoft.com/office/drawing/2014/main" id="{5D4E2D75-7183-1A48-D189-F06357453610}"/>
                </a:ext>
              </a:extLst>
            </p:cNvPr>
            <p:cNvSpPr txBox="1"/>
            <p:nvPr/>
          </p:nvSpPr>
          <p:spPr>
            <a:xfrm rot="5400000">
              <a:off x="10722261" y="4280645"/>
              <a:ext cx="2497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1° &amp; 2° grader agree referable DR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6FE24E3-B462-92AE-3F39-8F23F1919164}"/>
                </a:ext>
              </a:extLst>
            </p:cNvPr>
            <p:cNvSpPr/>
            <p:nvPr/>
          </p:nvSpPr>
          <p:spPr>
            <a:xfrm>
              <a:off x="9238981" y="3462317"/>
              <a:ext cx="1551409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1° &amp; 2°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disagree over DR  grade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47A518C-8F17-9A34-C50D-3C9C110D69B1}"/>
                </a:ext>
              </a:extLst>
            </p:cNvPr>
            <p:cNvSpPr/>
            <p:nvPr/>
          </p:nvSpPr>
          <p:spPr>
            <a:xfrm>
              <a:off x="9631599" y="4931126"/>
              <a:ext cx="1107686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3° grader assigns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referable DR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F20A239-88C6-554D-8D0D-8C501DEAEED4}"/>
                </a:ext>
              </a:extLst>
            </p:cNvPr>
            <p:cNvSpPr/>
            <p:nvPr/>
          </p:nvSpPr>
          <p:spPr>
            <a:xfrm>
              <a:off x="7768866" y="4046501"/>
              <a:ext cx="1687828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3° grader assigns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 referable DR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C5D1EB-997C-027D-967F-B5222FFF9416}"/>
                </a:ext>
              </a:extLst>
            </p:cNvPr>
            <p:cNvSpPr/>
            <p:nvPr/>
          </p:nvSpPr>
          <p:spPr>
            <a:xfrm>
              <a:off x="9724199" y="1781428"/>
              <a:ext cx="1922358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10% No disease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Disease </a:t>
              </a: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present+severity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0588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170626A-DB1C-653D-6B34-F536D936A72B}"/>
                </a:ext>
              </a:extLst>
            </p:cNvPr>
            <p:cNvSpPr/>
            <p:nvPr/>
          </p:nvSpPr>
          <p:spPr>
            <a:xfrm>
              <a:off x="6983641" y="1869092"/>
              <a:ext cx="1687828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90% No disease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178EDD-A412-0566-5231-F6FEC579E852}"/>
                </a:ext>
              </a:extLst>
            </p:cNvPr>
            <p:cNvCxnSpPr>
              <a:cxnSpLocks/>
              <a:stCxn id="14" idx="2"/>
              <a:endCxn id="48" idx="0"/>
            </p:cNvCxnSpPr>
            <p:nvPr/>
          </p:nvCxnSpPr>
          <p:spPr>
            <a:xfrm flipH="1">
              <a:off x="7695462" y="1615478"/>
              <a:ext cx="1326917" cy="10591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6508020-F380-8E0B-16FD-BBEFCA79F8F2}"/>
                </a:ext>
              </a:extLst>
            </p:cNvPr>
            <p:cNvCxnSpPr>
              <a:cxnSpLocks/>
              <a:stCxn id="14" idx="2"/>
              <a:endCxn id="49" idx="0"/>
            </p:cNvCxnSpPr>
            <p:nvPr/>
          </p:nvCxnSpPr>
          <p:spPr>
            <a:xfrm>
              <a:off x="9022379" y="1615478"/>
              <a:ext cx="1718430" cy="12353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E4F6753-8122-CBF9-39A0-4053F9D38EDD}"/>
                </a:ext>
              </a:extLst>
            </p:cNvPr>
            <p:cNvCxnSpPr>
              <a:cxnSpLocks/>
              <a:stCxn id="49" idx="2"/>
              <a:endCxn id="17" idx="0"/>
            </p:cNvCxnSpPr>
            <p:nvPr/>
          </p:nvCxnSpPr>
          <p:spPr>
            <a:xfrm flipH="1">
              <a:off x="10739286" y="3305538"/>
              <a:ext cx="1523" cy="9630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7E1D463-CCC8-4D15-FB43-37734B456A50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10739286" y="4662986"/>
              <a:ext cx="1523" cy="10087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4E2147B9-CBB8-7DE3-0B0C-11D0BF601921}"/>
                </a:ext>
              </a:extLst>
            </p:cNvPr>
            <p:cNvCxnSpPr>
              <a:cxnSpLocks/>
              <a:stCxn id="17" idx="1"/>
              <a:endCxn id="48" idx="2"/>
            </p:cNvCxnSpPr>
            <p:nvPr/>
          </p:nvCxnSpPr>
          <p:spPr>
            <a:xfrm rot="10800000">
              <a:off x="7695462" y="3473161"/>
              <a:ext cx="2136552" cy="992602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15D367F3-EF44-25BF-C72E-45AA07C47E06}"/>
                </a:ext>
              </a:extLst>
            </p:cNvPr>
            <p:cNvCxnSpPr>
              <a:cxnSpLocks/>
              <a:stCxn id="49" idx="3"/>
              <a:endCxn id="18" idx="3"/>
            </p:cNvCxnSpPr>
            <p:nvPr/>
          </p:nvCxnSpPr>
          <p:spPr>
            <a:xfrm flipH="1">
              <a:off x="11020425" y="3078164"/>
              <a:ext cx="627655" cy="2898811"/>
            </a:xfrm>
            <a:prstGeom prst="bentConnector3">
              <a:avLst>
                <a:gd name="adj1" fmla="val -36421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10BDFE2-2AEC-E58B-69C0-EE7A7B038ED5}"/>
                </a:ext>
              </a:extLst>
            </p:cNvPr>
            <p:cNvSpPr/>
            <p:nvPr/>
          </p:nvSpPr>
          <p:spPr>
            <a:xfrm>
              <a:off x="6788190" y="2674664"/>
              <a:ext cx="1814543" cy="79849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Re-screen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12-24 month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>
                  <a:solidFill>
                    <a:srgbClr val="305886"/>
                  </a:solidFill>
                  <a:latin typeface="Arial"/>
                </a:rPr>
                <a:t>(no DR or mild DR)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0588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ECF3419-0977-C5EA-64DD-23F1E334A2AB}"/>
                </a:ext>
              </a:extLst>
            </p:cNvPr>
            <p:cNvSpPr/>
            <p:nvPr/>
          </p:nvSpPr>
          <p:spPr>
            <a:xfrm>
              <a:off x="9833537" y="2850790"/>
              <a:ext cx="1814543" cy="4547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0588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Secondary Grader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574E1E8-01B9-752D-1980-9D0970F6DADD}"/>
                </a:ext>
              </a:extLst>
            </p:cNvPr>
            <p:cNvCxnSpPr>
              <a:cxnSpLocks/>
              <a:stCxn id="49" idx="1"/>
              <a:endCxn id="48" idx="3"/>
            </p:cNvCxnSpPr>
            <p:nvPr/>
          </p:nvCxnSpPr>
          <p:spPr>
            <a:xfrm flipH="1" flipV="1">
              <a:off x="8602733" y="3073913"/>
              <a:ext cx="1230804" cy="42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4F6A6AC-4ACE-2C42-D77B-FB7362D5C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046" y="1349114"/>
            <a:ext cx="1238093" cy="9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8963C4-BA85-9D34-099B-FB4883CD0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89C21-53F4-F8B1-0D52-518912F9F00F}"/>
              </a:ext>
            </a:extLst>
          </p:cNvPr>
          <p:cNvSpPr txBox="1"/>
          <p:nvPr/>
        </p:nvSpPr>
        <p:spPr>
          <a:xfrm>
            <a:off x="506871" y="812899"/>
            <a:ext cx="1117825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Framework for AI evaluation in real-life live screening programme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060"/>
                </a:solidFill>
              </a:rPr>
              <a:t>Independent, head-to-head, real-world evaluation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060"/>
                </a:solidFill>
              </a:rPr>
              <a:t>Transferable to other healthcare settings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Curation of large </a:t>
            </a:r>
            <a:r>
              <a:rPr lang="en-GB" sz="2000" b="1" u="sng" dirty="0">
                <a:solidFill>
                  <a:srgbClr val="002060"/>
                </a:solidFill>
              </a:rPr>
              <a:t>diverse</a:t>
            </a:r>
            <a:r>
              <a:rPr lang="en-GB" sz="2000" dirty="0">
                <a:solidFill>
                  <a:srgbClr val="002060"/>
                </a:solidFill>
              </a:rPr>
              <a:t> population dataset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Adequately powered dataset reflecting </a:t>
            </a:r>
            <a:r>
              <a:rPr lang="en-GB" sz="2000" b="1" u="sng" dirty="0">
                <a:solidFill>
                  <a:srgbClr val="002060"/>
                </a:solidFill>
              </a:rPr>
              <a:t>target</a:t>
            </a:r>
            <a:r>
              <a:rPr lang="en-GB" sz="2000" dirty="0">
                <a:solidFill>
                  <a:srgbClr val="002060"/>
                </a:solidFill>
              </a:rPr>
              <a:t> population where device is to operate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Evaluate under a </a:t>
            </a:r>
            <a:r>
              <a:rPr lang="en-GB" sz="2000" b="1" u="sng" dirty="0">
                <a:solidFill>
                  <a:srgbClr val="002060"/>
                </a:solidFill>
              </a:rPr>
              <a:t>consistent</a:t>
            </a:r>
            <a:r>
              <a:rPr lang="en-GB" sz="2000" dirty="0">
                <a:solidFill>
                  <a:srgbClr val="002060"/>
                </a:solidFill>
              </a:rPr>
              <a:t> computational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Safeguard </a:t>
            </a:r>
            <a:r>
              <a:rPr lang="en-GB" sz="2000" b="1" u="sng" dirty="0">
                <a:solidFill>
                  <a:srgbClr val="002060"/>
                </a:solidFill>
              </a:rPr>
              <a:t>patient privacy </a:t>
            </a:r>
            <a:r>
              <a:rPr lang="en-GB" sz="2000" dirty="0">
                <a:solidFill>
                  <a:srgbClr val="002060"/>
                </a:solidFill>
              </a:rPr>
              <a:t>and protect the curated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Assessed algorithmic </a:t>
            </a:r>
            <a:r>
              <a:rPr lang="en-GB" sz="2000" b="1" u="sng" dirty="0">
                <a:solidFill>
                  <a:srgbClr val="002060"/>
                </a:solidFill>
              </a:rPr>
              <a:t>bias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u="sng" dirty="0">
                <a:solidFill>
                  <a:srgbClr val="002060"/>
                </a:solidFill>
              </a:rPr>
              <a:t>Equity</a:t>
            </a:r>
            <a:r>
              <a:rPr lang="en-GB" sz="2000" dirty="0">
                <a:solidFill>
                  <a:srgbClr val="002060"/>
                </a:solidFill>
              </a:rPr>
              <a:t> in statistical power by subgroups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060"/>
                </a:solidFill>
              </a:rPr>
              <a:t>Clear transparent pathway for future (quicker) ARIAS evaluation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060"/>
                </a:solidFill>
              </a:rPr>
              <a:t>Successful relationship built with vendors &amp; NHS IT</a:t>
            </a:r>
          </a:p>
          <a:p>
            <a:pPr lvl="1"/>
            <a:endParaRPr lang="en-GB" sz="20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ARIAS provides solution</a:t>
            </a:r>
            <a:endParaRPr lang="en-GB" sz="2400" dirty="0">
              <a:solidFill>
                <a:srgbClr val="002060"/>
              </a:solidFill>
            </a:endParaRPr>
          </a:p>
          <a:p>
            <a:pPr lvl="1"/>
            <a:r>
              <a:rPr lang="en-GB" sz="2000" b="1" dirty="0">
                <a:solidFill>
                  <a:srgbClr val="0070C0"/>
                </a:solidFill>
              </a:rPr>
              <a:t>Safe triage picks up high risk cases as well as humans</a:t>
            </a:r>
          </a:p>
          <a:p>
            <a:pPr lvl="1"/>
            <a:r>
              <a:rPr lang="en-GB" sz="2000" b="1" dirty="0">
                <a:solidFill>
                  <a:srgbClr val="0070C0"/>
                </a:solidFill>
              </a:rPr>
              <a:t>Increase grading capacity </a:t>
            </a:r>
            <a:r>
              <a:rPr lang="en-GB" sz="2000" dirty="0">
                <a:solidFill>
                  <a:srgbClr val="002060"/>
                </a:solidFill>
                <a:sym typeface="Wingdings" panose="05000000000000000000" pitchFamily="2" charset="2"/>
              </a:rPr>
              <a:t> reduce need for n</a:t>
            </a:r>
            <a:r>
              <a:rPr lang="en-GB" sz="2000" dirty="0">
                <a:solidFill>
                  <a:srgbClr val="002060"/>
                </a:solidFill>
              </a:rPr>
              <a:t>eed human grading by up to 77%!</a:t>
            </a:r>
          </a:p>
          <a:p>
            <a:pPr lvl="1"/>
            <a:r>
              <a:rPr lang="en-GB" sz="2000" b="1" dirty="0">
                <a:solidFill>
                  <a:srgbClr val="0070C0"/>
                </a:solidFill>
              </a:rPr>
              <a:t>Protects ongoing service provision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B5B2ADF-8326-C421-209E-95C92E5E9A90}"/>
              </a:ext>
            </a:extLst>
          </p:cNvPr>
          <p:cNvSpPr txBox="1">
            <a:spLocks/>
          </p:cNvSpPr>
          <p:nvPr/>
        </p:nvSpPr>
        <p:spPr bwMode="gray">
          <a:xfrm>
            <a:off x="681571" y="242772"/>
            <a:ext cx="10515600" cy="4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342891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685783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028674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371566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0" kern="0" dirty="0">
                <a:solidFill>
                  <a:srgbClr val="0070C0"/>
                </a:solidFill>
                <a:latin typeface="-apple-system"/>
              </a:rPr>
              <a:t>Conclusions</a:t>
            </a:r>
            <a:endParaRPr lang="en-GB" sz="4000" kern="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2C26F-B2D2-C0C2-1730-15BF99086AC1}"/>
              </a:ext>
            </a:extLst>
          </p:cNvPr>
          <p:cNvSpPr txBox="1"/>
          <p:nvPr/>
        </p:nvSpPr>
        <p:spPr>
          <a:xfrm>
            <a:off x="10550529" y="1069332"/>
            <a:ext cx="9800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NEJM AI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CD76A4-EEFE-D178-E905-42A17CA7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485" y="154512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90AC4-BA09-EC24-FEE9-08C70C994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901" y="3548762"/>
            <a:ext cx="30177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1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8963C4-BA85-9D34-099B-FB4883CD05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5F6C4C-89C2-2F8E-64B6-6C39A6758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3538" y="812899"/>
            <a:ext cx="5232400" cy="285591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Health economic analyses</a:t>
            </a:r>
            <a:endParaRPr lang="en-GB" sz="2400" dirty="0">
              <a:solidFill>
                <a:srgbClr val="002060"/>
              </a:solidFill>
            </a:endParaRPr>
          </a:p>
          <a:p>
            <a:pPr marL="139299" lvl="1" indent="0">
              <a:buNone/>
            </a:pPr>
            <a:r>
              <a:rPr lang="en-GB" sz="2000" b="1" u="sng" dirty="0">
                <a:solidFill>
                  <a:srgbClr val="002060"/>
                </a:solidFill>
              </a:rPr>
              <a:t>Multivendor </a:t>
            </a:r>
            <a:r>
              <a:rPr lang="en-GB" sz="2000" dirty="0">
                <a:solidFill>
                  <a:srgbClr val="002060"/>
                </a:solidFill>
              </a:rPr>
              <a:t> with annual and biennial pathways</a:t>
            </a:r>
          </a:p>
          <a:p>
            <a:pPr lvl="1"/>
            <a:endParaRPr lang="en-GB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Agreement from NSC &amp; NHS England (permissive recommendation)</a:t>
            </a:r>
          </a:p>
          <a:p>
            <a:pPr marL="139299" lvl="1" indent="0">
              <a:buNone/>
            </a:pPr>
            <a:r>
              <a:rPr lang="en-GB" sz="2000" dirty="0">
                <a:solidFill>
                  <a:srgbClr val="002060"/>
                </a:solidFill>
              </a:rPr>
              <a:t>Require support from NHS Digital and NHS DESP </a:t>
            </a:r>
          </a:p>
          <a:p>
            <a:pPr marL="139299" lvl="1" indent="0">
              <a:buNone/>
            </a:pPr>
            <a:r>
              <a:rPr lang="en-GB" sz="2000" dirty="0">
                <a:solidFill>
                  <a:srgbClr val="002060"/>
                </a:solidFill>
              </a:rPr>
              <a:t>Successful relationship built with vendors  NHS IT</a:t>
            </a:r>
            <a:endParaRPr lang="en-GB" sz="2000" kern="1200" dirty="0">
              <a:solidFill>
                <a:srgbClr val="009999"/>
              </a:solidFill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89C21-53F4-F8B1-0D52-518912F9F00F}"/>
              </a:ext>
            </a:extLst>
          </p:cNvPr>
          <p:cNvSpPr txBox="1"/>
          <p:nvPr/>
        </p:nvSpPr>
        <p:spPr>
          <a:xfrm>
            <a:off x="296061" y="763645"/>
            <a:ext cx="611320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Multicentre prospective real-world implementation of ARIAS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u="sng" dirty="0">
                <a:solidFill>
                  <a:srgbClr val="002060"/>
                </a:solidFill>
              </a:rPr>
              <a:t>Target population </a:t>
            </a:r>
            <a:r>
              <a:rPr lang="en-GB" sz="2000" dirty="0">
                <a:solidFill>
                  <a:srgbClr val="002060"/>
                </a:solidFill>
              </a:rPr>
              <a:t>– live evaluation + prospective surveillance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u="sng" dirty="0">
                <a:solidFill>
                  <a:srgbClr val="002060"/>
                </a:solidFill>
              </a:rPr>
              <a:t>Prospective Integration</a:t>
            </a:r>
            <a:r>
              <a:rPr lang="en-GB" sz="2000" dirty="0">
                <a:solidFill>
                  <a:srgbClr val="002060"/>
                </a:solidFill>
              </a:rPr>
              <a:t> within current pathways is possible, scope scaling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u="sng" dirty="0">
                <a:solidFill>
                  <a:srgbClr val="002060"/>
                </a:solidFill>
              </a:rPr>
              <a:t>Multivendor - </a:t>
            </a:r>
            <a:r>
              <a:rPr lang="en-GB" sz="2000" dirty="0">
                <a:solidFill>
                  <a:srgbClr val="002060"/>
                </a:solidFill>
              </a:rPr>
              <a:t>confirm all ARIAS could be integrated into DES digital framework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u="sng" dirty="0">
                <a:solidFill>
                  <a:srgbClr val="002060"/>
                </a:solidFill>
              </a:rPr>
              <a:t>PPIE</a:t>
            </a:r>
            <a:r>
              <a:rPr lang="en-GB" sz="2000" dirty="0">
                <a:solidFill>
                  <a:srgbClr val="002060"/>
                </a:solidFill>
              </a:rPr>
              <a:t> – will be key to ensure continued engagement with service (front facing material, staff training)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B5B2ADF-8326-C421-209E-95C92E5E9A90}"/>
              </a:ext>
            </a:extLst>
          </p:cNvPr>
          <p:cNvSpPr txBox="1">
            <a:spLocks/>
          </p:cNvSpPr>
          <p:nvPr/>
        </p:nvSpPr>
        <p:spPr bwMode="gray">
          <a:xfrm>
            <a:off x="521266" y="242772"/>
            <a:ext cx="10515600" cy="4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342891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685783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028674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371566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0" kern="0" dirty="0">
                <a:solidFill>
                  <a:srgbClr val="0070C0"/>
                </a:solidFill>
                <a:latin typeface="-apple-system"/>
              </a:rPr>
              <a:t>What’s next?</a:t>
            </a:r>
            <a:endParaRPr lang="en-GB" sz="4000" kern="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5108E-2607-BF66-1421-4C1EB30A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34" y="5069667"/>
            <a:ext cx="1406710" cy="140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45234-1B1C-D549-AD0C-E13E68E1815B}"/>
              </a:ext>
            </a:extLst>
          </p:cNvPr>
          <p:cNvSpPr txBox="1"/>
          <p:nvPr/>
        </p:nvSpPr>
        <p:spPr>
          <a:xfrm>
            <a:off x="6252431" y="4668333"/>
            <a:ext cx="28138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dirty="0"/>
              <a:t>BMJ Open &amp; Diab Res Clin 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B0F6FF-EC28-A664-4230-9B09B0C6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941" y="5131998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0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8B4B61-2196-50E9-BA87-EBA2D874F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8" r="31901"/>
          <a:stretch/>
        </p:blipFill>
        <p:spPr>
          <a:xfrm>
            <a:off x="9850922" y="4541772"/>
            <a:ext cx="2276132" cy="704497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553E7786-C562-56CD-3EC9-EBA6F733D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58" y="3332465"/>
            <a:ext cx="1470562" cy="1381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C6D19-C596-9EDF-33E0-BDA932523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17"/>
          <a:stretch/>
        </p:blipFill>
        <p:spPr>
          <a:xfrm>
            <a:off x="10296933" y="2316228"/>
            <a:ext cx="1764215" cy="704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02C35-0017-9BDF-C829-4663751B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30" y="3429000"/>
            <a:ext cx="758800" cy="7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ADFE2B-E7E8-8EED-5AD3-6D9706E3ED29}"/>
              </a:ext>
            </a:extLst>
          </p:cNvPr>
          <p:cNvSpPr txBox="1"/>
          <p:nvPr/>
        </p:nvSpPr>
        <p:spPr>
          <a:xfrm>
            <a:off x="130852" y="3546320"/>
            <a:ext cx="51089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rtificial Intelligence and Automated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etinal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nalysis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ystems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Group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6AE7D-FBE6-1A2D-48B6-311F521D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82" y="101259"/>
            <a:ext cx="6386019" cy="673100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THE TEAM!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31B710-882D-DE50-8EC2-08B694A93D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6"/>
          <a:stretch/>
        </p:blipFill>
        <p:spPr>
          <a:xfrm>
            <a:off x="130852" y="560654"/>
            <a:ext cx="6474250" cy="2657237"/>
          </a:xfrm>
          <a:prstGeom prst="rect">
            <a:avLst/>
          </a:prstGeom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F6E4587-83A6-9D4B-7E1B-F8E707CB08D9}"/>
              </a:ext>
            </a:extLst>
          </p:cNvPr>
          <p:cNvSpPr txBox="1">
            <a:spLocks/>
          </p:cNvSpPr>
          <p:nvPr/>
        </p:nvSpPr>
        <p:spPr>
          <a:xfrm>
            <a:off x="7170923" y="289241"/>
            <a:ext cx="3672104" cy="61472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Ø"/>
              <a:defRPr sz="2400">
                <a:solidFill>
                  <a:srgbClr val="006666"/>
                </a:solidFill>
                <a:latin typeface="+mn-lt"/>
                <a:ea typeface="+mn-ea"/>
                <a:cs typeface="+mn-cs"/>
              </a:defRPr>
            </a:lvl1pPr>
            <a:lvl2pPr marL="482199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006666"/>
                </a:solidFill>
                <a:latin typeface="+mn-lt"/>
              </a:defRPr>
            </a:lvl2pPr>
            <a:lvl3pPr marL="467904" indent="-14882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6666"/>
                </a:solidFill>
                <a:latin typeface="+mn-lt"/>
              </a:defRPr>
            </a:lvl3pPr>
            <a:lvl4pPr marL="661971" indent="-1928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6666"/>
                </a:solidFill>
                <a:latin typeface="+mn-lt"/>
              </a:defRPr>
            </a:lvl4pPr>
            <a:lvl5pPr marL="847704" indent="-18454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6666"/>
                </a:solidFill>
                <a:latin typeface="+mn-lt"/>
              </a:defRPr>
            </a:lvl5pPr>
            <a:lvl6pPr marL="1190596" indent="-18454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6pPr>
            <a:lvl7pPr marL="1533487" indent="-18454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7pPr>
            <a:lvl8pPr marL="1876378" indent="-18454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8pPr>
            <a:lvl9pPr marL="2219270" indent="-18454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 St George’s University of London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Royce Shakespeare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Charlotte Wahlich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Kathryn Willis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Umar Chaudhry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Lakshmi Chandrasekaran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Christopher G Owen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Alicja R Rudnicka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Homerton Healthcare NHS Foundation Trust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Ryan Chambers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 Bolter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Anderson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Kingston University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Jiri Fajtl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Roshan Welikala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Sarah Barman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Moorfields Eye Hospital, NHS Foundation Trust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Abraham Olvera-Barrios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Cathy Egan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Adnan Tufail</a:t>
            </a:r>
          </a:p>
          <a:p>
            <a:pPr marL="0" indent="0">
              <a:buNone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Guy’s and St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Thomas’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Hospital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Samantha Mann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lang="en-GB" sz="1400" kern="0" dirty="0">
                <a:solidFill>
                  <a:srgbClr val="0070C0"/>
                </a:solidFill>
                <a:latin typeface="Calibri" panose="020F0502020204030204"/>
              </a:rPr>
              <a:t>Laura Webster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Clare Connor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49F93F-3131-862C-A103-4A6311676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5592" y="5579714"/>
            <a:ext cx="1389903" cy="523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14947-8509-BC43-3C02-AC486542A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52" y="4827809"/>
            <a:ext cx="1190625" cy="447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730BBC-7677-7DF9-A1BB-36630FE683BF}"/>
              </a:ext>
            </a:extLst>
          </p:cNvPr>
          <p:cNvSpPr txBox="1"/>
          <p:nvPr/>
        </p:nvSpPr>
        <p:spPr>
          <a:xfrm>
            <a:off x="1709879" y="4894272"/>
            <a:ext cx="191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Alastair Denniston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AA07CF-19BC-0AF0-219D-C6C111FA0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365042"/>
            <a:ext cx="1804918" cy="51020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0BFFD5-36BC-4E6C-C802-1CA6C90B97E1}"/>
              </a:ext>
            </a:extLst>
          </p:cNvPr>
          <p:cNvCxnSpPr/>
          <p:nvPr/>
        </p:nvCxnSpPr>
        <p:spPr bwMode="auto">
          <a:xfrm>
            <a:off x="219082" y="4711562"/>
            <a:ext cx="653993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916BAD-73AB-6B6C-7FD0-740607AA44B8}"/>
              </a:ext>
            </a:extLst>
          </p:cNvPr>
          <p:cNvSpPr txBox="1"/>
          <p:nvPr/>
        </p:nvSpPr>
        <p:spPr>
          <a:xfrm>
            <a:off x="3774360" y="4975836"/>
            <a:ext cx="2984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Kevin Dunbar (NHSE)</a:t>
            </a:r>
          </a:p>
          <a:p>
            <a:r>
              <a:rPr lang="en-GB" dirty="0">
                <a:solidFill>
                  <a:srgbClr val="002060"/>
                </a:solidFill>
              </a:rPr>
              <a:t>Roz Given-Wilson (NSC RMG)</a:t>
            </a:r>
          </a:p>
          <a:p>
            <a:r>
              <a:rPr lang="en-GB" dirty="0">
                <a:solidFill>
                  <a:srgbClr val="002060"/>
                </a:solidFill>
              </a:rPr>
              <a:t>Fiona Martin (Patient)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F175CF-E257-2069-81A5-B7D0884398AC}"/>
              </a:ext>
            </a:extLst>
          </p:cNvPr>
          <p:cNvSpPr/>
          <p:nvPr/>
        </p:nvSpPr>
        <p:spPr bwMode="auto">
          <a:xfrm>
            <a:off x="130852" y="4863049"/>
            <a:ext cx="6474249" cy="1047436"/>
          </a:xfrm>
          <a:prstGeom prst="rect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CEB7FF-F971-47A2-DC47-3C26D13FE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2923" y="265571"/>
            <a:ext cx="1007509" cy="703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10388E-7FA1-DB4D-9C7E-3B1D0648D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8572"/>
          <a:stretch/>
        </p:blipFill>
        <p:spPr>
          <a:xfrm>
            <a:off x="116505" y="5977472"/>
            <a:ext cx="3139402" cy="827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56E471-7E31-2F20-47BC-5880163AD4EE}"/>
              </a:ext>
            </a:extLst>
          </p:cNvPr>
          <p:cNvSpPr txBox="1"/>
          <p:nvPr/>
        </p:nvSpPr>
        <p:spPr>
          <a:xfrm>
            <a:off x="3367976" y="6035471"/>
            <a:ext cx="358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George Onisiforou     Ellen Coughlan</a:t>
            </a:r>
          </a:p>
          <a:p>
            <a:r>
              <a:rPr lang="en-GB" dirty="0">
                <a:solidFill>
                  <a:srgbClr val="002060"/>
                </a:solidFill>
              </a:rPr>
              <a:t>Brhmie Balaram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6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6FFB9-D13B-6A58-FC1A-843D22DDF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D06D-50B2-8D60-0459-EB08B2B9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159" y="343247"/>
            <a:ext cx="10094383" cy="673100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Aims of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C68-DBC2-EC8B-D72E-1CABE912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44" y="1016347"/>
            <a:ext cx="10348012" cy="4726761"/>
          </a:xfrm>
        </p:spPr>
        <p:txBody>
          <a:bodyPr/>
          <a:lstStyle/>
          <a:p>
            <a:r>
              <a:rPr lang="en-GB" sz="3200" dirty="0"/>
              <a:t>Present findings from recent evaluation of AI-enabled systems for the detection of diabetic retinopathy (DR)</a:t>
            </a:r>
          </a:p>
          <a:p>
            <a:endParaRPr lang="en-GB" sz="3200" dirty="0"/>
          </a:p>
          <a:p>
            <a:r>
              <a:rPr lang="en-GB" sz="3200" dirty="0"/>
              <a:t>ARIAS role/position in DES pathway</a:t>
            </a:r>
          </a:p>
          <a:p>
            <a:endParaRPr lang="en-GB" sz="3200" dirty="0"/>
          </a:p>
          <a:p>
            <a:r>
              <a:rPr lang="en-GB" sz="3200" dirty="0"/>
              <a:t>Outline next steps from evaluation to implementation</a:t>
            </a:r>
          </a:p>
          <a:p>
            <a:endParaRPr lang="en-GB" sz="3200" dirty="0"/>
          </a:p>
          <a:p>
            <a:pPr marL="0" indent="0" algn="ctr">
              <a:buNone/>
            </a:pPr>
            <a:r>
              <a:rPr lang="en-GB" sz="3600" b="1" dirty="0">
                <a:solidFill>
                  <a:srgbClr val="7030A0"/>
                </a:solidFill>
              </a:rPr>
              <a:t>‘AI is to be steered not feared’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7910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34A79E-47CF-43FA-A6C4-AC321D4BB4E1}"/>
              </a:ext>
            </a:extLst>
          </p:cNvPr>
          <p:cNvSpPr/>
          <p:nvPr/>
        </p:nvSpPr>
        <p:spPr>
          <a:xfrm>
            <a:off x="202023" y="119951"/>
            <a:ext cx="5109917" cy="5982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600" dirty="0"/>
              <a:t>54 potentially eligible ARIAS identified for DR detection from retinal </a:t>
            </a:r>
            <a:r>
              <a:rPr lang="en-GB" sz="1600"/>
              <a:t>images with Class </a:t>
            </a:r>
            <a:r>
              <a:rPr lang="en-GB" sz="1600" dirty="0" err="1"/>
              <a:t>IIa</a:t>
            </a:r>
            <a:r>
              <a:rPr lang="en-GB" sz="1600" dirty="0"/>
              <a:t> CE mark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29652-96EB-4738-97A5-AB5873166B50}"/>
              </a:ext>
            </a:extLst>
          </p:cNvPr>
          <p:cNvSpPr/>
          <p:nvPr/>
        </p:nvSpPr>
        <p:spPr>
          <a:xfrm>
            <a:off x="6283619" y="171569"/>
            <a:ext cx="3395783" cy="49501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ARIAS did not have CE certification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36CE1-6505-41E6-8581-47F11B719664}"/>
              </a:ext>
            </a:extLst>
          </p:cNvPr>
          <p:cNvSpPr/>
          <p:nvPr/>
        </p:nvSpPr>
        <p:spPr>
          <a:xfrm>
            <a:off x="6274594" y="3156574"/>
            <a:ext cx="3386759" cy="15648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2022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 sent to 9 vendors with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Anonymous Q&amp;A, specifications of ARIAS output data formats for evaluation and information on how to package the ARIAS software for offline processing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CF5959-9746-4C3E-A283-EAE2434A0EC3}"/>
              </a:ext>
            </a:extLst>
          </p:cNvPr>
          <p:cNvSpPr/>
          <p:nvPr/>
        </p:nvSpPr>
        <p:spPr>
          <a:xfrm>
            <a:off x="202024" y="2903908"/>
            <a:ext cx="5109916" cy="128603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tlCol="0" anchor="ctr"/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July 2022 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up email sent </a:t>
            </a:r>
            <a:r>
              <a:rPr lang="en-GB" sz="1600" dirty="0">
                <a:solidFill>
                  <a:srgbClr val="002060"/>
                </a:solidFill>
              </a:rPr>
              <a:t>provided additional information and ARIAS outcomes sought, NHS DESP imaging and grading protocols as approved by the National Screening Committee, 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confirmation of CE mark, ability to run offline, type of DR grading, runtime processing.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DB1883-CF59-4EFD-8675-A0650C510A1B}"/>
              </a:ext>
            </a:extLst>
          </p:cNvPr>
          <p:cNvSpPr/>
          <p:nvPr/>
        </p:nvSpPr>
        <p:spPr>
          <a:xfrm>
            <a:off x="202023" y="2100121"/>
            <a:ext cx="5109917" cy="5679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1600" b="1" dirty="0">
                <a:solidFill>
                  <a:srgbClr val="0070C0"/>
                </a:solidFill>
              </a:rPr>
              <a:t>30</a:t>
            </a:r>
            <a:r>
              <a:rPr lang="en-GB" sz="1600" b="1" baseline="30000" dirty="0">
                <a:solidFill>
                  <a:srgbClr val="0070C0"/>
                </a:solidFill>
              </a:rPr>
              <a:t>th</a:t>
            </a:r>
            <a:r>
              <a:rPr lang="en-GB" sz="1600" b="1" dirty="0">
                <a:solidFill>
                  <a:srgbClr val="0070C0"/>
                </a:solidFill>
              </a:rPr>
              <a:t> June 2022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vendors replied w</a:t>
            </a:r>
            <a:r>
              <a:rPr lang="en-GB" sz="1600" dirty="0" err="1">
                <a:solidFill>
                  <a:srgbClr val="002060"/>
                </a:solidFill>
              </a:rPr>
              <a:t>ith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of interest in participating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 in the study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00CED3-9910-4252-90B1-2A862D9882F4}"/>
              </a:ext>
            </a:extLst>
          </p:cNvPr>
          <p:cNvSpPr/>
          <p:nvPr/>
        </p:nvSpPr>
        <p:spPr>
          <a:xfrm>
            <a:off x="202023" y="896986"/>
            <a:ext cx="5109917" cy="9566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2022  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Invitations sent to 22 vendors that met project criteria -  Class </a:t>
            </a:r>
            <a:r>
              <a:rPr lang="en-GB" sz="1600" dirty="0" err="1">
                <a:solidFill>
                  <a:srgbClr val="002060"/>
                </a:solidFill>
                <a:latin typeface="Calibri" panose="020F0502020204030204"/>
              </a:rPr>
              <a:t>IIa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 CE ARIAS for DR detection (7 CE mark uncertain) requesting expressions of interest in study participation by 30</a:t>
            </a:r>
            <a:r>
              <a:rPr lang="en-GB" sz="1600" baseline="30000" dirty="0">
                <a:solidFill>
                  <a:srgbClr val="002060"/>
                </a:solidFill>
                <a:latin typeface="Calibri" panose="020F0502020204030204"/>
              </a:rPr>
              <a:t>th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 June 2022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918C86-CAF2-429A-B3BB-F4CFE528933F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2756982" y="718201"/>
            <a:ext cx="0" cy="17878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1F88762-42D9-4253-86B7-D28FF5AC5483}"/>
              </a:ext>
            </a:extLst>
          </p:cNvPr>
          <p:cNvSpPr/>
          <p:nvPr/>
        </p:nvSpPr>
        <p:spPr>
          <a:xfrm>
            <a:off x="6265570" y="1022610"/>
            <a:ext cx="3395783" cy="70538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reminders sent to 4 vendors  - no further responses received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5B9510D-347C-4652-8F10-261E4DF82C16}"/>
              </a:ext>
            </a:extLst>
          </p:cNvPr>
          <p:cNvCxnSpPr>
            <a:cxnSpLocks/>
            <a:stCxn id="100" idx="2"/>
            <a:endCxn id="268" idx="0"/>
          </p:cNvCxnSpPr>
          <p:nvPr/>
        </p:nvCxnSpPr>
        <p:spPr>
          <a:xfrm>
            <a:off x="2756982" y="5078226"/>
            <a:ext cx="0" cy="29865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DFD444C9-0260-4592-BADA-CDC7E7DB04DA}"/>
              </a:ext>
            </a:extLst>
          </p:cNvPr>
          <p:cNvSpPr/>
          <p:nvPr/>
        </p:nvSpPr>
        <p:spPr>
          <a:xfrm>
            <a:off x="202024" y="4389500"/>
            <a:ext cx="5109916" cy="6887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September 2022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vendors responded 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positively raising several questions before confirming continued participation in the study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29C5F4D-43C6-4B8F-B323-DF906DAAE1E1}"/>
              </a:ext>
            </a:extLst>
          </p:cNvPr>
          <p:cNvSpPr/>
          <p:nvPr/>
        </p:nvSpPr>
        <p:spPr>
          <a:xfrm>
            <a:off x="10101893" y="3724570"/>
            <a:ext cx="1888083" cy="4288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vendors withdrew*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31FA6AC-6725-4926-9888-076CE3FADB7B}"/>
              </a:ext>
            </a:extLst>
          </p:cNvPr>
          <p:cNvSpPr/>
          <p:nvPr/>
        </p:nvSpPr>
        <p:spPr>
          <a:xfrm>
            <a:off x="6265572" y="1895047"/>
            <a:ext cx="3395781" cy="116037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2022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reminders sent to 9 vendors. One vendor responded </a:t>
            </a:r>
            <a:r>
              <a:rPr lang="en-GB" sz="1600" dirty="0">
                <a:solidFill>
                  <a:srgbClr val="002060"/>
                </a:solidFill>
              </a:rPr>
              <a:t>&amp; withdrew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unable to run ARIAS offline. No other responses received from 8 vendors 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5CD57F4-0E49-4ABA-90A3-27D7D94C6202}"/>
              </a:ext>
            </a:extLst>
          </p:cNvPr>
          <p:cNvCxnSpPr>
            <a:cxnSpLocks/>
            <a:stCxn id="7" idx="3"/>
            <a:endCxn id="101" idx="1"/>
          </p:cNvCxnSpPr>
          <p:nvPr/>
        </p:nvCxnSpPr>
        <p:spPr>
          <a:xfrm flipV="1">
            <a:off x="9661353" y="3939006"/>
            <a:ext cx="440540" cy="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7E8E1BD-BD10-C634-9F8D-D26500D8F912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5311940" y="419076"/>
            <a:ext cx="971679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70FEB6E-4491-8E58-56C4-968A97685A3A}"/>
              </a:ext>
            </a:extLst>
          </p:cNvPr>
          <p:cNvCxnSpPr>
            <a:cxnSpLocks/>
            <a:stCxn id="12" idx="3"/>
            <a:endCxn id="28" idx="1"/>
          </p:cNvCxnSpPr>
          <p:nvPr/>
        </p:nvCxnSpPr>
        <p:spPr>
          <a:xfrm flipV="1">
            <a:off x="5311940" y="1375302"/>
            <a:ext cx="953630" cy="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4A45941-9C76-56C5-BA89-E9325F06DAA5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>
            <a:off x="2756982" y="1853619"/>
            <a:ext cx="0" cy="24650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03571BA-B899-6294-ECDF-EB26ED227512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>
            <a:off x="2756982" y="2668058"/>
            <a:ext cx="0" cy="23585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68" name="Rectangle 267">
            <a:extLst>
              <a:ext uri="{FF2B5EF4-FFF2-40B4-BE49-F238E27FC236}">
                <a16:creationId xmlns:a16="http://schemas.microsoft.com/office/drawing/2014/main" id="{E0ABD723-4D4E-92AF-49DF-5516B5E41915}"/>
              </a:ext>
            </a:extLst>
          </p:cNvPr>
          <p:cNvSpPr/>
          <p:nvPr/>
        </p:nvSpPr>
        <p:spPr>
          <a:xfrm>
            <a:off x="202024" y="5376880"/>
            <a:ext cx="5109916" cy="7622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2022 -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“Holding email” sent to 9 vendors stating that all questions and answers  (Q&amp;A) would be shared anonymously with this vendor group</a:t>
            </a:r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120405F6-415D-95F7-100F-2605A9CEF264}"/>
              </a:ext>
            </a:extLst>
          </p:cNvPr>
          <p:cNvCxnSpPr>
            <a:cxnSpLocks/>
            <a:stCxn id="8" idx="2"/>
            <a:endCxn id="100" idx="0"/>
          </p:cNvCxnSpPr>
          <p:nvPr/>
        </p:nvCxnSpPr>
        <p:spPr>
          <a:xfrm>
            <a:off x="2756982" y="4189943"/>
            <a:ext cx="0" cy="19955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6" name="Connector: Elbow 275">
            <a:extLst>
              <a:ext uri="{FF2B5EF4-FFF2-40B4-BE49-F238E27FC236}">
                <a16:creationId xmlns:a16="http://schemas.microsoft.com/office/drawing/2014/main" id="{7A0AA225-E293-ACF8-86B2-69DB08CADF61}"/>
              </a:ext>
            </a:extLst>
          </p:cNvPr>
          <p:cNvCxnSpPr>
            <a:cxnSpLocks/>
            <a:stCxn id="8" idx="3"/>
            <a:endCxn id="102" idx="1"/>
          </p:cNvCxnSpPr>
          <p:nvPr/>
        </p:nvCxnSpPr>
        <p:spPr bwMode="auto">
          <a:xfrm flipV="1">
            <a:off x="5311940" y="2475233"/>
            <a:ext cx="953632" cy="1071693"/>
          </a:xfrm>
          <a:prstGeom prst="bentConnector3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nector: Elbow 285">
            <a:extLst>
              <a:ext uri="{FF2B5EF4-FFF2-40B4-BE49-F238E27FC236}">
                <a16:creationId xmlns:a16="http://schemas.microsoft.com/office/drawing/2014/main" id="{B8D206C3-CB61-6B39-6968-8D0067949035}"/>
              </a:ext>
            </a:extLst>
          </p:cNvPr>
          <p:cNvCxnSpPr>
            <a:cxnSpLocks/>
            <a:stCxn id="268" idx="3"/>
            <a:endCxn id="7" idx="1"/>
          </p:cNvCxnSpPr>
          <p:nvPr/>
        </p:nvCxnSpPr>
        <p:spPr bwMode="auto">
          <a:xfrm flipV="1">
            <a:off x="5311940" y="3939007"/>
            <a:ext cx="962654" cy="1819016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34EE27E5-0346-3C57-DE74-E68441152193}"/>
              </a:ext>
            </a:extLst>
          </p:cNvPr>
          <p:cNvSpPr txBox="1"/>
          <p:nvPr/>
        </p:nvSpPr>
        <p:spPr>
          <a:xfrm>
            <a:off x="70684" y="6397937"/>
            <a:ext cx="9253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200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*Reasons given for withdrawal: not confident their ARIAS would perform well on our data, not able to deliver ARIAS within 6-month time window, Algorithm does not produce diabetic retinopathy specific outcomes</a:t>
            </a:r>
            <a:endParaRPr lang="en-GB" sz="1200" dirty="0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9C1C90BB-652A-2A9E-F5EF-8C2C132ED782}"/>
              </a:ext>
            </a:extLst>
          </p:cNvPr>
          <p:cNvSpPr/>
          <p:nvPr/>
        </p:nvSpPr>
        <p:spPr>
          <a:xfrm>
            <a:off x="6274594" y="4963395"/>
            <a:ext cx="5393029" cy="10777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2022 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5 vendors confirmed participation in the study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70C0"/>
                </a:solidFill>
                <a:latin typeface="Calibri" panose="020F0502020204030204"/>
              </a:rPr>
              <a:t>December 2022 - July 23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new vendors </a:t>
            </a:r>
            <a:r>
              <a:rPr lang="en-GB" sz="1600" dirty="0">
                <a:solidFill>
                  <a:srgbClr val="002060"/>
                </a:solidFill>
                <a:latin typeface="Calibri" panose="020F0502020204030204"/>
              </a:rPr>
              <a:t>expressed interest in the study were guided through enrolment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FF0000"/>
                </a:solidFill>
                <a:latin typeface="Calibri" panose="020F0502020204030204"/>
              </a:rPr>
              <a:t>In total 8 vendors proceeded with the clinical evaluation </a:t>
            </a:r>
          </a:p>
        </p:txBody>
      </p:sp>
      <p:cxnSp>
        <p:nvCxnSpPr>
          <p:cNvPr id="316" name="Straight Arrow Connector 315">
            <a:extLst>
              <a:ext uri="{FF2B5EF4-FFF2-40B4-BE49-F238E27FC236}">
                <a16:creationId xmlns:a16="http://schemas.microsoft.com/office/drawing/2014/main" id="{40EB223A-7CA7-1D91-D4F0-611742C4D121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967974" y="4721439"/>
            <a:ext cx="0" cy="23523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11415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9FD656-35C2-4344-85AB-3D23D02E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27" y="199354"/>
            <a:ext cx="11751970" cy="580576"/>
          </a:xfrm>
        </p:spPr>
        <p:txBody>
          <a:bodyPr/>
          <a:lstStyle/>
          <a:p>
            <a:r>
              <a:rPr lang="en-GB" sz="3200" dirty="0">
                <a:solidFill>
                  <a:srgbClr val="0070C0"/>
                </a:solidFill>
              </a:rPr>
              <a:t>Methods: data curation / creation safe network for ARIAS processing</a:t>
            </a:r>
            <a:endParaRPr lang="en-GB" sz="3200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D5A57-262F-41CA-9935-87551AD5B435}"/>
              </a:ext>
            </a:extLst>
          </p:cNvPr>
          <p:cNvSpPr txBox="1"/>
          <p:nvPr/>
        </p:nvSpPr>
        <p:spPr>
          <a:xfrm>
            <a:off x="1422973" y="1032586"/>
            <a:ext cx="589880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NEL ~200K episodes (1.2 million images)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1</a:t>
            </a:r>
            <a:r>
              <a:rPr lang="en-GB" baseline="30000" dirty="0">
                <a:solidFill>
                  <a:srgbClr val="002060"/>
                </a:solidFill>
              </a:rPr>
              <a:t>st</a:t>
            </a:r>
            <a:r>
              <a:rPr lang="en-GB" dirty="0">
                <a:solidFill>
                  <a:srgbClr val="002060"/>
                </a:solidFill>
              </a:rPr>
              <a:t> January 2021 – 31</a:t>
            </a:r>
            <a:r>
              <a:rPr lang="en-GB" baseline="30000" dirty="0">
                <a:solidFill>
                  <a:srgbClr val="002060"/>
                </a:solidFill>
              </a:rPr>
              <a:t>st</a:t>
            </a:r>
            <a:r>
              <a:rPr lang="en-GB" dirty="0">
                <a:solidFill>
                  <a:srgbClr val="002060"/>
                </a:solidFill>
              </a:rPr>
              <a:t> December 2022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Wide age range, ethnic diversity (35% White, 40% S. Asian, 20% Black) &amp; full spectrum eye disease &amp; DR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7F7F0B-B8AC-4724-BE5B-8DA204AFC0F2}"/>
              </a:ext>
            </a:extLst>
          </p:cNvPr>
          <p:cNvSpPr/>
          <p:nvPr/>
        </p:nvSpPr>
        <p:spPr bwMode="auto">
          <a:xfrm>
            <a:off x="450473" y="3358203"/>
            <a:ext cx="3651359" cy="147035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66FF"/>
                </a:solidFill>
              </a:rPr>
              <a:t>Images graded, data stored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66FF"/>
                </a:solidFill>
              </a:rPr>
              <a:t>along with demographic information for all episodes within clinical screening database infrastructure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8A7E2C-CEA4-475A-86FB-5C70BBC0A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1" r="13955"/>
          <a:stretch/>
        </p:blipFill>
        <p:spPr>
          <a:xfrm>
            <a:off x="3238127" y="2233115"/>
            <a:ext cx="94591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CD32EC-E04F-49AC-B43D-CDF27E4C5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6" r="16931"/>
          <a:stretch/>
        </p:blipFill>
        <p:spPr>
          <a:xfrm>
            <a:off x="4184037" y="2233115"/>
            <a:ext cx="945910" cy="9144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2E6AD3-BB11-4D33-B633-8C4DE828F83F}"/>
              </a:ext>
            </a:extLst>
          </p:cNvPr>
          <p:cNvSpPr/>
          <p:nvPr/>
        </p:nvSpPr>
        <p:spPr bwMode="auto">
          <a:xfrm>
            <a:off x="5398766" y="3508527"/>
            <a:ext cx="4067576" cy="116970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66FF"/>
                </a:solidFill>
              </a:rPr>
              <a:t>Pseudo anonymized images (1.2 million) extracted to restricted access computer facility for processing of images by ARIAS </a:t>
            </a:r>
            <a:r>
              <a:rPr lang="en-GB" b="1" dirty="0">
                <a:solidFill>
                  <a:srgbClr val="FF0000"/>
                </a:solidFill>
              </a:rPr>
              <a:t>offline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61F80E9-3F61-4992-8536-428D07959681}"/>
              </a:ext>
            </a:extLst>
          </p:cNvPr>
          <p:cNvSpPr/>
          <p:nvPr/>
        </p:nvSpPr>
        <p:spPr bwMode="auto">
          <a:xfrm>
            <a:off x="2613689" y="5329450"/>
            <a:ext cx="3834245" cy="113810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66FF"/>
                </a:solidFill>
              </a:rPr>
              <a:t>Post-ARIAS-processing outputs linked with demographic screening data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0000"/>
                </a:solidFill>
              </a:rPr>
              <a:t>CURATED DATA SET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BE342BB-7B48-4BD2-B66A-C8B1BAC617AE}"/>
              </a:ext>
            </a:extLst>
          </p:cNvPr>
          <p:cNvCxnSpPr>
            <a:cxnSpLocks/>
            <a:stCxn id="15" idx="1"/>
            <a:endCxn id="14" idx="0"/>
          </p:cNvCxnSpPr>
          <p:nvPr/>
        </p:nvCxnSpPr>
        <p:spPr bwMode="auto">
          <a:xfrm rot="10800000" flipV="1">
            <a:off x="2276153" y="2690315"/>
            <a:ext cx="961974" cy="667888"/>
          </a:xfrm>
          <a:prstGeom prst="bentConnector2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D4CF6F-7A1D-4F2E-89FF-6842F072AB61}"/>
              </a:ext>
            </a:extLst>
          </p:cNvPr>
          <p:cNvCxnSpPr>
            <a:stCxn id="14" idx="3"/>
            <a:endCxn id="20" idx="1"/>
          </p:cNvCxnSpPr>
          <p:nvPr/>
        </p:nvCxnSpPr>
        <p:spPr bwMode="auto">
          <a:xfrm flipV="1">
            <a:off x="4101832" y="4093380"/>
            <a:ext cx="1296934" cy="1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D7371089-78D2-4DB7-BA6B-76027C190E58}"/>
              </a:ext>
            </a:extLst>
          </p:cNvPr>
          <p:cNvCxnSpPr>
            <a:stCxn id="14" idx="2"/>
            <a:endCxn id="24" idx="1"/>
          </p:cNvCxnSpPr>
          <p:nvPr/>
        </p:nvCxnSpPr>
        <p:spPr bwMode="auto">
          <a:xfrm rot="16200000" flipH="1">
            <a:off x="1909950" y="5194761"/>
            <a:ext cx="1069943" cy="337536"/>
          </a:xfrm>
          <a:prstGeom prst="bentConnector2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DA723FBB-0C91-45C3-BBEB-D6E1AEC06E7B}"/>
              </a:ext>
            </a:extLst>
          </p:cNvPr>
          <p:cNvCxnSpPr>
            <a:stCxn id="20" idx="2"/>
            <a:endCxn id="24" idx="3"/>
          </p:cNvCxnSpPr>
          <p:nvPr/>
        </p:nvCxnSpPr>
        <p:spPr bwMode="auto">
          <a:xfrm rot="5400000">
            <a:off x="6330110" y="4796057"/>
            <a:ext cx="1220268" cy="984620"/>
          </a:xfrm>
          <a:prstGeom prst="bentConnector2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4884ED-9451-4201-8899-DC11817D5101}"/>
              </a:ext>
            </a:extLst>
          </p:cNvPr>
          <p:cNvSpPr txBox="1"/>
          <p:nvPr/>
        </p:nvSpPr>
        <p:spPr>
          <a:xfrm>
            <a:off x="8181102" y="1032586"/>
            <a:ext cx="3651359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Images have NOT been used to develop or train any 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8/25 vendors invited participated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Test </a:t>
            </a:r>
            <a:r>
              <a:rPr lang="en-GB" dirty="0" err="1">
                <a:solidFill>
                  <a:srgbClr val="002060"/>
                </a:solidFill>
              </a:rPr>
              <a:t>data</a:t>
            </a:r>
            <a:r>
              <a:rPr lang="en-GB" dirty="0" err="1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GB" dirty="0" err="1">
                <a:solidFill>
                  <a:srgbClr val="002060"/>
                </a:solidFill>
              </a:rPr>
              <a:t>confirm</a:t>
            </a:r>
            <a:r>
              <a:rPr lang="en-GB" dirty="0">
                <a:solidFill>
                  <a:srgbClr val="002060"/>
                </a:solidFill>
              </a:rPr>
              <a:t> ARIAS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Vendors algorithm unable to access human DR grades or other meta data</a:t>
            </a:r>
          </a:p>
        </p:txBody>
      </p:sp>
    </p:spTree>
    <p:extLst>
      <p:ext uri="{BB962C8B-B14F-4D97-AF65-F5344CB8AC3E}">
        <p14:creationId xmlns:p14="http://schemas.microsoft.com/office/powerpoint/2010/main" val="135352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803B-EA50-4A71-F084-4E38E6E1D9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4575" y="196850"/>
            <a:ext cx="11147425" cy="79533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North East London</a:t>
            </a:r>
            <a:r>
              <a:rPr lang="en-GB" b="1" dirty="0">
                <a:solidFill>
                  <a:srgbClr val="0070C0"/>
                </a:solidFill>
              </a:rPr>
              <a:t> evaluation dataset </a:t>
            </a:r>
            <a:r>
              <a:rPr lang="en-GB" sz="2800" b="1" dirty="0">
                <a:solidFill>
                  <a:srgbClr val="0070C0"/>
                </a:solidFill>
              </a:rPr>
              <a:t>(1</a:t>
            </a:r>
            <a:r>
              <a:rPr lang="en-GB" sz="2800" b="1" baseline="30000" dirty="0">
                <a:solidFill>
                  <a:srgbClr val="0070C0"/>
                </a:solidFill>
              </a:rPr>
              <a:t>st</a:t>
            </a:r>
            <a:r>
              <a:rPr lang="en-GB" sz="2800" b="1" dirty="0">
                <a:solidFill>
                  <a:srgbClr val="0070C0"/>
                </a:solidFill>
              </a:rPr>
              <a:t> Jan 2021 to 31</a:t>
            </a:r>
            <a:r>
              <a:rPr lang="en-GB" sz="2800" b="1" baseline="30000" dirty="0">
                <a:solidFill>
                  <a:srgbClr val="0070C0"/>
                </a:solidFill>
              </a:rPr>
              <a:t>st</a:t>
            </a:r>
            <a:r>
              <a:rPr lang="en-GB" sz="2800" b="1" dirty="0">
                <a:solidFill>
                  <a:srgbClr val="0070C0"/>
                </a:solidFill>
              </a:rPr>
              <a:t> Dec 2022)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5CC2C1F-B26C-8539-C806-AE225429D92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3673661"/>
              </p:ext>
            </p:extLst>
          </p:nvPr>
        </p:nvGraphicFramePr>
        <p:xfrm>
          <a:off x="1085605" y="711690"/>
          <a:ext cx="10500014" cy="493595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389079">
                  <a:extLst>
                    <a:ext uri="{9D8B030D-6E8A-4147-A177-3AD203B41FA5}">
                      <a16:colId xmlns:a16="http://schemas.microsoft.com/office/drawing/2014/main" val="2985065319"/>
                    </a:ext>
                  </a:extLst>
                </a:gridCol>
                <a:gridCol w="1743975">
                  <a:extLst>
                    <a:ext uri="{9D8B030D-6E8A-4147-A177-3AD203B41FA5}">
                      <a16:colId xmlns:a16="http://schemas.microsoft.com/office/drawing/2014/main" val="1346502517"/>
                    </a:ext>
                  </a:extLst>
                </a:gridCol>
                <a:gridCol w="1398089">
                  <a:extLst>
                    <a:ext uri="{9D8B030D-6E8A-4147-A177-3AD203B41FA5}">
                      <a16:colId xmlns:a16="http://schemas.microsoft.com/office/drawing/2014/main" val="3626014691"/>
                    </a:ext>
                  </a:extLst>
                </a:gridCol>
                <a:gridCol w="1468867">
                  <a:extLst>
                    <a:ext uri="{9D8B030D-6E8A-4147-A177-3AD203B41FA5}">
                      <a16:colId xmlns:a16="http://schemas.microsoft.com/office/drawing/2014/main" val="3517568949"/>
                    </a:ext>
                  </a:extLst>
                </a:gridCol>
                <a:gridCol w="1750002">
                  <a:extLst>
                    <a:ext uri="{9D8B030D-6E8A-4147-A177-3AD203B41FA5}">
                      <a16:colId xmlns:a16="http://schemas.microsoft.com/office/drawing/2014/main" val="1707937934"/>
                    </a:ext>
                  </a:extLst>
                </a:gridCol>
                <a:gridCol w="1750002">
                  <a:extLst>
                    <a:ext uri="{9D8B030D-6E8A-4147-A177-3AD203B41FA5}">
                      <a16:colId xmlns:a16="http://schemas.microsoft.com/office/drawing/2014/main" val="3903656499"/>
                    </a:ext>
                  </a:extLst>
                </a:gridCol>
              </a:tblGrid>
              <a:tr h="548304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70C0"/>
                          </a:solidFill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White</a:t>
                      </a:r>
                      <a:b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n = 64,023</a:t>
                      </a:r>
                      <a:endParaRPr lang="en-GB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Black </a:t>
                      </a:r>
                      <a:b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 =34,058</a:t>
                      </a:r>
                      <a:endParaRPr lang="en-GB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South Asian </a:t>
                      </a:r>
                      <a:b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 = 78,415</a:t>
                      </a:r>
                      <a:endParaRPr lang="en-GB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Other/Unknown</a:t>
                      </a:r>
                    </a:p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  = 24,942</a:t>
                      </a:r>
                      <a:endParaRPr lang="en-GB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Total </a:t>
                      </a:r>
                      <a:b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en-GB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 = 201,438</a:t>
                      </a:r>
                      <a:endParaRPr lang="en-GB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0675930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</a:rPr>
                        <a:t>Age (IQR)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64.2 (14.9)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61.3 (13.7)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57.6 (13.5)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59.4 (13.7)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60.5 (14.3)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373572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</a:rPr>
                        <a:t>Female n (%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28,031 (43.8)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18,204 (53.4)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37,058 (47.3)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11,777 (47.2)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95,070 (47.2)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0742812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</a:rPr>
                        <a:t>Type of Diabetes n(%)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124987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Type 1</a:t>
                      </a:r>
                      <a:endParaRPr lang="en-GB" sz="18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4827 (7.5)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1023 (3.0)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1287 (1.6)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785 (3.1)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7922 (3.9)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58226477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Type 2</a:t>
                      </a:r>
                      <a:endParaRPr lang="en-GB" sz="18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57,275 (89.5)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31,999 (94.0)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75,513 (96.3)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23,385 (93.8)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188,172 (93.4)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9680264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2060"/>
                          </a:solidFill>
                        </a:rPr>
                        <a:t>Level of DR</a:t>
                      </a:r>
                      <a:endParaRPr lang="en-GB" sz="18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94852075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R0M0 (no DR) </a:t>
                      </a:r>
                      <a:endParaRPr lang="en-GB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43,909 (68.6)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21,432 (62.9)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49,867 (63.6)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16,461 (66.0)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131,669 (65.4)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85056786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R1M0</a:t>
                      </a:r>
                      <a:endParaRPr lang="en-GB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12,118(18.9)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6560(19.3)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16,160 (20.6)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4830 (19.4)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39,668 (19.7)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93726169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R1M1</a:t>
                      </a:r>
                      <a:endParaRPr lang="en-GB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4197 (6.6)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3859 (11.3)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8318 (10.6)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2246 (9.0)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18,620</a:t>
                      </a:r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(9.2)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44515372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R2M1 R2M0</a:t>
                      </a:r>
                      <a:endParaRPr lang="en-GB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1090 (1.7)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676 (2.0)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1589 (2.0)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526 (2.2)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3881</a:t>
                      </a:r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(1.9)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08737978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R3M1 R3M0 (severe DR)</a:t>
                      </a:r>
                      <a:endParaRPr lang="en-GB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677 (1.0)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374</a:t>
                      </a:r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(1.1)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672 (0.8)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255 (1.0)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1978</a:t>
                      </a:r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(1.0)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05153027"/>
                  </a:ext>
                </a:extLst>
              </a:tr>
              <a:tr h="364401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Ungradable</a:t>
                      </a:r>
                      <a:endParaRPr lang="en-GB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2032 (3.2)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1157 (3.4)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1809 (2.3)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624 (2.5)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5622 (2.8)</a:t>
                      </a:r>
                      <a:endParaRPr lang="en-GB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459116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7176173-22DB-C9B2-613C-3D97B58DD5B8}"/>
              </a:ext>
            </a:extLst>
          </p:cNvPr>
          <p:cNvSpPr txBox="1"/>
          <p:nvPr/>
        </p:nvSpPr>
        <p:spPr>
          <a:xfrm>
            <a:off x="134271" y="6142860"/>
            <a:ext cx="6651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are mean  or count (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</a:rPr>
              <a:t>column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percent ), DR = Diabetic retinopathy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number of encounters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E3F461-6CEE-CF2D-4659-5A622E4C7AC6}"/>
              </a:ext>
            </a:extLst>
          </p:cNvPr>
          <p:cNvSpPr/>
          <p:nvPr/>
        </p:nvSpPr>
        <p:spPr bwMode="auto">
          <a:xfrm>
            <a:off x="7615463" y="5939897"/>
            <a:ext cx="3215951" cy="534955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24,479 referable DR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ADC6564-34E4-C539-A420-0D46B14108F0}"/>
              </a:ext>
            </a:extLst>
          </p:cNvPr>
          <p:cNvSpPr/>
          <p:nvPr/>
        </p:nvSpPr>
        <p:spPr bwMode="auto">
          <a:xfrm>
            <a:off x="389993" y="3537958"/>
            <a:ext cx="657654" cy="178607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967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Right 20">
            <a:extLst>
              <a:ext uri="{FF2B5EF4-FFF2-40B4-BE49-F238E27FC236}">
                <a16:creationId xmlns:a16="http://schemas.microsoft.com/office/drawing/2014/main" id="{359ED200-7021-288C-7F3F-EE2985532640}"/>
              </a:ext>
            </a:extLst>
          </p:cNvPr>
          <p:cNvSpPr/>
          <p:nvPr/>
        </p:nvSpPr>
        <p:spPr>
          <a:xfrm>
            <a:off x="549153" y="2017433"/>
            <a:ext cx="2623693" cy="11028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ARIAS test +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9942A77-9AD7-18D2-1FDB-935C9EF75787}"/>
              </a:ext>
            </a:extLst>
          </p:cNvPr>
          <p:cNvSpPr/>
          <p:nvPr/>
        </p:nvSpPr>
        <p:spPr>
          <a:xfrm>
            <a:off x="543453" y="4552912"/>
            <a:ext cx="2629393" cy="103294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ARIAS test -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C63087-1DFD-1B34-2C81-7B64D19C2508}"/>
              </a:ext>
            </a:extLst>
          </p:cNvPr>
          <p:cNvSpPr/>
          <p:nvPr/>
        </p:nvSpPr>
        <p:spPr>
          <a:xfrm>
            <a:off x="116955" y="149005"/>
            <a:ext cx="11057072" cy="336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outcome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Referable DR (yes/no): Final Human Grade in Worst 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E501BA-E64E-9888-75D2-1EC5336BC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3222" y="1253269"/>
            <a:ext cx="3691329" cy="26026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35739C5-61F0-4296-2EF5-DF22F40F3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2237" y="3904952"/>
            <a:ext cx="3641790" cy="26109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1CD711-965B-F6E9-9B07-77CD01A76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5942" y="1256743"/>
            <a:ext cx="3587631" cy="26210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AA3ED25-5D4B-6137-B571-DD7CF828D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458" y="3907690"/>
            <a:ext cx="3573478" cy="2610675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FA686F-7F5E-9DCA-DB16-5302610B2BAD}"/>
              </a:ext>
            </a:extLst>
          </p:cNvPr>
          <p:cNvCxnSpPr>
            <a:cxnSpLocks/>
          </p:cNvCxnSpPr>
          <p:nvPr/>
        </p:nvCxnSpPr>
        <p:spPr bwMode="auto">
          <a:xfrm>
            <a:off x="7261344" y="1200494"/>
            <a:ext cx="0" cy="5414473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805F259-447B-FEB5-66E4-8E24A99422CF}"/>
              </a:ext>
            </a:extLst>
          </p:cNvPr>
          <p:cNvCxnSpPr>
            <a:cxnSpLocks/>
          </p:cNvCxnSpPr>
          <p:nvPr/>
        </p:nvCxnSpPr>
        <p:spPr bwMode="auto">
          <a:xfrm>
            <a:off x="2637736" y="3877758"/>
            <a:ext cx="8949437" cy="0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37CF668-78AE-C177-B7ED-333D6EEB9B33}"/>
              </a:ext>
            </a:extLst>
          </p:cNvPr>
          <p:cNvSpPr/>
          <p:nvPr/>
        </p:nvSpPr>
        <p:spPr>
          <a:xfrm>
            <a:off x="3291458" y="664543"/>
            <a:ext cx="3812290" cy="535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4568CF-1E75-B4AA-498B-6888EC00B8F2}"/>
              </a:ext>
            </a:extLst>
          </p:cNvPr>
          <p:cNvSpPr/>
          <p:nvPr/>
        </p:nvSpPr>
        <p:spPr>
          <a:xfrm>
            <a:off x="7890933" y="779337"/>
            <a:ext cx="3141134" cy="292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AC0F70-A4B3-A889-1678-33E03E7F3CF6}"/>
              </a:ext>
            </a:extLst>
          </p:cNvPr>
          <p:cNvSpPr/>
          <p:nvPr/>
        </p:nvSpPr>
        <p:spPr bwMode="auto">
          <a:xfrm>
            <a:off x="2606315" y="136167"/>
            <a:ext cx="4753884" cy="4582137"/>
          </a:xfrm>
          <a:prstGeom prst="ellipse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7095E-D687-870B-0BEB-CDF4442553BB}"/>
              </a:ext>
            </a:extLst>
          </p:cNvPr>
          <p:cNvSpPr/>
          <p:nvPr/>
        </p:nvSpPr>
        <p:spPr bwMode="auto">
          <a:xfrm>
            <a:off x="543453" y="6314190"/>
            <a:ext cx="2026170" cy="40347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Vendors: A-G</a:t>
            </a:r>
          </a:p>
        </p:txBody>
      </p:sp>
    </p:spTree>
    <p:extLst>
      <p:ext uri="{BB962C8B-B14F-4D97-AF65-F5344CB8AC3E}">
        <p14:creationId xmlns:p14="http://schemas.microsoft.com/office/powerpoint/2010/main" val="37625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699919-525B-475D-BE75-077EE9E4CD92}"/>
              </a:ext>
            </a:extLst>
          </p:cNvPr>
          <p:cNvSpPr/>
          <p:nvPr/>
        </p:nvSpPr>
        <p:spPr bwMode="auto">
          <a:xfrm>
            <a:off x="8188035" y="228600"/>
            <a:ext cx="3787087" cy="48082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Final Human grade at the end of grading pathway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  R3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proliferative</a:t>
            </a:r>
            <a:endParaRPr lang="en-GB" sz="2000" dirty="0">
              <a:solidFill>
                <a:srgbClr val="FF0000"/>
              </a:solidFill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  R2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pre-proliferative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    R1M1</a:t>
            </a:r>
            <a:r>
              <a:rPr lang="en-GB" sz="2000" kern="0" dirty="0">
                <a:solidFill>
                  <a:srgbClr val="002060"/>
                </a:solidFill>
              </a:rPr>
              <a:t> </a:t>
            </a:r>
            <a:r>
              <a:rPr lang="en-GB" sz="2000" kern="0" dirty="0">
                <a:solidFill>
                  <a:srgbClr val="FF0000"/>
                </a:solidFill>
              </a:rPr>
              <a:t>Mild non-proliferative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kern="0" dirty="0">
                <a:solidFill>
                  <a:srgbClr val="FF0000"/>
                </a:solidFill>
              </a:rPr>
              <a:t>                  with maculopathy</a:t>
            </a:r>
            <a:endParaRPr lang="en-GB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Sensitivity (detection rates)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     </a:t>
            </a:r>
            <a:r>
              <a:rPr lang="en-GB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R1M0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FF"/>
                </a:solidFill>
                <a:sym typeface="Wingdings" panose="05000000000000000000" pitchFamily="2" charset="2"/>
              </a:rPr>
              <a:t></a:t>
            </a:r>
            <a:r>
              <a:rPr lang="en-GB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 R0M0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False positive rates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516EB-2160-E8F1-746B-33A6B8C8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6362" cy="56598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24A7C-8310-F54A-00E2-0CDCE9BCF6F4}"/>
              </a:ext>
            </a:extLst>
          </p:cNvPr>
          <p:cNvSpPr/>
          <p:nvPr/>
        </p:nvSpPr>
        <p:spPr bwMode="auto">
          <a:xfrm>
            <a:off x="8328334" y="3093688"/>
            <a:ext cx="150448" cy="158698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00863D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E167C5-EA69-A29F-840D-F29511E75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50857"/>
              </p:ext>
            </p:extLst>
          </p:nvPr>
        </p:nvGraphicFramePr>
        <p:xfrm>
          <a:off x="875234" y="5659831"/>
          <a:ext cx="6989709" cy="38877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694007">
                  <a:extLst>
                    <a:ext uri="{9D8B030D-6E8A-4147-A177-3AD203B41FA5}">
                      <a16:colId xmlns:a16="http://schemas.microsoft.com/office/drawing/2014/main" val="340026236"/>
                    </a:ext>
                  </a:extLst>
                </a:gridCol>
                <a:gridCol w="1026132">
                  <a:extLst>
                    <a:ext uri="{9D8B030D-6E8A-4147-A177-3AD203B41FA5}">
                      <a16:colId xmlns:a16="http://schemas.microsoft.com/office/drawing/2014/main" val="3416231494"/>
                    </a:ext>
                  </a:extLst>
                </a:gridCol>
                <a:gridCol w="850488">
                  <a:extLst>
                    <a:ext uri="{9D8B030D-6E8A-4147-A177-3AD203B41FA5}">
                      <a16:colId xmlns:a16="http://schemas.microsoft.com/office/drawing/2014/main" val="169749971"/>
                    </a:ext>
                  </a:extLst>
                </a:gridCol>
                <a:gridCol w="952177">
                  <a:extLst>
                    <a:ext uri="{9D8B030D-6E8A-4147-A177-3AD203B41FA5}">
                      <a16:colId xmlns:a16="http://schemas.microsoft.com/office/drawing/2014/main" val="2399514251"/>
                    </a:ext>
                  </a:extLst>
                </a:gridCol>
                <a:gridCol w="785777">
                  <a:extLst>
                    <a:ext uri="{9D8B030D-6E8A-4147-A177-3AD203B41FA5}">
                      <a16:colId xmlns:a16="http://schemas.microsoft.com/office/drawing/2014/main" val="2891731452"/>
                    </a:ext>
                  </a:extLst>
                </a:gridCol>
                <a:gridCol w="1016212">
                  <a:extLst>
                    <a:ext uri="{9D8B030D-6E8A-4147-A177-3AD203B41FA5}">
                      <a16:colId xmlns:a16="http://schemas.microsoft.com/office/drawing/2014/main" val="171924077"/>
                    </a:ext>
                  </a:extLst>
                </a:gridCol>
                <a:gridCol w="943723">
                  <a:extLst>
                    <a:ext uri="{9D8B030D-6E8A-4147-A177-3AD203B41FA5}">
                      <a16:colId xmlns:a16="http://schemas.microsoft.com/office/drawing/2014/main" val="3146260198"/>
                    </a:ext>
                  </a:extLst>
                </a:gridCol>
                <a:gridCol w="721193">
                  <a:extLst>
                    <a:ext uri="{9D8B030D-6E8A-4147-A177-3AD203B41FA5}">
                      <a16:colId xmlns:a16="http://schemas.microsoft.com/office/drawing/2014/main" val="4186696082"/>
                    </a:ext>
                  </a:extLst>
                </a:gridCol>
              </a:tblGrid>
              <a:tr h="3887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9288555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EA14B273-1818-2FF5-A2ED-36239BE0CCD8}"/>
              </a:ext>
            </a:extLst>
          </p:cNvPr>
          <p:cNvSpPr/>
          <p:nvPr/>
        </p:nvSpPr>
        <p:spPr bwMode="auto">
          <a:xfrm>
            <a:off x="2634316" y="240116"/>
            <a:ext cx="584789" cy="3583740"/>
          </a:xfrm>
          <a:prstGeom prst="ellipse">
            <a:avLst/>
          </a:prstGeom>
          <a:noFill/>
          <a:ln w="381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11BB3C-117E-7F6E-E88B-3FDA2D369F96}"/>
              </a:ext>
            </a:extLst>
          </p:cNvPr>
          <p:cNvSpPr/>
          <p:nvPr/>
        </p:nvSpPr>
        <p:spPr bwMode="auto">
          <a:xfrm>
            <a:off x="875234" y="219333"/>
            <a:ext cx="449006" cy="1938773"/>
          </a:xfrm>
          <a:prstGeom prst="ellipse">
            <a:avLst/>
          </a:prstGeom>
          <a:noFill/>
          <a:ln w="381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84B4EE-1EEB-0418-A8E9-612B521E1E0C}"/>
              </a:ext>
            </a:extLst>
          </p:cNvPr>
          <p:cNvSpPr/>
          <p:nvPr/>
        </p:nvSpPr>
        <p:spPr bwMode="auto">
          <a:xfrm>
            <a:off x="7168472" y="310717"/>
            <a:ext cx="584789" cy="4521055"/>
          </a:xfrm>
          <a:prstGeom prst="ellipse">
            <a:avLst/>
          </a:prstGeom>
          <a:noFill/>
          <a:ln w="381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4E7F62C-BCA1-CA4F-DB1C-C7B900010876}"/>
              </a:ext>
            </a:extLst>
          </p:cNvPr>
          <p:cNvSpPr/>
          <p:nvPr/>
        </p:nvSpPr>
        <p:spPr bwMode="auto">
          <a:xfrm>
            <a:off x="8324085" y="1572824"/>
            <a:ext cx="159489" cy="18807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D0308EF0-B69B-90AE-195A-DD0C81C8BE9E}"/>
              </a:ext>
            </a:extLst>
          </p:cNvPr>
          <p:cNvSpPr/>
          <p:nvPr/>
        </p:nvSpPr>
        <p:spPr bwMode="auto">
          <a:xfrm>
            <a:off x="7848077" y="5152523"/>
            <a:ext cx="3264887" cy="155530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   % screen positive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(ARIAS</a:t>
            </a:r>
            <a:r>
              <a:rPr lang="en-GB" b="1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+</a:t>
            </a:r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)</a:t>
            </a:r>
            <a:endParaRPr kumimoji="0" lang="en-GB" b="1" i="0" u="none" strike="noStrike" normalizeH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2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332B6-EDBD-4C7C-DDE0-A5416A1BD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6362" cy="56598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18FEE-1F7F-2D92-DC92-203A43E9D5D9}"/>
              </a:ext>
            </a:extLst>
          </p:cNvPr>
          <p:cNvSpPr/>
          <p:nvPr/>
        </p:nvSpPr>
        <p:spPr bwMode="auto">
          <a:xfrm>
            <a:off x="8168451" y="198372"/>
            <a:ext cx="2788920" cy="48082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  </a:t>
            </a:r>
            <a:r>
              <a:rPr lang="en-GB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R3 proliferative</a:t>
            </a:r>
            <a:endParaRPr lang="en-GB" sz="2000" b="1" dirty="0">
              <a:solidFill>
                <a:srgbClr val="002060"/>
              </a:solidFill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  </a:t>
            </a:r>
            <a:r>
              <a:rPr lang="en-GB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R2 pre-proliferative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    R1M1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é"/>
              <a:tabLst/>
            </a:pPr>
            <a:r>
              <a:rPr lang="en-GB" sz="2000" b="1" dirty="0">
                <a:solidFill>
                  <a:schemeClr val="accent4">
                    <a:lumMod val="10000"/>
                  </a:schemeClr>
                </a:solidFill>
                <a:sym typeface="Wingdings" panose="05000000000000000000" pitchFamily="2" charset="2"/>
              </a:rPr>
              <a:t>R3/R2/M1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chemeClr val="accent4">
                  <a:lumMod val="10000"/>
                </a:schemeClr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chemeClr val="accent4">
                  <a:lumMod val="10000"/>
                </a:schemeClr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      </a:t>
            </a:r>
            <a:r>
              <a:rPr lang="en-GB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R1M0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00863D"/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  Any DR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00863D"/>
              </a:solidFill>
              <a:sym typeface="Wingdings" panose="05000000000000000000" pitchFamily="2" charset="2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¡"/>
              <a:tabLst/>
            </a:pPr>
            <a:r>
              <a:rPr lang="en-GB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R0M0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000" b="1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ADDING IN VISUAL ACUITY 6/12 or worse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2F317-5AA6-1DF5-77B4-0B0B586F613F}"/>
              </a:ext>
            </a:extLst>
          </p:cNvPr>
          <p:cNvSpPr/>
          <p:nvPr/>
        </p:nvSpPr>
        <p:spPr bwMode="auto">
          <a:xfrm>
            <a:off x="8268425" y="2431472"/>
            <a:ext cx="150448" cy="158698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00863D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B439E8-6362-14C8-FE0D-6B813F6E9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577473"/>
              </p:ext>
            </p:extLst>
          </p:nvPr>
        </p:nvGraphicFramePr>
        <p:xfrm>
          <a:off x="828736" y="5541395"/>
          <a:ext cx="7201844" cy="38877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604561">
                  <a:extLst>
                    <a:ext uri="{9D8B030D-6E8A-4147-A177-3AD203B41FA5}">
                      <a16:colId xmlns:a16="http://schemas.microsoft.com/office/drawing/2014/main" val="340026236"/>
                    </a:ext>
                  </a:extLst>
                </a:gridCol>
                <a:gridCol w="959742">
                  <a:extLst>
                    <a:ext uri="{9D8B030D-6E8A-4147-A177-3AD203B41FA5}">
                      <a16:colId xmlns:a16="http://schemas.microsoft.com/office/drawing/2014/main" val="3416231494"/>
                    </a:ext>
                  </a:extLst>
                </a:gridCol>
                <a:gridCol w="929514">
                  <a:extLst>
                    <a:ext uri="{9D8B030D-6E8A-4147-A177-3AD203B41FA5}">
                      <a16:colId xmlns:a16="http://schemas.microsoft.com/office/drawing/2014/main" val="169749971"/>
                    </a:ext>
                  </a:extLst>
                </a:gridCol>
                <a:gridCol w="1102381">
                  <a:extLst>
                    <a:ext uri="{9D8B030D-6E8A-4147-A177-3AD203B41FA5}">
                      <a16:colId xmlns:a16="http://schemas.microsoft.com/office/drawing/2014/main" val="2399514251"/>
                    </a:ext>
                  </a:extLst>
                </a:gridCol>
                <a:gridCol w="922902">
                  <a:extLst>
                    <a:ext uri="{9D8B030D-6E8A-4147-A177-3AD203B41FA5}">
                      <a16:colId xmlns:a16="http://schemas.microsoft.com/office/drawing/2014/main" val="2891731452"/>
                    </a:ext>
                  </a:extLst>
                </a:gridCol>
                <a:gridCol w="967299">
                  <a:extLst>
                    <a:ext uri="{9D8B030D-6E8A-4147-A177-3AD203B41FA5}">
                      <a16:colId xmlns:a16="http://schemas.microsoft.com/office/drawing/2014/main" val="171924077"/>
                    </a:ext>
                  </a:extLst>
                </a:gridCol>
                <a:gridCol w="944628">
                  <a:extLst>
                    <a:ext uri="{9D8B030D-6E8A-4147-A177-3AD203B41FA5}">
                      <a16:colId xmlns:a16="http://schemas.microsoft.com/office/drawing/2014/main" val="3146260198"/>
                    </a:ext>
                  </a:extLst>
                </a:gridCol>
                <a:gridCol w="770817">
                  <a:extLst>
                    <a:ext uri="{9D8B030D-6E8A-4147-A177-3AD203B41FA5}">
                      <a16:colId xmlns:a16="http://schemas.microsoft.com/office/drawing/2014/main" val="4186696082"/>
                    </a:ext>
                  </a:extLst>
                </a:gridCol>
              </a:tblGrid>
              <a:tr h="3887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70%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54%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92885557"/>
                  </a:ext>
                </a:extLst>
              </a:tr>
            </a:tbl>
          </a:graphicData>
        </a:graphic>
      </p:graphicFrame>
      <p:sp>
        <p:nvSpPr>
          <p:cNvPr id="10" name="Arrow: Left 9">
            <a:extLst>
              <a:ext uri="{FF2B5EF4-FFF2-40B4-BE49-F238E27FC236}">
                <a16:creationId xmlns:a16="http://schemas.microsoft.com/office/drawing/2014/main" id="{97A96538-DDED-C062-B413-5DB190F401C7}"/>
              </a:ext>
            </a:extLst>
          </p:cNvPr>
          <p:cNvSpPr/>
          <p:nvPr/>
        </p:nvSpPr>
        <p:spPr bwMode="auto">
          <a:xfrm>
            <a:off x="7848077" y="5152523"/>
            <a:ext cx="3264887" cy="155530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   % screen positive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(ARIAS</a:t>
            </a:r>
            <a:r>
              <a:rPr lang="en-GB" b="1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+</a:t>
            </a:r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or VA≤6/12)</a:t>
            </a:r>
            <a:endParaRPr kumimoji="0" lang="en-GB" b="1" i="0" u="none" strike="noStrike" normalizeH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9FD89C-193D-7A18-78CA-9B1E81D963DD}"/>
              </a:ext>
            </a:extLst>
          </p:cNvPr>
          <p:cNvSpPr/>
          <p:nvPr/>
        </p:nvSpPr>
        <p:spPr bwMode="auto">
          <a:xfrm>
            <a:off x="2629790" y="198372"/>
            <a:ext cx="584789" cy="3324146"/>
          </a:xfrm>
          <a:prstGeom prst="ellipse">
            <a:avLst/>
          </a:prstGeom>
          <a:noFill/>
          <a:ln w="381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245406B-AA09-6B69-9CB6-DB701EE2BE07}"/>
              </a:ext>
            </a:extLst>
          </p:cNvPr>
          <p:cNvSpPr/>
          <p:nvPr/>
        </p:nvSpPr>
        <p:spPr bwMode="auto">
          <a:xfrm>
            <a:off x="8272130" y="938974"/>
            <a:ext cx="159489" cy="18807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E28FC-E387-14C1-DA5A-70D01EDD9B51}"/>
              </a:ext>
            </a:extLst>
          </p:cNvPr>
          <p:cNvSpPr/>
          <p:nvPr/>
        </p:nvSpPr>
        <p:spPr bwMode="auto">
          <a:xfrm>
            <a:off x="896014" y="223603"/>
            <a:ext cx="449006" cy="1806894"/>
          </a:xfrm>
          <a:prstGeom prst="ellipse">
            <a:avLst/>
          </a:prstGeom>
          <a:noFill/>
          <a:ln w="381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BD4D6A-E629-2FA5-3381-CF0676DB4B9C}"/>
              </a:ext>
            </a:extLst>
          </p:cNvPr>
          <p:cNvSpPr/>
          <p:nvPr/>
        </p:nvSpPr>
        <p:spPr bwMode="auto">
          <a:xfrm>
            <a:off x="7168472" y="310718"/>
            <a:ext cx="584789" cy="3939164"/>
          </a:xfrm>
          <a:prstGeom prst="ellipse">
            <a:avLst/>
          </a:prstGeom>
          <a:noFill/>
          <a:ln w="381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3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art with colorful lines&#10;&#10;Description automatically generated with medium confidence">
            <a:extLst>
              <a:ext uri="{FF2B5EF4-FFF2-40B4-BE49-F238E27FC236}">
                <a16:creationId xmlns:a16="http://schemas.microsoft.com/office/drawing/2014/main" id="{8C893D0D-C69C-81B5-C15F-42181FF98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" r="79847" b="65391"/>
          <a:stretch/>
        </p:blipFill>
        <p:spPr>
          <a:xfrm>
            <a:off x="2215662" y="1529861"/>
            <a:ext cx="2641350" cy="302455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6C127E-577C-4A6B-0F90-D0E8C485F0E0}"/>
              </a:ext>
            </a:extLst>
          </p:cNvPr>
          <p:cNvCxnSpPr/>
          <p:nvPr/>
        </p:nvCxnSpPr>
        <p:spPr bwMode="auto">
          <a:xfrm>
            <a:off x="4857012" y="3956537"/>
            <a:ext cx="47302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D4B545-00B0-FD09-F119-B3D766F947E4}"/>
              </a:ext>
            </a:extLst>
          </p:cNvPr>
          <p:cNvSpPr/>
          <p:nvPr/>
        </p:nvSpPr>
        <p:spPr bwMode="auto">
          <a:xfrm>
            <a:off x="389467" y="1283675"/>
            <a:ext cx="2548466" cy="30245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Sensitivity (%)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2060"/>
                </a:solidFill>
              </a:rPr>
              <a:t>(</a:t>
            </a:r>
            <a:r>
              <a:rPr lang="en-GB" sz="2400" b="1" dirty="0">
                <a:solidFill>
                  <a:srgbClr val="002060"/>
                </a:solidFill>
              </a:rPr>
              <a:t>Detection rate %</a:t>
            </a:r>
            <a:r>
              <a:rPr lang="en-GB" sz="2400" dirty="0">
                <a:solidFill>
                  <a:srgbClr val="002060"/>
                </a:solidFill>
              </a:rPr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rgbClr val="002060"/>
                </a:solidFill>
              </a:rPr>
              <a:t>Primary grader classified as referable DR, or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rgbClr val="002060"/>
                </a:solidFill>
              </a:rPr>
              <a:t>Tested positive with ARIAS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FDF77-616C-44FF-82B3-B0E459A9E9B4}"/>
              </a:ext>
            </a:extLst>
          </p:cNvPr>
          <p:cNvSpPr/>
          <p:nvPr/>
        </p:nvSpPr>
        <p:spPr bwMode="auto">
          <a:xfrm>
            <a:off x="3669324" y="4624753"/>
            <a:ext cx="7277098" cy="12016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Horizontal axes</a:t>
            </a:r>
            <a:r>
              <a:rPr kumimoji="0" lang="en-GB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labels the primary grader (PG)  and ARIAS vendor (A to G)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51AD9A3-D058-FDD7-E83D-78B3B8EF81D7}"/>
              </a:ext>
            </a:extLst>
          </p:cNvPr>
          <p:cNvSpPr/>
          <p:nvPr/>
        </p:nvSpPr>
        <p:spPr bwMode="auto">
          <a:xfrm>
            <a:off x="5409446" y="114301"/>
            <a:ext cx="5588252" cy="2338748"/>
          </a:xfrm>
          <a:prstGeom prst="wedgeEllipseCallout">
            <a:avLst>
              <a:gd name="adj1" fmla="val -67493"/>
              <a:gd name="adj2" fmla="val 3895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2060"/>
                </a:solidFill>
              </a:rPr>
              <a:t>Round s</a:t>
            </a:r>
            <a:r>
              <a:rPr kumimoji="0" lang="en-GB" sz="20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ymbols are </a:t>
            </a:r>
            <a:r>
              <a:rPr lang="en-GB" sz="2000" dirty="0">
                <a:solidFill>
                  <a:srgbClr val="002060"/>
                </a:solidFill>
              </a:rPr>
              <a:t>numerical values for </a:t>
            </a:r>
            <a:r>
              <a:rPr kumimoji="0" lang="en-GB" sz="20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sensitivity and the error bars are 95% confidence intervals. Different colours represent different groups of the population e.g. </a:t>
            </a:r>
            <a:r>
              <a:rPr lang="en-GB" sz="2000" dirty="0">
                <a:solidFill>
                  <a:srgbClr val="002060"/>
                </a:solidFill>
              </a:rPr>
              <a:t>age, ethnicity</a:t>
            </a:r>
            <a:endParaRPr kumimoji="0" lang="en-GB" sz="20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798FED8-395B-B2E1-0A99-524F674CB9C9}"/>
              </a:ext>
            </a:extLst>
          </p:cNvPr>
          <p:cNvSpPr/>
          <p:nvPr/>
        </p:nvSpPr>
        <p:spPr bwMode="auto">
          <a:xfrm>
            <a:off x="6341935" y="2573867"/>
            <a:ext cx="5404339" cy="1269019"/>
          </a:xfrm>
          <a:prstGeom prst="wedgeEllipseCallout">
            <a:avLst>
              <a:gd name="adj1" fmla="val -77158"/>
              <a:gd name="adj2" fmla="val -5247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2060"/>
                </a:solidFill>
              </a:rPr>
              <a:t>Blue dashed line is in line with the lower 95% confidence limit for the overall result for primary graders</a:t>
            </a:r>
            <a:endParaRPr kumimoji="0" lang="en-GB" sz="20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36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presentation1">
  <a:themeElements>
    <a:clrScheme name="">
      <a:dk1>
        <a:srgbClr val="808080"/>
      </a:dk1>
      <a:lt1>
        <a:srgbClr val="FFFFFF"/>
      </a:lt1>
      <a:dk2>
        <a:srgbClr val="305886"/>
      </a:dk2>
      <a:lt2>
        <a:srgbClr val="FFFFFF"/>
      </a:lt2>
      <a:accent1>
        <a:srgbClr val="305886"/>
      </a:accent1>
      <a:accent2>
        <a:srgbClr val="97ABC2"/>
      </a:accent2>
      <a:accent3>
        <a:srgbClr val="ADB4C3"/>
      </a:accent3>
      <a:accent4>
        <a:srgbClr val="DADADA"/>
      </a:accent4>
      <a:accent5>
        <a:srgbClr val="ADB4C3"/>
      </a:accent5>
      <a:accent6>
        <a:srgbClr val="889BB0"/>
      </a:accent6>
      <a:hlink>
        <a:srgbClr val="7098D9"/>
      </a:hlink>
      <a:folHlink>
        <a:srgbClr val="B7CB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tion1 1">
        <a:dk1>
          <a:srgbClr val="000000"/>
        </a:dk1>
        <a:lt1>
          <a:srgbClr val="FFFFFF"/>
        </a:lt1>
        <a:dk2>
          <a:srgbClr val="305886"/>
        </a:dk2>
        <a:lt2>
          <a:srgbClr val="808080"/>
        </a:lt2>
        <a:accent1>
          <a:srgbClr val="305886"/>
        </a:accent1>
        <a:accent2>
          <a:srgbClr val="97ABC2"/>
        </a:accent2>
        <a:accent3>
          <a:srgbClr val="FFFFFF"/>
        </a:accent3>
        <a:accent4>
          <a:srgbClr val="000000"/>
        </a:accent4>
        <a:accent5>
          <a:srgbClr val="ADB4C3"/>
        </a:accent5>
        <a:accent6>
          <a:srgbClr val="889BB0"/>
        </a:accent6>
        <a:hlink>
          <a:srgbClr val="7098D9"/>
        </a:hlink>
        <a:folHlink>
          <a:srgbClr val="B7CB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M5Y2  Lecture pros and cons of HRT 2023_24</Template>
  <TotalTime>9554</TotalTime>
  <Words>2116</Words>
  <Application>Microsoft Office PowerPoint</Application>
  <PresentationFormat>Widescreen</PresentationFormat>
  <Paragraphs>493</Paragraphs>
  <Slides>17</Slides>
  <Notes>10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Lucida Grande</vt:lpstr>
      <vt:lpstr>Times New Roman</vt:lpstr>
      <vt:lpstr>Wingdings</vt:lpstr>
      <vt:lpstr>presentation1</vt:lpstr>
      <vt:lpstr>Best practice for evaluating AI for screening prior to live implementation    </vt:lpstr>
      <vt:lpstr>Aims of today</vt:lpstr>
      <vt:lpstr>PowerPoint Presentation</vt:lpstr>
      <vt:lpstr>Methods: data curation / creation safe network for ARIAS processing</vt:lpstr>
      <vt:lpstr>North East London evaluation dataset (1st Jan 2021 to 31st Dec 2022)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TEAM!</vt:lpstr>
    </vt:vector>
  </TitlesOfParts>
  <Company>St Georges, University of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with NIHR, NHS AI Lab, The Health Foundation  12th March 2024</dc:title>
  <dc:creator>Alicja Rudnicka</dc:creator>
  <cp:lastModifiedBy>quadrant dell5550</cp:lastModifiedBy>
  <cp:revision>1318</cp:revision>
  <cp:lastPrinted>2025-01-27T10:41:46Z</cp:lastPrinted>
  <dcterms:created xsi:type="dcterms:W3CDTF">2018-11-15T14:51:30Z</dcterms:created>
  <dcterms:modified xsi:type="dcterms:W3CDTF">2025-09-19T11:28:35Z</dcterms:modified>
</cp:coreProperties>
</file>