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7FE4E50E_D4DB1D24.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 id="2147483949" r:id="rId5"/>
  </p:sldMasterIdLst>
  <p:notesMasterIdLst>
    <p:notesMasterId r:id="rId45"/>
  </p:notesMasterIdLst>
  <p:handoutMasterIdLst>
    <p:handoutMasterId r:id="rId46"/>
  </p:handoutMasterIdLst>
  <p:sldIdLst>
    <p:sldId id="1923" r:id="rId6"/>
    <p:sldId id="2145707282" r:id="rId7"/>
    <p:sldId id="2147478130" r:id="rId8"/>
    <p:sldId id="2147478126" r:id="rId9"/>
    <p:sldId id="2147478136" r:id="rId10"/>
    <p:sldId id="2147478137" r:id="rId11"/>
    <p:sldId id="2145707296" r:id="rId12"/>
    <p:sldId id="2145707298" r:id="rId13"/>
    <p:sldId id="2145707300" r:id="rId14"/>
    <p:sldId id="2145707322" r:id="rId15"/>
    <p:sldId id="2145707306" r:id="rId16"/>
    <p:sldId id="2145707303" r:id="rId17"/>
    <p:sldId id="2145707311" r:id="rId18"/>
    <p:sldId id="2145707312" r:id="rId19"/>
    <p:sldId id="2145707313" r:id="rId20"/>
    <p:sldId id="2145707304" r:id="rId21"/>
    <p:sldId id="1973" r:id="rId22"/>
    <p:sldId id="2147478138" r:id="rId23"/>
    <p:sldId id="2145707319" r:id="rId24"/>
    <p:sldId id="2147478140" r:id="rId25"/>
    <p:sldId id="2147478143" r:id="rId26"/>
    <p:sldId id="2145707284" r:id="rId27"/>
    <p:sldId id="2147478131" r:id="rId28"/>
    <p:sldId id="2147478128" r:id="rId29"/>
    <p:sldId id="2147478133" r:id="rId30"/>
    <p:sldId id="2147478132" r:id="rId31"/>
    <p:sldId id="2147478134" r:id="rId32"/>
    <p:sldId id="2147478129" r:id="rId33"/>
    <p:sldId id="2145707278" r:id="rId34"/>
    <p:sldId id="2147478141" r:id="rId35"/>
    <p:sldId id="2145707277" r:id="rId36"/>
    <p:sldId id="265" r:id="rId37"/>
    <p:sldId id="266" r:id="rId38"/>
    <p:sldId id="276" r:id="rId39"/>
    <p:sldId id="2145707279" r:id="rId40"/>
    <p:sldId id="2145707280" r:id="rId41"/>
    <p:sldId id="2147478135" r:id="rId42"/>
    <p:sldId id="2147478144" r:id="rId43"/>
    <p:sldId id="214747814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BDA8E1-9BC3-48EF-9D50-F9DF50F6BE3C}">
          <p14:sldIdLst>
            <p14:sldId id="1923"/>
          </p14:sldIdLst>
        </p14:section>
        <p14:section name="Introduction - Kate" id="{9A4AD05B-BEFF-466F-B946-BB1F0FE3847A}">
          <p14:sldIdLst>
            <p14:sldId id="2145707282"/>
            <p14:sldId id="2147478130"/>
            <p14:sldId id="2147478126"/>
          </p14:sldIdLst>
        </p14:section>
        <p14:section name="OCT Implementation - Shahj" id="{E4D64172-062B-40D7-9236-F080ADE72783}">
          <p14:sldIdLst>
            <p14:sldId id="2147478136"/>
            <p14:sldId id="2147478137"/>
            <p14:sldId id="2145707296"/>
            <p14:sldId id="2145707298"/>
            <p14:sldId id="2145707300"/>
            <p14:sldId id="2145707322"/>
            <p14:sldId id="2145707306"/>
            <p14:sldId id="2145707303"/>
            <p14:sldId id="2145707311"/>
            <p14:sldId id="2145707312"/>
            <p14:sldId id="2145707313"/>
            <p14:sldId id="2145707304"/>
            <p14:sldId id="1973"/>
            <p14:sldId id="2147478138"/>
            <p14:sldId id="2145707319"/>
            <p14:sldId id="2147478140"/>
            <p14:sldId id="2147478143"/>
          </p14:sldIdLst>
        </p14:section>
        <p14:section name="Guidance and GLP1s - Paddy" id="{24B92563-3D15-4F80-8B9F-264753D2F654}">
          <p14:sldIdLst>
            <p14:sldId id="2145707284"/>
            <p14:sldId id="2147478131"/>
            <p14:sldId id="2147478128"/>
            <p14:sldId id="2147478133"/>
            <p14:sldId id="2147478132"/>
            <p14:sldId id="2147478134"/>
            <p14:sldId id="2147478129"/>
          </p14:sldIdLst>
        </p14:section>
        <p14:section name="Health Inequalities - Nicola" id="{DF5C3001-68A6-44CC-8A2B-7F58950511D0}">
          <p14:sldIdLst>
            <p14:sldId id="2145707278"/>
            <p14:sldId id="2147478141"/>
            <p14:sldId id="2145707277"/>
            <p14:sldId id="265"/>
            <p14:sldId id="266"/>
            <p14:sldId id="276"/>
            <p14:sldId id="2145707279"/>
            <p14:sldId id="2145707280"/>
            <p14:sldId id="2147478135"/>
            <p14:sldId id="2147478144"/>
            <p14:sldId id="21474781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D4917B-A4C3-5DFA-5829-E0660F30A7FA}" name="RANKIN, Patrick (NHS ENGLAND)" initials="RE" userId="S::patrick.rankin@nhs.net::c7f4983d-d258-497f-ba0f-0be90044cf28" providerId="AD"/>
  <p188:author id="{464A42B7-9A6F-8B20-6CCE-D6B42CA252F8}" name="HAWDON, Nicola (NHS ENGLAND)" initials="NH" userId="S::nicola.hawdon@nhs.net::2868c166-46c5-49ef-b1bf-653c907e8041" providerId="AD"/>
  <p188:author id="{47AA92FF-2AE8-3DA9-7EB5-EF1E902A16F1}" name="JORDAN, Katherine (NHS ENGLAND)" initials="KJ" userId="S::katherine.jordan1@nhs.net::bd14b422-ada0-41aa-9c82-21e02ef8e29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00AD93"/>
    <a:srgbClr val="006652"/>
    <a:srgbClr val="768692"/>
    <a:srgbClr val="425563"/>
    <a:srgbClr val="003087"/>
    <a:srgbClr val="005EB8"/>
    <a:srgbClr val="FFFFFF"/>
    <a:srgbClr val="DDE1E4"/>
    <a:srgbClr val="F6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FAB68-2940-77AF-52C4-4F575D683AA3}" v="50" dt="2025-09-18T15:58:46.150"/>
    <p1510:client id="{4909190F-14B1-4856-9F09-DAD236545D3C}" v="61" dt="2025-09-18T16:08:47.892"/>
    <p1510:client id="{63D1EE40-6DDC-4F44-BBEF-CA138E20377D}" v="136" dt="2025-09-19T11:04:48.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316" y="51"/>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nhs.sharepoint.com/sites/DESoperationsgroup/Shared%20Documents/General/01.%20Business%20Deliverables%202025-26/25_26/3.%20DES%20Deliverables%20(2025-26)/1.%20OCT%20Benefits%20Evaluation%20and%20Stocktake/4.%20OCT%20stocktake/Stocktake%20results/OCT%20"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hs.sharepoint.com/sites/DESoperationsgroup/Shared%20Documents/General/01.%20Business%20Deliverables%202025-26/25_26/3.%20DES%20Deliverables%20(2025-26)/1.%20OCT%20Benefits%20Evaluation%20and%20Stocktake/4.%20OCT%20stocktake/Stocktake%20results/OCT%20"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hs.sharepoint.com/sites/DESoperationsgroup/Shared%20Documents/General/01.%20Business%20Deliverables%202025-26/25_26/3.%20DES%20Deliverables%20(2025-26)/1.%20OCT%20Benefits%20Evaluation%20and%20Stocktake/4.%20OCT%20stocktake/Stocktake%20results/OCT%20"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OCT within DS 'go live'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percentStacked"/>
        <c:varyColors val="0"/>
        <c:ser>
          <c:idx val="0"/>
          <c:order val="0"/>
          <c:tx>
            <c:strRef>
              <c:f>'[OCT Implementation – Mid Point Review(1-50).xlsx]charts'!$A$2</c:f>
              <c:strCache>
                <c:ptCount val="1"/>
                <c:pt idx="0">
                  <c:v>Providers gone live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'[OCT Implementation – Mid Point Review(1-50).xlsx]charts'!$B$1</c:f>
              <c:strCache>
                <c:ptCount val="1"/>
                <c:pt idx="0">
                  <c:v>Count of Providers</c:v>
                </c:pt>
              </c:strCache>
            </c:strRef>
          </c:cat>
          <c:val>
            <c:numRef>
              <c:f>'[OCT Implementation – Mid Point Review(1-50).xlsx]charts'!$B$2</c:f>
              <c:numCache>
                <c:formatCode>General</c:formatCode>
                <c:ptCount val="1"/>
                <c:pt idx="0">
                  <c:v>34</c:v>
                </c:pt>
              </c:numCache>
            </c:numRef>
          </c:val>
          <c:extLst>
            <c:ext xmlns:c16="http://schemas.microsoft.com/office/drawing/2014/chart" uri="{C3380CC4-5D6E-409C-BE32-E72D297353CC}">
              <c16:uniqueId val="{00000000-7460-4287-875C-831E0BB81314}"/>
            </c:ext>
          </c:extLst>
        </c:ser>
        <c:ser>
          <c:idx val="1"/>
          <c:order val="1"/>
          <c:tx>
            <c:strRef>
              <c:f>'[OCT Implementation – Mid Point Review(1-50).xlsx]charts'!$A$3</c:f>
              <c:strCache>
                <c:ptCount val="1"/>
                <c:pt idx="0">
                  <c:v>Providers not live at time of survey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'[OCT Implementation – Mid Point Review(1-50).xlsx]charts'!$B$1</c:f>
              <c:strCache>
                <c:ptCount val="1"/>
                <c:pt idx="0">
                  <c:v>Count of Providers</c:v>
                </c:pt>
              </c:strCache>
            </c:strRef>
          </c:cat>
          <c:val>
            <c:numRef>
              <c:f>'[OCT Implementation – Mid Point Review(1-50).xlsx]charts'!$B$3</c:f>
              <c:numCache>
                <c:formatCode>General</c:formatCode>
                <c:ptCount val="1"/>
                <c:pt idx="0">
                  <c:v>17</c:v>
                </c:pt>
              </c:numCache>
            </c:numRef>
          </c:val>
          <c:extLst>
            <c:ext xmlns:c16="http://schemas.microsoft.com/office/drawing/2014/chart" uri="{C3380CC4-5D6E-409C-BE32-E72D297353CC}">
              <c16:uniqueId val="{00000001-7460-4287-875C-831E0BB81314}"/>
            </c:ext>
          </c:extLst>
        </c:ser>
        <c:ser>
          <c:idx val="2"/>
          <c:order val="2"/>
          <c:tx>
            <c:strRef>
              <c:f>'[OCT Implementation – Mid Point Review(1-50).xlsx]charts'!$A$4</c:f>
              <c:strCache>
                <c:ptCount val="1"/>
                <c:pt idx="0">
                  <c:v>no response to survey</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'[OCT Implementation – Mid Point Review(1-50).xlsx]charts'!$B$1</c:f>
              <c:strCache>
                <c:ptCount val="1"/>
                <c:pt idx="0">
                  <c:v>Count of Providers</c:v>
                </c:pt>
              </c:strCache>
            </c:strRef>
          </c:cat>
          <c:val>
            <c:numRef>
              <c:f>'[OCT Implementation – Mid Point Review(1-50).xlsx]charts'!$B$4</c:f>
              <c:numCache>
                <c:formatCode>General</c:formatCode>
                <c:ptCount val="1"/>
                <c:pt idx="0">
                  <c:v>4</c:v>
                </c:pt>
              </c:numCache>
            </c:numRef>
          </c:val>
          <c:extLst>
            <c:ext xmlns:c16="http://schemas.microsoft.com/office/drawing/2014/chart" uri="{C3380CC4-5D6E-409C-BE32-E72D297353CC}">
              <c16:uniqueId val="{00000002-7460-4287-875C-831E0BB81314}"/>
            </c:ext>
          </c:extLst>
        </c:ser>
        <c:dLbls>
          <c:dLblPos val="ctr"/>
          <c:showLegendKey val="0"/>
          <c:showVal val="1"/>
          <c:showCatName val="0"/>
          <c:showSerName val="0"/>
          <c:showPercent val="0"/>
          <c:showBubbleSize val="0"/>
        </c:dLbls>
        <c:gapWidth val="150"/>
        <c:overlap val="100"/>
        <c:axId val="370915119"/>
        <c:axId val="370911759"/>
      </c:barChart>
      <c:catAx>
        <c:axId val="3709151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370911759"/>
        <c:crosses val="autoZero"/>
        <c:auto val="1"/>
        <c:lblAlgn val="ctr"/>
        <c:lblOffset val="100"/>
        <c:noMultiLvlLbl val="0"/>
      </c:catAx>
      <c:valAx>
        <c:axId val="37091175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70915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OCT go-live since</a:t>
            </a:r>
            <a:r>
              <a:rPr lang="en-GB" baseline="0"/>
              <a:t> Oct 2024</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spPr>
            <a:ln w="28575" cap="rnd">
              <a:solidFill>
                <a:schemeClr val="accent1"/>
              </a:solidFill>
              <a:round/>
            </a:ln>
            <a:effectLst/>
          </c:spPr>
          <c:marker>
            <c:symbol val="none"/>
          </c:marker>
          <c:cat>
            <c:numRef>
              <c:f>'[OCT Implementation – Mid Point Review(1-50).xlsx]Sheet1'!$A$8:$A$19</c:f>
              <c:numCache>
                <c:formatCode>mmm\-yy</c:formatCode>
                <c:ptCount val="12"/>
                <c:pt idx="0">
                  <c:v>45566</c:v>
                </c:pt>
                <c:pt idx="1">
                  <c:v>45597</c:v>
                </c:pt>
                <c:pt idx="2">
                  <c:v>45627</c:v>
                </c:pt>
                <c:pt idx="3">
                  <c:v>45658</c:v>
                </c:pt>
                <c:pt idx="4">
                  <c:v>45689</c:v>
                </c:pt>
                <c:pt idx="5">
                  <c:v>45717</c:v>
                </c:pt>
                <c:pt idx="6">
                  <c:v>45748</c:v>
                </c:pt>
                <c:pt idx="7">
                  <c:v>45778</c:v>
                </c:pt>
                <c:pt idx="8">
                  <c:v>45839</c:v>
                </c:pt>
                <c:pt idx="9">
                  <c:v>45870</c:v>
                </c:pt>
                <c:pt idx="10">
                  <c:v>45901</c:v>
                </c:pt>
                <c:pt idx="11">
                  <c:v>45931</c:v>
                </c:pt>
              </c:numCache>
            </c:numRef>
          </c:cat>
          <c:val>
            <c:numRef>
              <c:f>'[OCT Implementation – Mid Point Review(1-50).xlsx]Sheet1'!$B$8:$B$19</c:f>
              <c:numCache>
                <c:formatCode>General</c:formatCode>
                <c:ptCount val="12"/>
                <c:pt idx="0">
                  <c:v>8</c:v>
                </c:pt>
                <c:pt idx="1">
                  <c:v>9</c:v>
                </c:pt>
                <c:pt idx="2">
                  <c:v>10</c:v>
                </c:pt>
                <c:pt idx="3">
                  <c:v>19</c:v>
                </c:pt>
                <c:pt idx="4">
                  <c:v>20</c:v>
                </c:pt>
                <c:pt idx="5">
                  <c:v>22</c:v>
                </c:pt>
                <c:pt idx="6">
                  <c:v>26</c:v>
                </c:pt>
                <c:pt idx="7">
                  <c:v>31</c:v>
                </c:pt>
                <c:pt idx="8">
                  <c:v>34</c:v>
                </c:pt>
                <c:pt idx="9">
                  <c:v>36</c:v>
                </c:pt>
                <c:pt idx="10">
                  <c:v>39</c:v>
                </c:pt>
                <c:pt idx="11">
                  <c:v>46</c:v>
                </c:pt>
              </c:numCache>
            </c:numRef>
          </c:val>
          <c:smooth val="0"/>
          <c:extLst>
            <c:ext xmlns:c16="http://schemas.microsoft.com/office/drawing/2014/chart" uri="{C3380CC4-5D6E-409C-BE32-E72D297353CC}">
              <c16:uniqueId val="{00000000-565E-4B46-9F11-41D56B0C0F35}"/>
            </c:ext>
          </c:extLst>
        </c:ser>
        <c:dLbls>
          <c:showLegendKey val="0"/>
          <c:showVal val="0"/>
          <c:showCatName val="0"/>
          <c:showSerName val="0"/>
          <c:showPercent val="0"/>
          <c:showBubbleSize val="0"/>
        </c:dLbls>
        <c:smooth val="0"/>
        <c:axId val="1163557791"/>
        <c:axId val="1163557311"/>
      </c:lineChart>
      <c:dateAx>
        <c:axId val="116355779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3557311"/>
        <c:crosses val="autoZero"/>
        <c:auto val="1"/>
        <c:lblOffset val="100"/>
        <c:baseTimeUnit val="months"/>
      </c:dateAx>
      <c:valAx>
        <c:axId val="11635573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GB"/>
                  <a:t> </a:t>
                </a:r>
                <a:r>
                  <a:rPr lang="en-GB" sz="1000" b="0" i="0" u="none" strike="noStrike" kern="1200" baseline="0">
                    <a:solidFill>
                      <a:sysClr val="windowText" lastClr="000000">
                        <a:lumMod val="65000"/>
                        <a:lumOff val="35000"/>
                      </a:sysClr>
                    </a:solidFill>
                  </a:rPr>
                  <a:t>Number of Providers</a:t>
                </a: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35577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Benefits</a:t>
            </a:r>
            <a:r>
              <a:rPr lang="en-GB" baseline="0"/>
              <a:t> of OCT delivery</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clustered"/>
        <c:varyColors val="0"/>
        <c:ser>
          <c:idx val="0"/>
          <c:order val="0"/>
          <c:tx>
            <c:strRef>
              <c:f>'[OCT Implementation – Mid Point Review(1-50).xlsx]Sheet9'!$B$92</c:f>
              <c:strCache>
                <c:ptCount val="1"/>
                <c:pt idx="0">
                  <c:v>existing OCT (n=20)</c:v>
                </c:pt>
              </c:strCache>
            </c:strRef>
          </c:tx>
          <c:spPr>
            <a:solidFill>
              <a:schemeClr val="accent6"/>
            </a:solidFill>
            <a:ln>
              <a:noFill/>
            </a:ln>
            <a:effectLst/>
          </c:spPr>
          <c:invertIfNegative val="0"/>
          <c:cat>
            <c:strRef>
              <c:f>'[OCT Implementation – Mid Point Review(1-50).xlsx]Sheet9'!$A$93:$A$100</c:f>
              <c:strCache>
                <c:ptCount val="8"/>
                <c:pt idx="0">
                  <c:v>accuracy of referral</c:v>
                </c:pt>
                <c:pt idx="1">
                  <c:v>improved failsafe</c:v>
                </c:pt>
                <c:pt idx="2">
                  <c:v>better outcomes</c:v>
                </c:pt>
                <c:pt idx="3">
                  <c:v>improved sensitivity of DES</c:v>
                </c:pt>
                <c:pt idx="4">
                  <c:v>better referral monitoring</c:v>
                </c:pt>
                <c:pt idx="5">
                  <c:v>more convenient for pts</c:v>
                </c:pt>
                <c:pt idx="6">
                  <c:v>staff development</c:v>
                </c:pt>
                <c:pt idx="7">
                  <c:v>reduce pressure on HES</c:v>
                </c:pt>
              </c:strCache>
            </c:strRef>
          </c:cat>
          <c:val>
            <c:numRef>
              <c:f>'[OCT Implementation – Mid Point Review(1-50).xlsx]Sheet9'!$B$93:$B$100</c:f>
              <c:numCache>
                <c:formatCode>General</c:formatCode>
                <c:ptCount val="8"/>
                <c:pt idx="0">
                  <c:v>3</c:v>
                </c:pt>
                <c:pt idx="1">
                  <c:v>2</c:v>
                </c:pt>
                <c:pt idx="2">
                  <c:v>2</c:v>
                </c:pt>
                <c:pt idx="3">
                  <c:v>3</c:v>
                </c:pt>
                <c:pt idx="4">
                  <c:v>3</c:v>
                </c:pt>
                <c:pt idx="5">
                  <c:v>7</c:v>
                </c:pt>
                <c:pt idx="6">
                  <c:v>9</c:v>
                </c:pt>
                <c:pt idx="7">
                  <c:v>14</c:v>
                </c:pt>
              </c:numCache>
            </c:numRef>
          </c:val>
          <c:extLst>
            <c:ext xmlns:c16="http://schemas.microsoft.com/office/drawing/2014/chart" uri="{C3380CC4-5D6E-409C-BE32-E72D297353CC}">
              <c16:uniqueId val="{00000000-9FC5-466F-8641-C59DC5EC47BC}"/>
            </c:ext>
          </c:extLst>
        </c:ser>
        <c:ser>
          <c:idx val="1"/>
          <c:order val="1"/>
          <c:tx>
            <c:strRef>
              <c:f>'[OCT Implementation – Mid Point Review(1-50).xlsx]Sheet9'!$C$92</c:f>
              <c:strCache>
                <c:ptCount val="1"/>
                <c:pt idx="0">
                  <c:v>new to OCT (n=11)</c:v>
                </c:pt>
              </c:strCache>
            </c:strRef>
          </c:tx>
          <c:spPr>
            <a:solidFill>
              <a:schemeClr val="accent5"/>
            </a:solidFill>
            <a:ln>
              <a:noFill/>
            </a:ln>
            <a:effectLst/>
          </c:spPr>
          <c:invertIfNegative val="0"/>
          <c:cat>
            <c:strRef>
              <c:f>'[OCT Implementation – Mid Point Review(1-50).xlsx]Sheet9'!$A$93:$A$100</c:f>
              <c:strCache>
                <c:ptCount val="8"/>
                <c:pt idx="0">
                  <c:v>accuracy of referral</c:v>
                </c:pt>
                <c:pt idx="1">
                  <c:v>improved failsafe</c:v>
                </c:pt>
                <c:pt idx="2">
                  <c:v>better outcomes</c:v>
                </c:pt>
                <c:pt idx="3">
                  <c:v>improved sensitivity of DES</c:v>
                </c:pt>
                <c:pt idx="4">
                  <c:v>better referral monitoring</c:v>
                </c:pt>
                <c:pt idx="5">
                  <c:v>more convenient for pts</c:v>
                </c:pt>
                <c:pt idx="6">
                  <c:v>staff development</c:v>
                </c:pt>
                <c:pt idx="7">
                  <c:v>reduce pressure on HES</c:v>
                </c:pt>
              </c:strCache>
            </c:strRef>
          </c:cat>
          <c:val>
            <c:numRef>
              <c:f>'[OCT Implementation – Mid Point Review(1-50).xlsx]Sheet9'!$C$93:$C$100</c:f>
              <c:numCache>
                <c:formatCode>General</c:formatCode>
                <c:ptCount val="8"/>
                <c:pt idx="0">
                  <c:v>4</c:v>
                </c:pt>
                <c:pt idx="1">
                  <c:v>0</c:v>
                </c:pt>
                <c:pt idx="2">
                  <c:v>0</c:v>
                </c:pt>
                <c:pt idx="3">
                  <c:v>2</c:v>
                </c:pt>
                <c:pt idx="4">
                  <c:v>0</c:v>
                </c:pt>
                <c:pt idx="5">
                  <c:v>0</c:v>
                </c:pt>
                <c:pt idx="6">
                  <c:v>8</c:v>
                </c:pt>
                <c:pt idx="7">
                  <c:v>9</c:v>
                </c:pt>
              </c:numCache>
            </c:numRef>
          </c:val>
          <c:extLst>
            <c:ext xmlns:c16="http://schemas.microsoft.com/office/drawing/2014/chart" uri="{C3380CC4-5D6E-409C-BE32-E72D297353CC}">
              <c16:uniqueId val="{00000001-9FC5-466F-8641-C59DC5EC47BC}"/>
            </c:ext>
          </c:extLst>
        </c:ser>
        <c:dLbls>
          <c:showLegendKey val="0"/>
          <c:showVal val="0"/>
          <c:showCatName val="0"/>
          <c:showSerName val="0"/>
          <c:showPercent val="0"/>
          <c:showBubbleSize val="0"/>
        </c:dLbls>
        <c:gapWidth val="182"/>
        <c:axId val="377498591"/>
        <c:axId val="377499071"/>
      </c:barChart>
      <c:catAx>
        <c:axId val="3774985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7499071"/>
        <c:crosses val="autoZero"/>
        <c:auto val="1"/>
        <c:lblAlgn val="ctr"/>
        <c:lblOffset val="100"/>
        <c:noMultiLvlLbl val="0"/>
      </c:catAx>
      <c:valAx>
        <c:axId val="3774990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498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E4E50E_D4DB1D24.xml><?xml version="1.0" encoding="utf-8"?>
<p188:cmLst xmlns:a="http://schemas.openxmlformats.org/drawingml/2006/main" xmlns:r="http://schemas.openxmlformats.org/officeDocument/2006/relationships" xmlns:p188="http://schemas.microsoft.com/office/powerpoint/2018/8/main">
  <p188:cm id="{39BDEC9F-B122-41C0-B979-917AE339FEBD}" authorId="{47AA92FF-2AE8-3DA9-7EB5-EF1E902A16F1}" created="2025-09-08T13:33:00.779">
    <ac:deMkLst xmlns:ac="http://schemas.microsoft.com/office/drawing/2013/main/command">
      <pc:docMk xmlns:pc="http://schemas.microsoft.com/office/powerpoint/2013/main/command"/>
      <pc:sldMk xmlns:pc="http://schemas.microsoft.com/office/powerpoint/2013/main/command" cId="3571129636" sldId="2145707278"/>
      <ac:spMk id="5" creationId="{6BA4AFC8-50EA-CF85-41EE-71B47E35AC85}"/>
    </ac:deMkLst>
    <p188:txBody>
      <a:bodyPr/>
      <a:lstStyle/>
      <a:p>
        <a:r>
          <a:rPr lang="en-GB"/>
          <a:t>[@HAWDON, Nicola (NHS ENGLAND)] added your slides from the other pack you shared here ☺️</a:t>
        </a:r>
      </a:p>
    </p188:txBody>
    <p188:extLst>
      <p:ext xmlns:p="http://schemas.openxmlformats.org/presentationml/2006/main" uri="{57CB4572-C831-44C2-8A1C-0ADB6CCDFE69}">
        <p223:reactions xmlns:p223="http://schemas.microsoft.com/office/powerpoint/2022/03/main">
          <p223:rxn type="👍">
            <p223:instance time="2025-09-11T15:44:13.586" authorId="{464A42B7-9A6F-8B20-6CCE-D6B42CA252F8}"/>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934A9-B44F-4779-979C-55D58F3385BA}"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GB"/>
        </a:p>
      </dgm:t>
    </dgm:pt>
    <dgm:pt modelId="{4F07EB9A-5345-465A-BD9C-B9509E011032}">
      <dgm:prSet phldrT="[Text]"/>
      <dgm:spPr/>
      <dgm:t>
        <a:bodyPr/>
        <a:lstStyle/>
        <a:p>
          <a:r>
            <a:rPr lang="en-GB"/>
            <a:t>OCT Implementation </a:t>
          </a:r>
        </a:p>
      </dgm:t>
    </dgm:pt>
    <dgm:pt modelId="{B0D591A8-659C-4653-90A5-96891D31C24D}" type="parTrans" cxnId="{830FF75F-4163-42BA-8BB6-439BD3DAD859}">
      <dgm:prSet/>
      <dgm:spPr/>
      <dgm:t>
        <a:bodyPr/>
        <a:lstStyle/>
        <a:p>
          <a:endParaRPr lang="en-GB"/>
        </a:p>
      </dgm:t>
    </dgm:pt>
    <dgm:pt modelId="{AA3EB6BE-40C6-4F4F-848E-A5173EA75A7A}" type="sibTrans" cxnId="{830FF75F-4163-42BA-8BB6-439BD3DAD859}">
      <dgm:prSet/>
      <dgm:spPr/>
      <dgm:t>
        <a:bodyPr/>
        <a:lstStyle/>
        <a:p>
          <a:endParaRPr lang="en-GB"/>
        </a:p>
      </dgm:t>
    </dgm:pt>
    <dgm:pt modelId="{249A551C-ACA6-4C35-B2BF-395ABE09727D}">
      <dgm:prSet phldrT="[Text]"/>
      <dgm:spPr/>
      <dgm:t>
        <a:bodyPr/>
        <a:lstStyle/>
        <a:p>
          <a:r>
            <a:rPr lang="en-GB"/>
            <a:t>Guidance &amp; GLP1s</a:t>
          </a:r>
        </a:p>
      </dgm:t>
    </dgm:pt>
    <dgm:pt modelId="{AA7E41FD-3384-4B8B-9501-DBA0EAB0F084}" type="parTrans" cxnId="{BB3507EA-1272-4CA3-B2E7-7E8E89254D0A}">
      <dgm:prSet/>
      <dgm:spPr/>
      <dgm:t>
        <a:bodyPr/>
        <a:lstStyle/>
        <a:p>
          <a:endParaRPr lang="en-GB"/>
        </a:p>
      </dgm:t>
    </dgm:pt>
    <dgm:pt modelId="{D2096AE0-0E5E-4408-A825-3562881889B9}" type="sibTrans" cxnId="{BB3507EA-1272-4CA3-B2E7-7E8E89254D0A}">
      <dgm:prSet/>
      <dgm:spPr/>
      <dgm:t>
        <a:bodyPr/>
        <a:lstStyle/>
        <a:p>
          <a:endParaRPr lang="en-GB"/>
        </a:p>
      </dgm:t>
    </dgm:pt>
    <dgm:pt modelId="{7D28EEEB-D695-4854-B3F8-A892F1A5428F}">
      <dgm:prSet phldrT="[Text]"/>
      <dgm:spPr/>
      <dgm:t>
        <a:bodyPr/>
        <a:lstStyle/>
        <a:p>
          <a:r>
            <a:rPr lang="en-GB"/>
            <a:t>Health Inequalities</a:t>
          </a:r>
        </a:p>
      </dgm:t>
    </dgm:pt>
    <dgm:pt modelId="{0649DCEC-5C86-492E-A56A-94D325A23C32}" type="parTrans" cxnId="{5423A094-53AD-4F6E-AE57-C0BB60E2D0E5}">
      <dgm:prSet/>
      <dgm:spPr/>
      <dgm:t>
        <a:bodyPr/>
        <a:lstStyle/>
        <a:p>
          <a:endParaRPr lang="en-GB"/>
        </a:p>
      </dgm:t>
    </dgm:pt>
    <dgm:pt modelId="{092CAEED-C977-40B3-ADAE-F49F108A198A}" type="sibTrans" cxnId="{5423A094-53AD-4F6E-AE57-C0BB60E2D0E5}">
      <dgm:prSet/>
      <dgm:spPr/>
      <dgm:t>
        <a:bodyPr/>
        <a:lstStyle/>
        <a:p>
          <a:endParaRPr lang="en-GB"/>
        </a:p>
      </dgm:t>
    </dgm:pt>
    <dgm:pt modelId="{78656E2B-2214-438F-A00C-4C7377ABE176}">
      <dgm:prSet phldrT="[Text]"/>
      <dgm:spPr/>
      <dgm:t>
        <a:bodyPr/>
        <a:lstStyle/>
        <a:p>
          <a:r>
            <a:rPr lang="en-GB"/>
            <a:t>Introduction &amp; Overview </a:t>
          </a:r>
        </a:p>
      </dgm:t>
    </dgm:pt>
    <dgm:pt modelId="{9A53E3E5-6824-4F3A-A2C5-B5AEFE53B146}" type="parTrans" cxnId="{AE3CB91C-0162-41A9-8703-315C71692160}">
      <dgm:prSet/>
      <dgm:spPr/>
      <dgm:t>
        <a:bodyPr/>
        <a:lstStyle/>
        <a:p>
          <a:endParaRPr lang="en-GB"/>
        </a:p>
      </dgm:t>
    </dgm:pt>
    <dgm:pt modelId="{8F1D068A-D41E-43D5-8B3C-D12FE50E880E}" type="sibTrans" cxnId="{AE3CB91C-0162-41A9-8703-315C71692160}">
      <dgm:prSet/>
      <dgm:spPr/>
      <dgm:t>
        <a:bodyPr/>
        <a:lstStyle/>
        <a:p>
          <a:endParaRPr lang="en-GB"/>
        </a:p>
      </dgm:t>
    </dgm:pt>
    <dgm:pt modelId="{D5591299-2135-4410-A21F-1149CD490F89}" type="pres">
      <dgm:prSet presAssocID="{B1D934A9-B44F-4779-979C-55D58F3385BA}" presName="Name0" presStyleCnt="0">
        <dgm:presLayoutVars>
          <dgm:chMax val="7"/>
          <dgm:chPref val="7"/>
          <dgm:dir/>
        </dgm:presLayoutVars>
      </dgm:prSet>
      <dgm:spPr/>
    </dgm:pt>
    <dgm:pt modelId="{2105DF81-2A79-4A1E-821E-29D1288882B2}" type="pres">
      <dgm:prSet presAssocID="{B1D934A9-B44F-4779-979C-55D58F3385BA}" presName="Name1" presStyleCnt="0"/>
      <dgm:spPr/>
    </dgm:pt>
    <dgm:pt modelId="{D79C0002-F803-4B3B-8EB0-E9676FFA68ED}" type="pres">
      <dgm:prSet presAssocID="{B1D934A9-B44F-4779-979C-55D58F3385BA}" presName="cycle" presStyleCnt="0"/>
      <dgm:spPr/>
    </dgm:pt>
    <dgm:pt modelId="{FEDE5D99-B9EE-40E9-BEB2-8255E17BF98C}" type="pres">
      <dgm:prSet presAssocID="{B1D934A9-B44F-4779-979C-55D58F3385BA}" presName="srcNode" presStyleLbl="node1" presStyleIdx="0" presStyleCnt="4"/>
      <dgm:spPr/>
    </dgm:pt>
    <dgm:pt modelId="{FED383DA-4F25-4FED-A29C-9E153041B3C8}" type="pres">
      <dgm:prSet presAssocID="{B1D934A9-B44F-4779-979C-55D58F3385BA}" presName="conn" presStyleLbl="parChTrans1D2" presStyleIdx="0" presStyleCnt="1"/>
      <dgm:spPr/>
    </dgm:pt>
    <dgm:pt modelId="{CC51363F-A906-4D7E-B4A1-1EAACCBB981E}" type="pres">
      <dgm:prSet presAssocID="{B1D934A9-B44F-4779-979C-55D58F3385BA}" presName="extraNode" presStyleLbl="node1" presStyleIdx="0" presStyleCnt="4"/>
      <dgm:spPr/>
    </dgm:pt>
    <dgm:pt modelId="{8F2DCCDE-CBC9-4C77-85D0-4E262B443B10}" type="pres">
      <dgm:prSet presAssocID="{B1D934A9-B44F-4779-979C-55D58F3385BA}" presName="dstNode" presStyleLbl="node1" presStyleIdx="0" presStyleCnt="4"/>
      <dgm:spPr/>
    </dgm:pt>
    <dgm:pt modelId="{43419CB7-8E93-45AB-AFF9-1BFB6B172863}" type="pres">
      <dgm:prSet presAssocID="{78656E2B-2214-438F-A00C-4C7377ABE176}" presName="text_1" presStyleLbl="node1" presStyleIdx="0" presStyleCnt="4">
        <dgm:presLayoutVars>
          <dgm:bulletEnabled val="1"/>
        </dgm:presLayoutVars>
      </dgm:prSet>
      <dgm:spPr/>
    </dgm:pt>
    <dgm:pt modelId="{00654B7D-E5DC-4DB7-A774-4F6567D11D00}" type="pres">
      <dgm:prSet presAssocID="{78656E2B-2214-438F-A00C-4C7377ABE176}" presName="accent_1" presStyleCnt="0"/>
      <dgm:spPr/>
    </dgm:pt>
    <dgm:pt modelId="{B9813807-0E9B-41E2-BAD5-8DC48030282F}" type="pres">
      <dgm:prSet presAssocID="{78656E2B-2214-438F-A00C-4C7377ABE176}" presName="accentRepeatNode" presStyleLbl="solidFgAcc1" presStyleIdx="0" presStyleCnt="4"/>
      <dgm:spPr/>
    </dgm:pt>
    <dgm:pt modelId="{BD5CFF24-2227-4C7A-896A-7781909D9AE9}" type="pres">
      <dgm:prSet presAssocID="{4F07EB9A-5345-465A-BD9C-B9509E011032}" presName="text_2" presStyleLbl="node1" presStyleIdx="1" presStyleCnt="4">
        <dgm:presLayoutVars>
          <dgm:bulletEnabled val="1"/>
        </dgm:presLayoutVars>
      </dgm:prSet>
      <dgm:spPr/>
    </dgm:pt>
    <dgm:pt modelId="{EC4A829C-6BAC-40F5-8EF3-E244424A3202}" type="pres">
      <dgm:prSet presAssocID="{4F07EB9A-5345-465A-BD9C-B9509E011032}" presName="accent_2" presStyleCnt="0"/>
      <dgm:spPr/>
    </dgm:pt>
    <dgm:pt modelId="{BF366594-DE59-4215-A1B3-BE952B815490}" type="pres">
      <dgm:prSet presAssocID="{4F07EB9A-5345-465A-BD9C-B9509E011032}" presName="accentRepeatNode" presStyleLbl="solidFgAcc1" presStyleIdx="1" presStyleCnt="4"/>
      <dgm:spPr/>
    </dgm:pt>
    <dgm:pt modelId="{0EC0FF84-02DF-4038-B0CE-00D92FC351C2}" type="pres">
      <dgm:prSet presAssocID="{249A551C-ACA6-4C35-B2BF-395ABE09727D}" presName="text_3" presStyleLbl="node1" presStyleIdx="2" presStyleCnt="4">
        <dgm:presLayoutVars>
          <dgm:bulletEnabled val="1"/>
        </dgm:presLayoutVars>
      </dgm:prSet>
      <dgm:spPr/>
    </dgm:pt>
    <dgm:pt modelId="{280B641C-A0AF-424C-A95C-A3C7A7B69ED9}" type="pres">
      <dgm:prSet presAssocID="{249A551C-ACA6-4C35-B2BF-395ABE09727D}" presName="accent_3" presStyleCnt="0"/>
      <dgm:spPr/>
    </dgm:pt>
    <dgm:pt modelId="{EB84120D-977D-4DF5-8CA6-7AD260DC991C}" type="pres">
      <dgm:prSet presAssocID="{249A551C-ACA6-4C35-B2BF-395ABE09727D}" presName="accentRepeatNode" presStyleLbl="solidFgAcc1" presStyleIdx="2" presStyleCnt="4"/>
      <dgm:spPr/>
    </dgm:pt>
    <dgm:pt modelId="{EDE6E69A-53B1-44E6-99CC-599722D805A7}" type="pres">
      <dgm:prSet presAssocID="{7D28EEEB-D695-4854-B3F8-A892F1A5428F}" presName="text_4" presStyleLbl="node1" presStyleIdx="3" presStyleCnt="4">
        <dgm:presLayoutVars>
          <dgm:bulletEnabled val="1"/>
        </dgm:presLayoutVars>
      </dgm:prSet>
      <dgm:spPr/>
    </dgm:pt>
    <dgm:pt modelId="{0538B79F-D871-4671-8BE1-5D141A4DB7FA}" type="pres">
      <dgm:prSet presAssocID="{7D28EEEB-D695-4854-B3F8-A892F1A5428F}" presName="accent_4" presStyleCnt="0"/>
      <dgm:spPr/>
    </dgm:pt>
    <dgm:pt modelId="{49540A69-BDDD-4B87-94A6-A0D11508A63D}" type="pres">
      <dgm:prSet presAssocID="{7D28EEEB-D695-4854-B3F8-A892F1A5428F}" presName="accentRepeatNode" presStyleLbl="solidFgAcc1" presStyleIdx="3" presStyleCnt="4"/>
      <dgm:spPr/>
    </dgm:pt>
  </dgm:ptLst>
  <dgm:cxnLst>
    <dgm:cxn modelId="{0D21D40C-1E9D-4FA2-BAB4-B71019115C56}" type="presOf" srcId="{8F1D068A-D41E-43D5-8B3C-D12FE50E880E}" destId="{FED383DA-4F25-4FED-A29C-9E153041B3C8}" srcOrd="0" destOrd="0" presId="urn:microsoft.com/office/officeart/2008/layout/VerticalCurvedList"/>
    <dgm:cxn modelId="{AE3CB91C-0162-41A9-8703-315C71692160}" srcId="{B1D934A9-B44F-4779-979C-55D58F3385BA}" destId="{78656E2B-2214-438F-A00C-4C7377ABE176}" srcOrd="0" destOrd="0" parTransId="{9A53E3E5-6824-4F3A-A2C5-B5AEFE53B146}" sibTransId="{8F1D068A-D41E-43D5-8B3C-D12FE50E880E}"/>
    <dgm:cxn modelId="{44BA752D-A837-4C8C-844E-794DF2193092}" type="presOf" srcId="{4F07EB9A-5345-465A-BD9C-B9509E011032}" destId="{BD5CFF24-2227-4C7A-896A-7781909D9AE9}" srcOrd="0" destOrd="0" presId="urn:microsoft.com/office/officeart/2008/layout/VerticalCurvedList"/>
    <dgm:cxn modelId="{830FF75F-4163-42BA-8BB6-439BD3DAD859}" srcId="{B1D934A9-B44F-4779-979C-55D58F3385BA}" destId="{4F07EB9A-5345-465A-BD9C-B9509E011032}" srcOrd="1" destOrd="0" parTransId="{B0D591A8-659C-4653-90A5-96891D31C24D}" sibTransId="{AA3EB6BE-40C6-4F4F-848E-A5173EA75A7A}"/>
    <dgm:cxn modelId="{CC0EAA65-7ADC-4792-B7D5-BC41AAEABD49}" type="presOf" srcId="{B1D934A9-B44F-4779-979C-55D58F3385BA}" destId="{D5591299-2135-4410-A21F-1149CD490F89}" srcOrd="0" destOrd="0" presId="urn:microsoft.com/office/officeart/2008/layout/VerticalCurvedList"/>
    <dgm:cxn modelId="{0F0A2683-A3EE-4D77-AAA7-A73E6DAE7305}" type="presOf" srcId="{78656E2B-2214-438F-A00C-4C7377ABE176}" destId="{43419CB7-8E93-45AB-AFF9-1BFB6B172863}" srcOrd="0" destOrd="0" presId="urn:microsoft.com/office/officeart/2008/layout/VerticalCurvedList"/>
    <dgm:cxn modelId="{5423A094-53AD-4F6E-AE57-C0BB60E2D0E5}" srcId="{B1D934A9-B44F-4779-979C-55D58F3385BA}" destId="{7D28EEEB-D695-4854-B3F8-A892F1A5428F}" srcOrd="3" destOrd="0" parTransId="{0649DCEC-5C86-492E-A56A-94D325A23C32}" sibTransId="{092CAEED-C977-40B3-ADAE-F49F108A198A}"/>
    <dgm:cxn modelId="{328F2FB1-1208-4105-B45A-9449BD79DADD}" type="presOf" srcId="{7D28EEEB-D695-4854-B3F8-A892F1A5428F}" destId="{EDE6E69A-53B1-44E6-99CC-599722D805A7}" srcOrd="0" destOrd="0" presId="urn:microsoft.com/office/officeart/2008/layout/VerticalCurvedList"/>
    <dgm:cxn modelId="{668B45CD-491D-4823-99F8-B107F395B460}" type="presOf" srcId="{249A551C-ACA6-4C35-B2BF-395ABE09727D}" destId="{0EC0FF84-02DF-4038-B0CE-00D92FC351C2}" srcOrd="0" destOrd="0" presId="urn:microsoft.com/office/officeart/2008/layout/VerticalCurvedList"/>
    <dgm:cxn modelId="{BB3507EA-1272-4CA3-B2E7-7E8E89254D0A}" srcId="{B1D934A9-B44F-4779-979C-55D58F3385BA}" destId="{249A551C-ACA6-4C35-B2BF-395ABE09727D}" srcOrd="2" destOrd="0" parTransId="{AA7E41FD-3384-4B8B-9501-DBA0EAB0F084}" sibTransId="{D2096AE0-0E5E-4408-A825-3562881889B9}"/>
    <dgm:cxn modelId="{00EB56C2-3A93-4EFB-86C1-33D1D6DA7E19}" type="presParOf" srcId="{D5591299-2135-4410-A21F-1149CD490F89}" destId="{2105DF81-2A79-4A1E-821E-29D1288882B2}" srcOrd="0" destOrd="0" presId="urn:microsoft.com/office/officeart/2008/layout/VerticalCurvedList"/>
    <dgm:cxn modelId="{AFD763C3-C79C-4EB7-AB2F-39D4BF3240BA}" type="presParOf" srcId="{2105DF81-2A79-4A1E-821E-29D1288882B2}" destId="{D79C0002-F803-4B3B-8EB0-E9676FFA68ED}" srcOrd="0" destOrd="0" presId="urn:microsoft.com/office/officeart/2008/layout/VerticalCurvedList"/>
    <dgm:cxn modelId="{B1859FB7-7E9F-446C-875A-A8C7A00E7A64}" type="presParOf" srcId="{D79C0002-F803-4B3B-8EB0-E9676FFA68ED}" destId="{FEDE5D99-B9EE-40E9-BEB2-8255E17BF98C}" srcOrd="0" destOrd="0" presId="urn:microsoft.com/office/officeart/2008/layout/VerticalCurvedList"/>
    <dgm:cxn modelId="{06F4D150-AF41-4B99-ADE9-F18FDCADB40B}" type="presParOf" srcId="{D79C0002-F803-4B3B-8EB0-E9676FFA68ED}" destId="{FED383DA-4F25-4FED-A29C-9E153041B3C8}" srcOrd="1" destOrd="0" presId="urn:microsoft.com/office/officeart/2008/layout/VerticalCurvedList"/>
    <dgm:cxn modelId="{8B3C598D-E412-4EDF-B2A9-6A3BA46A22F2}" type="presParOf" srcId="{D79C0002-F803-4B3B-8EB0-E9676FFA68ED}" destId="{CC51363F-A906-4D7E-B4A1-1EAACCBB981E}" srcOrd="2" destOrd="0" presId="urn:microsoft.com/office/officeart/2008/layout/VerticalCurvedList"/>
    <dgm:cxn modelId="{F8A4DF45-A83B-4D17-938C-9DFDE4F58FAF}" type="presParOf" srcId="{D79C0002-F803-4B3B-8EB0-E9676FFA68ED}" destId="{8F2DCCDE-CBC9-4C77-85D0-4E262B443B10}" srcOrd="3" destOrd="0" presId="urn:microsoft.com/office/officeart/2008/layout/VerticalCurvedList"/>
    <dgm:cxn modelId="{CBD9F84E-1BB4-4BD4-9241-83D2593BB600}" type="presParOf" srcId="{2105DF81-2A79-4A1E-821E-29D1288882B2}" destId="{43419CB7-8E93-45AB-AFF9-1BFB6B172863}" srcOrd="1" destOrd="0" presId="urn:microsoft.com/office/officeart/2008/layout/VerticalCurvedList"/>
    <dgm:cxn modelId="{AFC3FADC-2BF3-462D-859C-E58B18BE7EDB}" type="presParOf" srcId="{2105DF81-2A79-4A1E-821E-29D1288882B2}" destId="{00654B7D-E5DC-4DB7-A774-4F6567D11D00}" srcOrd="2" destOrd="0" presId="urn:microsoft.com/office/officeart/2008/layout/VerticalCurvedList"/>
    <dgm:cxn modelId="{1BEAD6D5-86A5-49A9-AC2B-DF5A6B4153D0}" type="presParOf" srcId="{00654B7D-E5DC-4DB7-A774-4F6567D11D00}" destId="{B9813807-0E9B-41E2-BAD5-8DC48030282F}" srcOrd="0" destOrd="0" presId="urn:microsoft.com/office/officeart/2008/layout/VerticalCurvedList"/>
    <dgm:cxn modelId="{90874CBD-20BE-4624-B2F3-44D9B9EAD171}" type="presParOf" srcId="{2105DF81-2A79-4A1E-821E-29D1288882B2}" destId="{BD5CFF24-2227-4C7A-896A-7781909D9AE9}" srcOrd="3" destOrd="0" presId="urn:microsoft.com/office/officeart/2008/layout/VerticalCurvedList"/>
    <dgm:cxn modelId="{438CA26F-DDA7-4D75-9EE7-E1EDA8E9DF6A}" type="presParOf" srcId="{2105DF81-2A79-4A1E-821E-29D1288882B2}" destId="{EC4A829C-6BAC-40F5-8EF3-E244424A3202}" srcOrd="4" destOrd="0" presId="urn:microsoft.com/office/officeart/2008/layout/VerticalCurvedList"/>
    <dgm:cxn modelId="{D8D8FBFC-35D1-4FD7-BD72-B4A59C31AE8D}" type="presParOf" srcId="{EC4A829C-6BAC-40F5-8EF3-E244424A3202}" destId="{BF366594-DE59-4215-A1B3-BE952B815490}" srcOrd="0" destOrd="0" presId="urn:microsoft.com/office/officeart/2008/layout/VerticalCurvedList"/>
    <dgm:cxn modelId="{923273C7-C397-4971-B608-9DF85A78B825}" type="presParOf" srcId="{2105DF81-2A79-4A1E-821E-29D1288882B2}" destId="{0EC0FF84-02DF-4038-B0CE-00D92FC351C2}" srcOrd="5" destOrd="0" presId="urn:microsoft.com/office/officeart/2008/layout/VerticalCurvedList"/>
    <dgm:cxn modelId="{0ABFAB91-DE15-44A7-86CD-E4284729774F}" type="presParOf" srcId="{2105DF81-2A79-4A1E-821E-29D1288882B2}" destId="{280B641C-A0AF-424C-A95C-A3C7A7B69ED9}" srcOrd="6" destOrd="0" presId="urn:microsoft.com/office/officeart/2008/layout/VerticalCurvedList"/>
    <dgm:cxn modelId="{37D5AE1E-122A-426E-99FA-71677D3039B4}" type="presParOf" srcId="{280B641C-A0AF-424C-A95C-A3C7A7B69ED9}" destId="{EB84120D-977D-4DF5-8CA6-7AD260DC991C}" srcOrd="0" destOrd="0" presId="urn:microsoft.com/office/officeart/2008/layout/VerticalCurvedList"/>
    <dgm:cxn modelId="{8FD5A4B7-C572-4DB0-A64D-B096E5388F00}" type="presParOf" srcId="{2105DF81-2A79-4A1E-821E-29D1288882B2}" destId="{EDE6E69A-53B1-44E6-99CC-599722D805A7}" srcOrd="7" destOrd="0" presId="urn:microsoft.com/office/officeart/2008/layout/VerticalCurvedList"/>
    <dgm:cxn modelId="{4E4E741F-E9D0-42FD-B21B-54D95602E03C}" type="presParOf" srcId="{2105DF81-2A79-4A1E-821E-29D1288882B2}" destId="{0538B79F-D871-4671-8BE1-5D141A4DB7FA}" srcOrd="8" destOrd="0" presId="urn:microsoft.com/office/officeart/2008/layout/VerticalCurvedList"/>
    <dgm:cxn modelId="{FB944201-66F2-4146-9298-DBE8C2506BC3}" type="presParOf" srcId="{0538B79F-D871-4671-8BE1-5D141A4DB7FA}" destId="{49540A69-BDDD-4B87-94A6-A0D11508A63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37E671-0061-4A30-86C4-58CA2DC31233}" type="doc">
      <dgm:prSet loTypeId="urn:microsoft.com/office/officeart/2005/8/layout/venn1" loCatId="relationship" qsTypeId="urn:microsoft.com/office/officeart/2005/8/quickstyle/simple1" qsCatId="simple" csTypeId="urn:microsoft.com/office/officeart/2005/8/colors/colorful1" csCatId="colorful" phldr="1"/>
      <dgm:spPr/>
    </dgm:pt>
    <dgm:pt modelId="{8B33B818-709F-43B5-833B-ECF958119B95}">
      <dgm:prSet phldrT="[Text]" custT="1"/>
      <dgm:spPr>
        <a:solidFill>
          <a:schemeClr val="accent5">
            <a:alpha val="50000"/>
          </a:schemeClr>
        </a:solidFill>
      </dgm:spPr>
      <dgm:t>
        <a:bodyPr/>
        <a:lstStyle/>
        <a:p>
          <a:r>
            <a:rPr lang="en-GB" sz="1400" b="0"/>
            <a:t>Health anxious</a:t>
          </a:r>
        </a:p>
      </dgm:t>
    </dgm:pt>
    <dgm:pt modelId="{55332BAD-F4E4-488B-91BC-994D715A32E1}" type="sibTrans" cxnId="{BD77EB7C-91AC-434A-9CFC-6725A070E71F}">
      <dgm:prSet/>
      <dgm:spPr/>
      <dgm:t>
        <a:bodyPr/>
        <a:lstStyle/>
        <a:p>
          <a:endParaRPr lang="en-GB"/>
        </a:p>
      </dgm:t>
    </dgm:pt>
    <dgm:pt modelId="{C4E4FB3B-DE02-4B15-9801-3F936AC5D4FB}" type="parTrans" cxnId="{BD77EB7C-91AC-434A-9CFC-6725A070E71F}">
      <dgm:prSet/>
      <dgm:spPr/>
      <dgm:t>
        <a:bodyPr/>
        <a:lstStyle/>
        <a:p>
          <a:endParaRPr lang="en-GB"/>
        </a:p>
      </dgm:t>
    </dgm:pt>
    <dgm:pt modelId="{C00E0821-79D4-4AAA-9BD2-1946D7844328}" type="pres">
      <dgm:prSet presAssocID="{8637E671-0061-4A30-86C4-58CA2DC31233}" presName="compositeShape" presStyleCnt="0">
        <dgm:presLayoutVars>
          <dgm:chMax val="7"/>
          <dgm:dir/>
          <dgm:resizeHandles val="exact"/>
        </dgm:presLayoutVars>
      </dgm:prSet>
      <dgm:spPr/>
    </dgm:pt>
    <dgm:pt modelId="{F5F1B266-CE01-4911-841F-C7A472E0EB0F}" type="pres">
      <dgm:prSet presAssocID="{8B33B818-709F-43B5-833B-ECF958119B95}" presName="circ1TxSh" presStyleLbl="vennNode1" presStyleIdx="0" presStyleCnt="1" custLinFactNeighborX="-58994" custLinFactNeighborY="-10787"/>
      <dgm:spPr/>
    </dgm:pt>
  </dgm:ptLst>
  <dgm:cxnLst>
    <dgm:cxn modelId="{7CFE2B0C-38A4-45AF-AA80-2E64F66D8644}" type="presOf" srcId="{8637E671-0061-4A30-86C4-58CA2DC31233}" destId="{C00E0821-79D4-4AAA-9BD2-1946D7844328}" srcOrd="0" destOrd="0" presId="urn:microsoft.com/office/officeart/2005/8/layout/venn1"/>
    <dgm:cxn modelId="{CEE1DD6C-A7B8-4D72-8C2C-0EB605F4429B}" type="presOf" srcId="{8B33B818-709F-43B5-833B-ECF958119B95}" destId="{F5F1B266-CE01-4911-841F-C7A472E0EB0F}" srcOrd="0" destOrd="0" presId="urn:microsoft.com/office/officeart/2005/8/layout/venn1"/>
    <dgm:cxn modelId="{BD77EB7C-91AC-434A-9CFC-6725A070E71F}" srcId="{8637E671-0061-4A30-86C4-58CA2DC31233}" destId="{8B33B818-709F-43B5-833B-ECF958119B95}" srcOrd="0" destOrd="0" parTransId="{C4E4FB3B-DE02-4B15-9801-3F936AC5D4FB}" sibTransId="{55332BAD-F4E4-488B-91BC-994D715A32E1}"/>
    <dgm:cxn modelId="{0A99C379-7F8B-4E0D-BADF-77A3DCFF4023}" type="presParOf" srcId="{C00E0821-79D4-4AAA-9BD2-1946D7844328}" destId="{F5F1B266-CE01-4911-841F-C7A472E0EB0F}"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37E671-0061-4A30-86C4-58CA2DC31233}" type="doc">
      <dgm:prSet loTypeId="urn:microsoft.com/office/officeart/2005/8/layout/venn1" loCatId="relationship" qsTypeId="urn:microsoft.com/office/officeart/2005/8/quickstyle/simple1" qsCatId="simple" csTypeId="urn:microsoft.com/office/officeart/2005/8/colors/colorful1" csCatId="colorful" phldr="1"/>
      <dgm:spPr/>
    </dgm:pt>
    <dgm:pt modelId="{8B33B818-709F-43B5-833B-ECF958119B95}">
      <dgm:prSet phldrT="[Text]" custT="1"/>
      <dgm:spPr>
        <a:solidFill>
          <a:schemeClr val="accent5">
            <a:alpha val="50000"/>
          </a:schemeClr>
        </a:solidFill>
        <a:ln>
          <a:noFill/>
        </a:ln>
      </dgm:spPr>
      <dgm:t>
        <a:bodyPr/>
        <a:lstStyle/>
        <a:p>
          <a:r>
            <a:rPr lang="en-GB" sz="1400" b="0"/>
            <a:t>Committed and conscientious</a:t>
          </a:r>
        </a:p>
      </dgm:t>
    </dgm:pt>
    <dgm:pt modelId="{55332BAD-F4E4-488B-91BC-994D715A32E1}" type="sibTrans" cxnId="{BD77EB7C-91AC-434A-9CFC-6725A070E71F}">
      <dgm:prSet/>
      <dgm:spPr/>
      <dgm:t>
        <a:bodyPr/>
        <a:lstStyle/>
        <a:p>
          <a:endParaRPr lang="en-GB"/>
        </a:p>
      </dgm:t>
    </dgm:pt>
    <dgm:pt modelId="{C4E4FB3B-DE02-4B15-9801-3F936AC5D4FB}" type="parTrans" cxnId="{BD77EB7C-91AC-434A-9CFC-6725A070E71F}">
      <dgm:prSet/>
      <dgm:spPr/>
      <dgm:t>
        <a:bodyPr/>
        <a:lstStyle/>
        <a:p>
          <a:endParaRPr lang="en-GB"/>
        </a:p>
      </dgm:t>
    </dgm:pt>
    <dgm:pt modelId="{C00E0821-79D4-4AAA-9BD2-1946D7844328}" type="pres">
      <dgm:prSet presAssocID="{8637E671-0061-4A30-86C4-58CA2DC31233}" presName="compositeShape" presStyleCnt="0">
        <dgm:presLayoutVars>
          <dgm:chMax val="7"/>
          <dgm:dir/>
          <dgm:resizeHandles val="exact"/>
        </dgm:presLayoutVars>
      </dgm:prSet>
      <dgm:spPr/>
    </dgm:pt>
    <dgm:pt modelId="{F5F1B266-CE01-4911-841F-C7A472E0EB0F}" type="pres">
      <dgm:prSet presAssocID="{8B33B818-709F-43B5-833B-ECF958119B95}" presName="circ1TxSh" presStyleLbl="vennNode1" presStyleIdx="0" presStyleCnt="1" custLinFactNeighborX="375" custLinFactNeighborY="-727"/>
      <dgm:spPr/>
    </dgm:pt>
  </dgm:ptLst>
  <dgm:cxnLst>
    <dgm:cxn modelId="{7CFE2B0C-38A4-45AF-AA80-2E64F66D8644}" type="presOf" srcId="{8637E671-0061-4A30-86C4-58CA2DC31233}" destId="{C00E0821-79D4-4AAA-9BD2-1946D7844328}" srcOrd="0" destOrd="0" presId="urn:microsoft.com/office/officeart/2005/8/layout/venn1"/>
    <dgm:cxn modelId="{CEE1DD6C-A7B8-4D72-8C2C-0EB605F4429B}" type="presOf" srcId="{8B33B818-709F-43B5-833B-ECF958119B95}" destId="{F5F1B266-CE01-4911-841F-C7A472E0EB0F}" srcOrd="0" destOrd="0" presId="urn:microsoft.com/office/officeart/2005/8/layout/venn1"/>
    <dgm:cxn modelId="{BD77EB7C-91AC-434A-9CFC-6725A070E71F}" srcId="{8637E671-0061-4A30-86C4-58CA2DC31233}" destId="{8B33B818-709F-43B5-833B-ECF958119B95}" srcOrd="0" destOrd="0" parTransId="{C4E4FB3B-DE02-4B15-9801-3F936AC5D4FB}" sibTransId="{55332BAD-F4E4-488B-91BC-994D715A32E1}"/>
    <dgm:cxn modelId="{0A99C379-7F8B-4E0D-BADF-77A3DCFF4023}" type="presParOf" srcId="{C00E0821-79D4-4AAA-9BD2-1946D7844328}" destId="{F5F1B266-CE01-4911-841F-C7A472E0EB0F}" srcOrd="0"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37E671-0061-4A30-86C4-58CA2DC31233}" type="doc">
      <dgm:prSet loTypeId="urn:microsoft.com/office/officeart/2005/8/layout/venn1" loCatId="relationship" qsTypeId="urn:microsoft.com/office/officeart/2005/8/quickstyle/simple1" qsCatId="simple" csTypeId="urn:microsoft.com/office/officeart/2005/8/colors/colorful1" csCatId="colorful" phldr="1"/>
      <dgm:spPr/>
    </dgm:pt>
    <dgm:pt modelId="{8B33B818-709F-43B5-833B-ECF958119B95}">
      <dgm:prSet phldrT="[Text]" custT="1"/>
      <dgm:spPr>
        <a:solidFill>
          <a:schemeClr val="accent2">
            <a:alpha val="50000"/>
          </a:schemeClr>
        </a:solidFill>
        <a:ln>
          <a:noFill/>
        </a:ln>
      </dgm:spPr>
      <dgm:t>
        <a:bodyPr/>
        <a:lstStyle/>
        <a:p>
          <a:r>
            <a:rPr lang="en-GB" sz="1400" b="0"/>
            <a:t>Overwhelmed</a:t>
          </a:r>
        </a:p>
      </dgm:t>
    </dgm:pt>
    <dgm:pt modelId="{55332BAD-F4E4-488B-91BC-994D715A32E1}" type="sibTrans" cxnId="{BD77EB7C-91AC-434A-9CFC-6725A070E71F}">
      <dgm:prSet/>
      <dgm:spPr/>
      <dgm:t>
        <a:bodyPr/>
        <a:lstStyle/>
        <a:p>
          <a:endParaRPr lang="en-GB"/>
        </a:p>
      </dgm:t>
    </dgm:pt>
    <dgm:pt modelId="{C4E4FB3B-DE02-4B15-9801-3F936AC5D4FB}" type="parTrans" cxnId="{BD77EB7C-91AC-434A-9CFC-6725A070E71F}">
      <dgm:prSet/>
      <dgm:spPr/>
      <dgm:t>
        <a:bodyPr/>
        <a:lstStyle/>
        <a:p>
          <a:endParaRPr lang="en-GB"/>
        </a:p>
      </dgm:t>
    </dgm:pt>
    <dgm:pt modelId="{C00E0821-79D4-4AAA-9BD2-1946D7844328}" type="pres">
      <dgm:prSet presAssocID="{8637E671-0061-4A30-86C4-58CA2DC31233}" presName="compositeShape" presStyleCnt="0">
        <dgm:presLayoutVars>
          <dgm:chMax val="7"/>
          <dgm:dir/>
          <dgm:resizeHandles val="exact"/>
        </dgm:presLayoutVars>
      </dgm:prSet>
      <dgm:spPr/>
    </dgm:pt>
    <dgm:pt modelId="{5E5D4C22-DA1A-455F-A8DD-6890835C25D8}" type="pres">
      <dgm:prSet presAssocID="{8B33B818-709F-43B5-833B-ECF958119B95}" presName="circ1TxSh" presStyleLbl="vennNode1" presStyleIdx="0" presStyleCnt="1"/>
      <dgm:spPr/>
    </dgm:pt>
  </dgm:ptLst>
  <dgm:cxnLst>
    <dgm:cxn modelId="{7CFE2B0C-38A4-45AF-AA80-2E64F66D8644}" type="presOf" srcId="{8637E671-0061-4A30-86C4-58CA2DC31233}" destId="{C00E0821-79D4-4AAA-9BD2-1946D7844328}" srcOrd="0" destOrd="0" presId="urn:microsoft.com/office/officeart/2005/8/layout/venn1"/>
    <dgm:cxn modelId="{BD77EB7C-91AC-434A-9CFC-6725A070E71F}" srcId="{8637E671-0061-4A30-86C4-58CA2DC31233}" destId="{8B33B818-709F-43B5-833B-ECF958119B95}" srcOrd="0" destOrd="0" parTransId="{C4E4FB3B-DE02-4B15-9801-3F936AC5D4FB}" sibTransId="{55332BAD-F4E4-488B-91BC-994D715A32E1}"/>
    <dgm:cxn modelId="{48666AEA-162E-4A4E-A3B6-5BE53E79B0E7}" type="presOf" srcId="{8B33B818-709F-43B5-833B-ECF958119B95}" destId="{5E5D4C22-DA1A-455F-A8DD-6890835C25D8}" srcOrd="0" destOrd="0" presId="urn:microsoft.com/office/officeart/2005/8/layout/venn1"/>
    <dgm:cxn modelId="{70AE3DC1-F2FC-42E6-99CA-FF4960BF8617}" type="presParOf" srcId="{C00E0821-79D4-4AAA-9BD2-1946D7844328}" destId="{5E5D4C22-DA1A-455F-A8DD-6890835C25D8}" srcOrd="0" destOrd="0" presId="urn:microsoft.com/office/officeart/2005/8/layout/venn1"/>
  </dgm:cxnLst>
  <dgm:bg/>
  <dgm:whole>
    <a:ln>
      <a:noFill/>
    </a:ln>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37E671-0061-4A30-86C4-58CA2DC31233}" type="doc">
      <dgm:prSet loTypeId="urn:microsoft.com/office/officeart/2005/8/layout/venn1" loCatId="relationship" qsTypeId="urn:microsoft.com/office/officeart/2005/8/quickstyle/simple1" qsCatId="simple" csTypeId="urn:microsoft.com/office/officeart/2005/8/colors/colorful1" csCatId="colorful" phldr="1"/>
      <dgm:spPr/>
    </dgm:pt>
    <dgm:pt modelId="{8B33B818-709F-43B5-833B-ECF958119B95}">
      <dgm:prSet phldrT="[Text]" custT="1"/>
      <dgm:spPr>
        <a:solidFill>
          <a:schemeClr val="accent2">
            <a:alpha val="50000"/>
          </a:schemeClr>
        </a:solidFill>
        <a:ln>
          <a:noFill/>
        </a:ln>
      </dgm:spPr>
      <dgm:t>
        <a:bodyPr/>
        <a:lstStyle/>
        <a:p>
          <a:r>
            <a:rPr lang="en-GB" sz="1400" b="0"/>
            <a:t>Competing priorities</a:t>
          </a:r>
        </a:p>
      </dgm:t>
    </dgm:pt>
    <dgm:pt modelId="{55332BAD-F4E4-488B-91BC-994D715A32E1}" type="sibTrans" cxnId="{BD77EB7C-91AC-434A-9CFC-6725A070E71F}">
      <dgm:prSet/>
      <dgm:spPr/>
      <dgm:t>
        <a:bodyPr/>
        <a:lstStyle/>
        <a:p>
          <a:endParaRPr lang="en-GB"/>
        </a:p>
      </dgm:t>
    </dgm:pt>
    <dgm:pt modelId="{C4E4FB3B-DE02-4B15-9801-3F936AC5D4FB}" type="parTrans" cxnId="{BD77EB7C-91AC-434A-9CFC-6725A070E71F}">
      <dgm:prSet/>
      <dgm:spPr/>
      <dgm:t>
        <a:bodyPr/>
        <a:lstStyle/>
        <a:p>
          <a:endParaRPr lang="en-GB"/>
        </a:p>
      </dgm:t>
    </dgm:pt>
    <dgm:pt modelId="{C00E0821-79D4-4AAA-9BD2-1946D7844328}" type="pres">
      <dgm:prSet presAssocID="{8637E671-0061-4A30-86C4-58CA2DC31233}" presName="compositeShape" presStyleCnt="0">
        <dgm:presLayoutVars>
          <dgm:chMax val="7"/>
          <dgm:dir/>
          <dgm:resizeHandles val="exact"/>
        </dgm:presLayoutVars>
      </dgm:prSet>
      <dgm:spPr/>
    </dgm:pt>
    <dgm:pt modelId="{F5F1B266-CE01-4911-841F-C7A472E0EB0F}" type="pres">
      <dgm:prSet presAssocID="{8B33B818-709F-43B5-833B-ECF958119B95}" presName="circ1TxSh" presStyleLbl="vennNode1" presStyleIdx="0" presStyleCnt="1" custLinFactNeighborX="-58994" custLinFactNeighborY="-10787"/>
      <dgm:spPr/>
    </dgm:pt>
  </dgm:ptLst>
  <dgm:cxnLst>
    <dgm:cxn modelId="{7CFE2B0C-38A4-45AF-AA80-2E64F66D8644}" type="presOf" srcId="{8637E671-0061-4A30-86C4-58CA2DC31233}" destId="{C00E0821-79D4-4AAA-9BD2-1946D7844328}" srcOrd="0" destOrd="0" presId="urn:microsoft.com/office/officeart/2005/8/layout/venn1"/>
    <dgm:cxn modelId="{CEE1DD6C-A7B8-4D72-8C2C-0EB605F4429B}" type="presOf" srcId="{8B33B818-709F-43B5-833B-ECF958119B95}" destId="{F5F1B266-CE01-4911-841F-C7A472E0EB0F}" srcOrd="0" destOrd="0" presId="urn:microsoft.com/office/officeart/2005/8/layout/venn1"/>
    <dgm:cxn modelId="{BD77EB7C-91AC-434A-9CFC-6725A070E71F}" srcId="{8637E671-0061-4A30-86C4-58CA2DC31233}" destId="{8B33B818-709F-43B5-833B-ECF958119B95}" srcOrd="0" destOrd="0" parTransId="{C4E4FB3B-DE02-4B15-9801-3F936AC5D4FB}" sibTransId="{55332BAD-F4E4-488B-91BC-994D715A32E1}"/>
    <dgm:cxn modelId="{0A99C379-7F8B-4E0D-BADF-77A3DCFF4023}" type="presParOf" srcId="{C00E0821-79D4-4AAA-9BD2-1946D7844328}" destId="{F5F1B266-CE01-4911-841F-C7A472E0EB0F}" srcOrd="0" destOrd="0" presId="urn:microsoft.com/office/officeart/2005/8/layout/ven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37E671-0061-4A30-86C4-58CA2DC31233}" type="doc">
      <dgm:prSet loTypeId="urn:microsoft.com/office/officeart/2005/8/layout/venn1" loCatId="relationship" qsTypeId="urn:microsoft.com/office/officeart/2005/8/quickstyle/simple1" qsCatId="simple" csTypeId="urn:microsoft.com/office/officeart/2005/8/colors/colorful1" csCatId="colorful" phldr="1"/>
      <dgm:spPr/>
    </dgm:pt>
    <dgm:pt modelId="{8B33B818-709F-43B5-833B-ECF958119B95}">
      <dgm:prSet phldrT="[Text]" custT="1"/>
      <dgm:spPr>
        <a:solidFill>
          <a:srgbClr val="FF0000">
            <a:alpha val="50000"/>
          </a:srgbClr>
        </a:solidFill>
        <a:ln>
          <a:noFill/>
        </a:ln>
      </dgm:spPr>
      <dgm:t>
        <a:bodyPr/>
        <a:lstStyle/>
        <a:p>
          <a:r>
            <a:rPr lang="en-GB" sz="1400" b="0"/>
            <a:t>Denial</a:t>
          </a:r>
        </a:p>
      </dgm:t>
    </dgm:pt>
    <dgm:pt modelId="{55332BAD-F4E4-488B-91BC-994D715A32E1}" type="sibTrans" cxnId="{BD77EB7C-91AC-434A-9CFC-6725A070E71F}">
      <dgm:prSet/>
      <dgm:spPr/>
      <dgm:t>
        <a:bodyPr/>
        <a:lstStyle/>
        <a:p>
          <a:endParaRPr lang="en-GB"/>
        </a:p>
      </dgm:t>
    </dgm:pt>
    <dgm:pt modelId="{C4E4FB3B-DE02-4B15-9801-3F936AC5D4FB}" type="parTrans" cxnId="{BD77EB7C-91AC-434A-9CFC-6725A070E71F}">
      <dgm:prSet/>
      <dgm:spPr/>
      <dgm:t>
        <a:bodyPr/>
        <a:lstStyle/>
        <a:p>
          <a:endParaRPr lang="en-GB"/>
        </a:p>
      </dgm:t>
    </dgm:pt>
    <dgm:pt modelId="{C00E0821-79D4-4AAA-9BD2-1946D7844328}" type="pres">
      <dgm:prSet presAssocID="{8637E671-0061-4A30-86C4-58CA2DC31233}" presName="compositeShape" presStyleCnt="0">
        <dgm:presLayoutVars>
          <dgm:chMax val="7"/>
          <dgm:dir/>
          <dgm:resizeHandles val="exact"/>
        </dgm:presLayoutVars>
      </dgm:prSet>
      <dgm:spPr/>
    </dgm:pt>
    <dgm:pt modelId="{5E5D4C22-DA1A-455F-A8DD-6890835C25D8}" type="pres">
      <dgm:prSet presAssocID="{8B33B818-709F-43B5-833B-ECF958119B95}" presName="circ1TxSh" presStyleLbl="vennNode1" presStyleIdx="0" presStyleCnt="1"/>
      <dgm:spPr/>
    </dgm:pt>
  </dgm:ptLst>
  <dgm:cxnLst>
    <dgm:cxn modelId="{7CFE2B0C-38A4-45AF-AA80-2E64F66D8644}" type="presOf" srcId="{8637E671-0061-4A30-86C4-58CA2DC31233}" destId="{C00E0821-79D4-4AAA-9BD2-1946D7844328}" srcOrd="0" destOrd="0" presId="urn:microsoft.com/office/officeart/2005/8/layout/venn1"/>
    <dgm:cxn modelId="{BD77EB7C-91AC-434A-9CFC-6725A070E71F}" srcId="{8637E671-0061-4A30-86C4-58CA2DC31233}" destId="{8B33B818-709F-43B5-833B-ECF958119B95}" srcOrd="0" destOrd="0" parTransId="{C4E4FB3B-DE02-4B15-9801-3F936AC5D4FB}" sibTransId="{55332BAD-F4E4-488B-91BC-994D715A32E1}"/>
    <dgm:cxn modelId="{48666AEA-162E-4A4E-A3B6-5BE53E79B0E7}" type="presOf" srcId="{8B33B818-709F-43B5-833B-ECF958119B95}" destId="{5E5D4C22-DA1A-455F-A8DD-6890835C25D8}" srcOrd="0" destOrd="0" presId="urn:microsoft.com/office/officeart/2005/8/layout/venn1"/>
    <dgm:cxn modelId="{70AE3DC1-F2FC-42E6-99CA-FF4960BF8617}" type="presParOf" srcId="{C00E0821-79D4-4AAA-9BD2-1946D7844328}" destId="{5E5D4C22-DA1A-455F-A8DD-6890835C25D8}" srcOrd="0" destOrd="0" presId="urn:microsoft.com/office/officeart/2005/8/layout/venn1"/>
  </dgm:cxnLst>
  <dgm:bg/>
  <dgm:whole>
    <a:ln>
      <a:noFill/>
    </a:ln>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37E671-0061-4A30-86C4-58CA2DC31233}" type="doc">
      <dgm:prSet loTypeId="urn:microsoft.com/office/officeart/2005/8/layout/venn1" loCatId="relationship" qsTypeId="urn:microsoft.com/office/officeart/2005/8/quickstyle/simple1" qsCatId="simple" csTypeId="urn:microsoft.com/office/officeart/2005/8/colors/colorful1" csCatId="colorful" phldr="1"/>
      <dgm:spPr/>
    </dgm:pt>
    <dgm:pt modelId="{8B33B818-709F-43B5-833B-ECF958119B95}">
      <dgm:prSet phldrT="[Text]" custT="1"/>
      <dgm:spPr>
        <a:solidFill>
          <a:srgbClr val="FF0000">
            <a:alpha val="50000"/>
          </a:srgbClr>
        </a:solidFill>
        <a:ln>
          <a:noFill/>
        </a:ln>
      </dgm:spPr>
      <dgm:t>
        <a:bodyPr/>
        <a:lstStyle/>
        <a:p>
          <a:r>
            <a:rPr lang="en-GB" sz="1400" b="0"/>
            <a:t>Fearful</a:t>
          </a:r>
        </a:p>
      </dgm:t>
    </dgm:pt>
    <dgm:pt modelId="{55332BAD-F4E4-488B-91BC-994D715A32E1}" type="sibTrans" cxnId="{BD77EB7C-91AC-434A-9CFC-6725A070E71F}">
      <dgm:prSet/>
      <dgm:spPr/>
      <dgm:t>
        <a:bodyPr/>
        <a:lstStyle/>
        <a:p>
          <a:endParaRPr lang="en-GB"/>
        </a:p>
      </dgm:t>
    </dgm:pt>
    <dgm:pt modelId="{C4E4FB3B-DE02-4B15-9801-3F936AC5D4FB}" type="parTrans" cxnId="{BD77EB7C-91AC-434A-9CFC-6725A070E71F}">
      <dgm:prSet/>
      <dgm:spPr/>
      <dgm:t>
        <a:bodyPr/>
        <a:lstStyle/>
        <a:p>
          <a:endParaRPr lang="en-GB"/>
        </a:p>
      </dgm:t>
    </dgm:pt>
    <dgm:pt modelId="{C00E0821-79D4-4AAA-9BD2-1946D7844328}" type="pres">
      <dgm:prSet presAssocID="{8637E671-0061-4A30-86C4-58CA2DC31233}" presName="compositeShape" presStyleCnt="0">
        <dgm:presLayoutVars>
          <dgm:chMax val="7"/>
          <dgm:dir/>
          <dgm:resizeHandles val="exact"/>
        </dgm:presLayoutVars>
      </dgm:prSet>
      <dgm:spPr/>
    </dgm:pt>
    <dgm:pt modelId="{F5F1B266-CE01-4911-841F-C7A472E0EB0F}" type="pres">
      <dgm:prSet presAssocID="{8B33B818-709F-43B5-833B-ECF958119B95}" presName="circ1TxSh" presStyleLbl="vennNode1" presStyleIdx="0" presStyleCnt="1" custLinFactNeighborX="-58994" custLinFactNeighborY="-10787"/>
      <dgm:spPr/>
    </dgm:pt>
  </dgm:ptLst>
  <dgm:cxnLst>
    <dgm:cxn modelId="{7CFE2B0C-38A4-45AF-AA80-2E64F66D8644}" type="presOf" srcId="{8637E671-0061-4A30-86C4-58CA2DC31233}" destId="{C00E0821-79D4-4AAA-9BD2-1946D7844328}" srcOrd="0" destOrd="0" presId="urn:microsoft.com/office/officeart/2005/8/layout/venn1"/>
    <dgm:cxn modelId="{CEE1DD6C-A7B8-4D72-8C2C-0EB605F4429B}" type="presOf" srcId="{8B33B818-709F-43B5-833B-ECF958119B95}" destId="{F5F1B266-CE01-4911-841F-C7A472E0EB0F}" srcOrd="0" destOrd="0" presId="urn:microsoft.com/office/officeart/2005/8/layout/venn1"/>
    <dgm:cxn modelId="{BD77EB7C-91AC-434A-9CFC-6725A070E71F}" srcId="{8637E671-0061-4A30-86C4-58CA2DC31233}" destId="{8B33B818-709F-43B5-833B-ECF958119B95}" srcOrd="0" destOrd="0" parTransId="{C4E4FB3B-DE02-4B15-9801-3F936AC5D4FB}" sibTransId="{55332BAD-F4E4-488B-91BC-994D715A32E1}"/>
    <dgm:cxn modelId="{0A99C379-7F8B-4E0D-BADF-77A3DCFF4023}" type="presParOf" srcId="{C00E0821-79D4-4AAA-9BD2-1946D7844328}" destId="{F5F1B266-CE01-4911-841F-C7A472E0EB0F}" srcOrd="0" destOrd="0" presId="urn:microsoft.com/office/officeart/2005/8/layout/venn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383DA-4F25-4FED-A29C-9E153041B3C8}">
      <dsp:nvSpPr>
        <dsp:cNvPr id="0" name=""/>
        <dsp:cNvSpPr/>
      </dsp:nvSpPr>
      <dsp:spPr>
        <a:xfrm>
          <a:off x="-3494022" y="-537131"/>
          <a:ext cx="4165723" cy="4165723"/>
        </a:xfrm>
        <a:prstGeom prst="blockArc">
          <a:avLst>
            <a:gd name="adj1" fmla="val 18900000"/>
            <a:gd name="adj2" fmla="val 2700000"/>
            <a:gd name="adj3" fmla="val 519"/>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419CB7-8E93-45AB-AFF9-1BFB6B172863}">
      <dsp:nvSpPr>
        <dsp:cNvPr id="0" name=""/>
        <dsp:cNvSpPr/>
      </dsp:nvSpPr>
      <dsp:spPr>
        <a:xfrm>
          <a:off x="352170" y="237671"/>
          <a:ext cx="4886904" cy="4755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7500"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Introduction &amp; Overview </a:t>
          </a:r>
        </a:p>
      </dsp:txBody>
      <dsp:txXfrm>
        <a:off x="352170" y="237671"/>
        <a:ext cx="4886904" cy="475590"/>
      </dsp:txXfrm>
    </dsp:sp>
    <dsp:sp modelId="{B9813807-0E9B-41E2-BAD5-8DC48030282F}">
      <dsp:nvSpPr>
        <dsp:cNvPr id="0" name=""/>
        <dsp:cNvSpPr/>
      </dsp:nvSpPr>
      <dsp:spPr>
        <a:xfrm>
          <a:off x="54926" y="178222"/>
          <a:ext cx="594487" cy="5944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5CFF24-2227-4C7A-896A-7781909D9AE9}">
      <dsp:nvSpPr>
        <dsp:cNvPr id="0" name=""/>
        <dsp:cNvSpPr/>
      </dsp:nvSpPr>
      <dsp:spPr>
        <a:xfrm>
          <a:off x="624837" y="951180"/>
          <a:ext cx="4614237" cy="475590"/>
        </a:xfrm>
        <a:prstGeom prst="rect">
          <a:avLst/>
        </a:prstGeom>
        <a:solidFill>
          <a:schemeClr val="accent4">
            <a:hueOff val="-292670"/>
            <a:satOff val="-651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7500"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OCT Implementation </a:t>
          </a:r>
        </a:p>
      </dsp:txBody>
      <dsp:txXfrm>
        <a:off x="624837" y="951180"/>
        <a:ext cx="4614237" cy="475590"/>
      </dsp:txXfrm>
    </dsp:sp>
    <dsp:sp modelId="{BF366594-DE59-4215-A1B3-BE952B815490}">
      <dsp:nvSpPr>
        <dsp:cNvPr id="0" name=""/>
        <dsp:cNvSpPr/>
      </dsp:nvSpPr>
      <dsp:spPr>
        <a:xfrm>
          <a:off x="327593" y="891731"/>
          <a:ext cx="594487" cy="594487"/>
        </a:xfrm>
        <a:prstGeom prst="ellipse">
          <a:avLst/>
        </a:prstGeom>
        <a:solidFill>
          <a:schemeClr val="lt1">
            <a:hueOff val="0"/>
            <a:satOff val="0"/>
            <a:lumOff val="0"/>
            <a:alphaOff val="0"/>
          </a:schemeClr>
        </a:solidFill>
        <a:ln w="12700" cap="flat" cmpd="sng" algn="ctr">
          <a:solidFill>
            <a:schemeClr val="accent4">
              <a:hueOff val="-292670"/>
              <a:satOff val="-6513"/>
              <a:lumOff val="-32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C0FF84-02DF-4038-B0CE-00D92FC351C2}">
      <dsp:nvSpPr>
        <dsp:cNvPr id="0" name=""/>
        <dsp:cNvSpPr/>
      </dsp:nvSpPr>
      <dsp:spPr>
        <a:xfrm>
          <a:off x="624837" y="1664689"/>
          <a:ext cx="4614237" cy="475590"/>
        </a:xfrm>
        <a:prstGeom prst="rect">
          <a:avLst/>
        </a:prstGeom>
        <a:solidFill>
          <a:schemeClr val="accent4">
            <a:hueOff val="-585339"/>
            <a:satOff val="-13026"/>
            <a:lumOff val="-65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7500"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Guidance &amp; GLP1s</a:t>
          </a:r>
        </a:p>
      </dsp:txBody>
      <dsp:txXfrm>
        <a:off x="624837" y="1664689"/>
        <a:ext cx="4614237" cy="475590"/>
      </dsp:txXfrm>
    </dsp:sp>
    <dsp:sp modelId="{EB84120D-977D-4DF5-8CA6-7AD260DC991C}">
      <dsp:nvSpPr>
        <dsp:cNvPr id="0" name=""/>
        <dsp:cNvSpPr/>
      </dsp:nvSpPr>
      <dsp:spPr>
        <a:xfrm>
          <a:off x="327593" y="1605241"/>
          <a:ext cx="594487" cy="594487"/>
        </a:xfrm>
        <a:prstGeom prst="ellipse">
          <a:avLst/>
        </a:prstGeom>
        <a:solidFill>
          <a:schemeClr val="lt1">
            <a:hueOff val="0"/>
            <a:satOff val="0"/>
            <a:lumOff val="0"/>
            <a:alphaOff val="0"/>
          </a:schemeClr>
        </a:solidFill>
        <a:ln w="12700" cap="flat" cmpd="sng" algn="ctr">
          <a:solidFill>
            <a:schemeClr val="accent4">
              <a:hueOff val="-585339"/>
              <a:satOff val="-13026"/>
              <a:lumOff val="-65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E6E69A-53B1-44E6-99CC-599722D805A7}">
      <dsp:nvSpPr>
        <dsp:cNvPr id="0" name=""/>
        <dsp:cNvSpPr/>
      </dsp:nvSpPr>
      <dsp:spPr>
        <a:xfrm>
          <a:off x="352170" y="2378199"/>
          <a:ext cx="4886904" cy="475590"/>
        </a:xfrm>
        <a:prstGeom prst="rect">
          <a:avLst/>
        </a:prstGeom>
        <a:solidFill>
          <a:schemeClr val="accent4">
            <a:hueOff val="-878009"/>
            <a:satOff val="-19539"/>
            <a:lumOff val="-98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7500"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Health Inequalities</a:t>
          </a:r>
        </a:p>
      </dsp:txBody>
      <dsp:txXfrm>
        <a:off x="352170" y="2378199"/>
        <a:ext cx="4886904" cy="475590"/>
      </dsp:txXfrm>
    </dsp:sp>
    <dsp:sp modelId="{49540A69-BDDD-4B87-94A6-A0D11508A63D}">
      <dsp:nvSpPr>
        <dsp:cNvPr id="0" name=""/>
        <dsp:cNvSpPr/>
      </dsp:nvSpPr>
      <dsp:spPr>
        <a:xfrm>
          <a:off x="54926" y="2318750"/>
          <a:ext cx="594487" cy="594487"/>
        </a:xfrm>
        <a:prstGeom prst="ellipse">
          <a:avLst/>
        </a:prstGeom>
        <a:solidFill>
          <a:schemeClr val="lt1">
            <a:hueOff val="0"/>
            <a:satOff val="0"/>
            <a:lumOff val="0"/>
            <a:alphaOff val="0"/>
          </a:schemeClr>
        </a:solidFill>
        <a:ln w="12700" cap="flat" cmpd="sng" algn="ctr">
          <a:solidFill>
            <a:schemeClr val="accent4">
              <a:hueOff val="-878009"/>
              <a:satOff val="-19539"/>
              <a:lumOff val="-980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1B266-CE01-4911-841F-C7A472E0EB0F}">
      <dsp:nvSpPr>
        <dsp:cNvPr id="0" name=""/>
        <dsp:cNvSpPr/>
      </dsp:nvSpPr>
      <dsp:spPr>
        <a:xfrm>
          <a:off x="0" y="0"/>
          <a:ext cx="1845529" cy="1845529"/>
        </a:xfrm>
        <a:prstGeom prst="ellipse">
          <a:avLst/>
        </a:prstGeom>
        <a:solidFill>
          <a:schemeClr val="accent5">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0" kern="1200"/>
            <a:t>Health anxious</a:t>
          </a:r>
        </a:p>
      </dsp:txBody>
      <dsp:txXfrm>
        <a:off x="270271" y="270271"/>
        <a:ext cx="1304987" cy="13049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1B266-CE01-4911-841F-C7A472E0EB0F}">
      <dsp:nvSpPr>
        <dsp:cNvPr id="0" name=""/>
        <dsp:cNvSpPr/>
      </dsp:nvSpPr>
      <dsp:spPr>
        <a:xfrm>
          <a:off x="382681" y="0"/>
          <a:ext cx="1845529" cy="1845529"/>
        </a:xfrm>
        <a:prstGeom prst="ellipse">
          <a:avLst/>
        </a:prstGeom>
        <a:solidFill>
          <a:schemeClr val="accent5">
            <a:alpha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0" kern="1200"/>
            <a:t>Committed and conscientious</a:t>
          </a:r>
        </a:p>
      </dsp:txBody>
      <dsp:txXfrm>
        <a:off x="652952" y="270271"/>
        <a:ext cx="1304987" cy="13049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D4C22-DA1A-455F-A8DD-6890835C25D8}">
      <dsp:nvSpPr>
        <dsp:cNvPr id="0" name=""/>
        <dsp:cNvSpPr/>
      </dsp:nvSpPr>
      <dsp:spPr>
        <a:xfrm>
          <a:off x="424510" y="0"/>
          <a:ext cx="1845529" cy="1845529"/>
        </a:xfrm>
        <a:prstGeom prst="ellipse">
          <a:avLst/>
        </a:prstGeom>
        <a:solidFill>
          <a:schemeClr val="accent2">
            <a:alpha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0" kern="1200"/>
            <a:t>Overwhelmed</a:t>
          </a:r>
        </a:p>
      </dsp:txBody>
      <dsp:txXfrm>
        <a:off x="694781" y="270271"/>
        <a:ext cx="1304987" cy="13049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1B266-CE01-4911-841F-C7A472E0EB0F}">
      <dsp:nvSpPr>
        <dsp:cNvPr id="0" name=""/>
        <dsp:cNvSpPr/>
      </dsp:nvSpPr>
      <dsp:spPr>
        <a:xfrm>
          <a:off x="0" y="0"/>
          <a:ext cx="1845529" cy="1845529"/>
        </a:xfrm>
        <a:prstGeom prst="ellipse">
          <a:avLst/>
        </a:prstGeom>
        <a:solidFill>
          <a:schemeClr val="accent2">
            <a:alpha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0" kern="1200"/>
            <a:t>Competing priorities</a:t>
          </a:r>
        </a:p>
      </dsp:txBody>
      <dsp:txXfrm>
        <a:off x="270271" y="270271"/>
        <a:ext cx="1304987" cy="13049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D4C22-DA1A-455F-A8DD-6890835C25D8}">
      <dsp:nvSpPr>
        <dsp:cNvPr id="0" name=""/>
        <dsp:cNvSpPr/>
      </dsp:nvSpPr>
      <dsp:spPr>
        <a:xfrm>
          <a:off x="424510" y="0"/>
          <a:ext cx="1845529" cy="1845529"/>
        </a:xfrm>
        <a:prstGeom prst="ellipse">
          <a:avLst/>
        </a:prstGeom>
        <a:solidFill>
          <a:srgbClr val="FF0000">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0" kern="1200"/>
            <a:t>Denial</a:t>
          </a:r>
        </a:p>
      </dsp:txBody>
      <dsp:txXfrm>
        <a:off x="694781" y="270271"/>
        <a:ext cx="1304987" cy="13049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1B266-CE01-4911-841F-C7A472E0EB0F}">
      <dsp:nvSpPr>
        <dsp:cNvPr id="0" name=""/>
        <dsp:cNvSpPr/>
      </dsp:nvSpPr>
      <dsp:spPr>
        <a:xfrm>
          <a:off x="0" y="0"/>
          <a:ext cx="1845529" cy="1845529"/>
        </a:xfrm>
        <a:prstGeom prst="ellipse">
          <a:avLst/>
        </a:prstGeom>
        <a:solidFill>
          <a:srgbClr val="FF0000">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0" kern="1200"/>
            <a:t>Fearful</a:t>
          </a:r>
        </a:p>
      </dsp:txBody>
      <dsp:txXfrm>
        <a:off x="270271" y="270271"/>
        <a:ext cx="1304987" cy="130498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19/09/2025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427D1-AFFB-75AC-E1B7-1A3718375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8C7C4-EC1B-1E05-1D8D-C19920143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D8BB6-9303-E898-0DDA-8354007F818B}"/>
              </a:ext>
            </a:extLst>
          </p:cNvPr>
          <p:cNvSpPr>
            <a:spLocks noGrp="1"/>
          </p:cNvSpPr>
          <p:nvPr>
            <p:ph type="body" idx="1"/>
          </p:nvPr>
        </p:nvSpPr>
        <p:spPr/>
        <p:txBody>
          <a:bodyPr/>
          <a:lstStyle/>
          <a:p>
            <a:r>
              <a:rPr lang="en-GB"/>
              <a:t>Looking at delivery models and infrastructure – services were asked to describe their live OCT function.</a:t>
            </a:r>
            <a:endParaRPr lang="en-US"/>
          </a:p>
          <a:p>
            <a:r>
              <a:rPr lang="en-GB"/>
              <a:t>4 components are highlighted.</a:t>
            </a:r>
            <a:endParaRPr lang="en-US">
              <a:ea typeface="Calibri"/>
              <a:cs typeface="Calibri"/>
            </a:endParaRPr>
          </a:p>
          <a:p>
            <a:pPr marL="0" indent="0">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089D30B-2749-48D7-3FA2-27666A44E71A}"/>
              </a:ext>
            </a:extLst>
          </p:cNvPr>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2442882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53342-B07A-1FBF-4537-313D1CDDA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2FBB0-A370-6BE1-B548-447B0FFEA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400340-8832-4F9A-3DE9-C2AA96AB55D6}"/>
              </a:ext>
            </a:extLst>
          </p:cNvPr>
          <p:cNvSpPr>
            <a:spLocks noGrp="1"/>
          </p:cNvSpPr>
          <p:nvPr>
            <p:ph type="body" idx="1"/>
          </p:nvPr>
        </p:nvSpPr>
        <p:spPr/>
        <p:txBody>
          <a:bodyPr/>
          <a:lstStyle/>
          <a:p>
            <a:r>
              <a:rPr lang="en-GB"/>
              <a:t>Services were asked about access and equity.</a:t>
            </a:r>
            <a:endParaRPr lang="en-US">
              <a:ea typeface="Calibri"/>
              <a:cs typeface="Calibri"/>
            </a:endParaRPr>
          </a:p>
          <a:p>
            <a:r>
              <a:rPr lang="en-GB"/>
              <a:t>This highlights the range of needs across services and the strategies and tools that have been effective.</a:t>
            </a:r>
            <a:endParaRPr lang="en-GB">
              <a:ea typeface="Calibri"/>
              <a:cs typeface="Calibri"/>
            </a:endParaRPr>
          </a:p>
          <a:p>
            <a:r>
              <a:rPr lang="en-GB"/>
              <a:t>It highlights the fact that services are at different points on their journey.</a:t>
            </a:r>
            <a:endParaRPr lang="en-GB">
              <a:ea typeface="Calibri"/>
              <a:cs typeface="Calibri"/>
            </a:endParaRPr>
          </a:p>
          <a:p>
            <a:r>
              <a:rPr lang="en-GB"/>
              <a:t>And that on arrival there is often more work still to be done.</a:t>
            </a:r>
            <a:endParaRPr lang="en-GB">
              <a:ea typeface="Calibri"/>
              <a:cs typeface="Calibri"/>
            </a:endParaRPr>
          </a:p>
        </p:txBody>
      </p:sp>
      <p:sp>
        <p:nvSpPr>
          <p:cNvPr id="4" name="Slide Number Placeholder 3">
            <a:extLst>
              <a:ext uri="{FF2B5EF4-FFF2-40B4-BE49-F238E27FC236}">
                <a16:creationId xmlns:a16="http://schemas.microsoft.com/office/drawing/2014/main" id="{12A59BE5-F8CB-F034-0ED2-BB34DA48EA6C}"/>
              </a:ext>
            </a:extLst>
          </p:cNvPr>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3109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A2BBC-82EB-260B-DFA3-78320C14B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88C353-702E-C344-5A66-4E9F73406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D3751-2730-4ACD-A2DF-0C45C5F4D433}"/>
              </a:ext>
            </a:extLst>
          </p:cNvPr>
          <p:cNvSpPr>
            <a:spLocks noGrp="1"/>
          </p:cNvSpPr>
          <p:nvPr>
            <p:ph type="body" idx="1"/>
          </p:nvPr>
        </p:nvSpPr>
        <p:spPr/>
        <p:txBody>
          <a:bodyPr/>
          <a:lstStyle/>
          <a:p>
            <a:r>
              <a:rPr lang="en-GB"/>
              <a:t>From a service part way through their journey - Top left.</a:t>
            </a:r>
            <a:endParaRPr lang="en-US"/>
          </a:p>
          <a:p>
            <a:r>
              <a:rPr lang="en-GB"/>
              <a:t>And from a service closer to the end of their journey - Right middle.</a:t>
            </a:r>
            <a:endParaRPr lang="en-US">
              <a:ea typeface="Calibri"/>
              <a:cs typeface="Calibri"/>
            </a:endParaRPr>
          </a:p>
          <a:p>
            <a:r>
              <a:rPr lang="en-GB"/>
              <a:t>Again, this highlights the fact that services are at different points in their implementation journey.</a:t>
            </a:r>
            <a:endParaRPr lang="en-GB">
              <a:ea typeface="Calibri"/>
              <a:cs typeface="Calibri"/>
            </a:endParaRPr>
          </a:p>
          <a:p>
            <a:r>
              <a:rPr lang="en-GB"/>
              <a:t>All progress represents success and is a result of motivation, hard work and dogged perseverance.</a:t>
            </a:r>
          </a:p>
          <a:p>
            <a:pPr marL="0" indent="0">
              <a:buSzPts val="1100"/>
              <a:buNone/>
            </a:pPr>
            <a:endParaRPr lang="en-GB" sz="8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49D891C-7A10-FFBE-9B9D-2BA5C45960C8}"/>
              </a:ext>
            </a:extLst>
          </p:cNvPr>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156512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2164A-61A5-06C9-54A2-B94CC1A87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DB9C3-DD69-8FED-B5B0-B9B57F196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2E81C-454C-8EBD-1241-AEC75CB69973}"/>
              </a:ext>
            </a:extLst>
          </p:cNvPr>
          <p:cNvSpPr>
            <a:spLocks noGrp="1"/>
          </p:cNvSpPr>
          <p:nvPr>
            <p:ph type="body" idx="1"/>
          </p:nvPr>
        </p:nvSpPr>
        <p:spPr/>
        <p:txBody>
          <a:bodyPr/>
          <a:lstStyle/>
          <a:p>
            <a:r>
              <a:rPr lang="en-GB"/>
              <a:t>Essentially, services feel that they are safely monitoring more diabetic retinopathy in screening.</a:t>
            </a:r>
            <a:endParaRPr lang="en-US"/>
          </a:p>
          <a:p>
            <a:r>
              <a:rPr lang="en-GB"/>
              <a:t>Which means that people are referred at the point that HES will treat them.</a:t>
            </a:r>
            <a:endParaRPr lang="en-US"/>
          </a:p>
          <a:p>
            <a:r>
              <a:rPr lang="en-GB"/>
              <a:t>And that this benefits people and the health system overall.</a:t>
            </a:r>
            <a:endParaRPr lang="en-US">
              <a:ea typeface="Calibri"/>
              <a:cs typeface="Calibri"/>
            </a:endParaRPr>
          </a:p>
          <a:p>
            <a:pPr marL="0" indent="0">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B82EC80-D951-2B79-8AF2-05038232C45B}"/>
              </a:ext>
            </a:extLst>
          </p:cNvPr>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1982385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92A6A-F09C-07ED-4919-78C9B324C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A0D59-3500-B351-5673-EC12AEA55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E0F1A-6387-FB2B-81B4-E621637C11E3}"/>
              </a:ext>
            </a:extLst>
          </p:cNvPr>
          <p:cNvSpPr>
            <a:spLocks noGrp="1"/>
          </p:cNvSpPr>
          <p:nvPr>
            <p:ph type="body" idx="1"/>
          </p:nvPr>
        </p:nvSpPr>
        <p:spPr/>
        <p:txBody>
          <a:bodyPr/>
          <a:lstStyle/>
          <a:p>
            <a:r>
              <a:rPr lang="en-GB"/>
              <a:t>Quite a broad range of challenges.</a:t>
            </a:r>
            <a:endParaRPr lang="en-US"/>
          </a:p>
          <a:p>
            <a:r>
              <a:rPr lang="en-GB"/>
              <a:t>Mostly anticipated but some learning to take forward.</a:t>
            </a:r>
            <a:endParaRPr lang="en-US">
              <a:ea typeface="Calibri"/>
              <a:cs typeface="Calibri"/>
            </a:endParaRPr>
          </a:p>
          <a:p>
            <a:pPr marL="0" indent="0">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9E18854-2387-C561-4E64-EE47A2EA91DA}"/>
              </a:ext>
            </a:extLst>
          </p:cNvPr>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3317007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1A26F-8358-5928-53DD-33BE81A86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0C418-7E35-5A04-BCAA-D1E4495D0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2ED4D-E38D-50AA-B4F0-4F03569D5924}"/>
              </a:ext>
            </a:extLst>
          </p:cNvPr>
          <p:cNvSpPr>
            <a:spLocks noGrp="1"/>
          </p:cNvSpPr>
          <p:nvPr>
            <p:ph type="body" idx="1"/>
          </p:nvPr>
        </p:nvSpPr>
        <p:spPr/>
        <p:txBody>
          <a:bodyPr/>
          <a:lstStyle/>
          <a:p>
            <a:r>
              <a:rPr lang="en-GB"/>
              <a:t>So the disbenefits cross over with the challenges and barriers.</a:t>
            </a:r>
            <a:endParaRPr lang="en-US"/>
          </a:p>
          <a:p>
            <a:r>
              <a:rPr lang="en-GB"/>
              <a:t>And highlights , in particular, the ongoing challenge of maximising uptake and coverage.</a:t>
            </a:r>
            <a:endParaRPr lang="en-US">
              <a:ea typeface="Calibri"/>
              <a:cs typeface="Calibri"/>
            </a:endParaRPr>
          </a:p>
          <a:p>
            <a:pPr marL="0" indent="0">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57CB190-4079-BB21-8C73-EA63995CA827}"/>
              </a:ext>
            </a:extLst>
          </p:cNvPr>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1216109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survey revealed lots of rich and important insights and every response was informative.</a:t>
            </a:r>
          </a:p>
          <a:p>
            <a:r>
              <a:rPr lang="en-US"/>
              <a:t>So, I’ll read a couple of quotes.</a:t>
            </a:r>
          </a:p>
          <a:p>
            <a:r>
              <a:rPr lang="en-US"/>
              <a:t>Top left.</a:t>
            </a:r>
            <a:endParaRPr lang="en-GB"/>
          </a:p>
          <a:p>
            <a:r>
              <a:rPr lang="en-US"/>
              <a:t>Top right.</a:t>
            </a:r>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3537703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And a final quote which succinctly and eloquently summarises the outcomes which were hoped for.</a:t>
            </a:r>
            <a:endParaRPr lang="en-US"/>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613856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enormous amount of work has and continues to be done.</a:t>
            </a:r>
          </a:p>
          <a:p>
            <a:r>
              <a:rPr lang="en-US"/>
              <a:t>You are not alone.</a:t>
            </a:r>
            <a:endParaRPr lang="en-GB"/>
          </a:p>
          <a:p>
            <a:r>
              <a:rPr lang="en-US"/>
              <a:t>Keep calm and carry on.</a:t>
            </a:r>
            <a:endParaRPr lang="en-GB"/>
          </a:p>
          <a:p>
            <a:r>
              <a:rPr lang="en-US"/>
              <a:t>We (Royal) are listening.</a:t>
            </a:r>
            <a:endParaRPr lang="en-GB"/>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2631730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36740-1D61-4748-B99B-3E8118C11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D5A958-B4C0-DC43-5791-BFADFBB47F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75820F-8E0E-857E-C2AA-7EF409C1F092}"/>
              </a:ext>
            </a:extLst>
          </p:cNvPr>
          <p:cNvSpPr>
            <a:spLocks noGrp="1"/>
          </p:cNvSpPr>
          <p:nvPr>
            <p:ph type="body" idx="1"/>
          </p:nvPr>
        </p:nvSpPr>
        <p:spPr/>
        <p:txBody>
          <a:bodyPr/>
          <a:lstStyle/>
          <a:p>
            <a:pPr>
              <a:buClr>
                <a:prstClr val="black"/>
              </a:buClr>
              <a:buSzPts val="1100"/>
            </a:pPr>
            <a:r>
              <a:rPr lang="en-GB" sz="800">
                <a:latin typeface="Arial"/>
                <a:cs typeface="Arial"/>
              </a:rPr>
              <a:t>Finally, before I pass over to Paddy, we would like to use Menti to get your thoughts on what next - the future of DES screening.</a:t>
            </a:r>
          </a:p>
          <a:p>
            <a:pPr>
              <a:buSzPts val="1100"/>
            </a:pPr>
            <a:r>
              <a:rPr lang="en-GB" sz="800">
                <a:latin typeface="Arial"/>
                <a:cs typeface="Arial"/>
              </a:rPr>
              <a:t>Thank you for listening.</a:t>
            </a:r>
          </a:p>
          <a:p>
            <a:pPr>
              <a:buSzPts val="1100"/>
            </a:pPr>
            <a:endParaRPr lang="en-GB" sz="800">
              <a:latin typeface="Arial"/>
              <a:cs typeface="Arial"/>
            </a:endParaRPr>
          </a:p>
        </p:txBody>
      </p:sp>
      <p:sp>
        <p:nvSpPr>
          <p:cNvPr id="4" name="Slide Number Placeholder 3">
            <a:extLst>
              <a:ext uri="{FF2B5EF4-FFF2-40B4-BE49-F238E27FC236}">
                <a16:creationId xmlns:a16="http://schemas.microsoft.com/office/drawing/2014/main" id="{5F60982C-7956-C3BF-6279-CE8CB045CFCB}"/>
              </a:ext>
            </a:extLst>
          </p:cNvPr>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281510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Things to note:</a:t>
            </a:r>
          </a:p>
          <a:p>
            <a:r>
              <a:rPr lang="en-GB" sz="1200" kern="1200">
                <a:solidFill>
                  <a:schemeClr val="tx1"/>
                </a:solidFill>
                <a:effectLst/>
                <a:latin typeface="+mn-lt"/>
                <a:ea typeface="+mn-ea"/>
                <a:cs typeface="+mn-cs"/>
              </a:rPr>
              <a:t>Not included the old PS1.1 – </a:t>
            </a:r>
            <a:r>
              <a:rPr lang="en-GB" sz="1200" i="1" kern="1200">
                <a:solidFill>
                  <a:schemeClr val="tx1"/>
                </a:solidFill>
                <a:effectLst/>
                <a:latin typeface="+mn-lt"/>
                <a:ea typeface="+mn-ea"/>
                <a:cs typeface="+mn-cs"/>
              </a:rPr>
              <a:t>RDS invited</a:t>
            </a:r>
            <a:r>
              <a:rPr lang="en-GB" sz="1200" kern="1200">
                <a:solidFill>
                  <a:schemeClr val="tx1"/>
                </a:solidFill>
                <a:effectLst/>
                <a:latin typeface="+mn-lt"/>
                <a:ea typeface="+mn-ea"/>
                <a:cs typeface="+mn-cs"/>
              </a:rPr>
              <a:t> and PS3 – </a:t>
            </a:r>
            <a:r>
              <a:rPr lang="en-GB" sz="1200" i="1" kern="1200">
                <a:solidFill>
                  <a:schemeClr val="tx1"/>
                </a:solidFill>
                <a:effectLst/>
                <a:latin typeface="+mn-lt"/>
                <a:ea typeface="+mn-ea"/>
                <a:cs typeface="+mn-cs"/>
              </a:rPr>
              <a:t>RDS Timely 12mth recall,</a:t>
            </a:r>
            <a:r>
              <a:rPr lang="en-GB" sz="1200" kern="1200">
                <a:solidFill>
                  <a:schemeClr val="tx1"/>
                </a:solidFill>
                <a:effectLst/>
                <a:latin typeface="+mn-lt"/>
                <a:ea typeface="+mn-ea"/>
                <a:cs typeface="+mn-cs"/>
              </a:rPr>
              <a:t> as these figures are skewed by the introduction of 24mth recall (we need the new PPR dataset and amended standards to monitor these)</a:t>
            </a:r>
          </a:p>
          <a:p>
            <a:r>
              <a:rPr lang="en-GB" sz="1200" kern="1200">
                <a:solidFill>
                  <a:schemeClr val="tx1"/>
                </a:solidFill>
                <a:effectLst/>
                <a:latin typeface="+mn-lt"/>
                <a:ea typeface="+mn-ea"/>
                <a:cs typeface="+mn-cs"/>
              </a:rPr>
              <a:t>Uptake is slightly down from the Q2 data (82.26% to 81.48%) – We anticipated that uptake would reduce following the implementation of 24mth recall. Those moving onto the 24mth recall pathway needed to be good attenders to be selected (2 consecutive R0M0 outcomes). This means there is a higher proportion of those that DNA remaining in the 12mth recall cohort.  </a:t>
            </a:r>
          </a:p>
          <a:p>
            <a:r>
              <a:rPr lang="en-GB" sz="1200" kern="1200">
                <a:solidFill>
                  <a:schemeClr val="tx1"/>
                </a:solidFill>
                <a:effectLst/>
                <a:latin typeface="+mn-lt"/>
                <a:ea typeface="+mn-ea"/>
                <a:cs typeface="+mn-cs"/>
              </a:rPr>
              <a:t>It appears that a higher proportion of those being screened are being selected for 24mth recall within the Q4 data (34.22%) when compared to Q2 (24.5%).</a:t>
            </a:r>
          </a:p>
          <a:p>
            <a:r>
              <a:rPr lang="en-GB" sz="1200" kern="1200">
                <a:solidFill>
                  <a:schemeClr val="tx1"/>
                </a:solidFill>
                <a:effectLst/>
                <a:latin typeface="+mn-lt"/>
                <a:ea typeface="+mn-ea"/>
                <a:cs typeface="+mn-cs"/>
              </a:rPr>
              <a:t>This is due to the denominator (individuals being screened) being less during those 6 months, as those who were selected for 24mth recall between 01/10/2023-31/03/2024 did not need an invitation between 01/04/2024-31/03/2025.</a:t>
            </a:r>
          </a:p>
          <a:p>
            <a:r>
              <a:rPr lang="en-GB" sz="1200" kern="1200">
                <a:solidFill>
                  <a:schemeClr val="tx1"/>
                </a:solidFill>
                <a:effectLst/>
                <a:latin typeface="+mn-lt"/>
                <a:ea typeface="+mn-ea"/>
                <a:cs typeface="+mn-cs"/>
              </a:rPr>
              <a:t>There is a larger total of individuals who were selected for 24mth recall within the Q4 data (844,260) when compared to Q2 (646,266). </a:t>
            </a:r>
          </a:p>
          <a:p>
            <a:r>
              <a:rPr lang="en-GB" sz="1200" kern="1200">
                <a:solidFill>
                  <a:schemeClr val="tx1"/>
                </a:solidFill>
                <a:effectLst/>
                <a:latin typeface="+mn-lt"/>
                <a:ea typeface="+mn-ea"/>
                <a:cs typeface="+mn-cs"/>
              </a:rPr>
              <a:t>This is due to there being approx. 400,000 new patients added to the SCL each 12 month period. Within the first 6 months of selecting individuals for 24mth recall (01/10/2023-31/03/2024), only 50% of individuals with 2 consecutive R0M0 outcomes were chosen. Since then, of the 200,000 new patients who were registered and attended with a R0M0 outcome within that first 6 months, have then attended for their 2</a:t>
            </a:r>
            <a:r>
              <a:rPr lang="en-GB" sz="1200" kern="1200" baseline="30000">
                <a:solidFill>
                  <a:schemeClr val="tx1"/>
                </a:solidFill>
                <a:effectLst/>
                <a:latin typeface="+mn-lt"/>
                <a:ea typeface="+mn-ea"/>
                <a:cs typeface="+mn-cs"/>
              </a:rPr>
              <a:t>nd</a:t>
            </a:r>
            <a:r>
              <a:rPr lang="en-GB" sz="1200" kern="1200">
                <a:solidFill>
                  <a:schemeClr val="tx1"/>
                </a:solidFill>
                <a:effectLst/>
                <a:latin typeface="+mn-lt"/>
                <a:ea typeface="+mn-ea"/>
                <a:cs typeface="+mn-cs"/>
              </a:rPr>
              <a:t> annual screen, and were selected for 24mth recall along with the remaining 50% between 01/10/2024-31/03/2025.</a:t>
            </a:r>
          </a:p>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082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RATIONALE:</a:t>
            </a:r>
          </a:p>
          <a:p>
            <a:pPr marL="171450" indent="-171450">
              <a:buFont typeface="Arial" panose="020B0604020202020204" pitchFamily="34" charset="0"/>
              <a:buChar char="•"/>
            </a:pPr>
            <a:r>
              <a:rPr lang="en-GB"/>
              <a:t>Diabetic retinopathy can affect people with diabetes and Diabetic Eye Screening (DES) is the most effective tool for managing and reducing the risk of sight loss due to diabetes.</a:t>
            </a:r>
          </a:p>
          <a:p>
            <a:pPr marL="171450" indent="-171450">
              <a:buFont typeface="Arial" panose="020B0604020202020204" pitchFamily="34" charset="0"/>
              <a:buChar char="•"/>
            </a:pPr>
            <a:r>
              <a:rPr lang="en-GB"/>
              <a:t>Up-take rates are lower amongst people aged 20-40 years, yet they are more likely to be diagnosed with sight-threatening retinopathy when they do present.</a:t>
            </a:r>
          </a:p>
          <a:p>
            <a:pPr marL="171450" indent="-171450">
              <a:buFont typeface="Arial" panose="020B0604020202020204" pitchFamily="34" charset="0"/>
              <a:buChar char="•"/>
            </a:pPr>
            <a:r>
              <a:rPr lang="en-GB"/>
              <a:t>People from deprived areas and minority ethnic groups have the highest rates of non-attendance – 20-24% of the total T1D &amp; T2D population (all ages) live in the most deprived areas.</a:t>
            </a:r>
          </a:p>
          <a:p>
            <a:pPr marL="171450" indent="-171450">
              <a:buFont typeface="Arial" panose="020B0604020202020204" pitchFamily="34" charset="0"/>
              <a:buChar char="•"/>
            </a:pPr>
            <a:r>
              <a:rPr lang="en-GB"/>
              <a:t>This is compounded by increasing rates of T2D amongst young people, which is more aggressive and has a higher prevalence amongst deprived communities and minority ethnic groups</a:t>
            </a:r>
          </a:p>
          <a:p>
            <a:endParaRPr lang="en-GB"/>
          </a:p>
          <a:p>
            <a:r>
              <a:rPr lang="en-GB"/>
              <a:t>RESEARCH PROJECT BACKGROUND:</a:t>
            </a:r>
          </a:p>
          <a:p>
            <a:pPr marL="342900" indent="-342900">
              <a:lnSpc>
                <a:spcPct val="120000"/>
              </a:lnSpc>
              <a:spcAft>
                <a:spcPts val="1200"/>
              </a:spcAft>
              <a:buFont typeface="+mj-lt"/>
              <a:buAutoNum type="arabicPeriod"/>
            </a:pPr>
            <a:r>
              <a:rPr lang="en-GB"/>
              <a:t>To identify the </a:t>
            </a:r>
            <a:r>
              <a:rPr lang="en-GB" b="1"/>
              <a:t>key barriers and enablers </a:t>
            </a:r>
            <a:r>
              <a:rPr lang="en-GB"/>
              <a:t>that people aged 20-40yrs living with type 1 and 2 diabetes (T1D and T2D) living in deprived areas/from C2DE backgrounds encounter in relation to attending their DES appointment and accessing NHS DES services in England</a:t>
            </a:r>
          </a:p>
          <a:p>
            <a:pPr marL="342900" indent="-342900">
              <a:lnSpc>
                <a:spcPct val="120000"/>
              </a:lnSpc>
              <a:spcAft>
                <a:spcPts val="1200"/>
              </a:spcAft>
              <a:buFont typeface="+mj-lt"/>
              <a:buAutoNum type="arabicPeriod"/>
            </a:pPr>
            <a:r>
              <a:rPr lang="en-GB"/>
              <a:t>To </a:t>
            </a:r>
            <a:r>
              <a:rPr lang="en-GB" b="1"/>
              <a:t>support DES service providers </a:t>
            </a:r>
            <a:r>
              <a:rPr lang="en-GB"/>
              <a:t>as they continue to encourage more people aged 20-40 to attend screening in line with their service specification</a:t>
            </a:r>
          </a:p>
          <a:p>
            <a:endParaRPr lang="en-GB"/>
          </a:p>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31</a:t>
            </a:fld>
            <a:endParaRPr lang="en-GB"/>
          </a:p>
        </p:txBody>
      </p:sp>
    </p:spTree>
    <p:extLst>
      <p:ext uri="{BB962C8B-B14F-4D97-AF65-F5344CB8AC3E}">
        <p14:creationId xmlns:p14="http://schemas.microsoft.com/office/powerpoint/2010/main" val="3961882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5"/>
          </p:nvPr>
        </p:nvSpPr>
        <p:spPr/>
        <p:txBody>
          <a:bodyPr/>
          <a:lstStyle/>
          <a:p>
            <a:fld id="{E7CA69F3-8062-473D-A791-85E53506F6CD}" type="slidenum">
              <a:rPr lang="en-GB" smtClean="0"/>
              <a:t>32</a:t>
            </a:fld>
            <a:endParaRPr lang="en-GB"/>
          </a:p>
        </p:txBody>
      </p:sp>
    </p:spTree>
    <p:extLst>
      <p:ext uri="{BB962C8B-B14F-4D97-AF65-F5344CB8AC3E}">
        <p14:creationId xmlns:p14="http://schemas.microsoft.com/office/powerpoint/2010/main" val="3865437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33</a:t>
            </a:fld>
            <a:endParaRPr lang="en-GB"/>
          </a:p>
        </p:txBody>
      </p:sp>
    </p:spTree>
    <p:extLst>
      <p:ext uri="{BB962C8B-B14F-4D97-AF65-F5344CB8AC3E}">
        <p14:creationId xmlns:p14="http://schemas.microsoft.com/office/powerpoint/2010/main" val="558647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214BA-B956-E83A-CB69-32244E2EB0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79145-A80B-D40A-9AF9-A2025ED6D3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C5EAA-87ED-1EFA-59F9-93ACBF1A64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0C2210-BB3B-2130-6D08-5E304749650E}"/>
              </a:ext>
            </a:extLst>
          </p:cNvPr>
          <p:cNvSpPr>
            <a:spLocks noGrp="1"/>
          </p:cNvSpPr>
          <p:nvPr>
            <p:ph type="sldNum" sz="quarter" idx="5"/>
          </p:nvPr>
        </p:nvSpPr>
        <p:spPr/>
        <p:txBody>
          <a:bodyPr/>
          <a:lstStyle/>
          <a:p>
            <a:fld id="{E7CA69F3-8062-473D-A791-85E53506F6CD}" type="slidenum">
              <a:rPr lang="en-GB" smtClean="0"/>
              <a:t>34</a:t>
            </a:fld>
            <a:endParaRPr lang="en-GB"/>
          </a:p>
        </p:txBody>
      </p:sp>
    </p:spTree>
    <p:extLst>
      <p:ext uri="{BB962C8B-B14F-4D97-AF65-F5344CB8AC3E}">
        <p14:creationId xmlns:p14="http://schemas.microsoft.com/office/powerpoint/2010/main" val="4259569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Accessing quality, updated data about audience: identifying and communicating with cohort specifically is challenging; data collection inconsistent across providers</a:t>
            </a:r>
          </a:p>
          <a:p>
            <a:r>
              <a:rPr lang="en-GB"/>
              <a:t>An admin-intensive cohort to track down, especially student population; 20-40s relatively small  proportion of overall caseload </a:t>
            </a:r>
          </a:p>
          <a:p>
            <a:r>
              <a:rPr lang="en-GB"/>
              <a:t>Identify lack of understanding of DES and low motivation likely to be an issue for cohort alongside logistical barriers relating to </a:t>
            </a:r>
            <a:r>
              <a:rPr lang="en-GB" err="1"/>
              <a:t>lifestage</a:t>
            </a:r>
            <a:endParaRPr lang="en-GB"/>
          </a:p>
          <a:p>
            <a:r>
              <a:rPr lang="en-GB"/>
              <a:t>Limited opportunities to tailor communications to suit 20-40 years olds</a:t>
            </a:r>
          </a:p>
          <a:p>
            <a:r>
              <a:rPr lang="en-GB"/>
              <a:t>Booking systems: frequently not adapted for online / mobile use</a:t>
            </a:r>
          </a:p>
          <a:p>
            <a:r>
              <a:rPr lang="en-GB"/>
              <a:t>Challenges offering tailored appointment times – lack of flexibility within booking systems</a:t>
            </a:r>
          </a:p>
          <a:p>
            <a:r>
              <a:rPr lang="en-GB"/>
              <a:t>Lack of OOHs availability: staffing, venues, equipment</a:t>
            </a:r>
          </a:p>
          <a:p>
            <a:r>
              <a:rPr lang="en-GB"/>
              <a:t>Lack of resource / capacity / funding overall</a:t>
            </a:r>
          </a:p>
          <a:p>
            <a:r>
              <a:rPr lang="en-GB"/>
              <a:t>Systems issues: invited to DES before definitive diagnosis - therefore don’t engage or don’t understand why invited</a:t>
            </a:r>
          </a:p>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35</a:t>
            </a:fld>
            <a:endParaRPr lang="en-GB"/>
          </a:p>
        </p:txBody>
      </p:sp>
    </p:spTree>
    <p:extLst>
      <p:ext uri="{BB962C8B-B14F-4D97-AF65-F5344CB8AC3E}">
        <p14:creationId xmlns:p14="http://schemas.microsoft.com/office/powerpoint/2010/main" val="3265399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E35CF-1F6E-CD1A-2F9E-2B6875129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202A0-4F14-E285-7953-3427FA0D7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0C29C1-9580-DAE9-272D-E34C27FC2991}"/>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1DEC62BE-4AAD-4949-F1CC-E2247692D659}"/>
              </a:ext>
            </a:extLst>
          </p:cNvPr>
          <p:cNvSpPr>
            <a:spLocks noGrp="1"/>
          </p:cNvSpPr>
          <p:nvPr>
            <p:ph type="sldNum" sz="quarter" idx="5"/>
          </p:nvPr>
        </p:nvSpPr>
        <p:spPr/>
        <p:txBody>
          <a:bodyPr/>
          <a:lstStyle/>
          <a:p>
            <a:fld id="{9A4EC7EF-95E1-3D44-A982-BC7A3E9C617E}" type="slidenum">
              <a:rPr lang="en-GB" smtClean="0"/>
              <a:t>37</a:t>
            </a:fld>
            <a:endParaRPr lang="en-GB"/>
          </a:p>
        </p:txBody>
      </p:sp>
    </p:spTree>
    <p:extLst>
      <p:ext uri="{BB962C8B-B14F-4D97-AF65-F5344CB8AC3E}">
        <p14:creationId xmlns:p14="http://schemas.microsoft.com/office/powerpoint/2010/main" val="815450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E87AF-9DA8-2484-2321-62DAEF906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A8F70-AFDE-79AD-43E8-118661323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F4ABD-0118-2438-2AE8-87B72058AE6C}"/>
              </a:ext>
            </a:extLst>
          </p:cNvPr>
          <p:cNvSpPr>
            <a:spLocks noGrp="1"/>
          </p:cNvSpPr>
          <p:nvPr>
            <p:ph type="body" idx="1"/>
          </p:nvPr>
        </p:nvSpPr>
        <p:spPr/>
        <p:txBody>
          <a:bodyPr/>
          <a:lstStyle/>
          <a:p>
            <a:r>
              <a:rPr lang="en-GB"/>
              <a:t>Accessing quality, updated data about audience: identifying and communicating with cohort specifically is challenging; data collection inconsistent across providers</a:t>
            </a:r>
          </a:p>
          <a:p>
            <a:r>
              <a:rPr lang="en-GB"/>
              <a:t>An admin-intensive cohort to track down, especially student population; 20-40s relatively small  proportion of overall caseload </a:t>
            </a:r>
          </a:p>
          <a:p>
            <a:r>
              <a:rPr lang="en-GB"/>
              <a:t>Identify lack of understanding of DES and low motivation likely to be an issue for cohort alongside logistical barriers relating to </a:t>
            </a:r>
            <a:r>
              <a:rPr lang="en-GB" err="1"/>
              <a:t>lifestage</a:t>
            </a:r>
            <a:endParaRPr lang="en-GB"/>
          </a:p>
          <a:p>
            <a:r>
              <a:rPr lang="en-GB"/>
              <a:t>Limited opportunities to tailor communications to suit 20-40 years olds</a:t>
            </a:r>
          </a:p>
          <a:p>
            <a:r>
              <a:rPr lang="en-GB"/>
              <a:t>Booking systems: frequently not adapted for online / mobile use</a:t>
            </a:r>
          </a:p>
          <a:p>
            <a:r>
              <a:rPr lang="en-GB"/>
              <a:t>Challenges offering tailored appointment times – lack of flexibility within booking systems</a:t>
            </a:r>
          </a:p>
          <a:p>
            <a:r>
              <a:rPr lang="en-GB"/>
              <a:t>Lack of OOHs availability: staffing, venues, equipment</a:t>
            </a:r>
          </a:p>
          <a:p>
            <a:r>
              <a:rPr lang="en-GB"/>
              <a:t>Lack of resource / capacity / funding overall</a:t>
            </a:r>
          </a:p>
          <a:p>
            <a:r>
              <a:rPr lang="en-GB"/>
              <a:t>Systems issues: invited to DES before definitive diagnosis - therefore don’t engage or don’t understand why invited</a:t>
            </a:r>
          </a:p>
          <a:p>
            <a:endParaRPr lang="en-GB"/>
          </a:p>
        </p:txBody>
      </p:sp>
      <p:sp>
        <p:nvSpPr>
          <p:cNvPr id="4" name="Slide Number Placeholder 3">
            <a:extLst>
              <a:ext uri="{FF2B5EF4-FFF2-40B4-BE49-F238E27FC236}">
                <a16:creationId xmlns:a16="http://schemas.microsoft.com/office/drawing/2014/main" id="{3410334A-C139-7272-542F-9A79324A5592}"/>
              </a:ext>
            </a:extLst>
          </p:cNvPr>
          <p:cNvSpPr>
            <a:spLocks noGrp="1"/>
          </p:cNvSpPr>
          <p:nvPr>
            <p:ph type="sldNum" sz="quarter" idx="5"/>
          </p:nvPr>
        </p:nvSpPr>
        <p:spPr/>
        <p:txBody>
          <a:bodyPr/>
          <a:lstStyle/>
          <a:p>
            <a:fld id="{9A4EC7EF-95E1-3D44-A982-BC7A3E9C617E}" type="slidenum">
              <a:rPr lang="en-GB" smtClean="0"/>
              <a:t>39</a:t>
            </a:fld>
            <a:endParaRPr lang="en-GB"/>
          </a:p>
        </p:txBody>
      </p:sp>
    </p:spTree>
    <p:extLst>
      <p:ext uri="{BB962C8B-B14F-4D97-AF65-F5344CB8AC3E}">
        <p14:creationId xmlns:p14="http://schemas.microsoft.com/office/powerpoint/2010/main" val="2014503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8E937-477A-70A1-38CF-F9EC88241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12255-A281-1431-502D-3A71BC4C4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F8E4B-666C-1944-A23B-E19EDF424F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Footer Placeholder 3">
            <a:extLst>
              <a:ext uri="{FF2B5EF4-FFF2-40B4-BE49-F238E27FC236}">
                <a16:creationId xmlns:a16="http://schemas.microsoft.com/office/drawing/2014/main" id="{9F77A1E7-9C16-0828-8EB7-1A42C98E937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NHS Diabetic Eye Screening National Programme Update BARS Sept 2023</a:t>
            </a:r>
          </a:p>
        </p:txBody>
      </p:sp>
      <p:sp>
        <p:nvSpPr>
          <p:cNvPr id="5" name="Slide Number Placeholder 4">
            <a:extLst>
              <a:ext uri="{FF2B5EF4-FFF2-40B4-BE49-F238E27FC236}">
                <a16:creationId xmlns:a16="http://schemas.microsoft.com/office/drawing/2014/main" id="{C87E9670-A04D-28B6-A0C1-278383B128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CBF82-4CAF-4961-A1BC-6ADAC10B67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95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Introduce myself.</a:t>
            </a:r>
            <a:endParaRPr lang="en-US"/>
          </a:p>
          <a:p>
            <a:r>
              <a:rPr lang="en-GB"/>
              <a:t>Pleased to be here – first BARS in about 10yrs.</a:t>
            </a:r>
            <a:endParaRPr lang="en-GB">
              <a:ea typeface="Calibri"/>
              <a:cs typeface="Calibri"/>
            </a:endParaRPr>
          </a:p>
          <a:p>
            <a:r>
              <a:rPr lang="en-GB"/>
              <a:t>Like many of you my professional screening ‘passport’ has a range of stamps on it, going back 20yrs+ (ouch!).</a:t>
            </a:r>
            <a:endParaRPr lang="en-US">
              <a:ea typeface="Calibri"/>
              <a:cs typeface="Calibri"/>
            </a:endParaRPr>
          </a:p>
          <a:p>
            <a:r>
              <a:rPr lang="en-GB"/>
              <a:t>All the ‘glamorous’ locations: London, </a:t>
            </a:r>
            <a:r>
              <a:rPr lang="en-GB" err="1"/>
              <a:t>EoE</a:t>
            </a:r>
            <a:r>
              <a:rPr lang="en-GB"/>
              <a:t>, the SW and I now live in the NE.</a:t>
            </a:r>
            <a:endParaRPr lang="en-US"/>
          </a:p>
          <a:p>
            <a:r>
              <a:rPr lang="en-GB"/>
              <a:t>I have worn ‘hats’ covering DES, AAA, Breast, ANNB and </a:t>
            </a:r>
            <a:r>
              <a:rPr lang="en-GB" err="1"/>
              <a:t>Imms</a:t>
            </a:r>
            <a:r>
              <a:rPr lang="en-GB"/>
              <a:t>.</a:t>
            </a:r>
            <a:endParaRPr lang="en-US">
              <a:ea typeface="Calibri"/>
              <a:cs typeface="Calibri"/>
            </a:endParaRPr>
          </a:p>
          <a:p>
            <a:r>
              <a:rPr lang="en-GB"/>
              <a:t>For those of you that I haven’t regularly worked with, we may have liaised on the </a:t>
            </a:r>
            <a:r>
              <a:rPr lang="en-GB" err="1"/>
              <a:t>cohorting</a:t>
            </a:r>
            <a:r>
              <a:rPr lang="en-GB"/>
              <a:t> incident, last year. </a:t>
            </a:r>
            <a:endParaRPr lang="en-US">
              <a:ea typeface="Calibri"/>
              <a:cs typeface="Calibri"/>
            </a:endParaRPr>
          </a:p>
          <a:p>
            <a:r>
              <a:rPr lang="en-GB"/>
              <a:t>(Show of hands – how long have you 'been in the game'?)</a:t>
            </a:r>
            <a:endParaRPr lang="en-GB">
              <a:ea typeface="Calibri"/>
              <a:cs typeface="Calibri"/>
            </a:endParaRPr>
          </a:p>
          <a:p>
            <a:r>
              <a:rPr lang="en-GB"/>
              <a:t>I’m going to talk to you for a few minutes about the OCT implementation stocktake.</a:t>
            </a:r>
            <a:endParaRPr lang="en-GB">
              <a:ea typeface="Calibri"/>
              <a:cs typeface="Calibri"/>
            </a:endParaRPr>
          </a:p>
          <a:p>
            <a:r>
              <a:rPr lang="en-GB"/>
              <a:t>Whilst I am here presenting this, the survey was led by my colleagues Holly Wilson-Guy and Catherine Donaldson with input from my other SQAS colleagues also.</a:t>
            </a:r>
          </a:p>
          <a:p>
            <a:endParaRPr lang="en-GB">
              <a:ea typeface="Calibri"/>
              <a:cs typeface="Calibri"/>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It’s not a race.</a:t>
            </a:r>
            <a:endParaRPr lang="en-US"/>
          </a:p>
          <a:p>
            <a:r>
              <a:rPr lang="en-GB"/>
              <a:t>Each service is faced with a somewhat unique journey, and the destination might look different compared to that of other services.</a:t>
            </a:r>
            <a:endParaRPr lang="en-US">
              <a:ea typeface="Calibri"/>
              <a:cs typeface="Calibri"/>
            </a:endParaRPr>
          </a:p>
          <a:p>
            <a:pPr marL="0" indent="0">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F6A03-D894-675F-E7B5-C104F7E71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14D05-A574-77B3-C6FB-795F0B9A2E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A5BD4-FBD4-AF07-C9F1-FAFD55D88FEE}"/>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B7A078F-8C96-6A0E-3E82-0F7965F4C77F}"/>
              </a:ext>
            </a:extLst>
          </p:cNvPr>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104740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B878D-93A6-64B0-A5B0-CBFE9D805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21A98-4B3E-2DCF-5566-E06F942BA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8553D4-8914-9D73-79C1-C27F75DA1DFE}"/>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E44A89D-1C07-178B-C437-655406DAB9EB}"/>
              </a:ext>
            </a:extLst>
          </p:cNvPr>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1018446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31D1F-22BF-E776-087B-A47E793A5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A196E-72DF-AD71-3B07-8D2573BDE3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8D871-35FE-B3A0-ADDE-54DC7813B003}"/>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3E599CC-085B-B53C-C7B5-137D3C75A646}"/>
              </a:ext>
            </a:extLst>
          </p:cNvPr>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368702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C8641-EE82-C8F2-5527-0BC5460B30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37F5B-7DB5-8B03-D6C8-2CEE44EC3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93D14-73AE-5710-3499-B16C7F3963F9}"/>
              </a:ext>
            </a:extLst>
          </p:cNvPr>
          <p:cNvSpPr>
            <a:spLocks noGrp="1"/>
          </p:cNvSpPr>
          <p:nvPr>
            <p:ph type="body" idx="1"/>
          </p:nvPr>
        </p:nvSpPr>
        <p:spPr/>
        <p:txBody>
          <a:bodyPr/>
          <a:lstStyle/>
          <a:p>
            <a:r>
              <a:rPr lang="en-GB"/>
              <a:t>This graph shows ‘progress on a page’.</a:t>
            </a:r>
            <a:endParaRPr lang="en-US"/>
          </a:p>
          <a:p>
            <a:r>
              <a:rPr lang="en-GB"/>
              <a:t>Services with pre-existing OCT are not included.</a:t>
            </a:r>
            <a:endParaRPr lang="en-US">
              <a:ea typeface="Calibri"/>
              <a:cs typeface="Calibri"/>
            </a:endParaRPr>
          </a:p>
          <a:p>
            <a:r>
              <a:rPr lang="en-GB"/>
              <a:t>And it shows consistent progress and a promising trajectory. </a:t>
            </a:r>
            <a:endParaRPr lang="en-US">
              <a:ea typeface="Calibri"/>
              <a:cs typeface="Calibri"/>
            </a:endParaRPr>
          </a:p>
        </p:txBody>
      </p:sp>
      <p:sp>
        <p:nvSpPr>
          <p:cNvPr id="4" name="Slide Number Placeholder 3">
            <a:extLst>
              <a:ext uri="{FF2B5EF4-FFF2-40B4-BE49-F238E27FC236}">
                <a16:creationId xmlns:a16="http://schemas.microsoft.com/office/drawing/2014/main" id="{AF6CEDFA-BA4D-BC3A-FFB3-DD01C789B6EB}"/>
              </a:ext>
            </a:extLst>
          </p:cNvPr>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2504543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6.sv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626727" y="2101581"/>
            <a:ext cx="7555004" cy="810244"/>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626728" y="3001862"/>
            <a:ext cx="5664000" cy="488951"/>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638441" y="5173948"/>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15" name="Picture 14" descr="A black and green logo&#10;&#10;AI-generated content may be incorrect.">
            <a:extLst>
              <a:ext uri="{FF2B5EF4-FFF2-40B4-BE49-F238E27FC236}">
                <a16:creationId xmlns:a16="http://schemas.microsoft.com/office/drawing/2014/main" id="{63BE4D83-C437-975C-2CFB-857C9F15D303}"/>
              </a:ext>
            </a:extLst>
          </p:cNvPr>
          <p:cNvPicPr>
            <a:picLocks noChangeAspect="1"/>
          </p:cNvPicPr>
          <p:nvPr userDrawn="1"/>
        </p:nvPicPr>
        <p:blipFill>
          <a:blip r:embed="rId2"/>
          <a:stretch>
            <a:fillRect/>
          </a:stretch>
        </p:blipFill>
        <p:spPr>
          <a:xfrm>
            <a:off x="81667" y="76102"/>
            <a:ext cx="2401194" cy="2162778"/>
          </a:xfrm>
          <a:prstGeom prst="rect">
            <a:avLst/>
          </a:prstGeom>
        </p:spPr>
      </p:pic>
      <p:pic>
        <p:nvPicPr>
          <p:cNvPr id="16" name="Picture 15" descr="A blue and white logo&#10;&#10;AI-generated content may be incorrect.">
            <a:extLst>
              <a:ext uri="{FF2B5EF4-FFF2-40B4-BE49-F238E27FC236}">
                <a16:creationId xmlns:a16="http://schemas.microsoft.com/office/drawing/2014/main" id="{6DE1F7C3-CD3D-9DD2-5EDA-6D6129AB4621}"/>
              </a:ext>
            </a:extLst>
          </p:cNvPr>
          <p:cNvPicPr>
            <a:picLocks noChangeAspect="1"/>
          </p:cNvPicPr>
          <p:nvPr userDrawn="1"/>
        </p:nvPicPr>
        <p:blipFill>
          <a:blip r:embed="rId3"/>
          <a:stretch>
            <a:fillRect/>
          </a:stretch>
        </p:blipFill>
        <p:spPr>
          <a:xfrm>
            <a:off x="10145268" y="238490"/>
            <a:ext cx="1803391" cy="1538948"/>
          </a:xfrm>
          <a:prstGeom prst="rect">
            <a:avLst/>
          </a:prstGeom>
        </p:spPr>
      </p:pic>
      <p:sp>
        <p:nvSpPr>
          <p:cNvPr id="5" name="Rectangle 4">
            <a:extLst>
              <a:ext uri="{FF2B5EF4-FFF2-40B4-BE49-F238E27FC236}">
                <a16:creationId xmlns:a16="http://schemas.microsoft.com/office/drawing/2014/main" id="{CD18ECF7-B866-5D4F-DF31-F392ACFB6FAA}"/>
              </a:ext>
            </a:extLst>
          </p:cNvPr>
          <p:cNvSpPr/>
          <p:nvPr userDrawn="1"/>
        </p:nvSpPr>
        <p:spPr>
          <a:xfrm>
            <a:off x="0" y="6543476"/>
            <a:ext cx="12192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AD93"/>
              </a:solidFill>
            </a:endParaRPr>
          </a:p>
        </p:txBody>
      </p:sp>
    </p:spTree>
    <p:extLst>
      <p:ext uri="{BB962C8B-B14F-4D97-AF65-F5344CB8AC3E}">
        <p14:creationId xmlns:p14="http://schemas.microsoft.com/office/powerpoint/2010/main" val="7745425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4UP Grey">
    <p:bg>
      <p:bgPr>
        <a:solidFill>
          <a:schemeClr val="bg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727275"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27558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 name="Rectangle 1">
            <a:extLst>
              <a:ext uri="{FF2B5EF4-FFF2-40B4-BE49-F238E27FC236}">
                <a16:creationId xmlns:a16="http://schemas.microsoft.com/office/drawing/2014/main" id="{927B792D-252C-7792-ABEE-8F0D3B7299DE}"/>
              </a:ext>
            </a:extLst>
          </p:cNvPr>
          <p:cNvSpPr/>
          <p:nvPr userDrawn="1"/>
        </p:nvSpPr>
        <p:spPr>
          <a:xfrm>
            <a:off x="0" y="6543476"/>
            <a:ext cx="12192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Grid Boxes 2UP Grey">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27558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Title 1">
            <a:extLst>
              <a:ext uri="{FF2B5EF4-FFF2-40B4-BE49-F238E27FC236}">
                <a16:creationId xmlns:a16="http://schemas.microsoft.com/office/drawing/2014/main" id="{58C5AB48-6A81-B36A-058A-A2FFF5760DBC}"/>
              </a:ext>
            </a:extLst>
          </p:cNvPr>
          <p:cNvSpPr>
            <a:spLocks noGrp="1"/>
          </p:cNvSpPr>
          <p:nvPr>
            <p:ph type="title" hasCustomPrompt="1"/>
          </p:nvPr>
        </p:nvSpPr>
        <p:spPr>
          <a:xfrm>
            <a:off x="727275"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Rectangle 2">
            <a:extLst>
              <a:ext uri="{FF2B5EF4-FFF2-40B4-BE49-F238E27FC236}">
                <a16:creationId xmlns:a16="http://schemas.microsoft.com/office/drawing/2014/main" id="{56C84364-3C10-71F4-79E7-904B1475BE65}"/>
              </a:ext>
            </a:extLst>
          </p:cNvPr>
          <p:cNvSpPr/>
          <p:nvPr userDrawn="1"/>
        </p:nvSpPr>
        <p:spPr>
          <a:xfrm>
            <a:off x="0" y="6543476"/>
            <a:ext cx="12192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Grid, Titles 4UP Grey">
    <p:bg>
      <p:bgPr>
        <a:solidFill>
          <a:schemeClr val="bg1"/>
        </a:solidFill>
        <a:effectLst/>
      </p:bgPr>
    </p:bg>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27558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2" name="Title 1">
            <a:extLst>
              <a:ext uri="{FF2B5EF4-FFF2-40B4-BE49-F238E27FC236}">
                <a16:creationId xmlns:a16="http://schemas.microsoft.com/office/drawing/2014/main" id="{4660C072-B099-6994-6DAD-96B7D2206558}"/>
              </a:ext>
            </a:extLst>
          </p:cNvPr>
          <p:cNvSpPr>
            <a:spLocks noGrp="1"/>
          </p:cNvSpPr>
          <p:nvPr>
            <p:ph type="title" hasCustomPrompt="1"/>
          </p:nvPr>
        </p:nvSpPr>
        <p:spPr>
          <a:xfrm>
            <a:off x="727275"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3">
            <a:extLst>
              <a:ext uri="{FF2B5EF4-FFF2-40B4-BE49-F238E27FC236}">
                <a16:creationId xmlns:a16="http://schemas.microsoft.com/office/drawing/2014/main" id="{565E2439-3A08-A189-F152-9DDF8C668474}"/>
              </a:ext>
            </a:extLst>
          </p:cNvPr>
          <p:cNvSpPr/>
          <p:nvPr userDrawn="1"/>
        </p:nvSpPr>
        <p:spPr>
          <a:xfrm>
            <a:off x="0" y="6543476"/>
            <a:ext cx="12192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1482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spTree>
    <p:extLst>
      <p:ext uri="{BB962C8B-B14F-4D97-AF65-F5344CB8AC3E}">
        <p14:creationId xmlns:p14="http://schemas.microsoft.com/office/powerpoint/2010/main" val="2412778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5" name="Rectangle 4">
            <a:extLst>
              <a:ext uri="{FF2B5EF4-FFF2-40B4-BE49-F238E27FC236}">
                <a16:creationId xmlns:a16="http://schemas.microsoft.com/office/drawing/2014/main" id="{7FB5C4C1-5FE3-EBC5-7B2F-CD6C6CEB9B6A}"/>
              </a:ext>
            </a:extLst>
          </p:cNvPr>
          <p:cNvSpPr/>
          <p:nvPr userDrawn="1"/>
        </p:nvSpPr>
        <p:spPr>
          <a:xfrm>
            <a:off x="0" y="6543476"/>
            <a:ext cx="6096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7" name="Rectangle 6">
            <a:extLst>
              <a:ext uri="{FF2B5EF4-FFF2-40B4-BE49-F238E27FC236}">
                <a16:creationId xmlns:a16="http://schemas.microsoft.com/office/drawing/2014/main" id="{B2A7FF1E-617A-2391-B503-F491B9762DC0}"/>
              </a:ext>
            </a:extLst>
          </p:cNvPr>
          <p:cNvSpPr/>
          <p:nvPr userDrawn="1"/>
        </p:nvSpPr>
        <p:spPr>
          <a:xfrm>
            <a:off x="0" y="6543476"/>
            <a:ext cx="6096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
        <p:nvSpPr>
          <p:cNvPr id="5" name="Rectangle 4">
            <a:extLst>
              <a:ext uri="{FF2B5EF4-FFF2-40B4-BE49-F238E27FC236}">
                <a16:creationId xmlns:a16="http://schemas.microsoft.com/office/drawing/2014/main" id="{A506E9F5-CD5C-B83F-CB78-BE6C4DC1023F}"/>
              </a:ext>
            </a:extLst>
          </p:cNvPr>
          <p:cNvSpPr/>
          <p:nvPr userDrawn="1"/>
        </p:nvSpPr>
        <p:spPr>
          <a:xfrm>
            <a:off x="0" y="6543476"/>
            <a:ext cx="6096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
        <p:nvSpPr>
          <p:cNvPr id="6" name="Rectangle 5">
            <a:extLst>
              <a:ext uri="{FF2B5EF4-FFF2-40B4-BE49-F238E27FC236}">
                <a16:creationId xmlns:a16="http://schemas.microsoft.com/office/drawing/2014/main" id="{80696703-A125-F721-376E-5D89997BC56F}"/>
              </a:ext>
            </a:extLst>
          </p:cNvPr>
          <p:cNvSpPr/>
          <p:nvPr userDrawn="1"/>
        </p:nvSpPr>
        <p:spPr>
          <a:xfrm>
            <a:off x="0" y="6543476"/>
            <a:ext cx="6096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27558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4" name="Rectangle 3">
            <a:extLst>
              <a:ext uri="{FF2B5EF4-FFF2-40B4-BE49-F238E27FC236}">
                <a16:creationId xmlns:a16="http://schemas.microsoft.com/office/drawing/2014/main" id="{6CD67466-EF70-3878-02D3-64D6B5DD796C}"/>
              </a:ext>
            </a:extLst>
          </p:cNvPr>
          <p:cNvSpPr/>
          <p:nvPr userDrawn="1"/>
        </p:nvSpPr>
        <p:spPr>
          <a:xfrm>
            <a:off x="0" y="6543476"/>
            <a:ext cx="12192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27558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7" name="Rectangle 6">
            <a:extLst>
              <a:ext uri="{FF2B5EF4-FFF2-40B4-BE49-F238E27FC236}">
                <a16:creationId xmlns:a16="http://schemas.microsoft.com/office/drawing/2014/main" id="{E0AD1118-436B-D056-6214-12D817A2F6AF}"/>
              </a:ext>
            </a:extLst>
          </p:cNvPr>
          <p:cNvSpPr/>
          <p:nvPr userDrawn="1"/>
        </p:nvSpPr>
        <p:spPr>
          <a:xfrm>
            <a:off x="0" y="6543476"/>
            <a:ext cx="12192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Front title slide">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sp>
        <p:nvSpPr>
          <p:cNvPr id="11" name="Picture Placeholder 6">
            <a:extLst>
              <a:ext uri="{FF2B5EF4-FFF2-40B4-BE49-F238E27FC236}">
                <a16:creationId xmlns:a16="http://schemas.microsoft.com/office/drawing/2014/main" id="{CF742E8D-4A9D-56DB-4BC3-FD41A4FE44F6}"/>
              </a:ext>
            </a:extLst>
          </p:cNvPr>
          <p:cNvSpPr>
            <a:spLocks noGrp="1"/>
          </p:cNvSpPr>
          <p:nvPr>
            <p:ph type="pic" sz="quarter" idx="10" hasCustomPrompt="1"/>
          </p:nvPr>
        </p:nvSpPr>
        <p:spPr>
          <a:xfrm>
            <a:off x="7343192" y="1803680"/>
            <a:ext cx="4249543" cy="4651572"/>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6" name="Title 1">
            <a:extLst>
              <a:ext uri="{FF2B5EF4-FFF2-40B4-BE49-F238E27FC236}">
                <a16:creationId xmlns:a16="http://schemas.microsoft.com/office/drawing/2014/main" id="{02700A79-3DE0-9E00-9A03-48B033F441D1}"/>
              </a:ext>
            </a:extLst>
          </p:cNvPr>
          <p:cNvSpPr>
            <a:spLocks noGrp="1"/>
          </p:cNvSpPr>
          <p:nvPr>
            <p:ph type="ctrTitle" hasCustomPrompt="1"/>
          </p:nvPr>
        </p:nvSpPr>
        <p:spPr>
          <a:xfrm>
            <a:off x="626727" y="2101581"/>
            <a:ext cx="7555004" cy="810244"/>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17" name="Subtitle 2">
            <a:extLst>
              <a:ext uri="{FF2B5EF4-FFF2-40B4-BE49-F238E27FC236}">
                <a16:creationId xmlns:a16="http://schemas.microsoft.com/office/drawing/2014/main" id="{3CF3D02A-CF15-E76A-FD0A-06C781CF0E9A}"/>
              </a:ext>
            </a:extLst>
          </p:cNvPr>
          <p:cNvSpPr>
            <a:spLocks noGrp="1"/>
          </p:cNvSpPr>
          <p:nvPr>
            <p:ph type="subTitle" idx="1"/>
          </p:nvPr>
        </p:nvSpPr>
        <p:spPr>
          <a:xfrm>
            <a:off x="626728" y="3001862"/>
            <a:ext cx="5664000" cy="488951"/>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8" name="Text Placeholder 10">
            <a:extLst>
              <a:ext uri="{FF2B5EF4-FFF2-40B4-BE49-F238E27FC236}">
                <a16:creationId xmlns:a16="http://schemas.microsoft.com/office/drawing/2014/main" id="{E6058BFC-1DC1-CD00-7284-AC2260C141B9}"/>
              </a:ext>
            </a:extLst>
          </p:cNvPr>
          <p:cNvSpPr>
            <a:spLocks noGrp="1"/>
          </p:cNvSpPr>
          <p:nvPr>
            <p:ph type="body" sz="quarter" idx="13"/>
          </p:nvPr>
        </p:nvSpPr>
        <p:spPr>
          <a:xfrm>
            <a:off x="638441" y="5173948"/>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pic>
        <p:nvPicPr>
          <p:cNvPr id="5" name="Picture 4" descr="A blue and white logo&#10;&#10;AI-generated content may be incorrect.">
            <a:extLst>
              <a:ext uri="{FF2B5EF4-FFF2-40B4-BE49-F238E27FC236}">
                <a16:creationId xmlns:a16="http://schemas.microsoft.com/office/drawing/2014/main" id="{53DCC14A-A1C5-BF16-DF2A-C70DE7DCD3FF}"/>
              </a:ext>
            </a:extLst>
          </p:cNvPr>
          <p:cNvPicPr>
            <a:picLocks noChangeAspect="1"/>
          </p:cNvPicPr>
          <p:nvPr userDrawn="1"/>
        </p:nvPicPr>
        <p:blipFill>
          <a:blip r:embed="rId2"/>
          <a:stretch>
            <a:fillRect/>
          </a:stretch>
        </p:blipFill>
        <p:spPr>
          <a:xfrm>
            <a:off x="10145268" y="238490"/>
            <a:ext cx="1803391" cy="1538948"/>
          </a:xfrm>
          <a:prstGeom prst="rect">
            <a:avLst/>
          </a:prstGeom>
        </p:spPr>
      </p:pic>
      <p:pic>
        <p:nvPicPr>
          <p:cNvPr id="7" name="Picture 6" descr="A black and green logo&#10;&#10;AI-generated content may be incorrect.">
            <a:extLst>
              <a:ext uri="{FF2B5EF4-FFF2-40B4-BE49-F238E27FC236}">
                <a16:creationId xmlns:a16="http://schemas.microsoft.com/office/drawing/2014/main" id="{5B537AF3-F09B-A647-6C55-22B705FF9AAE}"/>
              </a:ext>
            </a:extLst>
          </p:cNvPr>
          <p:cNvPicPr>
            <a:picLocks noChangeAspect="1"/>
          </p:cNvPicPr>
          <p:nvPr userDrawn="1"/>
        </p:nvPicPr>
        <p:blipFill>
          <a:blip r:embed="rId3"/>
          <a:stretch>
            <a:fillRect/>
          </a:stretch>
        </p:blipFill>
        <p:spPr>
          <a:xfrm>
            <a:off x="81667" y="76102"/>
            <a:ext cx="2401194" cy="2162778"/>
          </a:xfrm>
          <a:prstGeom prst="rect">
            <a:avLst/>
          </a:prstGeom>
        </p:spPr>
      </p:pic>
      <p:sp>
        <p:nvSpPr>
          <p:cNvPr id="8" name="Rectangle 7">
            <a:extLst>
              <a:ext uri="{FF2B5EF4-FFF2-40B4-BE49-F238E27FC236}">
                <a16:creationId xmlns:a16="http://schemas.microsoft.com/office/drawing/2014/main" id="{AD45B92B-3FD2-47A8-17E3-61A56387D493}"/>
              </a:ext>
            </a:extLst>
          </p:cNvPr>
          <p:cNvSpPr/>
          <p:nvPr userDrawn="1"/>
        </p:nvSpPr>
        <p:spPr>
          <a:xfrm>
            <a:off x="0" y="6543476"/>
            <a:ext cx="12192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169178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90E57B-AF19-8642-9E47-AF887F52887B}"/>
              </a:ext>
            </a:extLst>
          </p:cNvPr>
          <p:cNvSpPr txBox="1"/>
          <p:nvPr userDrawn="1"/>
        </p:nvSpPr>
        <p:spPr>
          <a:xfrm>
            <a:off x="506925" y="3678257"/>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@xxxxx</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xxxxx</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www.</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68195" y="449161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81551" y="509274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663229" y="5632902"/>
            <a:ext cx="600075" cy="600075"/>
          </a:xfrm>
          <a:prstGeom prst="rect">
            <a:avLst/>
          </a:prstGeom>
        </p:spPr>
      </p:pic>
      <p:pic>
        <p:nvPicPr>
          <p:cNvPr id="4" name="Picture 3" descr="A blue and white logo&#10;&#10;AI-generated content may be incorrect.">
            <a:extLst>
              <a:ext uri="{FF2B5EF4-FFF2-40B4-BE49-F238E27FC236}">
                <a16:creationId xmlns:a16="http://schemas.microsoft.com/office/drawing/2014/main" id="{2707C057-C739-878C-F6F4-03757E19DF2A}"/>
              </a:ext>
            </a:extLst>
          </p:cNvPr>
          <p:cNvPicPr>
            <a:picLocks noChangeAspect="1"/>
          </p:cNvPicPr>
          <p:nvPr userDrawn="1"/>
        </p:nvPicPr>
        <p:blipFill>
          <a:blip r:embed="rId8"/>
          <a:stretch>
            <a:fillRect/>
          </a:stretch>
        </p:blipFill>
        <p:spPr>
          <a:xfrm>
            <a:off x="10145268" y="238490"/>
            <a:ext cx="1803391" cy="1538948"/>
          </a:xfrm>
          <a:prstGeom prst="rect">
            <a:avLst/>
          </a:prstGeom>
        </p:spPr>
      </p:pic>
      <p:pic>
        <p:nvPicPr>
          <p:cNvPr id="9" name="Picture 8" descr="A black and green logo&#10;&#10;AI-generated content may be incorrect.">
            <a:extLst>
              <a:ext uri="{FF2B5EF4-FFF2-40B4-BE49-F238E27FC236}">
                <a16:creationId xmlns:a16="http://schemas.microsoft.com/office/drawing/2014/main" id="{5A187B1A-D138-F3DF-5CFD-A31B2B593CF6}"/>
              </a:ext>
            </a:extLst>
          </p:cNvPr>
          <p:cNvPicPr>
            <a:picLocks noChangeAspect="1"/>
          </p:cNvPicPr>
          <p:nvPr userDrawn="1"/>
        </p:nvPicPr>
        <p:blipFill>
          <a:blip r:embed="rId9"/>
          <a:stretch>
            <a:fillRect/>
          </a:stretch>
        </p:blipFill>
        <p:spPr>
          <a:xfrm>
            <a:off x="81667" y="76102"/>
            <a:ext cx="2401194" cy="2162778"/>
          </a:xfrm>
          <a:prstGeom prst="rect">
            <a:avLst/>
          </a:prstGeom>
        </p:spPr>
      </p:pic>
      <p:sp>
        <p:nvSpPr>
          <p:cNvPr id="11" name="Rectangle 10">
            <a:extLst>
              <a:ext uri="{FF2B5EF4-FFF2-40B4-BE49-F238E27FC236}">
                <a16:creationId xmlns:a16="http://schemas.microsoft.com/office/drawing/2014/main" id="{F1E0189C-8822-C0C3-6775-519D6696F0BD}"/>
              </a:ext>
            </a:extLst>
          </p:cNvPr>
          <p:cNvSpPr/>
          <p:nvPr userDrawn="1"/>
        </p:nvSpPr>
        <p:spPr>
          <a:xfrm>
            <a:off x="0" y="6543476"/>
            <a:ext cx="12192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869A046-D527-C458-1208-1BFE1C6F471A}"/>
              </a:ext>
            </a:extLst>
          </p:cNvPr>
          <p:cNvSpPr/>
          <p:nvPr userDrawn="1"/>
        </p:nvSpPr>
        <p:spPr>
          <a:xfrm>
            <a:off x="11444644" y="627558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0921-DAFA-D634-20E3-2D8F008437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057770-F004-C826-B2B1-D4E4E351AE09}"/>
              </a:ext>
            </a:extLst>
          </p:cNvPr>
          <p:cNvSpPr>
            <a:spLocks noGrp="1"/>
          </p:cNvSpPr>
          <p:nvPr>
            <p:ph type="dt" sz="half" idx="10"/>
          </p:nvPr>
        </p:nvSpPr>
        <p:spPr>
          <a:xfrm>
            <a:off x="8115297" y="6382726"/>
            <a:ext cx="1225062" cy="365125"/>
          </a:xfrm>
          <a:prstGeom prst="rect">
            <a:avLst/>
          </a:prstGeom>
        </p:spPr>
        <p:txBody>
          <a:bodyPr/>
          <a:lstStyle/>
          <a:p>
            <a:fld id="{2A6E48E8-8DCF-451F-8A5F-003B88253695}" type="datetime1">
              <a:rPr lang="en-GB" smtClean="0"/>
              <a:t>19/09/2025</a:t>
            </a:fld>
            <a:endParaRPr lang="en-GB"/>
          </a:p>
        </p:txBody>
      </p:sp>
      <p:sp>
        <p:nvSpPr>
          <p:cNvPr id="4" name="Footer Placeholder 3">
            <a:extLst>
              <a:ext uri="{FF2B5EF4-FFF2-40B4-BE49-F238E27FC236}">
                <a16:creationId xmlns:a16="http://schemas.microsoft.com/office/drawing/2014/main" id="{FD11A24E-9F94-1A8B-E932-0E5490A647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D72A35-1087-643C-C78D-D636353E8CBF}"/>
              </a:ext>
            </a:extLst>
          </p:cNvPr>
          <p:cNvSpPr>
            <a:spLocks noGrp="1"/>
          </p:cNvSpPr>
          <p:nvPr>
            <p:ph type="sldNum" sz="quarter" idx="12"/>
          </p:nvPr>
        </p:nvSpPr>
        <p:spPr/>
        <p:txBody>
          <a:bodyPr/>
          <a:lstStyle/>
          <a:p>
            <a:fld id="{2255B7CD-076E-4CEC-BF49-9C40181F9C4C}" type="slidenum">
              <a:rPr lang="en-GB" smtClean="0"/>
              <a:t>‹#›</a:t>
            </a:fld>
            <a:endParaRPr lang="en-GB"/>
          </a:p>
        </p:txBody>
      </p:sp>
    </p:spTree>
    <p:extLst>
      <p:ext uri="{BB962C8B-B14F-4D97-AF65-F5344CB8AC3E}">
        <p14:creationId xmlns:p14="http://schemas.microsoft.com/office/powerpoint/2010/main" val="1774662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6816-FB54-EF31-B52C-0FD156944A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DEEB89-7B26-00AC-0D0F-78372ABA47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DB3BC7-E326-230A-2139-485F93F2890A}"/>
              </a:ext>
            </a:extLst>
          </p:cNvPr>
          <p:cNvSpPr>
            <a:spLocks noGrp="1"/>
          </p:cNvSpPr>
          <p:nvPr>
            <p:ph type="dt" sz="half" idx="10"/>
          </p:nvPr>
        </p:nvSpPr>
        <p:spPr>
          <a:xfrm>
            <a:off x="8115297" y="6382726"/>
            <a:ext cx="1225062" cy="365125"/>
          </a:xfrm>
          <a:prstGeom prst="rect">
            <a:avLst/>
          </a:prstGeom>
        </p:spPr>
        <p:txBody>
          <a:bodyPr/>
          <a:lstStyle/>
          <a:p>
            <a:fld id="{0646F433-34E1-4294-8DF6-5DF9003AE3A2}" type="datetime1">
              <a:rPr lang="en-GB" smtClean="0"/>
              <a:t>19/09/2025</a:t>
            </a:fld>
            <a:endParaRPr lang="en-GB"/>
          </a:p>
        </p:txBody>
      </p:sp>
      <p:sp>
        <p:nvSpPr>
          <p:cNvPr id="5" name="Footer Placeholder 4">
            <a:extLst>
              <a:ext uri="{FF2B5EF4-FFF2-40B4-BE49-F238E27FC236}">
                <a16:creationId xmlns:a16="http://schemas.microsoft.com/office/drawing/2014/main" id="{D67612C8-71A0-4729-5BC7-CE47753BAA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B06DF7-C893-5A46-4BE4-D38777B0BD15}"/>
              </a:ext>
            </a:extLst>
          </p:cNvPr>
          <p:cNvSpPr>
            <a:spLocks noGrp="1"/>
          </p:cNvSpPr>
          <p:nvPr>
            <p:ph type="sldNum" sz="quarter" idx="12"/>
          </p:nvPr>
        </p:nvSpPr>
        <p:spPr/>
        <p:txBody>
          <a:bodyPr/>
          <a:lstStyle/>
          <a:p>
            <a:fld id="{2255B7CD-076E-4CEC-BF49-9C40181F9C4C}" type="slidenum">
              <a:rPr lang="en-GB" smtClean="0"/>
              <a:t>‹#›</a:t>
            </a:fld>
            <a:endParaRPr lang="en-GB"/>
          </a:p>
        </p:txBody>
      </p:sp>
      <p:grpSp>
        <p:nvGrpSpPr>
          <p:cNvPr id="8" name="Group 7">
            <a:extLst>
              <a:ext uri="{FF2B5EF4-FFF2-40B4-BE49-F238E27FC236}">
                <a16:creationId xmlns:a16="http://schemas.microsoft.com/office/drawing/2014/main" id="{A84F4669-6BE9-DA02-D085-5D101ADC4FCE}"/>
              </a:ext>
            </a:extLst>
          </p:cNvPr>
          <p:cNvGrpSpPr/>
          <p:nvPr userDrawn="1"/>
        </p:nvGrpSpPr>
        <p:grpSpPr>
          <a:xfrm>
            <a:off x="-19649215" y="3922870"/>
            <a:ext cx="70845614" cy="2559006"/>
            <a:chOff x="-26343471" y="-144463"/>
            <a:chExt cx="79742747" cy="5851013"/>
          </a:xfrm>
        </p:grpSpPr>
        <p:sp>
          <p:nvSpPr>
            <p:cNvPr id="9" name="AutoShape 6" descr="Image result for sovereign housing association">
              <a:extLst>
                <a:ext uri="{FF2B5EF4-FFF2-40B4-BE49-F238E27FC236}">
                  <a16:creationId xmlns:a16="http://schemas.microsoft.com/office/drawing/2014/main" id="{B601EEE5-5CE5-E6EB-A995-C6E98F2A1ED5}"/>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8" descr="Image result for sovereign housing association">
              <a:extLst>
                <a:ext uri="{FF2B5EF4-FFF2-40B4-BE49-F238E27FC236}">
                  <a16:creationId xmlns:a16="http://schemas.microsoft.com/office/drawing/2014/main" id="{FA6C7CD6-6491-0A5D-370B-278A0E5EE1A5}"/>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0" descr="Image result for sovereign housing association">
              <a:extLst>
                <a:ext uri="{FF2B5EF4-FFF2-40B4-BE49-F238E27FC236}">
                  <a16:creationId xmlns:a16="http://schemas.microsoft.com/office/drawing/2014/main" id="{F0E98BA0-6956-B562-8CC7-880D41B70852}"/>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descr="Image result for sovereign housing association">
              <a:extLst>
                <a:ext uri="{FF2B5EF4-FFF2-40B4-BE49-F238E27FC236}">
                  <a16:creationId xmlns:a16="http://schemas.microsoft.com/office/drawing/2014/main" id="{EFF257E5-B8C0-5B19-945E-98128232D756}"/>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AutoShape 14" descr="Image result for sovereign housing association">
              <a:extLst>
                <a:ext uri="{FF2B5EF4-FFF2-40B4-BE49-F238E27FC236}">
                  <a16:creationId xmlns:a16="http://schemas.microsoft.com/office/drawing/2014/main" id="{A01C3F56-D575-47CA-87F6-E895AF3BB9F4}"/>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AutoShape 2" descr="Image result for mind charity logo png">
              <a:extLst>
                <a:ext uri="{FF2B5EF4-FFF2-40B4-BE49-F238E27FC236}">
                  <a16:creationId xmlns:a16="http://schemas.microsoft.com/office/drawing/2014/main" id="{C3213387-1615-FE81-D64B-6837B52D62EF}"/>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Picture 14" descr="Pink.png">
              <a:extLst>
                <a:ext uri="{FF2B5EF4-FFF2-40B4-BE49-F238E27FC236}">
                  <a16:creationId xmlns:a16="http://schemas.microsoft.com/office/drawing/2014/main" id="{EDBC0D75-87C7-4B4B-635D-0F7A55688E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343471" y="4530196"/>
              <a:ext cx="40393343" cy="1169987"/>
            </a:xfrm>
            <a:prstGeom prst="rect">
              <a:avLst/>
            </a:prstGeom>
          </p:spPr>
        </p:pic>
        <p:pic>
          <p:nvPicPr>
            <p:cNvPr id="16" name="Picture 15" descr="LightBlue.png">
              <a:extLst>
                <a:ext uri="{FF2B5EF4-FFF2-40B4-BE49-F238E27FC236}">
                  <a16:creationId xmlns:a16="http://schemas.microsoft.com/office/drawing/2014/main" id="{9E0B5DFB-715E-6FEF-1B22-AEC2249632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18131"/>
            <a:stretch/>
          </p:blipFill>
          <p:spPr>
            <a:xfrm>
              <a:off x="-5554126" y="4213244"/>
              <a:ext cx="58953402" cy="1382183"/>
            </a:xfrm>
            <a:prstGeom prst="rect">
              <a:avLst/>
            </a:prstGeom>
          </p:spPr>
        </p:pic>
        <p:pic>
          <p:nvPicPr>
            <p:cNvPr id="17" name="Picture 16" descr="Blue.png">
              <a:extLst>
                <a:ext uri="{FF2B5EF4-FFF2-40B4-BE49-F238E27FC236}">
                  <a16:creationId xmlns:a16="http://schemas.microsoft.com/office/drawing/2014/main" id="{9C8CAE6D-59FA-701C-AA1B-237908C6C1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922"/>
            <a:stretch/>
          </p:blipFill>
          <p:spPr>
            <a:xfrm>
              <a:off x="-7518372" y="4099195"/>
              <a:ext cx="23215571" cy="1607355"/>
            </a:xfrm>
            <a:prstGeom prst="rect">
              <a:avLst/>
            </a:prstGeom>
          </p:spPr>
        </p:pic>
        <p:pic>
          <p:nvPicPr>
            <p:cNvPr id="18" name="Picture 17" descr="Green.png">
              <a:extLst>
                <a:ext uri="{FF2B5EF4-FFF2-40B4-BE49-F238E27FC236}">
                  <a16:creationId xmlns:a16="http://schemas.microsoft.com/office/drawing/2014/main" id="{EC0881CF-E996-934F-A4D7-6C5261F17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9467" y="4456055"/>
              <a:ext cx="15714134" cy="819482"/>
            </a:xfrm>
            <a:prstGeom prst="rect">
              <a:avLst/>
            </a:prstGeom>
          </p:spPr>
        </p:pic>
        <p:pic>
          <p:nvPicPr>
            <p:cNvPr id="19" name="Picture 18" descr="DarkGreen.png">
              <a:extLst>
                <a:ext uri="{FF2B5EF4-FFF2-40B4-BE49-F238E27FC236}">
                  <a16:creationId xmlns:a16="http://schemas.microsoft.com/office/drawing/2014/main" id="{24F2F5D0-1FB3-CA86-2EE9-B0096205BE1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078338" y="3712721"/>
              <a:ext cx="37917435" cy="1977370"/>
            </a:xfrm>
            <a:prstGeom prst="rect">
              <a:avLst/>
            </a:prstGeom>
          </p:spPr>
        </p:pic>
      </p:grpSp>
    </p:spTree>
    <p:extLst>
      <p:ext uri="{BB962C8B-B14F-4D97-AF65-F5344CB8AC3E}">
        <p14:creationId xmlns:p14="http://schemas.microsoft.com/office/powerpoint/2010/main" val="209765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882644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163689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27558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 name="Title 1">
            <a:extLst>
              <a:ext uri="{FF2B5EF4-FFF2-40B4-BE49-F238E27FC236}">
                <a16:creationId xmlns:a16="http://schemas.microsoft.com/office/drawing/2014/main" id="{193E27B8-1344-EC9B-0C1B-F67B5A12B41A}"/>
              </a:ext>
            </a:extLst>
          </p:cNvPr>
          <p:cNvSpPr>
            <a:spLocks noGrp="1"/>
          </p:cNvSpPr>
          <p:nvPr>
            <p:ph type="title" hasCustomPrompt="1"/>
          </p:nvPr>
        </p:nvSpPr>
        <p:spPr>
          <a:xfrm>
            <a:off x="727275"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Rectangle 2">
            <a:extLst>
              <a:ext uri="{FF2B5EF4-FFF2-40B4-BE49-F238E27FC236}">
                <a16:creationId xmlns:a16="http://schemas.microsoft.com/office/drawing/2014/main" id="{9D9FDEB4-215F-3EB1-BA79-33BC94D0CAC0}"/>
              </a:ext>
            </a:extLst>
          </p:cNvPr>
          <p:cNvSpPr/>
          <p:nvPr userDrawn="1"/>
        </p:nvSpPr>
        <p:spPr>
          <a:xfrm>
            <a:off x="0" y="6543476"/>
            <a:ext cx="12192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7541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tx1"/>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US"/>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3385926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378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Heading, content, basic text one col">
    <p:bg>
      <p:bgPr>
        <a:solidFill>
          <a:srgbClr val="CCDFF1">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087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518307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content, basic text one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758" y="468977"/>
            <a:ext cx="1113253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646758" y="1415778"/>
            <a:ext cx="736038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27558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3">
            <a:extLst>
              <a:ext uri="{FF2B5EF4-FFF2-40B4-BE49-F238E27FC236}">
                <a16:creationId xmlns:a16="http://schemas.microsoft.com/office/drawing/2014/main" id="{C9F53C35-A3F8-34D7-A104-9FD372FB4EF1}"/>
              </a:ext>
            </a:extLst>
          </p:cNvPr>
          <p:cNvSpPr/>
          <p:nvPr userDrawn="1"/>
        </p:nvSpPr>
        <p:spPr>
          <a:xfrm>
            <a:off x="0" y="6543476"/>
            <a:ext cx="12192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64568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1271751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36414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bg>
      <p:bgPr>
        <a:solidFill>
          <a:srgbClr val="CCDFF1">
            <a:alpha val="30000"/>
          </a:srgb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822697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63697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Title, subhead, Three columns">
    <p:bg>
      <p:bgPr>
        <a:solidFill>
          <a:srgbClr val="CCDFF1">
            <a:alpha val="3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497847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6322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ading, subhead, bullets one column">
    <p:bg>
      <p:bgPr>
        <a:solidFill>
          <a:srgbClr val="CCDFF1">
            <a:alpha val="3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056246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274583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Headline slide with image A">
    <p:bg>
      <p:bgPr>
        <a:solidFill>
          <a:srgbClr val="CCDFF1">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962245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110866"/>
            <a:ext cx="3890150" cy="896938"/>
          </a:xfrm>
          <a:prstGeom prst="rect">
            <a:avLst/>
          </a:prstGeom>
        </p:spPr>
        <p:txBody>
          <a:bodyPr>
            <a:normAutofit/>
          </a:bodyPr>
          <a:lstStyle>
            <a:lvl1pPr marL="0" indent="0" algn="ctr">
              <a:buNone/>
              <a:defRPr sz="2200"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86503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mple-Icons-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2CCDA4-D437-6B48-8BBD-CAC30F281160}"/>
              </a:ext>
            </a:extLst>
          </p:cNvPr>
          <p:cNvSpPr/>
          <p:nvPr userDrawn="1"/>
        </p:nvSpPr>
        <p:spPr>
          <a:xfrm>
            <a:off x="11444644" y="627558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646758" y="2493188"/>
            <a:ext cx="11132534" cy="3070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51840" y="2123440"/>
            <a:ext cx="11027452" cy="363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D8D84E70-E62B-C2A8-8CFD-8BB2137F741C}"/>
              </a:ext>
            </a:extLst>
          </p:cNvPr>
          <p:cNvSpPr>
            <a:spLocks noGrp="1"/>
          </p:cNvSpPr>
          <p:nvPr>
            <p:ph type="title" hasCustomPrompt="1"/>
          </p:nvPr>
        </p:nvSpPr>
        <p:spPr>
          <a:xfrm>
            <a:off x="646758" y="468977"/>
            <a:ext cx="11132534" cy="865186"/>
          </a:xfrm>
          <a:prstGeom prst="rect">
            <a:avLst/>
          </a:prstGeom>
        </p:spPr>
        <p:txBody>
          <a:bodyPr lIns="0" tIns="0" rIns="0" bIns="0">
            <a:normAutofit/>
          </a:bodyPr>
          <a:lstStyle>
            <a:lvl1pPr>
              <a:defRPr sz="3600" b="1">
                <a:solidFill>
                  <a:schemeClr val="tx1"/>
                </a:solidFill>
              </a:defRPr>
            </a:lvl1pPr>
          </a:lstStyle>
          <a:p>
            <a:r>
              <a:rPr lang="en-GB" sz="1800" b="1" i="0" u="none" strike="noStrike">
                <a:solidFill>
                  <a:srgbClr val="000000"/>
                </a:solidFill>
                <a:effectLst/>
                <a:latin typeface="Aptos Narrow" panose="020B0004020202020204" pitchFamily="34" charset="0"/>
              </a:rPr>
              <a:t>Proposed timeline for internal communications around 10YHP</a:t>
            </a:r>
            <a:r>
              <a:rPr lang="en-GB"/>
              <a:t> </a:t>
            </a:r>
          </a:p>
        </p:txBody>
      </p:sp>
      <p:sp>
        <p:nvSpPr>
          <p:cNvPr id="5" name="Rectangle 4">
            <a:extLst>
              <a:ext uri="{FF2B5EF4-FFF2-40B4-BE49-F238E27FC236}">
                <a16:creationId xmlns:a16="http://schemas.microsoft.com/office/drawing/2014/main" id="{56741435-5153-7007-0886-76E8BD9E63F8}"/>
              </a:ext>
            </a:extLst>
          </p:cNvPr>
          <p:cNvSpPr/>
          <p:nvPr userDrawn="1"/>
        </p:nvSpPr>
        <p:spPr>
          <a:xfrm>
            <a:off x="0" y="6543476"/>
            <a:ext cx="12192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9C25437-0669-AF81-01B3-AA3F8E23450A}"/>
              </a:ext>
              <a:ext uri="{C183D7F6-B498-43B3-948B-1728B52AA6E4}">
                <adec:decorative xmlns:adec="http://schemas.microsoft.com/office/drawing/2017/decorative" val="1"/>
              </a:ext>
            </a:extLst>
          </p:cNvPr>
          <p:cNvSpPr/>
          <p:nvPr userDrawn="1"/>
        </p:nvSpPr>
        <p:spPr>
          <a:xfrm>
            <a:off x="781490" y="2148448"/>
            <a:ext cx="11027452" cy="363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D335B5B-9282-4376-2A09-D65DE5ECC1FD}"/>
              </a:ext>
              <a:ext uri="{C183D7F6-B498-43B3-948B-1728B52AA6E4}">
                <adec:decorative xmlns:adec="http://schemas.microsoft.com/office/drawing/2017/decorative" val="1"/>
              </a:ext>
            </a:extLst>
          </p:cNvPr>
          <p:cNvSpPr/>
          <p:nvPr userDrawn="1"/>
        </p:nvSpPr>
        <p:spPr>
          <a:xfrm>
            <a:off x="751840" y="2148448"/>
            <a:ext cx="11027452" cy="363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DED8C029-4CEF-7B20-C85C-3D5DDA77F59B}"/>
              </a:ext>
            </a:extLst>
          </p:cNvPr>
          <p:cNvGraphicFramePr>
            <a:graphicFrameLocks noGrp="1"/>
          </p:cNvGraphicFramePr>
          <p:nvPr userDrawn="1"/>
        </p:nvGraphicFramePr>
        <p:xfrm>
          <a:off x="889000" y="2153444"/>
          <a:ext cx="10414000" cy="3695700"/>
        </p:xfrm>
        <a:graphic>
          <a:graphicData uri="http://schemas.openxmlformats.org/drawingml/2006/table">
            <a:tbl>
              <a:tblPr/>
              <a:tblGrid>
                <a:gridCol w="1828800">
                  <a:extLst>
                    <a:ext uri="{9D8B030D-6E8A-4147-A177-3AD203B41FA5}">
                      <a16:colId xmlns:a16="http://schemas.microsoft.com/office/drawing/2014/main" val="3097329463"/>
                    </a:ext>
                  </a:extLst>
                </a:gridCol>
                <a:gridCol w="1460500">
                  <a:extLst>
                    <a:ext uri="{9D8B030D-6E8A-4147-A177-3AD203B41FA5}">
                      <a16:colId xmlns:a16="http://schemas.microsoft.com/office/drawing/2014/main" val="4189656618"/>
                    </a:ext>
                  </a:extLst>
                </a:gridCol>
                <a:gridCol w="1206500">
                  <a:extLst>
                    <a:ext uri="{9D8B030D-6E8A-4147-A177-3AD203B41FA5}">
                      <a16:colId xmlns:a16="http://schemas.microsoft.com/office/drawing/2014/main" val="573267722"/>
                    </a:ext>
                  </a:extLst>
                </a:gridCol>
                <a:gridCol w="1041400">
                  <a:extLst>
                    <a:ext uri="{9D8B030D-6E8A-4147-A177-3AD203B41FA5}">
                      <a16:colId xmlns:a16="http://schemas.microsoft.com/office/drawing/2014/main" val="3975957613"/>
                    </a:ext>
                  </a:extLst>
                </a:gridCol>
                <a:gridCol w="609600">
                  <a:extLst>
                    <a:ext uri="{9D8B030D-6E8A-4147-A177-3AD203B41FA5}">
                      <a16:colId xmlns:a16="http://schemas.microsoft.com/office/drawing/2014/main" val="2357577833"/>
                    </a:ext>
                  </a:extLst>
                </a:gridCol>
                <a:gridCol w="609600">
                  <a:extLst>
                    <a:ext uri="{9D8B030D-6E8A-4147-A177-3AD203B41FA5}">
                      <a16:colId xmlns:a16="http://schemas.microsoft.com/office/drawing/2014/main" val="1386476987"/>
                    </a:ext>
                  </a:extLst>
                </a:gridCol>
                <a:gridCol w="609600">
                  <a:extLst>
                    <a:ext uri="{9D8B030D-6E8A-4147-A177-3AD203B41FA5}">
                      <a16:colId xmlns:a16="http://schemas.microsoft.com/office/drawing/2014/main" val="475979944"/>
                    </a:ext>
                  </a:extLst>
                </a:gridCol>
                <a:gridCol w="609600">
                  <a:extLst>
                    <a:ext uri="{9D8B030D-6E8A-4147-A177-3AD203B41FA5}">
                      <a16:colId xmlns:a16="http://schemas.microsoft.com/office/drawing/2014/main" val="218087906"/>
                    </a:ext>
                  </a:extLst>
                </a:gridCol>
                <a:gridCol w="609600">
                  <a:extLst>
                    <a:ext uri="{9D8B030D-6E8A-4147-A177-3AD203B41FA5}">
                      <a16:colId xmlns:a16="http://schemas.microsoft.com/office/drawing/2014/main" val="2911008533"/>
                    </a:ext>
                  </a:extLst>
                </a:gridCol>
                <a:gridCol w="609600">
                  <a:extLst>
                    <a:ext uri="{9D8B030D-6E8A-4147-A177-3AD203B41FA5}">
                      <a16:colId xmlns:a16="http://schemas.microsoft.com/office/drawing/2014/main" val="1531633420"/>
                    </a:ext>
                  </a:extLst>
                </a:gridCol>
                <a:gridCol w="609600">
                  <a:extLst>
                    <a:ext uri="{9D8B030D-6E8A-4147-A177-3AD203B41FA5}">
                      <a16:colId xmlns:a16="http://schemas.microsoft.com/office/drawing/2014/main" val="4096132280"/>
                    </a:ext>
                  </a:extLst>
                </a:gridCol>
                <a:gridCol w="609600">
                  <a:extLst>
                    <a:ext uri="{9D8B030D-6E8A-4147-A177-3AD203B41FA5}">
                      <a16:colId xmlns:a16="http://schemas.microsoft.com/office/drawing/2014/main" val="838610548"/>
                    </a:ext>
                  </a:extLst>
                </a:gridCol>
              </a:tblGrid>
              <a:tr h="594360">
                <a:tc>
                  <a:txBody>
                    <a:bodyPr/>
                    <a:lstStyle/>
                    <a:p>
                      <a:pPr algn="l" fontAlgn="b"/>
                      <a:r>
                        <a:rPr lang="en-GB" sz="1200" b="1" i="0" u="none" strike="noStrike">
                          <a:solidFill>
                            <a:srgbClr val="000000"/>
                          </a:solidFill>
                          <a:effectLst/>
                          <a:latin typeface="Aptos Narrow" panose="020B0004020202020204" pitchFamily="34" charset="0"/>
                        </a:rPr>
                        <a:t>Proposed timeline for internal communications around 10YHP</a:t>
                      </a:r>
                    </a:p>
                  </a:txBody>
                  <a:tcPr marL="7620" marR="7620" marT="7620" marB="0" anchor="b">
                    <a:lnL>
                      <a:noFill/>
                    </a:lnL>
                    <a:lnR>
                      <a:noFill/>
                    </a:lnR>
                    <a:lnT>
                      <a:noFill/>
                    </a:lnT>
                    <a:lnB>
                      <a:noFill/>
                    </a:lnB>
                    <a:solidFill>
                      <a:srgbClr val="D9D9D9"/>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extLst>
                  <a:ext uri="{0D108BD9-81ED-4DB2-BD59-A6C34878D82A}">
                    <a16:rowId xmlns:a16="http://schemas.microsoft.com/office/drawing/2014/main" val="1935856978"/>
                  </a:ext>
                </a:extLst>
              </a:tr>
              <a:tr h="182880">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July</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August</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gridSpan="2">
                  <a:txBody>
                    <a:bodyPr/>
                    <a:lstStyle/>
                    <a:p>
                      <a:pPr algn="l" fontAlgn="b"/>
                      <a:r>
                        <a:rPr lang="en-GB" sz="1100" b="1" i="0" u="none" strike="noStrike">
                          <a:solidFill>
                            <a:srgbClr val="000000"/>
                          </a:solidFill>
                          <a:effectLst/>
                          <a:latin typeface="Aptos Narrow" panose="020B0004020202020204" pitchFamily="34" charset="0"/>
                        </a:rPr>
                        <a:t>September</a:t>
                      </a:r>
                    </a:p>
                  </a:txBody>
                  <a:tcPr marL="7620" marR="7620" marT="7620" marB="0" anchor="b">
                    <a:lnL>
                      <a:noFill/>
                    </a:lnL>
                    <a:lnR>
                      <a:noFill/>
                    </a:lnR>
                    <a:lnT>
                      <a:noFill/>
                    </a:lnT>
                    <a:lnB>
                      <a:noFill/>
                    </a:lnB>
                    <a:solidFill>
                      <a:srgbClr val="D9D9D9"/>
                    </a:solidFill>
                  </a:tcPr>
                </a:tc>
                <a:tc hMerge="1">
                  <a:txBody>
                    <a:bodyPr/>
                    <a:lstStyle/>
                    <a:p>
                      <a:endParaRPr lang="en-GB"/>
                    </a:p>
                  </a:txBody>
                  <a:tcPr/>
                </a:tc>
                <a:tc>
                  <a:txBody>
                    <a:bodyPr/>
                    <a:lstStyle/>
                    <a:p>
                      <a:pPr algn="l" fontAlgn="b"/>
                      <a:r>
                        <a:rPr lang="en-GB" sz="1100" b="1"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extLst>
                  <a:ext uri="{0D108BD9-81ED-4DB2-BD59-A6C34878D82A}">
                    <a16:rowId xmlns:a16="http://schemas.microsoft.com/office/drawing/2014/main" val="3293472904"/>
                  </a:ext>
                </a:extLst>
              </a:tr>
              <a:tr h="182880">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W/c 7</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w/c 14</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W/c 21</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W/c 28</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W/c 4</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W/c 11</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W/c 18</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W/c 25</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w/c 1</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W/c 8</a:t>
                      </a:r>
                    </a:p>
                  </a:txBody>
                  <a:tcPr marL="7620" marR="7620" marT="7620" marB="0" anchor="b">
                    <a:lnL>
                      <a:noFill/>
                    </a:lnL>
                    <a:lnR>
                      <a:noFill/>
                    </a:lnR>
                    <a:lnT>
                      <a:noFill/>
                    </a:lnT>
                    <a:lnB>
                      <a:noFill/>
                    </a:lnB>
                    <a:solidFill>
                      <a:srgbClr val="D9D9D9"/>
                    </a:solidFill>
                  </a:tcPr>
                </a:tc>
                <a:tc>
                  <a:txBody>
                    <a:bodyPr/>
                    <a:lstStyle/>
                    <a:p>
                      <a:pPr algn="l" fontAlgn="b"/>
                      <a:r>
                        <a:rPr lang="en-GB" sz="1100" b="1" i="0" u="none" strike="noStrike">
                          <a:solidFill>
                            <a:srgbClr val="000000"/>
                          </a:solidFill>
                          <a:effectLst/>
                          <a:latin typeface="Aptos Narrow" panose="020B0004020202020204" pitchFamily="34" charset="0"/>
                        </a:rPr>
                        <a:t>W/c 15</a:t>
                      </a:r>
                    </a:p>
                  </a:txBody>
                  <a:tcPr marL="7620" marR="7620" marT="7620" marB="0" anchor="b">
                    <a:lnL>
                      <a:noFill/>
                    </a:lnL>
                    <a:lnR>
                      <a:noFill/>
                    </a:lnR>
                    <a:lnT>
                      <a:noFill/>
                    </a:lnT>
                    <a:lnB>
                      <a:noFill/>
                    </a:lnB>
                    <a:solidFill>
                      <a:srgbClr val="D9D9D9"/>
                    </a:solidFill>
                  </a:tcPr>
                </a:tc>
                <a:extLst>
                  <a:ext uri="{0D108BD9-81ED-4DB2-BD59-A6C34878D82A}">
                    <a16:rowId xmlns:a16="http://schemas.microsoft.com/office/drawing/2014/main" val="1508432431"/>
                  </a:ext>
                </a:extLst>
              </a:tr>
              <a:tr h="182880">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71319109"/>
                  </a:ext>
                </a:extLst>
              </a:tr>
              <a:tr h="175260">
                <a:tc>
                  <a:txBody>
                    <a:bodyPr/>
                    <a:lstStyle/>
                    <a:p>
                      <a:pPr algn="l" fontAlgn="b"/>
                      <a:r>
                        <a:rPr lang="en-GB" sz="1100" b="1" i="0" u="none" strike="noStrike">
                          <a:solidFill>
                            <a:srgbClr val="000000"/>
                          </a:solidFill>
                          <a:effectLst/>
                          <a:latin typeface="Aptos Narrow" panose="020B0004020202020204" pitchFamily="34" charset="0"/>
                        </a:rPr>
                        <a:t>Activity and channels</a:t>
                      </a:r>
                    </a:p>
                  </a:txBody>
                  <a:tcPr marL="7620" marR="7620" marT="7620" marB="0" anchor="b">
                    <a:lnL>
                      <a:noFill/>
                    </a:lnL>
                    <a:lnR>
                      <a:noFill/>
                    </a:lnR>
                    <a:lnT>
                      <a:noFill/>
                    </a:lnT>
                    <a:lnB>
                      <a:noFill/>
                    </a:lnB>
                    <a:solidFill>
                      <a:srgbClr val="D9D9D9"/>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587370118"/>
                  </a:ext>
                </a:extLst>
              </a:tr>
              <a:tr h="182880">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D9D9D9"/>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946597403"/>
                  </a:ext>
                </a:extLst>
              </a:tr>
              <a:tr h="365760">
                <a:tc>
                  <a:txBody>
                    <a:bodyPr/>
                    <a:lstStyle/>
                    <a:p>
                      <a:pPr algn="l" fontAlgn="b"/>
                      <a:r>
                        <a:rPr lang="en-GB" sz="1100" b="0" i="0" u="none" strike="noStrike">
                          <a:solidFill>
                            <a:srgbClr val="000000"/>
                          </a:solidFill>
                          <a:effectLst/>
                          <a:latin typeface="Aptos Narrow" panose="020B0004020202020204" pitchFamily="34" charset="0"/>
                        </a:rPr>
                        <a:t>Joint all colleague briefings (both NHS England and DHSC)</a:t>
                      </a:r>
                    </a:p>
                  </a:txBody>
                  <a:tcPr marL="7620" marR="7620" marT="7620" marB="0" anchor="b">
                    <a:lnL>
                      <a:noFill/>
                    </a:lnL>
                    <a:lnR>
                      <a:noFill/>
                    </a:lnR>
                    <a:lnT>
                      <a:noFill/>
                    </a:lnT>
                    <a:lnB>
                      <a:noFill/>
                    </a:lnB>
                    <a:solidFill>
                      <a:srgbClr val="D9D9D9"/>
                    </a:solidFill>
                  </a:tcPr>
                </a:tc>
                <a:tc>
                  <a:txBody>
                    <a:bodyPr/>
                    <a:lstStyle/>
                    <a:p>
                      <a:pPr algn="r" fontAlgn="b"/>
                      <a:r>
                        <a:rPr lang="en-GB" sz="1100" b="0" i="0" u="none" strike="noStrike">
                          <a:solidFill>
                            <a:srgbClr val="000000"/>
                          </a:solidFill>
                          <a:effectLst/>
                          <a:latin typeface="Aptos Narrow" panose="020B0004020202020204" pitchFamily="34" charset="0"/>
                        </a:rPr>
                        <a:t>8</a:t>
                      </a:r>
                    </a:p>
                  </a:txBody>
                  <a:tcPr marL="7620" marR="7620" marT="7620" marB="0" anchor="b">
                    <a:lnL>
                      <a:noFill/>
                    </a:lnL>
                    <a:lnR>
                      <a:noFill/>
                    </a:lnR>
                    <a:lnT>
                      <a:noFill/>
                    </a:lnT>
                    <a:lnB>
                      <a:noFill/>
                    </a:lnB>
                    <a:solidFill>
                      <a:srgbClr val="83E28E"/>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FFFFFF"/>
                    </a:solidFill>
                  </a:tcPr>
                </a:tc>
                <a:tc>
                  <a:txBody>
                    <a:bodyPr/>
                    <a:lstStyle/>
                    <a:p>
                      <a:pPr algn="l" fontAlgn="b"/>
                      <a:r>
                        <a:rPr lang="en-GB" sz="1100" b="0" i="0" u="none" strike="noStrike">
                          <a:solidFill>
                            <a:srgbClr val="000000"/>
                          </a:solidFill>
                          <a:effectLst/>
                          <a:latin typeface="Aptos Narrow" panose="020B0004020202020204" pitchFamily="34" charset="0"/>
                        </a:rPr>
                        <a:t>TBC</a:t>
                      </a:r>
                    </a:p>
                  </a:txBody>
                  <a:tcPr marL="7620" marR="7620" marT="7620" marB="0" anchor="b">
                    <a:lnL>
                      <a:noFill/>
                    </a:lnL>
                    <a:lnR>
                      <a:noFill/>
                    </a:lnR>
                    <a:lnT>
                      <a:noFill/>
                    </a:lnT>
                    <a:lnB>
                      <a:noFill/>
                    </a:lnB>
                    <a:solidFill>
                      <a:srgbClr val="83E28E"/>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617683461"/>
                  </a:ext>
                </a:extLst>
              </a:tr>
              <a:tr h="182880">
                <a:tc>
                  <a:txBody>
                    <a:bodyPr/>
                    <a:lstStyle/>
                    <a:p>
                      <a:pPr algn="l" fontAlgn="b"/>
                      <a:r>
                        <a:rPr lang="en-GB" sz="1100" b="0" i="0" u="none" strike="noStrike">
                          <a:solidFill>
                            <a:srgbClr val="000000"/>
                          </a:solidFill>
                          <a:effectLst/>
                          <a:latin typeface="Aptos Narrow" panose="020B0004020202020204" pitchFamily="34" charset="0"/>
                        </a:rPr>
                        <a:t>Drop in sessions </a:t>
                      </a:r>
                    </a:p>
                  </a:txBody>
                  <a:tcPr marL="7620" marR="7620" marT="7620" marB="0" anchor="b">
                    <a:lnL>
                      <a:noFill/>
                    </a:lnL>
                    <a:lnR>
                      <a:noFill/>
                    </a:lnR>
                    <a:lnT>
                      <a:noFill/>
                    </a:lnT>
                    <a:lnB>
                      <a:noFill/>
                    </a:lnB>
                    <a:solidFill>
                      <a:srgbClr val="D9D9D9"/>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Shift 1</a:t>
                      </a:r>
                    </a:p>
                  </a:txBody>
                  <a:tcPr marL="7620" marR="7620" marT="7620" marB="0" anchor="b">
                    <a:lnL>
                      <a:noFill/>
                    </a:lnL>
                    <a:lnR>
                      <a:noFill/>
                    </a:lnR>
                    <a:lnT>
                      <a:noFill/>
                    </a:lnT>
                    <a:lnB>
                      <a:noFill/>
                    </a:lnB>
                    <a:solidFill>
                      <a:srgbClr val="00B050"/>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Shift 2</a:t>
                      </a:r>
                    </a:p>
                  </a:txBody>
                  <a:tcPr marL="7620" marR="7620" marT="7620" marB="0" anchor="b">
                    <a:lnL>
                      <a:noFill/>
                    </a:lnL>
                    <a:lnR>
                      <a:noFill/>
                    </a:lnR>
                    <a:lnT>
                      <a:noFill/>
                    </a:lnT>
                    <a:lnB>
                      <a:noFill/>
                    </a:lnB>
                    <a:solidFill>
                      <a:srgbClr val="00B050"/>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Shift 3</a:t>
                      </a:r>
                    </a:p>
                  </a:txBody>
                  <a:tcPr marL="7620" marR="7620" marT="7620" marB="0" anchor="b">
                    <a:lnL>
                      <a:noFill/>
                    </a:lnL>
                    <a:lnR>
                      <a:noFill/>
                    </a:lnR>
                    <a:lnT>
                      <a:noFill/>
                    </a:lnT>
                    <a:lnB>
                      <a:noFill/>
                    </a:lnB>
                    <a:solidFill>
                      <a:srgbClr val="00B050"/>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Chapter 4</a:t>
                      </a:r>
                    </a:p>
                  </a:txBody>
                  <a:tcPr marL="7620" marR="7620" marT="7620" marB="0" anchor="b">
                    <a:lnL>
                      <a:noFill/>
                    </a:lnL>
                    <a:lnR>
                      <a:noFill/>
                    </a:lnR>
                    <a:lnT>
                      <a:noFill/>
                    </a:lnT>
                    <a:lnB>
                      <a:noFill/>
                    </a:lnB>
                    <a:solidFill>
                      <a:srgbClr val="00B050"/>
                    </a:solidFill>
                  </a:tcPr>
                </a:tc>
                <a:extLst>
                  <a:ext uri="{0D108BD9-81ED-4DB2-BD59-A6C34878D82A}">
                    <a16:rowId xmlns:a16="http://schemas.microsoft.com/office/drawing/2014/main" val="68413534"/>
                  </a:ext>
                </a:extLst>
              </a:tr>
              <a:tr h="365760">
                <a:tc>
                  <a:txBody>
                    <a:bodyPr/>
                    <a:lstStyle/>
                    <a:p>
                      <a:pPr algn="l" fontAlgn="b"/>
                      <a:r>
                        <a:rPr lang="en-GB" sz="1100" b="0" i="0" u="none" strike="noStrike">
                          <a:solidFill>
                            <a:srgbClr val="000000"/>
                          </a:solidFill>
                          <a:effectLst/>
                          <a:latin typeface="Aptos Narrow" panose="020B0004020202020204" pitchFamily="34" charset="0"/>
                        </a:rPr>
                        <a:t>Senior Leadership Call (every Weds) - updates as required</a:t>
                      </a:r>
                    </a:p>
                  </a:txBody>
                  <a:tcPr marL="7620" marR="7620" marT="7620" marB="0" anchor="b">
                    <a:lnL>
                      <a:noFill/>
                    </a:lnL>
                    <a:lnR>
                      <a:noFill/>
                    </a:lnR>
                    <a:lnT>
                      <a:noFill/>
                    </a:lnT>
                    <a:lnB>
                      <a:noFill/>
                    </a:lnB>
                    <a:solidFill>
                      <a:srgbClr val="D9D9D9"/>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00B050"/>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00B050"/>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00B050"/>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00B050"/>
                    </a:solidFill>
                  </a:tcPr>
                </a:tc>
                <a:extLst>
                  <a:ext uri="{0D108BD9-81ED-4DB2-BD59-A6C34878D82A}">
                    <a16:rowId xmlns:a16="http://schemas.microsoft.com/office/drawing/2014/main" val="3681789591"/>
                  </a:ext>
                </a:extLst>
              </a:tr>
              <a:tr h="365760">
                <a:tc>
                  <a:txBody>
                    <a:bodyPr/>
                    <a:lstStyle/>
                    <a:p>
                      <a:pPr algn="l" fontAlgn="b"/>
                      <a:r>
                        <a:rPr lang="en-GB" sz="1100" b="0" i="0" u="none" strike="noStrike">
                          <a:solidFill>
                            <a:srgbClr val="000000"/>
                          </a:solidFill>
                          <a:effectLst/>
                          <a:latin typeface="Aptos Narrow" panose="020B0004020202020204" pitchFamily="34" charset="0"/>
                        </a:rPr>
                        <a:t>10YHP speakers attend regional/directorate town halls</a:t>
                      </a:r>
                    </a:p>
                  </a:txBody>
                  <a:tcPr marL="7620" marR="7620" marT="7620" marB="0" anchor="b">
                    <a:lnL>
                      <a:noFill/>
                    </a:lnL>
                    <a:lnR>
                      <a:noFill/>
                    </a:lnR>
                    <a:lnT>
                      <a:noFill/>
                    </a:lnT>
                    <a:lnB>
                      <a:noFill/>
                    </a:lnB>
                    <a:solidFill>
                      <a:srgbClr val="D9D9D9"/>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3C7D22"/>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3C7D22"/>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3C7D22"/>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3C7D22"/>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3C7D22"/>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3C7D22"/>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3C7D22"/>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3C7D22"/>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687809883"/>
                  </a:ext>
                </a:extLst>
              </a:tr>
              <a:tr h="731520">
                <a:tc>
                  <a:txBody>
                    <a:bodyPr/>
                    <a:lstStyle/>
                    <a:p>
                      <a:pPr algn="l" fontAlgn="b"/>
                      <a:r>
                        <a:rPr lang="en-GB" sz="1100" b="0" i="0" u="none" strike="noStrike">
                          <a:solidFill>
                            <a:srgbClr val="000000"/>
                          </a:solidFill>
                          <a:effectLst/>
                          <a:latin typeface="Aptos Narrow" panose="020B0004020202020204" pitchFamily="34" charset="0"/>
                        </a:rPr>
                        <a:t>Joint 10YHP content (published across both NHS England and DHSC and other examples (eg press notices) of the three shifts</a:t>
                      </a:r>
                    </a:p>
                  </a:txBody>
                  <a:tcPr marL="7620" marR="7620" marT="7620" marB="0" anchor="b">
                    <a:lnL>
                      <a:noFill/>
                    </a:lnL>
                    <a:lnR>
                      <a:noFill/>
                    </a:lnR>
                    <a:lnT>
                      <a:noFill/>
                    </a:lnT>
                    <a:lnB>
                      <a:noFill/>
                    </a:lnB>
                    <a:solidFill>
                      <a:srgbClr val="D9D9D9"/>
                    </a:solidFill>
                  </a:tcPr>
                </a:tc>
                <a:tc>
                  <a:txBody>
                    <a:bodyPr/>
                    <a:lstStyle/>
                    <a:p>
                      <a:pPr algn="l" fontAlgn="b"/>
                      <a:r>
                        <a:rPr lang="en-GB" sz="1100" b="0" i="0" u="none" strike="noStrike">
                          <a:solidFill>
                            <a:srgbClr val="000000"/>
                          </a:solidFill>
                          <a:effectLst/>
                          <a:latin typeface="Aptos Narrow" panose="020B0004020202020204" pitchFamily="34" charset="0"/>
                        </a:rPr>
                        <a:t>Neighbour hood shift overview</a:t>
                      </a:r>
                    </a:p>
                  </a:txBody>
                  <a:tcPr marL="7620" marR="7620" marT="7620" marB="0" anchor="b">
                    <a:lnL>
                      <a:noFill/>
                    </a:lnL>
                    <a:lnR>
                      <a:noFill/>
                    </a:lnR>
                    <a:lnT>
                      <a:noFill/>
                    </a:lnT>
                    <a:lnB>
                      <a:noFill/>
                    </a:lnB>
                    <a:solidFill>
                      <a:srgbClr val="B5E6A2"/>
                    </a:solidFill>
                  </a:tcPr>
                </a:tc>
                <a:tc>
                  <a:txBody>
                    <a:bodyPr/>
                    <a:lstStyle/>
                    <a:p>
                      <a:pPr algn="l" fontAlgn="b"/>
                      <a:r>
                        <a:rPr lang="en-GB" sz="1100" b="0" i="0" u="none" strike="noStrike">
                          <a:solidFill>
                            <a:srgbClr val="000000"/>
                          </a:solidFill>
                          <a:effectLst/>
                          <a:latin typeface="Aptos Narrow" panose="020B0004020202020204" pitchFamily="34" charset="0"/>
                        </a:rPr>
                        <a:t>Digital shift overview</a:t>
                      </a:r>
                    </a:p>
                  </a:txBody>
                  <a:tcPr marL="7620" marR="7620" marT="7620" marB="0" anchor="b">
                    <a:lnL>
                      <a:noFill/>
                    </a:lnL>
                    <a:lnR>
                      <a:noFill/>
                    </a:lnR>
                    <a:lnT>
                      <a:noFill/>
                    </a:lnT>
                    <a:lnB>
                      <a:noFill/>
                    </a:lnB>
                    <a:solidFill>
                      <a:srgbClr val="B5E6A2"/>
                    </a:solidFill>
                  </a:tcPr>
                </a:tc>
                <a:tc>
                  <a:txBody>
                    <a:bodyPr/>
                    <a:lstStyle/>
                    <a:p>
                      <a:pPr algn="l" fontAlgn="b"/>
                      <a:r>
                        <a:rPr lang="en-GB" sz="1100" b="0" i="0" u="none" strike="noStrike">
                          <a:solidFill>
                            <a:srgbClr val="000000"/>
                          </a:solidFill>
                          <a:effectLst/>
                          <a:latin typeface="Aptos Narrow" panose="020B0004020202020204" pitchFamily="34" charset="0"/>
                        </a:rPr>
                        <a:t>Prevention shift overview (Date TBC)</a:t>
                      </a:r>
                    </a:p>
                  </a:txBody>
                  <a:tcPr marL="7620" marR="7620" marT="7620" marB="0" anchor="b">
                    <a:lnL>
                      <a:noFill/>
                    </a:lnL>
                    <a:lnR>
                      <a:noFill/>
                    </a:lnR>
                    <a:lnT>
                      <a:noFill/>
                    </a:lnT>
                    <a:lnB>
                      <a:noFill/>
                    </a:lnB>
                    <a:solidFill>
                      <a:srgbClr val="B5E6A2"/>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B5E6A2"/>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858246535"/>
                  </a:ext>
                </a:extLst>
              </a:tr>
              <a:tr h="182880">
                <a:tc>
                  <a:txBody>
                    <a:bodyPr/>
                    <a:lstStyle/>
                    <a:p>
                      <a:pPr algn="l" fontAlgn="b"/>
                      <a:r>
                        <a:rPr lang="en-GB" sz="1100" b="0" i="0" u="none" strike="noStrike">
                          <a:solidFill>
                            <a:srgbClr val="000000"/>
                          </a:solidFill>
                          <a:effectLst/>
                          <a:latin typeface="Aptos Narrow" panose="020B0004020202020204" pitchFamily="34" charset="0"/>
                        </a:rPr>
                        <a:t>Personal examples</a:t>
                      </a:r>
                    </a:p>
                  </a:txBody>
                  <a:tcPr marL="7620" marR="7620" marT="7620" marB="0" anchor="b">
                    <a:lnL>
                      <a:noFill/>
                    </a:lnL>
                    <a:lnR>
                      <a:noFill/>
                    </a:lnR>
                    <a:lnT>
                      <a:noFill/>
                    </a:lnT>
                    <a:lnB>
                      <a:noFill/>
                    </a:lnB>
                    <a:solidFill>
                      <a:srgbClr val="D9D9D9"/>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92D050"/>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92D050"/>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92D050"/>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92D050"/>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92D050"/>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92D050"/>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92D050"/>
                    </a:solidFill>
                  </a:tcPr>
                </a:tc>
                <a:tc>
                  <a:txBody>
                    <a:bodyPr/>
                    <a:lstStyle/>
                    <a:p>
                      <a:pPr algn="l" fontAlgn="b"/>
                      <a:r>
                        <a:rPr lang="en-GB" sz="11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a:noFill/>
                    </a:lnB>
                    <a:solidFill>
                      <a:srgbClr val="92D050"/>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661733089"/>
                  </a:ext>
                </a:extLst>
              </a:tr>
            </a:tbl>
          </a:graphicData>
        </a:graphic>
      </p:graphicFrame>
    </p:spTree>
    <p:extLst>
      <p:ext uri="{BB962C8B-B14F-4D97-AF65-F5344CB8AC3E}">
        <p14:creationId xmlns:p14="http://schemas.microsoft.com/office/powerpoint/2010/main" val="1909195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Quote large Centred">
    <p:bg>
      <p:bgPr>
        <a:solidFill>
          <a:srgbClr val="CCDFF1">
            <a:alpha val="30000"/>
          </a:srgb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793654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196511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908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tx1"/>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tx1"/>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tx1"/>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tx1"/>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54541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tx1"/>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036316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con Grid Boxes 2UP with Intro">
    <p:bg>
      <p:bgPr>
        <a:solidFill>
          <a:srgbClr val="CCDFF1">
            <a:alpha val="30000"/>
          </a:srgb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tx1"/>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81071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633609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CON Grid Boxes 4UP with Intro">
    <p:bg>
      <p:bgPr>
        <a:solidFill>
          <a:srgbClr val="CCDFF1">
            <a:alpha val="30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564873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602779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469591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ubhead,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27558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 name="Title 1">
            <a:extLst>
              <a:ext uri="{FF2B5EF4-FFF2-40B4-BE49-F238E27FC236}">
                <a16:creationId xmlns:a16="http://schemas.microsoft.com/office/drawing/2014/main" id="{8D742765-B0CF-FA25-7CCB-D289D5FC208A}"/>
              </a:ext>
            </a:extLst>
          </p:cNvPr>
          <p:cNvSpPr>
            <a:spLocks noGrp="1"/>
          </p:cNvSpPr>
          <p:nvPr>
            <p:ph type="title" hasCustomPrompt="1"/>
          </p:nvPr>
        </p:nvSpPr>
        <p:spPr>
          <a:xfrm>
            <a:off x="646758" y="468977"/>
            <a:ext cx="1113253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3">
            <a:extLst>
              <a:ext uri="{FF2B5EF4-FFF2-40B4-BE49-F238E27FC236}">
                <a16:creationId xmlns:a16="http://schemas.microsoft.com/office/drawing/2014/main" id="{88F84F53-2FFA-4B45-6705-DB9A516A8DFC}"/>
              </a:ext>
            </a:extLst>
          </p:cNvPr>
          <p:cNvSpPr/>
          <p:nvPr userDrawn="1"/>
        </p:nvSpPr>
        <p:spPr>
          <a:xfrm>
            <a:off x="0" y="6543476"/>
            <a:ext cx="12192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37205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tx1"/>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tx1"/>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44296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XT Grid Boxes, Titles 2UP +Intro ">
    <p:bg>
      <p:bgPr>
        <a:solidFill>
          <a:srgbClr val="CCDFF1">
            <a:alpha val="30000"/>
          </a:srgb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tx1"/>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tx1"/>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39266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tx1"/>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tx1"/>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tx1"/>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191942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solidFill>
                  <a:schemeClr val="tx1"/>
                </a:solidFill>
              </a:defRPr>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tx1"/>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tx1"/>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tx1"/>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tx1"/>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51095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EXT Grid boxes, Titles 4UP +Intro">
    <p:bg>
      <p:bgPr>
        <a:solidFill>
          <a:srgbClr val="CCDFF1">
            <a:alpha val="30000"/>
          </a:srgb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a:ln w="6350">
            <a:solidFill>
              <a:schemeClr val="accent2"/>
            </a:solidFill>
          </a:ln>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solidFill>
                  <a:schemeClr val="tx1"/>
                </a:solidFill>
              </a:defRPr>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tx1"/>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tx1"/>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tx1"/>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tx1"/>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41046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tx1"/>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tx1"/>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tx1"/>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tx1"/>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tx1"/>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801983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tx1"/>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tx1"/>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tx1"/>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tx1"/>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tx1"/>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tx1"/>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631026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19581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572171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Quote blue">
    <p:bg>
      <p:bgPr>
        <a:solidFill>
          <a:srgbClr val="CCDFF1">
            <a:alpha val="30000"/>
          </a:srgb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881137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ubhead, Three column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27558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 name="Title 1">
            <a:extLst>
              <a:ext uri="{FF2B5EF4-FFF2-40B4-BE49-F238E27FC236}">
                <a16:creationId xmlns:a16="http://schemas.microsoft.com/office/drawing/2014/main" id="{DC8592DF-0478-462D-6D45-E6FC3233BE9D}"/>
              </a:ext>
            </a:extLst>
          </p:cNvPr>
          <p:cNvSpPr>
            <a:spLocks noGrp="1"/>
          </p:cNvSpPr>
          <p:nvPr>
            <p:ph type="title" hasCustomPrompt="1"/>
          </p:nvPr>
        </p:nvSpPr>
        <p:spPr>
          <a:xfrm>
            <a:off x="646758" y="468977"/>
            <a:ext cx="1113253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1" name="Content Placeholder 2">
            <a:extLst>
              <a:ext uri="{FF2B5EF4-FFF2-40B4-BE49-F238E27FC236}">
                <a16:creationId xmlns:a16="http://schemas.microsoft.com/office/drawing/2014/main" id="{A7AD5963-FB96-25F6-3EAA-1A30FC0A1FA7}"/>
              </a:ext>
            </a:extLst>
          </p:cNvPr>
          <p:cNvSpPr>
            <a:spLocks noGrp="1"/>
          </p:cNvSpPr>
          <p:nvPr>
            <p:ph idx="1"/>
          </p:nvPr>
        </p:nvSpPr>
        <p:spPr>
          <a:xfrm>
            <a:off x="646758"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12" name="Text Placeholder 7">
            <a:extLst>
              <a:ext uri="{FF2B5EF4-FFF2-40B4-BE49-F238E27FC236}">
                <a16:creationId xmlns:a16="http://schemas.microsoft.com/office/drawing/2014/main" id="{4BF0DD3D-B392-F21B-6DC4-860820C42BBB}"/>
              </a:ext>
            </a:extLst>
          </p:cNvPr>
          <p:cNvSpPr>
            <a:spLocks noGrp="1"/>
          </p:cNvSpPr>
          <p:nvPr>
            <p:ph type="body" sz="quarter" idx="13" hasCustomPrompt="1"/>
          </p:nvPr>
        </p:nvSpPr>
        <p:spPr>
          <a:xfrm>
            <a:off x="646758" y="2017094"/>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4" name="Rectangle 3">
            <a:extLst>
              <a:ext uri="{FF2B5EF4-FFF2-40B4-BE49-F238E27FC236}">
                <a16:creationId xmlns:a16="http://schemas.microsoft.com/office/drawing/2014/main" id="{B36C1D56-71DA-6AB9-38E6-8E6E44A6FBCF}"/>
              </a:ext>
            </a:extLst>
          </p:cNvPr>
          <p:cNvSpPr/>
          <p:nvPr userDrawn="1"/>
        </p:nvSpPr>
        <p:spPr>
          <a:xfrm>
            <a:off x="0" y="6543476"/>
            <a:ext cx="12192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70112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266959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334203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353834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998755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251852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939827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696374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82688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3655234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Data 1">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826531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758"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646758" y="2017094"/>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27558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 name="Title 1">
            <a:extLst>
              <a:ext uri="{FF2B5EF4-FFF2-40B4-BE49-F238E27FC236}">
                <a16:creationId xmlns:a16="http://schemas.microsoft.com/office/drawing/2014/main" id="{5921A301-4361-2E0D-BD88-40ACBE71F756}"/>
              </a:ext>
            </a:extLst>
          </p:cNvPr>
          <p:cNvSpPr>
            <a:spLocks noGrp="1"/>
          </p:cNvSpPr>
          <p:nvPr>
            <p:ph type="title" hasCustomPrompt="1"/>
          </p:nvPr>
        </p:nvSpPr>
        <p:spPr>
          <a:xfrm>
            <a:off x="646758" y="468977"/>
            <a:ext cx="1113253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5" name="Rectangle 4">
            <a:extLst>
              <a:ext uri="{FF2B5EF4-FFF2-40B4-BE49-F238E27FC236}">
                <a16:creationId xmlns:a16="http://schemas.microsoft.com/office/drawing/2014/main" id="{DC7170DE-0955-C51D-7804-649BDB1AF8FE}"/>
              </a:ext>
            </a:extLst>
          </p:cNvPr>
          <p:cNvSpPr/>
          <p:nvPr userDrawn="1"/>
        </p:nvSpPr>
        <p:spPr>
          <a:xfrm>
            <a:off x="0" y="6543476"/>
            <a:ext cx="12192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967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Data 1">
    <p:bg>
      <p:bgPr>
        <a:solidFill>
          <a:srgbClr val="CCDFF1">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44456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Data 1">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772029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Data 1">
    <p:bg>
      <p:bgPr>
        <a:solidFill>
          <a:srgbClr val="CCDFF1">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57710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nd Slide ACCESSIBLE">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074534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5" name="Rectangle 4">
            <a:extLst>
              <a:ext uri="{FF2B5EF4-FFF2-40B4-BE49-F238E27FC236}">
                <a16:creationId xmlns:a16="http://schemas.microsoft.com/office/drawing/2014/main" id="{BA8711B3-91A4-9FB6-9A37-470A99222542}"/>
              </a:ext>
            </a:extLst>
          </p:cNvPr>
          <p:cNvSpPr/>
          <p:nvPr userDrawn="1"/>
        </p:nvSpPr>
        <p:spPr>
          <a:xfrm>
            <a:off x="0" y="6543476"/>
            <a:ext cx="6096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32852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Quote large Cent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27558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sp>
        <p:nvSpPr>
          <p:cNvPr id="4" name="Rectangle 3">
            <a:extLst>
              <a:ext uri="{FF2B5EF4-FFF2-40B4-BE49-F238E27FC236}">
                <a16:creationId xmlns:a16="http://schemas.microsoft.com/office/drawing/2014/main" id="{6A343407-FA00-2793-75AD-B8436AB6C8A4}"/>
              </a:ext>
            </a:extLst>
          </p:cNvPr>
          <p:cNvSpPr/>
          <p:nvPr userDrawn="1"/>
        </p:nvSpPr>
        <p:spPr>
          <a:xfrm>
            <a:off x="0" y="6543476"/>
            <a:ext cx="12192000" cy="317009"/>
          </a:xfrm>
          <a:prstGeom prst="rect">
            <a:avLst/>
          </a:prstGeom>
          <a:gradFill flip="none" rotWithShape="1">
            <a:gsLst>
              <a:gs pos="0">
                <a:schemeClr val="bg2"/>
              </a:gs>
              <a:gs pos="100000">
                <a:srgbClr val="00AD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95771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42" Type="http://schemas.openxmlformats.org/officeDocument/2006/relationships/slideLayout" Target="../slideLayouts/slideLayout67.xml"/><Relationship Id="rId47" Type="http://schemas.openxmlformats.org/officeDocument/2006/relationships/slideLayout" Target="../slideLayouts/slideLayout72.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9" Type="http://schemas.openxmlformats.org/officeDocument/2006/relationships/slideLayout" Target="../slideLayouts/slideLayout54.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49"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 Id="rId48" Type="http://schemas.openxmlformats.org/officeDocument/2006/relationships/slideLayout" Target="../slideLayouts/slideLayout73.xml"/><Relationship Id="rId8" Type="http://schemas.openxmlformats.org/officeDocument/2006/relationships/slideLayout" Target="../slideLayouts/slideLayout33.xml"/><Relationship Id="rId3" Type="http://schemas.openxmlformats.org/officeDocument/2006/relationships/slideLayout" Target="../slideLayouts/slideLayout28.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slideLayout" Target="../slideLayouts/slideLayout71.xml"/><Relationship Id="rId20" Type="http://schemas.openxmlformats.org/officeDocument/2006/relationships/slideLayout" Target="../slideLayouts/slideLayout45.xml"/><Relationship Id="rId41" Type="http://schemas.openxmlformats.org/officeDocument/2006/relationships/slideLayout" Target="../slideLayouts/slideLayout66.xml"/><Relationship Id="rId1" Type="http://schemas.openxmlformats.org/officeDocument/2006/relationships/slideLayout" Target="../slideLayouts/slideLayout26.xml"/><Relationship Id="rId6"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19/09/2025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944" r:id="rId2"/>
    <p:sldLayoutId id="2147483817" r:id="rId3"/>
    <p:sldLayoutId id="2147483833" r:id="rId4"/>
    <p:sldLayoutId id="2147483826" r:id="rId5"/>
    <p:sldLayoutId id="2147483827" r:id="rId6"/>
    <p:sldLayoutId id="2147483789" r:id="rId7"/>
    <p:sldLayoutId id="2147483818" r:id="rId8"/>
    <p:sldLayoutId id="2147483791" r:id="rId9"/>
    <p:sldLayoutId id="2147483813" r:id="rId10"/>
    <p:sldLayoutId id="2147483814" r:id="rId11"/>
    <p:sldLayoutId id="2147483815" r:id="rId12"/>
    <p:sldLayoutId id="2147483719" r:id="rId13"/>
    <p:sldLayoutId id="2147483938" r:id="rId14"/>
    <p:sldLayoutId id="2147483939" r:id="rId15"/>
    <p:sldLayoutId id="2147483933" r:id="rId16"/>
    <p:sldLayoutId id="2147483824" r:id="rId17"/>
    <p:sldLayoutId id="2147483926" r:id="rId18"/>
    <p:sldLayoutId id="2147483940" r:id="rId19"/>
    <p:sldLayoutId id="2147483924" r:id="rId20"/>
    <p:sldLayoutId id="2147483945" r:id="rId21"/>
    <p:sldLayoutId id="2147483946" r:id="rId22"/>
    <p:sldLayoutId id="2147483947" r:id="rId23"/>
    <p:sldLayoutId id="2147483948" r:id="rId24"/>
    <p:sldLayoutId id="2147483998" r:id="rId2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19/09/2025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2628064541"/>
      </p:ext>
    </p:extLst>
  </p:cSld>
  <p:clrMap bg1="dk1" tx1="lt1" bg2="dk2"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 id="2147483967" r:id="rId18"/>
    <p:sldLayoutId id="2147483968" r:id="rId19"/>
    <p:sldLayoutId id="2147483969" r:id="rId20"/>
    <p:sldLayoutId id="2147483970" r:id="rId21"/>
    <p:sldLayoutId id="2147483971" r:id="rId22"/>
    <p:sldLayoutId id="2147483972" r:id="rId23"/>
    <p:sldLayoutId id="2147483973" r:id="rId24"/>
    <p:sldLayoutId id="2147483974" r:id="rId25"/>
    <p:sldLayoutId id="2147483975" r:id="rId26"/>
    <p:sldLayoutId id="2147483976" r:id="rId27"/>
    <p:sldLayoutId id="2147483977" r:id="rId28"/>
    <p:sldLayoutId id="2147483978" r:id="rId29"/>
    <p:sldLayoutId id="2147483979" r:id="rId30"/>
    <p:sldLayoutId id="2147483980" r:id="rId31"/>
    <p:sldLayoutId id="2147483981" r:id="rId32"/>
    <p:sldLayoutId id="2147483982" r:id="rId33"/>
    <p:sldLayoutId id="2147483983" r:id="rId34"/>
    <p:sldLayoutId id="2147483984" r:id="rId35"/>
    <p:sldLayoutId id="2147483985" r:id="rId36"/>
    <p:sldLayoutId id="2147483986" r:id="rId37"/>
    <p:sldLayoutId id="2147483987" r:id="rId38"/>
    <p:sldLayoutId id="2147483988" r:id="rId39"/>
    <p:sldLayoutId id="2147483989" r:id="rId40"/>
    <p:sldLayoutId id="2147483990" r:id="rId41"/>
    <p:sldLayoutId id="2147483991" r:id="rId42"/>
    <p:sldLayoutId id="2147483992" r:id="rId43"/>
    <p:sldLayoutId id="2147483993" r:id="rId44"/>
    <p:sldLayoutId id="2147483994" r:id="rId45"/>
    <p:sldLayoutId id="2147483995" r:id="rId46"/>
    <p:sldLayoutId id="2147483996" r:id="rId47"/>
    <p:sldLayoutId id="2147483997" r:id="rId4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hyperlink" Target="https://www.menti.com/alz7evqjbn6m" TargetMode="External"/><Relationship Id="rId4" Type="http://schemas.openxmlformats.org/officeDocument/2006/relationships/hyperlink" Target="https://www.mentimeter.com/app/presentation/al66vkjigsfz99sm8k7naq4xxpkdp25r/edit?source=share-modal"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menti.com/alz7evqjbn6m"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microsoft.com/office/2018/10/relationships/comments" Target="../comments/modernComment_7FE4E50E_D4DB1D24.xml"/><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image" Target="../media/image3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notesSlide" Target="../notesSlides/notesSlide21.xml"/><Relationship Id="rId16" Type="http://schemas.openxmlformats.org/officeDocument/2006/relationships/image" Target="../media/image70.svg"/><Relationship Id="rId1" Type="http://schemas.openxmlformats.org/officeDocument/2006/relationships/slideLayout" Target="../slideLayouts/slideLayout21.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 Id="rId14" Type="http://schemas.openxmlformats.org/officeDocument/2006/relationships/image" Target="../media/image68.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21" Type="http://schemas.openxmlformats.org/officeDocument/2006/relationships/diagramColors" Target="../diagrams/colors4.xml"/><Relationship Id="rId34" Type="http://schemas.openxmlformats.org/officeDocument/2006/relationships/diagramLayout" Target="../diagrams/layout7.xml"/><Relationship Id="rId7" Type="http://schemas.openxmlformats.org/officeDocument/2006/relationships/image" Target="../media/image13.png"/><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2" Type="http://schemas.openxmlformats.org/officeDocument/2006/relationships/notesSlide" Target="../notesSlides/notesSlide23.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21.xml"/><Relationship Id="rId6" Type="http://schemas.openxmlformats.org/officeDocument/2006/relationships/image" Target="../media/image12.png"/><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5" Type="http://schemas.openxmlformats.org/officeDocument/2006/relationships/image" Target="../media/image11.png"/><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image" Target="../media/image10.png"/><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 Id="rId8" Type="http://schemas.openxmlformats.org/officeDocument/2006/relationships/diagramData" Target="../diagrams/data2.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hyperlink" Target="https://www.menti.com/alz7evqjbn6m" TargetMode="External"/><Relationship Id="rId4" Type="http://schemas.openxmlformats.org/officeDocument/2006/relationships/hyperlink" Target="https://www.mentimeter.com/app/presentation/al66vkjigsfz99sm8k7naq4xxpkdp25r/edit?source=share-modal"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www.menti.com/alz7evqjbn6m" TargetMode="Externa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s://future.nhs.uk/vaccsandscreening/viewdocument?docid=248766405&amp;done=DOCCreated1&amp;fid=41910288"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s://future.nhs.uk/vaccsandscreening/view?objectID=65096912" TargetMode="External"/><Relationship Id="rId4" Type="http://schemas.openxmlformats.org/officeDocument/2006/relationships/hyperlink" Target="https://future.nhs.uk/vaccsandscreening/view?objectId=6509707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D553F-1F74-2A75-473A-7684B8C04AA8}"/>
              </a:ext>
            </a:extLst>
          </p:cNvPr>
          <p:cNvSpPr>
            <a:spLocks noGrp="1"/>
          </p:cNvSpPr>
          <p:nvPr>
            <p:ph type="ctrTitle"/>
          </p:nvPr>
        </p:nvSpPr>
        <p:spPr>
          <a:xfrm>
            <a:off x="538237" y="4117194"/>
            <a:ext cx="9457074" cy="810244"/>
          </a:xfrm>
        </p:spPr>
        <p:txBody>
          <a:bodyPr/>
          <a:lstStyle/>
          <a:p>
            <a:r>
              <a:rPr lang="en-GB"/>
              <a:t>Diabetic Eye Screening National Programme Update</a:t>
            </a:r>
            <a:br>
              <a:rPr lang="en-GB"/>
            </a:br>
            <a:br>
              <a:rPr lang="en-GB"/>
            </a:br>
            <a:r>
              <a:rPr lang="en-GB" sz="4400"/>
              <a:t>Sept 2025</a:t>
            </a:r>
            <a:endParaRPr lang="en-GB"/>
          </a:p>
        </p:txBody>
      </p:sp>
      <p:sp>
        <p:nvSpPr>
          <p:cNvPr id="25" name="Text Placeholder 8">
            <a:extLst>
              <a:ext uri="{FF2B5EF4-FFF2-40B4-BE49-F238E27FC236}">
                <a16:creationId xmlns:a16="http://schemas.microsoft.com/office/drawing/2014/main" id="{0FA2ED67-D81E-DD27-8D09-1FADFA51A351}"/>
              </a:ext>
            </a:extLst>
          </p:cNvPr>
          <p:cNvSpPr>
            <a:spLocks noGrp="1"/>
          </p:cNvSpPr>
          <p:nvPr>
            <p:ph type="body" sz="quarter" idx="13"/>
          </p:nvPr>
        </p:nvSpPr>
        <p:spPr>
          <a:xfrm>
            <a:off x="626727" y="5263058"/>
            <a:ext cx="6882935" cy="592674"/>
          </a:xfrm>
        </p:spPr>
        <p:txBody>
          <a:bodyPr>
            <a:normAutofit fontScale="77500" lnSpcReduction="20000"/>
          </a:bodyPr>
          <a:lstStyle/>
          <a:p>
            <a:pPr>
              <a:lnSpc>
                <a:spcPct val="120000"/>
              </a:lnSpc>
            </a:pPr>
            <a:r>
              <a:rPr lang="en-GB"/>
              <a:t>Presented by:</a:t>
            </a:r>
            <a:br>
              <a:rPr lang="en-GB"/>
            </a:br>
            <a:r>
              <a:rPr lang="en-GB" b="1"/>
              <a:t>Kate Jordan, </a:t>
            </a:r>
            <a:r>
              <a:rPr lang="en-GB" b="1" err="1"/>
              <a:t>Shahj</a:t>
            </a:r>
            <a:r>
              <a:rPr lang="en-GB" b="1"/>
              <a:t> Ahmed, Patrick Rankin, Nicola Hawdon</a:t>
            </a:r>
          </a:p>
          <a:p>
            <a:pPr>
              <a:lnSpc>
                <a:spcPct val="120000"/>
              </a:lnSpc>
            </a:pPr>
            <a:endParaRPr lang="en-GB" b="1"/>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5384D-FC92-DCB6-7AC8-3120205CD8F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25D9BF-D697-B662-D43B-7A96BE3D6E7C}"/>
              </a:ext>
            </a:extLst>
          </p:cNvPr>
          <p:cNvSpPr txBox="1">
            <a:spLocks noGrp="1"/>
          </p:cNvSpPr>
          <p:nvPr>
            <p:ph type="title"/>
          </p:nvPr>
        </p:nvSpPr>
        <p:spPr>
          <a:xfrm>
            <a:off x="1659308" y="162229"/>
            <a:ext cx="11133137" cy="86518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40" normalizeH="0" baseline="0">
                <a:ln>
                  <a:noFill/>
                </a:ln>
                <a:solidFill>
                  <a:schemeClr val="tx1"/>
                </a:solidFill>
                <a:effectLst/>
                <a:uLnTx/>
                <a:uFillTx/>
                <a:latin typeface="+mj-lt"/>
                <a:ea typeface="+mj-ea"/>
                <a:cs typeface="+mj-cs"/>
              </a:rPr>
              <a:t>Timeline for OCT go live (since Oct 2024)</a:t>
            </a:r>
            <a:endParaRPr kumimoji="0" lang="en-GB" sz="3600" b="1" i="0" u="none" strike="noStrike" kern="1200" cap="none" spc="-40" normalizeH="0" baseline="0" noProof="0">
              <a:ln>
                <a:noFill/>
              </a:ln>
              <a:solidFill>
                <a:schemeClr val="tx1"/>
              </a:solidFill>
              <a:effectLst/>
              <a:uLnTx/>
              <a:uFillTx/>
              <a:latin typeface="+mj-lt"/>
              <a:ea typeface="+mj-ea"/>
              <a:cs typeface="+mj-cs"/>
            </a:endParaRPr>
          </a:p>
        </p:txBody>
      </p:sp>
      <p:graphicFrame>
        <p:nvGraphicFramePr>
          <p:cNvPr id="7" name="Chart 6">
            <a:extLst>
              <a:ext uri="{FF2B5EF4-FFF2-40B4-BE49-F238E27FC236}">
                <a16:creationId xmlns:a16="http://schemas.microsoft.com/office/drawing/2014/main" id="{20151290-80CC-E43F-FAF1-40DB66531A75}"/>
              </a:ext>
            </a:extLst>
          </p:cNvPr>
          <p:cNvGraphicFramePr>
            <a:graphicFrameLocks/>
          </p:cNvGraphicFramePr>
          <p:nvPr/>
        </p:nvGraphicFramePr>
        <p:xfrm>
          <a:off x="432982" y="1027416"/>
          <a:ext cx="11326036" cy="49270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5438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E2A24-521A-4ECF-8367-AAF7373D0E55}"/>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D7788377-6E14-A068-83C7-C5B79814D7FE}"/>
              </a:ext>
            </a:extLst>
          </p:cNvPr>
          <p:cNvSpPr>
            <a:spLocks noGrp="1"/>
          </p:cNvSpPr>
          <p:nvPr>
            <p:ph type="title"/>
          </p:nvPr>
        </p:nvSpPr>
        <p:spPr>
          <a:xfrm>
            <a:off x="147484" y="73805"/>
            <a:ext cx="11404154" cy="865186"/>
          </a:xfrm>
        </p:spPr>
        <p:txBody>
          <a:bodyPr>
            <a:normAutofit/>
          </a:bodyPr>
          <a:lstStyle/>
          <a:p>
            <a:r>
              <a:rPr lang="en-GB" spc="-40" noProof="0"/>
              <a:t>Delivery </a:t>
            </a:r>
            <a:r>
              <a:rPr lang="en-GB" spc="-40"/>
              <a:t>m</a:t>
            </a:r>
            <a:r>
              <a:rPr lang="en-GB" spc="-40" noProof="0" err="1"/>
              <a:t>odels</a:t>
            </a:r>
            <a:r>
              <a:rPr lang="en-GB" spc="-40" noProof="0"/>
              <a:t> and </a:t>
            </a:r>
            <a:r>
              <a:rPr lang="en-GB" spc="-40" err="1"/>
              <a:t>i</a:t>
            </a:r>
            <a:r>
              <a:rPr lang="en-GB" spc="-40" noProof="0" err="1"/>
              <a:t>nfrastructure</a:t>
            </a:r>
            <a:endParaRPr lang="en-GB" spc="-40" noProof="0"/>
          </a:p>
        </p:txBody>
      </p:sp>
      <p:sp>
        <p:nvSpPr>
          <p:cNvPr id="13" name="TextBox 12">
            <a:extLst>
              <a:ext uri="{FF2B5EF4-FFF2-40B4-BE49-F238E27FC236}">
                <a16:creationId xmlns:a16="http://schemas.microsoft.com/office/drawing/2014/main" id="{0385697A-15AF-4F97-63CA-634EB74C7CB5}"/>
              </a:ext>
            </a:extLst>
          </p:cNvPr>
          <p:cNvSpPr txBox="1"/>
          <p:nvPr/>
        </p:nvSpPr>
        <p:spPr>
          <a:xfrm>
            <a:off x="6090578" y="1611351"/>
            <a:ext cx="5707499" cy="2893100"/>
          </a:xfrm>
          <a:prstGeom prst="rect">
            <a:avLst/>
          </a:prstGeom>
          <a:noFill/>
          <a:ln>
            <a:solidFill>
              <a:srgbClr val="768692"/>
            </a:solidFill>
          </a:ln>
        </p:spPr>
        <p:txBody>
          <a:bodyPr wrap="square">
            <a:spAutoFit/>
          </a:bodyPr>
          <a:lstStyle/>
          <a:p>
            <a:r>
              <a:rPr lang="en-GB" sz="1400" b="1" noProof="0">
                <a:latin typeface="+mj-lt"/>
              </a:rPr>
              <a:t>Staffing </a:t>
            </a:r>
          </a:p>
          <a:p>
            <a:endParaRPr lang="en-GB" sz="1400" b="1" noProof="0">
              <a:latin typeface="+mj-lt"/>
            </a:endParaRPr>
          </a:p>
          <a:p>
            <a:r>
              <a:rPr lang="en-GB" sz="1400" b="1" noProof="0">
                <a:latin typeface="+mj-lt"/>
              </a:rPr>
              <a:t>Screeners</a:t>
            </a:r>
            <a:r>
              <a:rPr lang="en-GB" sz="1400" noProof="0">
                <a:latin typeface="+mj-lt"/>
              </a:rPr>
              <a:t>: Most services have trained screeners or are actively training them.</a:t>
            </a:r>
          </a:p>
          <a:p>
            <a:r>
              <a:rPr lang="en-GB" sz="1400" b="1" noProof="0">
                <a:latin typeface="+mj-lt"/>
              </a:rPr>
              <a:t>Graders</a:t>
            </a:r>
            <a:r>
              <a:rPr lang="en-GB" sz="1400" noProof="0">
                <a:latin typeface="+mj-lt"/>
              </a:rPr>
              <a:t>:</a:t>
            </a:r>
          </a:p>
          <a:p>
            <a:pPr lvl="1"/>
            <a:r>
              <a:rPr lang="en-GB" sz="1400" noProof="0">
                <a:latin typeface="+mj-lt"/>
              </a:rPr>
              <a:t>Senior graders often handle OCT interpretation.</a:t>
            </a:r>
          </a:p>
          <a:p>
            <a:pPr lvl="1"/>
            <a:r>
              <a:rPr lang="en-GB" sz="1400" noProof="0">
                <a:latin typeface="+mj-lt"/>
              </a:rPr>
              <a:t>Some services have multiple levels of graders (primary, secondary, tertiary).</a:t>
            </a:r>
          </a:p>
          <a:p>
            <a:r>
              <a:rPr lang="en-GB" sz="1400" b="1" noProof="0">
                <a:latin typeface="+mj-lt"/>
              </a:rPr>
              <a:t>Training courses </a:t>
            </a:r>
            <a:r>
              <a:rPr lang="en-GB" sz="1400" noProof="0">
                <a:latin typeface="+mj-lt"/>
              </a:rPr>
              <a:t>mentioned include GREG OCT Interpretation, Gloucester OCT in DS, and University Certificate in OCT interpretation.</a:t>
            </a:r>
            <a:endParaRPr lang="en-GB" sz="1400">
              <a:latin typeface="+mj-lt"/>
            </a:endParaRPr>
          </a:p>
          <a:p>
            <a:r>
              <a:rPr lang="en-GB" sz="1400" b="1" noProof="0">
                <a:latin typeface="+mj-lt"/>
              </a:rPr>
              <a:t>Clinical leads and optometrists: </a:t>
            </a:r>
            <a:r>
              <a:rPr lang="en-GB" sz="1400" noProof="0">
                <a:latin typeface="+mj-lt"/>
              </a:rPr>
              <a:t>Often involved in oversight and interpretation.</a:t>
            </a:r>
          </a:p>
        </p:txBody>
      </p:sp>
      <p:sp>
        <p:nvSpPr>
          <p:cNvPr id="15" name="TextBox 14">
            <a:extLst>
              <a:ext uri="{FF2B5EF4-FFF2-40B4-BE49-F238E27FC236}">
                <a16:creationId xmlns:a16="http://schemas.microsoft.com/office/drawing/2014/main" id="{83982FDD-5EFA-5F17-1F83-69D9A349B738}"/>
              </a:ext>
            </a:extLst>
          </p:cNvPr>
          <p:cNvSpPr txBox="1"/>
          <p:nvPr/>
        </p:nvSpPr>
        <p:spPr>
          <a:xfrm>
            <a:off x="6096000" y="4846063"/>
            <a:ext cx="5702077" cy="1364476"/>
          </a:xfrm>
          <a:prstGeom prst="rect">
            <a:avLst/>
          </a:prstGeom>
          <a:noFill/>
          <a:ln>
            <a:solidFill>
              <a:schemeClr val="accent2"/>
            </a:solidFill>
          </a:ln>
        </p:spPr>
        <p:txBody>
          <a:bodyPr wrap="square">
            <a:spAutoFit/>
          </a:bodyPr>
          <a:lstStyle/>
          <a:p>
            <a:pPr algn="l">
              <a:lnSpc>
                <a:spcPts val="2100"/>
              </a:lnSpc>
              <a:spcBef>
                <a:spcPts val="975"/>
              </a:spcBef>
              <a:spcAft>
                <a:spcPts val="225"/>
              </a:spcAft>
              <a:buNone/>
            </a:pPr>
            <a:r>
              <a:rPr lang="en-GB" b="1" i="0" noProof="0">
                <a:solidFill>
                  <a:srgbClr val="424242"/>
                </a:solidFill>
                <a:effectLst/>
                <a:latin typeface="Segoe Sans"/>
              </a:rPr>
              <a:t> </a:t>
            </a:r>
            <a:r>
              <a:rPr lang="en-GB" sz="1400" b="1" i="0" noProof="0">
                <a:solidFill>
                  <a:srgbClr val="424242"/>
                </a:solidFill>
                <a:effectLst/>
                <a:latin typeface="+mj-lt"/>
              </a:rPr>
              <a:t>Number of OCT Machines </a:t>
            </a:r>
          </a:p>
          <a:p>
            <a:pPr algn="l">
              <a:spcBef>
                <a:spcPts val="300"/>
              </a:spcBef>
              <a:spcAft>
                <a:spcPts val="300"/>
              </a:spcAft>
              <a:buFont typeface="Arial" panose="020B0604020202020204" pitchFamily="34" charset="0"/>
              <a:buChar char="•"/>
            </a:pPr>
            <a:r>
              <a:rPr lang="en-GB" sz="1400" b="1" i="0" noProof="0">
                <a:solidFill>
                  <a:srgbClr val="424242"/>
                </a:solidFill>
                <a:effectLst/>
                <a:latin typeface="+mj-lt"/>
              </a:rPr>
              <a:t>Range</a:t>
            </a:r>
            <a:r>
              <a:rPr lang="en-GB" sz="1400" b="0" i="0" noProof="0">
                <a:solidFill>
                  <a:srgbClr val="424242"/>
                </a:solidFill>
                <a:effectLst/>
                <a:latin typeface="+mj-lt"/>
              </a:rPr>
              <a:t>: From </a:t>
            </a:r>
            <a:r>
              <a:rPr lang="en-GB" sz="1400" b="1">
                <a:solidFill>
                  <a:srgbClr val="424242"/>
                </a:solidFill>
                <a:latin typeface="+mj-lt"/>
              </a:rPr>
              <a:t>1</a:t>
            </a:r>
            <a:r>
              <a:rPr lang="en-GB" sz="1400" b="1" i="0" noProof="0">
                <a:solidFill>
                  <a:srgbClr val="424242"/>
                </a:solidFill>
                <a:effectLst/>
                <a:latin typeface="+mj-lt"/>
              </a:rPr>
              <a:t> to 25 machines</a:t>
            </a:r>
            <a:r>
              <a:rPr lang="en-GB" sz="1400" b="0" i="0" noProof="0">
                <a:solidFill>
                  <a:srgbClr val="424242"/>
                </a:solidFill>
                <a:effectLst/>
                <a:latin typeface="+mj-lt"/>
              </a:rPr>
              <a:t> across services.</a:t>
            </a:r>
          </a:p>
          <a:p>
            <a:pPr algn="l">
              <a:spcBef>
                <a:spcPts val="300"/>
              </a:spcBef>
              <a:spcAft>
                <a:spcPts val="300"/>
              </a:spcAft>
              <a:buFont typeface="Arial" panose="020B0604020202020204" pitchFamily="34" charset="0"/>
              <a:buChar char="•"/>
            </a:pPr>
            <a:r>
              <a:rPr lang="en-GB" sz="1400" b="1" i="0" noProof="0">
                <a:solidFill>
                  <a:srgbClr val="424242"/>
                </a:solidFill>
                <a:effectLst/>
                <a:latin typeface="+mj-lt"/>
              </a:rPr>
              <a:t>Common counts</a:t>
            </a:r>
            <a:r>
              <a:rPr lang="en-GB" sz="1400" b="0" i="0" noProof="0">
                <a:solidFill>
                  <a:srgbClr val="424242"/>
                </a:solidFill>
                <a:effectLst/>
                <a:latin typeface="+mj-lt"/>
              </a:rPr>
              <a:t>: </a:t>
            </a:r>
            <a:r>
              <a:rPr lang="en-GB" sz="1400">
                <a:solidFill>
                  <a:srgbClr val="424242"/>
                </a:solidFill>
                <a:latin typeface="+mj-lt"/>
              </a:rPr>
              <a:t>The majority of Providers (60%) report having 3 or 4 machines at the time of their survey response, with over 90% having between 2 and 9.</a:t>
            </a:r>
            <a:endParaRPr lang="en-GB" sz="1400" b="0" i="0" noProof="0">
              <a:solidFill>
                <a:srgbClr val="424242"/>
              </a:solidFill>
              <a:effectLst/>
              <a:latin typeface="+mj-lt"/>
            </a:endParaRPr>
          </a:p>
        </p:txBody>
      </p:sp>
      <p:sp>
        <p:nvSpPr>
          <p:cNvPr id="18" name="TextBox 17">
            <a:extLst>
              <a:ext uri="{FF2B5EF4-FFF2-40B4-BE49-F238E27FC236}">
                <a16:creationId xmlns:a16="http://schemas.microsoft.com/office/drawing/2014/main" id="{8515FD7D-D559-3DBD-C5B9-0E8E990E43BE}"/>
              </a:ext>
            </a:extLst>
          </p:cNvPr>
          <p:cNvSpPr txBox="1"/>
          <p:nvPr/>
        </p:nvSpPr>
        <p:spPr>
          <a:xfrm>
            <a:off x="147484" y="4033437"/>
            <a:ext cx="5707498" cy="2380139"/>
          </a:xfrm>
          <a:prstGeom prst="rect">
            <a:avLst/>
          </a:prstGeom>
          <a:noFill/>
          <a:ln>
            <a:solidFill>
              <a:srgbClr val="768692"/>
            </a:solidFill>
          </a:ln>
        </p:spPr>
        <p:txBody>
          <a:bodyPr wrap="square">
            <a:spAutoFit/>
          </a:bodyPr>
          <a:lstStyle/>
          <a:p>
            <a:pPr algn="l">
              <a:lnSpc>
                <a:spcPts val="2100"/>
              </a:lnSpc>
              <a:spcBef>
                <a:spcPts val="975"/>
              </a:spcBef>
              <a:spcAft>
                <a:spcPts val="225"/>
              </a:spcAft>
              <a:buNone/>
            </a:pPr>
            <a:r>
              <a:rPr lang="en-GB" sz="1400" b="1" i="0" noProof="0">
                <a:solidFill>
                  <a:srgbClr val="424242"/>
                </a:solidFill>
                <a:effectLst/>
                <a:latin typeface="+mj-lt"/>
              </a:rPr>
              <a:t>Venues</a:t>
            </a:r>
          </a:p>
          <a:p>
            <a:pPr algn="l">
              <a:spcBef>
                <a:spcPts val="300"/>
              </a:spcBef>
              <a:spcAft>
                <a:spcPts val="300"/>
              </a:spcAft>
              <a:buFont typeface="Arial" panose="020B0604020202020204" pitchFamily="34" charset="0"/>
              <a:buChar char="•"/>
            </a:pPr>
            <a:r>
              <a:rPr lang="en-GB" sz="1400" b="1" i="0" noProof="0">
                <a:solidFill>
                  <a:srgbClr val="424242"/>
                </a:solidFill>
                <a:effectLst/>
                <a:latin typeface="+mj-lt"/>
              </a:rPr>
              <a:t>Typical setup</a:t>
            </a:r>
            <a:r>
              <a:rPr lang="en-GB" sz="1400" b="0" i="0" noProof="0">
                <a:solidFill>
                  <a:srgbClr val="424242"/>
                </a:solidFill>
                <a:effectLst/>
                <a:latin typeface="+mj-lt"/>
              </a:rPr>
              <a:t>: </a:t>
            </a:r>
            <a:r>
              <a:rPr lang="en-GB" sz="1400" i="0" noProof="0">
                <a:solidFill>
                  <a:srgbClr val="424242"/>
                </a:solidFill>
                <a:effectLst/>
                <a:latin typeface="+mj-lt"/>
              </a:rPr>
              <a:t>OCTs are placed in static screening locations, hospitals, or community health centres.</a:t>
            </a:r>
          </a:p>
          <a:p>
            <a:pPr algn="l">
              <a:spcBef>
                <a:spcPts val="300"/>
              </a:spcBef>
              <a:spcAft>
                <a:spcPts val="300"/>
              </a:spcAft>
              <a:buFont typeface="Arial" panose="020B0604020202020204" pitchFamily="34" charset="0"/>
              <a:buChar char="•"/>
            </a:pPr>
            <a:r>
              <a:rPr lang="en-GB" sz="1400" b="1" i="0" noProof="0">
                <a:solidFill>
                  <a:srgbClr val="424242"/>
                </a:solidFill>
                <a:effectLst/>
                <a:latin typeface="+mj-lt"/>
              </a:rPr>
              <a:t>Shared arrangements</a:t>
            </a:r>
            <a:r>
              <a:rPr lang="en-GB" sz="1400" b="0" i="0" noProof="0">
                <a:solidFill>
                  <a:srgbClr val="424242"/>
                </a:solidFill>
                <a:effectLst/>
                <a:latin typeface="+mj-lt"/>
              </a:rPr>
              <a:t>: Some services share OCTs with</a:t>
            </a:r>
            <a:r>
              <a:rPr lang="en-GB" sz="1400" i="0" noProof="0">
                <a:solidFill>
                  <a:srgbClr val="424242"/>
                </a:solidFill>
                <a:effectLst/>
                <a:latin typeface="+mj-lt"/>
              </a:rPr>
              <a:t> Hospital Eye Services (HES).</a:t>
            </a:r>
          </a:p>
          <a:p>
            <a:pPr>
              <a:spcBef>
                <a:spcPts val="300"/>
              </a:spcBef>
              <a:spcAft>
                <a:spcPts val="300"/>
              </a:spcAft>
              <a:buFont typeface="Arial" panose="020B0604020202020204" pitchFamily="34" charset="0"/>
              <a:buChar char="•"/>
            </a:pPr>
            <a:r>
              <a:rPr lang="en-GB" sz="1400" b="1">
                <a:solidFill>
                  <a:srgbClr val="424242"/>
                </a:solidFill>
              </a:rPr>
              <a:t>Mobile units</a:t>
            </a:r>
            <a:r>
              <a:rPr lang="en-GB" sz="1400">
                <a:solidFill>
                  <a:srgbClr val="424242"/>
                </a:solidFill>
              </a:rPr>
              <a:t>: Several services include mobile OCT machines for outreach (e.g., HMP, mental health settings).</a:t>
            </a:r>
            <a:endParaRPr lang="en-GB" sz="1400" b="0" i="0" noProof="0">
              <a:solidFill>
                <a:srgbClr val="424242"/>
              </a:solidFill>
              <a:effectLst/>
              <a:latin typeface="+mj-lt"/>
            </a:endParaRPr>
          </a:p>
          <a:p>
            <a:pPr algn="l">
              <a:spcBef>
                <a:spcPts val="300"/>
              </a:spcBef>
              <a:spcAft>
                <a:spcPts val="300"/>
              </a:spcAft>
              <a:buFont typeface="Arial" panose="020B0604020202020204" pitchFamily="34" charset="0"/>
              <a:buChar char="•"/>
            </a:pPr>
            <a:r>
              <a:rPr lang="en-GB" sz="1400" b="1" i="0" noProof="0">
                <a:solidFill>
                  <a:srgbClr val="424242"/>
                </a:solidFill>
                <a:effectLst/>
                <a:latin typeface="+mj-lt"/>
              </a:rPr>
              <a:t>Expansion plans</a:t>
            </a:r>
            <a:r>
              <a:rPr lang="en-GB" sz="1400" b="0" i="0" noProof="0">
                <a:solidFill>
                  <a:srgbClr val="424242"/>
                </a:solidFill>
                <a:effectLst/>
                <a:latin typeface="+mj-lt"/>
              </a:rPr>
              <a:t>: Multiple services are </a:t>
            </a:r>
            <a:r>
              <a:rPr lang="en-GB" sz="1400" i="0" noProof="0">
                <a:solidFill>
                  <a:srgbClr val="424242"/>
                </a:solidFill>
                <a:effectLst/>
                <a:latin typeface="+mj-lt"/>
              </a:rPr>
              <a:t>awaiting bid approval,  installation of additional machines or reviewing sites for expansion</a:t>
            </a:r>
            <a:r>
              <a:rPr lang="en-GB" sz="1400" b="0" i="0" noProof="0">
                <a:solidFill>
                  <a:srgbClr val="424242"/>
                </a:solidFill>
                <a:effectLst/>
                <a:latin typeface="+mj-lt"/>
              </a:rPr>
              <a:t>.</a:t>
            </a:r>
          </a:p>
        </p:txBody>
      </p:sp>
      <p:sp>
        <p:nvSpPr>
          <p:cNvPr id="20" name="TextBox 19">
            <a:extLst>
              <a:ext uri="{FF2B5EF4-FFF2-40B4-BE49-F238E27FC236}">
                <a16:creationId xmlns:a16="http://schemas.microsoft.com/office/drawing/2014/main" id="{1DA6045D-5CC3-6445-67BA-8127BA00C5E4}"/>
              </a:ext>
            </a:extLst>
          </p:cNvPr>
          <p:cNvSpPr txBox="1"/>
          <p:nvPr/>
        </p:nvSpPr>
        <p:spPr>
          <a:xfrm>
            <a:off x="147484" y="1634493"/>
            <a:ext cx="5780009" cy="2087751"/>
          </a:xfrm>
          <a:prstGeom prst="rect">
            <a:avLst/>
          </a:prstGeom>
          <a:noFill/>
          <a:ln>
            <a:solidFill>
              <a:srgbClr val="768692"/>
            </a:solidFill>
          </a:ln>
        </p:spPr>
        <p:txBody>
          <a:bodyPr wrap="square">
            <a:spAutoFit/>
          </a:bodyPr>
          <a:lstStyle/>
          <a:p>
            <a:pPr algn="l">
              <a:lnSpc>
                <a:spcPts val="2100"/>
              </a:lnSpc>
              <a:spcBef>
                <a:spcPts val="975"/>
              </a:spcBef>
              <a:spcAft>
                <a:spcPts val="225"/>
              </a:spcAft>
              <a:buNone/>
            </a:pPr>
            <a:r>
              <a:rPr lang="en-GB" sz="1400" b="1" i="0" noProof="0">
                <a:solidFill>
                  <a:srgbClr val="424242"/>
                </a:solidFill>
                <a:effectLst/>
                <a:latin typeface="+mj-lt"/>
              </a:rPr>
              <a:t>IT / Digital Infrastructure </a:t>
            </a:r>
          </a:p>
          <a:p>
            <a:pPr algn="l">
              <a:spcBef>
                <a:spcPts val="300"/>
              </a:spcBef>
              <a:spcAft>
                <a:spcPts val="300"/>
              </a:spcAft>
              <a:buFont typeface="Arial" panose="020B0604020202020204" pitchFamily="34" charset="0"/>
              <a:buChar char="•"/>
            </a:pPr>
            <a:endParaRPr lang="en-GB" sz="1400" b="1" i="0" noProof="0">
              <a:solidFill>
                <a:srgbClr val="424242"/>
              </a:solidFill>
              <a:effectLst/>
              <a:latin typeface="+mj-lt"/>
            </a:endParaRPr>
          </a:p>
          <a:p>
            <a:pPr>
              <a:spcBef>
                <a:spcPts val="300"/>
              </a:spcBef>
              <a:spcAft>
                <a:spcPts val="300"/>
              </a:spcAft>
              <a:buFont typeface="Arial" panose="020B0604020202020204" pitchFamily="34" charset="0"/>
              <a:buChar char="•"/>
            </a:pPr>
            <a:r>
              <a:rPr lang="en-GB" sz="1400" b="1" i="0" noProof="0">
                <a:solidFill>
                  <a:srgbClr val="424242"/>
                </a:solidFill>
                <a:effectLst/>
                <a:latin typeface="+mj-lt"/>
              </a:rPr>
              <a:t>Integration</a:t>
            </a:r>
            <a:r>
              <a:rPr lang="en-GB" sz="1400" b="0" i="0" noProof="0">
                <a:solidFill>
                  <a:srgbClr val="424242"/>
                </a:solidFill>
                <a:effectLst/>
                <a:latin typeface="+mj-lt"/>
              </a:rPr>
              <a:t>: A few services have </a:t>
            </a:r>
            <a:r>
              <a:rPr lang="en-GB" sz="1400" i="0" noProof="0">
                <a:solidFill>
                  <a:srgbClr val="424242"/>
                </a:solidFill>
                <a:effectLst/>
                <a:latin typeface="+mj-lt"/>
              </a:rPr>
              <a:t>direct links to hospital servers </a:t>
            </a:r>
            <a:r>
              <a:rPr lang="en-GB" sz="1400" b="0" i="0" noProof="0">
                <a:solidFill>
                  <a:srgbClr val="424242"/>
                </a:solidFill>
                <a:effectLst/>
                <a:latin typeface="+mj-lt"/>
              </a:rPr>
              <a:t>for seamless image access. Some </a:t>
            </a:r>
            <a:r>
              <a:rPr lang="en-GB" sz="1400">
                <a:solidFill>
                  <a:srgbClr val="424242"/>
                </a:solidFill>
                <a:latin typeface="+mj-lt"/>
              </a:rPr>
              <a:t>services stated that Screening laptops have the 'sync' facility to ensure continuity of service should internet connectivity be disrupted.</a:t>
            </a:r>
            <a:endParaRPr lang="en-GB" sz="1400" b="0" i="0" noProof="0">
              <a:solidFill>
                <a:srgbClr val="424242"/>
              </a:solidFill>
              <a:effectLst/>
              <a:latin typeface="+mj-lt"/>
            </a:endParaRPr>
          </a:p>
          <a:p>
            <a:pPr algn="l">
              <a:spcBef>
                <a:spcPts val="300"/>
              </a:spcBef>
              <a:spcAft>
                <a:spcPts val="300"/>
              </a:spcAft>
              <a:buFont typeface="Arial" panose="020B0604020202020204" pitchFamily="34" charset="0"/>
              <a:buChar char="•"/>
            </a:pPr>
            <a:r>
              <a:rPr lang="en-GB" sz="1400" b="1">
                <a:solidFill>
                  <a:srgbClr val="424242"/>
                </a:solidFill>
                <a:latin typeface="+mj-lt"/>
              </a:rPr>
              <a:t>Issues</a:t>
            </a:r>
            <a:r>
              <a:rPr lang="en-GB" sz="1400">
                <a:solidFill>
                  <a:srgbClr val="424242"/>
                </a:solidFill>
                <a:latin typeface="+mj-lt"/>
              </a:rPr>
              <a:t>: Some services report delays in server setup and software installation, or poor internet access at venues. </a:t>
            </a:r>
            <a:endParaRPr lang="en-GB" sz="1400" b="0" i="0" noProof="0">
              <a:solidFill>
                <a:srgbClr val="424242"/>
              </a:solidFill>
              <a:effectLst/>
              <a:latin typeface="+mj-lt"/>
            </a:endParaRPr>
          </a:p>
        </p:txBody>
      </p:sp>
      <p:sp>
        <p:nvSpPr>
          <p:cNvPr id="2" name="TextBox 1">
            <a:extLst>
              <a:ext uri="{FF2B5EF4-FFF2-40B4-BE49-F238E27FC236}">
                <a16:creationId xmlns:a16="http://schemas.microsoft.com/office/drawing/2014/main" id="{B4B7E3AD-BADD-61B9-9F1D-8A76F2DA079A}"/>
              </a:ext>
            </a:extLst>
          </p:cNvPr>
          <p:cNvSpPr txBox="1"/>
          <p:nvPr/>
        </p:nvSpPr>
        <p:spPr>
          <a:xfrm>
            <a:off x="105444" y="855770"/>
            <a:ext cx="11939072" cy="584775"/>
          </a:xfrm>
          <a:prstGeom prst="rect">
            <a:avLst/>
          </a:prstGeom>
          <a:noFill/>
        </p:spPr>
        <p:txBody>
          <a:bodyPr wrap="square" rtlCol="0">
            <a:spAutoFit/>
          </a:bodyPr>
          <a:lstStyle/>
          <a:p>
            <a:r>
              <a:rPr lang="en-GB" sz="1600" i="1">
                <a:solidFill>
                  <a:schemeClr val="accent6"/>
                </a:solidFill>
              </a:rPr>
              <a:t>Services were asked to describe their ‘live’ DS with OCT function. For example, number of OCT machines, venues, staffing, infrastructure.</a:t>
            </a:r>
          </a:p>
        </p:txBody>
      </p:sp>
      <p:pic>
        <p:nvPicPr>
          <p:cNvPr id="6" name="Graphic 5" descr="Eye with solid fill">
            <a:extLst>
              <a:ext uri="{FF2B5EF4-FFF2-40B4-BE49-F238E27FC236}">
                <a16:creationId xmlns:a16="http://schemas.microsoft.com/office/drawing/2014/main" id="{B0DDA42A-0BC7-569E-2D0F-725538BBEA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27936" y="4806806"/>
            <a:ext cx="528642" cy="528642"/>
          </a:xfrm>
          <a:prstGeom prst="rect">
            <a:avLst/>
          </a:prstGeom>
        </p:spPr>
      </p:pic>
      <p:pic>
        <p:nvPicPr>
          <p:cNvPr id="8" name="Graphic 7" descr="Blueprint outline">
            <a:extLst>
              <a:ext uri="{FF2B5EF4-FFF2-40B4-BE49-F238E27FC236}">
                <a16:creationId xmlns:a16="http://schemas.microsoft.com/office/drawing/2014/main" id="{78EEAA2C-559E-D16E-CD1B-06FCCCC6FD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4985" y="3968741"/>
            <a:ext cx="499314" cy="499314"/>
          </a:xfrm>
          <a:prstGeom prst="rect">
            <a:avLst/>
          </a:prstGeom>
        </p:spPr>
      </p:pic>
      <p:pic>
        <p:nvPicPr>
          <p:cNvPr id="10" name="Graphic 9" descr="Group with solid fill">
            <a:extLst>
              <a:ext uri="{FF2B5EF4-FFF2-40B4-BE49-F238E27FC236}">
                <a16:creationId xmlns:a16="http://schemas.microsoft.com/office/drawing/2014/main" id="{C831FB12-0F1C-65D4-CFAD-1E39348341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02912" y="1520110"/>
            <a:ext cx="595485" cy="595485"/>
          </a:xfrm>
          <a:prstGeom prst="rect">
            <a:avLst/>
          </a:prstGeom>
        </p:spPr>
      </p:pic>
      <p:pic>
        <p:nvPicPr>
          <p:cNvPr id="12" name="Graphic 11" descr="Cloud Computing outline">
            <a:extLst>
              <a:ext uri="{FF2B5EF4-FFF2-40B4-BE49-F238E27FC236}">
                <a16:creationId xmlns:a16="http://schemas.microsoft.com/office/drawing/2014/main" id="{1190675E-DB9C-9C9A-CB2F-A9B7C09C0D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66336" y="1634493"/>
            <a:ext cx="698500" cy="672360"/>
          </a:xfrm>
          <a:prstGeom prst="rect">
            <a:avLst/>
          </a:prstGeom>
        </p:spPr>
      </p:pic>
    </p:spTree>
    <p:extLst>
      <p:ext uri="{BB962C8B-B14F-4D97-AF65-F5344CB8AC3E}">
        <p14:creationId xmlns:p14="http://schemas.microsoft.com/office/powerpoint/2010/main" val="95907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9F105-81C1-292E-E49B-75DFE2E7650F}"/>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3226B0B-3B9C-A078-04D6-F508492FB101}"/>
              </a:ext>
            </a:extLst>
          </p:cNvPr>
          <p:cNvSpPr>
            <a:spLocks noGrp="1"/>
          </p:cNvSpPr>
          <p:nvPr>
            <p:ph type="title"/>
          </p:nvPr>
        </p:nvSpPr>
        <p:spPr>
          <a:xfrm>
            <a:off x="288552" y="24281"/>
            <a:ext cx="11404154" cy="865186"/>
          </a:xfrm>
        </p:spPr>
        <p:txBody>
          <a:bodyPr/>
          <a:lstStyle/>
          <a:p>
            <a:r>
              <a:rPr lang="en-GB" spc="-40"/>
              <a:t>A</a:t>
            </a:r>
            <a:r>
              <a:rPr lang="en-GB" spc="-40" noProof="0" err="1"/>
              <a:t>ccess</a:t>
            </a:r>
            <a:r>
              <a:rPr lang="en-GB" spc="-40" noProof="0"/>
              <a:t> and equity (1) </a:t>
            </a:r>
          </a:p>
        </p:txBody>
      </p:sp>
      <p:graphicFrame>
        <p:nvGraphicFramePr>
          <p:cNvPr id="18" name="Table 17">
            <a:extLst>
              <a:ext uri="{FF2B5EF4-FFF2-40B4-BE49-F238E27FC236}">
                <a16:creationId xmlns:a16="http://schemas.microsoft.com/office/drawing/2014/main" id="{7793EA7F-603D-D46D-E3CC-127FB3AE93F0}"/>
              </a:ext>
            </a:extLst>
          </p:cNvPr>
          <p:cNvGraphicFramePr>
            <a:graphicFrameLocks noGrp="1"/>
          </p:cNvGraphicFramePr>
          <p:nvPr/>
        </p:nvGraphicFramePr>
        <p:xfrm>
          <a:off x="167148" y="1039409"/>
          <a:ext cx="11596516" cy="5095916"/>
        </p:xfrm>
        <a:graphic>
          <a:graphicData uri="http://schemas.openxmlformats.org/drawingml/2006/table">
            <a:tbl>
              <a:tblPr/>
              <a:tblGrid>
                <a:gridCol w="1483852">
                  <a:extLst>
                    <a:ext uri="{9D8B030D-6E8A-4147-A177-3AD203B41FA5}">
                      <a16:colId xmlns:a16="http://schemas.microsoft.com/office/drawing/2014/main" val="2195536656"/>
                    </a:ext>
                  </a:extLst>
                </a:gridCol>
                <a:gridCol w="10112664">
                  <a:extLst>
                    <a:ext uri="{9D8B030D-6E8A-4147-A177-3AD203B41FA5}">
                      <a16:colId xmlns:a16="http://schemas.microsoft.com/office/drawing/2014/main" val="2900477074"/>
                    </a:ext>
                  </a:extLst>
                </a:gridCol>
              </a:tblGrid>
              <a:tr h="513835">
                <a:tc>
                  <a:txBody>
                    <a:bodyPr/>
                    <a:lstStyle/>
                    <a:p>
                      <a:pPr algn="l" fontAlgn="t"/>
                      <a:endParaRPr lang="en-GB" b="1" noProof="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endParaRPr lang="en-GB" b="1" noProof="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3207329338"/>
                  </a:ext>
                </a:extLst>
              </a:tr>
              <a:tr h="964321">
                <a:tc>
                  <a:txBody>
                    <a:bodyPr/>
                    <a:lstStyle/>
                    <a:p>
                      <a:pPr algn="l" fontAlgn="t"/>
                      <a:r>
                        <a:rPr lang="en-GB" sz="1400" b="1" noProof="0">
                          <a:effectLst/>
                        </a:rPr>
                        <a:t>Service Delivery and Location Planning </a:t>
                      </a:r>
                      <a:endParaRPr lang="en-GB" sz="1400" noProof="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marL="285750" indent="-285750">
                        <a:buFont typeface="Arial" panose="020B0604020202020204" pitchFamily="34" charset="0"/>
                        <a:buChar char="•"/>
                      </a:pPr>
                      <a:r>
                        <a:rPr lang="en-GB" sz="1400" b="0" i="0" kern="1200" noProof="0">
                          <a:solidFill>
                            <a:schemeClr val="tx1"/>
                          </a:solidFill>
                          <a:effectLst/>
                          <a:latin typeface="+mn-lt"/>
                          <a:ea typeface="+mn-ea"/>
                          <a:cs typeface="+mn-cs"/>
                        </a:rPr>
                        <a:t>Many services are placing OCT machines in main</a:t>
                      </a:r>
                      <a:r>
                        <a:rPr lang="en-GB" sz="1400" b="1" i="0" kern="1200" noProof="0">
                          <a:solidFill>
                            <a:schemeClr val="tx1"/>
                          </a:solidFill>
                          <a:effectLst/>
                          <a:latin typeface="+mn-lt"/>
                          <a:ea typeface="+mn-ea"/>
                          <a:cs typeface="+mn-cs"/>
                        </a:rPr>
                        <a:t> </a:t>
                      </a:r>
                      <a:r>
                        <a:rPr lang="en-GB" sz="1400" b="0" i="0" kern="1200" noProof="0">
                          <a:solidFill>
                            <a:schemeClr val="tx1"/>
                          </a:solidFill>
                          <a:effectLst/>
                          <a:latin typeface="+mn-lt"/>
                          <a:ea typeface="+mn-ea"/>
                          <a:cs typeface="+mn-cs"/>
                        </a:rPr>
                        <a:t>population centres, areas of high deprivation, or aligned with HES sites. </a:t>
                      </a:r>
                    </a:p>
                    <a:p>
                      <a:pPr marL="285750" indent="-285750">
                        <a:buFont typeface="Arial" panose="020B0604020202020204" pitchFamily="34" charset="0"/>
                        <a:buChar char="•"/>
                      </a:pPr>
                      <a:r>
                        <a:rPr lang="en-GB" sz="1400" b="0" i="0" kern="1200" noProof="0">
                          <a:solidFill>
                            <a:schemeClr val="tx1"/>
                          </a:solidFill>
                          <a:effectLst/>
                          <a:latin typeface="+mn-lt"/>
                          <a:ea typeface="+mn-ea"/>
                          <a:cs typeface="+mn-cs"/>
                        </a:rPr>
                        <a:t>Mobile OCT units are sometimes being used to reach rural or hard-to-reach populations. </a:t>
                      </a:r>
                    </a:p>
                    <a:p>
                      <a:pPr marL="285750" indent="-285750">
                        <a:buFont typeface="Arial" panose="020B0604020202020204" pitchFamily="34" charset="0"/>
                        <a:buChar char="•"/>
                      </a:pPr>
                      <a:r>
                        <a:rPr lang="en-GB" sz="1400" b="0" i="0" kern="1200" noProof="0">
                          <a:solidFill>
                            <a:schemeClr val="tx1"/>
                          </a:solidFill>
                          <a:effectLst/>
                          <a:latin typeface="+mn-lt"/>
                          <a:ea typeface="+mn-ea"/>
                          <a:cs typeface="+mn-cs"/>
                        </a:rPr>
                        <a:t>Some services are using heat mapping and Health Equity Assessments to guide placement.</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500698022"/>
                  </a:ext>
                </a:extLst>
              </a:tr>
              <a:tr h="964321">
                <a:tc>
                  <a:txBody>
                    <a:bodyPr/>
                    <a:lstStyle/>
                    <a:p>
                      <a:pPr algn="l" fontAlgn="t"/>
                      <a:r>
                        <a:rPr lang="en-GB" sz="1400" b="1" noProof="0">
                          <a:effectLst/>
                        </a:rPr>
                        <a:t>Equity and Accessibility Measures </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marL="285750" indent="-285750">
                        <a:buFont typeface="Arial" panose="020B0604020202020204" pitchFamily="34" charset="0"/>
                        <a:buChar char="•"/>
                      </a:pPr>
                      <a:r>
                        <a:rPr lang="en-GB" sz="1400" b="0" i="0" kern="1200" noProof="0">
                          <a:solidFill>
                            <a:schemeClr val="tx1"/>
                          </a:solidFill>
                          <a:effectLst/>
                          <a:latin typeface="+mn-lt"/>
                          <a:ea typeface="+mn-ea"/>
                          <a:cs typeface="+mn-cs"/>
                        </a:rPr>
                        <a:t>Services are ensuring disabled access, public transport links, and weekend clinics.</a:t>
                      </a:r>
                    </a:p>
                    <a:p>
                      <a:pPr marL="285750" indent="-285750">
                        <a:buFont typeface="Arial" panose="020B0604020202020204" pitchFamily="34" charset="0"/>
                        <a:buChar char="•"/>
                      </a:pPr>
                      <a:r>
                        <a:rPr lang="en-GB" sz="1400" b="0" i="0" kern="1200" noProof="0">
                          <a:solidFill>
                            <a:schemeClr val="tx1"/>
                          </a:solidFill>
                          <a:effectLst/>
                          <a:latin typeface="+mn-lt"/>
                          <a:ea typeface="+mn-ea"/>
                          <a:cs typeface="+mn-cs"/>
                        </a:rPr>
                        <a:t>Some are implementing diagnostic hub models to reduce travel between appointments.</a:t>
                      </a:r>
                    </a:p>
                    <a:p>
                      <a:pPr marL="285750" indent="-285750">
                        <a:buFont typeface="Arial" panose="020B0604020202020204" pitchFamily="34" charset="0"/>
                        <a:buChar char="•"/>
                      </a:pPr>
                      <a:r>
                        <a:rPr lang="en-GB" sz="1400" b="0" i="0" kern="1200" noProof="0">
                          <a:solidFill>
                            <a:schemeClr val="tx1"/>
                          </a:solidFill>
                          <a:effectLst/>
                          <a:latin typeface="+mn-lt"/>
                          <a:ea typeface="+mn-ea"/>
                          <a:cs typeface="+mn-cs"/>
                        </a:rPr>
                        <a:t>Others are conducting audits and patient surveys to improve accessibility.</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429539292"/>
                  </a:ext>
                </a:extLst>
              </a:tr>
              <a:tr h="851700">
                <a:tc>
                  <a:txBody>
                    <a:bodyPr/>
                    <a:lstStyle/>
                    <a:p>
                      <a:pPr algn="l" fontAlgn="t"/>
                      <a:r>
                        <a:rPr lang="en-GB" sz="1400" b="1" noProof="0">
                          <a:effectLst/>
                        </a:rPr>
                        <a:t>Equipment </a:t>
                      </a:r>
                      <a:endParaRPr lang="en-GB" sz="1400" noProof="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marL="285750" indent="-285750">
                        <a:buFont typeface="Arial" panose="020B0604020202020204" pitchFamily="34" charset="0"/>
                        <a:buChar char="•"/>
                      </a:pPr>
                      <a:r>
                        <a:rPr lang="en-GB" sz="1400" b="0" i="0" kern="1200" noProof="0">
                          <a:solidFill>
                            <a:schemeClr val="tx1"/>
                          </a:solidFill>
                          <a:effectLst/>
                          <a:latin typeface="+mn-lt"/>
                          <a:ea typeface="+mn-ea"/>
                          <a:cs typeface="+mn-cs"/>
                        </a:rPr>
                        <a:t>Many services have several OCT machines in place or on order.</a:t>
                      </a:r>
                    </a:p>
                    <a:p>
                      <a:pPr marL="285750" indent="-285750">
                        <a:buFont typeface="Arial" panose="020B0604020202020204" pitchFamily="34" charset="0"/>
                        <a:buChar char="•"/>
                      </a:pPr>
                      <a:r>
                        <a:rPr lang="en-GB" sz="1400" b="0" i="0" kern="1200" noProof="0">
                          <a:solidFill>
                            <a:schemeClr val="tx1"/>
                          </a:solidFill>
                          <a:effectLst/>
                          <a:latin typeface="+mn-lt"/>
                          <a:ea typeface="+mn-ea"/>
                          <a:cs typeface="+mn-cs"/>
                        </a:rPr>
                        <a:t>Some are replacing end-of-life equipment or expanding to new sites.</a:t>
                      </a:r>
                    </a:p>
                    <a:p>
                      <a:pPr marL="285750" indent="-285750">
                        <a:buFont typeface="Arial" panose="020B0604020202020204" pitchFamily="34" charset="0"/>
                        <a:buChar char="•"/>
                      </a:pPr>
                      <a:r>
                        <a:rPr lang="en-GB" sz="1400" b="0" i="0" kern="1200" noProof="0">
                          <a:solidFill>
                            <a:schemeClr val="tx1"/>
                          </a:solidFill>
                          <a:effectLst/>
                          <a:latin typeface="+mn-lt"/>
                          <a:ea typeface="+mn-ea"/>
                          <a:cs typeface="+mn-cs"/>
                        </a:rPr>
                        <a:t>A few Providers note they are constrained by limited funding or space, only able to deploy 1–2 machines (on average, half of the required number for those providers).</a:t>
                      </a:r>
                      <a:endParaRPr lang="en-GB" sz="1400" b="1" noProof="0">
                        <a:solidFill>
                          <a:schemeClr val="tx1"/>
                        </a:solidFill>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430403227"/>
                  </a:ext>
                </a:extLst>
              </a:tr>
              <a:tr h="851700">
                <a:tc>
                  <a:txBody>
                    <a:bodyPr/>
                    <a:lstStyle/>
                    <a:p>
                      <a:pPr algn="l" fontAlgn="t"/>
                      <a:r>
                        <a:rPr lang="en-GB" sz="1400" b="1" noProof="0">
                          <a:effectLst/>
                        </a:rPr>
                        <a:t>Staffing Capacity</a:t>
                      </a:r>
                      <a:endParaRPr lang="en-GB" sz="1400" noProof="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marL="285750" indent="-285750" algn="l" defTabSz="914400" rtl="0" eaLnBrk="1" latinLnBrk="0" hangingPunct="1">
                        <a:buFont typeface="Arial" panose="020B0604020202020204" pitchFamily="34" charset="0"/>
                        <a:buChar char="•"/>
                      </a:pPr>
                      <a:r>
                        <a:rPr lang="en-GB" sz="1400" b="0" i="0" kern="1200" noProof="0">
                          <a:solidFill>
                            <a:schemeClr val="tx1"/>
                          </a:solidFill>
                          <a:effectLst/>
                          <a:latin typeface="+mn-lt"/>
                          <a:ea typeface="+mn-ea"/>
                          <a:cs typeface="+mn-cs"/>
                        </a:rPr>
                        <a:t>Several services are upskilling existing graders to provide OCT grading capacity or recruiting new staff to meet demand.</a:t>
                      </a:r>
                    </a:p>
                    <a:p>
                      <a:pPr marL="285750" indent="-285750" algn="l" defTabSz="914400" rtl="0" eaLnBrk="1" latinLnBrk="0" hangingPunct="1">
                        <a:buFont typeface="Arial" panose="020B0604020202020204" pitchFamily="34" charset="0"/>
                        <a:buChar char="•"/>
                      </a:pPr>
                      <a:r>
                        <a:rPr lang="en-GB" sz="1400" b="0" i="0" kern="1200" noProof="0">
                          <a:solidFill>
                            <a:schemeClr val="tx1"/>
                          </a:solidFill>
                          <a:effectLst/>
                          <a:latin typeface="+mn-lt"/>
                          <a:ea typeface="+mn-ea"/>
                          <a:cs typeface="+mn-cs"/>
                        </a:rPr>
                        <a:t>Some are limited by staffing shortages, especially when graders are absent.</a:t>
                      </a:r>
                    </a:p>
                    <a:p>
                      <a:pPr marL="285750" indent="-285750" algn="l" defTabSz="914400" rtl="0" eaLnBrk="1" latinLnBrk="0" hangingPunct="1">
                        <a:buFont typeface="Arial" panose="020B0604020202020204" pitchFamily="34" charset="0"/>
                        <a:buChar char="•"/>
                      </a:pPr>
                      <a:r>
                        <a:rPr lang="en-GB" sz="1400" b="0" i="0" kern="1200" noProof="0">
                          <a:solidFill>
                            <a:schemeClr val="tx1"/>
                          </a:solidFill>
                          <a:effectLst/>
                          <a:latin typeface="+mn-lt"/>
                          <a:ea typeface="+mn-ea"/>
                          <a:cs typeface="+mn-cs"/>
                        </a:rPr>
                        <a:t>A few services are already operating with adequate capacity.</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495806832"/>
                  </a:ext>
                </a:extLst>
              </a:tr>
              <a:tr h="696158">
                <a:tc>
                  <a:txBody>
                    <a:bodyPr/>
                    <a:lstStyle/>
                    <a:p>
                      <a:pPr algn="l" fontAlgn="t"/>
                      <a:r>
                        <a:rPr lang="en-GB" sz="1400" b="1" noProof="0">
                          <a:effectLst/>
                        </a:rPr>
                        <a:t>Monitoring &amp; Evaluation</a:t>
                      </a:r>
                      <a:endParaRPr lang="en-GB" sz="1400" noProof="0">
                        <a:effectLst/>
                      </a:endParaRP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marL="285750" indent="-285750" algn="l" defTabSz="914400" rtl="0" eaLnBrk="1" latinLnBrk="0" hangingPunct="1">
                        <a:buFont typeface="Arial" panose="020B0604020202020204" pitchFamily="34" charset="0"/>
                        <a:buChar char="•"/>
                      </a:pPr>
                      <a:r>
                        <a:rPr lang="en-GB" sz="1400" b="0" i="0" kern="1200" noProof="0">
                          <a:solidFill>
                            <a:schemeClr val="tx1"/>
                          </a:solidFill>
                          <a:effectLst/>
                          <a:latin typeface="+mn-lt"/>
                          <a:ea typeface="+mn-ea"/>
                          <a:cs typeface="+mn-cs"/>
                        </a:rPr>
                        <a:t>Several services are using audits, patient surveys, postcode analyses, and feedback tools to monitor equity.</a:t>
                      </a:r>
                    </a:p>
                    <a:p>
                      <a:pPr marL="285750" indent="-285750" algn="l" defTabSz="914400" rtl="0" eaLnBrk="1" latinLnBrk="0" hangingPunct="1">
                        <a:buFont typeface="Arial" panose="020B0604020202020204" pitchFamily="34" charset="0"/>
                        <a:buChar char="•"/>
                      </a:pPr>
                      <a:r>
                        <a:rPr lang="en-GB" sz="1400" b="0" i="0" kern="1200" noProof="0">
                          <a:solidFill>
                            <a:schemeClr val="tx1"/>
                          </a:solidFill>
                          <a:effectLst/>
                          <a:latin typeface="+mn-lt"/>
                          <a:ea typeface="+mn-ea"/>
                          <a:cs typeface="+mn-cs"/>
                        </a:rPr>
                        <a:t>Some are planning service audits to guide future OCT deployment.</a:t>
                      </a:r>
                    </a:p>
                    <a:p>
                      <a:pPr marL="285750" indent="-285750" algn="l" defTabSz="914400" rtl="0" eaLnBrk="1" latinLnBrk="0" hangingPunct="1">
                        <a:buFont typeface="Arial" panose="020B0604020202020204" pitchFamily="34" charset="0"/>
                        <a:buChar char="•"/>
                      </a:pPr>
                      <a:r>
                        <a:rPr lang="en-GB" sz="1400" b="0" i="0" kern="1200" noProof="0">
                          <a:solidFill>
                            <a:schemeClr val="tx1"/>
                          </a:solidFill>
                          <a:effectLst/>
                          <a:latin typeface="+mn-lt"/>
                          <a:ea typeface="+mn-ea"/>
                          <a:cs typeface="+mn-cs"/>
                        </a:rPr>
                        <a:t>Ongoing capacity planning is used to ensure services meet population needs</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590843262"/>
                  </a:ext>
                </a:extLst>
              </a:tr>
            </a:tbl>
          </a:graphicData>
        </a:graphic>
      </p:graphicFrame>
      <p:sp>
        <p:nvSpPr>
          <p:cNvPr id="19" name="TextBox 18">
            <a:extLst>
              <a:ext uri="{FF2B5EF4-FFF2-40B4-BE49-F238E27FC236}">
                <a16:creationId xmlns:a16="http://schemas.microsoft.com/office/drawing/2014/main" id="{DEDE6C5B-F11F-4D44-FBE6-D017958304BC}"/>
              </a:ext>
            </a:extLst>
          </p:cNvPr>
          <p:cNvSpPr txBox="1"/>
          <p:nvPr/>
        </p:nvSpPr>
        <p:spPr>
          <a:xfrm>
            <a:off x="167148" y="823519"/>
            <a:ext cx="11788877" cy="584775"/>
          </a:xfrm>
          <a:prstGeom prst="rect">
            <a:avLst/>
          </a:prstGeom>
          <a:noFill/>
        </p:spPr>
        <p:txBody>
          <a:bodyPr wrap="square" rtlCol="0">
            <a:spAutoFit/>
          </a:bodyPr>
          <a:lstStyle/>
          <a:p>
            <a:r>
              <a:rPr lang="en-GB" sz="1600" i="1">
                <a:solidFill>
                  <a:schemeClr val="accent6"/>
                </a:solidFill>
              </a:rPr>
              <a:t>Services</a:t>
            </a:r>
            <a:r>
              <a:rPr lang="en-GB" sz="1600" i="1" noProof="0">
                <a:solidFill>
                  <a:schemeClr val="accent6"/>
                </a:solidFill>
              </a:rPr>
              <a:t> were asked how they were assured that the DS with OCT function will meet the needs of </a:t>
            </a:r>
            <a:r>
              <a:rPr lang="en-GB" sz="1600" i="1">
                <a:solidFill>
                  <a:schemeClr val="accent6"/>
                </a:solidFill>
              </a:rPr>
              <a:t>their</a:t>
            </a:r>
            <a:r>
              <a:rPr lang="en-GB" sz="1600" i="1" noProof="0">
                <a:solidFill>
                  <a:schemeClr val="accent6"/>
                </a:solidFill>
              </a:rPr>
              <a:t> population in relation to access and equity, by October 2025. </a:t>
            </a:r>
            <a:r>
              <a:rPr lang="en-GB" sz="1600" i="1">
                <a:solidFill>
                  <a:schemeClr val="accent6"/>
                </a:solidFill>
              </a:rPr>
              <a:t>A</a:t>
            </a:r>
            <a:r>
              <a:rPr lang="en-GB" sz="1600" i="1" noProof="0">
                <a:solidFill>
                  <a:schemeClr val="accent6"/>
                </a:solidFill>
              </a:rPr>
              <a:t>cross the next few slides are the themes and summarised responses:</a:t>
            </a:r>
          </a:p>
        </p:txBody>
      </p:sp>
    </p:spTree>
    <p:extLst>
      <p:ext uri="{BB962C8B-B14F-4D97-AF65-F5344CB8AC3E}">
        <p14:creationId xmlns:p14="http://schemas.microsoft.com/office/powerpoint/2010/main" val="369528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3A3B1-8D0F-AFD0-ACC8-26CB5CF1D11B}"/>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8256551C-D4E6-8E86-9569-2BD69748931E}"/>
              </a:ext>
            </a:extLst>
          </p:cNvPr>
          <p:cNvSpPr>
            <a:spLocks noGrp="1"/>
          </p:cNvSpPr>
          <p:nvPr>
            <p:ph type="title"/>
          </p:nvPr>
        </p:nvSpPr>
        <p:spPr>
          <a:xfrm>
            <a:off x="288552" y="24281"/>
            <a:ext cx="11404154" cy="865186"/>
          </a:xfrm>
        </p:spPr>
        <p:txBody>
          <a:bodyPr/>
          <a:lstStyle/>
          <a:p>
            <a:r>
              <a:rPr lang="en-GB" spc="-40"/>
              <a:t>Access and equity (2)</a:t>
            </a:r>
            <a:r>
              <a:rPr lang="en-GB" spc="-40" noProof="0"/>
              <a:t> </a:t>
            </a:r>
          </a:p>
        </p:txBody>
      </p:sp>
      <p:sp>
        <p:nvSpPr>
          <p:cNvPr id="2" name="TextBox 1">
            <a:extLst>
              <a:ext uri="{FF2B5EF4-FFF2-40B4-BE49-F238E27FC236}">
                <a16:creationId xmlns:a16="http://schemas.microsoft.com/office/drawing/2014/main" id="{32FF752C-AF90-9748-59D5-09672AB80827}"/>
              </a:ext>
            </a:extLst>
          </p:cNvPr>
          <p:cNvSpPr txBox="1"/>
          <p:nvPr/>
        </p:nvSpPr>
        <p:spPr>
          <a:xfrm>
            <a:off x="197910" y="792879"/>
            <a:ext cx="11705538" cy="1169551"/>
          </a:xfrm>
          <a:prstGeom prst="rect">
            <a:avLst/>
          </a:prstGeom>
          <a:noFill/>
        </p:spPr>
        <p:txBody>
          <a:bodyPr wrap="square" rtlCol="0">
            <a:spAutoFit/>
          </a:bodyPr>
          <a:lstStyle/>
          <a:p>
            <a:r>
              <a:rPr lang="en-GB">
                <a:solidFill>
                  <a:schemeClr val="accent6"/>
                </a:solidFill>
              </a:rPr>
              <a:t>Most services felt assured that, at this point in the implementation, their service was either already meeting the needs of the population in relation to access and equity or would be by October 2025. Several providers were actively working to improve access and equity.</a:t>
            </a:r>
          </a:p>
          <a:p>
            <a:endParaRPr lang="en-GB" sz="1600" noProof="0"/>
          </a:p>
        </p:txBody>
      </p:sp>
      <p:sp>
        <p:nvSpPr>
          <p:cNvPr id="5" name="TextBox 4">
            <a:extLst>
              <a:ext uri="{FF2B5EF4-FFF2-40B4-BE49-F238E27FC236}">
                <a16:creationId xmlns:a16="http://schemas.microsoft.com/office/drawing/2014/main" id="{D05ADE75-3BDB-E180-A59B-8D5DA4765E16}"/>
              </a:ext>
            </a:extLst>
          </p:cNvPr>
          <p:cNvSpPr txBox="1"/>
          <p:nvPr/>
        </p:nvSpPr>
        <p:spPr>
          <a:xfrm>
            <a:off x="162875" y="4877348"/>
            <a:ext cx="5524248" cy="1569660"/>
          </a:xfrm>
          <a:prstGeom prst="rect">
            <a:avLst/>
          </a:prstGeom>
          <a:noFill/>
          <a:ln>
            <a:solidFill>
              <a:srgbClr val="768692"/>
            </a:solidFill>
            <a:prstDash val="lgDash"/>
          </a:ln>
        </p:spPr>
        <p:txBody>
          <a:bodyPr wrap="square" rtlCol="0">
            <a:spAutoFit/>
          </a:bodyPr>
          <a:lstStyle/>
          <a:p>
            <a:r>
              <a:rPr lang="en-GB" sz="1600" i="1" noProof="0"/>
              <a:t>“Assured (with some limitations) that with the additional OCTs added to the current offering extra capacity will be offered to allow additional coverage. The service is also planning to add more equipment as capital is available to further increase the community offering and build on the current position”</a:t>
            </a:r>
          </a:p>
        </p:txBody>
      </p:sp>
      <p:sp>
        <p:nvSpPr>
          <p:cNvPr id="3" name="TextBox 2">
            <a:extLst>
              <a:ext uri="{FF2B5EF4-FFF2-40B4-BE49-F238E27FC236}">
                <a16:creationId xmlns:a16="http://schemas.microsoft.com/office/drawing/2014/main" id="{008B0B9E-7A3A-5B88-F0A3-437EDDC8BAC6}"/>
              </a:ext>
            </a:extLst>
          </p:cNvPr>
          <p:cNvSpPr txBox="1"/>
          <p:nvPr/>
        </p:nvSpPr>
        <p:spPr>
          <a:xfrm>
            <a:off x="162875" y="1989945"/>
            <a:ext cx="5429538" cy="1077218"/>
          </a:xfrm>
          <a:prstGeom prst="rect">
            <a:avLst/>
          </a:prstGeom>
          <a:noFill/>
          <a:ln>
            <a:solidFill>
              <a:srgbClr val="768692"/>
            </a:solidFill>
            <a:prstDash val="lgDash"/>
          </a:ln>
        </p:spPr>
        <p:txBody>
          <a:bodyPr wrap="square">
            <a:spAutoFit/>
          </a:bodyPr>
          <a:lstStyle/>
          <a:p>
            <a:r>
              <a:rPr lang="en-GB" sz="1600" i="1" noProof="0"/>
              <a:t>“Service audit (OCT DNA audit) planned for May / June. following discussions with commissioners. Postcode analysis being considered. This will help guide now many more OCT scanners we need (figures provisional).”</a:t>
            </a:r>
          </a:p>
        </p:txBody>
      </p:sp>
      <p:sp>
        <p:nvSpPr>
          <p:cNvPr id="11" name="TextBox 10">
            <a:extLst>
              <a:ext uri="{FF2B5EF4-FFF2-40B4-BE49-F238E27FC236}">
                <a16:creationId xmlns:a16="http://schemas.microsoft.com/office/drawing/2014/main" id="{646616CF-6EA8-0F44-66BB-3D4A4730C57B}"/>
              </a:ext>
            </a:extLst>
          </p:cNvPr>
          <p:cNvSpPr txBox="1"/>
          <p:nvPr/>
        </p:nvSpPr>
        <p:spPr>
          <a:xfrm>
            <a:off x="5801033" y="5098687"/>
            <a:ext cx="6289866" cy="1323439"/>
          </a:xfrm>
          <a:prstGeom prst="rect">
            <a:avLst/>
          </a:prstGeom>
          <a:noFill/>
          <a:ln>
            <a:solidFill>
              <a:srgbClr val="768692"/>
            </a:solidFill>
            <a:prstDash val="lgDash"/>
          </a:ln>
        </p:spPr>
        <p:txBody>
          <a:bodyPr wrap="square">
            <a:spAutoFit/>
          </a:bodyPr>
          <a:lstStyle/>
          <a:p>
            <a:r>
              <a:rPr lang="en-GB" sz="1600" i="1" noProof="0"/>
              <a:t>“The Sites Chosen are all in main population centres within areas of high deprivation, we are providing OCT from Main Health Centres, all with Ramp, Lift access where required at present the sites chosen should cover circa 70% of the screening population, further expansion required to get to 90% coverage”</a:t>
            </a:r>
          </a:p>
        </p:txBody>
      </p:sp>
      <p:sp>
        <p:nvSpPr>
          <p:cNvPr id="6" name="TextBox 5">
            <a:extLst>
              <a:ext uri="{FF2B5EF4-FFF2-40B4-BE49-F238E27FC236}">
                <a16:creationId xmlns:a16="http://schemas.microsoft.com/office/drawing/2014/main" id="{6039CA86-4F8F-71A1-07E5-638AEE44E5CF}"/>
              </a:ext>
            </a:extLst>
          </p:cNvPr>
          <p:cNvSpPr txBox="1"/>
          <p:nvPr/>
        </p:nvSpPr>
        <p:spPr>
          <a:xfrm>
            <a:off x="5801032" y="1988503"/>
            <a:ext cx="6289866" cy="584775"/>
          </a:xfrm>
          <a:prstGeom prst="rect">
            <a:avLst/>
          </a:prstGeom>
          <a:noFill/>
          <a:ln>
            <a:solidFill>
              <a:srgbClr val="768692"/>
            </a:solidFill>
            <a:prstDash val="lgDash"/>
          </a:ln>
        </p:spPr>
        <p:txBody>
          <a:bodyPr wrap="square">
            <a:spAutoFit/>
          </a:bodyPr>
          <a:lstStyle/>
          <a:p>
            <a:r>
              <a:rPr lang="en-GB" sz="1600" i="1" noProof="0"/>
              <a:t>“As we have OCT in all of our screening venues, we consider that we have fully adhered to access and equity requirements.”</a:t>
            </a:r>
          </a:p>
        </p:txBody>
      </p:sp>
      <p:sp>
        <p:nvSpPr>
          <p:cNvPr id="10" name="TextBox 9">
            <a:extLst>
              <a:ext uri="{FF2B5EF4-FFF2-40B4-BE49-F238E27FC236}">
                <a16:creationId xmlns:a16="http://schemas.microsoft.com/office/drawing/2014/main" id="{EFF9076F-3EC5-D8BF-6186-A622B7BE8B6F}"/>
              </a:ext>
            </a:extLst>
          </p:cNvPr>
          <p:cNvSpPr txBox="1"/>
          <p:nvPr/>
        </p:nvSpPr>
        <p:spPr>
          <a:xfrm>
            <a:off x="5774964" y="2928041"/>
            <a:ext cx="6342002" cy="1815882"/>
          </a:xfrm>
          <a:prstGeom prst="rect">
            <a:avLst/>
          </a:prstGeom>
          <a:noFill/>
          <a:ln>
            <a:solidFill>
              <a:srgbClr val="768692"/>
            </a:solidFill>
            <a:prstDash val="lgDash"/>
          </a:ln>
        </p:spPr>
        <p:txBody>
          <a:bodyPr wrap="square">
            <a:spAutoFit/>
          </a:bodyPr>
          <a:lstStyle/>
          <a:p>
            <a:r>
              <a:rPr lang="en-GB" sz="1600" i="1" noProof="0"/>
              <a:t>“We used heat mapping, and HE tools to ensure our demographic is being catered for. We increased the provision of OCT from 5 community locations to 15 static community locations and have 2 mobile OCT machines which can be deployed anywhere.  These mobile OCT machines will serve HMPs and Mental Health inpatient units. Patients have far more choice of OCT locations to attend and our OCT venues are predominately closer than their HES is.”</a:t>
            </a:r>
          </a:p>
        </p:txBody>
      </p:sp>
      <p:sp>
        <p:nvSpPr>
          <p:cNvPr id="13" name="TextBox 12">
            <a:extLst>
              <a:ext uri="{FF2B5EF4-FFF2-40B4-BE49-F238E27FC236}">
                <a16:creationId xmlns:a16="http://schemas.microsoft.com/office/drawing/2014/main" id="{AD01D730-A241-6083-2609-C8F5A62248DA}"/>
              </a:ext>
            </a:extLst>
          </p:cNvPr>
          <p:cNvSpPr txBox="1"/>
          <p:nvPr/>
        </p:nvSpPr>
        <p:spPr>
          <a:xfrm>
            <a:off x="162875" y="3429000"/>
            <a:ext cx="5429538" cy="1077218"/>
          </a:xfrm>
          <a:prstGeom prst="rect">
            <a:avLst/>
          </a:prstGeom>
          <a:noFill/>
          <a:ln>
            <a:solidFill>
              <a:srgbClr val="768692"/>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231F20"/>
                </a:solidFill>
                <a:effectLst/>
                <a:uLnTx/>
                <a:uFillTx/>
                <a:latin typeface="Arial" panose="020B0604020202020204"/>
                <a:ea typeface="+mn-ea"/>
                <a:cs typeface="+mn-cs"/>
              </a:rPr>
              <a:t>“Health Equity Impact Assessment completed. No patient will travel more than 10 miles to an OCT clinic.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1">
                <a:solidFill>
                  <a:srgbClr val="231F20"/>
                </a:solidFill>
                <a:latin typeface="Arial" panose="020B0604020202020204"/>
              </a:rPr>
              <a:t>“</a:t>
            </a:r>
            <a:r>
              <a:rPr kumimoji="0" lang="en-GB" sz="1600" b="0" i="1" u="none" strike="noStrike" kern="1200" cap="none" spc="0" normalizeH="0" baseline="0" noProof="0">
                <a:ln>
                  <a:noFill/>
                </a:ln>
                <a:solidFill>
                  <a:srgbClr val="231F20"/>
                </a:solidFill>
                <a:effectLst/>
                <a:uLnTx/>
                <a:uFillTx/>
                <a:latin typeface="Arial" panose="020B0604020202020204"/>
                <a:ea typeface="+mn-ea"/>
                <a:cs typeface="+mn-cs"/>
              </a:rPr>
              <a:t>Venues aligned to HES sites. Cover a good geographical area”</a:t>
            </a:r>
          </a:p>
        </p:txBody>
      </p:sp>
    </p:spTree>
    <p:extLst>
      <p:ext uri="{BB962C8B-B14F-4D97-AF65-F5344CB8AC3E}">
        <p14:creationId xmlns:p14="http://schemas.microsoft.com/office/powerpoint/2010/main" val="315983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A5944-46B6-3DB7-170A-D4EF2931536D}"/>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69C99FF5-E290-AAAC-4496-BCD32BDCAB1C}"/>
              </a:ext>
            </a:extLst>
          </p:cNvPr>
          <p:cNvSpPr>
            <a:spLocks noGrp="1"/>
          </p:cNvSpPr>
          <p:nvPr>
            <p:ph type="title"/>
          </p:nvPr>
        </p:nvSpPr>
        <p:spPr>
          <a:xfrm>
            <a:off x="357609" y="157676"/>
            <a:ext cx="11404154" cy="865186"/>
          </a:xfrm>
        </p:spPr>
        <p:txBody>
          <a:bodyPr/>
          <a:lstStyle/>
          <a:p>
            <a:r>
              <a:rPr lang="en-GB" spc="-40" noProof="0"/>
              <a:t>Benefits of DS with OCT </a:t>
            </a:r>
          </a:p>
        </p:txBody>
      </p:sp>
      <p:sp>
        <p:nvSpPr>
          <p:cNvPr id="3" name="Content Placeholder 2">
            <a:extLst>
              <a:ext uri="{FF2B5EF4-FFF2-40B4-BE49-F238E27FC236}">
                <a16:creationId xmlns:a16="http://schemas.microsoft.com/office/drawing/2014/main" id="{B9A419E4-27B3-D48D-284B-FC6DE74D8EA8}"/>
              </a:ext>
            </a:extLst>
          </p:cNvPr>
          <p:cNvSpPr>
            <a:spLocks noGrp="1"/>
          </p:cNvSpPr>
          <p:nvPr>
            <p:ph idx="1"/>
          </p:nvPr>
        </p:nvSpPr>
        <p:spPr>
          <a:xfrm>
            <a:off x="357609" y="1871468"/>
            <a:ext cx="4680735" cy="3519898"/>
          </a:xfrm>
        </p:spPr>
        <p:txBody>
          <a:bodyPr>
            <a:normAutofit/>
          </a:bodyPr>
          <a:lstStyle/>
          <a:p>
            <a:endParaRPr lang="en-GB" sz="1800"/>
          </a:p>
          <a:p>
            <a:pPr marL="285750" indent="-285750">
              <a:buFont typeface="Arial" panose="020B0604020202020204" pitchFamily="34" charset="0"/>
              <a:buChar char="•"/>
            </a:pPr>
            <a:r>
              <a:rPr lang="en-GB" b="1">
                <a:solidFill>
                  <a:schemeClr val="accent6"/>
                </a:solidFill>
              </a:rPr>
              <a:t>20/51</a:t>
            </a:r>
            <a:r>
              <a:rPr lang="en-GB">
                <a:solidFill>
                  <a:schemeClr val="accent6"/>
                </a:solidFill>
              </a:rPr>
              <a:t> services had previously provided OCT in some capacity, and an additional 11 had implemented it long enough to identify benefits. </a:t>
            </a:r>
          </a:p>
          <a:p>
            <a:pPr marL="285750" indent="-285750">
              <a:buFont typeface="Arial" panose="020B0604020202020204" pitchFamily="34" charset="0"/>
              <a:buChar char="•"/>
            </a:pPr>
            <a:r>
              <a:rPr lang="en-GB">
                <a:solidFill>
                  <a:schemeClr val="accent6"/>
                </a:solidFill>
              </a:rPr>
              <a:t>Services could list as many benefits as they identified</a:t>
            </a:r>
          </a:p>
          <a:p>
            <a:pPr marL="285750" indent="-285750">
              <a:buFont typeface="Arial" panose="020B0604020202020204" pitchFamily="34" charset="0"/>
              <a:buChar char="•"/>
            </a:pPr>
            <a:r>
              <a:rPr lang="en-GB" b="1">
                <a:solidFill>
                  <a:schemeClr val="accent6"/>
                </a:solidFill>
              </a:rPr>
              <a:t>8 themes </a:t>
            </a:r>
            <a:r>
              <a:rPr lang="en-GB">
                <a:solidFill>
                  <a:schemeClr val="accent6"/>
                </a:solidFill>
              </a:rPr>
              <a:t>emerged. </a:t>
            </a:r>
          </a:p>
        </p:txBody>
      </p:sp>
      <p:graphicFrame>
        <p:nvGraphicFramePr>
          <p:cNvPr id="4" name="Chart 3">
            <a:extLst>
              <a:ext uri="{FF2B5EF4-FFF2-40B4-BE49-F238E27FC236}">
                <a16:creationId xmlns:a16="http://schemas.microsoft.com/office/drawing/2014/main" id="{FB1BE345-B8AA-2148-8D2B-F5478EB5AA3A}"/>
              </a:ext>
            </a:extLst>
          </p:cNvPr>
          <p:cNvGraphicFramePr>
            <a:graphicFrameLocks/>
          </p:cNvGraphicFramePr>
          <p:nvPr/>
        </p:nvGraphicFramePr>
        <p:xfrm>
          <a:off x="5407152" y="1654467"/>
          <a:ext cx="7215987" cy="42795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FDB6E71-667D-3250-62FE-30FF4921F573}"/>
              </a:ext>
            </a:extLst>
          </p:cNvPr>
          <p:cNvSpPr txBox="1"/>
          <p:nvPr/>
        </p:nvSpPr>
        <p:spPr>
          <a:xfrm>
            <a:off x="275312" y="923986"/>
            <a:ext cx="11404153" cy="707886"/>
          </a:xfrm>
          <a:prstGeom prst="rect">
            <a:avLst/>
          </a:prstGeom>
          <a:noFill/>
        </p:spPr>
        <p:txBody>
          <a:bodyPr wrap="square">
            <a:spAutoFit/>
          </a:bodyPr>
          <a:lstStyle/>
          <a:p>
            <a:r>
              <a:rPr lang="en-GB" sz="2000" i="1">
                <a:solidFill>
                  <a:schemeClr val="accent6"/>
                </a:solidFill>
              </a:rPr>
              <a:t>Services with (a) pre-existing OCT and (b) new implementers, were asked what benefits they had identified:</a:t>
            </a:r>
          </a:p>
        </p:txBody>
      </p:sp>
    </p:spTree>
    <p:extLst>
      <p:ext uri="{BB962C8B-B14F-4D97-AF65-F5344CB8AC3E}">
        <p14:creationId xmlns:p14="http://schemas.microsoft.com/office/powerpoint/2010/main" val="2078900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B5E54-F41B-2D76-CC5C-A6FCB7659112}"/>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AC250979-D2CC-3D00-B5C2-FB46CC596E0B}"/>
              </a:ext>
            </a:extLst>
          </p:cNvPr>
          <p:cNvSpPr>
            <a:spLocks noGrp="1"/>
          </p:cNvSpPr>
          <p:nvPr>
            <p:ph type="title"/>
          </p:nvPr>
        </p:nvSpPr>
        <p:spPr>
          <a:xfrm>
            <a:off x="393923" y="213820"/>
            <a:ext cx="11404154" cy="865186"/>
          </a:xfrm>
        </p:spPr>
        <p:txBody>
          <a:bodyPr/>
          <a:lstStyle/>
          <a:p>
            <a:r>
              <a:rPr lang="en-GB" noProof="0"/>
              <a:t>Challenges &amp; Barriers</a:t>
            </a:r>
            <a:endParaRPr lang="en-GB" spc="-40" noProof="0"/>
          </a:p>
        </p:txBody>
      </p:sp>
      <p:sp>
        <p:nvSpPr>
          <p:cNvPr id="4" name="Content Placeholder 3">
            <a:extLst>
              <a:ext uri="{FF2B5EF4-FFF2-40B4-BE49-F238E27FC236}">
                <a16:creationId xmlns:a16="http://schemas.microsoft.com/office/drawing/2014/main" id="{21EE48ED-B756-6E68-368B-36DB43523A5E}"/>
              </a:ext>
            </a:extLst>
          </p:cNvPr>
          <p:cNvSpPr>
            <a:spLocks noGrp="1"/>
          </p:cNvSpPr>
          <p:nvPr>
            <p:ph idx="1"/>
          </p:nvPr>
        </p:nvSpPr>
        <p:spPr>
          <a:xfrm>
            <a:off x="393922" y="1079006"/>
            <a:ext cx="11518085" cy="5303162"/>
          </a:xfrm>
        </p:spPr>
        <p:txBody>
          <a:bodyPr>
            <a:normAutofit fontScale="77500" lnSpcReduction="20000"/>
          </a:bodyPr>
          <a:lstStyle/>
          <a:p>
            <a:pPr>
              <a:lnSpc>
                <a:spcPct val="120000"/>
              </a:lnSpc>
            </a:pPr>
            <a:r>
              <a:rPr lang="en-GB" sz="2600" i="1">
                <a:solidFill>
                  <a:schemeClr val="accent6"/>
                </a:solidFill>
              </a:rPr>
              <a:t>Services were asked to describe any key challenges or barriers that were experienced whilst planning and implementing DS with OCT.</a:t>
            </a:r>
          </a:p>
          <a:p>
            <a:pPr>
              <a:spcAft>
                <a:spcPts val="800"/>
              </a:spcAft>
            </a:pPr>
            <a:endParaRPr lang="en-GB"/>
          </a:p>
          <a:p>
            <a:pPr>
              <a:spcAft>
                <a:spcPts val="800"/>
              </a:spcAft>
            </a:pPr>
            <a:r>
              <a:rPr lang="en-GB" sz="2600">
                <a:solidFill>
                  <a:schemeClr val="accent6"/>
                </a:solidFill>
              </a:rPr>
              <a:t>From 45 responses, 6 themes were identified:</a:t>
            </a:r>
          </a:p>
          <a:p>
            <a:pPr marL="342900" indent="-342900">
              <a:lnSpc>
                <a:spcPct val="120000"/>
              </a:lnSpc>
              <a:buFont typeface="Arial" panose="020B0604020202020204" pitchFamily="34" charset="0"/>
              <a:buChar char="•"/>
            </a:pPr>
            <a:r>
              <a:rPr lang="en-GB" sz="2400" b="1">
                <a:solidFill>
                  <a:schemeClr val="accent6"/>
                </a:solidFill>
              </a:rPr>
              <a:t>IT and Connectivity Issues: </a:t>
            </a:r>
            <a:r>
              <a:rPr lang="en-GB" sz="2400">
                <a:solidFill>
                  <a:schemeClr val="accent6"/>
                </a:solidFill>
              </a:rPr>
              <a:t>Challenges with internet access, digital infrastructure, and software compatibility, often delaying implementation and limiting venue options.</a:t>
            </a:r>
          </a:p>
          <a:p>
            <a:pPr marL="285750" indent="-285750">
              <a:lnSpc>
                <a:spcPct val="120000"/>
              </a:lnSpc>
              <a:buFont typeface="Arial" panose="020B0604020202020204" pitchFamily="34" charset="0"/>
              <a:buChar char="•"/>
            </a:pPr>
            <a:r>
              <a:rPr lang="en-GB" sz="2400" b="1">
                <a:solidFill>
                  <a:schemeClr val="accent6"/>
                </a:solidFill>
              </a:rPr>
              <a:t>Funding Constraints: </a:t>
            </a:r>
            <a:r>
              <a:rPr lang="en-GB" sz="2400">
                <a:solidFill>
                  <a:schemeClr val="accent6"/>
                </a:solidFill>
              </a:rPr>
              <a:t>Funding for equipment, IT upgrades, staffing, and ongoing operational costs. Variation in funding and resources across programmes, leading to unequal access and service delivery.</a:t>
            </a:r>
          </a:p>
          <a:p>
            <a:pPr marL="285750" indent="-285750">
              <a:lnSpc>
                <a:spcPct val="120000"/>
              </a:lnSpc>
              <a:buFont typeface="Arial" panose="020B0604020202020204" pitchFamily="34" charset="0"/>
              <a:buChar char="•"/>
            </a:pPr>
            <a:r>
              <a:rPr lang="en-GB" sz="2400" b="1">
                <a:solidFill>
                  <a:schemeClr val="accent6"/>
                </a:solidFill>
              </a:rPr>
              <a:t>National Guidance and Support: </a:t>
            </a:r>
            <a:r>
              <a:rPr lang="en-GB" sz="2400">
                <a:solidFill>
                  <a:schemeClr val="accent6"/>
                </a:solidFill>
              </a:rPr>
              <a:t>Delays and gaps in national guidance and limited support from central teams and suppliers.</a:t>
            </a:r>
          </a:p>
          <a:p>
            <a:pPr marL="285750" indent="-285750">
              <a:lnSpc>
                <a:spcPct val="120000"/>
              </a:lnSpc>
              <a:buFont typeface="Arial" panose="020B0604020202020204" pitchFamily="34" charset="0"/>
              <a:buChar char="•"/>
            </a:pPr>
            <a:r>
              <a:rPr lang="en-GB" sz="2400" b="1">
                <a:solidFill>
                  <a:schemeClr val="accent6"/>
                </a:solidFill>
              </a:rPr>
              <a:t>Staffing and Training: </a:t>
            </a:r>
            <a:r>
              <a:rPr lang="en-GB" sz="2400">
                <a:solidFill>
                  <a:schemeClr val="accent6"/>
                </a:solidFill>
              </a:rPr>
              <a:t>Shortages of trained staff, time-consuming training requirements, and difficulties upskilling teams to operate and grade OCT scans.</a:t>
            </a:r>
          </a:p>
          <a:p>
            <a:pPr marL="285750" indent="-285750">
              <a:lnSpc>
                <a:spcPct val="120000"/>
              </a:lnSpc>
              <a:buFont typeface="Arial" panose="020B0604020202020204" pitchFamily="34" charset="0"/>
              <a:buChar char="•"/>
            </a:pPr>
            <a:r>
              <a:rPr lang="en-GB" sz="2400" b="1">
                <a:solidFill>
                  <a:schemeClr val="accent6"/>
                </a:solidFill>
              </a:rPr>
              <a:t>Operational Barriers: </a:t>
            </a:r>
            <a:r>
              <a:rPr lang="en-GB" sz="2400">
                <a:solidFill>
                  <a:schemeClr val="accent6"/>
                </a:solidFill>
              </a:rPr>
              <a:t>Challenges with information governance, procurement, venue suitability and logistical barriers (e.g., image storage, equipment suitability, prison access).</a:t>
            </a:r>
          </a:p>
          <a:p>
            <a:pPr marL="285750" indent="-285750">
              <a:lnSpc>
                <a:spcPct val="120000"/>
              </a:lnSpc>
              <a:buFont typeface="Arial" panose="020B0604020202020204" pitchFamily="34" charset="0"/>
              <a:buChar char="•"/>
            </a:pPr>
            <a:r>
              <a:rPr lang="en-GB" sz="2400" b="1">
                <a:solidFill>
                  <a:schemeClr val="accent6"/>
                </a:solidFill>
              </a:rPr>
              <a:t>Service User Engagement:</a:t>
            </a:r>
            <a:r>
              <a:rPr lang="en-GB" sz="2400">
                <a:solidFill>
                  <a:schemeClr val="accent6"/>
                </a:solidFill>
              </a:rPr>
              <a:t> Confusion among patients regarding new pathways, reluctance to travel, and need for improved communication about service changes.</a:t>
            </a:r>
          </a:p>
        </p:txBody>
      </p:sp>
    </p:spTree>
    <p:extLst>
      <p:ext uri="{BB962C8B-B14F-4D97-AF65-F5344CB8AC3E}">
        <p14:creationId xmlns:p14="http://schemas.microsoft.com/office/powerpoint/2010/main" val="85451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25746-C45F-4B90-C8B8-AE1666360C30}"/>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A6D0832-8F56-E077-276A-1617DD27C63F}"/>
              </a:ext>
            </a:extLst>
          </p:cNvPr>
          <p:cNvSpPr>
            <a:spLocks noGrp="1"/>
          </p:cNvSpPr>
          <p:nvPr>
            <p:ph type="title"/>
          </p:nvPr>
        </p:nvSpPr>
        <p:spPr>
          <a:xfrm>
            <a:off x="552000" y="466785"/>
            <a:ext cx="11404154" cy="865186"/>
          </a:xfrm>
        </p:spPr>
        <p:txBody>
          <a:bodyPr/>
          <a:lstStyle/>
          <a:p>
            <a:r>
              <a:rPr lang="en-GB" spc="-40"/>
              <a:t>Disbenefits</a:t>
            </a:r>
            <a:endParaRPr lang="en-GB" spc="-40" noProof="0"/>
          </a:p>
        </p:txBody>
      </p:sp>
      <p:sp>
        <p:nvSpPr>
          <p:cNvPr id="4" name="Content Placeholder 3">
            <a:extLst>
              <a:ext uri="{FF2B5EF4-FFF2-40B4-BE49-F238E27FC236}">
                <a16:creationId xmlns:a16="http://schemas.microsoft.com/office/drawing/2014/main" id="{A3C4FF35-F3E7-2585-3A9A-C0BC5BF1002D}"/>
              </a:ext>
            </a:extLst>
          </p:cNvPr>
          <p:cNvSpPr>
            <a:spLocks noGrp="1"/>
          </p:cNvSpPr>
          <p:nvPr>
            <p:ph idx="1"/>
          </p:nvPr>
        </p:nvSpPr>
        <p:spPr>
          <a:xfrm>
            <a:off x="552000" y="1483925"/>
            <a:ext cx="11088000" cy="34560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a:ln>
                  <a:noFill/>
                </a:ln>
                <a:solidFill>
                  <a:srgbClr val="425563"/>
                </a:solidFill>
                <a:effectLst/>
                <a:uLnTx/>
                <a:uFillTx/>
                <a:latin typeface="Arial" panose="020B0604020202020204"/>
                <a:ea typeface="+mn-ea"/>
                <a:cs typeface="+mn-cs"/>
              </a:rPr>
              <a:t>Services were asked if they had identified any disbenefits of DS with OCT?</a:t>
            </a:r>
          </a:p>
          <a:p>
            <a:endParaRPr lang="en-GB" sz="2400"/>
          </a:p>
          <a:p>
            <a:pPr marL="342900" indent="-342900">
              <a:spcAft>
                <a:spcPts val="0"/>
              </a:spcAft>
              <a:buClrTx/>
              <a:buFont typeface="Arial" panose="020B0604020202020204" pitchFamily="34" charset="0"/>
              <a:buChar char="•"/>
              <a:defRPr/>
            </a:pPr>
            <a:r>
              <a:rPr lang="en-GB" sz="2400" b="1">
                <a:solidFill>
                  <a:srgbClr val="425563"/>
                </a:solidFill>
                <a:latin typeface="Arial" panose="020B0604020202020204"/>
              </a:rPr>
              <a:t>9/13</a:t>
            </a:r>
            <a:r>
              <a:rPr lang="en-GB" sz="2400">
                <a:solidFill>
                  <a:srgbClr val="425563"/>
                </a:solidFill>
                <a:latin typeface="Arial" panose="020B0604020202020204"/>
              </a:rPr>
              <a:t> of services that responded to the question mentioned noticing lower uptake in DS with OCT compared with RDS. </a:t>
            </a:r>
            <a:r>
              <a:rPr lang="en-GB" sz="2400" b="1">
                <a:solidFill>
                  <a:srgbClr val="425563"/>
                </a:solidFill>
                <a:latin typeface="Arial" panose="020B0604020202020204"/>
              </a:rPr>
              <a:t>5/9</a:t>
            </a:r>
            <a:r>
              <a:rPr lang="en-GB" sz="2400">
                <a:solidFill>
                  <a:srgbClr val="425563"/>
                </a:solidFill>
                <a:latin typeface="Arial" panose="020B0604020202020204"/>
              </a:rPr>
              <a:t> felt that having additional OCT machines/venues would improve uptake.</a:t>
            </a:r>
          </a:p>
          <a:p>
            <a:pPr marL="342900" indent="-342900">
              <a:spcAft>
                <a:spcPts val="0"/>
              </a:spcAft>
              <a:buClrTx/>
              <a:buFont typeface="Arial" panose="020B0604020202020204" pitchFamily="34" charset="0"/>
              <a:buChar char="•"/>
              <a:defRPr/>
            </a:pPr>
            <a:r>
              <a:rPr lang="en-GB" sz="2400" b="1">
                <a:solidFill>
                  <a:srgbClr val="425563"/>
                </a:solidFill>
                <a:latin typeface="Arial" panose="020B0604020202020204"/>
              </a:rPr>
              <a:t>4/13</a:t>
            </a:r>
            <a:r>
              <a:rPr lang="en-GB" sz="2400">
                <a:solidFill>
                  <a:srgbClr val="425563"/>
                </a:solidFill>
                <a:latin typeface="Arial" panose="020B0604020202020204"/>
              </a:rPr>
              <a:t> services noted the (longer) time to take and (</a:t>
            </a:r>
            <a:r>
              <a:rPr lang="en-GB" sz="2400" b="1">
                <a:solidFill>
                  <a:srgbClr val="425563"/>
                </a:solidFill>
                <a:latin typeface="Arial" panose="020B0604020202020204"/>
              </a:rPr>
              <a:t>5/13</a:t>
            </a:r>
            <a:r>
              <a:rPr lang="en-GB" sz="2400">
                <a:solidFill>
                  <a:srgbClr val="425563"/>
                </a:solidFill>
                <a:latin typeface="Arial" panose="020B0604020202020204"/>
              </a:rPr>
              <a:t>) grade OCT images.</a:t>
            </a:r>
          </a:p>
          <a:p>
            <a:pPr marL="342900" indent="-342900">
              <a:spcAft>
                <a:spcPts val="0"/>
              </a:spcAft>
              <a:buClrTx/>
              <a:buFont typeface="Arial" panose="020B0604020202020204" pitchFamily="34" charset="0"/>
              <a:buChar char="•"/>
              <a:defRPr/>
            </a:pPr>
            <a:r>
              <a:rPr lang="en-GB" sz="2400" b="1">
                <a:solidFill>
                  <a:srgbClr val="425563"/>
                </a:solidFill>
                <a:latin typeface="Arial" panose="020B0604020202020204"/>
              </a:rPr>
              <a:t>4/13</a:t>
            </a:r>
            <a:r>
              <a:rPr lang="en-GB" sz="2400">
                <a:solidFill>
                  <a:srgbClr val="425563"/>
                </a:solidFill>
                <a:latin typeface="Arial" panose="020B0604020202020204"/>
              </a:rPr>
              <a:t> services noted IT connectivity issues and mentioned that a strong internet connection was vital. In some cases, this has limited the potential venues for OCT clinics.</a:t>
            </a:r>
          </a:p>
          <a:p>
            <a:endParaRPr lang="en-GB" noProof="0"/>
          </a:p>
          <a:p>
            <a:endParaRPr lang="en-GB"/>
          </a:p>
          <a:p>
            <a:endParaRPr lang="en-GB" noProof="0"/>
          </a:p>
        </p:txBody>
      </p:sp>
    </p:spTree>
    <p:extLst>
      <p:ext uri="{BB962C8B-B14F-4D97-AF65-F5344CB8AC3E}">
        <p14:creationId xmlns:p14="http://schemas.microsoft.com/office/powerpoint/2010/main" val="155324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2ADBF8-4E78-5144-A274-4AE7C3D2DD44}"/>
              </a:ext>
            </a:extLst>
          </p:cNvPr>
          <p:cNvSpPr>
            <a:spLocks noGrp="1"/>
          </p:cNvSpPr>
          <p:nvPr>
            <p:ph type="title"/>
          </p:nvPr>
        </p:nvSpPr>
        <p:spPr>
          <a:xfrm>
            <a:off x="283926" y="31500"/>
            <a:ext cx="11132534" cy="865186"/>
          </a:xfrm>
        </p:spPr>
        <p:txBody>
          <a:bodyPr/>
          <a:lstStyle/>
          <a:p>
            <a:r>
              <a:rPr lang="en-GB" noProof="0"/>
              <a:t>Key quotes</a:t>
            </a:r>
          </a:p>
        </p:txBody>
      </p:sp>
      <p:sp>
        <p:nvSpPr>
          <p:cNvPr id="2" name="Speech Bubble: Oval 1">
            <a:extLst>
              <a:ext uri="{FF2B5EF4-FFF2-40B4-BE49-F238E27FC236}">
                <a16:creationId xmlns:a16="http://schemas.microsoft.com/office/drawing/2014/main" id="{023E8F0C-E5BD-F6B6-63D9-4D8FC4479661}"/>
              </a:ext>
            </a:extLst>
          </p:cNvPr>
          <p:cNvSpPr/>
          <p:nvPr/>
        </p:nvSpPr>
        <p:spPr>
          <a:xfrm rot="21261489">
            <a:off x="6817806" y="639223"/>
            <a:ext cx="5076153" cy="2912992"/>
          </a:xfrm>
          <a:prstGeom prst="wedgeEllipseCallout">
            <a:avLst>
              <a:gd name="adj1" fmla="val -62206"/>
              <a:gd name="adj2" fmla="val 5306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4F73F13-6E78-8D40-A6AE-568416CA6095}"/>
              </a:ext>
            </a:extLst>
          </p:cNvPr>
          <p:cNvSpPr txBox="1"/>
          <p:nvPr/>
        </p:nvSpPr>
        <p:spPr>
          <a:xfrm rot="21143399">
            <a:off x="7289599" y="1205563"/>
            <a:ext cx="4028439" cy="1754326"/>
          </a:xfrm>
          <a:prstGeom prst="rect">
            <a:avLst/>
          </a:prstGeom>
          <a:noFill/>
        </p:spPr>
        <p:txBody>
          <a:bodyPr wrap="square" rtlCol="0">
            <a:spAutoFit/>
          </a:bodyPr>
          <a:lstStyle/>
          <a:p>
            <a:pPr algn="ctr"/>
            <a:r>
              <a:rPr lang="en-GB" i="1"/>
              <a:t>“Has involved significant clinical lead supervision and input which is ongoing. However, this is satisfying work in seeing the interest from screeners/ graders and the fruits of labour in their skills being developed.”</a:t>
            </a:r>
          </a:p>
        </p:txBody>
      </p:sp>
      <p:sp>
        <p:nvSpPr>
          <p:cNvPr id="4" name="Speech Bubble: Oval 3">
            <a:extLst>
              <a:ext uri="{FF2B5EF4-FFF2-40B4-BE49-F238E27FC236}">
                <a16:creationId xmlns:a16="http://schemas.microsoft.com/office/drawing/2014/main" id="{FE363FDF-33E6-B970-AC17-DD445D38DE05}"/>
              </a:ext>
            </a:extLst>
          </p:cNvPr>
          <p:cNvSpPr/>
          <p:nvPr/>
        </p:nvSpPr>
        <p:spPr>
          <a:xfrm rot="259482">
            <a:off x="183929" y="828100"/>
            <a:ext cx="5954343" cy="2742543"/>
          </a:xfrm>
          <a:prstGeom prst="wedgeEllipseCallout">
            <a:avLst>
              <a:gd name="adj1" fmla="val 51978"/>
              <a:gd name="adj2" fmla="val 561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35E18BB-2FD2-8E19-6ABF-5E18E24D849D}"/>
              </a:ext>
            </a:extLst>
          </p:cNvPr>
          <p:cNvSpPr txBox="1"/>
          <p:nvPr/>
        </p:nvSpPr>
        <p:spPr>
          <a:xfrm rot="285124">
            <a:off x="921927" y="1220214"/>
            <a:ext cx="4478346" cy="2031325"/>
          </a:xfrm>
          <a:prstGeom prst="rect">
            <a:avLst/>
          </a:prstGeom>
          <a:noFill/>
        </p:spPr>
        <p:txBody>
          <a:bodyPr wrap="square">
            <a:spAutoFit/>
          </a:bodyPr>
          <a:lstStyle/>
          <a:p>
            <a:pPr algn="ctr"/>
            <a:r>
              <a:rPr lang="en-GB" i="1"/>
              <a:t>“Connectivity with HES is a bonus as they are able to view OCT scans taken by DES and make clinically sound decisions from our scans. This allows patients to be placed immediately into treatment clinics saving extra appointments for both the patient and the HES.”</a:t>
            </a:r>
          </a:p>
        </p:txBody>
      </p:sp>
      <p:sp>
        <p:nvSpPr>
          <p:cNvPr id="10" name="Speech Bubble: Oval 9">
            <a:extLst>
              <a:ext uri="{FF2B5EF4-FFF2-40B4-BE49-F238E27FC236}">
                <a16:creationId xmlns:a16="http://schemas.microsoft.com/office/drawing/2014/main" id="{2BEE9FB3-C6D7-58D9-1463-10068C974914}"/>
              </a:ext>
            </a:extLst>
          </p:cNvPr>
          <p:cNvSpPr/>
          <p:nvPr/>
        </p:nvSpPr>
        <p:spPr>
          <a:xfrm>
            <a:off x="6936372" y="4138554"/>
            <a:ext cx="4248920" cy="2049153"/>
          </a:xfrm>
          <a:prstGeom prst="wedgeEllipseCallout">
            <a:avLst>
              <a:gd name="adj1" fmla="val -63767"/>
              <a:gd name="adj2" fmla="val -4744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40EE0BA-787E-3F8D-984E-DC18D2011600}"/>
              </a:ext>
            </a:extLst>
          </p:cNvPr>
          <p:cNvSpPr txBox="1"/>
          <p:nvPr/>
        </p:nvSpPr>
        <p:spPr>
          <a:xfrm>
            <a:off x="7308923" y="4496173"/>
            <a:ext cx="3503817" cy="1477328"/>
          </a:xfrm>
          <a:prstGeom prst="rect">
            <a:avLst/>
          </a:prstGeom>
          <a:noFill/>
        </p:spPr>
        <p:txBody>
          <a:bodyPr wrap="square">
            <a:spAutoFit/>
          </a:bodyPr>
          <a:lstStyle/>
          <a:p>
            <a:pPr algn="ctr"/>
            <a:r>
              <a:rPr lang="en-GB" i="1"/>
              <a:t>“Introducing extra images for R2L cases has helped us detect more R3A cases earlier, which supports better patient outcomes.”</a:t>
            </a:r>
          </a:p>
        </p:txBody>
      </p:sp>
      <p:sp>
        <p:nvSpPr>
          <p:cNvPr id="14" name="Speech Bubble: Oval 13">
            <a:extLst>
              <a:ext uri="{FF2B5EF4-FFF2-40B4-BE49-F238E27FC236}">
                <a16:creationId xmlns:a16="http://schemas.microsoft.com/office/drawing/2014/main" id="{73423C7C-EFB2-A110-FC5F-4BA02AE6492E}"/>
              </a:ext>
            </a:extLst>
          </p:cNvPr>
          <p:cNvSpPr/>
          <p:nvPr/>
        </p:nvSpPr>
        <p:spPr>
          <a:xfrm>
            <a:off x="167148" y="3791243"/>
            <a:ext cx="5088482" cy="2678383"/>
          </a:xfrm>
          <a:prstGeom prst="wedgeEllipseCallout">
            <a:avLst>
              <a:gd name="adj1" fmla="val 68147"/>
              <a:gd name="adj2" fmla="val -3565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B032AB5-60F3-8F92-9A91-4C07F96B2F54}"/>
              </a:ext>
            </a:extLst>
          </p:cNvPr>
          <p:cNvSpPr txBox="1"/>
          <p:nvPr/>
        </p:nvSpPr>
        <p:spPr>
          <a:xfrm>
            <a:off x="737420" y="4219175"/>
            <a:ext cx="3947938" cy="2031325"/>
          </a:xfrm>
          <a:prstGeom prst="rect">
            <a:avLst/>
          </a:prstGeom>
          <a:noFill/>
        </p:spPr>
        <p:txBody>
          <a:bodyPr wrap="square">
            <a:spAutoFit/>
          </a:bodyPr>
          <a:lstStyle/>
          <a:p>
            <a:pPr algn="ctr"/>
            <a:r>
              <a:rPr lang="en-GB" i="1"/>
              <a:t>“While full equity is challenging due to resource limits, strategically locating OCT machines and ongoing collaboration with clinical and IT teams has helped us maximise the benefit of the service within existing constraints.”</a:t>
            </a:r>
          </a:p>
        </p:txBody>
      </p:sp>
      <p:sp>
        <p:nvSpPr>
          <p:cNvPr id="19" name="TextBox 18">
            <a:extLst>
              <a:ext uri="{FF2B5EF4-FFF2-40B4-BE49-F238E27FC236}">
                <a16:creationId xmlns:a16="http://schemas.microsoft.com/office/drawing/2014/main" id="{2ADC38B1-A74E-0B0D-FD43-46B7096FAECA}"/>
              </a:ext>
            </a:extLst>
          </p:cNvPr>
          <p:cNvSpPr txBox="1"/>
          <p:nvPr/>
        </p:nvSpPr>
        <p:spPr>
          <a:xfrm>
            <a:off x="8269358" y="6314463"/>
            <a:ext cx="3992752" cy="261610"/>
          </a:xfrm>
          <a:prstGeom prst="rect">
            <a:avLst/>
          </a:prstGeom>
          <a:noFill/>
        </p:spPr>
        <p:txBody>
          <a:bodyPr wrap="square" rtlCol="0">
            <a:spAutoFit/>
          </a:bodyPr>
          <a:lstStyle/>
          <a:p>
            <a:r>
              <a:rPr lang="en-GB" sz="1100" i="1"/>
              <a:t>Quotes from OCT Stock take survey June-Sept 25 </a:t>
            </a:r>
          </a:p>
        </p:txBody>
      </p:sp>
    </p:spTree>
    <p:extLst>
      <p:ext uri="{BB962C8B-B14F-4D97-AF65-F5344CB8AC3E}">
        <p14:creationId xmlns:p14="http://schemas.microsoft.com/office/powerpoint/2010/main" val="114231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6C88B7-CE11-184A-B64F-FAA8B43FD1A5}"/>
              </a:ext>
            </a:extLst>
          </p:cNvPr>
          <p:cNvSpPr>
            <a:spLocks noGrp="1"/>
          </p:cNvSpPr>
          <p:nvPr>
            <p:ph type="body" sz="quarter" idx="14"/>
          </p:nvPr>
        </p:nvSpPr>
        <p:spPr>
          <a:xfrm>
            <a:off x="513805" y="952583"/>
            <a:ext cx="11164389" cy="4952834"/>
          </a:xfrm>
        </p:spPr>
        <p:txBody>
          <a:bodyPr/>
          <a:lstStyle/>
          <a:p>
            <a:pPr lvl="0"/>
            <a:r>
              <a:rPr lang="en-GB" sz="4000" i="1" noProof="0">
                <a:solidFill>
                  <a:schemeClr val="bg2"/>
                </a:solidFill>
              </a:rPr>
              <a:t>“</a:t>
            </a:r>
            <a:r>
              <a:rPr lang="en-GB" sz="4000" i="1">
                <a:solidFill>
                  <a:schemeClr val="bg2"/>
                </a:solidFill>
              </a:rPr>
              <a:t>This has been one of</a:t>
            </a:r>
          </a:p>
          <a:p>
            <a:pPr lvl="0"/>
            <a:r>
              <a:rPr lang="en-GB" sz="4000" i="1">
                <a:solidFill>
                  <a:schemeClr val="bg2"/>
                </a:solidFill>
              </a:rPr>
              <a:t> the best things which will help DESP </a:t>
            </a:r>
          </a:p>
          <a:p>
            <a:pPr lvl="0"/>
            <a:r>
              <a:rPr lang="en-GB" sz="4000" i="1">
                <a:solidFill>
                  <a:schemeClr val="bg2"/>
                </a:solidFill>
              </a:rPr>
              <a:t>as well as ophthalmology departments both in</a:t>
            </a:r>
          </a:p>
          <a:p>
            <a:pPr lvl="0"/>
            <a:r>
              <a:rPr lang="en-GB" sz="4000" i="1">
                <a:solidFill>
                  <a:schemeClr val="bg2"/>
                </a:solidFill>
              </a:rPr>
              <a:t> short term and long term. Since starting </a:t>
            </a:r>
          </a:p>
          <a:p>
            <a:pPr lvl="0"/>
            <a:r>
              <a:rPr lang="en-GB" sz="4000" i="1">
                <a:solidFill>
                  <a:schemeClr val="bg2"/>
                </a:solidFill>
              </a:rPr>
              <a:t>OCT, we have managed to reduce </a:t>
            </a:r>
          </a:p>
          <a:p>
            <a:pPr lvl="0"/>
            <a:r>
              <a:rPr lang="en-GB" sz="4000" i="1">
                <a:solidFill>
                  <a:schemeClr val="bg2"/>
                </a:solidFill>
              </a:rPr>
              <a:t>unnecessary M1 referrals to </a:t>
            </a:r>
          </a:p>
          <a:p>
            <a:pPr lvl="0"/>
            <a:r>
              <a:rPr lang="en-GB" sz="4000" i="1">
                <a:solidFill>
                  <a:schemeClr val="bg2"/>
                </a:solidFill>
              </a:rPr>
              <a:t>HES by around 80%</a:t>
            </a:r>
            <a:r>
              <a:rPr lang="en-GB" sz="4000" i="1" noProof="0">
                <a:solidFill>
                  <a:schemeClr val="bg2"/>
                </a:solidFill>
              </a:rPr>
              <a:t>”</a:t>
            </a:r>
          </a:p>
        </p:txBody>
      </p:sp>
      <p:sp>
        <p:nvSpPr>
          <p:cNvPr id="2" name="TextBox 1">
            <a:extLst>
              <a:ext uri="{FF2B5EF4-FFF2-40B4-BE49-F238E27FC236}">
                <a16:creationId xmlns:a16="http://schemas.microsoft.com/office/drawing/2014/main" id="{693D4DDC-D7DA-4132-757E-76A5D4E47486}"/>
              </a:ext>
            </a:extLst>
          </p:cNvPr>
          <p:cNvSpPr txBox="1"/>
          <p:nvPr/>
        </p:nvSpPr>
        <p:spPr>
          <a:xfrm>
            <a:off x="8368750" y="6294585"/>
            <a:ext cx="3992752" cy="261610"/>
          </a:xfrm>
          <a:prstGeom prst="rect">
            <a:avLst/>
          </a:prstGeom>
          <a:noFill/>
        </p:spPr>
        <p:txBody>
          <a:bodyPr wrap="square" rtlCol="0">
            <a:spAutoFit/>
          </a:bodyPr>
          <a:lstStyle/>
          <a:p>
            <a:r>
              <a:rPr lang="en-GB" sz="1100" i="1"/>
              <a:t>Quotes from OCT Stock take survey June-Sept 25 </a:t>
            </a:r>
          </a:p>
        </p:txBody>
      </p:sp>
    </p:spTree>
    <p:extLst>
      <p:ext uri="{BB962C8B-B14F-4D97-AF65-F5344CB8AC3E}">
        <p14:creationId xmlns:p14="http://schemas.microsoft.com/office/powerpoint/2010/main" val="309367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D7AE5-65F1-0C49-8FE9-1A7070F16BE4}"/>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E02A9197-FD4D-7BBE-EE6E-C5223F69E546}"/>
              </a:ext>
            </a:extLst>
          </p:cNvPr>
          <p:cNvSpPr>
            <a:spLocks noGrp="1"/>
          </p:cNvSpPr>
          <p:nvPr>
            <p:ph idx="1"/>
          </p:nvPr>
        </p:nvSpPr>
        <p:spPr>
          <a:xfrm>
            <a:off x="318767" y="1585079"/>
            <a:ext cx="11088000" cy="4672737"/>
          </a:xfrm>
        </p:spPr>
        <p:txBody>
          <a:bodyPr>
            <a:normAutofit/>
          </a:bodyPr>
          <a:lstStyle/>
          <a:p>
            <a:pPr>
              <a:spcAft>
                <a:spcPts val="0"/>
              </a:spcAft>
              <a:buClrTx/>
              <a:defRPr/>
            </a:pPr>
            <a:r>
              <a:rPr lang="en-GB" sz="2400">
                <a:solidFill>
                  <a:srgbClr val="425563"/>
                </a:solidFill>
                <a:latin typeface="Arial" panose="020B0604020202020204"/>
              </a:rPr>
              <a:t>The learning for the national portfolio team, from the additional comments and feedback, will be used to inform future projects and programme change. Themes included:</a:t>
            </a:r>
          </a:p>
          <a:p>
            <a:pPr>
              <a:spcAft>
                <a:spcPts val="0"/>
              </a:spcAft>
              <a:buClrTx/>
              <a:defRPr/>
            </a:pPr>
            <a:endParaRPr lang="en-GB" sz="2400">
              <a:solidFill>
                <a:srgbClr val="425563"/>
              </a:solidFill>
              <a:latin typeface="Arial" panose="020B0604020202020204"/>
            </a:endParaRPr>
          </a:p>
          <a:p>
            <a:pPr marL="342900" indent="-342900">
              <a:spcAft>
                <a:spcPts val="0"/>
              </a:spcAft>
              <a:buClrTx/>
              <a:buFont typeface="Arial" panose="020B0604020202020204" pitchFamily="34" charset="0"/>
              <a:buChar char="•"/>
              <a:defRPr/>
            </a:pPr>
            <a:r>
              <a:rPr lang="en-GB" sz="2400">
                <a:solidFill>
                  <a:srgbClr val="425563"/>
                </a:solidFill>
                <a:latin typeface="Arial" panose="020B0604020202020204"/>
              </a:rPr>
              <a:t>Timely changes to national guidance </a:t>
            </a:r>
          </a:p>
          <a:p>
            <a:pPr marL="342900" indent="-342900">
              <a:spcAft>
                <a:spcPts val="0"/>
              </a:spcAft>
              <a:buClrTx/>
              <a:buFont typeface="Arial" panose="020B0604020202020204" pitchFamily="34" charset="0"/>
              <a:buChar char="•"/>
              <a:defRPr/>
            </a:pPr>
            <a:r>
              <a:rPr lang="en-GB" sz="2400">
                <a:solidFill>
                  <a:srgbClr val="425563"/>
                </a:solidFill>
                <a:latin typeface="Arial" panose="020B0604020202020204"/>
              </a:rPr>
              <a:t>Support requirements from the national team to services</a:t>
            </a:r>
          </a:p>
          <a:p>
            <a:pPr marL="342900" indent="-342900">
              <a:spcAft>
                <a:spcPts val="0"/>
              </a:spcAft>
              <a:buClrTx/>
              <a:buFont typeface="Arial" panose="020B0604020202020204" pitchFamily="34" charset="0"/>
              <a:buChar char="•"/>
              <a:defRPr/>
            </a:pPr>
            <a:r>
              <a:rPr lang="en-GB" sz="2400">
                <a:solidFill>
                  <a:srgbClr val="425563"/>
                </a:solidFill>
                <a:latin typeface="Arial" panose="020B0604020202020204"/>
              </a:rPr>
              <a:t>Consider the number of required programme changes ongoing simultaneously </a:t>
            </a:r>
          </a:p>
          <a:p>
            <a:pPr marL="342900" indent="-342900">
              <a:spcAft>
                <a:spcPts val="0"/>
              </a:spcAft>
              <a:buClrTx/>
              <a:buFont typeface="Arial" panose="020B0604020202020204" pitchFamily="34" charset="0"/>
              <a:buChar char="•"/>
              <a:defRPr/>
            </a:pPr>
            <a:r>
              <a:rPr lang="en-GB" sz="2400">
                <a:solidFill>
                  <a:srgbClr val="425563"/>
                </a:solidFill>
                <a:latin typeface="Arial" panose="020B0604020202020204"/>
              </a:rPr>
              <a:t>Operational planning challenges</a:t>
            </a:r>
          </a:p>
        </p:txBody>
      </p:sp>
      <p:sp>
        <p:nvSpPr>
          <p:cNvPr id="8" name="Title 7">
            <a:extLst>
              <a:ext uri="{FF2B5EF4-FFF2-40B4-BE49-F238E27FC236}">
                <a16:creationId xmlns:a16="http://schemas.microsoft.com/office/drawing/2014/main" id="{4CB9BDDD-BBC2-CA75-926F-BA8A197446B5}"/>
              </a:ext>
            </a:extLst>
          </p:cNvPr>
          <p:cNvSpPr>
            <a:spLocks noGrp="1"/>
          </p:cNvSpPr>
          <p:nvPr>
            <p:ph type="title"/>
          </p:nvPr>
        </p:nvSpPr>
        <p:spPr>
          <a:xfrm>
            <a:off x="318767" y="459833"/>
            <a:ext cx="11132534" cy="865186"/>
          </a:xfrm>
        </p:spPr>
        <p:txBody>
          <a:bodyPr/>
          <a:lstStyle/>
          <a:p>
            <a:r>
              <a:rPr lang="en-GB" noProof="0"/>
              <a:t>Additional insights</a:t>
            </a:r>
          </a:p>
        </p:txBody>
      </p:sp>
    </p:spTree>
    <p:extLst>
      <p:ext uri="{BB962C8B-B14F-4D97-AF65-F5344CB8AC3E}">
        <p14:creationId xmlns:p14="http://schemas.microsoft.com/office/powerpoint/2010/main" val="294935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B274E20-3097-49AC-91E5-8932404B722F}"/>
              </a:ext>
            </a:extLst>
          </p:cNvPr>
          <p:cNvSpPr>
            <a:spLocks noGrp="1"/>
          </p:cNvSpPr>
          <p:nvPr>
            <p:ph type="body" sz="quarter" idx="15"/>
          </p:nvPr>
        </p:nvSpPr>
        <p:spPr>
          <a:xfrm>
            <a:off x="21514" y="720763"/>
            <a:ext cx="5701552" cy="1618968"/>
          </a:xfrm>
        </p:spPr>
        <p:txBody>
          <a:bodyPr/>
          <a:lstStyle/>
          <a:p>
            <a:pPr algn="ctr"/>
            <a:r>
              <a:rPr lang="en-GB"/>
              <a:t>Welcome to the National DES Update Session  </a:t>
            </a:r>
          </a:p>
        </p:txBody>
      </p:sp>
      <p:pic>
        <p:nvPicPr>
          <p:cNvPr id="13" name="Picture Placeholder 12" descr="Open red front door">
            <a:extLst>
              <a:ext uri="{FF2B5EF4-FFF2-40B4-BE49-F238E27FC236}">
                <a16:creationId xmlns:a16="http://schemas.microsoft.com/office/drawing/2014/main" id="{A09C302C-873E-2BEB-B32A-B99429154BEA}"/>
              </a:ext>
            </a:extLst>
          </p:cNvPr>
          <p:cNvPicPr>
            <a:picLocks noGrp="1" noChangeAspect="1"/>
          </p:cNvPicPr>
          <p:nvPr>
            <p:ph type="pic" sz="quarter" idx="10"/>
          </p:nvPr>
        </p:nvPicPr>
        <p:blipFill>
          <a:blip r:embed="rId2"/>
          <a:srcRect t="12471" b="12471"/>
          <a:stretch>
            <a:fillRect/>
          </a:stretch>
        </p:blipFill>
        <p:spPr>
          <a:ln>
            <a:noFill/>
          </a:ln>
          <a:effectLst>
            <a:outerShdw blurRad="44450" dist="27940" dir="5400000" algn="ctr">
              <a:srgbClr val="000000">
                <a:alpha val="32000"/>
              </a:srgbClr>
            </a:outerShdw>
          </a:effectLst>
        </p:spPr>
      </p:pic>
      <p:graphicFrame>
        <p:nvGraphicFramePr>
          <p:cNvPr id="14" name="Content Placeholder 13">
            <a:extLst>
              <a:ext uri="{FF2B5EF4-FFF2-40B4-BE49-F238E27FC236}">
                <a16:creationId xmlns:a16="http://schemas.microsoft.com/office/drawing/2014/main" id="{9BB825F4-8540-E941-EEA3-81E70A87D769}"/>
              </a:ext>
            </a:extLst>
          </p:cNvPr>
          <p:cNvGraphicFramePr>
            <a:graphicFrameLocks noGrp="1"/>
          </p:cNvGraphicFramePr>
          <p:nvPr>
            <p:ph idx="1"/>
            <p:extLst>
              <p:ext uri="{D42A27DB-BD31-4B8C-83A1-F6EECF244321}">
                <p14:modId xmlns:p14="http://schemas.microsoft.com/office/powerpoint/2010/main" val="4123188571"/>
              </p:ext>
            </p:extLst>
          </p:nvPr>
        </p:nvGraphicFramePr>
        <p:xfrm>
          <a:off x="444164" y="2705490"/>
          <a:ext cx="5278902" cy="3091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898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4493D-8655-6827-8B6A-CBE4856F22A4}"/>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6974C591-2D4A-F804-4BFB-59F4289BE89F}"/>
              </a:ext>
            </a:extLst>
          </p:cNvPr>
          <p:cNvSpPr>
            <a:spLocks noGrp="1"/>
          </p:cNvSpPr>
          <p:nvPr>
            <p:ph type="body" sz="quarter" idx="15"/>
          </p:nvPr>
        </p:nvSpPr>
        <p:spPr>
          <a:xfrm>
            <a:off x="1337052" y="1673324"/>
            <a:ext cx="3918889" cy="658367"/>
          </a:xfrm>
        </p:spPr>
        <p:txBody>
          <a:bodyPr vert="horz" lIns="0" tIns="0" rIns="0" bIns="0" rtlCol="0" anchor="t">
            <a:normAutofit/>
          </a:bodyPr>
          <a:lstStyle/>
          <a:p>
            <a:r>
              <a:rPr lang="en-GB" sz="2300" spc="-40">
                <a:cs typeface="Arial"/>
              </a:rPr>
              <a:t>What next – the future?</a:t>
            </a:r>
          </a:p>
        </p:txBody>
      </p:sp>
      <p:pic>
        <p:nvPicPr>
          <p:cNvPr id="13" name="Picture 12" descr="A qr code with a black and white background&#10;&#10;AI-generated content may be incorrect.">
            <a:extLst>
              <a:ext uri="{FF2B5EF4-FFF2-40B4-BE49-F238E27FC236}">
                <a16:creationId xmlns:a16="http://schemas.microsoft.com/office/drawing/2014/main" id="{326BD280-13C9-C6F7-6A92-0BECC9584C22}"/>
              </a:ext>
            </a:extLst>
          </p:cNvPr>
          <p:cNvPicPr>
            <a:picLocks noChangeAspect="1"/>
          </p:cNvPicPr>
          <p:nvPr/>
        </p:nvPicPr>
        <p:blipFill>
          <a:blip r:embed="rId3"/>
          <a:stretch>
            <a:fillRect/>
          </a:stretch>
        </p:blipFill>
        <p:spPr>
          <a:xfrm>
            <a:off x="6096000" y="381000"/>
            <a:ext cx="6096000" cy="6096000"/>
          </a:xfrm>
          <a:prstGeom prst="rect">
            <a:avLst/>
          </a:prstGeom>
          <a:noFill/>
        </p:spPr>
      </p:pic>
      <p:sp>
        <p:nvSpPr>
          <p:cNvPr id="6" name="Text Placeholder 5">
            <a:extLst>
              <a:ext uri="{FF2B5EF4-FFF2-40B4-BE49-F238E27FC236}">
                <a16:creationId xmlns:a16="http://schemas.microsoft.com/office/drawing/2014/main" id="{9FE46036-E0FD-D9C9-DDD4-65D406FA2111}"/>
              </a:ext>
            </a:extLst>
          </p:cNvPr>
          <p:cNvSpPr>
            <a:spLocks noGrp="1"/>
          </p:cNvSpPr>
          <p:nvPr>
            <p:ph idx="1"/>
          </p:nvPr>
        </p:nvSpPr>
        <p:spPr>
          <a:xfrm>
            <a:off x="1337052" y="2331691"/>
            <a:ext cx="3461285" cy="3110530"/>
          </a:xfrm>
        </p:spPr>
        <p:txBody>
          <a:bodyPr>
            <a:normAutofit/>
          </a:bodyPr>
          <a:lstStyle/>
          <a:p>
            <a:pPr>
              <a:spcAft>
                <a:spcPts val="1200"/>
              </a:spcAft>
              <a:buClr>
                <a:schemeClr val="accent6"/>
              </a:buClr>
            </a:pPr>
            <a:r>
              <a:rPr lang="en-GB">
                <a:hlinkClick r:id="rId4"/>
              </a:rPr>
              <a:t>https://www.mentimeter.com/app/presentation/al66vkjigsfz99sm8k7naq4xxpkdp25r/edit?source=share-modal</a:t>
            </a:r>
            <a:endParaRPr lang="en-GB"/>
          </a:p>
          <a:p>
            <a:pPr>
              <a:spcAft>
                <a:spcPts val="1200"/>
              </a:spcAft>
              <a:buClr>
                <a:schemeClr val="accent6"/>
              </a:buClr>
            </a:pPr>
            <a:r>
              <a:rPr lang="en-GB">
                <a:hlinkClick r:id="rId5"/>
              </a:rPr>
              <a:t>https://www.menti.com/alz7evqjbn6m</a:t>
            </a:r>
            <a:endParaRPr lang="en-GB"/>
          </a:p>
          <a:p>
            <a:pPr>
              <a:spcAft>
                <a:spcPts val="1200"/>
              </a:spcAft>
              <a:buClr>
                <a:schemeClr val="accent6"/>
              </a:buClr>
            </a:pPr>
            <a:endParaRPr lang="en-GB"/>
          </a:p>
          <a:p>
            <a:pPr>
              <a:spcAft>
                <a:spcPts val="1200"/>
              </a:spcAft>
              <a:buClr>
                <a:schemeClr val="accent6"/>
              </a:buClr>
            </a:pPr>
            <a:r>
              <a:rPr lang="en-GB"/>
              <a:t>Code: 4819 2450</a:t>
            </a:r>
          </a:p>
        </p:txBody>
      </p:sp>
    </p:spTree>
    <p:extLst>
      <p:ext uri="{BB962C8B-B14F-4D97-AF65-F5344CB8AC3E}">
        <p14:creationId xmlns:p14="http://schemas.microsoft.com/office/powerpoint/2010/main" val="230069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1D12CD-A3E7-6738-6851-5953BC0C9989}"/>
              </a:ext>
            </a:extLst>
          </p:cNvPr>
          <p:cNvSpPr txBox="1"/>
          <p:nvPr/>
        </p:nvSpPr>
        <p:spPr>
          <a:xfrm>
            <a:off x="2179930" y="1580083"/>
            <a:ext cx="8851391" cy="646331"/>
          </a:xfrm>
          <a:prstGeom prst="rect">
            <a:avLst/>
          </a:prstGeom>
          <a:noFill/>
        </p:spPr>
        <p:txBody>
          <a:bodyPr wrap="square">
            <a:spAutoFit/>
          </a:bodyPr>
          <a:lstStyle/>
          <a:p>
            <a:r>
              <a:rPr lang="en-GB" sz="3600" dirty="0"/>
              <a:t>https://www.menti.com/alz7evqjbn6m</a:t>
            </a:r>
          </a:p>
        </p:txBody>
      </p:sp>
      <p:sp>
        <p:nvSpPr>
          <p:cNvPr id="6" name="TextBox 5">
            <a:extLst>
              <a:ext uri="{FF2B5EF4-FFF2-40B4-BE49-F238E27FC236}">
                <a16:creationId xmlns:a16="http://schemas.microsoft.com/office/drawing/2014/main" id="{1E632A05-9A59-4487-B58D-D26391E3A168}"/>
              </a:ext>
            </a:extLst>
          </p:cNvPr>
          <p:cNvSpPr txBox="1"/>
          <p:nvPr/>
        </p:nvSpPr>
        <p:spPr>
          <a:xfrm>
            <a:off x="2179930" y="1580083"/>
            <a:ext cx="8851391" cy="2862322"/>
          </a:xfrm>
          <a:prstGeom prst="rect">
            <a:avLst/>
          </a:prstGeom>
          <a:noFill/>
        </p:spPr>
        <p:txBody>
          <a:bodyPr wrap="square">
            <a:spAutoFit/>
          </a:bodyPr>
          <a:lstStyle/>
          <a:p>
            <a:r>
              <a:rPr lang="en-GB" sz="3600" dirty="0">
                <a:hlinkClick r:id="rId2"/>
              </a:rPr>
              <a:t>https://www.menti.com/alz7evqjbn6m</a:t>
            </a:r>
            <a:endParaRPr lang="en-GB" sz="3600" dirty="0"/>
          </a:p>
          <a:p>
            <a:endParaRPr lang="en-GB" sz="3600" dirty="0"/>
          </a:p>
          <a:p>
            <a:endParaRPr lang="en-GB" sz="3600" dirty="0"/>
          </a:p>
          <a:p>
            <a:r>
              <a:rPr lang="en-GB" sz="3600" dirty="0"/>
              <a:t>Code: 4819 2450</a:t>
            </a:r>
          </a:p>
          <a:p>
            <a:endParaRPr lang="en-GB" sz="3600" dirty="0"/>
          </a:p>
        </p:txBody>
      </p:sp>
    </p:spTree>
    <p:extLst>
      <p:ext uri="{BB962C8B-B14F-4D97-AF65-F5344CB8AC3E}">
        <p14:creationId xmlns:p14="http://schemas.microsoft.com/office/powerpoint/2010/main" val="40974306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5F4C7-33A9-03EC-C35A-EC1C5B89743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2EB0F5-705F-5073-0EA2-62FDF953D899}"/>
              </a:ext>
            </a:extLst>
          </p:cNvPr>
          <p:cNvSpPr>
            <a:spLocks noGrp="1"/>
          </p:cNvSpPr>
          <p:nvPr>
            <p:ph idx="1"/>
          </p:nvPr>
        </p:nvSpPr>
        <p:spPr>
          <a:xfrm>
            <a:off x="646758" y="1826303"/>
            <a:ext cx="11132903" cy="5024903"/>
          </a:xfrm>
        </p:spPr>
        <p:txBody>
          <a:bodyPr vert="horz" lIns="0" tIns="0" rIns="0" bIns="0" rtlCol="0" anchor="t">
            <a:normAutofit/>
          </a:bodyPr>
          <a:lstStyle/>
          <a:p>
            <a:pPr marL="342900" indent="-342900">
              <a:buChar char="•"/>
            </a:pPr>
            <a:r>
              <a:rPr lang="en-GB">
                <a:cs typeface="Arial" panose="020B0604020202020204"/>
              </a:rPr>
              <a:t>Guidance needs updating:</a:t>
            </a:r>
            <a:endParaRPr lang="en-US"/>
          </a:p>
          <a:p>
            <a:pPr marL="1028700" lvl="1">
              <a:spcAft>
                <a:spcPts val="600"/>
              </a:spcAft>
              <a:buFont typeface="Courier New" panose="020B0604020202020204" pitchFamily="34" charset="0"/>
              <a:buChar char="o"/>
            </a:pPr>
            <a:r>
              <a:rPr lang="en-GB">
                <a:cs typeface="Arial" panose="020B0604020202020204"/>
              </a:rPr>
              <a:t> numerous organisational changes</a:t>
            </a:r>
          </a:p>
          <a:p>
            <a:pPr marL="1028700" lvl="1">
              <a:buFont typeface="Courier New" panose="020B0604020202020204" pitchFamily="34" charset="0"/>
              <a:buChar char="o"/>
            </a:pPr>
            <a:r>
              <a:rPr lang="en-GB">
                <a:cs typeface="Arial" panose="020B0604020202020204"/>
              </a:rPr>
              <a:t>programme changes in last 2 years</a:t>
            </a:r>
          </a:p>
          <a:p>
            <a:pPr marL="1028700" lvl="1">
              <a:buFont typeface="Courier New" panose="020B0604020202020204" pitchFamily="34" charset="0"/>
              <a:buChar char="o"/>
            </a:pPr>
            <a:r>
              <a:rPr lang="en-GB">
                <a:cs typeface="Arial" panose="020B0604020202020204"/>
              </a:rPr>
              <a:t>evolution of NHS and terminology used</a:t>
            </a:r>
          </a:p>
          <a:p>
            <a:pPr marL="1028700" lvl="1">
              <a:buFont typeface="Courier New" panose="020B0604020202020204" pitchFamily="34" charset="0"/>
              <a:buChar char="o"/>
            </a:pPr>
            <a:r>
              <a:rPr lang="en-GB">
                <a:cs typeface="Arial" panose="020B0604020202020204"/>
              </a:rPr>
              <a:t>more platforms used to publish guidance</a:t>
            </a:r>
          </a:p>
          <a:p>
            <a:pPr marL="1028700" lvl="1">
              <a:buFont typeface="Courier New" panose="020B0604020202020204" pitchFamily="34" charset="0"/>
              <a:buChar char="o"/>
            </a:pPr>
            <a:r>
              <a:rPr lang="en-GB">
                <a:cs typeface="Arial" panose="020B0604020202020204"/>
              </a:rPr>
              <a:t>70 pieces of individual guidance for DES services</a:t>
            </a:r>
          </a:p>
          <a:p>
            <a:pPr marL="1028700" lvl="1">
              <a:buFont typeface="Courier New" panose="020B0604020202020204" pitchFamily="34" charset="0"/>
              <a:buChar char="o"/>
            </a:pPr>
            <a:r>
              <a:rPr lang="en-GB">
                <a:cs typeface="Arial" panose="020B0604020202020204"/>
              </a:rPr>
              <a:t>some haven't been updated since before 2012</a:t>
            </a:r>
          </a:p>
          <a:p>
            <a:pPr marL="1028700" lvl="1">
              <a:buFont typeface="Courier New" panose="020B0604020202020204" pitchFamily="34" charset="0"/>
              <a:buChar char="o"/>
            </a:pPr>
            <a:r>
              <a:rPr lang="en-GB">
                <a:cs typeface="Arial" panose="020B0604020202020204"/>
              </a:rPr>
              <a:t>out of date, contradictory, incorrect or unclear</a:t>
            </a:r>
          </a:p>
          <a:p>
            <a:pPr marL="1028700" lvl="1">
              <a:buFont typeface="Courier New" panose="020B0604020202020204" pitchFamily="34" charset="0"/>
              <a:buChar char="o"/>
            </a:pPr>
            <a:r>
              <a:rPr lang="en-GB">
                <a:cs typeface="Arial" panose="020B0604020202020204"/>
              </a:rPr>
              <a:t>chosen for review based on use and requirement for update with DES priorities</a:t>
            </a:r>
          </a:p>
          <a:p>
            <a:pPr marL="1028700" lvl="1">
              <a:buFont typeface="Courier New" panose="020B0604020202020204" pitchFamily="34" charset="0"/>
              <a:buChar char="o"/>
            </a:pPr>
            <a:r>
              <a:rPr lang="en-GB">
                <a:cs typeface="Arial" panose="020B0604020202020204"/>
              </a:rPr>
              <a:t>ongoing process over next 12 months at least</a:t>
            </a:r>
          </a:p>
          <a:p>
            <a:pPr marL="1028700" lvl="1">
              <a:buFont typeface="Courier New" panose="020B0604020202020204" pitchFamily="34" charset="0"/>
              <a:buChar char="o"/>
            </a:pPr>
            <a:endParaRPr lang="en-GB">
              <a:cs typeface="Arial" panose="020B0604020202020204"/>
            </a:endParaRPr>
          </a:p>
          <a:p>
            <a:pPr marL="800100" lvl="1" indent="0">
              <a:buNone/>
            </a:pPr>
            <a:endParaRPr lang="en-GB">
              <a:cs typeface="Arial" panose="020B0604020202020204"/>
            </a:endParaRPr>
          </a:p>
          <a:p>
            <a:pPr marL="342900" indent="-342900">
              <a:buChar char="•"/>
            </a:pPr>
            <a:endParaRPr lang="en-GB">
              <a:cs typeface="Arial" panose="020B0604020202020204"/>
            </a:endParaRPr>
          </a:p>
        </p:txBody>
      </p:sp>
      <p:sp>
        <p:nvSpPr>
          <p:cNvPr id="3" name="Text Placeholder 2">
            <a:extLst>
              <a:ext uri="{FF2B5EF4-FFF2-40B4-BE49-F238E27FC236}">
                <a16:creationId xmlns:a16="http://schemas.microsoft.com/office/drawing/2014/main" id="{4A3A3DAA-72DA-0753-F832-65B047DA0A72}"/>
              </a:ext>
            </a:extLst>
          </p:cNvPr>
          <p:cNvSpPr>
            <a:spLocks noGrp="1"/>
          </p:cNvSpPr>
          <p:nvPr>
            <p:ph type="body" sz="quarter" idx="13"/>
          </p:nvPr>
        </p:nvSpPr>
        <p:spPr>
          <a:xfrm>
            <a:off x="333794" y="1248290"/>
            <a:ext cx="11012644" cy="577927"/>
          </a:xfrm>
        </p:spPr>
        <p:txBody>
          <a:bodyPr vert="horz" lIns="0" tIns="0" rIns="0" bIns="0" rtlCol="0" anchor="t">
            <a:noAutofit/>
          </a:bodyPr>
          <a:lstStyle/>
          <a:p>
            <a:r>
              <a:rPr lang="en-GB">
                <a:cs typeface="Arial"/>
              </a:rPr>
              <a:t>Overview </a:t>
            </a:r>
          </a:p>
        </p:txBody>
      </p:sp>
      <p:sp>
        <p:nvSpPr>
          <p:cNvPr id="4" name="Title 3">
            <a:extLst>
              <a:ext uri="{FF2B5EF4-FFF2-40B4-BE49-F238E27FC236}">
                <a16:creationId xmlns:a16="http://schemas.microsoft.com/office/drawing/2014/main" id="{AA861BBE-C8B3-A321-A321-B8EDA344C6A2}"/>
              </a:ext>
            </a:extLst>
          </p:cNvPr>
          <p:cNvSpPr>
            <a:spLocks noGrp="1"/>
          </p:cNvSpPr>
          <p:nvPr>
            <p:ph type="title"/>
          </p:nvPr>
        </p:nvSpPr>
        <p:spPr/>
        <p:txBody>
          <a:bodyPr/>
          <a:lstStyle/>
          <a:p>
            <a:r>
              <a:rPr lang="en-GB"/>
              <a:t>Guidance Review and Updates</a:t>
            </a:r>
          </a:p>
        </p:txBody>
      </p:sp>
      <p:pic>
        <p:nvPicPr>
          <p:cNvPr id="5" name="Picture 4" descr="Pennsylvania Department of Health 2021 Updated Guidance - RCPA">
            <a:extLst>
              <a:ext uri="{FF2B5EF4-FFF2-40B4-BE49-F238E27FC236}">
                <a16:creationId xmlns:a16="http://schemas.microsoft.com/office/drawing/2014/main" id="{7A84F726-E593-E5CC-A590-DB3F5A27A2CF}"/>
              </a:ext>
            </a:extLst>
          </p:cNvPr>
          <p:cNvPicPr>
            <a:picLocks noChangeAspect="1"/>
          </p:cNvPicPr>
          <p:nvPr/>
        </p:nvPicPr>
        <p:blipFill>
          <a:blip r:embed="rId2"/>
          <a:stretch>
            <a:fillRect/>
          </a:stretch>
        </p:blipFill>
        <p:spPr>
          <a:xfrm>
            <a:off x="7772401" y="331537"/>
            <a:ext cx="4287609" cy="3638145"/>
          </a:xfrm>
          <a:prstGeom prst="rect">
            <a:avLst/>
          </a:prstGeom>
        </p:spPr>
      </p:pic>
    </p:spTree>
    <p:extLst>
      <p:ext uri="{BB962C8B-B14F-4D97-AF65-F5344CB8AC3E}">
        <p14:creationId xmlns:p14="http://schemas.microsoft.com/office/powerpoint/2010/main" val="347753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E4C814-CE19-C64D-C715-D35D40EBBA62}"/>
              </a:ext>
            </a:extLst>
          </p:cNvPr>
          <p:cNvSpPr>
            <a:spLocks noGrp="1"/>
          </p:cNvSpPr>
          <p:nvPr>
            <p:ph idx="1"/>
          </p:nvPr>
        </p:nvSpPr>
        <p:spPr>
          <a:xfrm>
            <a:off x="639360" y="2601844"/>
            <a:ext cx="11132388" cy="3885087"/>
          </a:xfrm>
        </p:spPr>
        <p:txBody>
          <a:bodyPr vert="horz" lIns="0" tIns="0" rIns="0" bIns="0" rtlCol="0" anchor="t">
            <a:normAutofit/>
          </a:bodyPr>
          <a:lstStyle/>
          <a:p>
            <a:pPr marL="342900" indent="-342900">
              <a:buChar char="•"/>
            </a:pPr>
            <a:r>
              <a:rPr lang="en-GB">
                <a:cs typeface="Arial" panose="020B0604020202020204"/>
              </a:rPr>
              <a:t>Repeated requests for additional imaging and monitoring before and during initiation</a:t>
            </a:r>
          </a:p>
          <a:p>
            <a:pPr marL="342900" indent="-342900">
              <a:buChar char="•"/>
            </a:pPr>
            <a:r>
              <a:rPr lang="en-GB">
                <a:cs typeface="Arial" panose="020B0604020202020204"/>
              </a:rPr>
              <a:t>Updated interim guidance on futures NHS</a:t>
            </a:r>
          </a:p>
          <a:p>
            <a:pPr marL="342900" indent="-342900">
              <a:buChar char="•"/>
            </a:pPr>
            <a:r>
              <a:rPr lang="en-GB">
                <a:cs typeface="Arial" panose="020B0604020202020204"/>
              </a:rPr>
              <a:t>Awaiting a wider review and evidence for additional imaging</a:t>
            </a:r>
          </a:p>
          <a:p>
            <a:pPr marL="342900" indent="-342900">
              <a:buChar char="•"/>
            </a:pPr>
            <a:r>
              <a:rPr lang="en-GB">
                <a:cs typeface="Arial" panose="020B0604020202020204"/>
              </a:rPr>
              <a:t>Evidence is not conclusive at this stage regarding these drugs</a:t>
            </a:r>
          </a:p>
          <a:p>
            <a:pPr marL="342900" indent="-342900">
              <a:buChar char="•"/>
            </a:pPr>
            <a:r>
              <a:rPr lang="en-GB">
                <a:cs typeface="Arial" panose="020B0604020202020204"/>
              </a:rPr>
              <a:t>No additional</a:t>
            </a:r>
            <a:r>
              <a:rPr lang="en-GB">
                <a:ea typeface="+mn-lt"/>
                <a:cs typeface="+mn-lt"/>
              </a:rPr>
              <a:t> screening or surveillance should not be offered by DES programmes for people with diabetes being initiated on or monitored whilst on a GLP-1/GIP RA treatment.</a:t>
            </a:r>
          </a:p>
          <a:p>
            <a:pPr marL="342900" indent="-342900">
              <a:buChar char="•"/>
            </a:pPr>
            <a:r>
              <a:rPr lang="en-GB">
                <a:cs typeface="Arial" panose="020B0604020202020204"/>
              </a:rPr>
              <a:t>This includes all other possible interventions that could lead to early worsening</a:t>
            </a:r>
          </a:p>
          <a:p>
            <a:pPr marL="1028700" lvl="1">
              <a:spcAft>
                <a:spcPts val="600"/>
              </a:spcAft>
              <a:buFont typeface="Courier New" panose="020B0604020202020204" pitchFamily="34" charset="0"/>
              <a:buChar char="o"/>
            </a:pPr>
            <a:r>
              <a:rPr lang="en-GB">
                <a:cs typeface="Arial" panose="020B0604020202020204"/>
              </a:rPr>
              <a:t>Except hybrid closed loops on 24-month interval screening can have 1 scan after 12 months</a:t>
            </a:r>
          </a:p>
          <a:p>
            <a:pPr marL="342900" indent="-342900">
              <a:buChar char="•"/>
            </a:pPr>
            <a:endParaRPr lang="en-GB">
              <a:cs typeface="Arial" panose="020B0604020202020204"/>
            </a:endParaRPr>
          </a:p>
        </p:txBody>
      </p:sp>
      <p:sp>
        <p:nvSpPr>
          <p:cNvPr id="3" name="Text Placeholder 2">
            <a:extLst>
              <a:ext uri="{FF2B5EF4-FFF2-40B4-BE49-F238E27FC236}">
                <a16:creationId xmlns:a16="http://schemas.microsoft.com/office/drawing/2014/main" id="{DFAFF9D7-01D5-94C4-B064-2D7CA8D27994}"/>
              </a:ext>
            </a:extLst>
          </p:cNvPr>
          <p:cNvSpPr>
            <a:spLocks noGrp="1"/>
          </p:cNvSpPr>
          <p:nvPr>
            <p:ph type="body" sz="quarter" idx="13"/>
          </p:nvPr>
        </p:nvSpPr>
        <p:spPr/>
        <p:txBody>
          <a:bodyPr vert="horz" lIns="0" tIns="0" rIns="0" bIns="0" rtlCol="0" anchor="t">
            <a:noAutofit/>
          </a:bodyPr>
          <a:lstStyle/>
          <a:p>
            <a:r>
              <a:rPr lang="en-GB">
                <a:cs typeface="Arial"/>
              </a:rPr>
              <a:t>Updated early worsening guidance</a:t>
            </a:r>
            <a:endParaRPr lang="en-GB"/>
          </a:p>
        </p:txBody>
      </p:sp>
      <p:sp>
        <p:nvSpPr>
          <p:cNvPr id="4" name="Title 3">
            <a:extLst>
              <a:ext uri="{FF2B5EF4-FFF2-40B4-BE49-F238E27FC236}">
                <a16:creationId xmlns:a16="http://schemas.microsoft.com/office/drawing/2014/main" id="{2FF2DBC9-1A00-9D94-BDF2-E6014340B871}"/>
              </a:ext>
            </a:extLst>
          </p:cNvPr>
          <p:cNvSpPr>
            <a:spLocks noGrp="1"/>
          </p:cNvSpPr>
          <p:nvPr>
            <p:ph type="title"/>
          </p:nvPr>
        </p:nvSpPr>
        <p:spPr/>
        <p:txBody>
          <a:bodyPr/>
          <a:lstStyle/>
          <a:p>
            <a:r>
              <a:rPr lang="en-GB">
                <a:cs typeface="Arial"/>
              </a:rPr>
              <a:t>GLP-1/GIP receptor agonists</a:t>
            </a:r>
            <a:endParaRPr lang="en-GB"/>
          </a:p>
        </p:txBody>
      </p:sp>
      <p:pic>
        <p:nvPicPr>
          <p:cNvPr id="6" name="Picture 5" descr="130+ Grafiken, lizenzfreie Vektorgrafiken und Clipart zu Semaglutide ...">
            <a:extLst>
              <a:ext uri="{FF2B5EF4-FFF2-40B4-BE49-F238E27FC236}">
                <a16:creationId xmlns:a16="http://schemas.microsoft.com/office/drawing/2014/main" id="{9B3B9399-BE7B-00F1-CEEB-40B74B8B151E}"/>
              </a:ext>
            </a:extLst>
          </p:cNvPr>
          <p:cNvPicPr>
            <a:picLocks noChangeAspect="1"/>
          </p:cNvPicPr>
          <p:nvPr/>
        </p:nvPicPr>
        <p:blipFill>
          <a:blip r:embed="rId2"/>
          <a:stretch>
            <a:fillRect/>
          </a:stretch>
        </p:blipFill>
        <p:spPr>
          <a:xfrm>
            <a:off x="7553140" y="51232"/>
            <a:ext cx="4752975" cy="2571750"/>
          </a:xfrm>
          <a:prstGeom prst="rect">
            <a:avLst/>
          </a:prstGeom>
        </p:spPr>
      </p:pic>
    </p:spTree>
    <p:extLst>
      <p:ext uri="{BB962C8B-B14F-4D97-AF65-F5344CB8AC3E}">
        <p14:creationId xmlns:p14="http://schemas.microsoft.com/office/powerpoint/2010/main" val="75425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6CB0E8-F7D5-F559-E074-C2CA96328DF1}"/>
              </a:ext>
            </a:extLst>
          </p:cNvPr>
          <p:cNvSpPr>
            <a:spLocks noGrp="1"/>
          </p:cNvSpPr>
          <p:nvPr>
            <p:ph idx="1"/>
          </p:nvPr>
        </p:nvSpPr>
        <p:spPr>
          <a:xfrm>
            <a:off x="655345" y="229314"/>
            <a:ext cx="11043612" cy="5998685"/>
          </a:xfrm>
        </p:spPr>
        <p:txBody>
          <a:bodyPr vert="horz" lIns="0" tIns="0" rIns="0" bIns="0" rtlCol="0" anchor="t">
            <a:normAutofit/>
          </a:bodyPr>
          <a:lstStyle/>
          <a:p>
            <a:pPr marL="342900" indent="-342900">
              <a:buFont typeface="Arial,Sans-Serif"/>
              <a:buChar char="•"/>
            </a:pPr>
            <a:r>
              <a:rPr lang="en-GB">
                <a:cs typeface="Arial"/>
              </a:rPr>
              <a:t>Features based grading forms</a:t>
            </a:r>
          </a:p>
          <a:p>
            <a:pPr marL="1028700" lvl="1">
              <a:spcAft>
                <a:spcPts val="600"/>
              </a:spcAft>
              <a:buFont typeface="Courier New"/>
              <a:buChar char="o"/>
            </a:pPr>
            <a:r>
              <a:rPr lang="en-GB">
                <a:cs typeface="Arial"/>
              </a:rPr>
              <a:t>now features based grading guidance as form embedded in software</a:t>
            </a:r>
          </a:p>
          <a:p>
            <a:pPr marL="1028700" lvl="1">
              <a:buFont typeface="Courier New"/>
              <a:buChar char="o"/>
            </a:pPr>
            <a:r>
              <a:rPr lang="en-GB">
                <a:cs typeface="Arial"/>
              </a:rPr>
              <a:t>includes R2L/H and OCT grades</a:t>
            </a:r>
          </a:p>
          <a:p>
            <a:pPr marL="1028700" lvl="1">
              <a:buFont typeface="Courier New"/>
              <a:buChar char="o"/>
            </a:pPr>
            <a:endParaRPr lang="en-GB">
              <a:cs typeface="Arial"/>
            </a:endParaRPr>
          </a:p>
          <a:p>
            <a:pPr marL="342900" indent="-342900">
              <a:buFont typeface="Arial,Sans-Serif"/>
              <a:buChar char="•"/>
            </a:pPr>
            <a:endParaRPr lang="en-GB"/>
          </a:p>
        </p:txBody>
      </p:sp>
      <p:sp>
        <p:nvSpPr>
          <p:cNvPr id="3" name="Text Placeholder 2">
            <a:extLst>
              <a:ext uri="{FF2B5EF4-FFF2-40B4-BE49-F238E27FC236}">
                <a16:creationId xmlns:a16="http://schemas.microsoft.com/office/drawing/2014/main" id="{2DC32C79-8814-EF92-53F2-15FD88B6E9E8}"/>
              </a:ext>
            </a:extLst>
          </p:cNvPr>
          <p:cNvSpPr>
            <a:spLocks noGrp="1"/>
          </p:cNvSpPr>
          <p:nvPr>
            <p:ph type="body" sz="quarter" idx="13"/>
          </p:nvPr>
        </p:nvSpPr>
        <p:spPr>
          <a:xfrm>
            <a:off x="3127" y="-882945"/>
            <a:ext cx="11012644" cy="577927"/>
          </a:xfrm>
        </p:spPr>
        <p:txBody>
          <a:bodyPr/>
          <a:lstStyle/>
          <a:p>
            <a:endParaRPr lang="en-GB"/>
          </a:p>
        </p:txBody>
      </p:sp>
      <p:sp>
        <p:nvSpPr>
          <p:cNvPr id="4" name="Title 3">
            <a:extLst>
              <a:ext uri="{FF2B5EF4-FFF2-40B4-BE49-F238E27FC236}">
                <a16:creationId xmlns:a16="http://schemas.microsoft.com/office/drawing/2014/main" id="{8D92627F-F3CA-E9DF-D108-2AAC44465397}"/>
              </a:ext>
            </a:extLst>
          </p:cNvPr>
          <p:cNvSpPr>
            <a:spLocks noGrp="1"/>
          </p:cNvSpPr>
          <p:nvPr>
            <p:ph type="title"/>
          </p:nvPr>
        </p:nvSpPr>
        <p:spPr>
          <a:xfrm flipV="1">
            <a:off x="1334777" y="-981429"/>
            <a:ext cx="10377933" cy="96562"/>
          </a:xfrm>
        </p:spPr>
        <p:txBody>
          <a:bodyPr>
            <a:normAutofit fontScale="90000"/>
          </a:bodyPr>
          <a:lstStyle/>
          <a:p>
            <a:endParaRPr lang="en-GB">
              <a:cs typeface="Arial"/>
            </a:endParaRPr>
          </a:p>
        </p:txBody>
      </p:sp>
      <p:pic>
        <p:nvPicPr>
          <p:cNvPr id="5" name="Picture 4" descr="A screenshot of a white paper with black text&#10;&#10;AI-generated content may be incorrect.">
            <a:extLst>
              <a:ext uri="{FF2B5EF4-FFF2-40B4-BE49-F238E27FC236}">
                <a16:creationId xmlns:a16="http://schemas.microsoft.com/office/drawing/2014/main" id="{58A22F2B-D9C3-6CDB-B6A7-A12E0487F9EC}"/>
              </a:ext>
            </a:extLst>
          </p:cNvPr>
          <p:cNvPicPr>
            <a:picLocks noChangeAspect="1"/>
          </p:cNvPicPr>
          <p:nvPr/>
        </p:nvPicPr>
        <p:blipFill>
          <a:blip r:embed="rId2"/>
          <a:stretch>
            <a:fillRect/>
          </a:stretch>
        </p:blipFill>
        <p:spPr>
          <a:xfrm>
            <a:off x="318275" y="2425513"/>
            <a:ext cx="5856673" cy="3471447"/>
          </a:xfrm>
          <a:prstGeom prst="rect">
            <a:avLst/>
          </a:prstGeom>
        </p:spPr>
      </p:pic>
      <p:pic>
        <p:nvPicPr>
          <p:cNvPr id="6" name="Picture 5" descr="A screenshot of a white text&#10;&#10;AI-generated content may be incorrect.">
            <a:extLst>
              <a:ext uri="{FF2B5EF4-FFF2-40B4-BE49-F238E27FC236}">
                <a16:creationId xmlns:a16="http://schemas.microsoft.com/office/drawing/2014/main" id="{6934049C-F4C9-B97C-AFAD-CE7872466ED8}"/>
              </a:ext>
            </a:extLst>
          </p:cNvPr>
          <p:cNvPicPr>
            <a:picLocks noChangeAspect="1"/>
          </p:cNvPicPr>
          <p:nvPr/>
        </p:nvPicPr>
        <p:blipFill>
          <a:blip r:embed="rId3"/>
          <a:stretch>
            <a:fillRect/>
          </a:stretch>
        </p:blipFill>
        <p:spPr>
          <a:xfrm>
            <a:off x="4890116" y="1820617"/>
            <a:ext cx="6428913" cy="3483095"/>
          </a:xfrm>
          <a:prstGeom prst="rect">
            <a:avLst/>
          </a:prstGeom>
        </p:spPr>
      </p:pic>
    </p:spTree>
    <p:extLst>
      <p:ext uri="{BB962C8B-B14F-4D97-AF65-F5344CB8AC3E}">
        <p14:creationId xmlns:p14="http://schemas.microsoft.com/office/powerpoint/2010/main" val="303301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B58DC2-61C0-6DF1-B946-621031D4BD2D}"/>
              </a:ext>
            </a:extLst>
          </p:cNvPr>
          <p:cNvSpPr>
            <a:spLocks noGrp="1"/>
          </p:cNvSpPr>
          <p:nvPr>
            <p:ph idx="1"/>
          </p:nvPr>
        </p:nvSpPr>
        <p:spPr>
          <a:xfrm>
            <a:off x="639360" y="806058"/>
            <a:ext cx="5455488" cy="5898191"/>
          </a:xfrm>
        </p:spPr>
        <p:txBody>
          <a:bodyPr vert="horz" lIns="0" tIns="0" rIns="0" bIns="0" rtlCol="0" anchor="t">
            <a:normAutofit/>
          </a:bodyPr>
          <a:lstStyle/>
          <a:p>
            <a:pPr marL="342900" indent="-342900">
              <a:buFont typeface="Arial,Sans-Serif"/>
              <a:buChar char="•"/>
            </a:pPr>
            <a:r>
              <a:rPr lang="en-GB">
                <a:cs typeface="Arial"/>
              </a:rPr>
              <a:t>Use of Mydriatic Drops</a:t>
            </a:r>
            <a:endParaRPr lang="en-US">
              <a:cs typeface="Arial"/>
            </a:endParaRPr>
          </a:p>
          <a:p>
            <a:pPr marL="1028700" lvl="1" indent="-285750">
              <a:buFont typeface="Courier New,monospace"/>
              <a:buChar char="o"/>
            </a:pPr>
            <a:r>
              <a:rPr lang="en-GB">
                <a:cs typeface="Arial"/>
              </a:rPr>
              <a:t>Easier to understand </a:t>
            </a:r>
            <a:endParaRPr lang="en-US">
              <a:cs typeface="Arial"/>
            </a:endParaRPr>
          </a:p>
          <a:p>
            <a:pPr marL="1028700" lvl="1" indent="-285750">
              <a:buFont typeface="Courier New,monospace"/>
              <a:buChar char="o"/>
            </a:pPr>
            <a:r>
              <a:rPr lang="en-GB">
                <a:cs typeface="Arial"/>
              </a:rPr>
              <a:t>Provision of written information for service users </a:t>
            </a:r>
          </a:p>
          <a:p>
            <a:pPr marL="1028700" lvl="1" indent="-285750">
              <a:buFont typeface="Courier New,monospace"/>
              <a:buChar char="o"/>
            </a:pPr>
            <a:r>
              <a:rPr lang="en-GB">
                <a:cs typeface="Arial"/>
              </a:rPr>
              <a:t>Confirmed ongoing legal basis for instillation of drops</a:t>
            </a:r>
          </a:p>
          <a:p>
            <a:pPr marL="1028700" lvl="1" indent="-285750">
              <a:buFont typeface="Courier New,monospace"/>
              <a:buChar char="o"/>
            </a:pPr>
            <a:r>
              <a:rPr lang="en-GB">
                <a:cs typeface="Arial"/>
              </a:rPr>
              <a:t>Use of drops is being reviewed as part of wider research</a:t>
            </a:r>
          </a:p>
          <a:p>
            <a:pPr marL="1028700" lvl="1" indent="-285750">
              <a:buFont typeface="Courier New,monospace"/>
              <a:buChar char="o"/>
            </a:pPr>
            <a:r>
              <a:rPr lang="en-GB">
                <a:cs typeface="Arial"/>
              </a:rPr>
              <a:t>2 years before any change</a:t>
            </a:r>
          </a:p>
          <a:p>
            <a:pPr marL="1028700" lvl="1" indent="-285750">
              <a:buFont typeface="Courier New,monospace"/>
              <a:buChar char="o"/>
            </a:pPr>
            <a:r>
              <a:rPr lang="en-GB">
                <a:cs typeface="Arial"/>
              </a:rPr>
              <a:t>Still drops for all service users unless unable to have drops</a:t>
            </a:r>
          </a:p>
          <a:p>
            <a:pPr marL="342900" indent="-342900">
              <a:buFont typeface="Arial,Sans-Serif"/>
              <a:buChar char="•"/>
            </a:pPr>
            <a:endParaRPr lang="en-GB">
              <a:cs typeface="Arial"/>
            </a:endParaRPr>
          </a:p>
          <a:p>
            <a:pPr marL="342900" indent="-342900">
              <a:buFont typeface="Arial,Sans-Serif"/>
              <a:buChar char="•"/>
            </a:pPr>
            <a:endParaRPr lang="en-GB">
              <a:cs typeface="Arial"/>
            </a:endParaRPr>
          </a:p>
        </p:txBody>
      </p:sp>
      <p:sp>
        <p:nvSpPr>
          <p:cNvPr id="3" name="Text Placeholder 2">
            <a:extLst>
              <a:ext uri="{FF2B5EF4-FFF2-40B4-BE49-F238E27FC236}">
                <a16:creationId xmlns:a16="http://schemas.microsoft.com/office/drawing/2014/main" id="{9CA3EA52-A4B8-0D9D-7DC6-2549C314A0C5}"/>
              </a:ext>
            </a:extLst>
          </p:cNvPr>
          <p:cNvSpPr>
            <a:spLocks noGrp="1"/>
          </p:cNvSpPr>
          <p:nvPr>
            <p:ph type="body" sz="quarter" idx="13"/>
          </p:nvPr>
        </p:nvSpPr>
        <p:spPr>
          <a:xfrm>
            <a:off x="10967049" y="2017094"/>
            <a:ext cx="692353" cy="792470"/>
          </a:xfrm>
        </p:spPr>
        <p:txBody>
          <a:bodyPr/>
          <a:lstStyle/>
          <a:p>
            <a:endParaRPr lang="en-GB"/>
          </a:p>
        </p:txBody>
      </p:sp>
      <p:sp>
        <p:nvSpPr>
          <p:cNvPr id="4" name="Title 3">
            <a:extLst>
              <a:ext uri="{FF2B5EF4-FFF2-40B4-BE49-F238E27FC236}">
                <a16:creationId xmlns:a16="http://schemas.microsoft.com/office/drawing/2014/main" id="{3BC2F532-7357-E88E-78D5-88135F30F226}"/>
              </a:ext>
            </a:extLst>
          </p:cNvPr>
          <p:cNvSpPr>
            <a:spLocks noGrp="1"/>
          </p:cNvSpPr>
          <p:nvPr>
            <p:ph type="title"/>
          </p:nvPr>
        </p:nvSpPr>
        <p:spPr>
          <a:xfrm>
            <a:off x="10613395" y="468977"/>
            <a:ext cx="1158499" cy="506644"/>
          </a:xfrm>
        </p:spPr>
        <p:txBody>
          <a:bodyPr>
            <a:normAutofit/>
          </a:bodyPr>
          <a:lstStyle/>
          <a:p>
            <a:endParaRPr lang="en-GB"/>
          </a:p>
        </p:txBody>
      </p:sp>
      <p:pic>
        <p:nvPicPr>
          <p:cNvPr id="5" name="Picture 4" descr="Diabetic eye screening - NHS | Easy Health">
            <a:extLst>
              <a:ext uri="{FF2B5EF4-FFF2-40B4-BE49-F238E27FC236}">
                <a16:creationId xmlns:a16="http://schemas.microsoft.com/office/drawing/2014/main" id="{83DAE37E-5FF8-86EA-52B4-BF9990533822}"/>
              </a:ext>
            </a:extLst>
          </p:cNvPr>
          <p:cNvPicPr>
            <a:picLocks noChangeAspect="1"/>
          </p:cNvPicPr>
          <p:nvPr/>
        </p:nvPicPr>
        <p:blipFill>
          <a:blip r:embed="rId2"/>
          <a:stretch>
            <a:fillRect/>
          </a:stretch>
        </p:blipFill>
        <p:spPr>
          <a:xfrm>
            <a:off x="6634162" y="-490538"/>
            <a:ext cx="4210050" cy="4210050"/>
          </a:xfrm>
          <a:prstGeom prst="rect">
            <a:avLst/>
          </a:prstGeom>
        </p:spPr>
      </p:pic>
      <p:pic>
        <p:nvPicPr>
          <p:cNvPr id="6" name="Picture 5" descr="A screenshot of a computer screen&#10;&#10;AI-generated content may be incorrect.">
            <a:extLst>
              <a:ext uri="{FF2B5EF4-FFF2-40B4-BE49-F238E27FC236}">
                <a16:creationId xmlns:a16="http://schemas.microsoft.com/office/drawing/2014/main" id="{144E3972-F6F8-9F29-5A2B-2AAA38BA4420}"/>
              </a:ext>
            </a:extLst>
          </p:cNvPr>
          <p:cNvPicPr>
            <a:picLocks noChangeAspect="1"/>
          </p:cNvPicPr>
          <p:nvPr/>
        </p:nvPicPr>
        <p:blipFill>
          <a:blip r:embed="rId3"/>
          <a:stretch>
            <a:fillRect/>
          </a:stretch>
        </p:blipFill>
        <p:spPr>
          <a:xfrm>
            <a:off x="5627859" y="3714750"/>
            <a:ext cx="6565557" cy="3705225"/>
          </a:xfrm>
          <a:prstGeom prst="rect">
            <a:avLst/>
          </a:prstGeom>
        </p:spPr>
      </p:pic>
    </p:spTree>
    <p:extLst>
      <p:ext uri="{BB962C8B-B14F-4D97-AF65-F5344CB8AC3E}">
        <p14:creationId xmlns:p14="http://schemas.microsoft.com/office/powerpoint/2010/main" val="58270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EB6CD2-F95C-B909-F081-1F1757F97585}"/>
              </a:ext>
            </a:extLst>
          </p:cNvPr>
          <p:cNvSpPr>
            <a:spLocks noGrp="1"/>
          </p:cNvSpPr>
          <p:nvPr>
            <p:ph type="body" sz="quarter" idx="15"/>
          </p:nvPr>
        </p:nvSpPr>
        <p:spPr>
          <a:xfrm>
            <a:off x="1337052" y="1673324"/>
            <a:ext cx="3461285" cy="658367"/>
          </a:xfrm>
        </p:spPr>
        <p:txBody>
          <a:bodyPr vert="horz" lIns="0" tIns="0" rIns="0" bIns="0" rtlCol="0">
            <a:normAutofit/>
          </a:bodyPr>
          <a:lstStyle/>
          <a:p>
            <a:endParaRPr lang="en-GB"/>
          </a:p>
          <a:p>
            <a:endParaRPr lang="en-GB"/>
          </a:p>
        </p:txBody>
      </p:sp>
      <p:pic>
        <p:nvPicPr>
          <p:cNvPr id="5" name="Picture 4" descr="A screenshot of a medical survey&#10;&#10;AI-generated content may be incorrect.">
            <a:extLst>
              <a:ext uri="{FF2B5EF4-FFF2-40B4-BE49-F238E27FC236}">
                <a16:creationId xmlns:a16="http://schemas.microsoft.com/office/drawing/2014/main" id="{7F9C9B2B-C3EF-B486-B35A-734EDCD99BDE}"/>
              </a:ext>
            </a:extLst>
          </p:cNvPr>
          <p:cNvPicPr>
            <a:picLocks noChangeAspect="1"/>
          </p:cNvPicPr>
          <p:nvPr/>
        </p:nvPicPr>
        <p:blipFill>
          <a:blip r:embed="rId2"/>
          <a:stretch>
            <a:fillRect/>
          </a:stretch>
        </p:blipFill>
        <p:spPr>
          <a:xfrm>
            <a:off x="6096000" y="1013460"/>
            <a:ext cx="6096000" cy="4831079"/>
          </a:xfrm>
          <a:prstGeom prst="rect">
            <a:avLst/>
          </a:prstGeom>
          <a:noFill/>
        </p:spPr>
      </p:pic>
      <p:sp>
        <p:nvSpPr>
          <p:cNvPr id="2" name="Content Placeholder 1">
            <a:extLst>
              <a:ext uri="{FF2B5EF4-FFF2-40B4-BE49-F238E27FC236}">
                <a16:creationId xmlns:a16="http://schemas.microsoft.com/office/drawing/2014/main" id="{E253962E-AFD6-EE02-1B00-99B5AFC22E67}"/>
              </a:ext>
            </a:extLst>
          </p:cNvPr>
          <p:cNvSpPr>
            <a:spLocks noGrp="1"/>
          </p:cNvSpPr>
          <p:nvPr>
            <p:ph idx="1"/>
          </p:nvPr>
        </p:nvSpPr>
        <p:spPr>
          <a:xfrm>
            <a:off x="-8100" y="445741"/>
            <a:ext cx="5226462" cy="4996480"/>
          </a:xfrm>
        </p:spPr>
        <p:txBody>
          <a:bodyPr vert="horz" lIns="0" tIns="0" rIns="0" bIns="0" rtlCol="0" anchor="t">
            <a:normAutofit/>
          </a:bodyPr>
          <a:lstStyle/>
          <a:p>
            <a:pPr marL="342900" indent="-342900">
              <a:buFont typeface="Arial,Sans-Serif"/>
              <a:buChar char="•"/>
            </a:pPr>
            <a:r>
              <a:rPr lang="en-GB" sz="2200"/>
              <a:t>NHS.UK Diabetic eye screening further information link</a:t>
            </a:r>
            <a:endParaRPr lang="en-US" sz="2200">
              <a:cs typeface="Arial"/>
            </a:endParaRPr>
          </a:p>
          <a:p>
            <a:pPr marL="1028700" lvl="1">
              <a:spcAft>
                <a:spcPts val="600"/>
              </a:spcAft>
              <a:buFont typeface="Courier New,monospace"/>
              <a:buChar char="o"/>
            </a:pPr>
            <a:r>
              <a:rPr lang="en-GB"/>
              <a:t>feedback from local programmes and service users</a:t>
            </a:r>
            <a:endParaRPr lang="en-GB">
              <a:cs typeface="Arial"/>
            </a:endParaRPr>
          </a:p>
          <a:p>
            <a:pPr marL="1028700" lvl="1">
              <a:spcAft>
                <a:spcPts val="600"/>
              </a:spcAft>
              <a:buFont typeface="Courier New,monospace"/>
              <a:buChar char="o"/>
            </a:pPr>
            <a:r>
              <a:rPr lang="en-GB"/>
              <a:t>removed stage 1-2-3 from website</a:t>
            </a:r>
            <a:endParaRPr lang="en-US">
              <a:cs typeface="Arial"/>
            </a:endParaRPr>
          </a:p>
          <a:p>
            <a:pPr marL="1028700" lvl="1">
              <a:spcAft>
                <a:spcPts val="600"/>
              </a:spcAft>
              <a:buFont typeface="Courier New,monospace"/>
              <a:buChar char="o"/>
            </a:pPr>
            <a:r>
              <a:rPr lang="en-GB"/>
              <a:t>associated with cancer diagnosis</a:t>
            </a:r>
            <a:endParaRPr lang="en-GB">
              <a:cs typeface="Arial"/>
            </a:endParaRPr>
          </a:p>
          <a:p>
            <a:pPr marL="1028700" lvl="1">
              <a:spcAft>
                <a:spcPts val="600"/>
              </a:spcAft>
              <a:buFont typeface="Courier New,monospace"/>
              <a:buChar char="o"/>
            </a:pPr>
            <a:r>
              <a:rPr lang="en-GB"/>
              <a:t>adding more anxiety to process</a:t>
            </a:r>
            <a:endParaRPr lang="en-GB">
              <a:cs typeface="Arial"/>
            </a:endParaRPr>
          </a:p>
          <a:p>
            <a:pPr marL="1028700" lvl="1">
              <a:buFont typeface="Courier New,monospace"/>
              <a:buChar char="o"/>
            </a:pPr>
            <a:r>
              <a:rPr lang="en-GB"/>
              <a:t>will be removed from other guidance in due course</a:t>
            </a:r>
            <a:endParaRPr lang="en-US">
              <a:cs typeface="Arial"/>
            </a:endParaRPr>
          </a:p>
          <a:p>
            <a:pPr marL="1028700" lvl="1" indent="-285750">
              <a:buFont typeface="Courier New,monospace"/>
              <a:buChar char="o"/>
            </a:pPr>
            <a:r>
              <a:rPr lang="en-GB">
                <a:cs typeface="Arial"/>
              </a:rPr>
              <a:t>ongoing letter review project</a:t>
            </a:r>
          </a:p>
        </p:txBody>
      </p:sp>
    </p:spTree>
    <p:extLst>
      <p:ext uri="{BB962C8B-B14F-4D97-AF65-F5344CB8AC3E}">
        <p14:creationId xmlns:p14="http://schemas.microsoft.com/office/powerpoint/2010/main" val="374352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F1C654-0228-8714-716B-49F0E022A2A8}"/>
              </a:ext>
            </a:extLst>
          </p:cNvPr>
          <p:cNvSpPr>
            <a:spLocks noGrp="1"/>
          </p:cNvSpPr>
          <p:nvPr>
            <p:ph idx="1"/>
          </p:nvPr>
        </p:nvSpPr>
        <p:spPr>
          <a:xfrm>
            <a:off x="626348" y="1513339"/>
            <a:ext cx="11128820" cy="4714660"/>
          </a:xfrm>
        </p:spPr>
        <p:txBody>
          <a:bodyPr vert="horz" lIns="0" tIns="0" rIns="0" bIns="0" rtlCol="0" anchor="t">
            <a:normAutofit lnSpcReduction="10000"/>
          </a:bodyPr>
          <a:lstStyle/>
          <a:p>
            <a:pPr marL="342900" indent="-342900">
              <a:buFont typeface="Arial,Sans-Serif"/>
              <a:buChar char="•"/>
            </a:pPr>
            <a:r>
              <a:rPr lang="en-GB">
                <a:cs typeface="Arial"/>
              </a:rPr>
              <a:t>Digital surveillance service user leaflet/QR code</a:t>
            </a:r>
            <a:endParaRPr lang="en-US">
              <a:cs typeface="Arial"/>
            </a:endParaRPr>
          </a:p>
          <a:p>
            <a:pPr marL="1028700" lvl="1">
              <a:spcAft>
                <a:spcPts val="600"/>
              </a:spcAft>
              <a:buFont typeface="Courier New"/>
              <a:buChar char="o"/>
            </a:pPr>
            <a:r>
              <a:rPr lang="en-GB">
                <a:cs typeface="Arial"/>
              </a:rPr>
              <a:t>includes including terminology of closer monitoring as people didn’t understand digital surveillance</a:t>
            </a:r>
          </a:p>
          <a:p>
            <a:pPr marL="1028700" lvl="1">
              <a:buFont typeface="Courier New"/>
              <a:buChar char="o"/>
            </a:pPr>
            <a:r>
              <a:rPr lang="en-GB">
                <a:cs typeface="Arial"/>
              </a:rPr>
              <a:t>describe what DR and maculopathy are</a:t>
            </a:r>
          </a:p>
          <a:p>
            <a:pPr marL="1028700" lvl="1">
              <a:buFont typeface="Courier New"/>
              <a:buChar char="o"/>
            </a:pPr>
            <a:r>
              <a:rPr lang="en-GB">
                <a:cs typeface="Arial"/>
              </a:rPr>
              <a:t>outlines what OCT is and importance of attending OCT appointment</a:t>
            </a:r>
          </a:p>
          <a:p>
            <a:pPr marL="1028700" lvl="1">
              <a:buFont typeface="Courier New"/>
              <a:buChar char="o"/>
            </a:pPr>
            <a:r>
              <a:rPr lang="en-GB">
                <a:cs typeface="Arial"/>
              </a:rPr>
              <a:t>removed the treatment section as not needed</a:t>
            </a:r>
          </a:p>
          <a:p>
            <a:pPr marL="342900" indent="-342900">
              <a:buFont typeface="Arial,Sans-Serif"/>
              <a:buChar char="•"/>
            </a:pPr>
            <a:endParaRPr lang="en-GB">
              <a:cs typeface="Arial"/>
            </a:endParaRPr>
          </a:p>
          <a:p>
            <a:pPr marL="342900" indent="-342900">
              <a:buFont typeface="Arial,Sans-Serif"/>
              <a:buChar char="•"/>
            </a:pPr>
            <a:r>
              <a:rPr lang="en-GB">
                <a:cs typeface="Arial"/>
              </a:rPr>
              <a:t>DES audit schedule</a:t>
            </a:r>
            <a:endParaRPr lang="en-GB"/>
          </a:p>
          <a:p>
            <a:pPr marL="1028700" lvl="1">
              <a:spcAft>
                <a:spcPts val="600"/>
              </a:spcAft>
              <a:buFont typeface="Courier New"/>
              <a:buChar char="o"/>
            </a:pPr>
            <a:r>
              <a:rPr lang="en-GB">
                <a:cs typeface="Arial"/>
              </a:rPr>
              <a:t>GOV.uk to be updated to reflect changes in programme</a:t>
            </a:r>
          </a:p>
          <a:p>
            <a:pPr marL="1028700" lvl="1">
              <a:spcAft>
                <a:spcPts val="600"/>
              </a:spcAft>
              <a:buFont typeface="Courier New"/>
              <a:buChar char="o"/>
            </a:pPr>
            <a:r>
              <a:rPr lang="en-GB">
                <a:cs typeface="Arial"/>
              </a:rPr>
              <a:t>link to governance pack on futures</a:t>
            </a:r>
          </a:p>
          <a:p>
            <a:pPr marL="1028700" lvl="1">
              <a:spcAft>
                <a:spcPts val="600"/>
              </a:spcAft>
              <a:buFont typeface="Courier New"/>
              <a:buChar char="o"/>
            </a:pPr>
            <a:r>
              <a:rPr lang="en-GB">
                <a:cs typeface="Arial"/>
              </a:rPr>
              <a:t>Removed camera audit and grading &amp; </a:t>
            </a:r>
            <a:r>
              <a:rPr lang="en-GB" err="1">
                <a:cs typeface="Arial"/>
              </a:rPr>
              <a:t>opthamology</a:t>
            </a:r>
            <a:r>
              <a:rPr lang="en-GB">
                <a:cs typeface="Arial"/>
              </a:rPr>
              <a:t> outcomes</a:t>
            </a:r>
          </a:p>
          <a:p>
            <a:pPr marL="1028700" lvl="1">
              <a:spcAft>
                <a:spcPts val="600"/>
              </a:spcAft>
              <a:buFont typeface="Courier New"/>
              <a:buChar char="o"/>
            </a:pPr>
            <a:r>
              <a:rPr lang="en-GB">
                <a:cs typeface="Arial"/>
              </a:rPr>
              <a:t>Added transferred patients, rejected referrals, discharged at 1st HES appointment and discharges from HES-DS (OCT pathway)</a:t>
            </a:r>
          </a:p>
        </p:txBody>
      </p:sp>
      <p:sp>
        <p:nvSpPr>
          <p:cNvPr id="3" name="Text Placeholder 2">
            <a:extLst>
              <a:ext uri="{FF2B5EF4-FFF2-40B4-BE49-F238E27FC236}">
                <a16:creationId xmlns:a16="http://schemas.microsoft.com/office/drawing/2014/main" id="{0CD070FA-7A0B-7887-94F3-ED48B54914C0}"/>
              </a:ext>
            </a:extLst>
          </p:cNvPr>
          <p:cNvSpPr>
            <a:spLocks noGrp="1"/>
          </p:cNvSpPr>
          <p:nvPr>
            <p:ph type="body" sz="quarter" idx="13"/>
          </p:nvPr>
        </p:nvSpPr>
        <p:spPr>
          <a:xfrm rot="540000" flipH="1">
            <a:off x="5824735" y="-1335385"/>
            <a:ext cx="737122" cy="577927"/>
          </a:xfrm>
        </p:spPr>
        <p:txBody>
          <a:bodyPr/>
          <a:lstStyle/>
          <a:p>
            <a:endParaRPr lang="en-GB"/>
          </a:p>
        </p:txBody>
      </p:sp>
      <p:sp>
        <p:nvSpPr>
          <p:cNvPr id="4" name="Title 3">
            <a:extLst>
              <a:ext uri="{FF2B5EF4-FFF2-40B4-BE49-F238E27FC236}">
                <a16:creationId xmlns:a16="http://schemas.microsoft.com/office/drawing/2014/main" id="{9D0072BB-AE9C-3ABE-16FA-CF85DBF541A3}"/>
              </a:ext>
            </a:extLst>
          </p:cNvPr>
          <p:cNvSpPr>
            <a:spLocks noGrp="1"/>
          </p:cNvSpPr>
          <p:nvPr>
            <p:ph type="title"/>
          </p:nvPr>
        </p:nvSpPr>
        <p:spPr/>
        <p:txBody>
          <a:bodyPr/>
          <a:lstStyle/>
          <a:p>
            <a:r>
              <a:rPr lang="en-GB">
                <a:cs typeface="Arial"/>
              </a:rPr>
              <a:t>Awaiting sign-off &amp; publication</a:t>
            </a:r>
            <a:endParaRPr lang="en-GB" err="1"/>
          </a:p>
        </p:txBody>
      </p:sp>
    </p:spTree>
    <p:extLst>
      <p:ext uri="{BB962C8B-B14F-4D97-AF65-F5344CB8AC3E}">
        <p14:creationId xmlns:p14="http://schemas.microsoft.com/office/powerpoint/2010/main" val="148511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06CA15-0F4A-CB16-7961-F2CBDAC0F34B}"/>
              </a:ext>
            </a:extLst>
          </p:cNvPr>
          <p:cNvSpPr>
            <a:spLocks noGrp="1"/>
          </p:cNvSpPr>
          <p:nvPr>
            <p:ph idx="1"/>
          </p:nvPr>
        </p:nvSpPr>
        <p:spPr>
          <a:xfrm>
            <a:off x="646758" y="1100038"/>
            <a:ext cx="11132388" cy="5771592"/>
          </a:xfrm>
        </p:spPr>
        <p:txBody>
          <a:bodyPr vert="horz" lIns="0" tIns="0" rIns="0" bIns="0" rtlCol="0" anchor="t">
            <a:normAutofit fontScale="77500" lnSpcReduction="20000"/>
          </a:bodyPr>
          <a:lstStyle/>
          <a:p>
            <a:pPr marL="342900" indent="-342900">
              <a:buChar char="•"/>
            </a:pPr>
            <a:r>
              <a:rPr lang="en-GB">
                <a:cs typeface="Arial" panose="020B0604020202020204"/>
              </a:rPr>
              <a:t>Cohort management</a:t>
            </a:r>
          </a:p>
          <a:p>
            <a:pPr marL="1028700" lvl="1">
              <a:spcAft>
                <a:spcPts val="600"/>
              </a:spcAft>
              <a:buFont typeface="Courier New" panose="020B0604020202020204" pitchFamily="34" charset="0"/>
              <a:buChar char="o"/>
            </a:pPr>
            <a:r>
              <a:rPr lang="en-GB">
                <a:cs typeface="Arial" panose="020B0604020202020204"/>
              </a:rPr>
              <a:t>7 guidance docs into 1</a:t>
            </a:r>
          </a:p>
          <a:p>
            <a:pPr marL="1028700" lvl="1">
              <a:spcAft>
                <a:spcPts val="600"/>
              </a:spcAft>
              <a:buFont typeface="Courier New" panose="020B0604020202020204" pitchFamily="34" charset="0"/>
              <a:buChar char="o"/>
            </a:pPr>
            <a:r>
              <a:rPr lang="en-GB">
                <a:cs typeface="Arial" panose="020B0604020202020204"/>
              </a:rPr>
              <a:t>1 guidance to rule them all</a:t>
            </a:r>
          </a:p>
          <a:p>
            <a:pPr marL="1028700" lvl="1">
              <a:spcAft>
                <a:spcPts val="600"/>
              </a:spcAft>
              <a:buFont typeface="Courier New" panose="020B0604020202020204" pitchFamily="34" charset="0"/>
              <a:buChar char="o"/>
            </a:pPr>
            <a:r>
              <a:rPr lang="en-GB">
                <a:cs typeface="Arial" panose="020B0604020202020204"/>
              </a:rPr>
              <a:t>Updated bubble diagram</a:t>
            </a:r>
          </a:p>
          <a:p>
            <a:pPr marL="1028700" lvl="1">
              <a:spcAft>
                <a:spcPts val="600"/>
              </a:spcAft>
              <a:buFont typeface="Courier New" panose="020B0604020202020204" pitchFamily="34" charset="0"/>
              <a:buChar char="o"/>
            </a:pPr>
            <a:r>
              <a:rPr lang="en-GB">
                <a:cs typeface="Arial" panose="020B0604020202020204"/>
              </a:rPr>
              <a:t>SCL reconciliation/missing patients/individual choice</a:t>
            </a:r>
          </a:p>
          <a:p>
            <a:pPr marL="1028700" lvl="1">
              <a:spcAft>
                <a:spcPts val="600"/>
              </a:spcAft>
              <a:buFont typeface="Courier New" panose="020B0604020202020204" pitchFamily="34" charset="0"/>
              <a:buChar char="o"/>
            </a:pPr>
            <a:r>
              <a:rPr lang="en-GB">
                <a:cs typeface="Arial" panose="020B0604020202020204"/>
              </a:rPr>
              <a:t>Medically unfit/record retention/GLP/gender reassignment</a:t>
            </a:r>
          </a:p>
          <a:p>
            <a:pPr marL="1028700" lvl="1">
              <a:spcAft>
                <a:spcPts val="600"/>
              </a:spcAft>
              <a:buFont typeface="Courier New" panose="020B0604020202020204" pitchFamily="34" charset="0"/>
              <a:buChar char="o"/>
            </a:pPr>
            <a:r>
              <a:rPr lang="en-GB">
                <a:cs typeface="Arial" panose="020B0604020202020204"/>
              </a:rPr>
              <a:t>Aggressive individuals/rarer diabetes/in remission</a:t>
            </a:r>
          </a:p>
          <a:p>
            <a:pPr marL="1028700" lvl="1">
              <a:spcAft>
                <a:spcPts val="600"/>
              </a:spcAft>
              <a:buFont typeface="Courier New" panose="020B0604020202020204" pitchFamily="34" charset="0"/>
              <a:buChar char="o"/>
            </a:pPr>
            <a:r>
              <a:rPr lang="en-GB">
                <a:cs typeface="Arial" panose="020B0604020202020204"/>
              </a:rPr>
              <a:t>Opting out is easier</a:t>
            </a:r>
          </a:p>
          <a:p>
            <a:pPr marL="800100" lvl="1" indent="0">
              <a:buNone/>
            </a:pPr>
            <a:endParaRPr lang="en-GB">
              <a:cs typeface="Arial" panose="020B0604020202020204"/>
            </a:endParaRPr>
          </a:p>
          <a:p>
            <a:pPr marL="342900" indent="-342900">
              <a:buChar char="•"/>
            </a:pPr>
            <a:r>
              <a:rPr lang="en-GB">
                <a:cs typeface="Arial" panose="020B0604020202020204"/>
              </a:rPr>
              <a:t>Inadequate images and image quality</a:t>
            </a:r>
          </a:p>
          <a:p>
            <a:pPr marL="1028700" lvl="1">
              <a:spcAft>
                <a:spcPts val="600"/>
              </a:spcAft>
              <a:buFont typeface="Courier New" panose="020B0604020202020204" pitchFamily="34" charset="0"/>
              <a:buChar char="o"/>
            </a:pPr>
            <a:r>
              <a:rPr lang="en-GB">
                <a:cs typeface="Arial" panose="020B0604020202020204"/>
              </a:rPr>
              <a:t>Very confusing and language was incorrect</a:t>
            </a:r>
          </a:p>
          <a:p>
            <a:pPr marL="1028700" lvl="1">
              <a:buFont typeface="Courier New" panose="020B0604020202020204" pitchFamily="34" charset="0"/>
              <a:buChar char="o"/>
            </a:pPr>
            <a:r>
              <a:rPr lang="en-GB">
                <a:cs typeface="Arial" panose="020B0604020202020204"/>
              </a:rPr>
              <a:t>Suggested different pathway outcomes (SLB)</a:t>
            </a:r>
          </a:p>
          <a:p>
            <a:pPr marL="800100" lvl="1" indent="0">
              <a:buNone/>
            </a:pPr>
            <a:endParaRPr lang="en-GB">
              <a:cs typeface="Arial" panose="020B0604020202020204"/>
            </a:endParaRPr>
          </a:p>
          <a:p>
            <a:pPr marL="342900" indent="-342900">
              <a:buChar char="•"/>
            </a:pPr>
            <a:r>
              <a:rPr lang="en-GB">
                <a:cs typeface="Arial" panose="020B0604020202020204"/>
              </a:rPr>
              <a:t>OCT in Digitial Surveillance Clinics</a:t>
            </a:r>
          </a:p>
          <a:p>
            <a:pPr marL="1028700" lvl="1">
              <a:spcAft>
                <a:spcPts val="600"/>
              </a:spcAft>
              <a:buFont typeface="Courier New" panose="020B0604020202020204" pitchFamily="34" charset="0"/>
              <a:buChar char="o"/>
            </a:pPr>
            <a:r>
              <a:rPr lang="en-GB">
                <a:cs typeface="Arial" panose="020B0604020202020204"/>
              </a:rPr>
              <a:t>HSD module for OCT graders and training</a:t>
            </a:r>
          </a:p>
          <a:p>
            <a:pPr marL="1028700" lvl="1">
              <a:spcAft>
                <a:spcPts val="600"/>
              </a:spcAft>
              <a:buFont typeface="Courier New" panose="020B0604020202020204" pitchFamily="34" charset="0"/>
              <a:buChar char="o"/>
            </a:pPr>
            <a:r>
              <a:rPr lang="en-GB">
                <a:cs typeface="Arial" panose="020B0604020202020204"/>
              </a:rPr>
              <a:t>OCT 1°/2° and arbitration grading in DS</a:t>
            </a:r>
            <a:endParaRPr lang="en-GB"/>
          </a:p>
          <a:p>
            <a:pPr marL="1028700" lvl="1">
              <a:spcAft>
                <a:spcPts val="600"/>
              </a:spcAft>
              <a:buFont typeface="Courier New" panose="020B0604020202020204" pitchFamily="34" charset="0"/>
              <a:buChar char="o"/>
            </a:pPr>
            <a:r>
              <a:rPr lang="en-GB">
                <a:cs typeface="Arial" panose="020B0604020202020204"/>
              </a:rPr>
              <a:t>Minimum content for referral letters</a:t>
            </a:r>
          </a:p>
          <a:p>
            <a:pPr marL="1028700" lvl="1">
              <a:spcAft>
                <a:spcPts val="600"/>
              </a:spcAft>
              <a:buFont typeface="Courier New" panose="020B0604020202020204" pitchFamily="34" charset="0"/>
              <a:buChar char="o"/>
            </a:pPr>
            <a:r>
              <a:rPr lang="en-GB">
                <a:cs typeface="Arial" panose="020B0604020202020204"/>
              </a:rPr>
              <a:t>Recurrent DNA's in DS </a:t>
            </a:r>
          </a:p>
          <a:p>
            <a:pPr marL="1028700" lvl="1">
              <a:spcAft>
                <a:spcPts val="600"/>
              </a:spcAft>
              <a:buFont typeface="Courier New" panose="020B0604020202020204" pitchFamily="34" charset="0"/>
              <a:buChar char="o"/>
            </a:pPr>
            <a:endParaRPr lang="en-GB">
              <a:cs typeface="Arial" panose="020B0604020202020204"/>
            </a:endParaRPr>
          </a:p>
          <a:p>
            <a:pPr marL="1028700" lvl="1">
              <a:buFont typeface="Courier New" panose="020B0604020202020204" pitchFamily="34" charset="0"/>
              <a:buChar char="o"/>
            </a:pPr>
            <a:endParaRPr lang="en-GB">
              <a:cs typeface="Arial" panose="020B0604020202020204"/>
            </a:endParaRPr>
          </a:p>
          <a:p>
            <a:pPr marL="342900" indent="-342900">
              <a:buFont typeface="Arial" panose="020B0604020202020204" pitchFamily="34" charset="0"/>
              <a:buChar char="•"/>
            </a:pPr>
            <a:endParaRPr lang="en-GB">
              <a:cs typeface="Arial" panose="020B0604020202020204"/>
            </a:endParaRPr>
          </a:p>
        </p:txBody>
      </p:sp>
      <p:sp>
        <p:nvSpPr>
          <p:cNvPr id="3" name="Text Placeholder 2">
            <a:extLst>
              <a:ext uri="{FF2B5EF4-FFF2-40B4-BE49-F238E27FC236}">
                <a16:creationId xmlns:a16="http://schemas.microsoft.com/office/drawing/2014/main" id="{A2A4856A-A60A-804C-D2CC-E684BBAAA4F0}"/>
              </a:ext>
            </a:extLst>
          </p:cNvPr>
          <p:cNvSpPr>
            <a:spLocks noGrp="1"/>
          </p:cNvSpPr>
          <p:nvPr>
            <p:ph type="body" sz="quarter" idx="13"/>
          </p:nvPr>
        </p:nvSpPr>
        <p:spPr>
          <a:xfrm>
            <a:off x="336040" y="-579624"/>
            <a:ext cx="11012644" cy="577927"/>
          </a:xfrm>
        </p:spPr>
        <p:txBody>
          <a:bodyPr/>
          <a:lstStyle/>
          <a:p>
            <a:endParaRPr lang="en-GB"/>
          </a:p>
        </p:txBody>
      </p:sp>
      <p:sp>
        <p:nvSpPr>
          <p:cNvPr id="4" name="Title 3">
            <a:extLst>
              <a:ext uri="{FF2B5EF4-FFF2-40B4-BE49-F238E27FC236}">
                <a16:creationId xmlns:a16="http://schemas.microsoft.com/office/drawing/2014/main" id="{25D1DCBC-06DB-26AF-F320-C6DAB283C5A1}"/>
              </a:ext>
            </a:extLst>
          </p:cNvPr>
          <p:cNvSpPr>
            <a:spLocks noGrp="1"/>
          </p:cNvSpPr>
          <p:nvPr>
            <p:ph type="title"/>
          </p:nvPr>
        </p:nvSpPr>
        <p:spPr/>
        <p:txBody>
          <a:bodyPr/>
          <a:lstStyle/>
          <a:p>
            <a:r>
              <a:rPr lang="en-GB">
                <a:cs typeface="Arial"/>
              </a:rPr>
              <a:t>In progress.....</a:t>
            </a:r>
            <a:endParaRPr lang="en-GB"/>
          </a:p>
        </p:txBody>
      </p:sp>
      <p:pic>
        <p:nvPicPr>
          <p:cNvPr id="5" name="Picture 4" descr="A diagram of a screen&#10;&#10;AI-generated content may be incorrect.">
            <a:extLst>
              <a:ext uri="{FF2B5EF4-FFF2-40B4-BE49-F238E27FC236}">
                <a16:creationId xmlns:a16="http://schemas.microsoft.com/office/drawing/2014/main" id="{A6599D88-3A31-0974-2E16-8932AD85AC17}"/>
              </a:ext>
            </a:extLst>
          </p:cNvPr>
          <p:cNvPicPr>
            <a:picLocks noChangeAspect="1"/>
          </p:cNvPicPr>
          <p:nvPr/>
        </p:nvPicPr>
        <p:blipFill>
          <a:blip r:embed="rId2"/>
          <a:stretch>
            <a:fillRect/>
          </a:stretch>
        </p:blipFill>
        <p:spPr>
          <a:xfrm>
            <a:off x="6788921" y="549769"/>
            <a:ext cx="5188535" cy="3360567"/>
          </a:xfrm>
          <a:prstGeom prst="rect">
            <a:avLst/>
          </a:prstGeom>
        </p:spPr>
      </p:pic>
    </p:spTree>
    <p:extLst>
      <p:ext uri="{BB962C8B-B14F-4D97-AF65-F5344CB8AC3E}">
        <p14:creationId xmlns:p14="http://schemas.microsoft.com/office/powerpoint/2010/main" val="75860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A4AFC8-50EA-CF85-41EE-71B47E35AC85}"/>
              </a:ext>
            </a:extLst>
          </p:cNvPr>
          <p:cNvSpPr>
            <a:spLocks noGrp="1"/>
          </p:cNvSpPr>
          <p:nvPr>
            <p:ph type="ctrTitle"/>
          </p:nvPr>
        </p:nvSpPr>
        <p:spPr>
          <a:xfrm>
            <a:off x="497837" y="1989225"/>
            <a:ext cx="10540800" cy="1140414"/>
          </a:xfrm>
        </p:spPr>
        <p:txBody>
          <a:bodyPr/>
          <a:lstStyle/>
          <a:p>
            <a:r>
              <a:rPr lang="en-GB" sz="4000" b="0">
                <a:solidFill>
                  <a:schemeClr val="bg2"/>
                </a:solidFill>
              </a:rPr>
              <a:t>Engaging with 20-40 year olds from deprived backgrounds to attend their DES appointment </a:t>
            </a:r>
          </a:p>
        </p:txBody>
      </p:sp>
      <p:sp>
        <p:nvSpPr>
          <p:cNvPr id="7" name="Text Placeholder 6">
            <a:extLst>
              <a:ext uri="{FF2B5EF4-FFF2-40B4-BE49-F238E27FC236}">
                <a16:creationId xmlns:a16="http://schemas.microsoft.com/office/drawing/2014/main" id="{263B3425-9A82-EA79-8F71-11E869B4CD2D}"/>
              </a:ext>
            </a:extLst>
          </p:cNvPr>
          <p:cNvSpPr>
            <a:spLocks noGrp="1"/>
          </p:cNvSpPr>
          <p:nvPr>
            <p:ph type="body" sz="quarter" idx="13"/>
          </p:nvPr>
        </p:nvSpPr>
        <p:spPr>
          <a:xfrm>
            <a:off x="556358" y="3314794"/>
            <a:ext cx="9690621" cy="488950"/>
          </a:xfrm>
        </p:spPr>
        <p:txBody>
          <a:bodyPr>
            <a:normAutofit fontScale="85000" lnSpcReduction="10000"/>
          </a:bodyPr>
          <a:lstStyle/>
          <a:p>
            <a:r>
              <a:rPr lang="en-GB"/>
              <a:t>Nicola </a:t>
            </a:r>
            <a:r>
              <a:rPr lang="en-GB" err="1"/>
              <a:t>Hawdon,</a:t>
            </a:r>
            <a:r>
              <a:rPr lang="en-GB"/>
              <a:t> Equalities Manager, National Vaccination and Screening Programme</a:t>
            </a:r>
          </a:p>
        </p:txBody>
      </p:sp>
      <p:pic>
        <p:nvPicPr>
          <p:cNvPr id="8" name="Picture 7" descr="A group of women posing for a photo&#10;&#10;AI-generated content may be incorrect.">
            <a:extLst>
              <a:ext uri="{FF2B5EF4-FFF2-40B4-BE49-F238E27FC236}">
                <a16:creationId xmlns:a16="http://schemas.microsoft.com/office/drawing/2014/main" id="{BCBEAF96-A321-34CF-330C-5A3AEA0FD358}"/>
              </a:ext>
            </a:extLst>
          </p:cNvPr>
          <p:cNvPicPr>
            <a:picLocks noChangeAspect="1"/>
          </p:cNvPicPr>
          <p:nvPr/>
        </p:nvPicPr>
        <p:blipFill>
          <a:blip r:embed="rId3"/>
          <a:stretch>
            <a:fillRect/>
          </a:stretch>
        </p:blipFill>
        <p:spPr>
          <a:xfrm>
            <a:off x="4487799" y="4282116"/>
            <a:ext cx="2410435" cy="2063933"/>
          </a:xfrm>
          <a:prstGeom prst="rect">
            <a:avLst/>
          </a:prstGeom>
        </p:spPr>
      </p:pic>
      <p:pic>
        <p:nvPicPr>
          <p:cNvPr id="9" name="Picture 8" descr="a man, woman and two children sitting at a table">
            <a:extLst>
              <a:ext uri="{FF2B5EF4-FFF2-40B4-BE49-F238E27FC236}">
                <a16:creationId xmlns:a16="http://schemas.microsoft.com/office/drawing/2014/main" id="{83DC8624-7E3E-FA68-616B-22D1846584F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000" y="4288870"/>
            <a:ext cx="3130502" cy="2075358"/>
          </a:xfrm>
          <a:prstGeom prst="rect">
            <a:avLst/>
          </a:prstGeom>
          <a:noFill/>
          <a:ln>
            <a:noFill/>
          </a:ln>
        </p:spPr>
      </p:pic>
      <p:pic>
        <p:nvPicPr>
          <p:cNvPr id="10" name="Picture 9" descr="Hispanic family Hispanic man posing smiling with his wife and son in the background overweight mixed race men in their 30s years stock pictures, royalty-free photos &amp; images">
            <a:extLst>
              <a:ext uri="{FF2B5EF4-FFF2-40B4-BE49-F238E27FC236}">
                <a16:creationId xmlns:a16="http://schemas.microsoft.com/office/drawing/2014/main" id="{9AA1FE02-4D22-1099-BEFD-9C68CC71A8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8115" y="4298568"/>
            <a:ext cx="3074189" cy="2047481"/>
          </a:xfrm>
          <a:prstGeom prst="rect">
            <a:avLst/>
          </a:prstGeom>
          <a:noFill/>
          <a:ln>
            <a:noFill/>
          </a:ln>
        </p:spPr>
      </p:pic>
    </p:spTree>
    <p:extLst>
      <p:ext uri="{BB962C8B-B14F-4D97-AF65-F5344CB8AC3E}">
        <p14:creationId xmlns:p14="http://schemas.microsoft.com/office/powerpoint/2010/main" val="357112963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8F8"/>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290642"/>
            <a:ext cx="11012644" cy="3994507"/>
          </a:xfrm>
          <a:solidFill>
            <a:schemeClr val="accent4">
              <a:lumMod val="60000"/>
              <a:lumOff val="40000"/>
            </a:schemeClr>
          </a:solidFill>
        </p:spPr>
        <p:txBody>
          <a:bodyPr>
            <a:normAutofit/>
          </a:bodyPr>
          <a:lstStyle/>
          <a:p>
            <a:r>
              <a:rPr lang="en-GB" sz="2400" b="1">
                <a:solidFill>
                  <a:schemeClr val="tx1"/>
                </a:solidFill>
              </a:rPr>
              <a:t>Routine Digital Screening Pathway (RDS)</a:t>
            </a:r>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297186"/>
            <a:ext cx="11012644" cy="855832"/>
          </a:xfrm>
          <a:solidFill>
            <a:schemeClr val="tx1">
              <a:lumMod val="10000"/>
              <a:lumOff val="90000"/>
            </a:schemeClr>
          </a:solidFill>
        </p:spPr>
        <p:txBody>
          <a:bodyPr/>
          <a:lstStyle/>
          <a:p>
            <a:pPr>
              <a:lnSpc>
                <a:spcPct val="100000"/>
              </a:lnSpc>
            </a:pPr>
            <a:r>
              <a:rPr lang="en-GB" sz="1400" b="0"/>
              <a:t>As of 31/03/2025 </a:t>
            </a:r>
          </a:p>
          <a:p>
            <a:pPr>
              <a:lnSpc>
                <a:spcPct val="100000"/>
              </a:lnSpc>
            </a:pPr>
            <a:r>
              <a:rPr lang="en-GB">
                <a:solidFill>
                  <a:schemeClr val="bg2"/>
                </a:solidFill>
              </a:rPr>
              <a:t>Eligible population of 4,186,919</a:t>
            </a:r>
          </a:p>
          <a:p>
            <a:pPr>
              <a:lnSpc>
                <a:spcPct val="100000"/>
              </a:lnSpc>
            </a:pPr>
            <a:endParaRPr lang="en-GB"/>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normAutofit/>
          </a:bodyPr>
          <a:lstStyle/>
          <a:p>
            <a:r>
              <a:rPr lang="en-GB" sz="3200"/>
              <a:t>Summary of Q4 2024/25 Pathway Standard data</a:t>
            </a:r>
            <a:endParaRPr lang="en-GB" sz="3200" spc="-40"/>
          </a:p>
        </p:txBody>
      </p:sp>
      <p:sp>
        <p:nvSpPr>
          <p:cNvPr id="2" name="TextBox 1">
            <a:extLst>
              <a:ext uri="{FF2B5EF4-FFF2-40B4-BE49-F238E27FC236}">
                <a16:creationId xmlns:a16="http://schemas.microsoft.com/office/drawing/2014/main" id="{941AC497-7029-6002-FBB2-FB321FE5320A}"/>
              </a:ext>
            </a:extLst>
          </p:cNvPr>
          <p:cNvSpPr txBox="1"/>
          <p:nvPr/>
        </p:nvSpPr>
        <p:spPr>
          <a:xfrm>
            <a:off x="6669754" y="1787918"/>
            <a:ext cx="52673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PS1.3 - Excluded </a:t>
            </a:r>
            <a:r>
              <a:rPr kumimoji="0" lang="en-GB" sz="1400" b="0" i="0" u="none" strike="noStrike" kern="1200" cap="none" spc="0" normalizeH="0" baseline="0" noProof="0">
                <a:ln>
                  <a:noFill/>
                </a:ln>
                <a:solidFill>
                  <a:srgbClr val="7030A0"/>
                </a:solidFill>
                <a:effectLst/>
                <a:uLnTx/>
                <a:uFillTx/>
                <a:latin typeface="Arial" panose="020B0604020202020204"/>
                <a:ea typeface="+mn-ea"/>
                <a:cs typeface="+mn-cs"/>
              </a:rPr>
              <a:t>1.90%</a:t>
            </a:r>
          </a:p>
        </p:txBody>
      </p:sp>
      <p:sp>
        <p:nvSpPr>
          <p:cNvPr id="3" name="TextBox 2">
            <a:extLst>
              <a:ext uri="{FF2B5EF4-FFF2-40B4-BE49-F238E27FC236}">
                <a16:creationId xmlns:a16="http://schemas.microsoft.com/office/drawing/2014/main" id="{08336EB7-81C9-693B-7D7F-87F0DDD15E4D}"/>
              </a:ext>
            </a:extLst>
          </p:cNvPr>
          <p:cNvSpPr txBox="1"/>
          <p:nvPr/>
        </p:nvSpPr>
        <p:spPr>
          <a:xfrm>
            <a:off x="6669754" y="1366049"/>
            <a:ext cx="535304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PS1.2 - Suspended </a:t>
            </a:r>
            <a:r>
              <a:rPr kumimoji="0" lang="en-GB" sz="1400" b="0" i="0" u="none" strike="noStrike" kern="1200" cap="none" spc="0" normalizeH="0" baseline="0" noProof="0">
                <a:ln>
                  <a:noFill/>
                </a:ln>
                <a:solidFill>
                  <a:srgbClr val="7030A0"/>
                </a:solidFill>
                <a:effectLst/>
                <a:uLnTx/>
                <a:uFillTx/>
                <a:latin typeface="Arial" panose="020B0604020202020204"/>
                <a:ea typeface="+mn-ea"/>
                <a:cs typeface="+mn-cs"/>
              </a:rPr>
              <a:t>14.93%</a:t>
            </a:r>
          </a:p>
        </p:txBody>
      </p:sp>
      <p:pic>
        <p:nvPicPr>
          <p:cNvPr id="4" name="Graphic 3" descr="Arrow: Slight curve with solid fill">
            <a:extLst>
              <a:ext uri="{FF2B5EF4-FFF2-40B4-BE49-F238E27FC236}">
                <a16:creationId xmlns:a16="http://schemas.microsoft.com/office/drawing/2014/main" id="{7C4BC38D-A98B-C9F5-C046-ECC61A9A64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1073" y="1694279"/>
            <a:ext cx="523220" cy="523220"/>
          </a:xfrm>
          <a:prstGeom prst="rect">
            <a:avLst/>
          </a:prstGeom>
        </p:spPr>
      </p:pic>
      <p:pic>
        <p:nvPicPr>
          <p:cNvPr id="7" name="Graphic 6" descr="Arrow: Slight curve with solid fill">
            <a:extLst>
              <a:ext uri="{FF2B5EF4-FFF2-40B4-BE49-F238E27FC236}">
                <a16:creationId xmlns:a16="http://schemas.microsoft.com/office/drawing/2014/main" id="{D3C79302-AB3D-4C01-FD37-0F1CFBC728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6275" y="1259451"/>
            <a:ext cx="523220" cy="523220"/>
          </a:xfrm>
          <a:prstGeom prst="rect">
            <a:avLst/>
          </a:prstGeom>
        </p:spPr>
      </p:pic>
      <p:sp>
        <p:nvSpPr>
          <p:cNvPr id="8" name="TextBox 7">
            <a:extLst>
              <a:ext uri="{FF2B5EF4-FFF2-40B4-BE49-F238E27FC236}">
                <a16:creationId xmlns:a16="http://schemas.microsoft.com/office/drawing/2014/main" id="{503D54F0-95B5-938D-AA87-ADA8CBCB81F5}"/>
              </a:ext>
            </a:extLst>
          </p:cNvPr>
          <p:cNvSpPr txBox="1"/>
          <p:nvPr/>
        </p:nvSpPr>
        <p:spPr>
          <a:xfrm>
            <a:off x="2992612" y="3616962"/>
            <a:ext cx="14155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31F20"/>
                </a:solidFill>
                <a:effectLst/>
                <a:uLnTx/>
                <a:uFillTx/>
                <a:latin typeface="Arial" panose="020B0604020202020204"/>
                <a:ea typeface="+mn-ea"/>
                <a:cs typeface="+mn-cs"/>
              </a:rPr>
              <a:t>3,482,485 individuals</a:t>
            </a:r>
          </a:p>
        </p:txBody>
      </p:sp>
      <p:sp>
        <p:nvSpPr>
          <p:cNvPr id="10" name="TextBox 9">
            <a:extLst>
              <a:ext uri="{FF2B5EF4-FFF2-40B4-BE49-F238E27FC236}">
                <a16:creationId xmlns:a16="http://schemas.microsoft.com/office/drawing/2014/main" id="{FF6B1674-9D21-93D7-1C40-9225631EB2D9}"/>
              </a:ext>
            </a:extLst>
          </p:cNvPr>
          <p:cNvSpPr txBox="1"/>
          <p:nvPr/>
        </p:nvSpPr>
        <p:spPr>
          <a:xfrm>
            <a:off x="951427" y="2943925"/>
            <a:ext cx="230455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PS2 – Newly diagnosed seen within 89 days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B050"/>
                </a:solidFill>
                <a:effectLst/>
                <a:uLnTx/>
                <a:uFillTx/>
                <a:latin typeface="Arial" panose="020B0604020202020204"/>
                <a:ea typeface="+mn-ea"/>
                <a:cs typeface="+mn-cs"/>
              </a:rPr>
              <a:t>94.09%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pic>
        <p:nvPicPr>
          <p:cNvPr id="12" name="Graphic 11" descr="Arrow circle with solid fill">
            <a:extLst>
              <a:ext uri="{FF2B5EF4-FFF2-40B4-BE49-F238E27FC236}">
                <a16:creationId xmlns:a16="http://schemas.microsoft.com/office/drawing/2014/main" id="{22B59E6E-050A-1097-688D-3DB78D3E56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09817" y="2539703"/>
            <a:ext cx="2857493" cy="2857493"/>
          </a:xfrm>
          <a:prstGeom prst="rect">
            <a:avLst/>
          </a:prstGeom>
        </p:spPr>
      </p:pic>
      <p:sp>
        <p:nvSpPr>
          <p:cNvPr id="13" name="TextBox 12">
            <a:extLst>
              <a:ext uri="{FF2B5EF4-FFF2-40B4-BE49-F238E27FC236}">
                <a16:creationId xmlns:a16="http://schemas.microsoft.com/office/drawing/2014/main" id="{895FD2C9-F7C3-3319-8A24-FCA1EDF25C49}"/>
              </a:ext>
            </a:extLst>
          </p:cNvPr>
          <p:cNvSpPr txBox="1"/>
          <p:nvPr/>
        </p:nvSpPr>
        <p:spPr>
          <a:xfrm>
            <a:off x="4880599" y="3352042"/>
            <a:ext cx="218122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KPI DE1/PS7 - Uptake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2,467,354</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 screened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6600"/>
                </a:solidFill>
                <a:effectLst/>
                <a:uLnTx/>
                <a:uFillTx/>
                <a:latin typeface="Arial" panose="020B0604020202020204"/>
                <a:ea typeface="+mn-ea"/>
                <a:cs typeface="+mn-cs"/>
              </a:rPr>
              <a:t>81.48%</a:t>
            </a:r>
          </a:p>
        </p:txBody>
      </p:sp>
      <p:sp>
        <p:nvSpPr>
          <p:cNvPr id="14" name="TextBox 13">
            <a:extLst>
              <a:ext uri="{FF2B5EF4-FFF2-40B4-BE49-F238E27FC236}">
                <a16:creationId xmlns:a16="http://schemas.microsoft.com/office/drawing/2014/main" id="{F647F568-9216-B0FF-2021-68E357281E8F}"/>
              </a:ext>
            </a:extLst>
          </p:cNvPr>
          <p:cNvSpPr txBox="1"/>
          <p:nvPr/>
        </p:nvSpPr>
        <p:spPr>
          <a:xfrm>
            <a:off x="1540756" y="4309458"/>
            <a:ext cx="283696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KPI DE4/PS8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Persistent DNA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0000"/>
                </a:solidFill>
                <a:effectLst/>
                <a:uLnTx/>
                <a:uFillTx/>
                <a:latin typeface="Arial" panose="020B0604020202020204"/>
                <a:ea typeface="+mn-ea"/>
                <a:cs typeface="+mn-cs"/>
              </a:rPr>
              <a:t>8.95%</a:t>
            </a:r>
          </a:p>
        </p:txBody>
      </p:sp>
      <p:sp>
        <p:nvSpPr>
          <p:cNvPr id="16" name="TextBox 15">
            <a:extLst>
              <a:ext uri="{FF2B5EF4-FFF2-40B4-BE49-F238E27FC236}">
                <a16:creationId xmlns:a16="http://schemas.microsoft.com/office/drawing/2014/main" id="{9DD25219-FEE3-FD02-B38B-FBE9F3400BB6}"/>
              </a:ext>
            </a:extLst>
          </p:cNvPr>
          <p:cNvSpPr txBox="1"/>
          <p:nvPr/>
        </p:nvSpPr>
        <p:spPr>
          <a:xfrm>
            <a:off x="8035752" y="3471385"/>
            <a:ext cx="27340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PS11.1 - Urgent referrals made within 2 weeks of screening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B050"/>
                </a:solidFill>
                <a:effectLst/>
                <a:uLnTx/>
                <a:uFillTx/>
                <a:latin typeface="Arial" panose="020B0604020202020204"/>
                <a:ea typeface="+mn-ea"/>
                <a:cs typeface="+mn-cs"/>
              </a:rPr>
              <a:t>98.45%</a:t>
            </a:r>
          </a:p>
        </p:txBody>
      </p:sp>
      <p:sp>
        <p:nvSpPr>
          <p:cNvPr id="19" name="TextBox 18">
            <a:extLst>
              <a:ext uri="{FF2B5EF4-FFF2-40B4-BE49-F238E27FC236}">
                <a16:creationId xmlns:a16="http://schemas.microsoft.com/office/drawing/2014/main" id="{8B044CBA-0095-2E66-598B-6D87C8B72683}"/>
              </a:ext>
            </a:extLst>
          </p:cNvPr>
          <p:cNvSpPr txBox="1"/>
          <p:nvPr/>
        </p:nvSpPr>
        <p:spPr>
          <a:xfrm>
            <a:off x="8035751" y="4227294"/>
            <a:ext cx="285749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PS11.2 - Routine referrals made within 3 weeks of screening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B050"/>
                </a:solidFill>
                <a:effectLst/>
                <a:uLnTx/>
                <a:uFillTx/>
                <a:latin typeface="Arial" panose="020B0604020202020204"/>
                <a:ea typeface="+mn-ea"/>
                <a:cs typeface="+mn-cs"/>
              </a:rPr>
              <a:t>99.48%</a:t>
            </a:r>
          </a:p>
        </p:txBody>
      </p:sp>
      <p:sp>
        <p:nvSpPr>
          <p:cNvPr id="21" name="TextBox 20">
            <a:extLst>
              <a:ext uri="{FF2B5EF4-FFF2-40B4-BE49-F238E27FC236}">
                <a16:creationId xmlns:a16="http://schemas.microsoft.com/office/drawing/2014/main" id="{5AE7B0F0-07FE-FE25-F82D-1237CFB9E75E}"/>
              </a:ext>
            </a:extLst>
          </p:cNvPr>
          <p:cNvSpPr txBox="1"/>
          <p:nvPr/>
        </p:nvSpPr>
        <p:spPr>
          <a:xfrm>
            <a:off x="8035750" y="2770647"/>
            <a:ext cx="232999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KPI DE2/PS10 - Result letters sent within 3 weeks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B050"/>
                </a:solidFill>
                <a:effectLst/>
                <a:uLnTx/>
                <a:uFillTx/>
                <a:latin typeface="Arial" panose="020B0604020202020204"/>
                <a:ea typeface="+mn-ea"/>
                <a:cs typeface="+mn-cs"/>
              </a:rPr>
              <a:t>98.8%</a:t>
            </a:r>
          </a:p>
        </p:txBody>
      </p:sp>
      <p:pic>
        <p:nvPicPr>
          <p:cNvPr id="22" name="Graphic 21" descr="Arrow: Slight curve with solid fill">
            <a:extLst>
              <a:ext uri="{FF2B5EF4-FFF2-40B4-BE49-F238E27FC236}">
                <a16:creationId xmlns:a16="http://schemas.microsoft.com/office/drawing/2014/main" id="{189B79C2-FBEB-6976-61F3-049109C041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08924" y="4236839"/>
            <a:ext cx="638450" cy="638450"/>
          </a:xfrm>
          <a:prstGeom prst="rect">
            <a:avLst/>
          </a:prstGeom>
        </p:spPr>
      </p:pic>
      <p:pic>
        <p:nvPicPr>
          <p:cNvPr id="23" name="Graphic 22" descr="Arrow: Slight curve with solid fill">
            <a:extLst>
              <a:ext uri="{FF2B5EF4-FFF2-40B4-BE49-F238E27FC236}">
                <a16:creationId xmlns:a16="http://schemas.microsoft.com/office/drawing/2014/main" id="{9AC4EC3A-14C5-8477-9D4D-8898C4A6B6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7302" y="3526715"/>
            <a:ext cx="638450" cy="638450"/>
          </a:xfrm>
          <a:prstGeom prst="rect">
            <a:avLst/>
          </a:prstGeom>
        </p:spPr>
      </p:pic>
      <p:pic>
        <p:nvPicPr>
          <p:cNvPr id="24" name="Graphic 23" descr="Arrow: Slight curve with solid fill">
            <a:extLst>
              <a:ext uri="{FF2B5EF4-FFF2-40B4-BE49-F238E27FC236}">
                <a16:creationId xmlns:a16="http://schemas.microsoft.com/office/drawing/2014/main" id="{73A41726-42CB-0A92-766D-7DFDC816D0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7301" y="2705732"/>
            <a:ext cx="638450" cy="638450"/>
          </a:xfrm>
          <a:prstGeom prst="rect">
            <a:avLst/>
          </a:prstGeom>
        </p:spPr>
      </p:pic>
      <p:pic>
        <p:nvPicPr>
          <p:cNvPr id="30" name="Picture 29">
            <a:extLst>
              <a:ext uri="{FF2B5EF4-FFF2-40B4-BE49-F238E27FC236}">
                <a16:creationId xmlns:a16="http://schemas.microsoft.com/office/drawing/2014/main" id="{F341B556-AFF3-CF09-22CA-26ED483DCAC4}"/>
              </a:ext>
            </a:extLst>
          </p:cNvPr>
          <p:cNvPicPr>
            <a:picLocks noChangeAspect="1"/>
          </p:cNvPicPr>
          <p:nvPr/>
        </p:nvPicPr>
        <p:blipFill>
          <a:blip r:embed="rId7"/>
          <a:stretch>
            <a:fillRect/>
          </a:stretch>
        </p:blipFill>
        <p:spPr>
          <a:xfrm>
            <a:off x="8710587" y="5259539"/>
            <a:ext cx="2734057" cy="1009791"/>
          </a:xfrm>
          <a:prstGeom prst="rect">
            <a:avLst/>
          </a:prstGeom>
        </p:spPr>
      </p:pic>
      <p:sp>
        <p:nvSpPr>
          <p:cNvPr id="31" name="TextBox 30">
            <a:extLst>
              <a:ext uri="{FF2B5EF4-FFF2-40B4-BE49-F238E27FC236}">
                <a16:creationId xmlns:a16="http://schemas.microsoft.com/office/drawing/2014/main" id="{A3A9F2F4-3F70-FDE7-3EE7-B6649129AE02}"/>
              </a:ext>
            </a:extLst>
          </p:cNvPr>
          <p:cNvSpPr txBox="1"/>
          <p:nvPr/>
        </p:nvSpPr>
        <p:spPr>
          <a:xfrm>
            <a:off x="3143264" y="5084162"/>
            <a:ext cx="42656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5EB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5EB8"/>
                </a:solidFill>
                <a:effectLst/>
                <a:uLnTx/>
                <a:uFillTx/>
                <a:latin typeface="Arial" panose="020B0604020202020204"/>
                <a:ea typeface="+mn-ea"/>
                <a:cs typeface="+mn-cs"/>
              </a:rPr>
              <a:t>844,260 individuals selected for 24mth recall between 01/04/2024-31/03/2025. </a:t>
            </a:r>
            <a:r>
              <a:rPr kumimoji="0" lang="en-GB" sz="1400" b="1" i="0" u="none" strike="noStrike" kern="1200" cap="none" spc="0" normalizeH="0" baseline="0" noProof="0">
                <a:ln>
                  <a:noFill/>
                </a:ln>
                <a:solidFill>
                  <a:srgbClr val="005EB8"/>
                </a:solidFill>
                <a:effectLst/>
                <a:uLnTx/>
                <a:uFillTx/>
                <a:latin typeface="Arial" panose="020B0604020202020204"/>
                <a:ea typeface="+mn-ea"/>
                <a:cs typeface="+mn-cs"/>
              </a:rPr>
              <a:t>34.22% </a:t>
            </a:r>
            <a:r>
              <a:rPr kumimoji="0" lang="en-GB" sz="1400" b="0" i="0" u="none" strike="noStrike" kern="1200" cap="none" spc="0" normalizeH="0" baseline="0" noProof="0">
                <a:ln>
                  <a:noFill/>
                </a:ln>
                <a:solidFill>
                  <a:srgbClr val="005EB8"/>
                </a:solidFill>
                <a:effectLst/>
                <a:uLnTx/>
                <a:uFillTx/>
                <a:latin typeface="Arial" panose="020B0604020202020204"/>
                <a:ea typeface="+mn-ea"/>
                <a:cs typeface="+mn-cs"/>
              </a:rPr>
              <a:t>of those screened </a:t>
            </a:r>
            <a:r>
              <a:rPr kumimoji="0" lang="en-GB" sz="800" b="0" i="0" u="none" strike="noStrike" kern="1200" cap="none" spc="0" normalizeH="0" baseline="0" noProof="0">
                <a:ln>
                  <a:noFill/>
                </a:ln>
                <a:solidFill>
                  <a:srgbClr val="005EB8"/>
                </a:solidFill>
                <a:effectLst/>
                <a:uLnTx/>
                <a:uFillTx/>
                <a:latin typeface="Arial" panose="020B0604020202020204"/>
                <a:ea typeface="+mn-ea"/>
                <a:cs typeface="+mn-cs"/>
              </a:rPr>
              <a:t>(includes estimated data for 3 services)</a:t>
            </a:r>
          </a:p>
        </p:txBody>
      </p:sp>
      <p:pic>
        <p:nvPicPr>
          <p:cNvPr id="33" name="Graphic 32" descr="Badge New with solid fill">
            <a:extLst>
              <a:ext uri="{FF2B5EF4-FFF2-40B4-BE49-F238E27FC236}">
                <a16:creationId xmlns:a16="http://schemas.microsoft.com/office/drawing/2014/main" id="{0C1135D9-579F-85B7-BEF2-3F9B85C161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93645" y="4977671"/>
            <a:ext cx="374549" cy="384034"/>
          </a:xfrm>
          <a:prstGeom prst="rect">
            <a:avLst/>
          </a:prstGeom>
        </p:spPr>
      </p:pic>
      <p:sp>
        <p:nvSpPr>
          <p:cNvPr id="34" name="Rectangle 33">
            <a:extLst>
              <a:ext uri="{FF2B5EF4-FFF2-40B4-BE49-F238E27FC236}">
                <a16:creationId xmlns:a16="http://schemas.microsoft.com/office/drawing/2014/main" id="{8F5213EA-18E4-4FCF-35A4-A3CB303DE44C}"/>
              </a:ext>
            </a:extLst>
          </p:cNvPr>
          <p:cNvSpPr/>
          <p:nvPr/>
        </p:nvSpPr>
        <p:spPr>
          <a:xfrm>
            <a:off x="3042380" y="4977671"/>
            <a:ext cx="4265660" cy="1009791"/>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1C2D4690-8579-2711-EC27-5A8C7457BEE5}"/>
              </a:ext>
            </a:extLst>
          </p:cNvPr>
          <p:cNvSpPr txBox="1"/>
          <p:nvPr/>
        </p:nvSpPr>
        <p:spPr>
          <a:xfrm>
            <a:off x="361531" y="5730756"/>
            <a:ext cx="2524555"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31F20"/>
                </a:solidFill>
                <a:effectLst/>
                <a:uLnTx/>
                <a:uFillTx/>
                <a:latin typeface="Arial" panose="020B0604020202020204"/>
                <a:ea typeface="+mn-ea"/>
                <a:cs typeface="+mn-cs"/>
              </a:rPr>
              <a:t>NB: each standard has a specific denominator, so the percentages are not from the total within the circle</a:t>
            </a:r>
          </a:p>
        </p:txBody>
      </p:sp>
    </p:spTree>
    <p:extLst>
      <p:ext uri="{BB962C8B-B14F-4D97-AF65-F5344CB8AC3E}">
        <p14:creationId xmlns:p14="http://schemas.microsoft.com/office/powerpoint/2010/main" val="219892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58CFE-EDA6-D6B3-83D3-7AA4B577F030}"/>
              </a:ext>
            </a:extLst>
          </p:cNvPr>
          <p:cNvSpPr>
            <a:spLocks noGrp="1"/>
          </p:cNvSpPr>
          <p:nvPr>
            <p:ph type="title"/>
          </p:nvPr>
        </p:nvSpPr>
        <p:spPr/>
        <p:txBody>
          <a:bodyPr>
            <a:noAutofit/>
          </a:bodyPr>
          <a:lstStyle/>
          <a:p>
            <a:pPr algn="ctr"/>
            <a:r>
              <a:rPr lang="en-GB" sz="4400"/>
              <a:t>Insight Research </a:t>
            </a:r>
            <a:br>
              <a:rPr lang="en-GB" sz="4400"/>
            </a:br>
            <a:r>
              <a:rPr lang="en-GB" sz="4400" b="0">
                <a:solidFill>
                  <a:schemeClr val="bg2"/>
                </a:solidFill>
              </a:rPr>
              <a:t>20-40 year olds living in deprived areas</a:t>
            </a:r>
            <a:endParaRPr lang="en-GB" sz="4400"/>
          </a:p>
        </p:txBody>
      </p:sp>
      <p:sp>
        <p:nvSpPr>
          <p:cNvPr id="3" name="Content Placeholder 2">
            <a:extLst>
              <a:ext uri="{FF2B5EF4-FFF2-40B4-BE49-F238E27FC236}">
                <a16:creationId xmlns:a16="http://schemas.microsoft.com/office/drawing/2014/main" id="{2D4E1D72-9FC2-68C0-0262-B39AD165AAE4}"/>
              </a:ext>
            </a:extLst>
          </p:cNvPr>
          <p:cNvSpPr>
            <a:spLocks noGrp="1"/>
          </p:cNvSpPr>
          <p:nvPr>
            <p:ph idx="1"/>
          </p:nvPr>
        </p:nvSpPr>
        <p:spPr>
          <a:xfrm>
            <a:off x="646758" y="1653234"/>
            <a:ext cx="10999040" cy="4871923"/>
          </a:xfrm>
        </p:spPr>
        <p:txBody>
          <a:bodyPr>
            <a:normAutofit fontScale="77500" lnSpcReduction="20000"/>
          </a:bodyPr>
          <a:lstStyle/>
          <a:p>
            <a:pPr fontAlgn="base"/>
            <a:r>
              <a:rPr lang="en-GB" sz="2600" b="1" u="sng"/>
              <a:t>Rationale: </a:t>
            </a:r>
          </a:p>
          <a:p>
            <a:pPr marL="342900" indent="-342900" fontAlgn="base">
              <a:buFont typeface="Wingdings" panose="05000000000000000000" pitchFamily="2" charset="2"/>
              <a:buChar char="Ø"/>
            </a:pPr>
            <a:r>
              <a:rPr lang="en-GB" sz="2600"/>
              <a:t>Diabetic retinopathy can affect people with diabetes and </a:t>
            </a:r>
            <a:r>
              <a:rPr lang="en-GB" sz="2600" b="1"/>
              <a:t>DES is the most effective tool for managing and reducing the risk of sight loss due </a:t>
            </a:r>
            <a:r>
              <a:rPr lang="en-GB" sz="2600"/>
              <a:t>to diabetes.</a:t>
            </a:r>
            <a:r>
              <a:rPr lang="en-US" sz="2600"/>
              <a:t>​</a:t>
            </a:r>
          </a:p>
          <a:p>
            <a:pPr marL="342900" indent="-342900" fontAlgn="base">
              <a:buFont typeface="Wingdings" panose="05000000000000000000" pitchFamily="2" charset="2"/>
              <a:buChar char="Ø"/>
            </a:pPr>
            <a:r>
              <a:rPr lang="en-GB" sz="2600" b="1"/>
              <a:t>Up-take rates are lower amongst people aged 20-40 years</a:t>
            </a:r>
            <a:r>
              <a:rPr lang="en-GB" sz="2600"/>
              <a:t>, yet they are more likely to be diagnosed with sight-threatening retinopathy when they do present.</a:t>
            </a:r>
            <a:r>
              <a:rPr lang="en-US" sz="2600"/>
              <a:t>​</a:t>
            </a:r>
          </a:p>
          <a:p>
            <a:pPr marL="342900" indent="-342900" fontAlgn="base">
              <a:buFont typeface="Wingdings" panose="05000000000000000000" pitchFamily="2" charset="2"/>
              <a:buChar char="Ø"/>
            </a:pPr>
            <a:r>
              <a:rPr lang="en-GB" sz="2600"/>
              <a:t>People from deprived areas and minority ethnic groups have </a:t>
            </a:r>
            <a:r>
              <a:rPr lang="en-GB" sz="2600" b="1"/>
              <a:t>the highest rates of non-attendance </a:t>
            </a:r>
            <a:r>
              <a:rPr lang="en-GB" sz="2600"/>
              <a:t>– 20-24% of the total T1D &amp; T2D population (all ages) live in the most deprived areas.</a:t>
            </a:r>
            <a:r>
              <a:rPr lang="en-US" sz="2600"/>
              <a:t>​</a:t>
            </a:r>
          </a:p>
          <a:p>
            <a:pPr marL="342900" indent="-342900" fontAlgn="base">
              <a:buFont typeface="Wingdings" panose="05000000000000000000" pitchFamily="2" charset="2"/>
              <a:buChar char="Ø"/>
            </a:pPr>
            <a:r>
              <a:rPr lang="en-GB" sz="2600"/>
              <a:t>This is compounded by </a:t>
            </a:r>
            <a:r>
              <a:rPr lang="en-GB" sz="2600" b="1"/>
              <a:t>increasing rates of T2D amongst young people</a:t>
            </a:r>
            <a:r>
              <a:rPr lang="en-GB" sz="2600"/>
              <a:t>, which is more aggressive and has a higher prevalence amongst deprived communities and minority ethnic groups</a:t>
            </a:r>
          </a:p>
          <a:p>
            <a:pPr marL="342900" indent="-342900" fontAlgn="base">
              <a:buFont typeface="Wingdings" panose="05000000000000000000" pitchFamily="2" charset="2"/>
              <a:buChar char="Ø"/>
            </a:pPr>
            <a:endParaRPr lang="en-US" sz="2600"/>
          </a:p>
          <a:p>
            <a:r>
              <a:rPr lang="en-GB" sz="2600" b="1" u="sng"/>
              <a:t>Study:</a:t>
            </a:r>
          </a:p>
          <a:p>
            <a:pPr marL="342900" indent="-342900">
              <a:buFont typeface="Wingdings" panose="05000000000000000000" pitchFamily="2" charset="2"/>
              <a:buChar char="Ø"/>
            </a:pPr>
            <a:r>
              <a:rPr lang="en-GB" sz="2600"/>
              <a:t>To identify the key barriers and enablers to DES that people aged 20-40yrs living with type 1 and 2 diabetes (T1D and T2D) living in deprived areas/from C2DE backgrounds.</a:t>
            </a:r>
          </a:p>
          <a:p>
            <a:pPr marL="342900" indent="-342900">
              <a:buFont typeface="Wingdings" panose="05000000000000000000" pitchFamily="2" charset="2"/>
              <a:buChar char="Ø"/>
            </a:pPr>
            <a:r>
              <a:rPr lang="en-GB" sz="2600"/>
              <a:t>70 </a:t>
            </a:r>
            <a:r>
              <a:rPr lang="en-GB" sz="2600" err="1"/>
              <a:t>indepth</a:t>
            </a:r>
            <a:r>
              <a:rPr lang="en-GB" sz="2600"/>
              <a:t> interviews/focus groups – </a:t>
            </a:r>
            <a:r>
              <a:rPr lang="en-GB" sz="2600" err="1"/>
              <a:t>incl</a:t>
            </a:r>
            <a:r>
              <a:rPr lang="en-GB" sz="2600"/>
              <a:t> 12 DES Providers - + 50 surveys</a:t>
            </a:r>
          </a:p>
          <a:p>
            <a:pPr marL="342900" indent="-342900">
              <a:buFont typeface="Wingdings" panose="05000000000000000000" pitchFamily="2" charset="2"/>
              <a:buChar char="Ø"/>
            </a:pPr>
            <a:r>
              <a:rPr lang="en-GB" sz="2600"/>
              <a:t>6x recommendations – Engagement/Awareness/Education strongest</a:t>
            </a:r>
          </a:p>
        </p:txBody>
      </p:sp>
    </p:spTree>
    <p:extLst>
      <p:ext uri="{BB962C8B-B14F-4D97-AF65-F5344CB8AC3E}">
        <p14:creationId xmlns:p14="http://schemas.microsoft.com/office/powerpoint/2010/main" val="242315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8A39-8F79-C092-AE9E-9C6AF3E31CD7}"/>
              </a:ext>
            </a:extLst>
          </p:cNvPr>
          <p:cNvSpPr>
            <a:spLocks noGrp="1"/>
          </p:cNvSpPr>
          <p:nvPr>
            <p:ph type="title"/>
          </p:nvPr>
        </p:nvSpPr>
        <p:spPr>
          <a:xfrm>
            <a:off x="646758" y="468977"/>
            <a:ext cx="11132534" cy="1088312"/>
          </a:xfrm>
        </p:spPr>
        <p:txBody>
          <a:bodyPr>
            <a:noAutofit/>
          </a:bodyPr>
          <a:lstStyle/>
          <a:p>
            <a:pPr algn="ctr"/>
            <a:br>
              <a:rPr lang="en-GB" sz="4400" b="0">
                <a:solidFill>
                  <a:schemeClr val="bg2"/>
                </a:solidFill>
              </a:rPr>
            </a:br>
            <a:r>
              <a:rPr lang="en-GB" sz="4400" b="0"/>
              <a:t>Audience Context</a:t>
            </a:r>
            <a:br>
              <a:rPr lang="en-GB" sz="4400" b="0">
                <a:solidFill>
                  <a:schemeClr val="bg2"/>
                </a:solidFill>
              </a:rPr>
            </a:br>
            <a:r>
              <a:rPr lang="en-GB" sz="4400" b="0">
                <a:solidFill>
                  <a:schemeClr val="bg2"/>
                </a:solidFill>
              </a:rPr>
              <a:t>20-40 year olds living in deprived areas </a:t>
            </a:r>
            <a:br>
              <a:rPr lang="en-GB" sz="4400" b="0"/>
            </a:br>
            <a:endParaRPr lang="en-GB" sz="4400" b="0"/>
          </a:p>
        </p:txBody>
      </p:sp>
      <p:sp>
        <p:nvSpPr>
          <p:cNvPr id="3" name="Content Placeholder 2">
            <a:extLst>
              <a:ext uri="{FF2B5EF4-FFF2-40B4-BE49-F238E27FC236}">
                <a16:creationId xmlns:a16="http://schemas.microsoft.com/office/drawing/2014/main" id="{4158A9F1-3B4C-5E6D-EF90-F68E3D17EC9A}"/>
              </a:ext>
            </a:extLst>
          </p:cNvPr>
          <p:cNvSpPr>
            <a:spLocks noGrp="1"/>
          </p:cNvSpPr>
          <p:nvPr>
            <p:ph idx="1"/>
          </p:nvPr>
        </p:nvSpPr>
        <p:spPr>
          <a:xfrm>
            <a:off x="432000" y="1802674"/>
            <a:ext cx="11088000" cy="4389318"/>
          </a:xfrm>
        </p:spPr>
        <p:txBody>
          <a:bodyPr/>
          <a:lstStyle/>
          <a:p>
            <a:r>
              <a:rPr lang="en-GB"/>
              <a:t> </a:t>
            </a:r>
          </a:p>
        </p:txBody>
      </p:sp>
      <p:grpSp>
        <p:nvGrpSpPr>
          <p:cNvPr id="5" name="Group 4">
            <a:extLst>
              <a:ext uri="{FF2B5EF4-FFF2-40B4-BE49-F238E27FC236}">
                <a16:creationId xmlns:a16="http://schemas.microsoft.com/office/drawing/2014/main" id="{4B7F09CE-918D-A265-99F5-EE2A5EAE8744}"/>
              </a:ext>
            </a:extLst>
          </p:cNvPr>
          <p:cNvGrpSpPr/>
          <p:nvPr/>
        </p:nvGrpSpPr>
        <p:grpSpPr>
          <a:xfrm>
            <a:off x="846651" y="1933401"/>
            <a:ext cx="10258698" cy="4127863"/>
            <a:chOff x="977853" y="1630072"/>
            <a:chExt cx="8301243" cy="3597856"/>
          </a:xfrm>
        </p:grpSpPr>
        <p:grpSp>
          <p:nvGrpSpPr>
            <p:cNvPr id="6" name="Group 5">
              <a:extLst>
                <a:ext uri="{FF2B5EF4-FFF2-40B4-BE49-F238E27FC236}">
                  <a16:creationId xmlns:a16="http://schemas.microsoft.com/office/drawing/2014/main" id="{9E5FDF56-357A-10F2-C56E-C84CFDC3CB71}"/>
                </a:ext>
              </a:extLst>
            </p:cNvPr>
            <p:cNvGrpSpPr/>
            <p:nvPr/>
          </p:nvGrpSpPr>
          <p:grpSpPr>
            <a:xfrm>
              <a:off x="977853" y="1630072"/>
              <a:ext cx="8301243" cy="3597856"/>
              <a:chOff x="728472" y="1737011"/>
              <a:chExt cx="8301243" cy="3597856"/>
            </a:xfrm>
          </p:grpSpPr>
          <p:grpSp>
            <p:nvGrpSpPr>
              <p:cNvPr id="8" name="Group 7">
                <a:extLst>
                  <a:ext uri="{FF2B5EF4-FFF2-40B4-BE49-F238E27FC236}">
                    <a16:creationId xmlns:a16="http://schemas.microsoft.com/office/drawing/2014/main" id="{D58C8D40-10A5-7ACC-4BEB-B2F71D4B1094}"/>
                  </a:ext>
                </a:extLst>
              </p:cNvPr>
              <p:cNvGrpSpPr/>
              <p:nvPr/>
            </p:nvGrpSpPr>
            <p:grpSpPr>
              <a:xfrm>
                <a:off x="728472" y="1737011"/>
                <a:ext cx="5934455" cy="1691989"/>
                <a:chOff x="2794" y="163"/>
                <a:chExt cx="5934455" cy="1691989"/>
              </a:xfrm>
              <a:scene3d>
                <a:camera prst="orthographicFront"/>
                <a:lightRig rig="chilly" dir="t"/>
              </a:scene3d>
            </p:grpSpPr>
            <p:sp>
              <p:nvSpPr>
                <p:cNvPr id="21" name="Rectangle: Rounded Corners 20">
                  <a:extLst>
                    <a:ext uri="{FF2B5EF4-FFF2-40B4-BE49-F238E27FC236}">
                      <a16:creationId xmlns:a16="http://schemas.microsoft.com/office/drawing/2014/main" id="{E6D1194F-D2B4-3E82-7037-4C61976F5E78}"/>
                    </a:ext>
                  </a:extLst>
                </p:cNvPr>
                <p:cNvSpPr/>
                <p:nvPr/>
              </p:nvSpPr>
              <p:spPr>
                <a:xfrm>
                  <a:off x="2794" y="163"/>
                  <a:ext cx="5934455" cy="1691989"/>
                </a:xfrm>
                <a:prstGeom prst="roundRect">
                  <a:avLst>
                    <a:gd name="adj" fmla="val 10000"/>
                  </a:avLst>
                </a:prstGeom>
                <a:solidFill>
                  <a:srgbClr val="497FBB">
                    <a:hueOff val="0"/>
                    <a:satOff val="0"/>
                    <a:lumOff val="0"/>
                    <a:alphaOff val="0"/>
                  </a:srgbClr>
                </a:solidFill>
                <a:ln>
                  <a:noFill/>
                </a:ln>
                <a:effectLst/>
                <a:sp3d prstMaterial="translucentPowder">
                  <a:bevelT w="127000" h="25400" prst="softRound"/>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2" name="Rectangle: Rounded Corners 4">
                  <a:extLst>
                    <a:ext uri="{FF2B5EF4-FFF2-40B4-BE49-F238E27FC236}">
                      <a16:creationId xmlns:a16="http://schemas.microsoft.com/office/drawing/2014/main" id="{8A87F61E-D47F-FBCE-966E-F4FF42E3A54C}"/>
                    </a:ext>
                  </a:extLst>
                </p:cNvPr>
                <p:cNvSpPr txBox="1"/>
                <p:nvPr/>
              </p:nvSpPr>
              <p:spPr>
                <a:xfrm>
                  <a:off x="52351" y="49720"/>
                  <a:ext cx="5835341" cy="1592875"/>
                </a:xfrm>
                <a:prstGeom prst="rect">
                  <a:avLst/>
                </a:prstGeom>
                <a:noFill/>
                <a:ln>
                  <a:noFill/>
                </a:ln>
                <a:effectLst/>
                <a:sp3d/>
              </p:spPr>
              <p:txBody>
                <a:bodyPr spcFirstLastPara="0" vert="horz" wrap="square" lIns="80010" tIns="80010" rIns="80010" bIns="80010"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 typeface="Wingdings" panose="05000000000000000000" pitchFamily="2" charset="2"/>
                    <a:buNone/>
                    <a:tabLst/>
                    <a:defRPr/>
                  </a:pPr>
                  <a:r>
                    <a:rPr kumimoji="0" lang="en-GB" sz="2100" b="0" i="0" u="none" strike="noStrike" kern="0" cap="none" spc="0" normalizeH="0" baseline="0" noProof="0">
                      <a:ln>
                        <a:noFill/>
                      </a:ln>
                      <a:solidFill>
                        <a:prstClr val="white"/>
                      </a:solidFill>
                      <a:effectLst/>
                      <a:uLnTx/>
                      <a:uFillTx/>
                      <a:latin typeface="Century Gothic"/>
                      <a:ea typeface="Calibri"/>
                      <a:cs typeface="Times New Roman"/>
                    </a:rPr>
                    <a:t>Life stage/age</a:t>
                  </a:r>
                  <a:endParaRPr kumimoji="0" lang="en-GB" sz="2100" b="0" i="0" u="none" strike="noStrike" kern="0" cap="none" spc="0" normalizeH="0" baseline="0" noProof="0">
                    <a:ln>
                      <a:noFill/>
                    </a:ln>
                    <a:solidFill>
                      <a:prstClr val="white"/>
                    </a:solidFill>
                    <a:effectLst/>
                    <a:uLnTx/>
                    <a:uFillTx/>
                    <a:latin typeface="Century Gothic"/>
                    <a:ea typeface="+mn-ea"/>
                    <a:cs typeface="+mn-cs"/>
                  </a:endParaRPr>
                </a:p>
              </p:txBody>
            </p:sp>
          </p:grpSp>
          <p:grpSp>
            <p:nvGrpSpPr>
              <p:cNvPr id="9" name="Group 8">
                <a:extLst>
                  <a:ext uri="{FF2B5EF4-FFF2-40B4-BE49-F238E27FC236}">
                    <a16:creationId xmlns:a16="http://schemas.microsoft.com/office/drawing/2014/main" id="{0C222E04-D860-3670-24D6-F168EE094064}"/>
                  </a:ext>
                </a:extLst>
              </p:cNvPr>
              <p:cNvGrpSpPr/>
              <p:nvPr/>
            </p:nvGrpSpPr>
            <p:grpSpPr>
              <a:xfrm>
                <a:off x="728472" y="3642878"/>
                <a:ext cx="1873249" cy="1691989"/>
                <a:chOff x="2794" y="1906179"/>
                <a:chExt cx="1873249" cy="1691989"/>
              </a:xfrm>
              <a:scene3d>
                <a:camera prst="orthographicFront"/>
                <a:lightRig rig="chilly" dir="t"/>
              </a:scene3d>
            </p:grpSpPr>
            <p:sp>
              <p:nvSpPr>
                <p:cNvPr id="19" name="Rectangle: Rounded Corners 18">
                  <a:extLst>
                    <a:ext uri="{FF2B5EF4-FFF2-40B4-BE49-F238E27FC236}">
                      <a16:creationId xmlns:a16="http://schemas.microsoft.com/office/drawing/2014/main" id="{86C1E1F8-7359-1477-E70F-B7388DDF8E56}"/>
                    </a:ext>
                  </a:extLst>
                </p:cNvPr>
                <p:cNvSpPr/>
                <p:nvPr/>
              </p:nvSpPr>
              <p:spPr>
                <a:xfrm>
                  <a:off x="2794" y="1906179"/>
                  <a:ext cx="1873249" cy="1691989"/>
                </a:xfrm>
                <a:prstGeom prst="roundRect">
                  <a:avLst>
                    <a:gd name="adj" fmla="val 10000"/>
                  </a:avLst>
                </a:prstGeom>
                <a:solidFill>
                  <a:srgbClr val="497FBB">
                    <a:hueOff val="0"/>
                    <a:satOff val="0"/>
                    <a:lumOff val="0"/>
                    <a:alphaOff val="0"/>
                  </a:srgbClr>
                </a:solidFill>
                <a:ln>
                  <a:noFill/>
                </a:ln>
                <a:effectLst/>
                <a:sp3d prstMaterial="translucentPowder">
                  <a:bevelT w="127000" h="25400" prst="softRound"/>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0" name="Rectangle: Rounded Corners 4">
                  <a:extLst>
                    <a:ext uri="{FF2B5EF4-FFF2-40B4-BE49-F238E27FC236}">
                      <a16:creationId xmlns:a16="http://schemas.microsoft.com/office/drawing/2014/main" id="{A064939B-BEEA-B213-38FD-FF643492489D}"/>
                    </a:ext>
                  </a:extLst>
                </p:cNvPr>
                <p:cNvSpPr txBox="1"/>
                <p:nvPr/>
              </p:nvSpPr>
              <p:spPr>
                <a:xfrm>
                  <a:off x="52351" y="1955736"/>
                  <a:ext cx="1774135" cy="1592875"/>
                </a:xfrm>
                <a:prstGeom prst="rect">
                  <a:avLst/>
                </a:prstGeom>
                <a:noFill/>
                <a:ln>
                  <a:noFill/>
                </a:ln>
                <a:effectLst/>
                <a:sp3d/>
              </p:spPr>
              <p:txBody>
                <a:bodyPr spcFirstLastPara="0" vert="horz" wrap="square" lIns="76200" tIns="76200" rIns="7620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lang="en-GB" sz="2000" kern="0">
                      <a:solidFill>
                        <a:prstClr val="white"/>
                      </a:solidFill>
                      <a:latin typeface="Century Gothic"/>
                      <a:ea typeface="Calibri"/>
                      <a:cs typeface="Times New Roman"/>
                    </a:rPr>
                    <a:t>Managing Diabetes (T1/T2)</a:t>
                  </a:r>
                  <a:r>
                    <a:rPr kumimoji="0" lang="en-GB" sz="2000" b="0" i="0" u="none" strike="noStrike" kern="0" cap="none" spc="0" normalizeH="0" baseline="0" noProof="0">
                      <a:ln>
                        <a:noFill/>
                      </a:ln>
                      <a:solidFill>
                        <a:prstClr val="white"/>
                      </a:solidFill>
                      <a:effectLst/>
                      <a:uLnTx/>
                      <a:uFillTx/>
                      <a:latin typeface="Century Gothic"/>
                      <a:ea typeface="Calibri"/>
                      <a:cs typeface="Times New Roman"/>
                    </a:rPr>
                    <a:t> </a:t>
                  </a:r>
                </a:p>
              </p:txBody>
            </p:sp>
          </p:grpSp>
          <p:grpSp>
            <p:nvGrpSpPr>
              <p:cNvPr id="10" name="Group 9">
                <a:extLst>
                  <a:ext uri="{FF2B5EF4-FFF2-40B4-BE49-F238E27FC236}">
                    <a16:creationId xmlns:a16="http://schemas.microsoft.com/office/drawing/2014/main" id="{74CEEF2A-C083-89ED-6737-C896D677CEED}"/>
                  </a:ext>
                </a:extLst>
              </p:cNvPr>
              <p:cNvGrpSpPr/>
              <p:nvPr/>
            </p:nvGrpSpPr>
            <p:grpSpPr>
              <a:xfrm>
                <a:off x="2759075" y="3642878"/>
                <a:ext cx="1873249" cy="1691989"/>
                <a:chOff x="2033397" y="1906179"/>
                <a:chExt cx="1873249" cy="1691989"/>
              </a:xfrm>
              <a:scene3d>
                <a:camera prst="orthographicFront"/>
                <a:lightRig rig="chilly" dir="t"/>
              </a:scene3d>
            </p:grpSpPr>
            <p:sp>
              <p:nvSpPr>
                <p:cNvPr id="17" name="Rectangle: Rounded Corners 16">
                  <a:extLst>
                    <a:ext uri="{FF2B5EF4-FFF2-40B4-BE49-F238E27FC236}">
                      <a16:creationId xmlns:a16="http://schemas.microsoft.com/office/drawing/2014/main" id="{8696D2F8-7701-D700-9EA1-7C7E449FDED4}"/>
                    </a:ext>
                  </a:extLst>
                </p:cNvPr>
                <p:cNvSpPr/>
                <p:nvPr/>
              </p:nvSpPr>
              <p:spPr>
                <a:xfrm>
                  <a:off x="2033397" y="1906179"/>
                  <a:ext cx="1873249" cy="1691989"/>
                </a:xfrm>
                <a:prstGeom prst="roundRect">
                  <a:avLst>
                    <a:gd name="adj" fmla="val 10000"/>
                  </a:avLst>
                </a:prstGeom>
                <a:solidFill>
                  <a:srgbClr val="497FBB">
                    <a:hueOff val="0"/>
                    <a:satOff val="0"/>
                    <a:lumOff val="0"/>
                    <a:alphaOff val="0"/>
                  </a:srgbClr>
                </a:solidFill>
                <a:ln>
                  <a:noFill/>
                </a:ln>
                <a:effectLst/>
                <a:sp3d prstMaterial="translucentPowder">
                  <a:bevelT w="127000" h="25400" prst="softRound"/>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8" name="Rectangle: Rounded Corners 6">
                  <a:extLst>
                    <a:ext uri="{FF2B5EF4-FFF2-40B4-BE49-F238E27FC236}">
                      <a16:creationId xmlns:a16="http://schemas.microsoft.com/office/drawing/2014/main" id="{500E29E8-ACC8-EE1A-CFC4-BE1A4F2F5D06}"/>
                    </a:ext>
                  </a:extLst>
                </p:cNvPr>
                <p:cNvSpPr txBox="1"/>
                <p:nvPr/>
              </p:nvSpPr>
              <p:spPr>
                <a:xfrm>
                  <a:off x="2082954" y="1955736"/>
                  <a:ext cx="1774135" cy="1592875"/>
                </a:xfrm>
                <a:prstGeom prst="rect">
                  <a:avLst/>
                </a:prstGeom>
                <a:noFill/>
                <a:ln>
                  <a:noFill/>
                </a:ln>
                <a:effectLst/>
                <a:sp3d/>
              </p:spPr>
              <p:txBody>
                <a:bodyPr spcFirstLastPara="0" vert="horz" wrap="square" lIns="76200" tIns="76200" rIns="7620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a:ln>
                        <a:noFill/>
                      </a:ln>
                      <a:solidFill>
                        <a:prstClr val="white"/>
                      </a:solidFill>
                      <a:effectLst/>
                      <a:uLnTx/>
                      <a:uFillTx/>
                      <a:latin typeface="Century Gothic"/>
                      <a:ea typeface="Calibri"/>
                      <a:cs typeface="Times New Roman"/>
                    </a:rPr>
                    <a:t>Workplace and employment </a:t>
                  </a:r>
                </a:p>
              </p:txBody>
            </p:sp>
          </p:grpSp>
          <p:grpSp>
            <p:nvGrpSpPr>
              <p:cNvPr id="11" name="Group 10">
                <a:extLst>
                  <a:ext uri="{FF2B5EF4-FFF2-40B4-BE49-F238E27FC236}">
                    <a16:creationId xmlns:a16="http://schemas.microsoft.com/office/drawing/2014/main" id="{4EA298C9-B566-F3A3-A71E-FAA4F188D91A}"/>
                  </a:ext>
                </a:extLst>
              </p:cNvPr>
              <p:cNvGrpSpPr/>
              <p:nvPr/>
            </p:nvGrpSpPr>
            <p:grpSpPr>
              <a:xfrm>
                <a:off x="4789678" y="3642878"/>
                <a:ext cx="1873249" cy="1691989"/>
                <a:chOff x="4064000" y="1906179"/>
                <a:chExt cx="1873249" cy="1691989"/>
              </a:xfrm>
              <a:scene3d>
                <a:camera prst="orthographicFront"/>
                <a:lightRig rig="chilly" dir="t"/>
              </a:scene3d>
            </p:grpSpPr>
            <p:sp>
              <p:nvSpPr>
                <p:cNvPr id="15" name="Rectangle: Rounded Corners 14">
                  <a:extLst>
                    <a:ext uri="{FF2B5EF4-FFF2-40B4-BE49-F238E27FC236}">
                      <a16:creationId xmlns:a16="http://schemas.microsoft.com/office/drawing/2014/main" id="{7B0F04B8-06A2-03E3-8525-C22FF235A4F5}"/>
                    </a:ext>
                  </a:extLst>
                </p:cNvPr>
                <p:cNvSpPr/>
                <p:nvPr/>
              </p:nvSpPr>
              <p:spPr>
                <a:xfrm>
                  <a:off x="4064000" y="1906179"/>
                  <a:ext cx="1873249" cy="1691989"/>
                </a:xfrm>
                <a:prstGeom prst="roundRect">
                  <a:avLst>
                    <a:gd name="adj" fmla="val 10000"/>
                  </a:avLst>
                </a:prstGeom>
                <a:solidFill>
                  <a:srgbClr val="497FBB">
                    <a:hueOff val="0"/>
                    <a:satOff val="0"/>
                    <a:lumOff val="0"/>
                    <a:alphaOff val="0"/>
                  </a:srgbClr>
                </a:solidFill>
                <a:ln>
                  <a:noFill/>
                </a:ln>
                <a:effectLst/>
                <a:sp3d prstMaterial="translucentPowder">
                  <a:bevelT w="127000" h="25400" prst="softRound"/>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6" name="Rectangle: Rounded Corners 8">
                  <a:extLst>
                    <a:ext uri="{FF2B5EF4-FFF2-40B4-BE49-F238E27FC236}">
                      <a16:creationId xmlns:a16="http://schemas.microsoft.com/office/drawing/2014/main" id="{2E6B6D88-6C1A-52C9-723B-6323C9C27A95}"/>
                    </a:ext>
                  </a:extLst>
                </p:cNvPr>
                <p:cNvSpPr txBox="1"/>
                <p:nvPr/>
              </p:nvSpPr>
              <p:spPr>
                <a:xfrm>
                  <a:off x="4113557" y="1955736"/>
                  <a:ext cx="1774135" cy="1592875"/>
                </a:xfrm>
                <a:prstGeom prst="rect">
                  <a:avLst/>
                </a:prstGeom>
                <a:noFill/>
                <a:ln>
                  <a:noFill/>
                </a:ln>
                <a:effectLst/>
                <a:sp3d/>
              </p:spPr>
              <p:txBody>
                <a:bodyPr spcFirstLastPara="0" vert="horz" wrap="square" lIns="76200" tIns="76200" rIns="7620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a:ln>
                        <a:noFill/>
                      </a:ln>
                      <a:solidFill>
                        <a:prstClr val="white"/>
                      </a:solidFill>
                      <a:effectLst/>
                      <a:uLnTx/>
                      <a:uFillTx/>
                      <a:latin typeface="Century Gothic"/>
                      <a:ea typeface="Calibri"/>
                      <a:cs typeface="Times New Roman"/>
                    </a:rPr>
                    <a:t>Digitally savvy</a:t>
                  </a:r>
                </a:p>
              </p:txBody>
            </p:sp>
          </p:grpSp>
          <p:sp>
            <p:nvSpPr>
              <p:cNvPr id="14" name="Rectangle: Rounded Corners 4">
                <a:extLst>
                  <a:ext uri="{FF2B5EF4-FFF2-40B4-BE49-F238E27FC236}">
                    <a16:creationId xmlns:a16="http://schemas.microsoft.com/office/drawing/2014/main" id="{D17759F8-9138-A1EA-2EE5-0963DAA6482A}"/>
                  </a:ext>
                </a:extLst>
              </p:cNvPr>
              <p:cNvSpPr txBox="1"/>
              <p:nvPr/>
            </p:nvSpPr>
            <p:spPr>
              <a:xfrm>
                <a:off x="7589819" y="1786568"/>
                <a:ext cx="1439896" cy="3498740"/>
              </a:xfrm>
              <a:prstGeom prst="rect">
                <a:avLst/>
              </a:prstGeom>
              <a:solidFill>
                <a:srgbClr val="CCCCFF"/>
              </a:solidFill>
              <a:ln>
                <a:noFill/>
              </a:ln>
              <a:effectLst/>
              <a:scene3d>
                <a:camera prst="orthographicFront"/>
                <a:lightRig rig="chilly" dir="t"/>
              </a:scene3d>
              <a:sp3d/>
            </p:spPr>
            <p:txBody>
              <a:bodyPr spcFirstLastPara="0" vert="horz" wrap="square" lIns="80010" tIns="80010" rIns="80010" bIns="80010"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 typeface="Wingdings" panose="05000000000000000000" pitchFamily="2" charset="2"/>
                  <a:buNone/>
                  <a:tabLst/>
                  <a:defRPr/>
                </a:pPr>
                <a:r>
                  <a:rPr kumimoji="0" lang="en-GB" sz="2100" b="0" i="0" u="none" strike="noStrike" kern="0" cap="none" spc="0" normalizeH="0" baseline="0" noProof="0">
                    <a:ln>
                      <a:noFill/>
                    </a:ln>
                    <a:solidFill>
                      <a:prstClr val="white"/>
                    </a:solidFill>
                    <a:effectLst/>
                    <a:uLnTx/>
                    <a:uFillTx/>
                    <a:latin typeface="Century Gothic"/>
                    <a:ea typeface="Calibri"/>
                    <a:cs typeface="Times New Roman"/>
                  </a:rPr>
                  <a:t>Vulnerability</a:t>
                </a:r>
              </a:p>
              <a:p>
                <a:pPr marL="0" marR="0" lvl="0" indent="0" algn="ctr" defTabSz="933450" eaLnBrk="1" fontAlgn="auto" latinLnBrk="0" hangingPunct="1">
                  <a:lnSpc>
                    <a:spcPct val="90000"/>
                  </a:lnSpc>
                  <a:spcBef>
                    <a:spcPct val="0"/>
                  </a:spcBef>
                  <a:spcAft>
                    <a:spcPct val="35000"/>
                  </a:spcAft>
                  <a:buClrTx/>
                  <a:buSzTx/>
                  <a:buFont typeface="Wingdings" panose="05000000000000000000" pitchFamily="2" charset="2"/>
                  <a:buNone/>
                  <a:tabLst/>
                  <a:defRPr/>
                </a:pPr>
                <a:r>
                  <a:rPr lang="en-GB" sz="1600" kern="0">
                    <a:solidFill>
                      <a:prstClr val="white"/>
                    </a:solidFill>
                    <a:latin typeface="Century Gothic"/>
                    <a:ea typeface="Calibri"/>
                    <a:cs typeface="Times New Roman"/>
                  </a:rPr>
                  <a:t>(financial/jobs/</a:t>
                </a:r>
              </a:p>
              <a:p>
                <a:pPr marL="0" marR="0" lvl="0" indent="0" algn="ctr" defTabSz="933450" eaLnBrk="1" fontAlgn="auto" latinLnBrk="0" hangingPunct="1">
                  <a:lnSpc>
                    <a:spcPct val="90000"/>
                  </a:lnSpc>
                  <a:spcBef>
                    <a:spcPct val="0"/>
                  </a:spcBef>
                  <a:spcAft>
                    <a:spcPct val="35000"/>
                  </a:spcAft>
                  <a:buClrTx/>
                  <a:buSzTx/>
                  <a:buFont typeface="Wingdings" panose="05000000000000000000" pitchFamily="2" charset="2"/>
                  <a:buNone/>
                  <a:tabLst/>
                  <a:defRPr/>
                </a:pPr>
                <a:r>
                  <a:rPr lang="en-GB" sz="1600" kern="0">
                    <a:solidFill>
                      <a:prstClr val="white"/>
                    </a:solidFill>
                    <a:latin typeface="Century Gothic"/>
                    <a:ea typeface="Calibri"/>
                    <a:cs typeface="Times New Roman"/>
                  </a:rPr>
                  <a:t>single parent/</a:t>
                </a:r>
              </a:p>
              <a:p>
                <a:pPr marL="0" marR="0" lvl="0" indent="0" algn="ctr" defTabSz="933450" eaLnBrk="1" fontAlgn="auto" latinLnBrk="0" hangingPunct="1">
                  <a:lnSpc>
                    <a:spcPct val="90000"/>
                  </a:lnSpc>
                  <a:spcBef>
                    <a:spcPct val="0"/>
                  </a:spcBef>
                  <a:spcAft>
                    <a:spcPct val="35000"/>
                  </a:spcAft>
                  <a:buClrTx/>
                  <a:buSzTx/>
                  <a:buFont typeface="Wingdings" panose="05000000000000000000" pitchFamily="2" charset="2"/>
                  <a:buNone/>
                  <a:tabLst/>
                  <a:defRPr/>
                </a:pPr>
                <a:r>
                  <a:rPr lang="en-GB" sz="1600" kern="0">
                    <a:solidFill>
                      <a:prstClr val="white"/>
                    </a:solidFill>
                    <a:latin typeface="Century Gothic"/>
                    <a:ea typeface="Calibri"/>
                    <a:cs typeface="Times New Roman"/>
                  </a:rPr>
                  <a:t>kids)</a:t>
                </a:r>
                <a:endParaRPr kumimoji="0" lang="en-GB" sz="1600" b="0" i="0" u="none" strike="noStrike" kern="0" cap="none" spc="0" normalizeH="0" baseline="0" noProof="0">
                  <a:ln>
                    <a:noFill/>
                  </a:ln>
                  <a:solidFill>
                    <a:prstClr val="white"/>
                  </a:solidFill>
                  <a:effectLst/>
                  <a:uLnTx/>
                  <a:uFillTx/>
                  <a:latin typeface="Century Gothic"/>
                  <a:ea typeface="Calibri"/>
                  <a:cs typeface="Times New Roman"/>
                </a:endParaRPr>
              </a:p>
            </p:txBody>
          </p:sp>
        </p:grpSp>
        <p:sp>
          <p:nvSpPr>
            <p:cNvPr id="7" name="Up-down Arrow 4">
              <a:extLst>
                <a:ext uri="{FF2B5EF4-FFF2-40B4-BE49-F238E27FC236}">
                  <a16:creationId xmlns:a16="http://schemas.microsoft.com/office/drawing/2014/main" id="{C0A11F54-C833-DED9-DC65-A57580045E2E}"/>
                </a:ext>
              </a:extLst>
            </p:cNvPr>
            <p:cNvSpPr/>
            <p:nvPr/>
          </p:nvSpPr>
          <p:spPr>
            <a:xfrm>
              <a:off x="7254529" y="2568228"/>
              <a:ext cx="406400" cy="1286933"/>
            </a:xfrm>
            <a:prstGeom prst="upDownArrow">
              <a:avLst/>
            </a:prstGeom>
            <a:solidFill>
              <a:srgbClr val="C7235B"/>
            </a:solidFill>
            <a:ln w="19050" cap="flat" cmpd="sng" algn="ctr">
              <a:solidFill>
                <a:srgbClr val="C7235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grpSp>
    </p:spTree>
    <p:extLst>
      <p:ext uri="{BB962C8B-B14F-4D97-AF65-F5344CB8AC3E}">
        <p14:creationId xmlns:p14="http://schemas.microsoft.com/office/powerpoint/2010/main" val="247064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3215-A320-157F-B4D5-4FC5505409BA}"/>
              </a:ext>
            </a:extLst>
          </p:cNvPr>
          <p:cNvSpPr>
            <a:spLocks noGrp="1"/>
          </p:cNvSpPr>
          <p:nvPr>
            <p:ph type="title"/>
          </p:nvPr>
        </p:nvSpPr>
        <p:spPr>
          <a:xfrm>
            <a:off x="376544" y="343758"/>
            <a:ext cx="11418277" cy="970452"/>
          </a:xfrm>
        </p:spPr>
        <p:txBody>
          <a:bodyPr anchor="ctr"/>
          <a:lstStyle/>
          <a:p>
            <a:pPr algn="ctr"/>
            <a:r>
              <a:rPr lang="en-GB"/>
              <a:t>Specific factors impacting DES attendance</a:t>
            </a:r>
          </a:p>
        </p:txBody>
      </p:sp>
      <p:sp>
        <p:nvSpPr>
          <p:cNvPr id="4" name="TextBox 3">
            <a:extLst>
              <a:ext uri="{FF2B5EF4-FFF2-40B4-BE49-F238E27FC236}">
                <a16:creationId xmlns:a16="http://schemas.microsoft.com/office/drawing/2014/main" id="{99F7B150-BB1D-AA48-52E4-FD7F56A126C3}"/>
              </a:ext>
            </a:extLst>
          </p:cNvPr>
          <p:cNvSpPr txBox="1"/>
          <p:nvPr/>
        </p:nvSpPr>
        <p:spPr>
          <a:xfrm>
            <a:off x="230645" y="6322805"/>
            <a:ext cx="11418276" cy="369332"/>
          </a:xfrm>
          <a:prstGeom prst="rect">
            <a:avLst/>
          </a:prstGeom>
          <a:solidFill>
            <a:schemeClr val="bg1"/>
          </a:solidFill>
          <a:ln>
            <a:noFill/>
          </a:ln>
        </p:spPr>
        <p:txBody>
          <a:bodyPr wrap="square" rtlCol="0">
            <a:spAutoFit/>
          </a:bodyPr>
          <a:lstStyle/>
          <a:p>
            <a:pPr algn="ctr"/>
            <a:r>
              <a:rPr lang="en-US"/>
              <a:t>Overlay of vulnerability and complexity of lives around lapsers and non attenders</a:t>
            </a:r>
          </a:p>
        </p:txBody>
      </p:sp>
      <p:sp>
        <p:nvSpPr>
          <p:cNvPr id="6" name="TextBox 5">
            <a:extLst>
              <a:ext uri="{FF2B5EF4-FFF2-40B4-BE49-F238E27FC236}">
                <a16:creationId xmlns:a16="http://schemas.microsoft.com/office/drawing/2014/main" id="{3215E4C9-5FED-BE1A-5D88-2661B56E7F94}"/>
              </a:ext>
            </a:extLst>
          </p:cNvPr>
          <p:cNvSpPr txBox="1"/>
          <p:nvPr/>
        </p:nvSpPr>
        <p:spPr>
          <a:xfrm>
            <a:off x="10007103" y="3563771"/>
            <a:ext cx="1811384" cy="646331"/>
          </a:xfrm>
          <a:prstGeom prst="rect">
            <a:avLst/>
          </a:prstGeom>
          <a:noFill/>
        </p:spPr>
        <p:txBody>
          <a:bodyPr wrap="square" rtlCol="0">
            <a:spAutoFit/>
          </a:bodyPr>
          <a:lstStyle/>
          <a:p>
            <a:pPr algn="ctr"/>
            <a:r>
              <a:rPr lang="en-US" b="1">
                <a:solidFill>
                  <a:schemeClr val="bg2"/>
                </a:solidFill>
                <a:latin typeface="Century Gothic" panose="020B0502020202020204" pitchFamily="34" charset="0"/>
              </a:rPr>
              <a:t>Attitude and understanding </a:t>
            </a:r>
          </a:p>
        </p:txBody>
      </p:sp>
      <p:sp>
        <p:nvSpPr>
          <p:cNvPr id="7" name="TextBox 6">
            <a:extLst>
              <a:ext uri="{FF2B5EF4-FFF2-40B4-BE49-F238E27FC236}">
                <a16:creationId xmlns:a16="http://schemas.microsoft.com/office/drawing/2014/main" id="{02AD8956-076F-02F5-4DA2-E1ED6BD493F1}"/>
              </a:ext>
            </a:extLst>
          </p:cNvPr>
          <p:cNvSpPr txBox="1"/>
          <p:nvPr/>
        </p:nvSpPr>
        <p:spPr>
          <a:xfrm>
            <a:off x="-193255" y="3803632"/>
            <a:ext cx="2100154" cy="369332"/>
          </a:xfrm>
          <a:prstGeom prst="rect">
            <a:avLst/>
          </a:prstGeom>
          <a:noFill/>
        </p:spPr>
        <p:txBody>
          <a:bodyPr wrap="square" rtlCol="0">
            <a:spAutoFit/>
          </a:bodyPr>
          <a:lstStyle/>
          <a:p>
            <a:pPr algn="ctr"/>
            <a:r>
              <a:rPr lang="en-US" b="1">
                <a:solidFill>
                  <a:schemeClr val="bg2"/>
                </a:solidFill>
                <a:latin typeface="Century Gothic" panose="020B0502020202020204" pitchFamily="34" charset="0"/>
              </a:rPr>
              <a:t>Service factors </a:t>
            </a:r>
          </a:p>
        </p:txBody>
      </p:sp>
      <p:cxnSp>
        <p:nvCxnSpPr>
          <p:cNvPr id="46" name="Straight Connector 45">
            <a:extLst>
              <a:ext uri="{FF2B5EF4-FFF2-40B4-BE49-F238E27FC236}">
                <a16:creationId xmlns:a16="http://schemas.microsoft.com/office/drawing/2014/main" id="{C8E1AF4D-B681-30D2-1704-AEE4A836B532}"/>
              </a:ext>
            </a:extLst>
          </p:cNvPr>
          <p:cNvCxnSpPr>
            <a:cxnSpLocks/>
            <a:stCxn id="11" idx="6"/>
          </p:cNvCxnSpPr>
          <p:nvPr/>
        </p:nvCxnSpPr>
        <p:spPr>
          <a:xfrm flipH="1">
            <a:off x="5135632" y="4883988"/>
            <a:ext cx="376431" cy="527680"/>
          </a:xfrm>
          <a:prstGeom prst="line">
            <a:avLst/>
          </a:prstGeom>
        </p:spPr>
        <p:style>
          <a:lnRef idx="2">
            <a:schemeClr val="accent4"/>
          </a:lnRef>
          <a:fillRef idx="0">
            <a:schemeClr val="accent4"/>
          </a:fillRef>
          <a:effectRef idx="1">
            <a:schemeClr val="accent4"/>
          </a:effectRef>
          <a:fontRef idx="minor">
            <a:schemeClr val="tx1"/>
          </a:fontRef>
        </p:style>
      </p:cxnSp>
      <p:cxnSp>
        <p:nvCxnSpPr>
          <p:cNvPr id="43" name="Straight Connector 42">
            <a:extLst>
              <a:ext uri="{FF2B5EF4-FFF2-40B4-BE49-F238E27FC236}">
                <a16:creationId xmlns:a16="http://schemas.microsoft.com/office/drawing/2014/main" id="{E9705AA4-CFB5-CBC4-98D0-189BF229D306}"/>
              </a:ext>
            </a:extLst>
          </p:cNvPr>
          <p:cNvCxnSpPr>
            <a:cxnSpLocks/>
            <a:stCxn id="11" idx="5"/>
          </p:cNvCxnSpPr>
          <p:nvPr/>
        </p:nvCxnSpPr>
        <p:spPr>
          <a:xfrm>
            <a:off x="6367504" y="4883988"/>
            <a:ext cx="386059" cy="527680"/>
          </a:xfrm>
          <a:prstGeom prst="line">
            <a:avLst/>
          </a:prstGeom>
        </p:spPr>
        <p:style>
          <a:lnRef idx="2">
            <a:schemeClr val="accent4"/>
          </a:lnRef>
          <a:fillRef idx="0">
            <a:schemeClr val="accent4"/>
          </a:fillRef>
          <a:effectRef idx="1">
            <a:schemeClr val="accent4"/>
          </a:effectRef>
          <a:fontRef idx="minor">
            <a:schemeClr val="tx1"/>
          </a:fontRef>
        </p:style>
      </p:cxnSp>
      <p:cxnSp>
        <p:nvCxnSpPr>
          <p:cNvPr id="37" name="Straight Connector 36">
            <a:extLst>
              <a:ext uri="{FF2B5EF4-FFF2-40B4-BE49-F238E27FC236}">
                <a16:creationId xmlns:a16="http://schemas.microsoft.com/office/drawing/2014/main" id="{14A53457-79CC-5182-F412-EE77317B7C37}"/>
              </a:ext>
            </a:extLst>
          </p:cNvPr>
          <p:cNvCxnSpPr>
            <a:cxnSpLocks/>
            <a:stCxn id="11" idx="4"/>
          </p:cNvCxnSpPr>
          <p:nvPr/>
        </p:nvCxnSpPr>
        <p:spPr>
          <a:xfrm>
            <a:off x="6581371" y="4670121"/>
            <a:ext cx="57134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42" name="Straight Connector 41">
            <a:extLst>
              <a:ext uri="{FF2B5EF4-FFF2-40B4-BE49-F238E27FC236}">
                <a16:creationId xmlns:a16="http://schemas.microsoft.com/office/drawing/2014/main" id="{EE729639-704B-9639-214F-2ACA0AD01E94}"/>
              </a:ext>
            </a:extLst>
          </p:cNvPr>
          <p:cNvCxnSpPr>
            <a:cxnSpLocks/>
          </p:cNvCxnSpPr>
          <p:nvPr/>
        </p:nvCxnSpPr>
        <p:spPr>
          <a:xfrm>
            <a:off x="4732251" y="4670121"/>
            <a:ext cx="57134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35" name="Straight Connector 34">
            <a:extLst>
              <a:ext uri="{FF2B5EF4-FFF2-40B4-BE49-F238E27FC236}">
                <a16:creationId xmlns:a16="http://schemas.microsoft.com/office/drawing/2014/main" id="{0920F51D-E140-1E3E-251D-358CB1D2906B}"/>
              </a:ext>
            </a:extLst>
          </p:cNvPr>
          <p:cNvCxnSpPr>
            <a:cxnSpLocks/>
          </p:cNvCxnSpPr>
          <p:nvPr/>
        </p:nvCxnSpPr>
        <p:spPr>
          <a:xfrm>
            <a:off x="4947781" y="3580668"/>
            <a:ext cx="375703" cy="234012"/>
          </a:xfrm>
          <a:prstGeom prst="line">
            <a:avLst/>
          </a:prstGeom>
        </p:spPr>
        <p:style>
          <a:lnRef idx="2">
            <a:schemeClr val="accent4"/>
          </a:lnRef>
          <a:fillRef idx="0">
            <a:schemeClr val="accent4"/>
          </a:fillRef>
          <a:effectRef idx="1">
            <a:schemeClr val="accent4"/>
          </a:effectRef>
          <a:fontRef idx="minor">
            <a:schemeClr val="tx1"/>
          </a:fontRef>
        </p:style>
      </p:cxnSp>
      <p:cxnSp>
        <p:nvCxnSpPr>
          <p:cNvPr id="30" name="Straight Connector 29">
            <a:extLst>
              <a:ext uri="{FF2B5EF4-FFF2-40B4-BE49-F238E27FC236}">
                <a16:creationId xmlns:a16="http://schemas.microsoft.com/office/drawing/2014/main" id="{A9EAE7B1-E051-E5DE-1348-BD59321A6862}"/>
              </a:ext>
            </a:extLst>
          </p:cNvPr>
          <p:cNvCxnSpPr>
            <a:cxnSpLocks/>
            <a:stCxn id="11" idx="3"/>
          </p:cNvCxnSpPr>
          <p:nvPr/>
        </p:nvCxnSpPr>
        <p:spPr>
          <a:xfrm flipV="1">
            <a:off x="6581371" y="3541025"/>
            <a:ext cx="344384" cy="273655"/>
          </a:xfrm>
          <a:prstGeom prst="line">
            <a:avLst/>
          </a:prstGeom>
        </p:spPr>
        <p:style>
          <a:lnRef idx="2">
            <a:schemeClr val="accent4"/>
          </a:lnRef>
          <a:fillRef idx="0">
            <a:schemeClr val="accent4"/>
          </a:fillRef>
          <a:effectRef idx="1">
            <a:schemeClr val="accent4"/>
          </a:effectRef>
          <a:fontRef idx="minor">
            <a:schemeClr val="tx1"/>
          </a:fontRef>
        </p:style>
      </p:cxnSp>
      <p:cxnSp>
        <p:nvCxnSpPr>
          <p:cNvPr id="29" name="Straight Connector 28">
            <a:extLst>
              <a:ext uri="{FF2B5EF4-FFF2-40B4-BE49-F238E27FC236}">
                <a16:creationId xmlns:a16="http://schemas.microsoft.com/office/drawing/2014/main" id="{F2914F70-8A97-60D0-75DF-ECE108C2E18F}"/>
              </a:ext>
            </a:extLst>
          </p:cNvPr>
          <p:cNvCxnSpPr/>
          <p:nvPr/>
        </p:nvCxnSpPr>
        <p:spPr>
          <a:xfrm flipV="1">
            <a:off x="5939783" y="3169188"/>
            <a:ext cx="0" cy="553545"/>
          </a:xfrm>
          <a:prstGeom prst="line">
            <a:avLst/>
          </a:prstGeom>
        </p:spPr>
        <p:style>
          <a:lnRef idx="2">
            <a:schemeClr val="accent4"/>
          </a:lnRef>
          <a:fillRef idx="0">
            <a:schemeClr val="accent4"/>
          </a:fillRef>
          <a:effectRef idx="1">
            <a:schemeClr val="accent4"/>
          </a:effectRef>
          <a:fontRef idx="minor">
            <a:schemeClr val="tx1"/>
          </a:fontRef>
        </p:style>
      </p:cxnSp>
      <p:sp>
        <p:nvSpPr>
          <p:cNvPr id="11" name="Freeform: Shape 10">
            <a:extLst>
              <a:ext uri="{FF2B5EF4-FFF2-40B4-BE49-F238E27FC236}">
                <a16:creationId xmlns:a16="http://schemas.microsoft.com/office/drawing/2014/main" id="{7DEBAF67-D69A-A65E-1CF2-9F7F60C0361D}"/>
              </a:ext>
            </a:extLst>
          </p:cNvPr>
          <p:cNvSpPr/>
          <p:nvPr/>
        </p:nvSpPr>
        <p:spPr>
          <a:xfrm>
            <a:off x="5298196" y="3600813"/>
            <a:ext cx="1283175" cy="1283175"/>
          </a:xfrm>
          <a:custGeom>
            <a:avLst/>
            <a:gdLst>
              <a:gd name="connsiteX0" fmla="*/ 0 w 1283175"/>
              <a:gd name="connsiteY0" fmla="*/ 213867 h 1283175"/>
              <a:gd name="connsiteX1" fmla="*/ 213867 w 1283175"/>
              <a:gd name="connsiteY1" fmla="*/ 0 h 1283175"/>
              <a:gd name="connsiteX2" fmla="*/ 1069308 w 1283175"/>
              <a:gd name="connsiteY2" fmla="*/ 0 h 1283175"/>
              <a:gd name="connsiteX3" fmla="*/ 1283175 w 1283175"/>
              <a:gd name="connsiteY3" fmla="*/ 213867 h 1283175"/>
              <a:gd name="connsiteX4" fmla="*/ 1283175 w 1283175"/>
              <a:gd name="connsiteY4" fmla="*/ 1069308 h 1283175"/>
              <a:gd name="connsiteX5" fmla="*/ 1069308 w 1283175"/>
              <a:gd name="connsiteY5" fmla="*/ 1283175 h 1283175"/>
              <a:gd name="connsiteX6" fmla="*/ 213867 w 1283175"/>
              <a:gd name="connsiteY6" fmla="*/ 1283175 h 1283175"/>
              <a:gd name="connsiteX7" fmla="*/ 0 w 1283175"/>
              <a:gd name="connsiteY7" fmla="*/ 1069308 h 1283175"/>
              <a:gd name="connsiteX8" fmla="*/ 0 w 1283175"/>
              <a:gd name="connsiteY8" fmla="*/ 213867 h 128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3175" h="1283175">
                <a:moveTo>
                  <a:pt x="0" y="213867"/>
                </a:moveTo>
                <a:cubicBezTo>
                  <a:pt x="0" y="95752"/>
                  <a:pt x="95752" y="0"/>
                  <a:pt x="213867" y="0"/>
                </a:cubicBezTo>
                <a:lnTo>
                  <a:pt x="1069308" y="0"/>
                </a:lnTo>
                <a:cubicBezTo>
                  <a:pt x="1187423" y="0"/>
                  <a:pt x="1283175" y="95752"/>
                  <a:pt x="1283175" y="213867"/>
                </a:cubicBezTo>
                <a:lnTo>
                  <a:pt x="1283175" y="1069308"/>
                </a:lnTo>
                <a:cubicBezTo>
                  <a:pt x="1283175" y="1187423"/>
                  <a:pt x="1187423" y="1283175"/>
                  <a:pt x="1069308" y="1283175"/>
                </a:cubicBezTo>
                <a:lnTo>
                  <a:pt x="213867" y="1283175"/>
                </a:lnTo>
                <a:cubicBezTo>
                  <a:pt x="95752" y="1283175"/>
                  <a:pt x="0" y="1187423"/>
                  <a:pt x="0" y="1069308"/>
                </a:cubicBezTo>
                <a:lnTo>
                  <a:pt x="0" y="213867"/>
                </a:lnTo>
                <a:close/>
              </a:path>
            </a:pathLst>
          </a:custGeom>
          <a:solidFill>
            <a:srgbClr val="FFC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98199" tIns="98199" rIns="98199" bIns="98199" numCol="1" spcCol="1270" anchor="ctr" anchorCtr="0">
            <a:noAutofit/>
          </a:bodyPr>
          <a:lstStyle/>
          <a:p>
            <a:pPr marL="0" lvl="0" indent="0" algn="ctr" defTabSz="622300">
              <a:lnSpc>
                <a:spcPct val="90000"/>
              </a:lnSpc>
              <a:spcBef>
                <a:spcPct val="0"/>
              </a:spcBef>
              <a:spcAft>
                <a:spcPct val="35000"/>
              </a:spcAft>
              <a:buNone/>
            </a:pPr>
            <a:r>
              <a:rPr lang="en-GB" sz="1400" b="1" kern="1200"/>
              <a:t>Attendance </a:t>
            </a:r>
          </a:p>
        </p:txBody>
      </p:sp>
      <p:grpSp>
        <p:nvGrpSpPr>
          <p:cNvPr id="56" name="Group 55">
            <a:extLst>
              <a:ext uri="{FF2B5EF4-FFF2-40B4-BE49-F238E27FC236}">
                <a16:creationId xmlns:a16="http://schemas.microsoft.com/office/drawing/2014/main" id="{4D2CC2CD-5C7D-CE51-CBE7-9A16DCE04ECA}"/>
              </a:ext>
            </a:extLst>
          </p:cNvPr>
          <p:cNvGrpSpPr/>
          <p:nvPr/>
        </p:nvGrpSpPr>
        <p:grpSpPr>
          <a:xfrm>
            <a:off x="5431320" y="1698937"/>
            <a:ext cx="1071452" cy="1647299"/>
            <a:chOff x="5431320" y="2014629"/>
            <a:chExt cx="1071452" cy="1647299"/>
          </a:xfrm>
          <a:solidFill>
            <a:schemeClr val="accent4">
              <a:lumMod val="20000"/>
              <a:lumOff val="80000"/>
            </a:schemeClr>
          </a:solidFill>
        </p:grpSpPr>
        <p:sp>
          <p:nvSpPr>
            <p:cNvPr id="13" name="Freeform: Shape 12">
              <a:extLst>
                <a:ext uri="{FF2B5EF4-FFF2-40B4-BE49-F238E27FC236}">
                  <a16:creationId xmlns:a16="http://schemas.microsoft.com/office/drawing/2014/main" id="{27E588A9-B68E-BDBE-2F56-E49E6B57226E}"/>
                </a:ext>
              </a:extLst>
            </p:cNvPr>
            <p:cNvSpPr/>
            <p:nvPr/>
          </p:nvSpPr>
          <p:spPr>
            <a:xfrm>
              <a:off x="5431320" y="2802201"/>
              <a:ext cx="1071452" cy="859727"/>
            </a:xfrm>
            <a:custGeom>
              <a:avLst/>
              <a:gdLst>
                <a:gd name="connsiteX0" fmla="*/ 0 w 859727"/>
                <a:gd name="connsiteY0" fmla="*/ 143291 h 859727"/>
                <a:gd name="connsiteX1" fmla="*/ 143291 w 859727"/>
                <a:gd name="connsiteY1" fmla="*/ 0 h 859727"/>
                <a:gd name="connsiteX2" fmla="*/ 716436 w 859727"/>
                <a:gd name="connsiteY2" fmla="*/ 0 h 859727"/>
                <a:gd name="connsiteX3" fmla="*/ 859727 w 859727"/>
                <a:gd name="connsiteY3" fmla="*/ 143291 h 859727"/>
                <a:gd name="connsiteX4" fmla="*/ 859727 w 859727"/>
                <a:gd name="connsiteY4" fmla="*/ 716436 h 859727"/>
                <a:gd name="connsiteX5" fmla="*/ 716436 w 859727"/>
                <a:gd name="connsiteY5" fmla="*/ 859727 h 859727"/>
                <a:gd name="connsiteX6" fmla="*/ 143291 w 859727"/>
                <a:gd name="connsiteY6" fmla="*/ 859727 h 859727"/>
                <a:gd name="connsiteX7" fmla="*/ 0 w 859727"/>
                <a:gd name="connsiteY7" fmla="*/ 716436 h 859727"/>
                <a:gd name="connsiteX8" fmla="*/ 0 w 859727"/>
                <a:gd name="connsiteY8" fmla="*/ 143291 h 85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727" h="859727">
                  <a:moveTo>
                    <a:pt x="0" y="143291"/>
                  </a:moveTo>
                  <a:cubicBezTo>
                    <a:pt x="0" y="64154"/>
                    <a:pt x="64154" y="0"/>
                    <a:pt x="143291" y="0"/>
                  </a:cubicBezTo>
                  <a:lnTo>
                    <a:pt x="716436" y="0"/>
                  </a:lnTo>
                  <a:cubicBezTo>
                    <a:pt x="795573" y="0"/>
                    <a:pt x="859727" y="64154"/>
                    <a:pt x="859727" y="143291"/>
                  </a:cubicBezTo>
                  <a:lnTo>
                    <a:pt x="859727" y="716436"/>
                  </a:lnTo>
                  <a:cubicBezTo>
                    <a:pt x="859727" y="795573"/>
                    <a:pt x="795573" y="859727"/>
                    <a:pt x="716436" y="859727"/>
                  </a:cubicBezTo>
                  <a:lnTo>
                    <a:pt x="143291" y="859727"/>
                  </a:lnTo>
                  <a:cubicBezTo>
                    <a:pt x="64154" y="859727"/>
                    <a:pt x="0" y="795573"/>
                    <a:pt x="0" y="716436"/>
                  </a:cubicBezTo>
                  <a:lnTo>
                    <a:pt x="0" y="143291"/>
                  </a:lnTo>
                  <a:close/>
                </a:path>
              </a:pathLst>
            </a:custGeom>
            <a:solidFill>
              <a:schemeClr val="bg2">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47724"/>
                <a:satOff val="-1095"/>
                <a:lumOff val="3783"/>
                <a:alphaOff val="0"/>
              </a:schemeClr>
            </a:fillRef>
            <a:effectRef idx="2">
              <a:schemeClr val="accent1">
                <a:shade val="80000"/>
                <a:hueOff val="47724"/>
                <a:satOff val="-1095"/>
                <a:lumOff val="3783"/>
                <a:alphaOff val="0"/>
              </a:schemeClr>
            </a:effectRef>
            <a:fontRef idx="minor">
              <a:schemeClr val="lt1"/>
            </a:fontRef>
          </p:style>
          <p:txBody>
            <a:bodyPr spcFirstLastPara="0" vert="horz" wrap="square" lIns="67368" tIns="67368" rIns="67368" bIns="67368" numCol="1" spcCol="1270" anchor="ctr" anchorCtr="0">
              <a:noAutofit/>
            </a:bodyPr>
            <a:lstStyle/>
            <a:p>
              <a:pPr marL="0" lvl="0" indent="0" algn="ctr" defTabSz="444500">
                <a:lnSpc>
                  <a:spcPct val="90000"/>
                </a:lnSpc>
                <a:spcBef>
                  <a:spcPct val="0"/>
                </a:spcBef>
                <a:spcAft>
                  <a:spcPct val="35000"/>
                </a:spcAft>
                <a:buNone/>
              </a:pPr>
              <a:r>
                <a:rPr lang="en-US" sz="1000" b="1" kern="1200"/>
                <a:t>Motivation</a:t>
              </a:r>
              <a:endParaRPr lang="en-GB" sz="1000" b="1" kern="1200"/>
            </a:p>
          </p:txBody>
        </p:sp>
        <p:pic>
          <p:nvPicPr>
            <p:cNvPr id="8" name="Graphic 7" descr="Scientific Thought outline">
              <a:extLst>
                <a:ext uri="{FF2B5EF4-FFF2-40B4-BE49-F238E27FC236}">
                  <a16:creationId xmlns:a16="http://schemas.microsoft.com/office/drawing/2014/main" id="{F92092FB-23F4-EB8A-FB76-38051BF745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17510" y="2014629"/>
              <a:ext cx="699072" cy="699072"/>
            </a:xfrm>
            <a:prstGeom prst="rect">
              <a:avLst/>
            </a:prstGeom>
          </p:spPr>
        </p:pic>
      </p:grpSp>
      <p:grpSp>
        <p:nvGrpSpPr>
          <p:cNvPr id="62" name="Group 61">
            <a:extLst>
              <a:ext uri="{FF2B5EF4-FFF2-40B4-BE49-F238E27FC236}">
                <a16:creationId xmlns:a16="http://schemas.microsoft.com/office/drawing/2014/main" id="{91AA9574-AB5D-EB36-F94C-FF50290BC030}"/>
              </a:ext>
            </a:extLst>
          </p:cNvPr>
          <p:cNvGrpSpPr/>
          <p:nvPr/>
        </p:nvGrpSpPr>
        <p:grpSpPr>
          <a:xfrm>
            <a:off x="6931786" y="2395971"/>
            <a:ext cx="1071452" cy="1592327"/>
            <a:chOff x="6931786" y="2711663"/>
            <a:chExt cx="1071452" cy="1592327"/>
          </a:xfrm>
        </p:grpSpPr>
        <p:sp>
          <p:nvSpPr>
            <p:cNvPr id="16" name="Freeform: Shape 15">
              <a:extLst>
                <a:ext uri="{FF2B5EF4-FFF2-40B4-BE49-F238E27FC236}">
                  <a16:creationId xmlns:a16="http://schemas.microsoft.com/office/drawing/2014/main" id="{47443471-F181-BF98-D8B4-FDF0B9B6B1E4}"/>
                </a:ext>
              </a:extLst>
            </p:cNvPr>
            <p:cNvSpPr/>
            <p:nvPr/>
          </p:nvSpPr>
          <p:spPr>
            <a:xfrm>
              <a:off x="6931786" y="3444263"/>
              <a:ext cx="1071452" cy="859727"/>
            </a:xfrm>
            <a:custGeom>
              <a:avLst/>
              <a:gdLst>
                <a:gd name="connsiteX0" fmla="*/ 0 w 859727"/>
                <a:gd name="connsiteY0" fmla="*/ 143291 h 859727"/>
                <a:gd name="connsiteX1" fmla="*/ 143291 w 859727"/>
                <a:gd name="connsiteY1" fmla="*/ 0 h 859727"/>
                <a:gd name="connsiteX2" fmla="*/ 716436 w 859727"/>
                <a:gd name="connsiteY2" fmla="*/ 0 h 859727"/>
                <a:gd name="connsiteX3" fmla="*/ 859727 w 859727"/>
                <a:gd name="connsiteY3" fmla="*/ 143291 h 859727"/>
                <a:gd name="connsiteX4" fmla="*/ 859727 w 859727"/>
                <a:gd name="connsiteY4" fmla="*/ 716436 h 859727"/>
                <a:gd name="connsiteX5" fmla="*/ 716436 w 859727"/>
                <a:gd name="connsiteY5" fmla="*/ 859727 h 859727"/>
                <a:gd name="connsiteX6" fmla="*/ 143291 w 859727"/>
                <a:gd name="connsiteY6" fmla="*/ 859727 h 859727"/>
                <a:gd name="connsiteX7" fmla="*/ 0 w 859727"/>
                <a:gd name="connsiteY7" fmla="*/ 716436 h 859727"/>
                <a:gd name="connsiteX8" fmla="*/ 0 w 859727"/>
                <a:gd name="connsiteY8" fmla="*/ 143291 h 85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727" h="859727">
                  <a:moveTo>
                    <a:pt x="0" y="143291"/>
                  </a:moveTo>
                  <a:cubicBezTo>
                    <a:pt x="0" y="64154"/>
                    <a:pt x="64154" y="0"/>
                    <a:pt x="143291" y="0"/>
                  </a:cubicBezTo>
                  <a:lnTo>
                    <a:pt x="716436" y="0"/>
                  </a:lnTo>
                  <a:cubicBezTo>
                    <a:pt x="795573" y="0"/>
                    <a:pt x="859727" y="64154"/>
                    <a:pt x="859727" y="143291"/>
                  </a:cubicBezTo>
                  <a:lnTo>
                    <a:pt x="859727" y="716436"/>
                  </a:lnTo>
                  <a:cubicBezTo>
                    <a:pt x="859727" y="795573"/>
                    <a:pt x="795573" y="859727"/>
                    <a:pt x="716436" y="859727"/>
                  </a:cubicBezTo>
                  <a:lnTo>
                    <a:pt x="143291" y="859727"/>
                  </a:lnTo>
                  <a:cubicBezTo>
                    <a:pt x="64154" y="859727"/>
                    <a:pt x="0" y="795573"/>
                    <a:pt x="0" y="716436"/>
                  </a:cubicBezTo>
                  <a:lnTo>
                    <a:pt x="0" y="143291"/>
                  </a:lnTo>
                  <a:close/>
                </a:path>
              </a:pathLst>
            </a:custGeom>
            <a:solidFill>
              <a:schemeClr val="bg2">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95449"/>
                <a:satOff val="-2189"/>
                <a:lumOff val="7566"/>
                <a:alphaOff val="0"/>
              </a:schemeClr>
            </a:fillRef>
            <a:effectRef idx="2">
              <a:schemeClr val="accent1">
                <a:shade val="80000"/>
                <a:hueOff val="95449"/>
                <a:satOff val="-2189"/>
                <a:lumOff val="7566"/>
                <a:alphaOff val="0"/>
              </a:schemeClr>
            </a:effectRef>
            <a:fontRef idx="minor">
              <a:schemeClr val="lt1"/>
            </a:fontRef>
          </p:style>
          <p:txBody>
            <a:bodyPr spcFirstLastPara="0" vert="horz" wrap="square" lIns="64828" tIns="64828" rIns="64828" bIns="64828" numCol="1" spcCol="1270" anchor="ctr" anchorCtr="0">
              <a:noAutofit/>
            </a:bodyPr>
            <a:lstStyle/>
            <a:p>
              <a:pPr marL="0" lvl="0" indent="0" algn="ctr" defTabSz="400050">
                <a:lnSpc>
                  <a:spcPct val="90000"/>
                </a:lnSpc>
                <a:spcBef>
                  <a:spcPct val="0"/>
                </a:spcBef>
                <a:spcAft>
                  <a:spcPct val="35000"/>
                </a:spcAft>
                <a:buNone/>
              </a:pPr>
              <a:r>
                <a:rPr lang="en-GB" sz="1000" b="1" kern="1200"/>
                <a:t>Acceptance of diagnosis/</a:t>
              </a:r>
            </a:p>
            <a:p>
              <a:pPr marL="0" lvl="0" indent="0" algn="ctr" defTabSz="400050">
                <a:lnSpc>
                  <a:spcPct val="90000"/>
                </a:lnSpc>
                <a:spcBef>
                  <a:spcPct val="0"/>
                </a:spcBef>
                <a:spcAft>
                  <a:spcPct val="35000"/>
                </a:spcAft>
                <a:buNone/>
              </a:pPr>
              <a:r>
                <a:rPr lang="en-GB" sz="1000" b="1" kern="1200"/>
                <a:t>denial</a:t>
              </a:r>
            </a:p>
          </p:txBody>
        </p:sp>
        <p:pic>
          <p:nvPicPr>
            <p:cNvPr id="50" name="Graphic 49" descr="Care outline">
              <a:extLst>
                <a:ext uri="{FF2B5EF4-FFF2-40B4-BE49-F238E27FC236}">
                  <a16:creationId xmlns:a16="http://schemas.microsoft.com/office/drawing/2014/main" id="{DEF34285-F887-8367-3B77-27E7F90ED0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52711" y="2711663"/>
              <a:ext cx="699072" cy="699072"/>
            </a:xfrm>
            <a:prstGeom prst="rect">
              <a:avLst/>
            </a:prstGeom>
          </p:spPr>
        </p:pic>
      </p:grpSp>
      <p:grpSp>
        <p:nvGrpSpPr>
          <p:cNvPr id="57" name="Group 56">
            <a:extLst>
              <a:ext uri="{FF2B5EF4-FFF2-40B4-BE49-F238E27FC236}">
                <a16:creationId xmlns:a16="http://schemas.microsoft.com/office/drawing/2014/main" id="{35E74384-8EBC-E197-8094-96BB592B3501}"/>
              </a:ext>
            </a:extLst>
          </p:cNvPr>
          <p:cNvGrpSpPr/>
          <p:nvPr/>
        </p:nvGrpSpPr>
        <p:grpSpPr>
          <a:xfrm>
            <a:off x="7152712" y="4250924"/>
            <a:ext cx="1936573" cy="859727"/>
            <a:chOff x="7152712" y="4566616"/>
            <a:chExt cx="1936573" cy="859727"/>
          </a:xfrm>
          <a:solidFill>
            <a:srgbClr val="9BFFFF"/>
          </a:solidFill>
        </p:grpSpPr>
        <p:sp>
          <p:nvSpPr>
            <p:cNvPr id="19" name="Freeform: Shape 18">
              <a:extLst>
                <a:ext uri="{FF2B5EF4-FFF2-40B4-BE49-F238E27FC236}">
                  <a16:creationId xmlns:a16="http://schemas.microsoft.com/office/drawing/2014/main" id="{A957FD87-3FD8-EF5F-8FCC-CF7F4D710115}"/>
                </a:ext>
              </a:extLst>
            </p:cNvPr>
            <p:cNvSpPr/>
            <p:nvPr/>
          </p:nvSpPr>
          <p:spPr>
            <a:xfrm>
              <a:off x="7152712" y="4566616"/>
              <a:ext cx="1071452" cy="859727"/>
            </a:xfrm>
            <a:custGeom>
              <a:avLst/>
              <a:gdLst>
                <a:gd name="connsiteX0" fmla="*/ 0 w 859727"/>
                <a:gd name="connsiteY0" fmla="*/ 143291 h 859727"/>
                <a:gd name="connsiteX1" fmla="*/ 143291 w 859727"/>
                <a:gd name="connsiteY1" fmla="*/ 0 h 859727"/>
                <a:gd name="connsiteX2" fmla="*/ 716436 w 859727"/>
                <a:gd name="connsiteY2" fmla="*/ 0 h 859727"/>
                <a:gd name="connsiteX3" fmla="*/ 859727 w 859727"/>
                <a:gd name="connsiteY3" fmla="*/ 143291 h 859727"/>
                <a:gd name="connsiteX4" fmla="*/ 859727 w 859727"/>
                <a:gd name="connsiteY4" fmla="*/ 716436 h 859727"/>
                <a:gd name="connsiteX5" fmla="*/ 716436 w 859727"/>
                <a:gd name="connsiteY5" fmla="*/ 859727 h 859727"/>
                <a:gd name="connsiteX6" fmla="*/ 143291 w 859727"/>
                <a:gd name="connsiteY6" fmla="*/ 859727 h 859727"/>
                <a:gd name="connsiteX7" fmla="*/ 0 w 859727"/>
                <a:gd name="connsiteY7" fmla="*/ 716436 h 859727"/>
                <a:gd name="connsiteX8" fmla="*/ 0 w 859727"/>
                <a:gd name="connsiteY8" fmla="*/ 143291 h 85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727" h="859727">
                  <a:moveTo>
                    <a:pt x="0" y="143291"/>
                  </a:moveTo>
                  <a:cubicBezTo>
                    <a:pt x="0" y="64154"/>
                    <a:pt x="64154" y="0"/>
                    <a:pt x="143291" y="0"/>
                  </a:cubicBezTo>
                  <a:lnTo>
                    <a:pt x="716436" y="0"/>
                  </a:lnTo>
                  <a:cubicBezTo>
                    <a:pt x="795573" y="0"/>
                    <a:pt x="859727" y="64154"/>
                    <a:pt x="859727" y="143291"/>
                  </a:cubicBezTo>
                  <a:lnTo>
                    <a:pt x="859727" y="716436"/>
                  </a:lnTo>
                  <a:cubicBezTo>
                    <a:pt x="859727" y="795573"/>
                    <a:pt x="795573" y="859727"/>
                    <a:pt x="716436" y="859727"/>
                  </a:cubicBezTo>
                  <a:lnTo>
                    <a:pt x="143291" y="859727"/>
                  </a:lnTo>
                  <a:cubicBezTo>
                    <a:pt x="64154" y="859727"/>
                    <a:pt x="0" y="795573"/>
                    <a:pt x="0" y="716436"/>
                  </a:cubicBezTo>
                  <a:lnTo>
                    <a:pt x="0" y="143291"/>
                  </a:lnTo>
                  <a:close/>
                </a:path>
              </a:pathLst>
            </a:custGeom>
            <a:solidFill>
              <a:schemeClr val="bg2">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143173"/>
                <a:satOff val="-3284"/>
                <a:lumOff val="11349"/>
                <a:alphaOff val="0"/>
              </a:schemeClr>
            </a:fillRef>
            <a:effectRef idx="2">
              <a:schemeClr val="accent1">
                <a:shade val="80000"/>
                <a:hueOff val="143173"/>
                <a:satOff val="-3284"/>
                <a:lumOff val="11349"/>
                <a:alphaOff val="0"/>
              </a:schemeClr>
            </a:effectRef>
            <a:fontRef idx="minor">
              <a:schemeClr val="lt1"/>
            </a:fontRef>
          </p:style>
          <p:txBody>
            <a:bodyPr spcFirstLastPara="0" vert="horz" wrap="square" lIns="67368" tIns="67368" rIns="67368" bIns="67368" numCol="1" spcCol="1270" anchor="ctr" anchorCtr="0">
              <a:noAutofit/>
            </a:bodyPr>
            <a:lstStyle/>
            <a:p>
              <a:pPr marL="0" lvl="0" indent="0" algn="ctr" defTabSz="444500">
                <a:lnSpc>
                  <a:spcPct val="90000"/>
                </a:lnSpc>
                <a:spcBef>
                  <a:spcPct val="0"/>
                </a:spcBef>
                <a:spcAft>
                  <a:spcPct val="35000"/>
                </a:spcAft>
                <a:buNone/>
              </a:pPr>
              <a:r>
                <a:rPr lang="en-US" sz="1000" b="1" kern="1200"/>
                <a:t>Competing priorities</a:t>
              </a:r>
              <a:endParaRPr lang="en-GB" sz="1000" b="1" kern="1200"/>
            </a:p>
          </p:txBody>
        </p:sp>
        <p:pic>
          <p:nvPicPr>
            <p:cNvPr id="51" name="Graphic 50" descr="Branching diagram with solid fill">
              <a:extLst>
                <a:ext uri="{FF2B5EF4-FFF2-40B4-BE49-F238E27FC236}">
                  <a16:creationId xmlns:a16="http://schemas.microsoft.com/office/drawing/2014/main" id="{3DBF7BE7-D079-FA5D-E910-F5C5EE5A83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7594" y="4654820"/>
              <a:ext cx="741691" cy="741692"/>
            </a:xfrm>
            <a:prstGeom prst="rect">
              <a:avLst/>
            </a:prstGeom>
          </p:spPr>
        </p:pic>
      </p:grpSp>
      <p:grpSp>
        <p:nvGrpSpPr>
          <p:cNvPr id="58" name="Group 57">
            <a:extLst>
              <a:ext uri="{FF2B5EF4-FFF2-40B4-BE49-F238E27FC236}">
                <a16:creationId xmlns:a16="http://schemas.microsoft.com/office/drawing/2014/main" id="{D01392CC-CE89-E866-FD16-551C29346EFF}"/>
              </a:ext>
            </a:extLst>
          </p:cNvPr>
          <p:cNvGrpSpPr/>
          <p:nvPr/>
        </p:nvGrpSpPr>
        <p:grpSpPr>
          <a:xfrm>
            <a:off x="6151507" y="5273036"/>
            <a:ext cx="1915785" cy="870839"/>
            <a:chOff x="6151507" y="5664925"/>
            <a:chExt cx="1915785" cy="870839"/>
          </a:xfrm>
          <a:solidFill>
            <a:schemeClr val="accent4">
              <a:lumMod val="20000"/>
              <a:lumOff val="80000"/>
            </a:schemeClr>
          </a:solidFill>
        </p:grpSpPr>
        <p:sp>
          <p:nvSpPr>
            <p:cNvPr id="21" name="Freeform: Shape 20">
              <a:extLst>
                <a:ext uri="{FF2B5EF4-FFF2-40B4-BE49-F238E27FC236}">
                  <a16:creationId xmlns:a16="http://schemas.microsoft.com/office/drawing/2014/main" id="{A09022A3-7D33-E9C1-F23B-169C8FA1427E}"/>
                </a:ext>
              </a:extLst>
            </p:cNvPr>
            <p:cNvSpPr/>
            <p:nvPr/>
          </p:nvSpPr>
          <p:spPr>
            <a:xfrm>
              <a:off x="6151507" y="5664925"/>
              <a:ext cx="1071452" cy="859727"/>
            </a:xfrm>
            <a:custGeom>
              <a:avLst/>
              <a:gdLst>
                <a:gd name="connsiteX0" fmla="*/ 0 w 859727"/>
                <a:gd name="connsiteY0" fmla="*/ 143291 h 859727"/>
                <a:gd name="connsiteX1" fmla="*/ 143291 w 859727"/>
                <a:gd name="connsiteY1" fmla="*/ 0 h 859727"/>
                <a:gd name="connsiteX2" fmla="*/ 716436 w 859727"/>
                <a:gd name="connsiteY2" fmla="*/ 0 h 859727"/>
                <a:gd name="connsiteX3" fmla="*/ 859727 w 859727"/>
                <a:gd name="connsiteY3" fmla="*/ 143291 h 859727"/>
                <a:gd name="connsiteX4" fmla="*/ 859727 w 859727"/>
                <a:gd name="connsiteY4" fmla="*/ 716436 h 859727"/>
                <a:gd name="connsiteX5" fmla="*/ 716436 w 859727"/>
                <a:gd name="connsiteY5" fmla="*/ 859727 h 859727"/>
                <a:gd name="connsiteX6" fmla="*/ 143291 w 859727"/>
                <a:gd name="connsiteY6" fmla="*/ 859727 h 859727"/>
                <a:gd name="connsiteX7" fmla="*/ 0 w 859727"/>
                <a:gd name="connsiteY7" fmla="*/ 716436 h 859727"/>
                <a:gd name="connsiteX8" fmla="*/ 0 w 859727"/>
                <a:gd name="connsiteY8" fmla="*/ 143291 h 85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727" h="859727">
                  <a:moveTo>
                    <a:pt x="0" y="143291"/>
                  </a:moveTo>
                  <a:cubicBezTo>
                    <a:pt x="0" y="64154"/>
                    <a:pt x="64154" y="0"/>
                    <a:pt x="143291" y="0"/>
                  </a:cubicBezTo>
                  <a:lnTo>
                    <a:pt x="716436" y="0"/>
                  </a:lnTo>
                  <a:cubicBezTo>
                    <a:pt x="795573" y="0"/>
                    <a:pt x="859727" y="64154"/>
                    <a:pt x="859727" y="143291"/>
                  </a:cubicBezTo>
                  <a:lnTo>
                    <a:pt x="859727" y="716436"/>
                  </a:lnTo>
                  <a:cubicBezTo>
                    <a:pt x="859727" y="795573"/>
                    <a:pt x="795573" y="859727"/>
                    <a:pt x="716436" y="859727"/>
                  </a:cubicBezTo>
                  <a:lnTo>
                    <a:pt x="143291" y="859727"/>
                  </a:lnTo>
                  <a:cubicBezTo>
                    <a:pt x="64154" y="859727"/>
                    <a:pt x="0" y="795573"/>
                    <a:pt x="0" y="716436"/>
                  </a:cubicBezTo>
                  <a:lnTo>
                    <a:pt x="0" y="143291"/>
                  </a:lnTo>
                  <a:close/>
                </a:path>
              </a:pathLst>
            </a:custGeom>
            <a:solidFill>
              <a:schemeClr val="bg2">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190898"/>
                <a:satOff val="-4379"/>
                <a:lumOff val="15132"/>
                <a:alphaOff val="0"/>
              </a:schemeClr>
            </a:fillRef>
            <a:effectRef idx="2">
              <a:schemeClr val="accent1">
                <a:shade val="80000"/>
                <a:hueOff val="190898"/>
                <a:satOff val="-4379"/>
                <a:lumOff val="15132"/>
                <a:alphaOff val="0"/>
              </a:schemeClr>
            </a:effectRef>
            <a:fontRef idx="minor">
              <a:schemeClr val="lt1"/>
            </a:fontRef>
          </p:style>
          <p:txBody>
            <a:bodyPr spcFirstLastPara="0" vert="horz" wrap="square" lIns="62288" tIns="62288" rIns="62288" bIns="62288" numCol="1" spcCol="1270" anchor="ctr" anchorCtr="0">
              <a:noAutofit/>
            </a:bodyPr>
            <a:lstStyle/>
            <a:p>
              <a:pPr marL="0" lvl="0" indent="0" algn="ctr" defTabSz="355600">
                <a:lnSpc>
                  <a:spcPct val="90000"/>
                </a:lnSpc>
                <a:spcBef>
                  <a:spcPct val="0"/>
                </a:spcBef>
                <a:spcAft>
                  <a:spcPct val="35000"/>
                </a:spcAft>
                <a:buNone/>
              </a:pPr>
              <a:r>
                <a:rPr lang="en-US" sz="1000" b="1" kern="1200"/>
                <a:t>Understanding role of DES</a:t>
              </a:r>
              <a:endParaRPr lang="en-GB" sz="1000" b="1" kern="1200"/>
            </a:p>
          </p:txBody>
        </p:sp>
        <p:pic>
          <p:nvPicPr>
            <p:cNvPr id="52" name="Graphic 51" descr="Right And Left Brain outline">
              <a:extLst>
                <a:ext uri="{FF2B5EF4-FFF2-40B4-BE49-F238E27FC236}">
                  <a16:creationId xmlns:a16="http://schemas.microsoft.com/office/drawing/2014/main" id="{65A68BB0-63AF-2C13-9D15-4BD8A94707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09584" y="5677454"/>
              <a:ext cx="757708" cy="858310"/>
            </a:xfrm>
            <a:prstGeom prst="rect">
              <a:avLst/>
            </a:prstGeom>
          </p:spPr>
        </p:pic>
      </p:grpSp>
      <p:grpSp>
        <p:nvGrpSpPr>
          <p:cNvPr id="59" name="Group 58">
            <a:extLst>
              <a:ext uri="{FF2B5EF4-FFF2-40B4-BE49-F238E27FC236}">
                <a16:creationId xmlns:a16="http://schemas.microsoft.com/office/drawing/2014/main" id="{DBB9CEAC-7ED5-C37B-B9D7-1D83BB0D3DEE}"/>
              </a:ext>
            </a:extLst>
          </p:cNvPr>
          <p:cNvGrpSpPr/>
          <p:nvPr/>
        </p:nvGrpSpPr>
        <p:grpSpPr>
          <a:xfrm>
            <a:off x="3918136" y="5229496"/>
            <a:ext cx="1915785" cy="859727"/>
            <a:chOff x="3918136" y="5664925"/>
            <a:chExt cx="1915785" cy="859727"/>
          </a:xfrm>
          <a:solidFill>
            <a:srgbClr val="9BFFFF"/>
          </a:solidFill>
        </p:grpSpPr>
        <p:sp>
          <p:nvSpPr>
            <p:cNvPr id="23" name="Freeform: Shape 22">
              <a:extLst>
                <a:ext uri="{FF2B5EF4-FFF2-40B4-BE49-F238E27FC236}">
                  <a16:creationId xmlns:a16="http://schemas.microsoft.com/office/drawing/2014/main" id="{6C1706BA-1076-0133-F90F-F5FC185373AE}"/>
                </a:ext>
              </a:extLst>
            </p:cNvPr>
            <p:cNvSpPr/>
            <p:nvPr/>
          </p:nvSpPr>
          <p:spPr>
            <a:xfrm>
              <a:off x="4762470" y="5664925"/>
              <a:ext cx="1071451" cy="859727"/>
            </a:xfrm>
            <a:custGeom>
              <a:avLst/>
              <a:gdLst>
                <a:gd name="connsiteX0" fmla="*/ 0 w 859727"/>
                <a:gd name="connsiteY0" fmla="*/ 143291 h 859727"/>
                <a:gd name="connsiteX1" fmla="*/ 143291 w 859727"/>
                <a:gd name="connsiteY1" fmla="*/ 0 h 859727"/>
                <a:gd name="connsiteX2" fmla="*/ 716436 w 859727"/>
                <a:gd name="connsiteY2" fmla="*/ 0 h 859727"/>
                <a:gd name="connsiteX3" fmla="*/ 859727 w 859727"/>
                <a:gd name="connsiteY3" fmla="*/ 143291 h 859727"/>
                <a:gd name="connsiteX4" fmla="*/ 859727 w 859727"/>
                <a:gd name="connsiteY4" fmla="*/ 716436 h 859727"/>
                <a:gd name="connsiteX5" fmla="*/ 716436 w 859727"/>
                <a:gd name="connsiteY5" fmla="*/ 859727 h 859727"/>
                <a:gd name="connsiteX6" fmla="*/ 143291 w 859727"/>
                <a:gd name="connsiteY6" fmla="*/ 859727 h 859727"/>
                <a:gd name="connsiteX7" fmla="*/ 0 w 859727"/>
                <a:gd name="connsiteY7" fmla="*/ 716436 h 859727"/>
                <a:gd name="connsiteX8" fmla="*/ 0 w 859727"/>
                <a:gd name="connsiteY8" fmla="*/ 143291 h 85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727" h="859727">
                  <a:moveTo>
                    <a:pt x="0" y="143291"/>
                  </a:moveTo>
                  <a:cubicBezTo>
                    <a:pt x="0" y="64154"/>
                    <a:pt x="64154" y="0"/>
                    <a:pt x="143291" y="0"/>
                  </a:cubicBezTo>
                  <a:lnTo>
                    <a:pt x="716436" y="0"/>
                  </a:lnTo>
                  <a:cubicBezTo>
                    <a:pt x="795573" y="0"/>
                    <a:pt x="859727" y="64154"/>
                    <a:pt x="859727" y="143291"/>
                  </a:cubicBezTo>
                  <a:lnTo>
                    <a:pt x="859727" y="716436"/>
                  </a:lnTo>
                  <a:cubicBezTo>
                    <a:pt x="859727" y="795573"/>
                    <a:pt x="795573" y="859727"/>
                    <a:pt x="716436" y="859727"/>
                  </a:cubicBezTo>
                  <a:lnTo>
                    <a:pt x="143291" y="859727"/>
                  </a:lnTo>
                  <a:cubicBezTo>
                    <a:pt x="64154" y="859727"/>
                    <a:pt x="0" y="795573"/>
                    <a:pt x="0" y="716436"/>
                  </a:cubicBezTo>
                  <a:lnTo>
                    <a:pt x="0" y="143291"/>
                  </a:lnTo>
                  <a:close/>
                </a:path>
              </a:pathLst>
            </a:custGeom>
            <a:solidFill>
              <a:schemeClr val="accent4">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238622"/>
                <a:satOff val="-5474"/>
                <a:lumOff val="18915"/>
                <a:alphaOff val="0"/>
              </a:schemeClr>
            </a:fillRef>
            <a:effectRef idx="2">
              <a:schemeClr val="accent1">
                <a:shade val="80000"/>
                <a:hueOff val="238622"/>
                <a:satOff val="-5474"/>
                <a:lumOff val="18915"/>
                <a:alphaOff val="0"/>
              </a:schemeClr>
            </a:effectRef>
            <a:fontRef idx="minor">
              <a:schemeClr val="lt1"/>
            </a:fontRef>
          </p:style>
          <p:txBody>
            <a:bodyPr spcFirstLastPara="0" vert="horz" wrap="square" lIns="74988" tIns="74988" rIns="74988" bIns="74988" numCol="1" spcCol="1270" anchor="ctr" anchorCtr="0">
              <a:noAutofit/>
            </a:bodyPr>
            <a:lstStyle/>
            <a:p>
              <a:pPr marL="0" lvl="0" indent="0" algn="ctr" defTabSz="577850">
                <a:lnSpc>
                  <a:spcPct val="90000"/>
                </a:lnSpc>
                <a:spcBef>
                  <a:spcPct val="0"/>
                </a:spcBef>
                <a:spcAft>
                  <a:spcPct val="35000"/>
                </a:spcAft>
                <a:buNone/>
              </a:pPr>
              <a:r>
                <a:rPr lang="en-US" sz="1000" b="1" kern="1200"/>
                <a:t>Process of booking</a:t>
              </a:r>
              <a:endParaRPr lang="en-GB" sz="1000" b="1" kern="1200"/>
            </a:p>
          </p:txBody>
        </p:sp>
        <p:pic>
          <p:nvPicPr>
            <p:cNvPr id="53" name="Graphic 52" descr="Clipboard Ticked outline">
              <a:extLst>
                <a:ext uri="{FF2B5EF4-FFF2-40B4-BE49-F238E27FC236}">
                  <a16:creationId xmlns:a16="http://schemas.microsoft.com/office/drawing/2014/main" id="{543B04A8-F703-A2C4-A13E-41F5AE23DB7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18136" y="5715933"/>
              <a:ext cx="757709" cy="757709"/>
            </a:xfrm>
            <a:prstGeom prst="rect">
              <a:avLst/>
            </a:prstGeom>
          </p:spPr>
        </p:pic>
      </p:grpSp>
      <p:grpSp>
        <p:nvGrpSpPr>
          <p:cNvPr id="60" name="Group 59">
            <a:extLst>
              <a:ext uri="{FF2B5EF4-FFF2-40B4-BE49-F238E27FC236}">
                <a16:creationId xmlns:a16="http://schemas.microsoft.com/office/drawing/2014/main" id="{369C2FE3-B7EB-6BBE-47CA-052C0112DA80}"/>
              </a:ext>
            </a:extLst>
          </p:cNvPr>
          <p:cNvGrpSpPr/>
          <p:nvPr/>
        </p:nvGrpSpPr>
        <p:grpSpPr>
          <a:xfrm>
            <a:off x="2819028" y="4250924"/>
            <a:ext cx="1913223" cy="859727"/>
            <a:chOff x="2813632" y="4592341"/>
            <a:chExt cx="1913223" cy="859727"/>
          </a:xfrm>
          <a:solidFill>
            <a:srgbClr val="9BFFFF"/>
          </a:solidFill>
        </p:grpSpPr>
        <p:sp>
          <p:nvSpPr>
            <p:cNvPr id="25" name="Freeform: Shape 24">
              <a:extLst>
                <a:ext uri="{FF2B5EF4-FFF2-40B4-BE49-F238E27FC236}">
                  <a16:creationId xmlns:a16="http://schemas.microsoft.com/office/drawing/2014/main" id="{3D742E51-0FAD-62B5-D137-01648E60258E}"/>
                </a:ext>
              </a:extLst>
            </p:cNvPr>
            <p:cNvSpPr/>
            <p:nvPr/>
          </p:nvSpPr>
          <p:spPr>
            <a:xfrm>
              <a:off x="3655403" y="4592341"/>
              <a:ext cx="1071452" cy="859727"/>
            </a:xfrm>
            <a:custGeom>
              <a:avLst/>
              <a:gdLst>
                <a:gd name="connsiteX0" fmla="*/ 0 w 859727"/>
                <a:gd name="connsiteY0" fmla="*/ 143291 h 859727"/>
                <a:gd name="connsiteX1" fmla="*/ 143291 w 859727"/>
                <a:gd name="connsiteY1" fmla="*/ 0 h 859727"/>
                <a:gd name="connsiteX2" fmla="*/ 716436 w 859727"/>
                <a:gd name="connsiteY2" fmla="*/ 0 h 859727"/>
                <a:gd name="connsiteX3" fmla="*/ 859727 w 859727"/>
                <a:gd name="connsiteY3" fmla="*/ 143291 h 859727"/>
                <a:gd name="connsiteX4" fmla="*/ 859727 w 859727"/>
                <a:gd name="connsiteY4" fmla="*/ 716436 h 859727"/>
                <a:gd name="connsiteX5" fmla="*/ 716436 w 859727"/>
                <a:gd name="connsiteY5" fmla="*/ 859727 h 859727"/>
                <a:gd name="connsiteX6" fmla="*/ 143291 w 859727"/>
                <a:gd name="connsiteY6" fmla="*/ 859727 h 859727"/>
                <a:gd name="connsiteX7" fmla="*/ 0 w 859727"/>
                <a:gd name="connsiteY7" fmla="*/ 716436 h 859727"/>
                <a:gd name="connsiteX8" fmla="*/ 0 w 859727"/>
                <a:gd name="connsiteY8" fmla="*/ 143291 h 85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727" h="859727">
                  <a:moveTo>
                    <a:pt x="0" y="143291"/>
                  </a:moveTo>
                  <a:cubicBezTo>
                    <a:pt x="0" y="64154"/>
                    <a:pt x="64154" y="0"/>
                    <a:pt x="143291" y="0"/>
                  </a:cubicBezTo>
                  <a:lnTo>
                    <a:pt x="716436" y="0"/>
                  </a:lnTo>
                  <a:cubicBezTo>
                    <a:pt x="795573" y="0"/>
                    <a:pt x="859727" y="64154"/>
                    <a:pt x="859727" y="143291"/>
                  </a:cubicBezTo>
                  <a:lnTo>
                    <a:pt x="859727" y="716436"/>
                  </a:lnTo>
                  <a:cubicBezTo>
                    <a:pt x="859727" y="795573"/>
                    <a:pt x="795573" y="859727"/>
                    <a:pt x="716436" y="859727"/>
                  </a:cubicBezTo>
                  <a:lnTo>
                    <a:pt x="143291" y="859727"/>
                  </a:lnTo>
                  <a:cubicBezTo>
                    <a:pt x="64154" y="859727"/>
                    <a:pt x="0" y="795573"/>
                    <a:pt x="0" y="716436"/>
                  </a:cubicBezTo>
                  <a:lnTo>
                    <a:pt x="0" y="143291"/>
                  </a:lnTo>
                  <a:close/>
                </a:path>
              </a:pathLst>
            </a:custGeom>
            <a:solidFill>
              <a:schemeClr val="accent4">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286347"/>
                <a:satOff val="-6568"/>
                <a:lumOff val="22698"/>
                <a:alphaOff val="0"/>
              </a:schemeClr>
            </a:fillRef>
            <a:effectRef idx="2">
              <a:schemeClr val="accent1">
                <a:shade val="80000"/>
                <a:hueOff val="286347"/>
                <a:satOff val="-6568"/>
                <a:lumOff val="22698"/>
                <a:alphaOff val="0"/>
              </a:schemeClr>
            </a:effectRef>
            <a:fontRef idx="minor">
              <a:schemeClr val="lt1"/>
            </a:fontRef>
          </p:style>
          <p:txBody>
            <a:bodyPr spcFirstLastPara="0" vert="horz" wrap="square" lIns="77528" tIns="77528" rIns="77528" bIns="77528" numCol="1" spcCol="1270" anchor="ctr" anchorCtr="0">
              <a:noAutofit/>
            </a:bodyPr>
            <a:lstStyle/>
            <a:p>
              <a:pPr marL="0" lvl="0" indent="0" algn="ctr" defTabSz="622300">
                <a:lnSpc>
                  <a:spcPct val="90000"/>
                </a:lnSpc>
                <a:spcBef>
                  <a:spcPct val="0"/>
                </a:spcBef>
                <a:spcAft>
                  <a:spcPct val="35000"/>
                </a:spcAft>
                <a:buNone/>
              </a:pPr>
              <a:r>
                <a:rPr lang="en-US" sz="1050" b="1" kern="1200"/>
                <a:t>Logistics</a:t>
              </a:r>
              <a:endParaRPr lang="en-GB" sz="1050" b="1" kern="1200"/>
            </a:p>
          </p:txBody>
        </p:sp>
        <p:pic>
          <p:nvPicPr>
            <p:cNvPr id="54" name="Graphic 53" descr="Storytelling outline">
              <a:extLst>
                <a:ext uri="{FF2B5EF4-FFF2-40B4-BE49-F238E27FC236}">
                  <a16:creationId xmlns:a16="http://schemas.microsoft.com/office/drawing/2014/main" id="{979A79A5-6386-7F44-0618-4FBAACBA1B4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813632" y="4636646"/>
              <a:ext cx="719666" cy="719666"/>
            </a:xfrm>
            <a:prstGeom prst="rect">
              <a:avLst/>
            </a:prstGeom>
          </p:spPr>
        </p:pic>
      </p:grpSp>
      <p:grpSp>
        <p:nvGrpSpPr>
          <p:cNvPr id="61" name="Group 60">
            <a:extLst>
              <a:ext uri="{FF2B5EF4-FFF2-40B4-BE49-F238E27FC236}">
                <a16:creationId xmlns:a16="http://schemas.microsoft.com/office/drawing/2014/main" id="{1C430788-0433-FECE-2F51-638FCADDE224}"/>
              </a:ext>
            </a:extLst>
          </p:cNvPr>
          <p:cNvGrpSpPr/>
          <p:nvPr/>
        </p:nvGrpSpPr>
        <p:grpSpPr>
          <a:xfrm>
            <a:off x="3882360" y="2353336"/>
            <a:ext cx="1071452" cy="1635589"/>
            <a:chOff x="3882360" y="2669028"/>
            <a:chExt cx="1071452" cy="1635589"/>
          </a:xfrm>
        </p:grpSpPr>
        <p:sp>
          <p:nvSpPr>
            <p:cNvPr id="27" name="Freeform: Shape 26">
              <a:extLst>
                <a:ext uri="{FF2B5EF4-FFF2-40B4-BE49-F238E27FC236}">
                  <a16:creationId xmlns:a16="http://schemas.microsoft.com/office/drawing/2014/main" id="{71EBEC0D-AD04-5BFC-4982-19434F59CCEA}"/>
                </a:ext>
              </a:extLst>
            </p:cNvPr>
            <p:cNvSpPr/>
            <p:nvPr/>
          </p:nvSpPr>
          <p:spPr>
            <a:xfrm>
              <a:off x="3882360" y="3444890"/>
              <a:ext cx="1071452" cy="859727"/>
            </a:xfrm>
            <a:custGeom>
              <a:avLst/>
              <a:gdLst>
                <a:gd name="connsiteX0" fmla="*/ 0 w 859727"/>
                <a:gd name="connsiteY0" fmla="*/ 143291 h 859727"/>
                <a:gd name="connsiteX1" fmla="*/ 143291 w 859727"/>
                <a:gd name="connsiteY1" fmla="*/ 0 h 859727"/>
                <a:gd name="connsiteX2" fmla="*/ 716436 w 859727"/>
                <a:gd name="connsiteY2" fmla="*/ 0 h 859727"/>
                <a:gd name="connsiteX3" fmla="*/ 859727 w 859727"/>
                <a:gd name="connsiteY3" fmla="*/ 143291 h 859727"/>
                <a:gd name="connsiteX4" fmla="*/ 859727 w 859727"/>
                <a:gd name="connsiteY4" fmla="*/ 716436 h 859727"/>
                <a:gd name="connsiteX5" fmla="*/ 716436 w 859727"/>
                <a:gd name="connsiteY5" fmla="*/ 859727 h 859727"/>
                <a:gd name="connsiteX6" fmla="*/ 143291 w 859727"/>
                <a:gd name="connsiteY6" fmla="*/ 859727 h 859727"/>
                <a:gd name="connsiteX7" fmla="*/ 0 w 859727"/>
                <a:gd name="connsiteY7" fmla="*/ 716436 h 859727"/>
                <a:gd name="connsiteX8" fmla="*/ 0 w 859727"/>
                <a:gd name="connsiteY8" fmla="*/ 143291 h 85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727" h="859727">
                  <a:moveTo>
                    <a:pt x="0" y="143291"/>
                  </a:moveTo>
                  <a:cubicBezTo>
                    <a:pt x="0" y="64154"/>
                    <a:pt x="64154" y="0"/>
                    <a:pt x="143291" y="0"/>
                  </a:cubicBezTo>
                  <a:lnTo>
                    <a:pt x="716436" y="0"/>
                  </a:lnTo>
                  <a:cubicBezTo>
                    <a:pt x="795573" y="0"/>
                    <a:pt x="859727" y="64154"/>
                    <a:pt x="859727" y="143291"/>
                  </a:cubicBezTo>
                  <a:lnTo>
                    <a:pt x="859727" y="716436"/>
                  </a:lnTo>
                  <a:cubicBezTo>
                    <a:pt x="859727" y="795573"/>
                    <a:pt x="795573" y="859727"/>
                    <a:pt x="716436" y="859727"/>
                  </a:cubicBezTo>
                  <a:lnTo>
                    <a:pt x="143291" y="859727"/>
                  </a:lnTo>
                  <a:cubicBezTo>
                    <a:pt x="64154" y="859727"/>
                    <a:pt x="0" y="795573"/>
                    <a:pt x="0" y="716436"/>
                  </a:cubicBezTo>
                  <a:lnTo>
                    <a:pt x="0" y="143291"/>
                  </a:lnTo>
                  <a:close/>
                </a:path>
              </a:pathLst>
            </a:custGeom>
            <a:solidFill>
              <a:schemeClr val="accent4">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334071"/>
                <a:satOff val="-7663"/>
                <a:lumOff val="26481"/>
                <a:alphaOff val="0"/>
              </a:schemeClr>
            </a:fillRef>
            <a:effectRef idx="2">
              <a:schemeClr val="accent1">
                <a:shade val="80000"/>
                <a:hueOff val="334071"/>
                <a:satOff val="-7663"/>
                <a:lumOff val="26481"/>
                <a:alphaOff val="0"/>
              </a:schemeClr>
            </a:effectRef>
            <a:fontRef idx="minor">
              <a:schemeClr val="lt1"/>
            </a:fontRef>
          </p:style>
          <p:txBody>
            <a:bodyPr spcFirstLastPara="0" vert="horz" wrap="square" lIns="64828" tIns="64828" rIns="64828" bIns="64828" numCol="1" spcCol="1270" anchor="ctr" anchorCtr="0">
              <a:noAutofit/>
            </a:bodyPr>
            <a:lstStyle/>
            <a:p>
              <a:pPr marL="0" lvl="0" indent="0" algn="ctr" defTabSz="400050">
                <a:lnSpc>
                  <a:spcPct val="90000"/>
                </a:lnSpc>
                <a:spcBef>
                  <a:spcPct val="0"/>
                </a:spcBef>
                <a:spcAft>
                  <a:spcPct val="35000"/>
                </a:spcAft>
                <a:buNone/>
              </a:pPr>
              <a:r>
                <a:rPr lang="en-US" sz="1000" b="1" kern="1200"/>
                <a:t>Experience of attendance </a:t>
              </a:r>
              <a:endParaRPr lang="en-GB" sz="1000" b="1" kern="1200"/>
            </a:p>
          </p:txBody>
        </p:sp>
        <p:pic>
          <p:nvPicPr>
            <p:cNvPr id="55" name="Graphic 54" descr="Home1 outline">
              <a:extLst>
                <a:ext uri="{FF2B5EF4-FFF2-40B4-BE49-F238E27FC236}">
                  <a16:creationId xmlns:a16="http://schemas.microsoft.com/office/drawing/2014/main" id="{8EA96FBB-80DD-DD1A-9E02-009A90AD53A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047240" y="2669028"/>
              <a:ext cx="741692" cy="741692"/>
            </a:xfrm>
            <a:prstGeom prst="rect">
              <a:avLst/>
            </a:prstGeom>
          </p:spPr>
        </p:pic>
      </p:grpSp>
      <p:sp>
        <p:nvSpPr>
          <p:cNvPr id="63" name="Curved Left Arrow 1">
            <a:extLst>
              <a:ext uri="{FF2B5EF4-FFF2-40B4-BE49-F238E27FC236}">
                <a16:creationId xmlns:a16="http://schemas.microsoft.com/office/drawing/2014/main" id="{FE261D2F-1585-2AF6-D1E5-4E170D9BF80D}"/>
              </a:ext>
            </a:extLst>
          </p:cNvPr>
          <p:cNvSpPr/>
          <p:nvPr/>
        </p:nvSpPr>
        <p:spPr>
          <a:xfrm>
            <a:off x="8950591" y="2245370"/>
            <a:ext cx="1014851" cy="3487109"/>
          </a:xfrm>
          <a:prstGeom prst="curvedLeftArrow">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Curved Left Arrow 1">
            <a:extLst>
              <a:ext uri="{FF2B5EF4-FFF2-40B4-BE49-F238E27FC236}">
                <a16:creationId xmlns:a16="http://schemas.microsoft.com/office/drawing/2014/main" id="{01A52D54-4B82-9E55-8FB5-E5617D6B7817}"/>
              </a:ext>
            </a:extLst>
          </p:cNvPr>
          <p:cNvSpPr/>
          <p:nvPr/>
        </p:nvSpPr>
        <p:spPr>
          <a:xfrm rot="10800000">
            <a:off x="1804176" y="2216977"/>
            <a:ext cx="1014851" cy="3487109"/>
          </a:xfrm>
          <a:prstGeom prst="curvedLef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84606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4394B-0F97-1062-9401-7F8AD70259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66541-7B7E-356F-7A7C-DB321555FCD9}"/>
              </a:ext>
            </a:extLst>
          </p:cNvPr>
          <p:cNvSpPr>
            <a:spLocks noGrp="1"/>
          </p:cNvSpPr>
          <p:nvPr>
            <p:ph type="title"/>
          </p:nvPr>
        </p:nvSpPr>
        <p:spPr>
          <a:xfrm>
            <a:off x="900773" y="476538"/>
            <a:ext cx="9843145" cy="970452"/>
          </a:xfrm>
        </p:spPr>
        <p:txBody>
          <a:bodyPr anchor="ctr">
            <a:normAutofit fontScale="90000"/>
          </a:bodyPr>
          <a:lstStyle/>
          <a:p>
            <a:r>
              <a:rPr lang="en-GB"/>
              <a:t>Fear acts as both a motivator and a barrier</a:t>
            </a:r>
            <a:br>
              <a:rPr lang="en-GB"/>
            </a:br>
            <a:r>
              <a:rPr lang="en-GB"/>
              <a:t> </a:t>
            </a:r>
            <a:r>
              <a:rPr lang="en-GB" sz="4000">
                <a:solidFill>
                  <a:schemeClr val="bg2"/>
                </a:solidFill>
              </a:rPr>
              <a:t>Threat of losing eyesight is a huge concern</a:t>
            </a:r>
            <a:endParaRPr lang="en-GB" sz="4000"/>
          </a:p>
        </p:txBody>
      </p:sp>
      <p:sp>
        <p:nvSpPr>
          <p:cNvPr id="8" name="TextBox 7">
            <a:extLst>
              <a:ext uri="{FF2B5EF4-FFF2-40B4-BE49-F238E27FC236}">
                <a16:creationId xmlns:a16="http://schemas.microsoft.com/office/drawing/2014/main" id="{A17F77F5-7D91-15A7-1677-D2A11EA35679}"/>
              </a:ext>
            </a:extLst>
          </p:cNvPr>
          <p:cNvSpPr txBox="1"/>
          <p:nvPr/>
        </p:nvSpPr>
        <p:spPr>
          <a:xfrm>
            <a:off x="337624" y="5679061"/>
            <a:ext cx="11532574" cy="830997"/>
          </a:xfrm>
          <a:prstGeom prst="rect">
            <a:avLst/>
          </a:prstGeom>
          <a:solidFill>
            <a:schemeClr val="bg1"/>
          </a:solidFill>
          <a:ln>
            <a:noFill/>
          </a:ln>
        </p:spPr>
        <p:txBody>
          <a:bodyPr wrap="square" rtlCol="0">
            <a:spAutoFit/>
          </a:bodyPr>
          <a:lstStyle/>
          <a:p>
            <a:pPr algn="ctr"/>
            <a:r>
              <a:rPr lang="en-GB" sz="2400" b="1">
                <a:solidFill>
                  <a:schemeClr val="bg2"/>
                </a:solidFill>
              </a:rPr>
              <a:t>Fear also underpins other factors: </a:t>
            </a:r>
            <a:r>
              <a:rPr lang="en-GB" sz="2400">
                <a:solidFill>
                  <a:schemeClr val="bg2"/>
                </a:solidFill>
              </a:rPr>
              <a:t>even when other barriers are peeled away, fear can still act as barrier to attendance</a:t>
            </a:r>
          </a:p>
        </p:txBody>
      </p:sp>
      <p:sp>
        <p:nvSpPr>
          <p:cNvPr id="9" name="Arrow: Left-Right 13">
            <a:extLst>
              <a:ext uri="{FF2B5EF4-FFF2-40B4-BE49-F238E27FC236}">
                <a16:creationId xmlns:a16="http://schemas.microsoft.com/office/drawing/2014/main" id="{C53F00F7-2081-D33E-0B52-B7AD0A6DDA3C}"/>
              </a:ext>
            </a:extLst>
          </p:cNvPr>
          <p:cNvSpPr/>
          <p:nvPr/>
        </p:nvSpPr>
        <p:spPr>
          <a:xfrm>
            <a:off x="3353929" y="1975034"/>
            <a:ext cx="4936835" cy="36933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674B6BB-04CC-88B6-25F0-6406700F0281}"/>
              </a:ext>
            </a:extLst>
          </p:cNvPr>
          <p:cNvSpPr txBox="1"/>
          <p:nvPr/>
        </p:nvSpPr>
        <p:spPr>
          <a:xfrm>
            <a:off x="789538" y="1972047"/>
            <a:ext cx="2233323" cy="400110"/>
          </a:xfrm>
          <a:prstGeom prst="rect">
            <a:avLst/>
          </a:prstGeom>
          <a:solidFill>
            <a:srgbClr val="FFC000"/>
          </a:solidFill>
          <a:ln>
            <a:solidFill>
              <a:schemeClr val="tx1"/>
            </a:solidFill>
          </a:ln>
        </p:spPr>
        <p:txBody>
          <a:bodyPr wrap="square" rtlCol="0">
            <a:spAutoFit/>
          </a:bodyPr>
          <a:lstStyle/>
          <a:p>
            <a:r>
              <a:rPr lang="en-US" sz="2000" b="1"/>
              <a:t>Fear motivator </a:t>
            </a:r>
          </a:p>
        </p:txBody>
      </p:sp>
      <p:sp>
        <p:nvSpPr>
          <p:cNvPr id="11" name="TextBox 10">
            <a:extLst>
              <a:ext uri="{FF2B5EF4-FFF2-40B4-BE49-F238E27FC236}">
                <a16:creationId xmlns:a16="http://schemas.microsoft.com/office/drawing/2014/main" id="{9A8DF24B-321A-3331-BF03-D6A70E0E908D}"/>
              </a:ext>
            </a:extLst>
          </p:cNvPr>
          <p:cNvSpPr txBox="1"/>
          <p:nvPr/>
        </p:nvSpPr>
        <p:spPr>
          <a:xfrm>
            <a:off x="8838072" y="1966472"/>
            <a:ext cx="2085277" cy="400110"/>
          </a:xfrm>
          <a:prstGeom prst="rect">
            <a:avLst/>
          </a:prstGeom>
          <a:solidFill>
            <a:srgbClr val="C6FF94"/>
          </a:solidFill>
          <a:ln>
            <a:solidFill>
              <a:schemeClr val="tx1"/>
            </a:solidFill>
          </a:ln>
        </p:spPr>
        <p:txBody>
          <a:bodyPr wrap="square" rtlCol="0">
            <a:spAutoFit/>
          </a:bodyPr>
          <a:lstStyle/>
          <a:p>
            <a:r>
              <a:rPr lang="en-US" sz="2000" b="1"/>
              <a:t>Fear barrier </a:t>
            </a:r>
          </a:p>
        </p:txBody>
      </p:sp>
      <p:sp>
        <p:nvSpPr>
          <p:cNvPr id="13" name="TextBox 12">
            <a:extLst>
              <a:ext uri="{FF2B5EF4-FFF2-40B4-BE49-F238E27FC236}">
                <a16:creationId xmlns:a16="http://schemas.microsoft.com/office/drawing/2014/main" id="{77A036E8-EE89-D02D-778F-1B5953620F03}"/>
              </a:ext>
            </a:extLst>
          </p:cNvPr>
          <p:cNvSpPr txBox="1"/>
          <p:nvPr/>
        </p:nvSpPr>
        <p:spPr>
          <a:xfrm>
            <a:off x="611473" y="2610562"/>
            <a:ext cx="3150629" cy="400110"/>
          </a:xfrm>
          <a:prstGeom prst="rect">
            <a:avLst/>
          </a:prstGeom>
          <a:noFill/>
        </p:spPr>
        <p:txBody>
          <a:bodyPr wrap="square" rtlCol="0">
            <a:spAutoFit/>
          </a:bodyPr>
          <a:lstStyle/>
          <a:p>
            <a:r>
              <a:rPr lang="en-US" sz="2000" b="1">
                <a:latin typeface="Century Gothic" panose="020B0502020202020204" pitchFamily="34" charset="0"/>
              </a:rPr>
              <a:t>“Knowledge is power</a:t>
            </a:r>
            <a:r>
              <a:rPr lang="en-US" sz="1600" b="1">
                <a:latin typeface="Century Gothic" panose="020B0502020202020204" pitchFamily="34" charset="0"/>
              </a:rPr>
              <a:t>”</a:t>
            </a:r>
          </a:p>
        </p:txBody>
      </p:sp>
      <p:sp>
        <p:nvSpPr>
          <p:cNvPr id="14" name="TextBox 13">
            <a:extLst>
              <a:ext uri="{FF2B5EF4-FFF2-40B4-BE49-F238E27FC236}">
                <a16:creationId xmlns:a16="http://schemas.microsoft.com/office/drawing/2014/main" id="{66F478B4-E080-DE3F-60AA-ADF630CB7630}"/>
              </a:ext>
            </a:extLst>
          </p:cNvPr>
          <p:cNvSpPr txBox="1"/>
          <p:nvPr/>
        </p:nvSpPr>
        <p:spPr>
          <a:xfrm>
            <a:off x="8429899" y="2649140"/>
            <a:ext cx="2720359" cy="400110"/>
          </a:xfrm>
          <a:prstGeom prst="rect">
            <a:avLst/>
          </a:prstGeom>
          <a:noFill/>
        </p:spPr>
        <p:txBody>
          <a:bodyPr wrap="square" rtlCol="0">
            <a:spAutoFit/>
          </a:bodyPr>
          <a:lstStyle/>
          <a:p>
            <a:pPr algn="r"/>
            <a:r>
              <a:rPr lang="en-US" sz="2000" b="1">
                <a:latin typeface="Century Gothic" panose="020B0502020202020204" pitchFamily="34" charset="0"/>
              </a:rPr>
              <a:t>”Ignorance is bliss”</a:t>
            </a:r>
          </a:p>
        </p:txBody>
      </p:sp>
      <p:sp>
        <p:nvSpPr>
          <p:cNvPr id="19" name="TextBox 18">
            <a:extLst>
              <a:ext uri="{FF2B5EF4-FFF2-40B4-BE49-F238E27FC236}">
                <a16:creationId xmlns:a16="http://schemas.microsoft.com/office/drawing/2014/main" id="{9CA9783C-DA1A-29C5-E35B-06D712878885}"/>
              </a:ext>
            </a:extLst>
          </p:cNvPr>
          <p:cNvSpPr txBox="1"/>
          <p:nvPr/>
        </p:nvSpPr>
        <p:spPr>
          <a:xfrm>
            <a:off x="5649344" y="3117762"/>
            <a:ext cx="5338570" cy="2168919"/>
          </a:xfrm>
          <a:prstGeom prst="rect">
            <a:avLst/>
          </a:prstGeom>
          <a:solidFill>
            <a:srgbClr val="C2F8FF"/>
          </a:soli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t" anchorCtr="0">
            <a:noAutofit/>
          </a:bodyPr>
          <a:lstStyle/>
          <a:p>
            <a:pPr marL="342900" lvl="0" indent="-342900" defTabSz="933450">
              <a:lnSpc>
                <a:spcPct val="90000"/>
              </a:lnSpc>
              <a:spcBef>
                <a:spcPct val="0"/>
              </a:spcBef>
              <a:spcAft>
                <a:spcPct val="35000"/>
              </a:spcAft>
              <a:buFont typeface="Wingdings" panose="05000000000000000000" pitchFamily="2" charset="2"/>
              <a:buChar char="Ø"/>
            </a:pPr>
            <a:r>
              <a:rPr lang="en-GB" sz="2000" kern="1200">
                <a:latin typeface="Century Gothic" panose="020B0502020202020204" pitchFamily="34" charset="0"/>
                <a:ea typeface="Aptos" panose="020B0004020202020204" pitchFamily="34" charset="0"/>
                <a:cs typeface="Times New Roman" panose="02020603050405020304" pitchFamily="18" charset="0"/>
              </a:rPr>
              <a:t>Discovering signs of damage</a:t>
            </a:r>
          </a:p>
          <a:p>
            <a:pPr marL="342900" lvl="0" indent="-342900" defTabSz="933450">
              <a:lnSpc>
                <a:spcPct val="90000"/>
              </a:lnSpc>
              <a:spcBef>
                <a:spcPct val="0"/>
              </a:spcBef>
              <a:spcAft>
                <a:spcPct val="35000"/>
              </a:spcAft>
              <a:buFont typeface="Wingdings" panose="05000000000000000000" pitchFamily="2" charset="2"/>
              <a:buChar char="Ø"/>
            </a:pPr>
            <a:r>
              <a:rPr lang="en-GB" sz="2000">
                <a:latin typeface="Century Gothic" panose="020B0502020202020204" pitchFamily="34" charset="0"/>
                <a:ea typeface="Aptos" panose="020B0004020202020204" pitchFamily="34" charset="0"/>
                <a:cs typeface="Times New Roman" panose="02020603050405020304" pitchFamily="18" charset="0"/>
              </a:rPr>
              <a:t>Disrupting sense of security</a:t>
            </a:r>
          </a:p>
          <a:p>
            <a:pPr marL="342900" indent="-342900" defTabSz="933450">
              <a:lnSpc>
                <a:spcPct val="90000"/>
              </a:lnSpc>
              <a:spcBef>
                <a:spcPct val="0"/>
              </a:spcBef>
              <a:spcAft>
                <a:spcPct val="35000"/>
              </a:spcAft>
              <a:buFont typeface="Wingdings" panose="05000000000000000000" pitchFamily="2" charset="2"/>
              <a:buChar char="Ø"/>
            </a:pPr>
            <a:r>
              <a:rPr lang="en-GB" sz="2000">
                <a:latin typeface="Century Gothic" panose="020B0502020202020204" pitchFamily="34" charset="0"/>
                <a:ea typeface="Aptos" panose="020B0004020202020204" pitchFamily="34" charset="0"/>
                <a:cs typeface="Times New Roman" panose="02020603050405020304" pitchFamily="18" charset="0"/>
              </a:rPr>
              <a:t>Tempting Fate </a:t>
            </a:r>
          </a:p>
          <a:p>
            <a:pPr marL="342900" indent="-342900" defTabSz="933450">
              <a:lnSpc>
                <a:spcPct val="90000"/>
              </a:lnSpc>
              <a:spcBef>
                <a:spcPct val="0"/>
              </a:spcBef>
              <a:spcAft>
                <a:spcPct val="35000"/>
              </a:spcAft>
              <a:buFont typeface="Wingdings" panose="05000000000000000000" pitchFamily="2" charset="2"/>
              <a:buChar char="Ø"/>
            </a:pPr>
            <a:r>
              <a:rPr lang="en-GB" sz="2000">
                <a:latin typeface="Century Gothic" panose="020B0502020202020204" pitchFamily="34" charset="0"/>
                <a:ea typeface="Aptos" panose="020B0004020202020204" pitchFamily="34" charset="0"/>
                <a:cs typeface="Times New Roman" panose="02020603050405020304" pitchFamily="18" charset="0"/>
              </a:rPr>
              <a:t>Exposure of poor Diabetes control/ guilt</a:t>
            </a:r>
          </a:p>
          <a:p>
            <a:pPr marL="342900" indent="-342900" defTabSz="933450">
              <a:lnSpc>
                <a:spcPct val="90000"/>
              </a:lnSpc>
              <a:spcBef>
                <a:spcPct val="0"/>
              </a:spcBef>
              <a:spcAft>
                <a:spcPct val="35000"/>
              </a:spcAft>
              <a:buFont typeface="Wingdings" panose="05000000000000000000" pitchFamily="2" charset="2"/>
              <a:buChar char="Ø"/>
            </a:pPr>
            <a:r>
              <a:rPr lang="en-GB" sz="2000">
                <a:latin typeface="Century Gothic" panose="020B0502020202020204" pitchFamily="34" charset="0"/>
                <a:ea typeface="Aptos" panose="020B0004020202020204" pitchFamily="34" charset="0"/>
                <a:cs typeface="Times New Roman" panose="02020603050405020304" pitchFamily="18" charset="0"/>
              </a:rPr>
              <a:t>Nervous about eye drop process</a:t>
            </a:r>
          </a:p>
          <a:p>
            <a:pPr defTabSz="933450">
              <a:lnSpc>
                <a:spcPct val="90000"/>
              </a:lnSpc>
              <a:spcBef>
                <a:spcPct val="0"/>
              </a:spcBef>
              <a:spcAft>
                <a:spcPct val="35000"/>
              </a:spcAft>
            </a:pPr>
            <a:endParaRPr lang="en-GB" sz="2100">
              <a:latin typeface="Century Gothic" panose="020B0502020202020204" pitchFamily="34" charset="0"/>
              <a:ea typeface="Aptos" panose="020B0004020202020204" pitchFamily="34" charset="0"/>
              <a:cs typeface="Times New Roman" panose="02020603050405020304" pitchFamily="18" charset="0"/>
            </a:endParaRPr>
          </a:p>
          <a:p>
            <a:pPr defTabSz="933450">
              <a:lnSpc>
                <a:spcPct val="90000"/>
              </a:lnSpc>
              <a:spcBef>
                <a:spcPct val="0"/>
              </a:spcBef>
              <a:spcAft>
                <a:spcPct val="35000"/>
              </a:spcAft>
            </a:pPr>
            <a:endParaRPr lang="en-GB" sz="2100">
              <a:latin typeface="Century Gothic" panose="020B0502020202020204" pitchFamily="34" charset="0"/>
              <a:ea typeface="Aptos" panose="020B0004020202020204" pitchFamily="34" charset="0"/>
              <a:cs typeface="Times New Roman" panose="02020603050405020304" pitchFamily="18" charset="0"/>
            </a:endParaRPr>
          </a:p>
          <a:p>
            <a:pPr defTabSz="933450">
              <a:lnSpc>
                <a:spcPct val="90000"/>
              </a:lnSpc>
              <a:spcBef>
                <a:spcPct val="0"/>
              </a:spcBef>
              <a:spcAft>
                <a:spcPct val="35000"/>
              </a:spcAft>
            </a:pPr>
            <a:endParaRPr lang="en-GB" sz="2100">
              <a:latin typeface="Century Gothic" panose="020B0502020202020204" pitchFamily="34" charset="0"/>
              <a:ea typeface="Aptos" panose="020B0004020202020204" pitchFamily="34" charset="0"/>
              <a:cs typeface="Times New Roman" panose="02020603050405020304" pitchFamily="18" charset="0"/>
            </a:endParaRPr>
          </a:p>
          <a:p>
            <a:pPr defTabSz="933450">
              <a:lnSpc>
                <a:spcPct val="90000"/>
              </a:lnSpc>
              <a:spcBef>
                <a:spcPct val="0"/>
              </a:spcBef>
              <a:spcAft>
                <a:spcPct val="35000"/>
              </a:spcAft>
            </a:pPr>
            <a:endParaRPr lang="en-GB" sz="2100">
              <a:latin typeface="Century Gothic" panose="020B0502020202020204" pitchFamily="34" charset="0"/>
              <a:ea typeface="Aptos" panose="020B0004020202020204" pitchFamily="34" charset="0"/>
              <a:cs typeface="Times New Roman" panose="02020603050405020304" pitchFamily="18" charset="0"/>
            </a:endParaRPr>
          </a:p>
          <a:p>
            <a:pPr defTabSz="933450">
              <a:lnSpc>
                <a:spcPct val="90000"/>
              </a:lnSpc>
              <a:spcBef>
                <a:spcPct val="0"/>
              </a:spcBef>
              <a:spcAft>
                <a:spcPct val="35000"/>
              </a:spcAft>
            </a:pPr>
            <a:endParaRPr lang="en-GB" sz="2100">
              <a:latin typeface="Century Gothic" panose="020B0502020202020204" pitchFamily="34" charset="0"/>
              <a:ea typeface="Aptos" panose="020B0004020202020204" pitchFamily="34" charset="0"/>
              <a:cs typeface="Times New Roman" panose="02020603050405020304" pitchFamily="18" charset="0"/>
            </a:endParaRPr>
          </a:p>
          <a:p>
            <a:pPr lvl="0" defTabSz="933450">
              <a:lnSpc>
                <a:spcPct val="90000"/>
              </a:lnSpc>
              <a:spcBef>
                <a:spcPct val="0"/>
              </a:spcBef>
              <a:spcAft>
                <a:spcPct val="35000"/>
              </a:spcAft>
            </a:pPr>
            <a:endParaRPr lang="en-GB" sz="2100">
              <a:latin typeface="Century Gothic" panose="020B0502020202020204" pitchFamily="34" charset="0"/>
              <a:ea typeface="Aptos" panose="020B0004020202020204" pitchFamily="34" charset="0"/>
              <a:cs typeface="Times New Roman" panose="02020603050405020304" pitchFamily="18" charset="0"/>
            </a:endParaRPr>
          </a:p>
          <a:p>
            <a:pPr lvl="0" defTabSz="933450">
              <a:lnSpc>
                <a:spcPct val="90000"/>
              </a:lnSpc>
              <a:spcBef>
                <a:spcPct val="0"/>
              </a:spcBef>
              <a:spcAft>
                <a:spcPct val="35000"/>
              </a:spcAft>
            </a:pPr>
            <a:endParaRPr lang="en-GB" sz="2100">
              <a:latin typeface="Century Gothic" panose="020B0502020202020204" pitchFamily="34" charset="0"/>
              <a:ea typeface="Aptos" panose="020B0004020202020204" pitchFamily="34" charset="0"/>
              <a:cs typeface="Times New Roman" panose="02020603050405020304" pitchFamily="18" charset="0"/>
            </a:endParaRPr>
          </a:p>
          <a:p>
            <a:pPr lvl="0" defTabSz="933450">
              <a:lnSpc>
                <a:spcPct val="90000"/>
              </a:lnSpc>
              <a:spcBef>
                <a:spcPct val="0"/>
              </a:spcBef>
              <a:spcAft>
                <a:spcPct val="35000"/>
              </a:spcAft>
            </a:pPr>
            <a:endParaRPr lang="en-GB" sz="2100" kern="1200">
              <a:latin typeface="Century Gothic" panose="020B0502020202020204" pitchFamily="34" charset="0"/>
              <a:ea typeface="Aptos" panose="020B0004020202020204" pitchFamily="34" charset="0"/>
              <a:cs typeface="Times New Roman" panose="02020603050405020304" pitchFamily="18" charset="0"/>
            </a:endParaRPr>
          </a:p>
          <a:p>
            <a:pPr marL="0" lvl="0" indent="0" defTabSz="933450">
              <a:lnSpc>
                <a:spcPct val="90000"/>
              </a:lnSpc>
              <a:spcBef>
                <a:spcPct val="0"/>
              </a:spcBef>
              <a:spcAft>
                <a:spcPct val="35000"/>
              </a:spcAft>
              <a:buFont typeface="Arial" panose="020B0604020202020204" pitchFamily="34" charset="0"/>
              <a:buNone/>
            </a:pPr>
            <a:r>
              <a:rPr lang="en-GB" sz="2100" kern="1200">
                <a:latin typeface="Century Gothic" panose="020B0502020202020204" pitchFamily="34" charset="0"/>
                <a:ea typeface="Aptos" panose="020B0004020202020204" pitchFamily="34" charset="0"/>
                <a:cs typeface="Times New Roman" panose="02020603050405020304" pitchFamily="18" charset="0"/>
              </a:rPr>
              <a:t> </a:t>
            </a:r>
            <a:endParaRPr lang="en-GB" sz="2100" kern="1200"/>
          </a:p>
        </p:txBody>
      </p:sp>
    </p:spTree>
    <p:extLst>
      <p:ext uri="{BB962C8B-B14F-4D97-AF65-F5344CB8AC3E}">
        <p14:creationId xmlns:p14="http://schemas.microsoft.com/office/powerpoint/2010/main" val="2541521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CD094-AC41-46D9-4400-E8FAF91994EF}"/>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6A7DAF2-35EB-2D1B-3AA2-CD8520C4D412}"/>
              </a:ext>
            </a:extLst>
          </p:cNvPr>
          <p:cNvGrpSpPr/>
          <p:nvPr/>
        </p:nvGrpSpPr>
        <p:grpSpPr>
          <a:xfrm>
            <a:off x="-19649215" y="3922870"/>
            <a:ext cx="70845614" cy="2559006"/>
            <a:chOff x="-26343471" y="-144463"/>
            <a:chExt cx="79742747" cy="5851013"/>
          </a:xfrm>
        </p:grpSpPr>
        <p:sp>
          <p:nvSpPr>
            <p:cNvPr id="4" name="AutoShape 6" descr="Image result for sovereign housing association">
              <a:extLst>
                <a:ext uri="{FF2B5EF4-FFF2-40B4-BE49-F238E27FC236}">
                  <a16:creationId xmlns:a16="http://schemas.microsoft.com/office/drawing/2014/main" id="{0ACC7336-30C2-EDD2-95B6-F7D95C8169B1}"/>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8" descr="Image result for sovereign housing association">
              <a:extLst>
                <a:ext uri="{FF2B5EF4-FFF2-40B4-BE49-F238E27FC236}">
                  <a16:creationId xmlns:a16="http://schemas.microsoft.com/office/drawing/2014/main" id="{4DA4AAFC-730C-5A7A-A9A7-FB627C84953A}"/>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10" descr="Image result for sovereign housing association">
              <a:extLst>
                <a:ext uri="{FF2B5EF4-FFF2-40B4-BE49-F238E27FC236}">
                  <a16:creationId xmlns:a16="http://schemas.microsoft.com/office/drawing/2014/main" id="{0741A38D-3380-1A74-B19A-3C8498FBEF0E}"/>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12" descr="Image result for sovereign housing association">
              <a:extLst>
                <a:ext uri="{FF2B5EF4-FFF2-40B4-BE49-F238E27FC236}">
                  <a16:creationId xmlns:a16="http://schemas.microsoft.com/office/drawing/2014/main" id="{515621E9-B275-6231-7349-9C22A12B4A4A}"/>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14" descr="Image result for sovereign housing association">
              <a:extLst>
                <a:ext uri="{FF2B5EF4-FFF2-40B4-BE49-F238E27FC236}">
                  <a16:creationId xmlns:a16="http://schemas.microsoft.com/office/drawing/2014/main" id="{A96FC3CF-DABC-E497-1EFE-59BFB72C723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2" descr="Image result for mind charity logo png">
              <a:extLst>
                <a:ext uri="{FF2B5EF4-FFF2-40B4-BE49-F238E27FC236}">
                  <a16:creationId xmlns:a16="http://schemas.microsoft.com/office/drawing/2014/main" id="{1FAEF55A-63FC-2F38-4688-94DF1707C4A4}"/>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descr="Pink.png">
              <a:extLst>
                <a:ext uri="{FF2B5EF4-FFF2-40B4-BE49-F238E27FC236}">
                  <a16:creationId xmlns:a16="http://schemas.microsoft.com/office/drawing/2014/main" id="{A2E2EECC-B082-E819-D76D-0D08DAB240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343471" y="4530196"/>
              <a:ext cx="40393343" cy="1169987"/>
            </a:xfrm>
            <a:prstGeom prst="rect">
              <a:avLst/>
            </a:prstGeom>
          </p:spPr>
        </p:pic>
        <p:pic>
          <p:nvPicPr>
            <p:cNvPr id="16" name="Picture 15" descr="LightBlue.png">
              <a:extLst>
                <a:ext uri="{FF2B5EF4-FFF2-40B4-BE49-F238E27FC236}">
                  <a16:creationId xmlns:a16="http://schemas.microsoft.com/office/drawing/2014/main" id="{FE890FE5-6E3F-4B70-6C54-218C342309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18131"/>
            <a:stretch/>
          </p:blipFill>
          <p:spPr>
            <a:xfrm>
              <a:off x="-5554126" y="4213244"/>
              <a:ext cx="58953402" cy="1382183"/>
            </a:xfrm>
            <a:prstGeom prst="rect">
              <a:avLst/>
            </a:prstGeom>
          </p:spPr>
        </p:pic>
        <p:pic>
          <p:nvPicPr>
            <p:cNvPr id="19" name="Picture 18" descr="Blue.png">
              <a:extLst>
                <a:ext uri="{FF2B5EF4-FFF2-40B4-BE49-F238E27FC236}">
                  <a16:creationId xmlns:a16="http://schemas.microsoft.com/office/drawing/2014/main" id="{6EB3A952-C7C5-3DF4-014F-87C4824C1AA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7922"/>
            <a:stretch/>
          </p:blipFill>
          <p:spPr>
            <a:xfrm>
              <a:off x="-7518372" y="4099195"/>
              <a:ext cx="23215571" cy="1607355"/>
            </a:xfrm>
            <a:prstGeom prst="rect">
              <a:avLst/>
            </a:prstGeom>
          </p:spPr>
        </p:pic>
        <p:pic>
          <p:nvPicPr>
            <p:cNvPr id="20" name="Picture 19" descr="Green.png">
              <a:extLst>
                <a:ext uri="{FF2B5EF4-FFF2-40B4-BE49-F238E27FC236}">
                  <a16:creationId xmlns:a16="http://schemas.microsoft.com/office/drawing/2014/main" id="{AA142FD0-ED27-9C2B-28A8-921355EE5B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9467" y="4456055"/>
              <a:ext cx="15714134" cy="819482"/>
            </a:xfrm>
            <a:prstGeom prst="rect">
              <a:avLst/>
            </a:prstGeom>
          </p:spPr>
        </p:pic>
        <p:pic>
          <p:nvPicPr>
            <p:cNvPr id="21" name="Picture 20" descr="DarkGreen.png">
              <a:extLst>
                <a:ext uri="{FF2B5EF4-FFF2-40B4-BE49-F238E27FC236}">
                  <a16:creationId xmlns:a16="http://schemas.microsoft.com/office/drawing/2014/main" id="{902B2326-42A7-1134-7338-B08EC5D6965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078338" y="3712721"/>
              <a:ext cx="37917435" cy="1977370"/>
            </a:xfrm>
            <a:prstGeom prst="rect">
              <a:avLst/>
            </a:prstGeom>
          </p:spPr>
        </p:pic>
      </p:grpSp>
      <p:sp>
        <p:nvSpPr>
          <p:cNvPr id="10" name="Title 1">
            <a:extLst>
              <a:ext uri="{FF2B5EF4-FFF2-40B4-BE49-F238E27FC236}">
                <a16:creationId xmlns:a16="http://schemas.microsoft.com/office/drawing/2014/main" id="{AAFCC744-F52A-30F6-D984-2D6C91106247}"/>
              </a:ext>
            </a:extLst>
          </p:cNvPr>
          <p:cNvSpPr txBox="1">
            <a:spLocks/>
          </p:cNvSpPr>
          <p:nvPr/>
        </p:nvSpPr>
        <p:spPr>
          <a:xfrm>
            <a:off x="308367" y="229815"/>
            <a:ext cx="11418277" cy="9704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GB" sz="4400" dirty="0"/>
              <a:t>Audience Typologies </a:t>
            </a:r>
          </a:p>
        </p:txBody>
      </p:sp>
      <p:sp>
        <p:nvSpPr>
          <p:cNvPr id="12" name="Arrow: Left-Right 11">
            <a:extLst>
              <a:ext uri="{FF2B5EF4-FFF2-40B4-BE49-F238E27FC236}">
                <a16:creationId xmlns:a16="http://schemas.microsoft.com/office/drawing/2014/main" id="{5FDB1746-69ED-4EE8-64CA-E0A4CC1B0FE0}"/>
              </a:ext>
            </a:extLst>
          </p:cNvPr>
          <p:cNvSpPr/>
          <p:nvPr/>
        </p:nvSpPr>
        <p:spPr>
          <a:xfrm>
            <a:off x="440405" y="1442629"/>
            <a:ext cx="11178020" cy="3020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D25D17D-2FBB-C549-232B-B8187A7504F8}"/>
              </a:ext>
            </a:extLst>
          </p:cNvPr>
          <p:cNvSpPr txBox="1"/>
          <p:nvPr/>
        </p:nvSpPr>
        <p:spPr>
          <a:xfrm>
            <a:off x="506990" y="1878139"/>
            <a:ext cx="3446585" cy="584775"/>
          </a:xfrm>
          <a:prstGeom prst="rect">
            <a:avLst/>
          </a:prstGeom>
          <a:solidFill>
            <a:schemeClr val="accent5"/>
          </a:solidFill>
          <a:ln>
            <a:solidFill>
              <a:schemeClr val="tx1"/>
            </a:solidFill>
          </a:ln>
        </p:spPr>
        <p:txBody>
          <a:bodyPr wrap="square" rtlCol="0">
            <a:spAutoFit/>
          </a:bodyPr>
          <a:lstStyle/>
          <a:p>
            <a:pPr algn="ctr"/>
            <a:r>
              <a:rPr lang="en-US" sz="1600" dirty="0">
                <a:solidFill>
                  <a:schemeClr val="bg1"/>
                </a:solidFill>
                <a:latin typeface="Century Gothic" panose="020B0502020202020204" pitchFamily="34" charset="0"/>
              </a:rPr>
              <a:t>Committed attenders: </a:t>
            </a:r>
          </a:p>
          <a:p>
            <a:pPr algn="ctr"/>
            <a:r>
              <a:rPr lang="en-US" sz="1600" dirty="0">
                <a:solidFill>
                  <a:schemeClr val="bg1"/>
                </a:solidFill>
                <a:latin typeface="Century Gothic" panose="020B0502020202020204" pitchFamily="34" charset="0"/>
              </a:rPr>
              <a:t>mindset: ‘knowledge is power’</a:t>
            </a:r>
          </a:p>
        </p:txBody>
      </p:sp>
      <p:sp>
        <p:nvSpPr>
          <p:cNvPr id="15" name="TextBox 14">
            <a:extLst>
              <a:ext uri="{FF2B5EF4-FFF2-40B4-BE49-F238E27FC236}">
                <a16:creationId xmlns:a16="http://schemas.microsoft.com/office/drawing/2014/main" id="{DDFDB904-CFCF-7AC7-DC95-8949B92A45C9}"/>
              </a:ext>
            </a:extLst>
          </p:cNvPr>
          <p:cNvSpPr txBox="1"/>
          <p:nvPr/>
        </p:nvSpPr>
        <p:spPr>
          <a:xfrm>
            <a:off x="4396154" y="1878139"/>
            <a:ext cx="3553836" cy="584775"/>
          </a:xfrm>
          <a:prstGeom prst="rect">
            <a:avLst/>
          </a:prstGeom>
          <a:solidFill>
            <a:schemeClr val="accent2"/>
          </a:solidFill>
          <a:ln>
            <a:solidFill>
              <a:schemeClr val="tx1"/>
            </a:solidFill>
          </a:ln>
        </p:spPr>
        <p:txBody>
          <a:bodyPr wrap="square" rtlCol="0">
            <a:spAutoFit/>
          </a:bodyPr>
          <a:lstStyle/>
          <a:p>
            <a:pPr algn="ctr"/>
            <a:r>
              <a:rPr lang="en-US" sz="1600" dirty="0">
                <a:solidFill>
                  <a:schemeClr val="bg1"/>
                </a:solidFill>
                <a:latin typeface="Century Gothic" panose="020B0502020202020204" pitchFamily="34" charset="0"/>
              </a:rPr>
              <a:t>Likely to lapse: </a:t>
            </a:r>
          </a:p>
          <a:p>
            <a:pPr algn="ctr"/>
            <a:r>
              <a:rPr lang="en-US" sz="1600" dirty="0">
                <a:solidFill>
                  <a:schemeClr val="bg1"/>
                </a:solidFill>
                <a:latin typeface="Century Gothic" panose="020B0502020202020204" pitchFamily="34" charset="0"/>
              </a:rPr>
              <a:t>mindset ‘other things on my mind’</a:t>
            </a:r>
          </a:p>
        </p:txBody>
      </p:sp>
      <p:sp>
        <p:nvSpPr>
          <p:cNvPr id="17" name="TextBox 16">
            <a:extLst>
              <a:ext uri="{FF2B5EF4-FFF2-40B4-BE49-F238E27FC236}">
                <a16:creationId xmlns:a16="http://schemas.microsoft.com/office/drawing/2014/main" id="{0DA2CE45-7243-774A-A419-8665FD19792E}"/>
              </a:ext>
            </a:extLst>
          </p:cNvPr>
          <p:cNvSpPr txBox="1"/>
          <p:nvPr/>
        </p:nvSpPr>
        <p:spPr>
          <a:xfrm>
            <a:off x="8280060" y="1878138"/>
            <a:ext cx="3446584" cy="584775"/>
          </a:xfrm>
          <a:prstGeom prst="rect">
            <a:avLst/>
          </a:prstGeom>
          <a:solidFill>
            <a:srgbClr val="FF0000"/>
          </a:solidFill>
          <a:ln>
            <a:solidFill>
              <a:schemeClr val="tx1"/>
            </a:solidFill>
          </a:ln>
        </p:spPr>
        <p:txBody>
          <a:bodyPr wrap="square" rtlCol="0">
            <a:spAutoFit/>
          </a:bodyPr>
          <a:lstStyle/>
          <a:p>
            <a:pPr algn="ctr"/>
            <a:r>
              <a:rPr lang="en-US" sz="1600" dirty="0">
                <a:solidFill>
                  <a:schemeClr val="bg1"/>
                </a:solidFill>
                <a:latin typeface="Century Gothic" panose="020B0502020202020204" pitchFamily="34" charset="0"/>
              </a:rPr>
              <a:t>*Resistant: mindset: </a:t>
            </a:r>
          </a:p>
          <a:p>
            <a:pPr algn="ctr"/>
            <a:r>
              <a:rPr lang="en-US" sz="1600" dirty="0">
                <a:solidFill>
                  <a:schemeClr val="bg1"/>
                </a:solidFill>
                <a:latin typeface="Century Gothic" panose="020B0502020202020204" pitchFamily="34" charset="0"/>
              </a:rPr>
              <a:t>‘ignorance is bliss’</a:t>
            </a:r>
          </a:p>
        </p:txBody>
      </p:sp>
      <p:sp>
        <p:nvSpPr>
          <p:cNvPr id="39" name="Up Arrow 1">
            <a:extLst>
              <a:ext uri="{FF2B5EF4-FFF2-40B4-BE49-F238E27FC236}">
                <a16:creationId xmlns:a16="http://schemas.microsoft.com/office/drawing/2014/main" id="{6D734453-46ED-BDF5-9B48-35F3752A32D2}"/>
              </a:ext>
            </a:extLst>
          </p:cNvPr>
          <p:cNvSpPr/>
          <p:nvPr/>
        </p:nvSpPr>
        <p:spPr>
          <a:xfrm rot="16200000">
            <a:off x="5943728" y="3653999"/>
            <a:ext cx="302004" cy="4039364"/>
          </a:xfrm>
          <a:prstGeom prst="up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Up Arrow 4">
            <a:extLst>
              <a:ext uri="{FF2B5EF4-FFF2-40B4-BE49-F238E27FC236}">
                <a16:creationId xmlns:a16="http://schemas.microsoft.com/office/drawing/2014/main" id="{1FF26111-85C7-C7F2-663E-F2B19506C340}"/>
              </a:ext>
            </a:extLst>
          </p:cNvPr>
          <p:cNvSpPr/>
          <p:nvPr/>
        </p:nvSpPr>
        <p:spPr>
          <a:xfrm rot="5400000">
            <a:off x="5936474" y="3297229"/>
            <a:ext cx="321588" cy="4039363"/>
          </a:xfrm>
          <a:prstGeom prst="up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262E4022-D4B6-C873-A9C0-DEE53AD94310}"/>
              </a:ext>
            </a:extLst>
          </p:cNvPr>
          <p:cNvGrpSpPr/>
          <p:nvPr/>
        </p:nvGrpSpPr>
        <p:grpSpPr>
          <a:xfrm>
            <a:off x="506990" y="5095319"/>
            <a:ext cx="3054366" cy="729364"/>
            <a:chOff x="0" y="0"/>
            <a:chExt cx="1978380" cy="1978380"/>
          </a:xfrm>
        </p:grpSpPr>
        <p:sp>
          <p:nvSpPr>
            <p:cNvPr id="44" name="Oval 43">
              <a:extLst>
                <a:ext uri="{FF2B5EF4-FFF2-40B4-BE49-F238E27FC236}">
                  <a16:creationId xmlns:a16="http://schemas.microsoft.com/office/drawing/2014/main" id="{6DC02C44-757F-8286-151F-3D15467741D8}"/>
                </a:ext>
              </a:extLst>
            </p:cNvPr>
            <p:cNvSpPr/>
            <p:nvPr/>
          </p:nvSpPr>
          <p:spPr>
            <a:xfrm>
              <a:off x="0" y="0"/>
              <a:ext cx="1978380" cy="1978380"/>
            </a:xfrm>
            <a:prstGeom prst="ellipse">
              <a:avLst/>
            </a:prstGeom>
            <a:solidFill>
              <a:srgbClr val="7030A0">
                <a:alpha val="50000"/>
              </a:srgbClr>
            </a:solid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txBody>
            <a:bodyPr/>
            <a:lstStyle/>
            <a:p>
              <a:endParaRPr lang="en-US" sz="1600">
                <a:latin typeface="Century Gothic" panose="020B0502020202020204" pitchFamily="34" charset="0"/>
              </a:endParaRPr>
            </a:p>
          </p:txBody>
        </p:sp>
        <p:sp>
          <p:nvSpPr>
            <p:cNvPr id="45" name="Oval 4">
              <a:extLst>
                <a:ext uri="{FF2B5EF4-FFF2-40B4-BE49-F238E27FC236}">
                  <a16:creationId xmlns:a16="http://schemas.microsoft.com/office/drawing/2014/main" id="{60A4E54D-023F-A9A6-49B7-B65D6A55EB28}"/>
                </a:ext>
              </a:extLst>
            </p:cNvPr>
            <p:cNvSpPr txBox="1"/>
            <p:nvPr/>
          </p:nvSpPr>
          <p:spPr>
            <a:xfrm>
              <a:off x="289727" y="289727"/>
              <a:ext cx="1398926" cy="139892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GB" sz="1400" kern="1200">
                  <a:latin typeface="Century Gothic" panose="020B0502020202020204" pitchFamily="34" charset="0"/>
                </a:rPr>
                <a:t>Reformed non attenders</a:t>
              </a:r>
            </a:p>
          </p:txBody>
        </p:sp>
      </p:grpSp>
      <p:grpSp>
        <p:nvGrpSpPr>
          <p:cNvPr id="47" name="Group 46">
            <a:extLst>
              <a:ext uri="{FF2B5EF4-FFF2-40B4-BE49-F238E27FC236}">
                <a16:creationId xmlns:a16="http://schemas.microsoft.com/office/drawing/2014/main" id="{5769EFD5-4165-58F9-70A2-DB8D3DC57572}"/>
              </a:ext>
            </a:extLst>
          </p:cNvPr>
          <p:cNvGrpSpPr/>
          <p:nvPr/>
        </p:nvGrpSpPr>
        <p:grpSpPr>
          <a:xfrm>
            <a:off x="8628104" y="5049517"/>
            <a:ext cx="3054366" cy="729364"/>
            <a:chOff x="0" y="0"/>
            <a:chExt cx="1978380" cy="1978380"/>
          </a:xfrm>
        </p:grpSpPr>
        <p:sp>
          <p:nvSpPr>
            <p:cNvPr id="48" name="Oval 47">
              <a:extLst>
                <a:ext uri="{FF2B5EF4-FFF2-40B4-BE49-F238E27FC236}">
                  <a16:creationId xmlns:a16="http://schemas.microsoft.com/office/drawing/2014/main" id="{1D618499-042A-9893-01D8-7E810B5F4298}"/>
                </a:ext>
              </a:extLst>
            </p:cNvPr>
            <p:cNvSpPr/>
            <p:nvPr/>
          </p:nvSpPr>
          <p:spPr>
            <a:xfrm>
              <a:off x="0" y="0"/>
              <a:ext cx="1978380" cy="1978380"/>
            </a:xfrm>
            <a:prstGeom prst="ellipse">
              <a:avLst/>
            </a:prstGeom>
            <a:solidFill>
              <a:srgbClr val="7030A0">
                <a:alpha val="50000"/>
              </a:srgbClr>
            </a:solid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txBody>
            <a:bodyPr/>
            <a:lstStyle/>
            <a:p>
              <a:endParaRPr lang="en-US" sz="1600">
                <a:latin typeface="Century Gothic" panose="020B0502020202020204" pitchFamily="34" charset="0"/>
              </a:endParaRPr>
            </a:p>
          </p:txBody>
        </p:sp>
        <p:sp>
          <p:nvSpPr>
            <p:cNvPr id="49" name="Oval 4">
              <a:extLst>
                <a:ext uri="{FF2B5EF4-FFF2-40B4-BE49-F238E27FC236}">
                  <a16:creationId xmlns:a16="http://schemas.microsoft.com/office/drawing/2014/main" id="{DFCE26CC-0AD3-5993-91B8-9991E0881512}"/>
                </a:ext>
              </a:extLst>
            </p:cNvPr>
            <p:cNvSpPr txBox="1"/>
            <p:nvPr/>
          </p:nvSpPr>
          <p:spPr>
            <a:xfrm>
              <a:off x="289727" y="289727"/>
              <a:ext cx="1398926" cy="139892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GB" sz="1400" kern="1200">
                  <a:latin typeface="Century Gothic" panose="020B0502020202020204" pitchFamily="34" charset="0"/>
                </a:rPr>
                <a:t>Lapsing attenders</a:t>
              </a:r>
            </a:p>
          </p:txBody>
        </p:sp>
      </p:grpSp>
      <p:grpSp>
        <p:nvGrpSpPr>
          <p:cNvPr id="66" name="Group 65">
            <a:extLst>
              <a:ext uri="{FF2B5EF4-FFF2-40B4-BE49-F238E27FC236}">
                <a16:creationId xmlns:a16="http://schemas.microsoft.com/office/drawing/2014/main" id="{52FE430D-C821-463F-512A-E923038E696E}"/>
              </a:ext>
            </a:extLst>
          </p:cNvPr>
          <p:cNvGrpSpPr/>
          <p:nvPr/>
        </p:nvGrpSpPr>
        <p:grpSpPr>
          <a:xfrm>
            <a:off x="794112" y="2710891"/>
            <a:ext cx="3469967" cy="1845529"/>
            <a:chOff x="719189" y="3063783"/>
            <a:chExt cx="3312239" cy="1694453"/>
          </a:xfrm>
        </p:grpSpPr>
        <p:graphicFrame>
          <p:nvGraphicFramePr>
            <p:cNvPr id="65" name="Diagram 64">
              <a:extLst>
                <a:ext uri="{FF2B5EF4-FFF2-40B4-BE49-F238E27FC236}">
                  <a16:creationId xmlns:a16="http://schemas.microsoft.com/office/drawing/2014/main" id="{D6649727-8376-2C65-530E-E74795272057}"/>
                </a:ext>
              </a:extLst>
            </p:cNvPr>
            <p:cNvGraphicFramePr/>
            <p:nvPr/>
          </p:nvGraphicFramePr>
          <p:xfrm>
            <a:off x="719189" y="3063783"/>
            <a:ext cx="1820811" cy="16944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a:extLst>
                <a:ext uri="{FF2B5EF4-FFF2-40B4-BE49-F238E27FC236}">
                  <a16:creationId xmlns:a16="http://schemas.microsoft.com/office/drawing/2014/main" id="{E259F836-14B6-08BB-58BB-76E995789B1F}"/>
                </a:ext>
              </a:extLst>
            </p:cNvPr>
            <p:cNvGraphicFramePr/>
            <p:nvPr/>
          </p:nvGraphicFramePr>
          <p:xfrm>
            <a:off x="1552426" y="3063783"/>
            <a:ext cx="2479002" cy="16944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67" name="Group 66">
            <a:extLst>
              <a:ext uri="{FF2B5EF4-FFF2-40B4-BE49-F238E27FC236}">
                <a16:creationId xmlns:a16="http://schemas.microsoft.com/office/drawing/2014/main" id="{DD4F14DA-619A-3C5D-CA48-C084EB9B0611}"/>
              </a:ext>
            </a:extLst>
          </p:cNvPr>
          <p:cNvGrpSpPr/>
          <p:nvPr/>
        </p:nvGrpSpPr>
        <p:grpSpPr>
          <a:xfrm>
            <a:off x="4433630" y="2710891"/>
            <a:ext cx="3600236" cy="1845529"/>
            <a:chOff x="719189" y="3063783"/>
            <a:chExt cx="3312239" cy="1694453"/>
          </a:xfrm>
        </p:grpSpPr>
        <p:graphicFrame>
          <p:nvGraphicFramePr>
            <p:cNvPr id="69" name="Diagram 68">
              <a:extLst>
                <a:ext uri="{FF2B5EF4-FFF2-40B4-BE49-F238E27FC236}">
                  <a16:creationId xmlns:a16="http://schemas.microsoft.com/office/drawing/2014/main" id="{21B78A06-2C97-DF54-F18B-F66F03C43226}"/>
                </a:ext>
              </a:extLst>
            </p:cNvPr>
            <p:cNvGraphicFramePr/>
            <p:nvPr/>
          </p:nvGraphicFramePr>
          <p:xfrm>
            <a:off x="1552426" y="3063783"/>
            <a:ext cx="2479002" cy="169445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68" name="Diagram 67">
              <a:extLst>
                <a:ext uri="{FF2B5EF4-FFF2-40B4-BE49-F238E27FC236}">
                  <a16:creationId xmlns:a16="http://schemas.microsoft.com/office/drawing/2014/main" id="{54AD60A4-5E4F-2E3A-3A16-FEF0D4769FB2}"/>
                </a:ext>
              </a:extLst>
            </p:cNvPr>
            <p:cNvGraphicFramePr/>
            <p:nvPr/>
          </p:nvGraphicFramePr>
          <p:xfrm>
            <a:off x="719189" y="3063783"/>
            <a:ext cx="1820811" cy="169445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grpSp>
        <p:nvGrpSpPr>
          <p:cNvPr id="70" name="Group 69">
            <a:extLst>
              <a:ext uri="{FF2B5EF4-FFF2-40B4-BE49-F238E27FC236}">
                <a16:creationId xmlns:a16="http://schemas.microsoft.com/office/drawing/2014/main" id="{8055B9DF-51BF-87DC-E050-CD85E4DEE467}"/>
              </a:ext>
            </a:extLst>
          </p:cNvPr>
          <p:cNvGrpSpPr/>
          <p:nvPr/>
        </p:nvGrpSpPr>
        <p:grpSpPr>
          <a:xfrm>
            <a:off x="8392352" y="2710891"/>
            <a:ext cx="3600236" cy="1845529"/>
            <a:chOff x="719189" y="3063783"/>
            <a:chExt cx="3312239" cy="1694453"/>
          </a:xfrm>
        </p:grpSpPr>
        <p:graphicFrame>
          <p:nvGraphicFramePr>
            <p:cNvPr id="71" name="Diagram 70">
              <a:extLst>
                <a:ext uri="{FF2B5EF4-FFF2-40B4-BE49-F238E27FC236}">
                  <a16:creationId xmlns:a16="http://schemas.microsoft.com/office/drawing/2014/main" id="{B5E93648-FB7B-85D6-57C7-6F220BBE25D8}"/>
                </a:ext>
              </a:extLst>
            </p:cNvPr>
            <p:cNvGraphicFramePr/>
            <p:nvPr/>
          </p:nvGraphicFramePr>
          <p:xfrm>
            <a:off x="1552426" y="3063783"/>
            <a:ext cx="2479002" cy="1694453"/>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72" name="Diagram 71">
              <a:extLst>
                <a:ext uri="{FF2B5EF4-FFF2-40B4-BE49-F238E27FC236}">
                  <a16:creationId xmlns:a16="http://schemas.microsoft.com/office/drawing/2014/main" id="{29CFBC63-FDCE-495C-A54F-776D22108AB3}"/>
                </a:ext>
              </a:extLst>
            </p:cNvPr>
            <p:cNvGraphicFramePr/>
            <p:nvPr/>
          </p:nvGraphicFramePr>
          <p:xfrm>
            <a:off x="719189" y="3063783"/>
            <a:ext cx="1820811" cy="1694453"/>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pSp>
      <p:grpSp>
        <p:nvGrpSpPr>
          <p:cNvPr id="5" name="Group 4">
            <a:extLst>
              <a:ext uri="{FF2B5EF4-FFF2-40B4-BE49-F238E27FC236}">
                <a16:creationId xmlns:a16="http://schemas.microsoft.com/office/drawing/2014/main" id="{BADD066C-4061-229E-CFEF-B06900363AE0}"/>
              </a:ext>
            </a:extLst>
          </p:cNvPr>
          <p:cNvGrpSpPr/>
          <p:nvPr/>
        </p:nvGrpSpPr>
        <p:grpSpPr>
          <a:xfrm>
            <a:off x="8630644" y="5833770"/>
            <a:ext cx="3096000" cy="803504"/>
            <a:chOff x="127024" y="65802"/>
            <a:chExt cx="1978380" cy="1978380"/>
          </a:xfrm>
          <a:solidFill>
            <a:srgbClr val="FFF17E"/>
          </a:solidFill>
        </p:grpSpPr>
        <p:sp>
          <p:nvSpPr>
            <p:cNvPr id="22" name="Oval 21">
              <a:extLst>
                <a:ext uri="{FF2B5EF4-FFF2-40B4-BE49-F238E27FC236}">
                  <a16:creationId xmlns:a16="http://schemas.microsoft.com/office/drawing/2014/main" id="{8F616940-8DD5-CC0F-1D5B-3F4D430FD442}"/>
                </a:ext>
              </a:extLst>
            </p:cNvPr>
            <p:cNvSpPr/>
            <p:nvPr/>
          </p:nvSpPr>
          <p:spPr>
            <a:xfrm>
              <a:off x="127024" y="65802"/>
              <a:ext cx="1978380" cy="1978380"/>
            </a:xfrm>
            <a:prstGeom prst="ellipse">
              <a:avLst/>
            </a:prstGeom>
            <a:grp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txBody>
            <a:bodyPr/>
            <a:lstStyle/>
            <a:p>
              <a:endParaRPr lang="en-US" sz="1600">
                <a:latin typeface="Century Gothic" panose="020B0502020202020204" pitchFamily="34" charset="0"/>
              </a:endParaRPr>
            </a:p>
          </p:txBody>
        </p:sp>
        <p:sp>
          <p:nvSpPr>
            <p:cNvPr id="23" name="Oval 4">
              <a:extLst>
                <a:ext uri="{FF2B5EF4-FFF2-40B4-BE49-F238E27FC236}">
                  <a16:creationId xmlns:a16="http://schemas.microsoft.com/office/drawing/2014/main" id="{AA15E03F-D1C8-04AA-9110-D9BF984ECF8C}"/>
                </a:ext>
              </a:extLst>
            </p:cNvPr>
            <p:cNvSpPr txBox="1"/>
            <p:nvPr/>
          </p:nvSpPr>
          <p:spPr>
            <a:xfrm>
              <a:off x="416751" y="458484"/>
              <a:ext cx="1398926" cy="1398925"/>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GB" sz="1400">
                  <a:latin typeface="Century Gothic" panose="020B0502020202020204" pitchFamily="34" charset="0"/>
                </a:rPr>
                <a:t>* Likely to be Persistent-Non Attenders &amp; need DES the most  </a:t>
              </a:r>
              <a:endParaRPr lang="en-GB" sz="1400" kern="1200">
                <a:latin typeface="Century Gothic" panose="020B0502020202020204" pitchFamily="34" charset="0"/>
              </a:endParaRPr>
            </a:p>
          </p:txBody>
        </p:sp>
      </p:grpSp>
    </p:spTree>
    <p:extLst>
      <p:ext uri="{BB962C8B-B14F-4D97-AF65-F5344CB8AC3E}">
        <p14:creationId xmlns:p14="http://schemas.microsoft.com/office/powerpoint/2010/main" val="3708627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6AA3C-8808-4933-EF74-4BA4C3C8477F}"/>
              </a:ext>
            </a:extLst>
          </p:cNvPr>
          <p:cNvSpPr>
            <a:spLocks noGrp="1"/>
          </p:cNvSpPr>
          <p:nvPr>
            <p:ph type="title"/>
          </p:nvPr>
        </p:nvSpPr>
        <p:spPr>
          <a:xfrm>
            <a:off x="432000" y="432000"/>
            <a:ext cx="11404154" cy="1023726"/>
          </a:xfrm>
        </p:spPr>
        <p:txBody>
          <a:bodyPr>
            <a:normAutofit/>
          </a:bodyPr>
          <a:lstStyle/>
          <a:p>
            <a:pPr algn="ctr"/>
            <a:r>
              <a:rPr lang="en-GB" sz="4900" b="0"/>
              <a:t>Awareness</a:t>
            </a:r>
            <a:endParaRPr lang="en-GB" b="0">
              <a:solidFill>
                <a:schemeClr val="bg2"/>
              </a:solidFill>
            </a:endParaRPr>
          </a:p>
        </p:txBody>
      </p:sp>
      <p:sp>
        <p:nvSpPr>
          <p:cNvPr id="6" name="TextBox 5">
            <a:extLst>
              <a:ext uri="{FF2B5EF4-FFF2-40B4-BE49-F238E27FC236}">
                <a16:creationId xmlns:a16="http://schemas.microsoft.com/office/drawing/2014/main" id="{15D61B08-46BB-EFC4-BC23-743F7CD0520F}"/>
              </a:ext>
            </a:extLst>
          </p:cNvPr>
          <p:cNvSpPr txBox="1"/>
          <p:nvPr/>
        </p:nvSpPr>
        <p:spPr>
          <a:xfrm>
            <a:off x="338904" y="1538578"/>
            <a:ext cx="11353799" cy="3913635"/>
          </a:xfrm>
          <a:prstGeom prst="rect">
            <a:avLst/>
          </a:prstGeom>
          <a:noFill/>
        </p:spPr>
        <p:txBody>
          <a:bodyPr wrap="square" lIns="91440" tIns="45720" rIns="91440" bIns="45720" rtlCol="0" anchor="t">
            <a:spAutoFit/>
          </a:bodyPr>
          <a:lstStyle/>
          <a:p>
            <a:pPr marL="274320" marR="219710">
              <a:lnSpc>
                <a:spcPct val="120000"/>
              </a:lnSpc>
            </a:pPr>
            <a:r>
              <a:rPr lang="en-GB" sz="2400" b="1">
                <a:solidFill>
                  <a:srgbClr val="0072CE"/>
                </a:solidFill>
                <a:ea typeface="Calibri"/>
                <a:cs typeface="Times New Roman"/>
              </a:rPr>
              <a:t>DES providers are mindful of this audience’s barriers and report a range of challenges experienced at a service level</a:t>
            </a:r>
          </a:p>
          <a:p>
            <a:pPr marL="274320" marR="219710">
              <a:lnSpc>
                <a:spcPct val="120000"/>
              </a:lnSpc>
            </a:pPr>
            <a:endParaRPr lang="en-GB" sz="2400" b="1">
              <a:solidFill>
                <a:srgbClr val="000000"/>
              </a:solidFill>
              <a:ea typeface="Calibri"/>
              <a:cs typeface="Times New Roman"/>
            </a:endParaRPr>
          </a:p>
          <a:p>
            <a:pPr marL="274320" marR="219710">
              <a:lnSpc>
                <a:spcPct val="120000"/>
              </a:lnSpc>
            </a:pPr>
            <a:r>
              <a:rPr lang="en-US" sz="2400">
                <a:solidFill>
                  <a:srgbClr val="000000"/>
                </a:solidFill>
                <a:ea typeface="Calibri"/>
                <a:cs typeface="Times New Roman"/>
              </a:rPr>
              <a:t>Specific engagement/awareness issues: </a:t>
            </a:r>
          </a:p>
          <a:p>
            <a:pPr marL="617220" marR="219710" indent="-342900">
              <a:lnSpc>
                <a:spcPct val="120000"/>
              </a:lnSpc>
              <a:buFont typeface="Wingdings" panose="05000000000000000000" pitchFamily="2" charset="2"/>
              <a:buChar char="Ø"/>
            </a:pPr>
            <a:r>
              <a:rPr lang="en-US" sz="2400" b="1">
                <a:solidFill>
                  <a:srgbClr val="000000"/>
                </a:solidFill>
                <a:ea typeface="Calibri"/>
                <a:cs typeface="Times New Roman"/>
              </a:rPr>
              <a:t>Admin-intensive cohort to track</a:t>
            </a:r>
            <a:r>
              <a:rPr lang="en-US" sz="2400">
                <a:solidFill>
                  <a:srgbClr val="000000"/>
                </a:solidFill>
                <a:ea typeface="Calibri"/>
                <a:cs typeface="Times New Roman"/>
              </a:rPr>
              <a:t> </a:t>
            </a:r>
            <a:r>
              <a:rPr lang="en-US" sz="2400" b="1">
                <a:solidFill>
                  <a:srgbClr val="000000"/>
                </a:solidFill>
                <a:ea typeface="Calibri"/>
                <a:cs typeface="Times New Roman"/>
              </a:rPr>
              <a:t>down</a:t>
            </a:r>
            <a:r>
              <a:rPr lang="en-US" sz="2400">
                <a:solidFill>
                  <a:srgbClr val="000000"/>
                </a:solidFill>
                <a:ea typeface="Calibri"/>
                <a:cs typeface="Times New Roman"/>
              </a:rPr>
              <a:t>, especially student population + relatively small proportion of overall caseload </a:t>
            </a:r>
          </a:p>
          <a:p>
            <a:pPr marL="617220" marR="219710" indent="-342900">
              <a:lnSpc>
                <a:spcPct val="120000"/>
              </a:lnSpc>
              <a:buFont typeface="Wingdings" panose="05000000000000000000" pitchFamily="2" charset="2"/>
              <a:buChar char="Ø"/>
            </a:pPr>
            <a:r>
              <a:rPr lang="en-US" sz="2400" b="1">
                <a:solidFill>
                  <a:srgbClr val="000000"/>
                </a:solidFill>
                <a:ea typeface="Calibri"/>
                <a:cs typeface="Times New Roman"/>
              </a:rPr>
              <a:t>Their lack of understanding of DES and low motivation to attend</a:t>
            </a:r>
          </a:p>
          <a:p>
            <a:pPr marL="617220" marR="219710" indent="-342900">
              <a:lnSpc>
                <a:spcPct val="120000"/>
              </a:lnSpc>
              <a:buFont typeface="Wingdings" panose="05000000000000000000" pitchFamily="2" charset="2"/>
              <a:buChar char="Ø"/>
            </a:pPr>
            <a:r>
              <a:rPr lang="en-GB" sz="2400" b="1">
                <a:ea typeface="Calibri"/>
                <a:cs typeface="Arial"/>
              </a:rPr>
              <a:t>Limited opportunities to tailor communications to suit 20-40 years olds</a:t>
            </a:r>
            <a:endParaRPr lang="en-GB" sz="2400">
              <a:ea typeface="Calibri"/>
              <a:cs typeface="Arial"/>
            </a:endParaRPr>
          </a:p>
          <a:p>
            <a:pPr marL="560070" marR="219710" indent="-285750">
              <a:lnSpc>
                <a:spcPct val="120000"/>
              </a:lnSpc>
              <a:buFont typeface="Arial" panose="020B0604020202020204" pitchFamily="34" charset="0"/>
              <a:buChar char="•"/>
            </a:pPr>
            <a:endParaRPr lang="en-GB" sz="1600">
              <a:latin typeface="Calibri" panose="020F0502020204030204"/>
              <a:ea typeface="Calibri"/>
              <a:cs typeface="Calibri"/>
            </a:endParaRPr>
          </a:p>
        </p:txBody>
      </p:sp>
    </p:spTree>
    <p:extLst>
      <p:ext uri="{BB962C8B-B14F-4D97-AF65-F5344CB8AC3E}">
        <p14:creationId xmlns:p14="http://schemas.microsoft.com/office/powerpoint/2010/main" val="343683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F093E5D-CD01-DFE6-7509-900F81AFF748}"/>
              </a:ext>
            </a:extLst>
          </p:cNvPr>
          <p:cNvSpPr txBox="1"/>
          <p:nvPr/>
        </p:nvSpPr>
        <p:spPr>
          <a:xfrm>
            <a:off x="285696" y="1277299"/>
            <a:ext cx="11200428" cy="5170646"/>
          </a:xfrm>
          <a:prstGeom prst="rect">
            <a:avLst/>
          </a:prstGeom>
          <a:noFill/>
        </p:spPr>
        <p:txBody>
          <a:bodyPr wrap="square">
            <a:spAutoFit/>
          </a:bodyPr>
          <a:lstStyle/>
          <a:p>
            <a:pPr marL="342900" indent="-342900">
              <a:buFont typeface="Wingdings" panose="05000000000000000000" pitchFamily="2" charset="2"/>
              <a:buChar char="Ø"/>
            </a:pPr>
            <a:r>
              <a:rPr lang="en-GB" sz="2200" b="1"/>
              <a:t>Engagement officers and outreach opportunities -</a:t>
            </a:r>
            <a:r>
              <a:rPr lang="en-GB" sz="2200"/>
              <a:t> range of events e.g. wellbeing events, employer events, community events  - join up with Local Council Outreach Teams</a:t>
            </a:r>
          </a:p>
          <a:p>
            <a:pPr marL="342900" indent="-342900">
              <a:buFont typeface="Wingdings" panose="05000000000000000000" pitchFamily="2" charset="2"/>
              <a:buChar char="Ø"/>
            </a:pPr>
            <a:r>
              <a:rPr lang="en-GB" sz="2200" b="1"/>
              <a:t>Better connection with local Diabetes Teams/GPs </a:t>
            </a:r>
            <a:r>
              <a:rPr lang="en-GB" sz="2200"/>
              <a:t>re raising awareness &amp; marketing </a:t>
            </a:r>
            <a:r>
              <a:rPr lang="en-GB" sz="2200" err="1"/>
              <a:t>incl</a:t>
            </a:r>
            <a:r>
              <a:rPr lang="en-GB" sz="2200"/>
              <a:t> leaflets for newly diagnosed</a:t>
            </a:r>
          </a:p>
          <a:p>
            <a:pPr marL="342900" indent="-342900">
              <a:buFont typeface="Wingdings" panose="05000000000000000000" pitchFamily="2" charset="2"/>
              <a:buChar char="Ø"/>
            </a:pPr>
            <a:r>
              <a:rPr lang="en-GB" sz="2200" b="1"/>
              <a:t>Keep DES on the public agenda </a:t>
            </a:r>
            <a:r>
              <a:rPr lang="en-GB" sz="2200"/>
              <a:t>- thru better support from Communications &amp; Inequality Teams with  patient-facing marketing </a:t>
            </a:r>
            <a:r>
              <a:rPr lang="en-GB" sz="2200" err="1"/>
              <a:t>esp</a:t>
            </a:r>
            <a:r>
              <a:rPr lang="en-GB" sz="2200"/>
              <a:t> around diabetes – offer case studies/human stories, joint diabetes awareness campaigns &amp; diabetes prevention week/month campaign + ongoing PHE Healthy Living Campaigns  </a:t>
            </a:r>
          </a:p>
          <a:p>
            <a:pPr marL="342900" indent="-342900">
              <a:buFont typeface="Wingdings" panose="05000000000000000000" pitchFamily="2" charset="2"/>
              <a:buChar char="Ø"/>
            </a:pPr>
            <a:r>
              <a:rPr lang="en-GB" sz="2200" b="1"/>
              <a:t>Connect with local partners/leaders </a:t>
            </a:r>
            <a:r>
              <a:rPr lang="en-GB" sz="2200"/>
              <a:t>– within specific communities &amp; local Diabetes branches &amp; other diabetic support groups</a:t>
            </a:r>
          </a:p>
          <a:p>
            <a:pPr marL="342900" indent="-342900">
              <a:buFont typeface="Wingdings" panose="05000000000000000000" pitchFamily="2" charset="2"/>
              <a:buChar char="Ø"/>
            </a:pPr>
            <a:r>
              <a:rPr lang="en-GB" sz="2200" b="1"/>
              <a:t>Outreach events </a:t>
            </a:r>
            <a:r>
              <a:rPr lang="en-GB" sz="2200"/>
              <a:t>– via community contacts – faith communities health programmes (mosques, churches, temples etc); MECC events</a:t>
            </a:r>
          </a:p>
          <a:p>
            <a:pPr marL="342900" indent="-342900">
              <a:buFont typeface="Wingdings" panose="05000000000000000000" pitchFamily="2" charset="2"/>
              <a:buChar char="Ø"/>
            </a:pPr>
            <a:r>
              <a:rPr lang="en-GB" sz="2200" b="1"/>
              <a:t>Connect with other NHS services  </a:t>
            </a:r>
            <a:r>
              <a:rPr lang="en-GB" sz="2200"/>
              <a:t>– </a:t>
            </a:r>
            <a:r>
              <a:rPr lang="en-GB" sz="2200" err="1"/>
              <a:t>eg</a:t>
            </a:r>
            <a:r>
              <a:rPr lang="en-GB" sz="2200"/>
              <a:t> pharmacies &amp; community nurses</a:t>
            </a:r>
          </a:p>
          <a:p>
            <a:pPr marL="342900" indent="-342900">
              <a:buFont typeface="Wingdings" panose="05000000000000000000" pitchFamily="2" charset="2"/>
              <a:buChar char="Ø"/>
            </a:pPr>
            <a:r>
              <a:rPr lang="en-GB" sz="2200" b="1"/>
              <a:t>Health Equity Audits</a:t>
            </a:r>
            <a:r>
              <a:rPr lang="en-GB" sz="2200"/>
              <a:t> - support tool re population overview, data &amp; Action Plan</a:t>
            </a:r>
          </a:p>
        </p:txBody>
      </p:sp>
      <p:sp>
        <p:nvSpPr>
          <p:cNvPr id="2" name="Title 2">
            <a:extLst>
              <a:ext uri="{FF2B5EF4-FFF2-40B4-BE49-F238E27FC236}">
                <a16:creationId xmlns:a16="http://schemas.microsoft.com/office/drawing/2014/main" id="{5F35060B-2355-2610-73A6-284E632FDEB9}"/>
              </a:ext>
            </a:extLst>
          </p:cNvPr>
          <p:cNvSpPr txBox="1">
            <a:spLocks/>
          </p:cNvSpPr>
          <p:nvPr/>
        </p:nvSpPr>
        <p:spPr>
          <a:xfrm>
            <a:off x="432000" y="410055"/>
            <a:ext cx="11404154" cy="102372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800" b="0"/>
              <a:t>Awareness: </a:t>
            </a:r>
            <a:r>
              <a:rPr lang="en-GB" sz="4800" b="0">
                <a:solidFill>
                  <a:schemeClr val="bg2"/>
                </a:solidFill>
              </a:rPr>
              <a:t>some initiatives &amp; ideas</a:t>
            </a:r>
          </a:p>
        </p:txBody>
      </p:sp>
    </p:spTree>
    <p:extLst>
      <p:ext uri="{BB962C8B-B14F-4D97-AF65-F5344CB8AC3E}">
        <p14:creationId xmlns:p14="http://schemas.microsoft.com/office/powerpoint/2010/main" val="426339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9B4AD-F9C7-F767-9054-1ECF19CC995A}"/>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A30945FC-C86F-1AB6-F97A-8ED909A064E2}"/>
              </a:ext>
            </a:extLst>
          </p:cNvPr>
          <p:cNvSpPr>
            <a:spLocks noGrp="1"/>
          </p:cNvSpPr>
          <p:nvPr>
            <p:ph type="body" sz="quarter" idx="15"/>
          </p:nvPr>
        </p:nvSpPr>
        <p:spPr>
          <a:xfrm>
            <a:off x="584183" y="1214323"/>
            <a:ext cx="4967021" cy="621792"/>
          </a:xfrm>
        </p:spPr>
        <p:txBody>
          <a:bodyPr>
            <a:normAutofit/>
          </a:bodyPr>
          <a:lstStyle/>
          <a:p>
            <a:r>
              <a:rPr lang="en-GB" sz="2300" b="0" spc="-40" dirty="0"/>
              <a:t>AWARENESS: </a:t>
            </a:r>
            <a:r>
              <a:rPr lang="en-GB" sz="2300" spc="-40" dirty="0"/>
              <a:t>Your feedback &amp; Ideas</a:t>
            </a:r>
          </a:p>
        </p:txBody>
      </p:sp>
      <p:pic>
        <p:nvPicPr>
          <p:cNvPr id="13" name="Picture 12" descr="A qr code with a black and white background&#10;&#10;AI-generated content may be incorrect.">
            <a:extLst>
              <a:ext uri="{FF2B5EF4-FFF2-40B4-BE49-F238E27FC236}">
                <a16:creationId xmlns:a16="http://schemas.microsoft.com/office/drawing/2014/main" id="{3E1E45F9-FD94-2C2D-DFE0-B766A49496BE}"/>
              </a:ext>
            </a:extLst>
          </p:cNvPr>
          <p:cNvPicPr>
            <a:picLocks noChangeAspect="1"/>
          </p:cNvPicPr>
          <p:nvPr/>
        </p:nvPicPr>
        <p:blipFill>
          <a:blip r:embed="rId3"/>
          <a:stretch>
            <a:fillRect/>
          </a:stretch>
        </p:blipFill>
        <p:spPr>
          <a:xfrm>
            <a:off x="6096000" y="381000"/>
            <a:ext cx="6096000" cy="6096000"/>
          </a:xfrm>
          <a:prstGeom prst="rect">
            <a:avLst/>
          </a:prstGeom>
          <a:noFill/>
        </p:spPr>
      </p:pic>
      <p:sp>
        <p:nvSpPr>
          <p:cNvPr id="6" name="Text Placeholder 5">
            <a:extLst>
              <a:ext uri="{FF2B5EF4-FFF2-40B4-BE49-F238E27FC236}">
                <a16:creationId xmlns:a16="http://schemas.microsoft.com/office/drawing/2014/main" id="{99F4D26C-032B-10A7-EAE4-E1A50FA96D8F}"/>
              </a:ext>
            </a:extLst>
          </p:cNvPr>
          <p:cNvSpPr>
            <a:spLocks noGrp="1"/>
          </p:cNvSpPr>
          <p:nvPr>
            <p:ph idx="1"/>
          </p:nvPr>
        </p:nvSpPr>
        <p:spPr>
          <a:xfrm>
            <a:off x="584183" y="2026310"/>
            <a:ext cx="5019259" cy="3415911"/>
          </a:xfrm>
        </p:spPr>
        <p:txBody>
          <a:bodyPr>
            <a:normAutofit/>
          </a:bodyPr>
          <a:lstStyle/>
          <a:p>
            <a:pPr>
              <a:spcAft>
                <a:spcPts val="1200"/>
              </a:spcAft>
              <a:buClr>
                <a:schemeClr val="accent6"/>
              </a:buClr>
            </a:pPr>
            <a:r>
              <a:rPr lang="en-GB" dirty="0">
                <a:hlinkClick r:id="rId4"/>
              </a:rPr>
              <a:t>https://www.mentimeter.com/app/presentation/al66vkjigsfz99sm8k7naq4xxpkdp25r/edit?source=share-modal</a:t>
            </a:r>
            <a:endParaRPr lang="en-GB" dirty="0"/>
          </a:p>
          <a:p>
            <a:pPr>
              <a:spcAft>
                <a:spcPts val="1200"/>
              </a:spcAft>
              <a:buClr>
                <a:schemeClr val="accent6"/>
              </a:buClr>
            </a:pPr>
            <a:r>
              <a:rPr lang="en-GB" dirty="0">
                <a:hlinkClick r:id="rId5"/>
              </a:rPr>
              <a:t>https://www.menti.com/alz7evqjbn6m</a:t>
            </a:r>
            <a:endParaRPr lang="en-GB" dirty="0"/>
          </a:p>
          <a:p>
            <a:pPr>
              <a:spcAft>
                <a:spcPts val="1200"/>
              </a:spcAft>
              <a:buClr>
                <a:schemeClr val="accent6"/>
              </a:buClr>
            </a:pPr>
            <a:endParaRPr lang="en-GB" dirty="0"/>
          </a:p>
          <a:p>
            <a:pPr>
              <a:spcAft>
                <a:spcPts val="1200"/>
              </a:spcAft>
              <a:buClr>
                <a:schemeClr val="accent6"/>
              </a:buClr>
            </a:pPr>
            <a:r>
              <a:rPr lang="en-GB" dirty="0"/>
              <a:t>Code: 4819 2450</a:t>
            </a:r>
          </a:p>
        </p:txBody>
      </p:sp>
    </p:spTree>
    <p:extLst>
      <p:ext uri="{BB962C8B-B14F-4D97-AF65-F5344CB8AC3E}">
        <p14:creationId xmlns:p14="http://schemas.microsoft.com/office/powerpoint/2010/main" val="306327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F31EC-DD3A-55B5-6031-392573A3475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EC030A-5939-7642-2CB6-085A5FE2FA26}"/>
              </a:ext>
            </a:extLst>
          </p:cNvPr>
          <p:cNvSpPr txBox="1"/>
          <p:nvPr/>
        </p:nvSpPr>
        <p:spPr>
          <a:xfrm>
            <a:off x="2179930" y="1580083"/>
            <a:ext cx="8851391" cy="2862322"/>
          </a:xfrm>
          <a:prstGeom prst="rect">
            <a:avLst/>
          </a:prstGeom>
          <a:noFill/>
        </p:spPr>
        <p:txBody>
          <a:bodyPr wrap="square">
            <a:spAutoFit/>
          </a:bodyPr>
          <a:lstStyle/>
          <a:p>
            <a:r>
              <a:rPr lang="en-GB" sz="3600" dirty="0">
                <a:hlinkClick r:id="rId2"/>
              </a:rPr>
              <a:t>https://www.menti.com/alz7evqjbn6m</a:t>
            </a:r>
            <a:endParaRPr lang="en-GB" sz="3600" dirty="0"/>
          </a:p>
          <a:p>
            <a:endParaRPr lang="en-GB" sz="3600" dirty="0"/>
          </a:p>
          <a:p>
            <a:endParaRPr lang="en-GB" sz="3600" dirty="0"/>
          </a:p>
          <a:p>
            <a:r>
              <a:rPr lang="en-GB" sz="3600" dirty="0"/>
              <a:t>Code: 4819 2450</a:t>
            </a:r>
          </a:p>
          <a:p>
            <a:endParaRPr lang="en-GB" sz="3600" dirty="0"/>
          </a:p>
        </p:txBody>
      </p:sp>
    </p:spTree>
    <p:extLst>
      <p:ext uri="{BB962C8B-B14F-4D97-AF65-F5344CB8AC3E}">
        <p14:creationId xmlns:p14="http://schemas.microsoft.com/office/powerpoint/2010/main" val="52757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A186C-F552-9C04-F03E-4D88F81520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61A5DF-4C51-0A78-E8A9-4BF73FBDC7C9}"/>
              </a:ext>
            </a:extLst>
          </p:cNvPr>
          <p:cNvSpPr>
            <a:spLocks noGrp="1"/>
          </p:cNvSpPr>
          <p:nvPr>
            <p:ph type="title"/>
          </p:nvPr>
        </p:nvSpPr>
        <p:spPr>
          <a:xfrm>
            <a:off x="432000" y="432000"/>
            <a:ext cx="11404154" cy="1023726"/>
          </a:xfrm>
        </p:spPr>
        <p:txBody>
          <a:bodyPr>
            <a:normAutofit/>
          </a:bodyPr>
          <a:lstStyle/>
          <a:p>
            <a:pPr algn="ctr"/>
            <a:r>
              <a:rPr lang="en-GB" sz="4900" b="0"/>
              <a:t>For more information </a:t>
            </a:r>
            <a:endParaRPr lang="en-GB" b="0">
              <a:solidFill>
                <a:schemeClr val="bg2"/>
              </a:solidFill>
            </a:endParaRPr>
          </a:p>
        </p:txBody>
      </p:sp>
      <p:sp>
        <p:nvSpPr>
          <p:cNvPr id="6" name="TextBox 5">
            <a:extLst>
              <a:ext uri="{FF2B5EF4-FFF2-40B4-BE49-F238E27FC236}">
                <a16:creationId xmlns:a16="http://schemas.microsoft.com/office/drawing/2014/main" id="{28405454-EA85-405A-076B-DD1C512DAF0F}"/>
              </a:ext>
            </a:extLst>
          </p:cNvPr>
          <p:cNvSpPr txBox="1"/>
          <p:nvPr/>
        </p:nvSpPr>
        <p:spPr>
          <a:xfrm>
            <a:off x="338904" y="1516633"/>
            <a:ext cx="11353799" cy="5293757"/>
          </a:xfrm>
          <a:prstGeom prst="rect">
            <a:avLst/>
          </a:prstGeom>
          <a:noFill/>
        </p:spPr>
        <p:txBody>
          <a:bodyPr wrap="square" lIns="91440" tIns="45720" rIns="91440" bIns="45720" rtlCol="0" anchor="t">
            <a:spAutoFit/>
          </a:bodyPr>
          <a:lstStyle/>
          <a:p>
            <a:r>
              <a:rPr lang="en-GB" sz="3600" dirty="0">
                <a:cs typeface="Arial"/>
              </a:rPr>
              <a:t>Please find links to:-</a:t>
            </a:r>
          </a:p>
          <a:p>
            <a:pPr marL="800100" lvl="1" indent="-342900">
              <a:buFont typeface="+mj-lt"/>
              <a:buAutoNum type="arabicPeriod"/>
            </a:pPr>
            <a:r>
              <a:rPr lang="en-GB" sz="3600" dirty="0">
                <a:cs typeface="Arial"/>
                <a:hlinkClick r:id="rId3"/>
              </a:rPr>
              <a:t>Final Insight Report</a:t>
            </a:r>
            <a:r>
              <a:rPr lang="en-GB" sz="3600" dirty="0">
                <a:solidFill>
                  <a:srgbClr val="0072CE"/>
                </a:solidFill>
                <a:cs typeface="Arial"/>
              </a:rPr>
              <a:t>* </a:t>
            </a:r>
          </a:p>
          <a:p>
            <a:pPr marL="800100" lvl="1" indent="-342900">
              <a:buFont typeface="+mj-lt"/>
              <a:buAutoNum type="arabicPeriod"/>
            </a:pPr>
            <a:endParaRPr lang="en-GB" sz="3600" dirty="0">
              <a:solidFill>
                <a:srgbClr val="0072CE"/>
              </a:solidFill>
              <a:cs typeface="Arial"/>
            </a:endParaRPr>
          </a:p>
          <a:p>
            <a:pPr marL="800100" lvl="1" indent="-342900">
              <a:buFont typeface="+mj-lt"/>
              <a:buAutoNum type="arabicPeriod"/>
            </a:pPr>
            <a:r>
              <a:rPr lang="en-GB" sz="3600" dirty="0">
                <a:hlinkClick r:id="rId4" tooltip="https://future.nhs.uk/vaccsandscreening/view?objectId=65097072"/>
              </a:rPr>
              <a:t>Provider Briefing Pack* </a:t>
            </a:r>
            <a:r>
              <a:rPr lang="en-GB" sz="3600" dirty="0"/>
              <a:t>- to further support you and colleagues when engaging with 20-40 year olds living in deprived areas (and beyond)</a:t>
            </a:r>
            <a:endParaRPr lang="en-GB" sz="3600" dirty="0">
              <a:cs typeface="Arial"/>
            </a:endParaRPr>
          </a:p>
          <a:p>
            <a:pPr lvl="1"/>
            <a:endParaRPr lang="en-GB" sz="3600" dirty="0">
              <a:cs typeface="Arial"/>
            </a:endParaRPr>
          </a:p>
          <a:p>
            <a:pPr algn="ctr"/>
            <a:r>
              <a:rPr lang="en-GB" sz="3600" dirty="0">
                <a:cs typeface="Arial"/>
                <a:hlinkClick r:id="rId5"/>
              </a:rPr>
              <a:t>*</a:t>
            </a:r>
            <a:r>
              <a:rPr lang="en-GB" sz="3200" dirty="0">
                <a:cs typeface="Arial"/>
                <a:hlinkClick r:id="rId5"/>
              </a:rPr>
              <a:t>https://future.nhs.uk/vaccsandscreening/view?objectID=65096912</a:t>
            </a:r>
            <a:endParaRPr lang="en-GB" sz="3200" dirty="0">
              <a:cs typeface="Arial"/>
            </a:endParaRPr>
          </a:p>
          <a:p>
            <a:pPr marL="285750" indent="-285750">
              <a:buFont typeface="Arial" panose="020B0604020202020204" pitchFamily="34" charset="0"/>
              <a:buChar char="•"/>
            </a:pPr>
            <a:endParaRPr lang="en-GB" dirty="0">
              <a:cs typeface="Arial"/>
            </a:endParaRPr>
          </a:p>
        </p:txBody>
      </p:sp>
    </p:spTree>
    <p:extLst>
      <p:ext uri="{BB962C8B-B14F-4D97-AF65-F5344CB8AC3E}">
        <p14:creationId xmlns:p14="http://schemas.microsoft.com/office/powerpoint/2010/main" val="279789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AD5BE-CA26-B221-641D-962E1E290A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5DDA191-3513-26BD-DE5A-487A78173BB4}"/>
              </a:ext>
            </a:extLst>
          </p:cNvPr>
          <p:cNvSpPr>
            <a:spLocks noGrp="1"/>
          </p:cNvSpPr>
          <p:nvPr>
            <p:ph type="body" sz="quarter" idx="13"/>
          </p:nvPr>
        </p:nvSpPr>
        <p:spPr>
          <a:xfrm>
            <a:off x="412708" y="2088000"/>
            <a:ext cx="3564000" cy="1578744"/>
          </a:xfrm>
          <a:solidFill>
            <a:srgbClr val="F2F2F2"/>
          </a:solidFill>
        </p:spPr>
        <p:txBody>
          <a:bodyPr vert="horz" lIns="72000" tIns="72000" rIns="72000" bIns="72000" rtlCol="0">
            <a:noAutofit/>
          </a:bodyPr>
          <a:lstStyle/>
          <a:p>
            <a:pPr>
              <a:lnSpc>
                <a:spcPct val="100000"/>
              </a:lnSpc>
            </a:pPr>
            <a:r>
              <a:rPr lang="en-US" sz="1000"/>
              <a:t>Worked with the IT providers to implement the new data &amp; reporting requirements and ensure that the data and reporting updates are working as expected</a:t>
            </a:r>
          </a:p>
          <a:p>
            <a:pPr>
              <a:lnSpc>
                <a:spcPct val="100000"/>
              </a:lnSpc>
            </a:pPr>
            <a:r>
              <a:rPr lang="en-US" sz="1000"/>
              <a:t>Worked closely with the National Diabetes Audit to align our data extracts and look at improving our linkage to outcomes</a:t>
            </a:r>
          </a:p>
          <a:p>
            <a:pPr>
              <a:lnSpc>
                <a:spcPct val="100000"/>
              </a:lnSpc>
            </a:pPr>
            <a:r>
              <a:rPr lang="en-US" sz="1000"/>
              <a:t>Complete the DES standards review in Q4 once we have had a full year of the new standards and publish updated thresholds </a:t>
            </a:r>
          </a:p>
          <a:p>
            <a:pPr>
              <a:lnSpc>
                <a:spcPct val="100000"/>
              </a:lnSpc>
            </a:pPr>
            <a:endParaRPr lang="en-US" sz="1000"/>
          </a:p>
          <a:p>
            <a:pPr>
              <a:lnSpc>
                <a:spcPct val="100000"/>
              </a:lnSpc>
            </a:pPr>
            <a:endParaRPr lang="en-GB" sz="1000"/>
          </a:p>
        </p:txBody>
      </p:sp>
      <p:sp>
        <p:nvSpPr>
          <p:cNvPr id="3" name="Text Placeholder 2">
            <a:extLst>
              <a:ext uri="{FF2B5EF4-FFF2-40B4-BE49-F238E27FC236}">
                <a16:creationId xmlns:a16="http://schemas.microsoft.com/office/drawing/2014/main" id="{A6F666A2-C63F-7D9D-3D18-E7AE7B88D24A}"/>
              </a:ext>
            </a:extLst>
          </p:cNvPr>
          <p:cNvSpPr>
            <a:spLocks noGrp="1"/>
          </p:cNvSpPr>
          <p:nvPr>
            <p:ph type="body" sz="quarter" idx="14"/>
          </p:nvPr>
        </p:nvSpPr>
        <p:spPr>
          <a:xfrm>
            <a:off x="4366871" y="2067768"/>
            <a:ext cx="3564000" cy="1512000"/>
          </a:xfrm>
          <a:solidFill>
            <a:srgbClr val="F2F2F2"/>
          </a:solidFill>
        </p:spPr>
        <p:txBody>
          <a:bodyPr vert="horz" lIns="72000" tIns="72000" rIns="72000" bIns="72000" rtlCol="0">
            <a:noAutofit/>
          </a:bodyPr>
          <a:lstStyle/>
          <a:p>
            <a:pPr>
              <a:lnSpc>
                <a:spcPct val="100000"/>
              </a:lnSpc>
            </a:pPr>
            <a:r>
              <a:rPr lang="en-GB" sz="1000"/>
              <a:t>On track with the full guidance review for DES to be completed during 2025/2026 – ensuring all programme guidance is fit for purpose and aligns with the pathway changes that have taken place</a:t>
            </a:r>
          </a:p>
          <a:p>
            <a:pPr>
              <a:lnSpc>
                <a:spcPct val="100000"/>
              </a:lnSpc>
            </a:pPr>
            <a:r>
              <a:rPr lang="en-GB" sz="1000"/>
              <a:t>Updated audit schedule to consider OCT &amp; R2 grading refinement. New governance pack developed and deployed</a:t>
            </a:r>
          </a:p>
          <a:p>
            <a:pPr>
              <a:lnSpc>
                <a:spcPct val="100000"/>
              </a:lnSpc>
            </a:pPr>
            <a:r>
              <a:rPr lang="en-GB" sz="1000"/>
              <a:t>Develop and publish QA assurance framework and governance pack. </a:t>
            </a:r>
          </a:p>
        </p:txBody>
      </p:sp>
      <p:sp>
        <p:nvSpPr>
          <p:cNvPr id="4" name="Text Placeholder 3">
            <a:extLst>
              <a:ext uri="{FF2B5EF4-FFF2-40B4-BE49-F238E27FC236}">
                <a16:creationId xmlns:a16="http://schemas.microsoft.com/office/drawing/2014/main" id="{A3532015-7FE8-A975-F894-C4B4D1BA5A5A}"/>
              </a:ext>
            </a:extLst>
          </p:cNvPr>
          <p:cNvSpPr>
            <a:spLocks noGrp="1"/>
          </p:cNvSpPr>
          <p:nvPr>
            <p:ph type="body" sz="quarter" idx="15"/>
          </p:nvPr>
        </p:nvSpPr>
        <p:spPr>
          <a:solidFill>
            <a:srgbClr val="F2F2F2"/>
          </a:solidFill>
        </p:spPr>
        <p:txBody>
          <a:bodyPr vert="horz" lIns="72000" tIns="72000" rIns="72000" bIns="72000" rtlCol="0" anchor="t">
            <a:noAutofit/>
          </a:bodyPr>
          <a:lstStyle/>
          <a:p>
            <a:pPr>
              <a:lnSpc>
                <a:spcPct val="100000"/>
              </a:lnSpc>
            </a:pPr>
            <a:r>
              <a:rPr lang="en-GB" sz="1000"/>
              <a:t>Work closely with digital screening colleagues, data analytic teams and wider stakeholders to develop a cohorting solution beyond March 2026</a:t>
            </a:r>
          </a:p>
          <a:p>
            <a:pPr>
              <a:lnSpc>
                <a:spcPct val="100000"/>
              </a:lnSpc>
            </a:pPr>
            <a:r>
              <a:rPr lang="en-GB" sz="1000"/>
              <a:t>Full review of SNOMED codes, including ethnicity codes to ensure the information extracted provides the best care opportunities for people offered screening </a:t>
            </a:r>
          </a:p>
          <a:p>
            <a:pPr>
              <a:lnSpc>
                <a:spcPct val="100000"/>
              </a:lnSpc>
            </a:pPr>
            <a:r>
              <a:rPr lang="en-GB" sz="1000"/>
              <a:t>Scope alternative sources of data for extraction e.g. detained settings </a:t>
            </a:r>
          </a:p>
        </p:txBody>
      </p:sp>
      <p:sp>
        <p:nvSpPr>
          <p:cNvPr id="5" name="Text Placeholder 4">
            <a:extLst>
              <a:ext uri="{FF2B5EF4-FFF2-40B4-BE49-F238E27FC236}">
                <a16:creationId xmlns:a16="http://schemas.microsoft.com/office/drawing/2014/main" id="{689A0F87-7646-2B8C-168B-B8877A72EBC9}"/>
              </a:ext>
            </a:extLst>
          </p:cNvPr>
          <p:cNvSpPr>
            <a:spLocks noGrp="1"/>
          </p:cNvSpPr>
          <p:nvPr>
            <p:ph type="body" sz="quarter" idx="16"/>
          </p:nvPr>
        </p:nvSpPr>
        <p:spPr>
          <a:solidFill>
            <a:schemeClr val="bg1">
              <a:lumMod val="95000"/>
            </a:schemeClr>
          </a:solidFill>
        </p:spPr>
        <p:txBody>
          <a:bodyPr vert="horz" lIns="108000" tIns="108000" rIns="108000" bIns="108000" rtlCol="0">
            <a:normAutofit/>
          </a:bodyPr>
          <a:lstStyle/>
          <a:p>
            <a:pPr>
              <a:lnSpc>
                <a:spcPct val="100000"/>
              </a:lnSpc>
            </a:pPr>
            <a:endParaRPr lang="en-GB" sz="1200"/>
          </a:p>
        </p:txBody>
      </p:sp>
      <p:sp>
        <p:nvSpPr>
          <p:cNvPr id="7" name="Content Placeholder 6">
            <a:extLst>
              <a:ext uri="{FF2B5EF4-FFF2-40B4-BE49-F238E27FC236}">
                <a16:creationId xmlns:a16="http://schemas.microsoft.com/office/drawing/2014/main" id="{7C58B11B-A78A-5C53-C745-57846C432599}"/>
              </a:ext>
            </a:extLst>
          </p:cNvPr>
          <p:cNvSpPr>
            <a:spLocks noGrp="1"/>
          </p:cNvSpPr>
          <p:nvPr>
            <p:ph type="body" sz="quarter" idx="17"/>
          </p:nvPr>
        </p:nvSpPr>
        <p:spPr>
          <a:xfrm>
            <a:off x="4366871" y="4400177"/>
            <a:ext cx="3564000" cy="1670810"/>
          </a:xfrm>
          <a:ln w="12700">
            <a:noFill/>
          </a:ln>
        </p:spPr>
        <p:txBody>
          <a:bodyPr lIns="72000" tIns="72000" rIns="72000" bIns="72000">
            <a:noAutofit/>
          </a:bodyPr>
          <a:lstStyle/>
          <a:p>
            <a:pPr>
              <a:lnSpc>
                <a:spcPct val="100000"/>
              </a:lnSpc>
            </a:pPr>
            <a:r>
              <a:rPr lang="en-GB" sz="1000"/>
              <a:t>Review impact of OCT on accessibility and health inequalities through OCT stocktake</a:t>
            </a:r>
          </a:p>
          <a:p>
            <a:pPr>
              <a:lnSpc>
                <a:spcPct val="100000"/>
              </a:lnSpc>
            </a:pPr>
            <a:r>
              <a:rPr lang="en-GB" sz="1000"/>
              <a:t>OCT module to be developed and included in the Health Screener Diploma </a:t>
            </a:r>
          </a:p>
          <a:p>
            <a:pPr>
              <a:lnSpc>
                <a:spcPct val="100000"/>
              </a:lnSpc>
            </a:pPr>
            <a:r>
              <a:rPr lang="en-GB" sz="1000"/>
              <a:t>Work with the Health Inequalities Team to develop a project plan and actions from the insights work looking at barriers to attendance for people aged 20 to 40</a:t>
            </a:r>
          </a:p>
          <a:p>
            <a:pPr>
              <a:lnSpc>
                <a:spcPct val="100000"/>
              </a:lnSpc>
            </a:pPr>
            <a:r>
              <a:rPr lang="en-GB" sz="1000"/>
              <a:t>Refresh of the workforce survey to look at the effect of OCT implementation and R2 grading refinement and potential implication of AI introduction </a:t>
            </a:r>
          </a:p>
          <a:p>
            <a:pPr>
              <a:lnSpc>
                <a:spcPct val="120000"/>
              </a:lnSpc>
            </a:pPr>
            <a:endParaRPr lang="en-GB" sz="1000" b="1"/>
          </a:p>
        </p:txBody>
      </p:sp>
      <p:sp>
        <p:nvSpPr>
          <p:cNvPr id="6" name="Title 5">
            <a:extLst>
              <a:ext uri="{FF2B5EF4-FFF2-40B4-BE49-F238E27FC236}">
                <a16:creationId xmlns:a16="http://schemas.microsoft.com/office/drawing/2014/main" id="{1CA30AF2-8D6F-3EC6-A68F-1FBA9BF64F69}"/>
              </a:ext>
            </a:extLst>
          </p:cNvPr>
          <p:cNvSpPr>
            <a:spLocks noGrp="1"/>
          </p:cNvSpPr>
          <p:nvPr>
            <p:ph type="title"/>
          </p:nvPr>
        </p:nvSpPr>
        <p:spPr>
          <a:xfrm>
            <a:off x="378262" y="209896"/>
            <a:ext cx="11404154" cy="695727"/>
          </a:xfrm>
        </p:spPr>
        <p:txBody>
          <a:bodyPr>
            <a:normAutofit/>
          </a:bodyPr>
          <a:lstStyle/>
          <a:p>
            <a:r>
              <a:rPr lang="en-GB">
                <a:ea typeface="Times New Roman" panose="02020603050405020304" pitchFamily="18" charset="0"/>
              </a:rPr>
              <a:t>What we said we would do in </a:t>
            </a:r>
            <a:r>
              <a:rPr lang="en-GB" sz="3600">
                <a:effectLst/>
                <a:ea typeface="Times New Roman" panose="02020603050405020304" pitchFamily="18" charset="0"/>
              </a:rPr>
              <a:t>2025/2026</a:t>
            </a:r>
            <a:endParaRPr lang="en-GB"/>
          </a:p>
        </p:txBody>
      </p:sp>
      <p:sp>
        <p:nvSpPr>
          <p:cNvPr id="8" name="TextBox 7">
            <a:extLst>
              <a:ext uri="{FF2B5EF4-FFF2-40B4-BE49-F238E27FC236}">
                <a16:creationId xmlns:a16="http://schemas.microsoft.com/office/drawing/2014/main" id="{44BBEE3D-1C89-DC99-F6C8-5AE5722FAC3D}"/>
              </a:ext>
            </a:extLst>
          </p:cNvPr>
          <p:cNvSpPr txBox="1"/>
          <p:nvPr/>
        </p:nvSpPr>
        <p:spPr>
          <a:xfrm>
            <a:off x="8353537" y="3871872"/>
            <a:ext cx="340646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Continuous development, improvement &amp; maintenance of the programme</a:t>
            </a:r>
          </a:p>
        </p:txBody>
      </p:sp>
      <p:sp>
        <p:nvSpPr>
          <p:cNvPr id="9" name="TextBox 8">
            <a:extLst>
              <a:ext uri="{FF2B5EF4-FFF2-40B4-BE49-F238E27FC236}">
                <a16:creationId xmlns:a16="http://schemas.microsoft.com/office/drawing/2014/main" id="{458E24CB-CD64-52E3-8B32-30F51D8CEF62}"/>
              </a:ext>
            </a:extLst>
          </p:cNvPr>
          <p:cNvSpPr txBox="1"/>
          <p:nvPr/>
        </p:nvSpPr>
        <p:spPr>
          <a:xfrm>
            <a:off x="8386710" y="1284697"/>
            <a:ext cx="33732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000000"/>
                </a:solidFill>
                <a:latin typeface="Arial" panose="020B0604020202020204" pitchFamily="34" charset="0"/>
                <a:cs typeface="Arial" panose="020B0604020202020204" pitchFamily="34" charset="0"/>
              </a:rPr>
              <a:t>Future of GP2DRS…</a:t>
            </a:r>
            <a:endPar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2D332C20-605E-C18F-AA37-CD34270AD2B8}"/>
              </a:ext>
            </a:extLst>
          </p:cNvPr>
          <p:cNvSpPr txBox="1"/>
          <p:nvPr/>
        </p:nvSpPr>
        <p:spPr>
          <a:xfrm>
            <a:off x="4428503" y="3743305"/>
            <a:ext cx="35023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Reducing Health Inequalities &amp; workforce development </a:t>
            </a:r>
            <a:endParaRPr kumimoji="0" lang="en-GB"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8FD3895E-E73B-E36C-4FAE-DBA94AAEEF8C}"/>
              </a:ext>
            </a:extLst>
          </p:cNvPr>
          <p:cNvSpPr txBox="1"/>
          <p:nvPr/>
        </p:nvSpPr>
        <p:spPr>
          <a:xfrm>
            <a:off x="4462226" y="1195872"/>
            <a:ext cx="33732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0000"/>
                </a:solidFill>
                <a:latin typeface="Arial" panose="020B0604020202020204" pitchFamily="34" charset="0"/>
                <a:cs typeface="Arial" panose="020B0604020202020204" pitchFamily="34" charset="0"/>
              </a:rPr>
              <a:t>Audit and Impact assessment of </a:t>
            </a: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OCT &amp; R2 grading refinement into the programme</a:t>
            </a:r>
            <a:endParaRPr kumimoji="0" lang="en-GB" sz="1600" b="1"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29B25D15-B28E-F3EE-C18B-548F0113E5DF}"/>
              </a:ext>
            </a:extLst>
          </p:cNvPr>
          <p:cNvSpPr txBox="1"/>
          <p:nvPr/>
        </p:nvSpPr>
        <p:spPr>
          <a:xfrm>
            <a:off x="565136" y="1146197"/>
            <a:ext cx="3240155"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a:ea typeface="+mn-ea"/>
                <a:cs typeface="Arial"/>
              </a:rPr>
              <a:t>Implementation of Phase 3 of 24-month screening intervals &amp; Data alignment</a:t>
            </a:r>
          </a:p>
        </p:txBody>
      </p:sp>
      <p:pic>
        <p:nvPicPr>
          <p:cNvPr id="19" name="Picture 18" descr="Lightbulb off with illuminated background">
            <a:extLst>
              <a:ext uri="{FF2B5EF4-FFF2-40B4-BE49-F238E27FC236}">
                <a16:creationId xmlns:a16="http://schemas.microsoft.com/office/drawing/2014/main" id="{BE380129-18F3-9372-E2CE-7CB286F61F13}"/>
              </a:ext>
            </a:extLst>
          </p:cNvPr>
          <p:cNvPicPr>
            <a:picLocks noChangeAspect="1"/>
          </p:cNvPicPr>
          <p:nvPr/>
        </p:nvPicPr>
        <p:blipFill>
          <a:blip r:embed="rId3"/>
          <a:stretch>
            <a:fillRect/>
          </a:stretch>
        </p:blipFill>
        <p:spPr>
          <a:xfrm>
            <a:off x="365146" y="3743305"/>
            <a:ext cx="3720910" cy="2480001"/>
          </a:xfrm>
          <a:prstGeom prst="rect">
            <a:avLst/>
          </a:prstGeom>
          <a:effectLst>
            <a:outerShdw blurRad="50800" dist="38100" dir="5400000" algn="t" rotWithShape="0">
              <a:prstClr val="black">
                <a:alpha val="40000"/>
              </a:prstClr>
            </a:outerShdw>
          </a:effectLst>
          <a:scene3d>
            <a:camera prst="orthographicFront"/>
            <a:lightRig rig="threePt" dir="t"/>
          </a:scene3d>
          <a:sp3d>
            <a:bevelT/>
          </a:sp3d>
        </p:spPr>
      </p:pic>
      <p:sp>
        <p:nvSpPr>
          <p:cNvPr id="14" name="Text Placeholder 14">
            <a:extLst>
              <a:ext uri="{FF2B5EF4-FFF2-40B4-BE49-F238E27FC236}">
                <a16:creationId xmlns:a16="http://schemas.microsoft.com/office/drawing/2014/main" id="{25965104-C675-DD3E-01BD-FE314C3216F1}"/>
              </a:ext>
            </a:extLst>
          </p:cNvPr>
          <p:cNvSpPr>
            <a:spLocks noGrp="1"/>
          </p:cNvSpPr>
          <p:nvPr>
            <p:ph type="body" sz="quarter" idx="18"/>
          </p:nvPr>
        </p:nvSpPr>
        <p:spPr>
          <a:xfrm>
            <a:off x="8259763" y="4649788"/>
            <a:ext cx="3563937" cy="1512887"/>
          </a:xfrm>
        </p:spPr>
        <p:txBody>
          <a:bodyPr lIns="72000" tIns="72000" rIns="72000" bIns="72000"/>
          <a:lstStyle/>
          <a:p>
            <a:pPr>
              <a:lnSpc>
                <a:spcPct val="100000"/>
              </a:lnSpc>
            </a:pPr>
            <a:r>
              <a:rPr lang="en-GB" sz="900"/>
              <a:t>Work with stakeholders to introduce the NHS App functionality and GP connect – aligning with the digital screening strategy </a:t>
            </a:r>
          </a:p>
          <a:p>
            <a:pPr>
              <a:lnSpc>
                <a:spcPct val="100000"/>
              </a:lnSpc>
            </a:pPr>
            <a:r>
              <a:rPr lang="en-GB" sz="900"/>
              <a:t>Act on the UKNSC review of DES AI research – UKNSC recommendati9on due January 2026.   </a:t>
            </a:r>
          </a:p>
          <a:p>
            <a:pPr>
              <a:lnSpc>
                <a:spcPct val="100000"/>
              </a:lnSpc>
            </a:pPr>
            <a:r>
              <a:rPr lang="en-GB" sz="900"/>
              <a:t>Pilot a Research Impact Needs Assessment (RINA) approach to understand what the priority research areas are. </a:t>
            </a:r>
          </a:p>
          <a:p>
            <a:pPr>
              <a:lnSpc>
                <a:spcPct val="100000"/>
              </a:lnSpc>
            </a:pPr>
            <a:r>
              <a:rPr lang="en-GB" sz="900"/>
              <a:t>Work with the diabetes policy team and the eye care transformation teams to align priorities </a:t>
            </a:r>
          </a:p>
          <a:p>
            <a:pPr>
              <a:lnSpc>
                <a:spcPct val="100000"/>
              </a:lnSpc>
            </a:pPr>
            <a:endParaRPr lang="en-GB" sz="900"/>
          </a:p>
        </p:txBody>
      </p:sp>
    </p:spTree>
    <p:extLst>
      <p:ext uri="{BB962C8B-B14F-4D97-AF65-F5344CB8AC3E}">
        <p14:creationId xmlns:p14="http://schemas.microsoft.com/office/powerpoint/2010/main" val="222618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D553F-1F74-2A75-473A-7684B8C04AA8}"/>
              </a:ext>
            </a:extLst>
          </p:cNvPr>
          <p:cNvSpPr>
            <a:spLocks noGrp="1"/>
          </p:cNvSpPr>
          <p:nvPr>
            <p:ph type="ctrTitle"/>
          </p:nvPr>
        </p:nvSpPr>
        <p:spPr>
          <a:xfrm>
            <a:off x="457316" y="2697480"/>
            <a:ext cx="11301868" cy="1660636"/>
          </a:xfrm>
        </p:spPr>
        <p:txBody>
          <a:bodyPr/>
          <a:lstStyle/>
          <a:p>
            <a:pPr algn="ctr"/>
            <a:br>
              <a:rPr lang="en-GB" noProof="0"/>
            </a:br>
            <a:br>
              <a:rPr lang="en-GB" noProof="0"/>
            </a:br>
            <a:br>
              <a:rPr lang="en-GB" noProof="0"/>
            </a:br>
            <a:r>
              <a:rPr lang="en-GB"/>
              <a:t>DES: </a:t>
            </a:r>
            <a:br>
              <a:rPr lang="en-GB"/>
            </a:br>
            <a:r>
              <a:rPr lang="en-GB" noProof="0"/>
              <a:t>OCT Implementation Stocktake</a:t>
            </a:r>
            <a:br>
              <a:rPr lang="en-GB" noProof="0"/>
            </a:br>
            <a:r>
              <a:rPr lang="en-GB" noProof="0"/>
              <a:t>(mid point review)</a:t>
            </a:r>
          </a:p>
        </p:txBody>
      </p:sp>
      <p:sp>
        <p:nvSpPr>
          <p:cNvPr id="4" name="Text Placeholder 3">
            <a:extLst>
              <a:ext uri="{FF2B5EF4-FFF2-40B4-BE49-F238E27FC236}">
                <a16:creationId xmlns:a16="http://schemas.microsoft.com/office/drawing/2014/main" id="{56A13751-1B6F-1012-ADBC-B27CBA1D3603}"/>
              </a:ext>
            </a:extLst>
          </p:cNvPr>
          <p:cNvSpPr>
            <a:spLocks noGrp="1"/>
          </p:cNvSpPr>
          <p:nvPr>
            <p:ph type="body" sz="quarter" idx="13"/>
          </p:nvPr>
        </p:nvSpPr>
        <p:spPr>
          <a:xfrm>
            <a:off x="2978493" y="4736592"/>
            <a:ext cx="6259513" cy="1362456"/>
          </a:xfrm>
        </p:spPr>
        <p:txBody>
          <a:bodyPr>
            <a:normAutofit lnSpcReduction="10000"/>
          </a:bodyPr>
          <a:lstStyle/>
          <a:p>
            <a:pPr algn="ctr"/>
            <a:r>
              <a:rPr lang="en-GB" noProof="0"/>
              <a:t>September 2025</a:t>
            </a:r>
          </a:p>
          <a:p>
            <a:pPr algn="ctr"/>
            <a:endParaRPr lang="en-GB" noProof="0"/>
          </a:p>
          <a:p>
            <a:pPr algn="ctr"/>
            <a:r>
              <a:rPr lang="en-GB"/>
              <a:t>Shahjalal Ahmed</a:t>
            </a:r>
          </a:p>
          <a:p>
            <a:pPr algn="ctr"/>
            <a:r>
              <a:rPr lang="en-GB"/>
              <a:t>Senior QA Advisor</a:t>
            </a:r>
            <a:endParaRPr lang="en-GB" noProof="0"/>
          </a:p>
        </p:txBody>
      </p:sp>
    </p:spTree>
    <p:extLst>
      <p:ext uri="{BB962C8B-B14F-4D97-AF65-F5344CB8AC3E}">
        <p14:creationId xmlns:p14="http://schemas.microsoft.com/office/powerpoint/2010/main" val="399427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18400" y="235773"/>
            <a:ext cx="11404154" cy="865186"/>
          </a:xfrm>
        </p:spPr>
        <p:txBody>
          <a:bodyPr/>
          <a:lstStyle/>
          <a:p>
            <a:r>
              <a:rPr lang="en-GB" noProof="0"/>
              <a:t>Context</a:t>
            </a:r>
            <a:endParaRPr lang="en-GB" spc="-40" noProof="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318400" y="1632857"/>
            <a:ext cx="7421343" cy="5023321"/>
          </a:xfrm>
        </p:spPr>
        <p:txBody>
          <a:bodyPr>
            <a:noAutofit/>
          </a:bodyPr>
          <a:lstStyle/>
          <a:p>
            <a:pPr>
              <a:lnSpc>
                <a:spcPct val="120000"/>
              </a:lnSpc>
              <a:spcBef>
                <a:spcPts val="600"/>
              </a:spcBef>
            </a:pPr>
            <a:r>
              <a:rPr lang="en-GB" sz="2000">
                <a:solidFill>
                  <a:schemeClr val="accent6"/>
                </a:solidFill>
                <a:latin typeface="+mj-lt"/>
              </a:rPr>
              <a:t>The introduction of</a:t>
            </a:r>
            <a:r>
              <a:rPr lang="en-GB" sz="2000" noProof="0">
                <a:solidFill>
                  <a:schemeClr val="accent6"/>
                </a:solidFill>
                <a:latin typeface="+mj-lt"/>
              </a:rPr>
              <a:t> OCT </a:t>
            </a:r>
            <a:r>
              <a:rPr lang="en-GB" sz="2000">
                <a:solidFill>
                  <a:schemeClr val="accent6"/>
                </a:solidFill>
                <a:latin typeface="+mj-lt"/>
              </a:rPr>
              <a:t>to</a:t>
            </a:r>
            <a:r>
              <a:rPr lang="en-GB" sz="2000" noProof="0">
                <a:solidFill>
                  <a:schemeClr val="accent6"/>
                </a:solidFill>
                <a:latin typeface="+mj-lt"/>
              </a:rPr>
              <a:t> the digital surveillance pathway began in October 2024. </a:t>
            </a:r>
            <a:r>
              <a:rPr lang="en-GB" sz="2000">
                <a:solidFill>
                  <a:schemeClr val="accent6"/>
                </a:solidFill>
                <a:latin typeface="+mj-lt"/>
              </a:rPr>
              <a:t>The ‘target’ for completion</a:t>
            </a:r>
            <a:r>
              <a:rPr lang="en-GB" sz="2000" noProof="0">
                <a:solidFill>
                  <a:schemeClr val="accent6"/>
                </a:solidFill>
                <a:latin typeface="+mj-lt"/>
              </a:rPr>
              <a:t> is October 2025.</a:t>
            </a:r>
          </a:p>
          <a:p>
            <a:pPr>
              <a:lnSpc>
                <a:spcPct val="120000"/>
              </a:lnSpc>
              <a:spcBef>
                <a:spcPts val="600"/>
              </a:spcBef>
            </a:pPr>
            <a:r>
              <a:rPr lang="en-GB" sz="2000">
                <a:solidFill>
                  <a:schemeClr val="accent6"/>
                </a:solidFill>
              </a:rPr>
              <a:t>Safely monitoring more cases of diabetic retinopathy in screening, using capacity gains resulting from extending RDS intervals, is expected to reduce the capacity burden on HES.</a:t>
            </a:r>
            <a:endParaRPr lang="en-GB" sz="2000" noProof="0">
              <a:solidFill>
                <a:schemeClr val="accent6"/>
              </a:solidFill>
              <a:latin typeface="+mj-lt"/>
            </a:endParaRPr>
          </a:p>
          <a:p>
            <a:pPr>
              <a:lnSpc>
                <a:spcPct val="120000"/>
              </a:lnSpc>
              <a:spcBef>
                <a:spcPts val="600"/>
              </a:spcBef>
            </a:pPr>
            <a:r>
              <a:rPr lang="en-GB" sz="2000" b="1" noProof="0">
                <a:solidFill>
                  <a:schemeClr val="accent6"/>
                </a:solidFill>
                <a:latin typeface="+mj-lt"/>
              </a:rPr>
              <a:t>Implementing this change has been a </a:t>
            </a:r>
            <a:r>
              <a:rPr lang="en-GB" sz="2000" b="1">
                <a:solidFill>
                  <a:schemeClr val="accent6"/>
                </a:solidFill>
                <a:latin typeface="+mj-lt"/>
              </a:rPr>
              <a:t>significant</a:t>
            </a:r>
            <a:r>
              <a:rPr lang="en-GB" sz="2000" b="1" noProof="0">
                <a:solidFill>
                  <a:schemeClr val="accent6"/>
                </a:solidFill>
                <a:latin typeface="+mj-lt"/>
              </a:rPr>
              <a:t> undertaking. The services and regional commissioning teams have worked incredibly hard </a:t>
            </a:r>
            <a:r>
              <a:rPr lang="en-GB" sz="2000" b="1">
                <a:solidFill>
                  <a:schemeClr val="accent6"/>
                </a:solidFill>
                <a:latin typeface="+mj-lt"/>
              </a:rPr>
              <a:t>to make progress and, in some cases, complete the implementation</a:t>
            </a:r>
            <a:r>
              <a:rPr lang="en-GB" sz="2000" b="1" noProof="0">
                <a:solidFill>
                  <a:schemeClr val="accent6"/>
                </a:solidFill>
                <a:latin typeface="+mj-lt"/>
              </a:rPr>
              <a:t>.</a:t>
            </a:r>
          </a:p>
          <a:p>
            <a:pPr>
              <a:lnSpc>
                <a:spcPct val="120000"/>
              </a:lnSpc>
            </a:pPr>
            <a:r>
              <a:rPr lang="en-GB" sz="1900" noProof="0">
                <a:solidFill>
                  <a:schemeClr val="accent6"/>
                </a:solidFill>
              </a:rPr>
              <a:t> </a:t>
            </a:r>
          </a:p>
        </p:txBody>
      </p:sp>
      <p:pic>
        <p:nvPicPr>
          <p:cNvPr id="4" name="Picture 2" descr="Image result for Optical Coherence Tomography Oct">
            <a:extLst>
              <a:ext uri="{FF2B5EF4-FFF2-40B4-BE49-F238E27FC236}">
                <a16:creationId xmlns:a16="http://schemas.microsoft.com/office/drawing/2014/main" id="{7C3E1E11-0174-D2EF-1403-2FCE18957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7282" y="1632857"/>
            <a:ext cx="3926062" cy="3265107"/>
          </a:xfrm>
          <a:prstGeom prst="rect">
            <a:avLst/>
          </a:prstGeom>
          <a:noFill/>
          <a:effectLst>
            <a:outerShdw blurRad="50800" dist="38100" dir="5400000" algn="t" rotWithShape="0">
              <a:prstClr val="black">
                <a:alpha val="40000"/>
              </a:prstClr>
            </a:outerShdw>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81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8A89C-08DC-7C18-1845-3DFE92270F66}"/>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EB0C773C-B895-42FD-EB67-11E85A4E2705}"/>
              </a:ext>
            </a:extLst>
          </p:cNvPr>
          <p:cNvSpPr>
            <a:spLocks noGrp="1"/>
          </p:cNvSpPr>
          <p:nvPr>
            <p:ph type="title"/>
          </p:nvPr>
        </p:nvSpPr>
        <p:spPr>
          <a:xfrm>
            <a:off x="283028" y="299637"/>
            <a:ext cx="11404154" cy="865186"/>
          </a:xfrm>
        </p:spPr>
        <p:txBody>
          <a:bodyPr/>
          <a:lstStyle/>
          <a:p>
            <a:r>
              <a:rPr lang="en-GB"/>
              <a:t>Purpose</a:t>
            </a:r>
            <a:endParaRPr lang="en-GB" spc="-40" noProof="0"/>
          </a:p>
        </p:txBody>
      </p:sp>
      <p:sp>
        <p:nvSpPr>
          <p:cNvPr id="5" name="Content Placeholder 4">
            <a:extLst>
              <a:ext uri="{FF2B5EF4-FFF2-40B4-BE49-F238E27FC236}">
                <a16:creationId xmlns:a16="http://schemas.microsoft.com/office/drawing/2014/main" id="{4B0A5A61-414F-1461-6C3F-65BE25D98665}"/>
              </a:ext>
            </a:extLst>
          </p:cNvPr>
          <p:cNvSpPr>
            <a:spLocks noGrp="1"/>
          </p:cNvSpPr>
          <p:nvPr>
            <p:ph idx="1"/>
          </p:nvPr>
        </p:nvSpPr>
        <p:spPr>
          <a:xfrm>
            <a:off x="283028" y="1164823"/>
            <a:ext cx="11625943" cy="5282119"/>
          </a:xfrm>
        </p:spPr>
        <p:txBody>
          <a:bodyPr>
            <a:normAutofit/>
          </a:bodyPr>
          <a:lstStyle/>
          <a:p>
            <a:pPr fontAlgn="base"/>
            <a:r>
              <a:rPr lang="en-GB">
                <a:solidFill>
                  <a:schemeClr val="accent6"/>
                </a:solidFill>
              </a:rPr>
              <a:t>The purpose of the survey was to take stock of progress, nationally, at the mid-way point of OCT implementation and to identify:</a:t>
            </a:r>
          </a:p>
          <a:p>
            <a:pPr fontAlgn="base"/>
            <a:endParaRPr lang="en-GB">
              <a:solidFill>
                <a:schemeClr val="accent6"/>
              </a:solidFill>
            </a:endParaRPr>
          </a:p>
          <a:p>
            <a:pPr marL="342900" indent="-342900" fontAlgn="base">
              <a:buFont typeface="Arial" panose="020B0604020202020204" pitchFamily="34" charset="0"/>
              <a:buChar char="•"/>
            </a:pPr>
            <a:r>
              <a:rPr lang="en-GB">
                <a:solidFill>
                  <a:schemeClr val="accent6"/>
                </a:solidFill>
              </a:rPr>
              <a:t>key challenges</a:t>
            </a:r>
          </a:p>
          <a:p>
            <a:pPr marL="342900" indent="-342900" fontAlgn="base">
              <a:buFont typeface="Arial" panose="020B0604020202020204" pitchFamily="34" charset="0"/>
              <a:buChar char="•"/>
            </a:pPr>
            <a:r>
              <a:rPr lang="en-GB">
                <a:solidFill>
                  <a:schemeClr val="accent6"/>
                </a:solidFill>
              </a:rPr>
              <a:t>barriers</a:t>
            </a:r>
          </a:p>
          <a:p>
            <a:pPr marL="342900" indent="-342900" fontAlgn="base">
              <a:buFont typeface="Arial" panose="020B0604020202020204" pitchFamily="34" charset="0"/>
              <a:buChar char="•"/>
            </a:pPr>
            <a:r>
              <a:rPr lang="en-GB">
                <a:solidFill>
                  <a:schemeClr val="accent6"/>
                </a:solidFill>
              </a:rPr>
              <a:t>benefits realised so far</a:t>
            </a:r>
          </a:p>
          <a:p>
            <a:pPr fontAlgn="base"/>
            <a:endParaRPr lang="en-GB" b="1">
              <a:solidFill>
                <a:schemeClr val="accent6"/>
              </a:solidFill>
            </a:endParaRPr>
          </a:p>
          <a:p>
            <a:pPr fontAlgn="base"/>
            <a:r>
              <a:rPr lang="en-GB">
                <a:solidFill>
                  <a:schemeClr val="accent6"/>
                </a:solidFill>
              </a:rPr>
              <a:t>The</a:t>
            </a:r>
            <a:r>
              <a:rPr lang="en-GB" noProof="0">
                <a:solidFill>
                  <a:schemeClr val="accent6"/>
                </a:solidFill>
              </a:rPr>
              <a:t> plan</a:t>
            </a:r>
            <a:r>
              <a:rPr lang="en-GB">
                <a:solidFill>
                  <a:schemeClr val="accent6"/>
                </a:solidFill>
              </a:rPr>
              <a:t> is</a:t>
            </a:r>
            <a:r>
              <a:rPr lang="en-GB" noProof="0">
                <a:solidFill>
                  <a:schemeClr val="accent6"/>
                </a:solidFill>
              </a:rPr>
              <a:t> to repeat the survey, </a:t>
            </a:r>
            <a:r>
              <a:rPr lang="en-GB">
                <a:solidFill>
                  <a:schemeClr val="accent6"/>
                </a:solidFill>
              </a:rPr>
              <a:t>post</a:t>
            </a:r>
            <a:r>
              <a:rPr lang="en-GB" noProof="0">
                <a:solidFill>
                  <a:schemeClr val="accent6"/>
                </a:solidFill>
              </a:rPr>
              <a:t> October 2025, to continue to chart progress, identify issues and evidence</a:t>
            </a:r>
            <a:r>
              <a:rPr lang="en-GB">
                <a:solidFill>
                  <a:schemeClr val="accent6"/>
                </a:solidFill>
              </a:rPr>
              <a:t> benefits.</a:t>
            </a:r>
            <a:endParaRPr lang="en-GB" noProof="0">
              <a:solidFill>
                <a:schemeClr val="accent6"/>
              </a:solidFill>
            </a:endParaRPr>
          </a:p>
          <a:p>
            <a:pPr marL="342900" indent="-342900" fontAlgn="base">
              <a:buFont typeface="Arial" panose="020B0604020202020204" pitchFamily="34" charset="0"/>
              <a:buChar char="•"/>
            </a:pPr>
            <a:endParaRPr lang="en-GB" noProof="0"/>
          </a:p>
        </p:txBody>
      </p:sp>
    </p:spTree>
    <p:extLst>
      <p:ext uri="{BB962C8B-B14F-4D97-AF65-F5344CB8AC3E}">
        <p14:creationId xmlns:p14="http://schemas.microsoft.com/office/powerpoint/2010/main" val="190401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9146B-C384-1921-9228-9A034942F43F}"/>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35FA1356-618B-76EC-40D4-4DA04A5E8DC7}"/>
              </a:ext>
            </a:extLst>
          </p:cNvPr>
          <p:cNvSpPr>
            <a:spLocks noGrp="1"/>
          </p:cNvSpPr>
          <p:nvPr>
            <p:ph type="title"/>
          </p:nvPr>
        </p:nvSpPr>
        <p:spPr>
          <a:xfrm>
            <a:off x="354093" y="1647568"/>
            <a:ext cx="4909569" cy="3130069"/>
          </a:xfrm>
        </p:spPr>
        <p:txBody>
          <a:bodyPr anchor="t">
            <a:normAutofit/>
          </a:bodyPr>
          <a:lstStyle/>
          <a:p>
            <a:r>
              <a:rPr lang="en-GB" noProof="0"/>
              <a:t>Results</a:t>
            </a:r>
            <a:endParaRPr lang="en-GB" spc="-40" noProof="0"/>
          </a:p>
        </p:txBody>
      </p:sp>
      <p:pic>
        <p:nvPicPr>
          <p:cNvPr id="3" name="Picture Placeholder 3" descr="A person looking at a person in front of a machine&#10;&#10;AI-generated content may be incorrect.">
            <a:extLst>
              <a:ext uri="{FF2B5EF4-FFF2-40B4-BE49-F238E27FC236}">
                <a16:creationId xmlns:a16="http://schemas.microsoft.com/office/drawing/2014/main" id="{ED941204-25D9-6EDB-1E85-7633C3C45513}"/>
              </a:ext>
            </a:extLst>
          </p:cNvPr>
          <p:cNvPicPr>
            <a:picLocks noGrp="1" noChangeAspect="1"/>
          </p:cNvPicPr>
          <p:nvPr>
            <p:ph type="pic" sz="quarter" idx="10"/>
          </p:nvPr>
        </p:nvPicPr>
        <p:blipFill>
          <a:blip r:embed="rId3"/>
          <a:srcRect r="33333"/>
          <a:stretch>
            <a:fillRect/>
          </a:stretch>
        </p:blipFill>
        <p:spPr>
          <a:xfrm>
            <a:off x="6096000" y="10"/>
            <a:ext cx="6096000" cy="6857990"/>
          </a:xfrm>
          <a:prstGeom prst="rect">
            <a:avLst/>
          </a:prstGeom>
          <a:noFill/>
        </p:spPr>
      </p:pic>
    </p:spTree>
    <p:extLst>
      <p:ext uri="{BB962C8B-B14F-4D97-AF65-F5344CB8AC3E}">
        <p14:creationId xmlns:p14="http://schemas.microsoft.com/office/powerpoint/2010/main" val="107583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F0321-C8EB-10D9-9459-C1EB00852F5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C8A9C07-BAB0-E7B3-4E1C-58F1B12032B9}"/>
              </a:ext>
            </a:extLst>
          </p:cNvPr>
          <p:cNvSpPr>
            <a:spLocks noGrp="1"/>
          </p:cNvSpPr>
          <p:nvPr>
            <p:ph idx="1"/>
          </p:nvPr>
        </p:nvSpPr>
        <p:spPr>
          <a:xfrm>
            <a:off x="239963" y="2476278"/>
            <a:ext cx="6087686" cy="3463406"/>
          </a:xfrm>
        </p:spPr>
        <p:txBody>
          <a:bodyPr vert="horz" lIns="0" tIns="0" rIns="0" bIns="0" rtlCol="0" anchor="t">
            <a:normAutofit lnSpcReduction="10000"/>
          </a:bodyPr>
          <a:lstStyle/>
          <a:p>
            <a:pPr marL="285750" indent="-285750">
              <a:buFont typeface="Arial" panose="020B0604020202020204" pitchFamily="34" charset="0"/>
              <a:buChar char="•"/>
            </a:pPr>
            <a:r>
              <a:rPr lang="en-GB" b="1" noProof="0">
                <a:solidFill>
                  <a:schemeClr val="accent6"/>
                </a:solidFill>
              </a:rPr>
              <a:t>20/51 (39%) </a:t>
            </a:r>
            <a:r>
              <a:rPr lang="en-GB">
                <a:solidFill>
                  <a:schemeClr val="accent6"/>
                </a:solidFill>
              </a:rPr>
              <a:t>services</a:t>
            </a:r>
            <a:r>
              <a:rPr lang="en-GB" noProof="0">
                <a:solidFill>
                  <a:schemeClr val="accent6"/>
                </a:solidFill>
              </a:rPr>
              <a:t> stated that they had a pre-existing OCT function, introduced between 2010 and 2024.</a:t>
            </a:r>
          </a:p>
          <a:p>
            <a:pPr marL="285750" indent="-285750">
              <a:buFont typeface="Arial" panose="020B0604020202020204" pitchFamily="34" charset="0"/>
              <a:buChar char="•"/>
            </a:pPr>
            <a:r>
              <a:rPr lang="en-GB" b="1" noProof="0">
                <a:solidFill>
                  <a:schemeClr val="accent6"/>
                </a:solidFill>
              </a:rPr>
              <a:t>34/51 (67%) </a:t>
            </a:r>
            <a:r>
              <a:rPr lang="en-GB" noProof="0">
                <a:solidFill>
                  <a:schemeClr val="accent6"/>
                </a:solidFill>
              </a:rPr>
              <a:t>services stated that they had</a:t>
            </a:r>
            <a:r>
              <a:rPr lang="en-GB">
                <a:solidFill>
                  <a:schemeClr val="accent6"/>
                </a:solidFill>
              </a:rPr>
              <a:t> now begun </a:t>
            </a:r>
            <a:r>
              <a:rPr lang="en-GB" noProof="0">
                <a:solidFill>
                  <a:schemeClr val="accent6"/>
                </a:solidFill>
              </a:rPr>
              <a:t>delivering </a:t>
            </a:r>
            <a:r>
              <a:rPr lang="en-GB">
                <a:solidFill>
                  <a:schemeClr val="accent6"/>
                </a:solidFill>
              </a:rPr>
              <a:t>DS with OCT, for the first time.</a:t>
            </a:r>
            <a:endParaRPr lang="en-GB" noProof="0">
              <a:highlight>
                <a:srgbClr val="FFFF00"/>
              </a:highlight>
            </a:endParaRPr>
          </a:p>
          <a:p>
            <a:pPr marL="285750" indent="-285750">
              <a:buFont typeface="Arial" panose="020B0604020202020204" pitchFamily="34" charset="0"/>
              <a:buChar char="•"/>
            </a:pPr>
            <a:r>
              <a:rPr lang="en-GB" noProof="0">
                <a:solidFill>
                  <a:schemeClr val="accent6"/>
                </a:solidFill>
              </a:rPr>
              <a:t>Of the </a:t>
            </a:r>
            <a:r>
              <a:rPr lang="en-GB" b="1" noProof="0">
                <a:solidFill>
                  <a:schemeClr val="accent6"/>
                </a:solidFill>
              </a:rPr>
              <a:t>17 </a:t>
            </a:r>
            <a:r>
              <a:rPr lang="en-GB" noProof="0">
                <a:solidFill>
                  <a:schemeClr val="accent6"/>
                </a:solidFill>
              </a:rPr>
              <a:t>services that had not yet begun providing DS with OCT, the start date varied from </a:t>
            </a:r>
            <a:r>
              <a:rPr lang="en-GB" b="1" noProof="0">
                <a:solidFill>
                  <a:schemeClr val="accent6"/>
                </a:solidFill>
              </a:rPr>
              <a:t>Jul to Oct 2025.</a:t>
            </a:r>
            <a:endParaRPr lang="en-GB" b="1">
              <a:solidFill>
                <a:schemeClr val="accent6"/>
              </a:solidFill>
            </a:endParaRPr>
          </a:p>
          <a:p>
            <a:pPr marL="285750" indent="-285750">
              <a:buFont typeface="Arial" panose="020B0604020202020204" pitchFamily="34" charset="0"/>
              <a:buChar char="•"/>
            </a:pPr>
            <a:r>
              <a:rPr lang="en-GB">
                <a:solidFill>
                  <a:schemeClr val="accent6"/>
                </a:solidFill>
              </a:rPr>
              <a:t>3 services did not have a planned</a:t>
            </a:r>
            <a:r>
              <a:rPr lang="en-GB" noProof="0">
                <a:solidFill>
                  <a:schemeClr val="accent6"/>
                </a:solidFill>
              </a:rPr>
              <a:t> start date.</a:t>
            </a:r>
            <a:endParaRPr lang="en-GB" noProof="0"/>
          </a:p>
          <a:p>
            <a:pPr marL="285750" indent="-285750">
              <a:buFont typeface="Arial" panose="020B0604020202020204" pitchFamily="34" charset="0"/>
              <a:buChar char="•"/>
            </a:pPr>
            <a:endParaRPr lang="en-GB" noProof="0"/>
          </a:p>
          <a:p>
            <a:endParaRPr lang="en-GB" b="1" noProof="0"/>
          </a:p>
          <a:p>
            <a:endParaRPr lang="en-GB" b="1" noProof="0"/>
          </a:p>
        </p:txBody>
      </p:sp>
      <p:sp>
        <p:nvSpPr>
          <p:cNvPr id="5" name="Title 4">
            <a:extLst>
              <a:ext uri="{FF2B5EF4-FFF2-40B4-BE49-F238E27FC236}">
                <a16:creationId xmlns:a16="http://schemas.microsoft.com/office/drawing/2014/main" id="{B3356FA5-EAD8-6EF2-FB6F-2D25B0A893D2}"/>
              </a:ext>
            </a:extLst>
          </p:cNvPr>
          <p:cNvSpPr txBox="1">
            <a:spLocks noGrp="1"/>
          </p:cNvSpPr>
          <p:nvPr>
            <p:ph type="title"/>
          </p:nvPr>
        </p:nvSpPr>
        <p:spPr>
          <a:xfrm>
            <a:off x="239961" y="284665"/>
            <a:ext cx="11133137" cy="86518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pc="-40"/>
              <a:t>Implementation status</a:t>
            </a:r>
            <a:r>
              <a:rPr lang="en-GB" spc="-40" noProof="0"/>
              <a:t> </a:t>
            </a:r>
            <a:endParaRPr kumimoji="0" lang="en-GB" sz="3600" b="1" i="0" u="none" strike="noStrike" kern="1200" cap="none" spc="-40" normalizeH="0" baseline="0" noProof="0">
              <a:ln>
                <a:noFill/>
              </a:ln>
              <a:solidFill>
                <a:schemeClr val="tx1"/>
              </a:solidFill>
              <a:effectLst/>
              <a:uLnTx/>
              <a:uFillTx/>
              <a:latin typeface="+mj-lt"/>
              <a:ea typeface="+mj-ea"/>
              <a:cs typeface="+mj-cs"/>
            </a:endParaRPr>
          </a:p>
        </p:txBody>
      </p:sp>
      <p:graphicFrame>
        <p:nvGraphicFramePr>
          <p:cNvPr id="3" name="Chart 2">
            <a:extLst>
              <a:ext uri="{FF2B5EF4-FFF2-40B4-BE49-F238E27FC236}">
                <a16:creationId xmlns:a16="http://schemas.microsoft.com/office/drawing/2014/main" id="{6DBC116B-D053-EA54-B0F7-DBBBA4F9F539}"/>
              </a:ext>
            </a:extLst>
          </p:cNvPr>
          <p:cNvGraphicFramePr>
            <a:graphicFrameLocks/>
          </p:cNvGraphicFramePr>
          <p:nvPr/>
        </p:nvGraphicFramePr>
        <p:xfrm>
          <a:off x="6704201" y="2019650"/>
          <a:ext cx="5487799" cy="412109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41574AC-0E91-23B7-F257-E914E68C6283}"/>
              </a:ext>
            </a:extLst>
          </p:cNvPr>
          <p:cNvSpPr txBox="1"/>
          <p:nvPr/>
        </p:nvSpPr>
        <p:spPr>
          <a:xfrm>
            <a:off x="239961" y="1168835"/>
            <a:ext cx="11422606" cy="1323439"/>
          </a:xfrm>
          <a:prstGeom prst="rect">
            <a:avLst/>
          </a:prstGeom>
          <a:noFill/>
        </p:spPr>
        <p:txBody>
          <a:bodyPr wrap="square">
            <a:spAutoFit/>
          </a:bodyPr>
          <a:lstStyle/>
          <a:p>
            <a:pPr fontAlgn="base"/>
            <a:r>
              <a:rPr lang="en-GB" sz="2000" b="1">
                <a:solidFill>
                  <a:schemeClr val="accent6"/>
                </a:solidFill>
              </a:rPr>
              <a:t>51/55 </a:t>
            </a:r>
            <a:r>
              <a:rPr lang="en-GB" sz="2000">
                <a:solidFill>
                  <a:schemeClr val="accent6"/>
                </a:solidFill>
              </a:rPr>
              <a:t>services (93%) took part in the survey, representing all regions</a:t>
            </a:r>
            <a:r>
              <a:rPr lang="en-GB" sz="2000" noProof="0">
                <a:solidFill>
                  <a:schemeClr val="accent6"/>
                </a:solidFill>
              </a:rPr>
              <a:t>. </a:t>
            </a:r>
            <a:r>
              <a:rPr lang="en-GB" sz="2000">
                <a:solidFill>
                  <a:schemeClr val="accent6"/>
                </a:solidFill>
              </a:rPr>
              <a:t>The responses have been collated and anonymised. The results are a snapshot of the progress of implementation at that time (Jun-Sep 2025)</a:t>
            </a:r>
          </a:p>
          <a:p>
            <a:pPr fontAlgn="base"/>
            <a:endParaRPr lang="en-GB" sz="2000" noProof="0">
              <a:solidFill>
                <a:schemeClr val="accent6"/>
              </a:solidFill>
            </a:endParaRPr>
          </a:p>
        </p:txBody>
      </p:sp>
    </p:spTree>
    <p:extLst>
      <p:ext uri="{BB962C8B-B14F-4D97-AF65-F5344CB8AC3E}">
        <p14:creationId xmlns:p14="http://schemas.microsoft.com/office/powerpoint/2010/main" val="298746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1_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PPT-Template-Feb2025  -  Read-Only" id="{5D609849-B680-4915-9D04-0A71F106D0A6}" vid="{7383E2E0-6315-4DB3-830B-5EAE66EAD8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5CA5E08054FD459D4EF6A9E070BBBA" ma:contentTypeVersion="8" ma:contentTypeDescription="Create a new document." ma:contentTypeScope="" ma:versionID="d3f18e51cc0feca4218416013b81e64a">
  <xsd:schema xmlns:xsd="http://www.w3.org/2001/XMLSchema" xmlns:xs="http://www.w3.org/2001/XMLSchema" xmlns:p="http://schemas.microsoft.com/office/2006/metadata/properties" xmlns:ns2="06420201-ca31-43f2-9f44-bb29c8bc933b" xmlns:ns3="c036be12-d36c-4123-b7c6-21e1d4620f73" targetNamespace="http://schemas.microsoft.com/office/2006/metadata/properties" ma:root="true" ma:fieldsID="7d70f59d2cc8711ffa61d123691c5f62" ns2:_="" ns3:_="">
    <xsd:import namespace="06420201-ca31-43f2-9f44-bb29c8bc933b"/>
    <xsd:import namespace="c036be12-d36c-4123-b7c6-21e1d4620f7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420201-ca31-43f2-9f44-bb29c8bc933b"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36be12-d36c-4123-b7c6-21e1d4620f7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B3C52-C4E5-4003-8240-632FDE102EAB}">
  <ds:schemaRefs>
    <ds:schemaRef ds:uri="http://schemas.microsoft.com/office/2006/documentManagement/types"/>
    <ds:schemaRef ds:uri="http://schemas.microsoft.com/office/infopath/2007/PartnerControls"/>
    <ds:schemaRef ds:uri="06420201-ca31-43f2-9f44-bb29c8bc933b"/>
    <ds:schemaRef ds:uri="http://purl.org/dc/terms/"/>
    <ds:schemaRef ds:uri="http://purl.org/dc/dcmitype/"/>
    <ds:schemaRef ds:uri="c036be12-d36c-4123-b7c6-21e1d4620f73"/>
    <ds:schemaRef ds:uri="http://purl.org/dc/elements/1.1/"/>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3.xml><?xml version="1.0" encoding="utf-8"?>
<ds:datastoreItem xmlns:ds="http://schemas.openxmlformats.org/officeDocument/2006/customXml" ds:itemID="{401CA7F2-258B-45AF-A9F8-D9C416EE2A93}">
  <ds:schemaRefs>
    <ds:schemaRef ds:uri="06420201-ca31-43f2-9f44-bb29c8bc933b"/>
    <ds:schemaRef ds:uri="c036be12-d36c-4123-b7c6-21e1d4620f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0</TotalTime>
  <Words>5056</Words>
  <Application>Microsoft Office PowerPoint</Application>
  <PresentationFormat>Widescreen</PresentationFormat>
  <Paragraphs>470</Paragraphs>
  <Slides>39</Slides>
  <Notes>26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vt:i4>
      </vt:variant>
    </vt:vector>
  </HeadingPairs>
  <TitlesOfParts>
    <vt:vector size="51" baseType="lpstr">
      <vt:lpstr>Aptos Narrow</vt:lpstr>
      <vt:lpstr>Arial</vt:lpstr>
      <vt:lpstr>Arial,Sans-Serif</vt:lpstr>
      <vt:lpstr>Calibri</vt:lpstr>
      <vt:lpstr>Century Gothic</vt:lpstr>
      <vt:lpstr>Courier New</vt:lpstr>
      <vt:lpstr>Courier New,monospace</vt:lpstr>
      <vt:lpstr>Segoe Sans</vt:lpstr>
      <vt:lpstr>Times New Roman</vt:lpstr>
      <vt:lpstr>Wingdings</vt:lpstr>
      <vt:lpstr>NHSD-Refresh-Theme-NOV1120B</vt:lpstr>
      <vt:lpstr>1_NHSD-Refresh-Theme-NOV1120B</vt:lpstr>
      <vt:lpstr>Diabetic Eye Screening National Programme Update  Sept 2025</vt:lpstr>
      <vt:lpstr>PowerPoint Presentation</vt:lpstr>
      <vt:lpstr>Summary of Q4 2024/25 Pathway Standard data</vt:lpstr>
      <vt:lpstr>What we said we would do in 2025/2026</vt:lpstr>
      <vt:lpstr>   DES:  OCT Implementation Stocktake (mid point review)</vt:lpstr>
      <vt:lpstr>Context</vt:lpstr>
      <vt:lpstr>Purpose</vt:lpstr>
      <vt:lpstr>Results</vt:lpstr>
      <vt:lpstr>Implementation status </vt:lpstr>
      <vt:lpstr>Timeline for OCT go live (since Oct 2024)</vt:lpstr>
      <vt:lpstr>Delivery models and infrastructure</vt:lpstr>
      <vt:lpstr>Access and equity (1) </vt:lpstr>
      <vt:lpstr>Access and equity (2) </vt:lpstr>
      <vt:lpstr>Benefits of DS with OCT </vt:lpstr>
      <vt:lpstr>Challenges &amp; Barriers</vt:lpstr>
      <vt:lpstr>Disbenefits</vt:lpstr>
      <vt:lpstr>Key quotes</vt:lpstr>
      <vt:lpstr>PowerPoint Presentation</vt:lpstr>
      <vt:lpstr>Additional insights</vt:lpstr>
      <vt:lpstr>PowerPoint Presentation</vt:lpstr>
      <vt:lpstr>PowerPoint Presentation</vt:lpstr>
      <vt:lpstr>Guidance Review and Updates</vt:lpstr>
      <vt:lpstr>GLP-1/GIP receptor agonists</vt:lpstr>
      <vt:lpstr>PowerPoint Presentation</vt:lpstr>
      <vt:lpstr>PowerPoint Presentation</vt:lpstr>
      <vt:lpstr>PowerPoint Presentation</vt:lpstr>
      <vt:lpstr>Awaiting sign-off &amp; publication</vt:lpstr>
      <vt:lpstr>In progress.....</vt:lpstr>
      <vt:lpstr>Engaging with 20-40 year olds from deprived backgrounds to attend their DES appointment </vt:lpstr>
      <vt:lpstr>Insight Research  20-40 year olds living in deprived areas</vt:lpstr>
      <vt:lpstr> Audience Context 20-40 year olds living in deprived areas  </vt:lpstr>
      <vt:lpstr>Specific factors impacting DES attendance</vt:lpstr>
      <vt:lpstr>Fear acts as both a motivator and a barrier  Threat of losing eyesight is a huge concern</vt:lpstr>
      <vt:lpstr>PowerPoint Presentation</vt:lpstr>
      <vt:lpstr>Awareness</vt:lpstr>
      <vt:lpstr>PowerPoint Presentation</vt:lpstr>
      <vt:lpstr>PowerPoint Presentation</vt:lpstr>
      <vt:lpstr>PowerPoint Presentation</vt:lpstr>
      <vt:lpstr>For more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HAWDON, Nicola (NHS ENGLAND)</cp:lastModifiedBy>
  <cp:revision>1</cp:revision>
  <dcterms:created xsi:type="dcterms:W3CDTF">2020-11-30T10:49:03Z</dcterms:created>
  <dcterms:modified xsi:type="dcterms:W3CDTF">2025-09-19T11:34:11Z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0x010100065CA5E08054FD459D4EF6A9E070BBBA</vt:lpwstr>
  </property>
  <property fmtid="{D5CDD505-2E9C-101B-9397-08002B2CF9AE}" pid="3" name="_dlc_DocIdItemGuid">
    <vt:lpwstr>56579ddb-1cdf-4035-9a3d-2da04fab6c26</vt:lpwstr>
  </property>
  <property fmtid="{D5CDD505-2E9C-101B-9397-08002B2CF9AE}" pid="4" name="MediaServiceImageTags">
    <vt:lpwstr/>
  </property>
</Properties>
</file>