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3C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solidFill>
            <a:srgbClr val="3F5DA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solidFill>
            <a:srgbClr val="7186B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DCDCD"/>
              </a:solidFill>
              <a:prstDash val="solid"/>
              <a:miter lim="400000"/>
            </a:ln>
          </a:left>
          <a:right>
            <a:ln w="12700" cap="flat">
              <a:solidFill>
                <a:srgbClr val="CDCDCD"/>
              </a:solidFill>
              <a:prstDash val="solid"/>
              <a:miter lim="400000"/>
            </a:ln>
          </a:right>
          <a:top>
            <a:ln w="12700" cap="flat">
              <a:solidFill>
                <a:srgbClr val="CDCDCD"/>
              </a:solidFill>
              <a:prstDash val="solid"/>
              <a:miter lim="400000"/>
            </a:ln>
          </a:top>
          <a:bottom>
            <a:ln w="12700" cap="flat">
              <a:solidFill>
                <a:srgbClr val="CDCDCD"/>
              </a:solidFill>
              <a:prstDash val="solid"/>
              <a:miter lim="400000"/>
            </a:ln>
          </a:bottom>
          <a:insideH>
            <a:ln w="12700" cap="flat">
              <a:solidFill>
                <a:srgbClr val="CDCDCD"/>
              </a:solidFill>
              <a:prstDash val="solid"/>
              <a:miter lim="400000"/>
            </a:ln>
          </a:insideH>
          <a:insideV>
            <a:ln w="12700" cap="flat">
              <a:solidFill>
                <a:srgbClr val="CDCDCD"/>
              </a:solidFill>
              <a:prstDash val="solid"/>
              <a:miter lim="400000"/>
            </a:ln>
          </a:insideV>
        </a:tcBdr>
        <a:fill>
          <a:solidFill>
            <a:srgbClr val="7186B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59595"/>
              </a:solidFill>
              <a:prstDash val="solid"/>
              <a:miter lim="400000"/>
            </a:ln>
          </a:left>
          <a:right>
            <a:ln w="12700" cap="flat">
              <a:solidFill>
                <a:srgbClr val="959595"/>
              </a:solidFill>
              <a:prstDash val="solid"/>
              <a:miter lim="400000"/>
            </a:ln>
          </a:right>
          <a:top>
            <a:ln w="12700" cap="flat">
              <a:solidFill>
                <a:srgbClr val="959595"/>
              </a:solidFill>
              <a:prstDash val="solid"/>
              <a:miter lim="400000"/>
            </a:ln>
          </a:top>
          <a:bottom>
            <a:ln w="12700" cap="flat">
              <a:solidFill>
                <a:srgbClr val="959595"/>
              </a:solidFill>
              <a:prstDash val="solid"/>
              <a:miter lim="400000"/>
            </a:ln>
          </a:bottom>
          <a:insideH>
            <a:ln w="12700" cap="flat">
              <a:solidFill>
                <a:srgbClr val="959595"/>
              </a:solidFill>
              <a:prstDash val="solid"/>
              <a:miter lim="400000"/>
            </a:ln>
          </a:insideH>
          <a:insideV>
            <a:ln w="12700" cap="flat">
              <a:solidFill>
                <a:srgbClr val="95959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959595"/>
              </a:solidFill>
              <a:prstDash val="solid"/>
              <a:miter lim="400000"/>
            </a:ln>
          </a:right>
          <a:top>
            <a:ln w="12700" cap="flat">
              <a:solidFill>
                <a:srgbClr val="959595"/>
              </a:solidFill>
              <a:prstDash val="solid"/>
              <a:miter lim="400000"/>
            </a:ln>
          </a:top>
          <a:bottom>
            <a:ln w="12700" cap="flat">
              <a:solidFill>
                <a:srgbClr val="959595"/>
              </a:solidFill>
              <a:prstDash val="solid"/>
              <a:miter lim="400000"/>
            </a:ln>
          </a:bottom>
          <a:insideH>
            <a:ln w="12700" cap="flat">
              <a:solidFill>
                <a:srgbClr val="959595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25C1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435A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435A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7F807F"/>
              </a:solidFill>
              <a:prstDash val="solid"/>
              <a:miter lim="400000"/>
            </a:ln>
          </a:left>
          <a:right>
            <a:ln w="12700" cap="flat">
              <a:solidFill>
                <a:srgbClr val="7F807F"/>
              </a:solidFill>
              <a:prstDash val="solid"/>
              <a:miter lim="400000"/>
            </a:ln>
          </a:right>
          <a:top>
            <a:ln w="12700" cap="flat">
              <a:solidFill>
                <a:srgbClr val="7F807F"/>
              </a:solidFill>
              <a:prstDash val="solid"/>
              <a:miter lim="400000"/>
            </a:ln>
          </a:top>
          <a:bottom>
            <a:ln w="12700" cap="flat">
              <a:solidFill>
                <a:srgbClr val="7F807F"/>
              </a:solidFill>
              <a:prstDash val="solid"/>
              <a:miter lim="400000"/>
            </a:ln>
          </a:bottom>
          <a:insideH>
            <a:ln w="12700" cap="flat">
              <a:solidFill>
                <a:srgbClr val="7F807F"/>
              </a:solidFill>
              <a:prstDash val="solid"/>
              <a:miter lim="400000"/>
            </a:ln>
          </a:insideH>
          <a:insideV>
            <a:ln w="12700" cap="flat">
              <a:solidFill>
                <a:srgbClr val="7F807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4FB91B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FBFBF"/>
              </a:solidFill>
              <a:prstDash val="solid"/>
              <a:miter lim="400000"/>
            </a:ln>
          </a:left>
          <a:right>
            <a:ln w="12700" cap="flat">
              <a:solidFill>
                <a:srgbClr val="BFBFB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FBFBF"/>
              </a:solidFill>
              <a:prstDash val="solid"/>
              <a:miter lim="400000"/>
            </a:ln>
          </a:insideV>
        </a:tcBdr>
        <a:fill>
          <a:solidFill>
            <a:srgbClr val="246026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12700" cap="flat">
              <a:solidFill>
                <a:srgbClr val="BFBFB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87C1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12700" cap="flat">
              <a:solidFill>
                <a:srgbClr val="BFBFB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87C1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04F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641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8320A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B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71B1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83A3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83A3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66768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FBFBF"/>
              </a:solidFill>
              <a:prstDash val="solid"/>
              <a:miter lim="400000"/>
            </a:ln>
          </a:right>
          <a:top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BFBFB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FBFBF"/>
              </a:solidFill>
              <a:prstDash val="solid"/>
              <a:miter lim="400000"/>
            </a:ln>
          </a:bottom>
          <a:insideH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BFBFB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6" y="-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2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abomination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spcBef>
                <a:spcPts val="4200"/>
              </a:spcBef>
              <a:buSzPct val="100000"/>
              <a:buChar char="•"/>
              <a:defRPr sz="3800"/>
            </a:lvl1pPr>
            <a:lvl2pPr marL="1143000" indent="-571500" algn="l">
              <a:spcBef>
                <a:spcPts val="4200"/>
              </a:spcBef>
              <a:buSzPct val="100000"/>
              <a:buChar char="•"/>
              <a:defRPr sz="3800"/>
            </a:lvl2pPr>
            <a:lvl3pPr marL="1714500" indent="-571500" algn="l">
              <a:spcBef>
                <a:spcPts val="4200"/>
              </a:spcBef>
              <a:buSzPct val="100000"/>
              <a:buChar char="•"/>
              <a:defRPr sz="3800"/>
            </a:lvl3pPr>
            <a:lvl4pPr marL="2286000" indent="-571500" algn="l">
              <a:spcBef>
                <a:spcPts val="4200"/>
              </a:spcBef>
              <a:buSzPct val="100000"/>
              <a:buChar char="•"/>
              <a:defRPr sz="3800"/>
            </a:lvl4pPr>
            <a:lvl5pPr marL="2857500" indent="-571500" algn="l">
              <a:spcBef>
                <a:spcPts val="4200"/>
              </a:spcBef>
              <a:buSzPct val="100000"/>
              <a:buChar char="•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200900" y="29210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421105" indent="-421105" algn="l">
              <a:spcBef>
                <a:spcPts val="3200"/>
              </a:spcBef>
              <a:buSzPct val="100000"/>
              <a:buChar char="•"/>
              <a:defRPr sz="2800"/>
            </a:lvl1pPr>
            <a:lvl2pPr marL="992605" indent="-421105" algn="l">
              <a:spcBef>
                <a:spcPts val="3200"/>
              </a:spcBef>
              <a:buSzPct val="100000"/>
              <a:buChar char="•"/>
              <a:defRPr sz="2800"/>
            </a:lvl2pPr>
            <a:lvl3pPr marL="1564105" indent="-421105" algn="l">
              <a:spcBef>
                <a:spcPts val="3200"/>
              </a:spcBef>
              <a:buSzPct val="100000"/>
              <a:buChar char="•"/>
              <a:defRPr sz="2800"/>
            </a:lvl3pPr>
            <a:lvl4pPr marL="2135605" indent="-421105" algn="l">
              <a:spcBef>
                <a:spcPts val="3200"/>
              </a:spcBef>
              <a:buSzPct val="100000"/>
              <a:buChar char="•"/>
              <a:defRPr sz="2800"/>
            </a:lvl4pPr>
            <a:lvl5pPr marL="2707105" indent="-421105" algn="l">
              <a:spcBef>
                <a:spcPts val="3200"/>
              </a:spcBef>
              <a:buSzPct val="100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>
            <a:spLocks noGrp="1"/>
          </p:cNvSpPr>
          <p:nvPr>
            <p:ph type="pic" idx="13"/>
          </p:nvPr>
        </p:nvSpPr>
        <p:spPr>
          <a:xfrm>
            <a:off x="1388533" y="1041400"/>
            <a:ext cx="10227734" cy="76708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spcBef>
                <a:spcPts val="4200"/>
              </a:spcBef>
              <a:buSzPct val="100000"/>
              <a:buChar char="•"/>
              <a:defRPr sz="3800"/>
            </a:lvl1pPr>
            <a:lvl2pPr marL="1143000" indent="-571500" algn="l">
              <a:spcBef>
                <a:spcPts val="4200"/>
              </a:spcBef>
              <a:buSzPct val="100000"/>
              <a:buChar char="•"/>
              <a:defRPr sz="3800"/>
            </a:lvl2pPr>
            <a:lvl3pPr marL="1714500" indent="-571500" algn="l">
              <a:spcBef>
                <a:spcPts val="4200"/>
              </a:spcBef>
              <a:buSzPct val="100000"/>
              <a:buChar char="•"/>
              <a:defRPr sz="3800"/>
            </a:lvl3pPr>
            <a:lvl4pPr marL="2286000" indent="-571500" algn="l">
              <a:spcBef>
                <a:spcPts val="4200"/>
              </a:spcBef>
              <a:buSzPct val="100000"/>
              <a:buChar char="•"/>
              <a:defRPr sz="3800"/>
            </a:lvl4pPr>
            <a:lvl5pPr marL="2857500" indent="-571500" algn="l">
              <a:spcBef>
                <a:spcPts val="4200"/>
              </a:spcBef>
              <a:buSzPct val="100000"/>
              <a:buChar char="•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5925"/>
            <a:ext cx="12998450" cy="92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Homosexu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Homosexuality </a:t>
            </a:r>
          </a:p>
        </p:txBody>
      </p:sp>
      <p:sp>
        <p:nvSpPr>
          <p:cNvPr id="83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5925"/>
            <a:ext cx="12998450" cy="92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Is Marriage Religiou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rPr dirty="0"/>
              <a:t> Is Marriage Religious? </a:t>
            </a:r>
          </a:p>
        </p:txBody>
      </p:sp>
      <p:sp>
        <p:nvSpPr>
          <p:cNvPr id="91" name="Heb 13:4 marriage is honorable for all…"/>
          <p:cNvSpPr txBox="1">
            <a:spLocks noGrp="1"/>
          </p:cNvSpPr>
          <p:nvPr>
            <p:ph type="body" idx="1"/>
          </p:nvPr>
        </p:nvSpPr>
        <p:spPr>
          <a:xfrm>
            <a:off x="1269999" y="2819400"/>
            <a:ext cx="10464801" cy="5715001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Heb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13:4 </a:t>
            </a:r>
            <a:r>
              <a:rPr lang="en-US" dirty="0" smtClean="0"/>
              <a:t>God will judge </a:t>
            </a:r>
            <a:endParaRPr dirty="0"/>
          </a:p>
          <a:p>
            <a:r>
              <a:rPr dirty="0" smtClean="0"/>
              <a:t>Mal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2:14 your wife by covenant </a:t>
            </a:r>
          </a:p>
          <a:p>
            <a:r>
              <a:rPr dirty="0" smtClean="0"/>
              <a:t>Mark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10:9 what God has joined together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5925"/>
            <a:ext cx="12998450" cy="92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What Has God Authorize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rPr dirty="0"/>
              <a:t>What Has God Authorized? </a:t>
            </a:r>
          </a:p>
        </p:txBody>
      </p:sp>
      <p:sp>
        <p:nvSpPr>
          <p:cNvPr id="94" name="Gen 2:18-24 a helper fit for him…"/>
          <p:cNvSpPr txBox="1">
            <a:spLocks noGrp="1"/>
          </p:cNvSpPr>
          <p:nvPr>
            <p:ph type="body" idx="1"/>
          </p:nvPr>
        </p:nvSpPr>
        <p:spPr>
          <a:xfrm>
            <a:off x="1140561" y="2639160"/>
            <a:ext cx="10464801" cy="5715001"/>
          </a:xfrm>
          <a:prstGeom prst="rect">
            <a:avLst/>
          </a:prstGeom>
        </p:spPr>
        <p:txBody>
          <a:bodyPr/>
          <a:lstStyle/>
          <a:p>
            <a:pPr marL="514350" indent="-514350" defTabSz="525779">
              <a:spcBef>
                <a:spcPts val="3700"/>
              </a:spcBef>
              <a:defRPr sz="3420"/>
            </a:pPr>
            <a:r>
              <a:rPr lang="en-US" dirty="0" smtClean="0"/>
              <a:t>Matt. 19:3-9 made them male and female 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Gen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2:18-24 a helper fit for him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Gen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1:26-28 be fruitful and multiply </a:t>
            </a:r>
          </a:p>
          <a:p>
            <a:pPr marL="1028700" lvl="1" indent="-514350" defTabSz="525779">
              <a:spcBef>
                <a:spcPts val="3700"/>
              </a:spcBef>
              <a:defRPr sz="3420"/>
            </a:pPr>
            <a:r>
              <a:rPr dirty="0" smtClean="0"/>
              <a:t>Eph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6:2 </a:t>
            </a:r>
            <a:r>
              <a:rPr dirty="0" smtClean="0"/>
              <a:t>honor </a:t>
            </a:r>
            <a:r>
              <a:rPr dirty="0"/>
              <a:t>your father and mother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lang="en-US" dirty="0" smtClean="0"/>
              <a:t>Eph. 5:22-33 husband and wives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1Cor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7:2-3 let every man have his own wife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5925"/>
            <a:ext cx="12998450" cy="92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Is Homosexuality A Si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rPr dirty="0"/>
              <a:t>Is Homosexuality A Sin? </a:t>
            </a:r>
          </a:p>
        </p:txBody>
      </p:sp>
      <p:sp>
        <p:nvSpPr>
          <p:cNvPr id="97" name="Lev 18:22-23; 20:13,15-16 man lies with a male they both shall be put to death…"/>
          <p:cNvSpPr txBox="1">
            <a:spLocks noGrp="1"/>
          </p:cNvSpPr>
          <p:nvPr>
            <p:ph type="body" idx="1"/>
          </p:nvPr>
        </p:nvSpPr>
        <p:spPr>
          <a:xfrm>
            <a:off x="1270000" y="27432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Lev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18:22-23; 20:13,15-16 man lies with a male they both shall be put to death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Rom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1:26-27 committing what is shameful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1Cor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6:9 homosexuals will not inter the kingdom  of God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 smtClean="0"/>
              <a:t>Gen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dirty="0"/>
              <a:t>13:13; </a:t>
            </a:r>
            <a:r>
              <a:rPr dirty="0" smtClean="0"/>
              <a:t>19:</a:t>
            </a:r>
            <a:r>
              <a:rPr lang="en-US" dirty="0" smtClean="0"/>
              <a:t>4-7</a:t>
            </a:r>
            <a:r>
              <a:rPr dirty="0" smtClean="0"/>
              <a:t> </a:t>
            </a:r>
            <a:r>
              <a:rPr dirty="0"/>
              <a:t>Lot said do not do so wickedly </a:t>
            </a:r>
          </a:p>
          <a:p>
            <a:pPr marL="514350" indent="-514350" defTabSz="525779">
              <a:spcBef>
                <a:spcPts val="3700"/>
              </a:spcBef>
              <a:defRPr sz="3420"/>
            </a:pPr>
            <a:r>
              <a:rPr dirty="0"/>
              <a:t>Judges 19:22-30 do not act so wickedly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5925"/>
            <a:ext cx="12998450" cy="929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God Is Not To Blame"/>
          <p:cNvSpPr txBox="1">
            <a:spLocks noGrp="1"/>
          </p:cNvSpPr>
          <p:nvPr>
            <p:ph type="title"/>
          </p:nvPr>
        </p:nvSpPr>
        <p:spPr>
          <a:xfrm>
            <a:off x="1270000" y="253999"/>
            <a:ext cx="10464801" cy="2438401"/>
          </a:xfrm>
          <a:prstGeom prst="rect">
            <a:avLst/>
          </a:prstGeom>
        </p:spPr>
        <p:txBody>
          <a:bodyPr/>
          <a:lstStyle/>
          <a:p>
            <a:r>
              <a:rPr dirty="0"/>
              <a:t>God Is Not To Blame</a:t>
            </a:r>
          </a:p>
        </p:txBody>
      </p:sp>
      <p:sp>
        <p:nvSpPr>
          <p:cNvPr id="102" name="Jude 7 having given themselves over…"/>
          <p:cNvSpPr txBox="1">
            <a:spLocks noGrp="1"/>
          </p:cNvSpPr>
          <p:nvPr>
            <p:ph type="body" idx="1"/>
          </p:nvPr>
        </p:nvSpPr>
        <p:spPr>
          <a:xfrm>
            <a:off x="1270000" y="2514600"/>
            <a:ext cx="10464800" cy="5715000"/>
          </a:xfrm>
          <a:prstGeom prst="rect">
            <a:avLst/>
          </a:prstGeom>
        </p:spPr>
        <p:txBody>
          <a:bodyPr/>
          <a:lstStyle/>
          <a:p>
            <a:pPr marL="560070" indent="-560070" defTabSz="572516">
              <a:spcBef>
                <a:spcPts val="4100"/>
              </a:spcBef>
              <a:defRPr sz="3724"/>
            </a:pPr>
            <a:r>
              <a:rPr dirty="0"/>
              <a:t>Jude 7 having given themselves over </a:t>
            </a:r>
          </a:p>
          <a:p>
            <a:pPr marL="560070" indent="-560070" defTabSz="572516">
              <a:spcBef>
                <a:spcPts val="4100"/>
              </a:spcBef>
              <a:defRPr sz="3724"/>
            </a:pPr>
            <a:r>
              <a:rPr dirty="0"/>
              <a:t>James 1:14-15 tempted when enticed by his own desires </a:t>
            </a:r>
          </a:p>
          <a:p>
            <a:pPr marL="560070" indent="-560070" defTabSz="572516">
              <a:spcBef>
                <a:spcPts val="4100"/>
              </a:spcBef>
              <a:defRPr sz="3724"/>
            </a:pPr>
            <a:r>
              <a:rPr dirty="0"/>
              <a:t>James 1:13 God temps no man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457200"/>
            <a:ext cx="12997543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43" y="457200"/>
            <a:ext cx="10464800" cy="2438400"/>
          </a:xfrm>
        </p:spPr>
        <p:txBody>
          <a:bodyPr/>
          <a:lstStyle/>
          <a:p>
            <a:r>
              <a:rPr lang="en-US" dirty="0" smtClean="0"/>
              <a:t>God Is The Answer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3627" y="2895600"/>
            <a:ext cx="10464800" cy="5715000"/>
          </a:xfrm>
        </p:spPr>
        <p:txBody>
          <a:bodyPr/>
          <a:lstStyle/>
          <a:p>
            <a:pPr marL="560070" indent="-560070" defTabSz="572516">
              <a:spcBef>
                <a:spcPts val="4100"/>
              </a:spcBef>
              <a:defRPr sz="3724"/>
            </a:pPr>
            <a:r>
              <a:rPr lang="en-US" dirty="0"/>
              <a:t>1 Cor. 10:13 provides a </a:t>
            </a:r>
            <a:r>
              <a:rPr lang="en-US" dirty="0" smtClean="0"/>
              <a:t>escape</a:t>
            </a:r>
          </a:p>
          <a:p>
            <a:pPr marL="560070" indent="-560070" defTabSz="572516">
              <a:spcBef>
                <a:spcPts val="4100"/>
              </a:spcBef>
              <a:defRPr sz="3724"/>
            </a:pPr>
            <a:r>
              <a:rPr lang="en-US" dirty="0" smtClean="0"/>
              <a:t>Rom. 5:8-9 Christ died for us </a:t>
            </a:r>
            <a:endParaRPr lang="en-US" dirty="0"/>
          </a:p>
          <a:p>
            <a:pPr marL="560070" indent="-560070" defTabSz="572516">
              <a:spcBef>
                <a:spcPts val="4100"/>
              </a:spcBef>
              <a:defRPr sz="3724"/>
            </a:pPr>
            <a:r>
              <a:rPr lang="en-US" dirty="0"/>
              <a:t>1 Cor. 6:9-11 others have overcome this sin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86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00979C"/>
      </a:accent3>
      <a:accent4>
        <a:srgbClr val="442EB4"/>
      </a:accent4>
      <a:accent5>
        <a:srgbClr val="830B13"/>
      </a:accent5>
      <a:accent6>
        <a:srgbClr val="AD6D1E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162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76200" dist="25400" dir="54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40990"/>
                <a:satOff val="9432"/>
                <a:lumOff val="-16714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50800" dist="127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1463B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00979C"/>
      </a:accent3>
      <a:accent4>
        <a:srgbClr val="442EB4"/>
      </a:accent4>
      <a:accent5>
        <a:srgbClr val="830B13"/>
      </a:accent5>
      <a:accent6>
        <a:srgbClr val="AD6D1E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162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76200" dist="25400" dir="54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40990"/>
                <a:satOff val="9432"/>
                <a:lumOff val="-16714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50800" dist="127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1463B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747</TotalTime>
  <Words>193</Words>
  <Application>Microsoft Office PowerPoint</Application>
  <PresentationFormat>Custom</PresentationFormat>
  <Paragraphs>27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Homosexuality </vt:lpstr>
      <vt:lpstr> Is Marriage Religious? </vt:lpstr>
      <vt:lpstr>What Has God Authorized? </vt:lpstr>
      <vt:lpstr>Is Homosexuality A Sin? </vt:lpstr>
      <vt:lpstr>God Is Not To Blame</vt:lpstr>
      <vt:lpstr>God Is The Answer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Homosexuality</dc:title>
  <dc:creator>Casey Crasher</dc:creator>
  <cp:lastModifiedBy>Casey Crasher</cp:lastModifiedBy>
  <cp:revision>7</cp:revision>
  <dcterms:modified xsi:type="dcterms:W3CDTF">2018-08-05T13:49:07Z</dcterms:modified>
</cp:coreProperties>
</file>