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20"/>
  </p:notesMasterIdLst>
  <p:sldIdLst>
    <p:sldId id="256" r:id="rId3"/>
    <p:sldId id="257" r:id="rId4"/>
    <p:sldId id="266" r:id="rId5"/>
    <p:sldId id="272" r:id="rId6"/>
    <p:sldId id="274" r:id="rId7"/>
    <p:sldId id="259" r:id="rId8"/>
    <p:sldId id="276" r:id="rId9"/>
    <p:sldId id="278" r:id="rId10"/>
    <p:sldId id="279" r:id="rId11"/>
    <p:sldId id="284" r:id="rId12"/>
    <p:sldId id="261" r:id="rId13"/>
    <p:sldId id="281" r:id="rId14"/>
    <p:sldId id="283" r:id="rId15"/>
    <p:sldId id="267" r:id="rId16"/>
    <p:sldId id="268" r:id="rId17"/>
    <p:sldId id="270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4580" autoAdjust="0"/>
    <p:restoredTop sz="86410" autoAdjust="0"/>
  </p:normalViewPr>
  <p:slideViewPr>
    <p:cSldViewPr snapToGrid="0">
      <p:cViewPr>
        <p:scale>
          <a:sx n="40" d="100"/>
          <a:sy n="40" d="100"/>
        </p:scale>
        <p:origin x="936" y="202"/>
      </p:cViewPr>
      <p:guideLst/>
    </p:cSldViewPr>
  </p:slideViewPr>
  <p:outlineViewPr>
    <p:cViewPr>
      <p:scale>
        <a:sx n="33" d="100"/>
        <a:sy n="33" d="100"/>
      </p:scale>
      <p:origin x="0" y="-45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45E1A-6A95-41BA-8175-58D1FF91806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31709-7FF3-4FB3-83F2-ACF9E6C67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02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31709-7FF3-4FB3-83F2-ACF9E6C679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57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31709-7FF3-4FB3-83F2-ACF9E6C679B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85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AB95C341-27CB-454F-A7C0-1DADF4E6A1CA}" type="slidenum">
              <a:rPr lang="en-US" altLang="en-US" sz="1200" smtClean="0">
                <a:solidFill>
                  <a:prstClr val="black"/>
                </a:solidFill>
              </a:rPr>
              <a:pPr/>
              <a:t>14</a:t>
            </a:fld>
            <a:endParaRPr lang="en-US" altLang="en-US" sz="12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458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F518509B-24D7-4566-B8FE-F97D4484100D}" type="slidenum">
              <a:rPr lang="en-US" altLang="en-US" sz="1200" smtClean="0">
                <a:solidFill>
                  <a:prstClr val="black"/>
                </a:solidFill>
              </a:rPr>
              <a:pPr/>
              <a:t>15</a:t>
            </a:fld>
            <a:endParaRPr lang="en-US" altLang="en-US" sz="120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640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3CEFA6C7-0BD1-41DF-8B17-A2BE84B7255F}" type="slidenum">
              <a:rPr lang="en-US" altLang="en-US" sz="1200" smtClean="0">
                <a:solidFill>
                  <a:srgbClr val="000000"/>
                </a:solidFill>
              </a:rPr>
              <a:pPr/>
              <a:t>16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961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ADF5-FD08-449E-B761-B5ED895C607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E654-0051-4329-8537-953B11C22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2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ADF5-FD08-449E-B761-B5ED895C607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E654-0051-4329-8537-953B11C22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8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ADF5-FD08-449E-B761-B5ED895C607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E654-0051-4329-8537-953B11C22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93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E0C9119-C264-4D3D-9AE0-7FC05A3F5B0A}" type="datetimeFigureOut">
              <a:rPr lang="en-US" smtClean="0">
                <a:solidFill>
                  <a:srgbClr val="191B0E"/>
                </a:solidFill>
              </a:rPr>
              <a:pPr>
                <a:defRPr/>
              </a:pPr>
              <a:t>8/27/2020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91B0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33153CB-7F8A-4C17-82FC-6CFE9BEB9420}" type="slidenum">
              <a:rPr lang="en-US" smtClean="0">
                <a:solidFill>
                  <a:srgbClr val="191B0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91B0E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13733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B0AC71-41BC-478D-A61B-8C7A5F410F5D}" type="datetimeFigureOut">
              <a:rPr lang="en-US" smtClean="0">
                <a:solidFill>
                  <a:srgbClr val="191B0E"/>
                </a:solidFill>
              </a:rPr>
              <a:pPr>
                <a:defRPr/>
              </a:pPr>
              <a:t>8/27/2020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91B0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36FF7-E977-4786-AF2D-BA252DFCBD27}" type="slidenum">
              <a:rPr lang="en-US" smtClean="0">
                <a:solidFill>
                  <a:srgbClr val="191B0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889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8CC09A6-CEF1-4501-A70E-E92610C2FD7A}" type="datetimeFigureOut">
              <a:rPr lang="en-US" smtClean="0">
                <a:solidFill>
                  <a:srgbClr val="EFEDE3"/>
                </a:solidFill>
              </a:rPr>
              <a:pPr>
                <a:defRPr/>
              </a:pPr>
              <a:t>8/27/2020</a:t>
            </a:fld>
            <a:endParaRPr lang="en-US">
              <a:solidFill>
                <a:srgbClr val="EFEDE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EFEDE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EBAFB1E-6095-495A-B40A-D4C70F24CC3B}" type="slidenum">
              <a:rPr lang="en-US" smtClean="0">
                <a:solidFill>
                  <a:srgbClr val="EFEDE3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FEDE3"/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06123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552B3C-2079-465B-86CB-4995CAB1B91A}" type="datetimeFigureOut">
              <a:rPr lang="en-US" smtClean="0">
                <a:solidFill>
                  <a:srgbClr val="191B0E"/>
                </a:solidFill>
              </a:rPr>
              <a:pPr>
                <a:defRPr/>
              </a:pPr>
              <a:t>8/27/2020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91B0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93D83-BC6E-44A5-A7B3-CAD99DD10A87}" type="slidenum">
              <a:rPr lang="en-US" smtClean="0">
                <a:solidFill>
                  <a:srgbClr val="191B0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737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0A407F-8AF8-4B96-8AF6-94AF00E9AF43}" type="datetimeFigureOut">
              <a:rPr lang="en-US" smtClean="0">
                <a:solidFill>
                  <a:srgbClr val="191B0E"/>
                </a:solidFill>
              </a:rPr>
              <a:pPr>
                <a:defRPr/>
              </a:pPr>
              <a:t>8/27/2020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91B0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25A21-FD1D-4D31-A870-95FB89FE684F}" type="slidenum">
              <a:rPr lang="en-US" smtClean="0">
                <a:solidFill>
                  <a:srgbClr val="191B0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180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8A64F4-2874-4E32-9F0F-F6B2598024A1}" type="datetimeFigureOut">
              <a:rPr lang="en-US" smtClean="0">
                <a:solidFill>
                  <a:srgbClr val="191B0E"/>
                </a:solidFill>
              </a:rPr>
              <a:pPr>
                <a:defRPr/>
              </a:pPr>
              <a:t>8/27/2020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91B0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85B6E-FEB6-4CE4-B548-6CB70FF145C8}" type="slidenum">
              <a:rPr lang="en-US" smtClean="0">
                <a:solidFill>
                  <a:srgbClr val="191B0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368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59A3FD-FDC7-40A4-8279-8C87D2140131}" type="datetimeFigureOut">
              <a:rPr lang="en-US" smtClean="0">
                <a:solidFill>
                  <a:srgbClr val="191B0E"/>
                </a:solidFill>
              </a:rPr>
              <a:pPr>
                <a:defRPr/>
              </a:pPr>
              <a:t>8/27/2020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91B0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EA460-F57C-4D52-8FEF-EC2BDE2BCED1}" type="slidenum">
              <a:rPr lang="en-US" smtClean="0">
                <a:solidFill>
                  <a:srgbClr val="191B0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6989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61301F5-1B17-4DD1-813F-E0E08DD7D7BE}" type="datetimeFigureOut">
              <a:rPr lang="en-US" smtClean="0">
                <a:solidFill>
                  <a:srgbClr val="191B0E"/>
                </a:solidFill>
              </a:rPr>
              <a:pPr>
                <a:defRPr/>
              </a:pPr>
              <a:t>8/27/2020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91B0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EACDB00-C23F-4630-8048-A85D640A7281}" type="slidenum">
              <a:rPr lang="en-US" smtClean="0">
                <a:solidFill>
                  <a:srgbClr val="191B0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399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ADF5-FD08-449E-B761-B5ED895C607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E654-0051-4329-8537-953B11C22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71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708C212-5AA0-477A-A304-91E014CEE52F}" type="datetimeFigureOut">
              <a:rPr lang="en-US" smtClean="0">
                <a:solidFill>
                  <a:srgbClr val="191B0E"/>
                </a:solidFill>
              </a:rPr>
              <a:pPr>
                <a:defRPr/>
              </a:pPr>
              <a:t>8/27/2020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191B0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F2FA6AE-8CED-4826-8B67-94E209E4FCE7}" type="slidenum">
              <a:rPr lang="en-US" smtClean="0">
                <a:solidFill>
                  <a:srgbClr val="191B0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744238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D4EB80-6B51-4701-9727-A351BBD6B50C}" type="datetimeFigureOut">
              <a:rPr lang="en-US" smtClean="0">
                <a:solidFill>
                  <a:srgbClr val="191B0E"/>
                </a:solidFill>
              </a:rPr>
              <a:pPr>
                <a:defRPr/>
              </a:pPr>
              <a:t>8/27/2020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91B0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5F5C8-40DC-422C-9B23-B5532538D94D}" type="slidenum">
              <a:rPr lang="en-US" smtClean="0">
                <a:solidFill>
                  <a:srgbClr val="191B0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340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BA4462-60A8-4E60-9E82-4375D2C09C62}" type="datetimeFigureOut">
              <a:rPr lang="en-US" smtClean="0">
                <a:solidFill>
                  <a:srgbClr val="191B0E"/>
                </a:solidFill>
              </a:rPr>
              <a:pPr>
                <a:defRPr/>
              </a:pPr>
              <a:t>8/27/2020</a:t>
            </a:fld>
            <a:endParaRPr lang="en-US">
              <a:solidFill>
                <a:srgbClr val="191B0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191B0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035DC-29AC-4404-BBCA-1DBBED5100F2}" type="slidenum">
              <a:rPr lang="en-US" smtClean="0">
                <a:solidFill>
                  <a:srgbClr val="191B0E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91B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10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ADF5-FD08-449E-B761-B5ED895C607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E654-0051-4329-8537-953B11C22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53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ADF5-FD08-449E-B761-B5ED895C607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E654-0051-4329-8537-953B11C22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2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ADF5-FD08-449E-B761-B5ED895C607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E654-0051-4329-8537-953B11C22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45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ADF5-FD08-449E-B761-B5ED895C607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E654-0051-4329-8537-953B11C22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0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ADF5-FD08-449E-B761-B5ED895C607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E654-0051-4329-8537-953B11C22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6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ADF5-FD08-449E-B761-B5ED895C607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E654-0051-4329-8537-953B11C22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ADF5-FD08-449E-B761-B5ED895C607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FE654-0051-4329-8537-953B11C22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36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EADF5-FD08-449E-B761-B5ED895C607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FE654-0051-4329-8537-953B11C22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4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987EADF5-FD08-449E-B761-B5ED895C607D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F71FE654-0051-4329-8537-953B11C224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73636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0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6700"/>
            <a:ext cx="8401050" cy="10287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How does dead become 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LIVING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200150"/>
            <a:ext cx="7905750" cy="4572000"/>
          </a:xfrm>
        </p:spPr>
        <p:txBody>
          <a:bodyPr>
            <a:noAutofit/>
          </a:bodyPr>
          <a:lstStyle/>
          <a:p>
            <a:pPr lvl="0"/>
            <a:r>
              <a:rPr lang="en-US" sz="4000" b="1" i="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en-US" sz="4000" b="1" i="0" baseline="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“</a:t>
            </a:r>
            <a:r>
              <a:rPr lang="en-US" sz="4000" b="1" i="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signs” of </a:t>
            </a:r>
            <a:r>
              <a:rPr lang="en-US" sz="4000" b="1" i="0" u="sng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LIVING</a:t>
            </a:r>
            <a:r>
              <a:rPr lang="en-US" sz="4000" b="1" i="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are:    walk,</a:t>
            </a:r>
            <a:r>
              <a:rPr lang="en-US" sz="4000" b="1" i="0" baseline="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4000" b="1" i="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run, see, grow, think (Philippians 4:8), faith with works </a:t>
            </a:r>
            <a:r>
              <a:rPr lang="en-US" sz="4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(James 2:26)</a:t>
            </a:r>
          </a:p>
          <a:p>
            <a:pPr lvl="0"/>
            <a:r>
              <a:rPr lang="en-US" sz="4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Living is by FAITH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5736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285750"/>
            <a:ext cx="8210550" cy="1638300"/>
          </a:xfrm>
        </p:spPr>
        <p:txBody>
          <a:bodyPr>
            <a:normAutofit/>
          </a:bodyPr>
          <a:lstStyle/>
          <a:p>
            <a:r>
              <a:rPr lang="en-US" sz="4800" b="1" u="none" dirty="0" smtClean="0">
                <a:latin typeface="Cambria" panose="02040503050406030204" pitchFamily="18" charset="0"/>
                <a:ea typeface="Cambria" panose="02040503050406030204" pitchFamily="18" charset="0"/>
              </a:rPr>
              <a:t>A L</a:t>
            </a:r>
            <a:r>
              <a:rPr lang="en-US" sz="4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ife 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LIVING</a:t>
            </a:r>
            <a:r>
              <a:rPr lang="en-US" sz="4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by </a:t>
            </a:r>
            <a:r>
              <a:rPr lang="en-US" sz="60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FAITH</a:t>
            </a:r>
            <a:r>
              <a:rPr lang="en-US" sz="4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(Ephesians 4:20-24)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924050"/>
            <a:ext cx="8210550" cy="3943350"/>
          </a:xfrm>
        </p:spPr>
        <p:txBody>
          <a:bodyPr>
            <a:normAutofit/>
          </a:bodyPr>
          <a:lstStyle/>
          <a:p>
            <a:pPr lvl="0"/>
            <a:r>
              <a:rPr lang="en-US" sz="3800" b="1" i="0" dirty="0" smtClean="0">
                <a:latin typeface="Cambria" panose="02040503050406030204" pitchFamily="18" charset="0"/>
                <a:ea typeface="Cambria" panose="02040503050406030204" pitchFamily="18" charset="0"/>
              </a:rPr>
              <a:t>Different from Ephesians 4:17-19</a:t>
            </a:r>
          </a:p>
          <a:p>
            <a:pPr lvl="0"/>
            <a:r>
              <a:rPr lang="en-US" sz="3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How did we </a:t>
            </a:r>
            <a:r>
              <a:rPr lang="en-US" sz="38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“learn Christ” </a:t>
            </a:r>
            <a:r>
              <a:rPr lang="en-US" sz="3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(v.20)?</a:t>
            </a:r>
          </a:p>
          <a:p>
            <a:pPr lvl="0"/>
            <a:r>
              <a:rPr lang="en-US" sz="3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Die to “</a:t>
            </a:r>
            <a:r>
              <a:rPr lang="en-US" sz="38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old</a:t>
            </a:r>
            <a:r>
              <a:rPr lang="en-US" sz="3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”, Live to “</a:t>
            </a:r>
            <a:r>
              <a:rPr lang="en-US" sz="38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new</a:t>
            </a:r>
            <a:r>
              <a:rPr lang="en-US" sz="3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” (v.22-24;  					2 </a:t>
            </a:r>
            <a:r>
              <a:rPr lang="en-US" sz="3800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Corinthans</a:t>
            </a:r>
            <a:r>
              <a:rPr lang="en-US" sz="3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5:17;				</a:t>
            </a:r>
            <a:r>
              <a:rPr lang="en-US" sz="3800" b="1" baseline="0" dirty="0" smtClean="0">
                <a:latin typeface="Cambria" panose="02040503050406030204" pitchFamily="18" charset="0"/>
                <a:ea typeface="Cambria" panose="02040503050406030204" pitchFamily="18" charset="0"/>
              </a:rPr>
              <a:t>  		Philippians 3:8,9)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2861247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Learning Christ is……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76400"/>
            <a:ext cx="7886700" cy="4191000"/>
          </a:xfrm>
        </p:spPr>
        <p:txBody>
          <a:bodyPr>
            <a:normAutofit/>
          </a:bodyPr>
          <a:lstStyle/>
          <a:p>
            <a:pPr lvl="0"/>
            <a:r>
              <a:rPr lang="en-US" sz="40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…hearing Him</a:t>
            </a:r>
            <a:r>
              <a:rPr lang="en-US" sz="4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(v.21)</a:t>
            </a:r>
          </a:p>
          <a:p>
            <a:pPr lvl="0"/>
            <a:r>
              <a:rPr lang="en-US" sz="4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…constantly </a:t>
            </a:r>
            <a:r>
              <a:rPr lang="en-US" sz="40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taught in Him </a:t>
            </a:r>
            <a:r>
              <a:rPr lang="en-US" sz="4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(v.21;  2 Peter 3:18)</a:t>
            </a:r>
          </a:p>
          <a:p>
            <a:pPr lvl="0"/>
            <a:r>
              <a:rPr lang="en-US" sz="4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…LIVING by “</a:t>
            </a:r>
            <a:r>
              <a:rPr lang="en-US" sz="40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truth</a:t>
            </a:r>
            <a:r>
              <a:rPr lang="en-US" sz="4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” in Him  (John 14:6)</a:t>
            </a:r>
          </a:p>
        </p:txBody>
      </p:sp>
    </p:spTree>
    <p:extLst>
      <p:ext uri="{BB962C8B-B14F-4D97-AF65-F5344CB8AC3E}">
        <p14:creationId xmlns:p14="http://schemas.microsoft.com/office/powerpoint/2010/main" val="18323245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247650"/>
            <a:ext cx="8218114" cy="3429000"/>
          </a:xfrm>
        </p:spPr>
        <p:txBody>
          <a:bodyPr>
            <a:noAutofit/>
          </a:bodyPr>
          <a:lstStyle/>
          <a:p>
            <a:r>
              <a:rPr lang="en-US" sz="5400" b="1" i="1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LIVING</a:t>
            </a:r>
            <a:r>
              <a:rPr lang="en-US" sz="4000" b="1" baseline="0" dirty="0" smtClean="0">
                <a:latin typeface="Cambria" panose="02040503050406030204" pitchFamily="18" charset="0"/>
                <a:ea typeface="Cambria" panose="02040503050406030204" pitchFamily="18" charset="0"/>
              </a:rPr>
              <a:t> is 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“put away”;</a:t>
            </a:r>
            <a:br>
              <a:rPr lang="en-US" b="1" i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			“be renewed”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   </a:t>
            </a:r>
            <a:b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			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“put on”</a:t>
            </a:r>
            <a:br>
              <a:rPr lang="en-US" b="1" i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40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				</a:t>
            </a:r>
            <a:r>
              <a:rPr lang="en-US" sz="4000" b="1" i="0" dirty="0" smtClean="0">
                <a:latin typeface="Cambria" panose="02040503050406030204" pitchFamily="18" charset="0"/>
                <a:ea typeface="Cambria" panose="02040503050406030204" pitchFamily="18" charset="0"/>
              </a:rPr>
              <a:t>a life</a:t>
            </a:r>
            <a:r>
              <a:rPr lang="en-US" sz="4000" b="1" i="0" baseline="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4000" b="1" i="0" dirty="0" smtClean="0">
                <a:latin typeface="Cambria" panose="02040503050406030204" pitchFamily="18" charset="0"/>
                <a:ea typeface="Cambria" panose="02040503050406030204" pitchFamily="18" charset="0"/>
              </a:rPr>
              <a:t>created</a:t>
            </a:r>
            <a:r>
              <a:rPr lang="en-US" sz="4000" b="1" i="0" baseline="0" dirty="0" smtClean="0">
                <a:latin typeface="Cambria" panose="02040503050406030204" pitchFamily="18" charset="0"/>
                <a:ea typeface="Cambria" panose="02040503050406030204" pitchFamily="18" charset="0"/>
              </a:rPr>
              <a:t> by God</a:t>
            </a:r>
            <a:r>
              <a:rPr lang="en-US" sz="4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br>
              <a:rPr lang="en-US" sz="4000" b="1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(v.24;  Romans 6:11;  Ephesians 5,6)</a:t>
            </a:r>
            <a:endParaRPr lang="en-US" sz="4000" dirty="0"/>
          </a:p>
        </p:txBody>
      </p:sp>
      <p:pic>
        <p:nvPicPr>
          <p:cNvPr id="4" name="Picture 10" descr="What Does “No Harm Shall Overcome You” in Psalm 91:10 Mean for the Coronavirus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333750"/>
            <a:ext cx="8218115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7230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"/>
            <a:ext cx="8907463" cy="1371600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What is the Point of LIVING ?</a:t>
            </a:r>
            <a:r>
              <a:rPr lang="en-US" b="1" i="0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</a:rPr>
              <a:t>  </a:t>
            </a:r>
            <a:r>
              <a:rPr lang="en-US" b="1" i="0" dirty="0" smtClean="0">
                <a:solidFill>
                  <a:schemeClr val="tx1"/>
                </a:solidFill>
                <a:latin typeface="Cambria" panose="02040503050406030204" pitchFamily="18" charset="0"/>
              </a:rPr>
              <a:t>(Philippians</a:t>
            </a:r>
            <a:r>
              <a:rPr lang="en-US" b="1" i="0" baseline="0" dirty="0" smtClean="0">
                <a:solidFill>
                  <a:schemeClr val="tx1"/>
                </a:solidFill>
                <a:latin typeface="Cambria" panose="02040503050406030204" pitchFamily="18" charset="0"/>
              </a:rPr>
              <a:t> 1:19-24)</a:t>
            </a:r>
            <a:endParaRPr lang="en-US" sz="3600" b="1" i="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620000" cy="5257800"/>
          </a:xfrm>
        </p:spPr>
        <p:txBody>
          <a:bodyPr>
            <a:normAutofit fontScale="92500"/>
          </a:bodyPr>
          <a:lstStyle/>
          <a:p>
            <a:pPr lvl="0"/>
            <a:r>
              <a:rPr lang="en-US" sz="4300" b="1" i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“For me to </a:t>
            </a:r>
            <a:r>
              <a:rPr lang="en-US" sz="5200" b="1" i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</a:rPr>
              <a:t>LIVE</a:t>
            </a:r>
            <a:r>
              <a:rPr lang="en-US" sz="4300" b="1" i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 is Christ. .” </a:t>
            </a:r>
            <a:br>
              <a:rPr lang="en-US" sz="4300" b="1" i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en-US" sz="3600" b="1" dirty="0" smtClean="0">
                <a:latin typeface="Cambria" panose="02040503050406030204" pitchFamily="18" charset="0"/>
              </a:rPr>
              <a:t>(Philippians 1:21)</a:t>
            </a:r>
          </a:p>
          <a:p>
            <a:r>
              <a:rPr lang="en-US" altLang="en-US" sz="3600" b="1" dirty="0" smtClean="0">
                <a:latin typeface="Cambria" panose="02040503050406030204" pitchFamily="18" charset="0"/>
              </a:rPr>
              <a:t>Test yourself:   Is Christ in me </a:t>
            </a:r>
            <a:r>
              <a:rPr lang="en-US" altLang="en-US" sz="3600" b="1" i="1" dirty="0" smtClean="0">
                <a:solidFill>
                  <a:srgbClr val="990033"/>
                </a:solidFill>
                <a:latin typeface="Cambria" panose="02040503050406030204" pitchFamily="18" charset="0"/>
              </a:rPr>
              <a:t>..whether by life, or by death”</a:t>
            </a:r>
            <a:r>
              <a:rPr lang="en-US" altLang="en-US" sz="3600" b="1" dirty="0" smtClean="0">
                <a:latin typeface="Cambria" panose="02040503050406030204" pitchFamily="18" charset="0"/>
              </a:rPr>
              <a:t>…? (v.20)</a:t>
            </a:r>
          </a:p>
          <a:p>
            <a:r>
              <a:rPr lang="en-US" altLang="en-US" sz="4800" b="1" i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LIVING</a:t>
            </a:r>
            <a:r>
              <a:rPr lang="en-US" altLang="en-US" sz="3600" b="1" dirty="0" smtClean="0">
                <a:latin typeface="Cambria" panose="02040503050406030204" pitchFamily="18" charset="0"/>
              </a:rPr>
              <a:t> </a:t>
            </a:r>
            <a:r>
              <a:rPr lang="en-US" altLang="en-US" sz="4000" b="1" dirty="0" smtClean="0">
                <a:solidFill>
                  <a:srgbClr val="990033"/>
                </a:solidFill>
                <a:latin typeface="Cambria" panose="02040503050406030204" pitchFamily="18" charset="0"/>
              </a:rPr>
              <a:t>IN</a:t>
            </a:r>
            <a:r>
              <a:rPr lang="en-US" altLang="en-US" sz="3600" b="1" dirty="0" smtClean="0">
                <a:solidFill>
                  <a:srgbClr val="990033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3600" b="1" dirty="0" smtClean="0">
                <a:latin typeface="Cambria" panose="02040503050406030204" pitchFamily="18" charset="0"/>
              </a:rPr>
              <a:t>Christ should be anywhere and in any circumstance…</a:t>
            </a:r>
          </a:p>
          <a:p>
            <a:r>
              <a:rPr lang="en-US" altLang="en-US" sz="3600" b="1" dirty="0" smtClean="0">
                <a:latin typeface="Cambria" panose="02040503050406030204" pitchFamily="18" charset="0"/>
              </a:rPr>
              <a:t>When people meet you, will they leave knowing more about Jesus?</a:t>
            </a:r>
            <a:endParaRPr lang="en-US" altLang="en-US" sz="3600" b="1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6077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25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25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25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125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43050"/>
            <a:ext cx="8069263" cy="5086350"/>
          </a:xfrm>
        </p:spPr>
        <p:txBody>
          <a:bodyPr/>
          <a:lstStyle/>
          <a:p>
            <a:r>
              <a:rPr lang="en-US" altLang="en-US" sz="3600" b="1" dirty="0" smtClean="0">
                <a:latin typeface="Cambria" panose="02040503050406030204" pitchFamily="18" charset="0"/>
              </a:rPr>
              <a:t>Is your desire to live an advantage to Christ?</a:t>
            </a:r>
          </a:p>
          <a:p>
            <a:r>
              <a:rPr lang="en-US" altLang="en-US" sz="3600" b="1" dirty="0" smtClean="0">
                <a:latin typeface="Cambria" panose="02040503050406030204" pitchFamily="18" charset="0"/>
              </a:rPr>
              <a:t>Are others better off because you are alive? (v.22,25)</a:t>
            </a:r>
          </a:p>
          <a:p>
            <a:r>
              <a:rPr lang="en-US" altLang="en-US" sz="3600" b="1" dirty="0" smtClean="0">
                <a:latin typeface="Cambria" panose="02040503050406030204" pitchFamily="18" charset="0"/>
              </a:rPr>
              <a:t>The test of death is </a:t>
            </a:r>
            <a:r>
              <a:rPr lang="en-US" altLang="en-US" sz="3600" b="1" i="1" dirty="0" smtClean="0">
                <a:solidFill>
                  <a:srgbClr val="990033"/>
                </a:solidFill>
                <a:latin typeface="Cambria" panose="02040503050406030204" pitchFamily="18" charset="0"/>
              </a:rPr>
              <a:t>“Christ in you, the hope of glory”</a:t>
            </a:r>
            <a:r>
              <a:rPr lang="en-US" altLang="en-US" sz="3600" b="1" dirty="0" smtClean="0">
                <a:latin typeface="Cambria" panose="02040503050406030204" pitchFamily="18" charset="0"/>
              </a:rPr>
              <a:t> (Colossians 1:27)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"/>
            <a:ext cx="8907463" cy="1371600"/>
          </a:xfrm>
          <a:effectLst>
            <a:outerShdw dist="35921" dir="2700000" algn="ctr" rotWithShape="0">
              <a:schemeClr val="bg2"/>
            </a:outerShdw>
          </a:effectLst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What is the Point of LIVING ?</a:t>
            </a:r>
            <a:r>
              <a:rPr lang="en-US" b="1" i="0" dirty="0" smtClean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</a:rPr>
              <a:t>  </a:t>
            </a:r>
            <a:r>
              <a:rPr lang="en-US" b="1" i="0" dirty="0" smtClean="0">
                <a:solidFill>
                  <a:schemeClr val="tx1"/>
                </a:solidFill>
                <a:latin typeface="Cambria" panose="02040503050406030204" pitchFamily="18" charset="0"/>
              </a:rPr>
              <a:t>(Philippians</a:t>
            </a:r>
            <a:r>
              <a:rPr lang="en-US" b="1" i="0" baseline="0" dirty="0" smtClean="0">
                <a:solidFill>
                  <a:schemeClr val="tx1"/>
                </a:solidFill>
                <a:latin typeface="Cambria" panose="02040503050406030204" pitchFamily="18" charset="0"/>
              </a:rPr>
              <a:t> 1:19-24)</a:t>
            </a:r>
            <a:endParaRPr lang="en-US" sz="3600" b="1" i="0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60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ipe dir="d"/>
      </p:transition>
    </mc:Choice>
    <mc:Fallback>
      <p:transition spd="slow"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25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25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25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8631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6" descr="http://calvarykaty.org/wp-content/uploads/2015/06/Christ-In-Yo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6868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026244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71450"/>
            <a:ext cx="7875215" cy="1905000"/>
          </a:xfrm>
        </p:spPr>
        <p:txBody>
          <a:bodyPr>
            <a:normAutofit fontScale="90000"/>
          </a:bodyPr>
          <a:lstStyle/>
          <a:p>
            <a:r>
              <a:rPr lang="en-US" sz="7300" b="1" i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LIVING</a:t>
            </a:r>
            <a:r>
              <a:rPr lang="en-US" b="1" dirty="0" smtClean="0"/>
              <a:t> Because</a:t>
            </a:r>
            <a:br>
              <a:rPr lang="en-US" b="1" dirty="0" smtClean="0"/>
            </a:br>
            <a:r>
              <a:rPr lang="en-US" b="1" dirty="0" smtClean="0"/>
              <a:t>		of </a:t>
            </a:r>
            <a:r>
              <a:rPr lang="en-US" sz="7300" b="1" i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GOD</a:t>
            </a:r>
            <a:endParaRPr lang="en-US" i="1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350" y="1657350"/>
            <a:ext cx="5581650" cy="3581400"/>
          </a:xfrm>
        </p:spPr>
        <p:txBody>
          <a:bodyPr>
            <a:normAutofit/>
          </a:bodyPr>
          <a:lstStyle/>
          <a:p>
            <a:pPr marL="0" lvl="0" indent="0" algn="r">
              <a:buNone/>
            </a:pP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 --  Matthew 22:31-33</a:t>
            </a:r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 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34" name="Picture 10" descr="What Does “No Harm Shall Overcome You” in Psalm 91:10 Mean for the Coronavirus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19350"/>
            <a:ext cx="8218115" cy="411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326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33357" cy="14859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I would not be alive today, if </a:t>
            </a:r>
            <a:r>
              <a:rPr lang="en-US" sz="4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……”</a:t>
            </a: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1371600"/>
            <a:ext cx="7200900" cy="10287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“I’m alive today because of….</a:t>
            </a:r>
            <a:endParaRPr lang="en-US" sz="4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10" descr="What Does “No Harm Shall Overcome You” in Psalm 91:10 Mean for the Coronavirus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19350"/>
            <a:ext cx="8218115" cy="411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574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What Does “No Harm Shall Overcome You” in Psalm 91:10 Mean for the Coronavirus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42900"/>
            <a:ext cx="8218115" cy="6191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407" y="342900"/>
            <a:ext cx="7200900" cy="272415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We do not live without</a:t>
            </a:r>
            <a:r>
              <a:rPr lang="en-US" b="1" baseline="0" dirty="0" smtClean="0"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en-US" sz="5400" b="1" baseline="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LIVING GOD</a:t>
            </a:r>
            <a:r>
              <a:rPr lang="en-US" b="1" baseline="0" dirty="0" smtClean="0">
                <a:latin typeface="Cambria" panose="02040503050406030204" pitchFamily="18" charset="0"/>
                <a:ea typeface="Cambria" panose="02040503050406030204" pitchFamily="18" charset="0"/>
              </a:rPr>
              <a:t> and</a:t>
            </a:r>
            <a:br>
              <a:rPr lang="en-US" b="1" baseline="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5400" b="1" baseline="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HIS LIVING SON </a:t>
            </a:r>
            <a:r>
              <a:rPr lang="en-US" b="1" baseline="0" dirty="0" smtClean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b="1" baseline="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b="1" baseline="0" dirty="0" smtClean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Matthew 22:31,32)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088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What Does “No Harm Shall Overcome You” in Psalm 91:10 Mean for the Coronavirus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3850"/>
            <a:ext cx="8218115" cy="6210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457" y="228600"/>
            <a:ext cx="7709508" cy="272415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We do not</a:t>
            </a:r>
            <a:br>
              <a:rPr lang="en-US" sz="4800" b="1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make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God live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or</a:t>
            </a:r>
            <a:b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make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God die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b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(Acts 17:28;  Hebrews 10:31)</a:t>
            </a:r>
          </a:p>
        </p:txBody>
      </p:sp>
    </p:spTree>
    <p:extLst>
      <p:ext uri="{BB962C8B-B14F-4D97-AF65-F5344CB8AC3E}">
        <p14:creationId xmlns:p14="http://schemas.microsoft.com/office/powerpoint/2010/main" val="22103328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What Does “No Harm Shall Overcome You” in Psalm 91:10 Mean for the Coronavirus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3850"/>
            <a:ext cx="8218115" cy="6210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850" y="323850"/>
            <a:ext cx="7200900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If 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we </a:t>
            </a:r>
            <a:r>
              <a:rPr lang="en-US" sz="4900" b="1" i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LOVE </a:t>
            </a:r>
            <a:r>
              <a:rPr lang="en-US" sz="4900" b="1" i="1" dirty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LIVING</a:t>
            </a:r>
            <a:r>
              <a:rPr lang="en-US" sz="4000" b="1" i="1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b="1" i="1" dirty="0">
                <a:latin typeface="Cambria" panose="02040503050406030204" pitchFamily="18" charset="0"/>
                <a:ea typeface="Cambria" panose="02040503050406030204" pitchFamily="18" charset="0"/>
              </a:rPr>
              <a:t>not </a:t>
            </a:r>
            <a:r>
              <a:rPr lang="en-US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Dying, </a:t>
            </a:r>
            <a:r>
              <a:rPr lang="en-US" sz="4900" b="1" i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LIVING</a:t>
            </a:r>
            <a:r>
              <a:rPr lang="en-US" sz="4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brings 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us 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back to God as the giver of life 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we 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love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…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9812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What Does “No Harm Shall Overcome You” in Psalm 91:10 Mean for the Coronavirus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3850"/>
            <a:ext cx="8218115" cy="6210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1" y="266700"/>
            <a:ext cx="8008564" cy="25527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If 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we </a:t>
            </a:r>
            <a:r>
              <a:rPr lang="en-US" sz="4900" b="1" i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LOVE LIVING</a:t>
            </a:r>
            <a:r>
              <a:rPr lang="en-US" sz="40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br>
              <a:rPr lang="en-US" sz="40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4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Matthew 22:37 addresses the most</a:t>
            </a:r>
            <a:r>
              <a:rPr lang="en-US" sz="4000" b="1" baseline="0" dirty="0" smtClean="0">
                <a:latin typeface="Cambria" panose="02040503050406030204" pitchFamily="18" charset="0"/>
                <a:ea typeface="Cambria" panose="02040503050406030204" pitchFamily="18" charset="0"/>
              </a:rPr>
              <a:t> important matter to LIFE,</a:t>
            </a:r>
            <a:br>
              <a:rPr lang="en-US" sz="4000" b="1" baseline="0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4900" b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LOVING GOD</a:t>
            </a:r>
            <a:r>
              <a:rPr lang="en-US" sz="4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, who gives LIFE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91811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What Does “No Harm Shall Overcome You” in Psalm 91:10 Mean for the Coronavirus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3850"/>
            <a:ext cx="8218115" cy="6210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450" y="323850"/>
            <a:ext cx="7715250" cy="18478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The secret</a:t>
            </a:r>
            <a:r>
              <a:rPr lang="en-US" sz="4000" b="1" baseline="0" dirty="0" smtClean="0">
                <a:latin typeface="Cambria" panose="02040503050406030204" pitchFamily="18" charset="0"/>
                <a:ea typeface="Cambria" panose="02040503050406030204" pitchFamily="18" charset="0"/>
              </a:rPr>
              <a:t> to </a:t>
            </a:r>
            <a:r>
              <a:rPr lang="en-US" sz="5300" b="1" i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LIVING is abiding</a:t>
            </a:r>
            <a:r>
              <a:rPr lang="en-US" sz="5300" b="1" i="1" baseline="0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in JESUS</a:t>
            </a:r>
            <a:r>
              <a:rPr lang="en-US" sz="4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(John 15:1-5)</a:t>
            </a:r>
            <a:br>
              <a:rPr lang="en-US" sz="4000" b="1" dirty="0" smtClean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“If it were not for God,……”</a:t>
            </a:r>
            <a:endParaRPr lang="en-US" sz="49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9085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6700"/>
            <a:ext cx="8401050" cy="10287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How does dead become 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LIVING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295400"/>
            <a:ext cx="7905750" cy="4572000"/>
          </a:xfrm>
        </p:spPr>
        <p:txBody>
          <a:bodyPr>
            <a:noAutofit/>
          </a:bodyPr>
          <a:lstStyle/>
          <a:p>
            <a:pPr lvl="0"/>
            <a:r>
              <a:rPr lang="en-US" sz="4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Ephesians 2:1-10</a:t>
            </a:r>
          </a:p>
          <a:p>
            <a:pPr lvl="1"/>
            <a:r>
              <a:rPr lang="en-US" sz="4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4000" b="1" i="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We are made ALIVE because of God (v.4,5;  John 15:1)…	</a:t>
            </a:r>
          </a:p>
          <a:p>
            <a:pPr lvl="1"/>
            <a:r>
              <a:rPr lang="en-US" sz="4000" b="1" i="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God brings LIFE to what was dead…</a:t>
            </a:r>
          </a:p>
          <a:p>
            <a:pPr lvl="1"/>
            <a:r>
              <a:rPr lang="en-US" sz="4000" b="1" i="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LIFE in God is being </a:t>
            </a:r>
            <a:r>
              <a:rPr lang="en-US" sz="40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“his workmanship” </a:t>
            </a:r>
            <a:r>
              <a:rPr lang="en-US" sz="4000" b="1" i="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(v.10)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2999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287</Words>
  <Application>Microsoft Office PowerPoint</Application>
  <PresentationFormat>On-screen Show (4:3)</PresentationFormat>
  <Paragraphs>40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Cambria</vt:lpstr>
      <vt:lpstr>Franklin Gothic Book</vt:lpstr>
      <vt:lpstr>Times New Roman</vt:lpstr>
      <vt:lpstr>Office Theme</vt:lpstr>
      <vt:lpstr>Crop</vt:lpstr>
      <vt:lpstr>PowerPoint Presentation</vt:lpstr>
      <vt:lpstr>LIVING Because   of GOD</vt:lpstr>
      <vt:lpstr>“I would not be alive today, if ……”</vt:lpstr>
      <vt:lpstr>We do not live without a LIVING GOD and HIS LIVING SON  (Matthew 22:31,32)</vt:lpstr>
      <vt:lpstr>We do not make God live or  make God die  (Acts 17:28;  Hebrews 10:31)</vt:lpstr>
      <vt:lpstr>If we LOVE LIVING, not Dying, LIVING brings us back to God as the giver of life we love…</vt:lpstr>
      <vt:lpstr>If we LOVE LIVING,  Matthew 22:37 addresses the most important matter to LIFE, LOVING GOD, who gives LIFE</vt:lpstr>
      <vt:lpstr>The secret to LIVING is abiding in JESUS (John 15:1-5) “If it were not for God,……”</vt:lpstr>
      <vt:lpstr>How does dead become LIVING?</vt:lpstr>
      <vt:lpstr>How does dead become LIVING?</vt:lpstr>
      <vt:lpstr>A Life LIVING by FAITH  (Ephesians 4:20-24)</vt:lpstr>
      <vt:lpstr>Learning Christ is……</vt:lpstr>
      <vt:lpstr>LIVING is “put away”;     “be renewed”;        “put on”     a life created by God  (v.24;  Romans 6:11;  Ephesians 5,6)</vt:lpstr>
      <vt:lpstr>What is the Point of LIVING ?  (Philippians 1:19-24)</vt:lpstr>
      <vt:lpstr>What is the Point of LIVING ?  (Philippians 1:19-24)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bain</dc:creator>
  <cp:lastModifiedBy>shawn bain</cp:lastModifiedBy>
  <cp:revision>26</cp:revision>
  <dcterms:created xsi:type="dcterms:W3CDTF">2020-08-24T20:43:35Z</dcterms:created>
  <dcterms:modified xsi:type="dcterms:W3CDTF">2020-08-27T20:51:50Z</dcterms:modified>
</cp:coreProperties>
</file>