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1" r:id="rId16"/>
    <p:sldId id="270"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74" d="100"/>
          <a:sy n="74" d="100"/>
        </p:scale>
        <p:origin x="582"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Erik Holt" userId="1dd10f64-921a-45f2-959c-2e1105260357" providerId="ADAL" clId="{269FA311-5571-42FD-AE15-E00CF239A213}"/>
    <pc:docChg chg="custSel modSld">
      <pc:chgData name="Erik Holt" userId="1dd10f64-921a-45f2-959c-2e1105260357" providerId="ADAL" clId="{269FA311-5571-42FD-AE15-E00CF239A213}" dt="2022-10-22T21:02:35.532" v="0" actId="478"/>
      <pc:docMkLst>
        <pc:docMk/>
      </pc:docMkLst>
      <pc:sldChg chg="delSp mod">
        <pc:chgData name="Erik Holt" userId="1dd10f64-921a-45f2-959c-2e1105260357" providerId="ADAL" clId="{269FA311-5571-42FD-AE15-E00CF239A213}" dt="2022-10-22T21:02:35.532" v="0" actId="478"/>
        <pc:sldMkLst>
          <pc:docMk/>
          <pc:sldMk cId="4018457923" sldId="263"/>
        </pc:sldMkLst>
        <pc:picChg chg="del">
          <ac:chgData name="Erik Holt" userId="1dd10f64-921a-45f2-959c-2e1105260357" providerId="ADAL" clId="{269FA311-5571-42FD-AE15-E00CF239A213}" dt="2022-10-22T21:02:35.532" v="0" actId="478"/>
          <ac:picMkLst>
            <pc:docMk/>
            <pc:sldMk cId="4018457923" sldId="263"/>
            <ac:picMk id="4" creationId="{2E193CB7-EF0F-AA32-A304-6F60EED419E9}"/>
          </ac:picMkLst>
        </pc:pic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9761C28-2D34-8C4F-4710-FA3B7A5E8CF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xmlns="" id="{B494F2F1-E923-1739-ABA3-B57BB2F9A89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xmlns="" id="{28B8DA63-EB5C-9963-F069-6160A5CC8279}"/>
              </a:ext>
            </a:extLst>
          </p:cNvPr>
          <p:cNvSpPr>
            <a:spLocks noGrp="1"/>
          </p:cNvSpPr>
          <p:nvPr>
            <p:ph type="dt" sz="half" idx="10"/>
          </p:nvPr>
        </p:nvSpPr>
        <p:spPr/>
        <p:txBody>
          <a:bodyPr/>
          <a:lstStyle/>
          <a:p>
            <a:fld id="{DF2FC09C-867F-4BA8-8300-FA4A406E95EC}" type="datetimeFigureOut">
              <a:rPr lang="en-US" smtClean="0"/>
              <a:t>10/26/2023</a:t>
            </a:fld>
            <a:endParaRPr lang="en-US"/>
          </a:p>
        </p:txBody>
      </p:sp>
      <p:sp>
        <p:nvSpPr>
          <p:cNvPr id="5" name="Footer Placeholder 4">
            <a:extLst>
              <a:ext uri="{FF2B5EF4-FFF2-40B4-BE49-F238E27FC236}">
                <a16:creationId xmlns:a16="http://schemas.microsoft.com/office/drawing/2014/main" xmlns="" id="{DAF93EDB-3980-6D85-F510-362866CD1A5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FD61F374-CA55-8947-5830-613063955147}"/>
              </a:ext>
            </a:extLst>
          </p:cNvPr>
          <p:cNvSpPr>
            <a:spLocks noGrp="1"/>
          </p:cNvSpPr>
          <p:nvPr>
            <p:ph type="sldNum" sz="quarter" idx="12"/>
          </p:nvPr>
        </p:nvSpPr>
        <p:spPr/>
        <p:txBody>
          <a:bodyPr/>
          <a:lstStyle/>
          <a:p>
            <a:fld id="{0AB438F0-B7C3-4CA4-BA4F-B29D0C834C06}" type="slidenum">
              <a:rPr lang="en-US" smtClean="0"/>
              <a:t>‹#›</a:t>
            </a:fld>
            <a:endParaRPr lang="en-US"/>
          </a:p>
        </p:txBody>
      </p:sp>
    </p:spTree>
    <p:extLst>
      <p:ext uri="{BB962C8B-B14F-4D97-AF65-F5344CB8AC3E}">
        <p14:creationId xmlns:p14="http://schemas.microsoft.com/office/powerpoint/2010/main" val="17986007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F4F4611-67D3-0F20-1E48-ECA8145CFF1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xmlns="" id="{F1EEAE63-5311-B4F4-7EBA-BE13DBADAF3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BFDCF6A8-3CC0-CB08-4876-677E650E22F7}"/>
              </a:ext>
            </a:extLst>
          </p:cNvPr>
          <p:cNvSpPr>
            <a:spLocks noGrp="1"/>
          </p:cNvSpPr>
          <p:nvPr>
            <p:ph type="dt" sz="half" idx="10"/>
          </p:nvPr>
        </p:nvSpPr>
        <p:spPr/>
        <p:txBody>
          <a:bodyPr/>
          <a:lstStyle/>
          <a:p>
            <a:fld id="{DF2FC09C-867F-4BA8-8300-FA4A406E95EC}" type="datetimeFigureOut">
              <a:rPr lang="en-US" smtClean="0"/>
              <a:t>10/26/2023</a:t>
            </a:fld>
            <a:endParaRPr lang="en-US"/>
          </a:p>
        </p:txBody>
      </p:sp>
      <p:sp>
        <p:nvSpPr>
          <p:cNvPr id="5" name="Footer Placeholder 4">
            <a:extLst>
              <a:ext uri="{FF2B5EF4-FFF2-40B4-BE49-F238E27FC236}">
                <a16:creationId xmlns:a16="http://schemas.microsoft.com/office/drawing/2014/main" xmlns="" id="{E5256F7C-79ED-896F-EE42-36BFFC71768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DD111C3E-59FA-352D-8BB2-23E349068C53}"/>
              </a:ext>
            </a:extLst>
          </p:cNvPr>
          <p:cNvSpPr>
            <a:spLocks noGrp="1"/>
          </p:cNvSpPr>
          <p:nvPr>
            <p:ph type="sldNum" sz="quarter" idx="12"/>
          </p:nvPr>
        </p:nvSpPr>
        <p:spPr/>
        <p:txBody>
          <a:bodyPr/>
          <a:lstStyle/>
          <a:p>
            <a:fld id="{0AB438F0-B7C3-4CA4-BA4F-B29D0C834C06}" type="slidenum">
              <a:rPr lang="en-US" smtClean="0"/>
              <a:t>‹#›</a:t>
            </a:fld>
            <a:endParaRPr lang="en-US"/>
          </a:p>
        </p:txBody>
      </p:sp>
    </p:spTree>
    <p:extLst>
      <p:ext uri="{BB962C8B-B14F-4D97-AF65-F5344CB8AC3E}">
        <p14:creationId xmlns:p14="http://schemas.microsoft.com/office/powerpoint/2010/main" val="42864452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EE165DC7-0490-CF42-E3E5-08999EF95C1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xmlns="" id="{DACCFE8D-30AD-FE74-7212-B976BE598B2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5A10F174-8F54-0660-27DE-6A0B914A80F4}"/>
              </a:ext>
            </a:extLst>
          </p:cNvPr>
          <p:cNvSpPr>
            <a:spLocks noGrp="1"/>
          </p:cNvSpPr>
          <p:nvPr>
            <p:ph type="dt" sz="half" idx="10"/>
          </p:nvPr>
        </p:nvSpPr>
        <p:spPr/>
        <p:txBody>
          <a:bodyPr/>
          <a:lstStyle/>
          <a:p>
            <a:fld id="{DF2FC09C-867F-4BA8-8300-FA4A406E95EC}" type="datetimeFigureOut">
              <a:rPr lang="en-US" smtClean="0"/>
              <a:t>10/26/2023</a:t>
            </a:fld>
            <a:endParaRPr lang="en-US"/>
          </a:p>
        </p:txBody>
      </p:sp>
      <p:sp>
        <p:nvSpPr>
          <p:cNvPr id="5" name="Footer Placeholder 4">
            <a:extLst>
              <a:ext uri="{FF2B5EF4-FFF2-40B4-BE49-F238E27FC236}">
                <a16:creationId xmlns:a16="http://schemas.microsoft.com/office/drawing/2014/main" xmlns="" id="{A948338D-8514-B0D8-FC18-B15BB791F1E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3552ACDD-B2B8-0E92-7A36-694440473585}"/>
              </a:ext>
            </a:extLst>
          </p:cNvPr>
          <p:cNvSpPr>
            <a:spLocks noGrp="1"/>
          </p:cNvSpPr>
          <p:nvPr>
            <p:ph type="sldNum" sz="quarter" idx="12"/>
          </p:nvPr>
        </p:nvSpPr>
        <p:spPr/>
        <p:txBody>
          <a:bodyPr/>
          <a:lstStyle/>
          <a:p>
            <a:fld id="{0AB438F0-B7C3-4CA4-BA4F-B29D0C834C06}" type="slidenum">
              <a:rPr lang="en-US" smtClean="0"/>
              <a:t>‹#›</a:t>
            </a:fld>
            <a:endParaRPr lang="en-US"/>
          </a:p>
        </p:txBody>
      </p:sp>
    </p:spTree>
    <p:extLst>
      <p:ext uri="{BB962C8B-B14F-4D97-AF65-F5344CB8AC3E}">
        <p14:creationId xmlns:p14="http://schemas.microsoft.com/office/powerpoint/2010/main" val="16184092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119053B-EC3E-ADDE-C107-3CB27B4566A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80254D02-9E87-81EA-D429-A562A182C06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AD9F2682-798C-337B-9790-4B48A8B77FFE}"/>
              </a:ext>
            </a:extLst>
          </p:cNvPr>
          <p:cNvSpPr>
            <a:spLocks noGrp="1"/>
          </p:cNvSpPr>
          <p:nvPr>
            <p:ph type="dt" sz="half" idx="10"/>
          </p:nvPr>
        </p:nvSpPr>
        <p:spPr/>
        <p:txBody>
          <a:bodyPr/>
          <a:lstStyle/>
          <a:p>
            <a:fld id="{DF2FC09C-867F-4BA8-8300-FA4A406E95EC}" type="datetimeFigureOut">
              <a:rPr lang="en-US" smtClean="0"/>
              <a:t>10/26/2023</a:t>
            </a:fld>
            <a:endParaRPr lang="en-US"/>
          </a:p>
        </p:txBody>
      </p:sp>
      <p:sp>
        <p:nvSpPr>
          <p:cNvPr id="5" name="Footer Placeholder 4">
            <a:extLst>
              <a:ext uri="{FF2B5EF4-FFF2-40B4-BE49-F238E27FC236}">
                <a16:creationId xmlns:a16="http://schemas.microsoft.com/office/drawing/2014/main" xmlns="" id="{E125046A-B811-E52F-F481-C432A62E617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EAAB2732-0C91-805A-0C3D-023481AB6101}"/>
              </a:ext>
            </a:extLst>
          </p:cNvPr>
          <p:cNvSpPr>
            <a:spLocks noGrp="1"/>
          </p:cNvSpPr>
          <p:nvPr>
            <p:ph type="sldNum" sz="quarter" idx="12"/>
          </p:nvPr>
        </p:nvSpPr>
        <p:spPr/>
        <p:txBody>
          <a:bodyPr/>
          <a:lstStyle/>
          <a:p>
            <a:fld id="{0AB438F0-B7C3-4CA4-BA4F-B29D0C834C06}" type="slidenum">
              <a:rPr lang="en-US" smtClean="0"/>
              <a:t>‹#›</a:t>
            </a:fld>
            <a:endParaRPr lang="en-US"/>
          </a:p>
        </p:txBody>
      </p:sp>
    </p:spTree>
    <p:extLst>
      <p:ext uri="{BB962C8B-B14F-4D97-AF65-F5344CB8AC3E}">
        <p14:creationId xmlns:p14="http://schemas.microsoft.com/office/powerpoint/2010/main" val="29735465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CD848CA-FAD3-A41F-0093-009A821E4D4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xmlns="" id="{C363E361-780B-69FF-7DB8-57CF39D748B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xmlns="" id="{E8F1E4FB-2858-0428-6F10-833B1697A4B7}"/>
              </a:ext>
            </a:extLst>
          </p:cNvPr>
          <p:cNvSpPr>
            <a:spLocks noGrp="1"/>
          </p:cNvSpPr>
          <p:nvPr>
            <p:ph type="dt" sz="half" idx="10"/>
          </p:nvPr>
        </p:nvSpPr>
        <p:spPr/>
        <p:txBody>
          <a:bodyPr/>
          <a:lstStyle/>
          <a:p>
            <a:fld id="{DF2FC09C-867F-4BA8-8300-FA4A406E95EC}" type="datetimeFigureOut">
              <a:rPr lang="en-US" smtClean="0"/>
              <a:t>10/26/2023</a:t>
            </a:fld>
            <a:endParaRPr lang="en-US"/>
          </a:p>
        </p:txBody>
      </p:sp>
      <p:sp>
        <p:nvSpPr>
          <p:cNvPr id="5" name="Footer Placeholder 4">
            <a:extLst>
              <a:ext uri="{FF2B5EF4-FFF2-40B4-BE49-F238E27FC236}">
                <a16:creationId xmlns:a16="http://schemas.microsoft.com/office/drawing/2014/main" xmlns="" id="{4048B9CC-EB93-BFEA-FB05-97260595B9A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B948D060-0DE0-E905-F79E-C7023CA4DC42}"/>
              </a:ext>
            </a:extLst>
          </p:cNvPr>
          <p:cNvSpPr>
            <a:spLocks noGrp="1"/>
          </p:cNvSpPr>
          <p:nvPr>
            <p:ph type="sldNum" sz="quarter" idx="12"/>
          </p:nvPr>
        </p:nvSpPr>
        <p:spPr/>
        <p:txBody>
          <a:bodyPr/>
          <a:lstStyle/>
          <a:p>
            <a:fld id="{0AB438F0-B7C3-4CA4-BA4F-B29D0C834C06}" type="slidenum">
              <a:rPr lang="en-US" smtClean="0"/>
              <a:t>‹#›</a:t>
            </a:fld>
            <a:endParaRPr lang="en-US"/>
          </a:p>
        </p:txBody>
      </p:sp>
    </p:spTree>
    <p:extLst>
      <p:ext uri="{BB962C8B-B14F-4D97-AF65-F5344CB8AC3E}">
        <p14:creationId xmlns:p14="http://schemas.microsoft.com/office/powerpoint/2010/main" val="16228846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C4A0E41-4B11-440C-43AE-4A89C262314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119C66F3-1BF8-4387-2430-7F21A8DA3C7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xmlns="" id="{A8C40B9C-7F09-F5DE-123A-AACC79CF242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xmlns="" id="{87A0909F-AD72-5ED7-3A19-3F486D61CF68}"/>
              </a:ext>
            </a:extLst>
          </p:cNvPr>
          <p:cNvSpPr>
            <a:spLocks noGrp="1"/>
          </p:cNvSpPr>
          <p:nvPr>
            <p:ph type="dt" sz="half" idx="10"/>
          </p:nvPr>
        </p:nvSpPr>
        <p:spPr/>
        <p:txBody>
          <a:bodyPr/>
          <a:lstStyle/>
          <a:p>
            <a:fld id="{DF2FC09C-867F-4BA8-8300-FA4A406E95EC}" type="datetimeFigureOut">
              <a:rPr lang="en-US" smtClean="0"/>
              <a:t>10/26/2023</a:t>
            </a:fld>
            <a:endParaRPr lang="en-US"/>
          </a:p>
        </p:txBody>
      </p:sp>
      <p:sp>
        <p:nvSpPr>
          <p:cNvPr id="6" name="Footer Placeholder 5">
            <a:extLst>
              <a:ext uri="{FF2B5EF4-FFF2-40B4-BE49-F238E27FC236}">
                <a16:creationId xmlns:a16="http://schemas.microsoft.com/office/drawing/2014/main" xmlns="" id="{AF8F4962-A7B7-52D4-2451-C324A40FA22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84960541-669C-EC49-1128-B58E78CB7F43}"/>
              </a:ext>
            </a:extLst>
          </p:cNvPr>
          <p:cNvSpPr>
            <a:spLocks noGrp="1"/>
          </p:cNvSpPr>
          <p:nvPr>
            <p:ph type="sldNum" sz="quarter" idx="12"/>
          </p:nvPr>
        </p:nvSpPr>
        <p:spPr/>
        <p:txBody>
          <a:bodyPr/>
          <a:lstStyle/>
          <a:p>
            <a:fld id="{0AB438F0-B7C3-4CA4-BA4F-B29D0C834C06}" type="slidenum">
              <a:rPr lang="en-US" smtClean="0"/>
              <a:t>‹#›</a:t>
            </a:fld>
            <a:endParaRPr lang="en-US"/>
          </a:p>
        </p:txBody>
      </p:sp>
    </p:spTree>
    <p:extLst>
      <p:ext uri="{BB962C8B-B14F-4D97-AF65-F5344CB8AC3E}">
        <p14:creationId xmlns:p14="http://schemas.microsoft.com/office/powerpoint/2010/main" val="740415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6FD32D3-D50B-4D7A-3730-20E4BE42D73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xmlns="" id="{0935F3E4-21BE-C1B9-9D21-84AE11CEFCE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xmlns="" id="{57091CFD-235A-1D6F-95FC-60C3E3C572D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xmlns="" id="{812303E6-D65B-55E2-D519-849095B08AF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xmlns="" id="{6A7D2C49-BC53-0684-D3D7-D41FA3BD4A0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xmlns="" id="{87F3CFF5-1877-E7FD-7C17-7E5D7F347C25}"/>
              </a:ext>
            </a:extLst>
          </p:cNvPr>
          <p:cNvSpPr>
            <a:spLocks noGrp="1"/>
          </p:cNvSpPr>
          <p:nvPr>
            <p:ph type="dt" sz="half" idx="10"/>
          </p:nvPr>
        </p:nvSpPr>
        <p:spPr/>
        <p:txBody>
          <a:bodyPr/>
          <a:lstStyle/>
          <a:p>
            <a:fld id="{DF2FC09C-867F-4BA8-8300-FA4A406E95EC}" type="datetimeFigureOut">
              <a:rPr lang="en-US" smtClean="0"/>
              <a:t>10/26/2023</a:t>
            </a:fld>
            <a:endParaRPr lang="en-US"/>
          </a:p>
        </p:txBody>
      </p:sp>
      <p:sp>
        <p:nvSpPr>
          <p:cNvPr id="8" name="Footer Placeholder 7">
            <a:extLst>
              <a:ext uri="{FF2B5EF4-FFF2-40B4-BE49-F238E27FC236}">
                <a16:creationId xmlns:a16="http://schemas.microsoft.com/office/drawing/2014/main" xmlns="" id="{060FA8E4-EB18-3D4D-1A70-BD168D4B7B5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xmlns="" id="{A7985AB1-DDE9-D2B6-4228-DE4543E535A1}"/>
              </a:ext>
            </a:extLst>
          </p:cNvPr>
          <p:cNvSpPr>
            <a:spLocks noGrp="1"/>
          </p:cNvSpPr>
          <p:nvPr>
            <p:ph type="sldNum" sz="quarter" idx="12"/>
          </p:nvPr>
        </p:nvSpPr>
        <p:spPr/>
        <p:txBody>
          <a:bodyPr/>
          <a:lstStyle/>
          <a:p>
            <a:fld id="{0AB438F0-B7C3-4CA4-BA4F-B29D0C834C06}" type="slidenum">
              <a:rPr lang="en-US" smtClean="0"/>
              <a:t>‹#›</a:t>
            </a:fld>
            <a:endParaRPr lang="en-US"/>
          </a:p>
        </p:txBody>
      </p:sp>
    </p:spTree>
    <p:extLst>
      <p:ext uri="{BB962C8B-B14F-4D97-AF65-F5344CB8AC3E}">
        <p14:creationId xmlns:p14="http://schemas.microsoft.com/office/powerpoint/2010/main" val="37094111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A5ABE85-1CFF-6DDB-8EED-672E8C77494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xmlns="" id="{BEA6E05D-DDB5-4A6E-4F37-277A1E6D8604}"/>
              </a:ext>
            </a:extLst>
          </p:cNvPr>
          <p:cNvSpPr>
            <a:spLocks noGrp="1"/>
          </p:cNvSpPr>
          <p:nvPr>
            <p:ph type="dt" sz="half" idx="10"/>
          </p:nvPr>
        </p:nvSpPr>
        <p:spPr/>
        <p:txBody>
          <a:bodyPr/>
          <a:lstStyle/>
          <a:p>
            <a:fld id="{DF2FC09C-867F-4BA8-8300-FA4A406E95EC}" type="datetimeFigureOut">
              <a:rPr lang="en-US" smtClean="0"/>
              <a:t>10/26/2023</a:t>
            </a:fld>
            <a:endParaRPr lang="en-US"/>
          </a:p>
        </p:txBody>
      </p:sp>
      <p:sp>
        <p:nvSpPr>
          <p:cNvPr id="4" name="Footer Placeholder 3">
            <a:extLst>
              <a:ext uri="{FF2B5EF4-FFF2-40B4-BE49-F238E27FC236}">
                <a16:creationId xmlns:a16="http://schemas.microsoft.com/office/drawing/2014/main" xmlns="" id="{DAC66121-74DE-DBA0-7ED6-0CF1906127A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xmlns="" id="{652CF045-1DDD-D83B-46AF-3D83F74A8540}"/>
              </a:ext>
            </a:extLst>
          </p:cNvPr>
          <p:cNvSpPr>
            <a:spLocks noGrp="1"/>
          </p:cNvSpPr>
          <p:nvPr>
            <p:ph type="sldNum" sz="quarter" idx="12"/>
          </p:nvPr>
        </p:nvSpPr>
        <p:spPr/>
        <p:txBody>
          <a:bodyPr/>
          <a:lstStyle/>
          <a:p>
            <a:fld id="{0AB438F0-B7C3-4CA4-BA4F-B29D0C834C06}" type="slidenum">
              <a:rPr lang="en-US" smtClean="0"/>
              <a:t>‹#›</a:t>
            </a:fld>
            <a:endParaRPr lang="en-US"/>
          </a:p>
        </p:txBody>
      </p:sp>
    </p:spTree>
    <p:extLst>
      <p:ext uri="{BB962C8B-B14F-4D97-AF65-F5344CB8AC3E}">
        <p14:creationId xmlns:p14="http://schemas.microsoft.com/office/powerpoint/2010/main" val="32912268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56764221-4649-38BE-31D3-57C1D9EDC949}"/>
              </a:ext>
            </a:extLst>
          </p:cNvPr>
          <p:cNvSpPr>
            <a:spLocks noGrp="1"/>
          </p:cNvSpPr>
          <p:nvPr>
            <p:ph type="dt" sz="half" idx="10"/>
          </p:nvPr>
        </p:nvSpPr>
        <p:spPr/>
        <p:txBody>
          <a:bodyPr/>
          <a:lstStyle/>
          <a:p>
            <a:fld id="{DF2FC09C-867F-4BA8-8300-FA4A406E95EC}" type="datetimeFigureOut">
              <a:rPr lang="en-US" smtClean="0"/>
              <a:t>10/26/2023</a:t>
            </a:fld>
            <a:endParaRPr lang="en-US"/>
          </a:p>
        </p:txBody>
      </p:sp>
      <p:sp>
        <p:nvSpPr>
          <p:cNvPr id="3" name="Footer Placeholder 2">
            <a:extLst>
              <a:ext uri="{FF2B5EF4-FFF2-40B4-BE49-F238E27FC236}">
                <a16:creationId xmlns:a16="http://schemas.microsoft.com/office/drawing/2014/main" xmlns="" id="{C9C0DDF8-56C7-01F4-90B9-633327F08BD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xmlns="" id="{D4477295-7511-F6C6-C94F-81403790FC8E}"/>
              </a:ext>
            </a:extLst>
          </p:cNvPr>
          <p:cNvSpPr>
            <a:spLocks noGrp="1"/>
          </p:cNvSpPr>
          <p:nvPr>
            <p:ph type="sldNum" sz="quarter" idx="12"/>
          </p:nvPr>
        </p:nvSpPr>
        <p:spPr/>
        <p:txBody>
          <a:bodyPr/>
          <a:lstStyle/>
          <a:p>
            <a:fld id="{0AB438F0-B7C3-4CA4-BA4F-B29D0C834C06}" type="slidenum">
              <a:rPr lang="en-US" smtClean="0"/>
              <a:t>‹#›</a:t>
            </a:fld>
            <a:endParaRPr lang="en-US"/>
          </a:p>
        </p:txBody>
      </p:sp>
    </p:spTree>
    <p:extLst>
      <p:ext uri="{BB962C8B-B14F-4D97-AF65-F5344CB8AC3E}">
        <p14:creationId xmlns:p14="http://schemas.microsoft.com/office/powerpoint/2010/main" val="16272661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57FFC36-07CD-6599-A008-33B0DE27B5E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xmlns="" id="{B091632E-C591-F66F-3F13-08A4BBE57BE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xmlns="" id="{B83744C8-ED2D-BE6F-8C2D-43892D52482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6D12CC61-FC38-8884-352D-33BCD63EA434}"/>
              </a:ext>
            </a:extLst>
          </p:cNvPr>
          <p:cNvSpPr>
            <a:spLocks noGrp="1"/>
          </p:cNvSpPr>
          <p:nvPr>
            <p:ph type="dt" sz="half" idx="10"/>
          </p:nvPr>
        </p:nvSpPr>
        <p:spPr/>
        <p:txBody>
          <a:bodyPr/>
          <a:lstStyle/>
          <a:p>
            <a:fld id="{DF2FC09C-867F-4BA8-8300-FA4A406E95EC}" type="datetimeFigureOut">
              <a:rPr lang="en-US" smtClean="0"/>
              <a:t>10/26/2023</a:t>
            </a:fld>
            <a:endParaRPr lang="en-US"/>
          </a:p>
        </p:txBody>
      </p:sp>
      <p:sp>
        <p:nvSpPr>
          <p:cNvPr id="6" name="Footer Placeholder 5">
            <a:extLst>
              <a:ext uri="{FF2B5EF4-FFF2-40B4-BE49-F238E27FC236}">
                <a16:creationId xmlns:a16="http://schemas.microsoft.com/office/drawing/2014/main" xmlns="" id="{9F44AB3C-014A-5824-D9E3-A81DF0FFB6A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A47B28D4-2E95-55EB-FDBC-EA30FFEE89D9}"/>
              </a:ext>
            </a:extLst>
          </p:cNvPr>
          <p:cNvSpPr>
            <a:spLocks noGrp="1"/>
          </p:cNvSpPr>
          <p:nvPr>
            <p:ph type="sldNum" sz="quarter" idx="12"/>
          </p:nvPr>
        </p:nvSpPr>
        <p:spPr/>
        <p:txBody>
          <a:bodyPr/>
          <a:lstStyle/>
          <a:p>
            <a:fld id="{0AB438F0-B7C3-4CA4-BA4F-B29D0C834C06}" type="slidenum">
              <a:rPr lang="en-US" smtClean="0"/>
              <a:t>‹#›</a:t>
            </a:fld>
            <a:endParaRPr lang="en-US"/>
          </a:p>
        </p:txBody>
      </p:sp>
    </p:spTree>
    <p:extLst>
      <p:ext uri="{BB962C8B-B14F-4D97-AF65-F5344CB8AC3E}">
        <p14:creationId xmlns:p14="http://schemas.microsoft.com/office/powerpoint/2010/main" val="27316270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FC9377E-06B9-65F5-031C-C87213D9509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xmlns="" id="{E1073D2B-E3FF-EECB-A0CB-3A31CB7C706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xmlns="" id="{6C1D0EBB-FABB-5136-0CE3-79667D9FDC7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BFC3FD9E-E714-2DC3-0E62-D65E38CEECAA}"/>
              </a:ext>
            </a:extLst>
          </p:cNvPr>
          <p:cNvSpPr>
            <a:spLocks noGrp="1"/>
          </p:cNvSpPr>
          <p:nvPr>
            <p:ph type="dt" sz="half" idx="10"/>
          </p:nvPr>
        </p:nvSpPr>
        <p:spPr/>
        <p:txBody>
          <a:bodyPr/>
          <a:lstStyle/>
          <a:p>
            <a:fld id="{DF2FC09C-867F-4BA8-8300-FA4A406E95EC}" type="datetimeFigureOut">
              <a:rPr lang="en-US" smtClean="0"/>
              <a:t>10/26/2023</a:t>
            </a:fld>
            <a:endParaRPr lang="en-US"/>
          </a:p>
        </p:txBody>
      </p:sp>
      <p:sp>
        <p:nvSpPr>
          <p:cNvPr id="6" name="Footer Placeholder 5">
            <a:extLst>
              <a:ext uri="{FF2B5EF4-FFF2-40B4-BE49-F238E27FC236}">
                <a16:creationId xmlns:a16="http://schemas.microsoft.com/office/drawing/2014/main" xmlns="" id="{A8C63132-F724-16A2-C182-E1F65988E5E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D686B7BC-756A-7AD2-D9FD-4BB8DA68A9E4}"/>
              </a:ext>
            </a:extLst>
          </p:cNvPr>
          <p:cNvSpPr>
            <a:spLocks noGrp="1"/>
          </p:cNvSpPr>
          <p:nvPr>
            <p:ph type="sldNum" sz="quarter" idx="12"/>
          </p:nvPr>
        </p:nvSpPr>
        <p:spPr/>
        <p:txBody>
          <a:bodyPr/>
          <a:lstStyle/>
          <a:p>
            <a:fld id="{0AB438F0-B7C3-4CA4-BA4F-B29D0C834C06}" type="slidenum">
              <a:rPr lang="en-US" smtClean="0"/>
              <a:t>‹#›</a:t>
            </a:fld>
            <a:endParaRPr lang="en-US"/>
          </a:p>
        </p:txBody>
      </p:sp>
    </p:spTree>
    <p:extLst>
      <p:ext uri="{BB962C8B-B14F-4D97-AF65-F5344CB8AC3E}">
        <p14:creationId xmlns:p14="http://schemas.microsoft.com/office/powerpoint/2010/main" val="11799521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6AA70ED2-B212-B7D5-1963-A8A79072B81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xmlns="" id="{4C2FAC1B-8AB6-619A-F580-ADBAD927225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0B3CEFF2-BAB6-3369-6D4E-69A0F135018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F2FC09C-867F-4BA8-8300-FA4A406E95EC}" type="datetimeFigureOut">
              <a:rPr lang="en-US" smtClean="0"/>
              <a:t>10/26/2023</a:t>
            </a:fld>
            <a:endParaRPr lang="en-US"/>
          </a:p>
        </p:txBody>
      </p:sp>
      <p:sp>
        <p:nvSpPr>
          <p:cNvPr id="5" name="Footer Placeholder 4">
            <a:extLst>
              <a:ext uri="{FF2B5EF4-FFF2-40B4-BE49-F238E27FC236}">
                <a16:creationId xmlns:a16="http://schemas.microsoft.com/office/drawing/2014/main" xmlns="" id="{44B87764-93C5-3D83-B76C-0B1DEEB1D4B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xmlns="" id="{4E6C90C8-9190-7A29-5D47-5C7DD2E9A7B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AB438F0-B7C3-4CA4-BA4F-B29D0C834C06}" type="slidenum">
              <a:rPr lang="en-US" smtClean="0"/>
              <a:t>‹#›</a:t>
            </a:fld>
            <a:endParaRPr lang="en-US"/>
          </a:p>
        </p:txBody>
      </p:sp>
    </p:spTree>
    <p:extLst>
      <p:ext uri="{BB962C8B-B14F-4D97-AF65-F5344CB8AC3E}">
        <p14:creationId xmlns:p14="http://schemas.microsoft.com/office/powerpoint/2010/main" val="18589157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xmlns="" id="{6A454075-A269-3B84-A99B-297AE13C589D}"/>
              </a:ext>
            </a:extLst>
          </p:cNvPr>
          <p:cNvSpPr>
            <a:spLocks noGrp="1"/>
          </p:cNvSpPr>
          <p:nvPr>
            <p:ph type="subTitle" idx="1"/>
          </p:nvPr>
        </p:nvSpPr>
        <p:spPr>
          <a:xfrm>
            <a:off x="185737" y="5866209"/>
            <a:ext cx="11820525" cy="588169"/>
          </a:xfrm>
        </p:spPr>
        <p:txBody>
          <a:bodyPr>
            <a:normAutofit/>
          </a:bodyPr>
          <a:lstStyle/>
          <a:p>
            <a:r>
              <a:rPr lang="en-US" sz="3200" dirty="0">
                <a:solidFill>
                  <a:srgbClr val="FFFF00"/>
                </a:solidFill>
                <a:latin typeface="Copperplate Gothic Bold" panose="020E0705020206020404" pitchFamily="34" charset="0"/>
              </a:rPr>
              <a:t>Remainder of 2022 and 2023 Proposed Budget</a:t>
            </a:r>
          </a:p>
        </p:txBody>
      </p:sp>
    </p:spTree>
    <p:extLst>
      <p:ext uri="{BB962C8B-B14F-4D97-AF65-F5344CB8AC3E}">
        <p14:creationId xmlns:p14="http://schemas.microsoft.com/office/powerpoint/2010/main" val="8330276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A29A8F7-ADC2-86EC-5C59-47ED75B27CE6}"/>
              </a:ext>
            </a:extLst>
          </p:cNvPr>
          <p:cNvSpPr>
            <a:spLocks noGrp="1"/>
          </p:cNvSpPr>
          <p:nvPr>
            <p:ph type="title"/>
          </p:nvPr>
        </p:nvSpPr>
        <p:spPr/>
        <p:txBody>
          <a:bodyPr/>
          <a:lstStyle/>
          <a:p>
            <a:pPr algn="ctr"/>
            <a:r>
              <a:rPr lang="en-US" dirty="0">
                <a:solidFill>
                  <a:srgbClr val="FFFF00"/>
                </a:solidFill>
                <a:latin typeface="Copperplate Gothic Bold" panose="020E0705020206020404" pitchFamily="34" charset="0"/>
              </a:rPr>
              <a:t>2022 Amended Budget Proposal</a:t>
            </a:r>
          </a:p>
        </p:txBody>
      </p:sp>
      <p:sp>
        <p:nvSpPr>
          <p:cNvPr id="7" name="TextBox 6">
            <a:extLst>
              <a:ext uri="{FF2B5EF4-FFF2-40B4-BE49-F238E27FC236}">
                <a16:creationId xmlns:a16="http://schemas.microsoft.com/office/drawing/2014/main" xmlns="" id="{52B227D2-88E4-6DEA-C6C3-6F247FEB7129}"/>
              </a:ext>
            </a:extLst>
          </p:cNvPr>
          <p:cNvSpPr txBox="1"/>
          <p:nvPr/>
        </p:nvSpPr>
        <p:spPr>
          <a:xfrm>
            <a:off x="165042" y="1520031"/>
            <a:ext cx="7883805" cy="4354077"/>
          </a:xfrm>
          <a:prstGeom prst="rect">
            <a:avLst/>
          </a:prstGeom>
          <a:noFill/>
        </p:spPr>
        <p:txBody>
          <a:bodyPr wrap="square">
            <a:spAutoFit/>
          </a:bodyPr>
          <a:lstStyle/>
          <a:p>
            <a:pPr marR="0" lvl="0">
              <a:lnSpc>
                <a:spcPct val="107000"/>
              </a:lnSpc>
              <a:spcBef>
                <a:spcPts val="0"/>
              </a:spcBef>
              <a:spcAft>
                <a:spcPts val="0"/>
              </a:spcAft>
            </a:pPr>
            <a:r>
              <a:rPr lang="en-US" sz="2000" dirty="0">
                <a:solidFill>
                  <a:srgbClr val="FFFF00"/>
                </a:solidFill>
                <a:latin typeface="Copperplate Gothic Bold" panose="020E0705020206020404" pitchFamily="34" charset="0"/>
                <a:ea typeface="Calibri" panose="020F0502020204030204" pitchFamily="34" charset="0"/>
                <a:cs typeface="Times New Roman" panose="02020603050405020304" pitchFamily="18" charset="0"/>
              </a:rPr>
              <a:t>What Goals do these goals accomplish for FFPD?</a:t>
            </a:r>
          </a:p>
          <a:p>
            <a:pPr marR="0" lvl="0">
              <a:lnSpc>
                <a:spcPct val="107000"/>
              </a:lnSpc>
              <a:spcBef>
                <a:spcPts val="0"/>
              </a:spcBef>
              <a:spcAft>
                <a:spcPts val="0"/>
              </a:spcAft>
            </a:pPr>
            <a:endParaRPr lang="en-US" sz="2000" dirty="0">
              <a:solidFill>
                <a:srgbClr val="FFFF00"/>
              </a:solidFill>
              <a:latin typeface="Copperplate Gothic Bold" panose="020E0705020206020404" pitchFamily="34" charset="0"/>
              <a:ea typeface="Calibri" panose="020F0502020204030204" pitchFamily="34" charset="0"/>
              <a:cs typeface="Times New Roman" panose="02020603050405020304" pitchFamily="18" charset="0"/>
            </a:endParaRPr>
          </a:p>
          <a:p>
            <a:pPr marR="0" lvl="0">
              <a:lnSpc>
                <a:spcPct val="107000"/>
              </a:lnSpc>
              <a:spcBef>
                <a:spcPts val="0"/>
              </a:spcBef>
              <a:spcAft>
                <a:spcPts val="0"/>
              </a:spcAft>
            </a:pPr>
            <a:r>
              <a:rPr lang="en-US" sz="2000" dirty="0" err="1">
                <a:solidFill>
                  <a:srgbClr val="FFFF00"/>
                </a:solidFill>
                <a:effectLst/>
                <a:latin typeface="Copperplate Gothic Bold" panose="020E0705020206020404" pitchFamily="34" charset="0"/>
                <a:ea typeface="Calibri" panose="020F0502020204030204" pitchFamily="34" charset="0"/>
                <a:cs typeface="Times New Roman" panose="02020603050405020304" pitchFamily="18" charset="0"/>
              </a:rPr>
              <a:t>LifePak</a:t>
            </a:r>
            <a:r>
              <a:rPr lang="en-US" sz="2000" dirty="0">
                <a:solidFill>
                  <a:srgbClr val="FFFF00"/>
                </a:solidFill>
                <a:effectLst/>
                <a:latin typeface="Copperplate Gothic Bold" panose="020E0705020206020404" pitchFamily="34" charset="0"/>
                <a:ea typeface="Calibri" panose="020F0502020204030204" pitchFamily="34" charset="0"/>
                <a:cs typeface="Times New Roman" panose="02020603050405020304" pitchFamily="18" charset="0"/>
              </a:rPr>
              <a:t> 15</a:t>
            </a:r>
          </a:p>
          <a:p>
            <a:pPr marR="0" lvl="0">
              <a:lnSpc>
                <a:spcPct val="107000"/>
              </a:lnSpc>
              <a:spcBef>
                <a:spcPts val="0"/>
              </a:spcBef>
              <a:spcAft>
                <a:spcPts val="0"/>
              </a:spcAft>
            </a:pPr>
            <a:endParaRPr lang="en-US" sz="2000" dirty="0">
              <a:solidFill>
                <a:srgbClr val="FFFF00"/>
              </a:solidFill>
              <a:latin typeface="Copperplate Gothic Bold" panose="020E0705020206020404" pitchFamily="34" charset="0"/>
              <a:ea typeface="Calibri" panose="020F0502020204030204" pitchFamily="34" charset="0"/>
              <a:cs typeface="Times New Roman" panose="02020603050405020304" pitchFamily="18" charset="0"/>
            </a:endParaRPr>
          </a:p>
          <a:p>
            <a:pPr marR="0" lvl="0">
              <a:lnSpc>
                <a:spcPct val="107000"/>
              </a:lnSpc>
              <a:spcBef>
                <a:spcPts val="0"/>
              </a:spcBef>
              <a:spcAft>
                <a:spcPts val="0"/>
              </a:spcAft>
            </a:pPr>
            <a:r>
              <a:rPr lang="en-US" sz="2000" dirty="0">
                <a:solidFill>
                  <a:srgbClr val="FFFF00"/>
                </a:solidFill>
                <a:latin typeface="Copperplate Gothic Bold" panose="020E0705020206020404" pitchFamily="34" charset="0"/>
                <a:ea typeface="Calibri" panose="020F0502020204030204" pitchFamily="34" charset="0"/>
                <a:cs typeface="Times New Roman" panose="02020603050405020304" pitchFamily="18" charset="0"/>
              </a:rPr>
              <a:t>EMTS Grant awarded for LifePak15 purchases</a:t>
            </a:r>
          </a:p>
          <a:p>
            <a:pPr marR="0" lvl="0">
              <a:lnSpc>
                <a:spcPct val="107000"/>
              </a:lnSpc>
              <a:spcBef>
                <a:spcPts val="0"/>
              </a:spcBef>
              <a:spcAft>
                <a:spcPts val="0"/>
              </a:spcAft>
            </a:pPr>
            <a:endParaRPr lang="en-US" sz="2000" dirty="0">
              <a:solidFill>
                <a:srgbClr val="FFFF00"/>
              </a:solidFill>
              <a:latin typeface="Copperplate Gothic Bold" panose="020E0705020206020404" pitchFamily="34" charset="0"/>
              <a:ea typeface="Calibri" panose="020F0502020204030204" pitchFamily="34" charset="0"/>
              <a:cs typeface="Times New Roman" panose="02020603050405020304" pitchFamily="18" charset="0"/>
            </a:endParaRPr>
          </a:p>
          <a:p>
            <a:pPr marR="0" lvl="0">
              <a:lnSpc>
                <a:spcPct val="107000"/>
              </a:lnSpc>
              <a:spcBef>
                <a:spcPts val="0"/>
              </a:spcBef>
              <a:spcAft>
                <a:spcPts val="0"/>
              </a:spcAft>
            </a:pPr>
            <a:r>
              <a:rPr lang="en-US" sz="2000" dirty="0">
                <a:solidFill>
                  <a:srgbClr val="FFFF00"/>
                </a:solidFill>
                <a:latin typeface="Copperplate Gothic Bold" panose="020E0705020206020404" pitchFamily="34" charset="0"/>
                <a:ea typeface="Calibri" panose="020F0502020204030204" pitchFamily="34" charset="0"/>
                <a:cs typeface="Times New Roman" panose="02020603050405020304" pitchFamily="18" charset="0"/>
              </a:rPr>
              <a:t>Improved on scene EMS abilities</a:t>
            </a:r>
          </a:p>
          <a:p>
            <a:pPr marR="0" lvl="0">
              <a:lnSpc>
                <a:spcPct val="107000"/>
              </a:lnSpc>
              <a:spcBef>
                <a:spcPts val="0"/>
              </a:spcBef>
              <a:spcAft>
                <a:spcPts val="0"/>
              </a:spcAft>
            </a:pPr>
            <a:endParaRPr lang="en-US" sz="2000" dirty="0">
              <a:solidFill>
                <a:srgbClr val="FFFF00"/>
              </a:solidFill>
              <a:latin typeface="Copperplate Gothic Bold" panose="020E0705020206020404" pitchFamily="34" charset="0"/>
              <a:ea typeface="Calibri" panose="020F0502020204030204" pitchFamily="34" charset="0"/>
              <a:cs typeface="Times New Roman" panose="02020603050405020304" pitchFamily="18" charset="0"/>
            </a:endParaRPr>
          </a:p>
          <a:p>
            <a:pPr marR="0" lvl="0">
              <a:lnSpc>
                <a:spcPct val="107000"/>
              </a:lnSpc>
              <a:spcBef>
                <a:spcPts val="0"/>
              </a:spcBef>
              <a:spcAft>
                <a:spcPts val="0"/>
              </a:spcAft>
            </a:pPr>
            <a:r>
              <a:rPr lang="en-US" sz="2000" dirty="0">
                <a:solidFill>
                  <a:srgbClr val="FFFF00"/>
                </a:solidFill>
                <a:latin typeface="Copperplate Gothic Bold" panose="020E0705020206020404" pitchFamily="34" charset="0"/>
                <a:ea typeface="Calibri" panose="020F0502020204030204" pitchFamily="34" charset="0"/>
                <a:cs typeface="Times New Roman" panose="02020603050405020304" pitchFamily="18" charset="0"/>
              </a:rPr>
              <a:t>Improved ability in transport time from ALS ambulance arrival on-scene</a:t>
            </a:r>
          </a:p>
          <a:p>
            <a:pPr marR="0" lvl="0">
              <a:lnSpc>
                <a:spcPct val="107000"/>
              </a:lnSpc>
              <a:spcBef>
                <a:spcPts val="0"/>
              </a:spcBef>
              <a:spcAft>
                <a:spcPts val="0"/>
              </a:spcAft>
            </a:pPr>
            <a:endParaRPr lang="en-US" sz="2000" dirty="0">
              <a:solidFill>
                <a:srgbClr val="FFFF00"/>
              </a:solidFill>
              <a:latin typeface="Copperplate Gothic Bold" panose="020E0705020206020404" pitchFamily="34" charset="0"/>
              <a:ea typeface="Calibri" panose="020F0502020204030204" pitchFamily="34" charset="0"/>
              <a:cs typeface="Times New Roman" panose="02020603050405020304" pitchFamily="18" charset="0"/>
            </a:endParaRPr>
          </a:p>
          <a:p>
            <a:pPr marR="0" lvl="0">
              <a:lnSpc>
                <a:spcPct val="107000"/>
              </a:lnSpc>
              <a:spcBef>
                <a:spcPts val="0"/>
              </a:spcBef>
              <a:spcAft>
                <a:spcPts val="0"/>
              </a:spcAft>
            </a:pPr>
            <a:endParaRPr lang="en-US" sz="2000" dirty="0">
              <a:solidFill>
                <a:srgbClr val="FFFF00"/>
              </a:solidFill>
              <a:latin typeface="Copperplate Gothic Bold" panose="020E0705020206020404" pitchFamily="34" charset="0"/>
              <a:ea typeface="Calibri" panose="020F0502020204030204" pitchFamily="34" charset="0"/>
              <a:cs typeface="Times New Roman" panose="02020603050405020304" pitchFamily="18" charset="0"/>
            </a:endParaRPr>
          </a:p>
          <a:p>
            <a:pPr marR="0" lvl="0">
              <a:lnSpc>
                <a:spcPct val="107000"/>
              </a:lnSpc>
              <a:spcBef>
                <a:spcPts val="0"/>
              </a:spcBef>
              <a:spcAft>
                <a:spcPts val="0"/>
              </a:spcAft>
            </a:pPr>
            <a:endParaRPr lang="en-US" sz="2000" dirty="0">
              <a:solidFill>
                <a:srgbClr val="FFFF00"/>
              </a:solidFill>
              <a:effectLst/>
              <a:latin typeface="Copperplate Gothic Bold" panose="020E0705020206020404" pitchFamily="34" charset="0"/>
              <a:ea typeface="Calibri" panose="020F0502020204030204" pitchFamily="34" charset="0"/>
              <a:cs typeface="Times New Roman" panose="02020603050405020304" pitchFamily="18" charset="0"/>
            </a:endParaRPr>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3147863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A29A8F7-ADC2-86EC-5C59-47ED75B27CE6}"/>
              </a:ext>
            </a:extLst>
          </p:cNvPr>
          <p:cNvSpPr>
            <a:spLocks noGrp="1"/>
          </p:cNvSpPr>
          <p:nvPr>
            <p:ph type="title"/>
          </p:nvPr>
        </p:nvSpPr>
        <p:spPr/>
        <p:txBody>
          <a:bodyPr/>
          <a:lstStyle/>
          <a:p>
            <a:pPr algn="ctr"/>
            <a:r>
              <a:rPr lang="en-US" dirty="0">
                <a:solidFill>
                  <a:srgbClr val="FFFF00"/>
                </a:solidFill>
                <a:latin typeface="Copperplate Gothic Bold" panose="020E0705020206020404" pitchFamily="34" charset="0"/>
              </a:rPr>
              <a:t>2022 Amended Budget Proposal</a:t>
            </a:r>
          </a:p>
        </p:txBody>
      </p:sp>
      <p:sp>
        <p:nvSpPr>
          <p:cNvPr id="7" name="TextBox 6">
            <a:extLst>
              <a:ext uri="{FF2B5EF4-FFF2-40B4-BE49-F238E27FC236}">
                <a16:creationId xmlns:a16="http://schemas.microsoft.com/office/drawing/2014/main" xmlns="" id="{52B227D2-88E4-6DEA-C6C3-6F247FEB7129}"/>
              </a:ext>
            </a:extLst>
          </p:cNvPr>
          <p:cNvSpPr txBox="1"/>
          <p:nvPr/>
        </p:nvSpPr>
        <p:spPr>
          <a:xfrm>
            <a:off x="165042" y="1520031"/>
            <a:ext cx="7883805" cy="4683398"/>
          </a:xfrm>
          <a:prstGeom prst="rect">
            <a:avLst/>
          </a:prstGeom>
          <a:noFill/>
        </p:spPr>
        <p:txBody>
          <a:bodyPr wrap="square">
            <a:spAutoFit/>
          </a:bodyPr>
          <a:lstStyle/>
          <a:p>
            <a:pPr marR="0" lvl="0">
              <a:lnSpc>
                <a:spcPct val="107000"/>
              </a:lnSpc>
              <a:spcBef>
                <a:spcPts val="0"/>
              </a:spcBef>
              <a:spcAft>
                <a:spcPts val="0"/>
              </a:spcAft>
            </a:pPr>
            <a:r>
              <a:rPr lang="en-US" sz="2000" dirty="0">
                <a:solidFill>
                  <a:srgbClr val="FFFF00"/>
                </a:solidFill>
                <a:latin typeface="Copperplate Gothic Bold" panose="020E0705020206020404" pitchFamily="34" charset="0"/>
                <a:ea typeface="Calibri" panose="020F0502020204030204" pitchFamily="34" charset="0"/>
                <a:cs typeface="Times New Roman" panose="02020603050405020304" pitchFamily="18" charset="0"/>
              </a:rPr>
              <a:t>What Goals do these goals accomplish for FFPD?</a:t>
            </a:r>
          </a:p>
          <a:p>
            <a:pPr marR="0" lvl="0">
              <a:lnSpc>
                <a:spcPct val="107000"/>
              </a:lnSpc>
              <a:spcBef>
                <a:spcPts val="0"/>
              </a:spcBef>
              <a:spcAft>
                <a:spcPts val="0"/>
              </a:spcAft>
            </a:pPr>
            <a:endParaRPr lang="en-US" sz="2000" dirty="0">
              <a:solidFill>
                <a:srgbClr val="FFFF00"/>
              </a:solidFill>
              <a:latin typeface="Copperplate Gothic Bold" panose="020E0705020206020404" pitchFamily="34" charset="0"/>
              <a:ea typeface="Calibri" panose="020F0502020204030204" pitchFamily="34" charset="0"/>
              <a:cs typeface="Times New Roman" panose="02020603050405020304" pitchFamily="18" charset="0"/>
            </a:endParaRPr>
          </a:p>
          <a:p>
            <a:pPr marR="0" lvl="0">
              <a:lnSpc>
                <a:spcPct val="107000"/>
              </a:lnSpc>
              <a:spcBef>
                <a:spcPts val="0"/>
              </a:spcBef>
              <a:spcAft>
                <a:spcPts val="0"/>
              </a:spcAft>
            </a:pPr>
            <a:r>
              <a:rPr lang="en-US" sz="2000" dirty="0">
                <a:solidFill>
                  <a:srgbClr val="FFFF00"/>
                </a:solidFill>
                <a:effectLst/>
                <a:latin typeface="Copperplate Gothic Bold" panose="020E0705020206020404" pitchFamily="34" charset="0"/>
                <a:ea typeface="Calibri" panose="020F0502020204030204" pitchFamily="34" charset="0"/>
                <a:cs typeface="Times New Roman" panose="02020603050405020304" pitchFamily="18" charset="0"/>
              </a:rPr>
              <a:t>Emergency Home Oxygen Program</a:t>
            </a:r>
          </a:p>
          <a:p>
            <a:pPr marR="0" lvl="0">
              <a:lnSpc>
                <a:spcPct val="107000"/>
              </a:lnSpc>
              <a:spcBef>
                <a:spcPts val="0"/>
              </a:spcBef>
              <a:spcAft>
                <a:spcPts val="0"/>
              </a:spcAft>
            </a:pPr>
            <a:endParaRPr lang="en-US" sz="2000" dirty="0">
              <a:solidFill>
                <a:srgbClr val="FFFF00"/>
              </a:solidFill>
              <a:latin typeface="Copperplate Gothic Bold" panose="020E0705020206020404" pitchFamily="34" charset="0"/>
              <a:ea typeface="Calibri" panose="020F0502020204030204" pitchFamily="34" charset="0"/>
              <a:cs typeface="Times New Roman" panose="02020603050405020304" pitchFamily="18" charset="0"/>
            </a:endParaRPr>
          </a:p>
          <a:p>
            <a:pPr marR="0" lvl="0">
              <a:lnSpc>
                <a:spcPct val="107000"/>
              </a:lnSpc>
              <a:spcBef>
                <a:spcPts val="0"/>
              </a:spcBef>
              <a:spcAft>
                <a:spcPts val="0"/>
              </a:spcAft>
            </a:pPr>
            <a:r>
              <a:rPr lang="en-US" sz="2000" dirty="0">
                <a:solidFill>
                  <a:srgbClr val="FFFF00"/>
                </a:solidFill>
                <a:latin typeface="Copperplate Gothic Bold" panose="020E0705020206020404" pitchFamily="34" charset="0"/>
                <a:ea typeface="Calibri" panose="020F0502020204030204" pitchFamily="34" charset="0"/>
                <a:cs typeface="Times New Roman" panose="02020603050405020304" pitchFamily="18" charset="0"/>
              </a:rPr>
              <a:t>Survey still in process – Initial program roll-out</a:t>
            </a:r>
          </a:p>
          <a:p>
            <a:pPr marR="0" lvl="0">
              <a:lnSpc>
                <a:spcPct val="107000"/>
              </a:lnSpc>
              <a:spcBef>
                <a:spcPts val="0"/>
              </a:spcBef>
              <a:spcAft>
                <a:spcPts val="0"/>
              </a:spcAft>
            </a:pPr>
            <a:endParaRPr lang="en-US" sz="2000" dirty="0">
              <a:solidFill>
                <a:srgbClr val="FFFF00"/>
              </a:solidFill>
              <a:latin typeface="Copperplate Gothic Bold" panose="020E0705020206020404" pitchFamily="34" charset="0"/>
              <a:ea typeface="Calibri" panose="020F0502020204030204" pitchFamily="34" charset="0"/>
              <a:cs typeface="Times New Roman" panose="02020603050405020304" pitchFamily="18" charset="0"/>
            </a:endParaRPr>
          </a:p>
          <a:p>
            <a:pPr marR="0" lvl="0">
              <a:lnSpc>
                <a:spcPct val="107000"/>
              </a:lnSpc>
              <a:spcBef>
                <a:spcPts val="0"/>
              </a:spcBef>
              <a:spcAft>
                <a:spcPts val="0"/>
              </a:spcAft>
            </a:pPr>
            <a:r>
              <a:rPr lang="en-US" sz="2000" dirty="0">
                <a:solidFill>
                  <a:srgbClr val="FFFF00"/>
                </a:solidFill>
                <a:latin typeface="Copperplate Gothic Bold" panose="020E0705020206020404" pitchFamily="34" charset="0"/>
                <a:ea typeface="Calibri" panose="020F0502020204030204" pitchFamily="34" charset="0"/>
                <a:cs typeface="Times New Roman" panose="02020603050405020304" pitchFamily="18" charset="0"/>
              </a:rPr>
              <a:t>Re-services FFR oxygen use for EMS</a:t>
            </a:r>
          </a:p>
          <a:p>
            <a:pPr marR="0" lvl="0">
              <a:lnSpc>
                <a:spcPct val="107000"/>
              </a:lnSpc>
              <a:spcBef>
                <a:spcPts val="0"/>
              </a:spcBef>
              <a:spcAft>
                <a:spcPts val="0"/>
              </a:spcAft>
            </a:pPr>
            <a:endParaRPr lang="en-US" sz="2000" dirty="0">
              <a:solidFill>
                <a:srgbClr val="FFFF00"/>
              </a:solidFill>
              <a:latin typeface="Copperplate Gothic Bold" panose="020E0705020206020404" pitchFamily="34" charset="0"/>
              <a:ea typeface="Calibri" panose="020F0502020204030204" pitchFamily="34" charset="0"/>
              <a:cs typeface="Times New Roman" panose="02020603050405020304" pitchFamily="18" charset="0"/>
            </a:endParaRPr>
          </a:p>
          <a:p>
            <a:pPr marR="0" lvl="0">
              <a:lnSpc>
                <a:spcPct val="107000"/>
              </a:lnSpc>
              <a:spcBef>
                <a:spcPts val="0"/>
              </a:spcBef>
              <a:spcAft>
                <a:spcPts val="0"/>
              </a:spcAft>
            </a:pPr>
            <a:r>
              <a:rPr lang="en-US" sz="2000" dirty="0">
                <a:solidFill>
                  <a:srgbClr val="FFFF00"/>
                </a:solidFill>
                <a:latin typeface="Copperplate Gothic Bold" panose="020E0705020206020404" pitchFamily="34" charset="0"/>
                <a:ea typeface="Calibri" panose="020F0502020204030204" pitchFamily="34" charset="0"/>
                <a:cs typeface="Times New Roman" panose="02020603050405020304" pitchFamily="18" charset="0"/>
              </a:rPr>
              <a:t>Establishes initial cache of spare oxygen bottles for residence using medical home oxygen in case of short-term power outages &lt;24 hours.</a:t>
            </a:r>
          </a:p>
          <a:p>
            <a:pPr marR="0" lvl="0">
              <a:lnSpc>
                <a:spcPct val="107000"/>
              </a:lnSpc>
              <a:spcBef>
                <a:spcPts val="0"/>
              </a:spcBef>
              <a:spcAft>
                <a:spcPts val="0"/>
              </a:spcAft>
            </a:pPr>
            <a:endParaRPr lang="en-US" sz="2000" dirty="0">
              <a:solidFill>
                <a:srgbClr val="FFFF00"/>
              </a:solidFill>
              <a:latin typeface="Copperplate Gothic Bold" panose="020E0705020206020404" pitchFamily="34" charset="0"/>
              <a:ea typeface="Calibri" panose="020F0502020204030204" pitchFamily="34" charset="0"/>
              <a:cs typeface="Times New Roman" panose="02020603050405020304" pitchFamily="18" charset="0"/>
            </a:endParaRPr>
          </a:p>
          <a:p>
            <a:pPr marR="0" lvl="0">
              <a:lnSpc>
                <a:spcPct val="107000"/>
              </a:lnSpc>
              <a:spcBef>
                <a:spcPts val="0"/>
              </a:spcBef>
              <a:spcAft>
                <a:spcPts val="0"/>
              </a:spcAft>
            </a:pPr>
            <a:endParaRPr lang="en-US" sz="2000" dirty="0">
              <a:solidFill>
                <a:srgbClr val="FFFF00"/>
              </a:solidFill>
              <a:latin typeface="Copperplate Gothic Bold" panose="020E0705020206020404" pitchFamily="34" charset="0"/>
              <a:ea typeface="Calibri" panose="020F0502020204030204" pitchFamily="34" charset="0"/>
              <a:cs typeface="Times New Roman" panose="02020603050405020304" pitchFamily="18" charset="0"/>
            </a:endParaRPr>
          </a:p>
          <a:p>
            <a:pPr marR="0" lvl="0">
              <a:lnSpc>
                <a:spcPct val="107000"/>
              </a:lnSpc>
              <a:spcBef>
                <a:spcPts val="0"/>
              </a:spcBef>
              <a:spcAft>
                <a:spcPts val="0"/>
              </a:spcAft>
            </a:pPr>
            <a:endParaRPr lang="en-US" sz="2000" dirty="0">
              <a:solidFill>
                <a:srgbClr val="FFFF00"/>
              </a:solidFill>
              <a:effectLst/>
              <a:latin typeface="Copperplate Gothic Bold" panose="020E0705020206020404" pitchFamily="34" charset="0"/>
              <a:ea typeface="Calibri" panose="020F0502020204030204" pitchFamily="34" charset="0"/>
              <a:cs typeface="Times New Roman" panose="02020603050405020304" pitchFamily="18" charset="0"/>
            </a:endParaRPr>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8895717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A29A8F7-ADC2-86EC-5C59-47ED75B27CE6}"/>
              </a:ext>
            </a:extLst>
          </p:cNvPr>
          <p:cNvSpPr>
            <a:spLocks noGrp="1"/>
          </p:cNvSpPr>
          <p:nvPr>
            <p:ph type="title"/>
          </p:nvPr>
        </p:nvSpPr>
        <p:spPr/>
        <p:txBody>
          <a:bodyPr/>
          <a:lstStyle/>
          <a:p>
            <a:pPr algn="ctr"/>
            <a:r>
              <a:rPr lang="en-US" dirty="0">
                <a:solidFill>
                  <a:srgbClr val="FFFF00"/>
                </a:solidFill>
                <a:latin typeface="Copperplate Gothic Bold" panose="020E0705020206020404" pitchFamily="34" charset="0"/>
              </a:rPr>
              <a:t>2023 Budget Proposal</a:t>
            </a:r>
          </a:p>
        </p:txBody>
      </p:sp>
      <p:sp>
        <p:nvSpPr>
          <p:cNvPr id="7" name="TextBox 6">
            <a:extLst>
              <a:ext uri="{FF2B5EF4-FFF2-40B4-BE49-F238E27FC236}">
                <a16:creationId xmlns:a16="http://schemas.microsoft.com/office/drawing/2014/main" xmlns="" id="{52B227D2-88E4-6DEA-C6C3-6F247FEB7129}"/>
              </a:ext>
            </a:extLst>
          </p:cNvPr>
          <p:cNvSpPr txBox="1"/>
          <p:nvPr/>
        </p:nvSpPr>
        <p:spPr>
          <a:xfrm>
            <a:off x="165042" y="1520031"/>
            <a:ext cx="7883805" cy="5342040"/>
          </a:xfrm>
          <a:prstGeom prst="rect">
            <a:avLst/>
          </a:prstGeom>
          <a:noFill/>
        </p:spPr>
        <p:txBody>
          <a:bodyPr wrap="square">
            <a:spAutoFit/>
          </a:bodyPr>
          <a:lstStyle/>
          <a:p>
            <a:pPr marL="342900" marR="0" lvl="0" indent="-342900">
              <a:lnSpc>
                <a:spcPct val="107000"/>
              </a:lnSpc>
              <a:spcBef>
                <a:spcPts val="0"/>
              </a:spcBef>
              <a:spcAft>
                <a:spcPts val="0"/>
              </a:spcAft>
              <a:buFont typeface="Arial" panose="020B0604020202020204" pitchFamily="34" charset="0"/>
              <a:buChar char="•"/>
            </a:pPr>
            <a:endParaRPr lang="en-US" sz="2000" dirty="0">
              <a:solidFill>
                <a:srgbClr val="FFFF00"/>
              </a:solidFill>
              <a:latin typeface="Copperplate Gothic Bold" panose="020E07050202060204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Arial" panose="020B0604020202020204" pitchFamily="34" charset="0"/>
              <a:buChar char="•"/>
            </a:pPr>
            <a:endParaRPr lang="en-US" sz="2000" dirty="0">
              <a:solidFill>
                <a:srgbClr val="FFFF00"/>
              </a:solidFill>
              <a:latin typeface="Copperplate Gothic Bold" panose="020E07050202060204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Arial" panose="020B0604020202020204" pitchFamily="34" charset="0"/>
              <a:buChar char="•"/>
            </a:pPr>
            <a:r>
              <a:rPr lang="en-US" sz="2000" dirty="0">
                <a:solidFill>
                  <a:srgbClr val="FFFF00"/>
                </a:solidFill>
                <a:effectLst/>
                <a:latin typeface="Copperplate Gothic Bold" panose="020E0705020206020404" pitchFamily="34" charset="0"/>
                <a:ea typeface="Calibri" panose="020F0502020204030204" pitchFamily="34" charset="0"/>
                <a:cs typeface="Times New Roman" panose="02020603050405020304" pitchFamily="18" charset="0"/>
              </a:rPr>
              <a:t>What’s the overall preliminary income amount?</a:t>
            </a:r>
          </a:p>
          <a:p>
            <a:pPr marR="0" lvl="0">
              <a:lnSpc>
                <a:spcPct val="107000"/>
              </a:lnSpc>
              <a:spcBef>
                <a:spcPts val="0"/>
              </a:spcBef>
              <a:spcAft>
                <a:spcPts val="0"/>
              </a:spcAft>
            </a:pPr>
            <a:r>
              <a:rPr lang="en-US" sz="2000" dirty="0">
                <a:solidFill>
                  <a:srgbClr val="FFFF00"/>
                </a:solidFill>
                <a:latin typeface="Copperplate Gothic Bold" panose="020E0705020206020404" pitchFamily="34" charset="0"/>
                <a:ea typeface="Calibri" panose="020F0502020204030204" pitchFamily="34" charset="0"/>
                <a:cs typeface="Times New Roman" panose="02020603050405020304" pitchFamily="18" charset="0"/>
              </a:rPr>
              <a:t>	Projections show approx. $401,527.56</a:t>
            </a:r>
          </a:p>
          <a:p>
            <a:pPr marR="0" lvl="0">
              <a:lnSpc>
                <a:spcPct val="107000"/>
              </a:lnSpc>
              <a:spcBef>
                <a:spcPts val="0"/>
              </a:spcBef>
              <a:spcAft>
                <a:spcPts val="0"/>
              </a:spcAft>
            </a:pPr>
            <a:endParaRPr lang="en-US" sz="2000" dirty="0">
              <a:solidFill>
                <a:srgbClr val="FFFF00"/>
              </a:solidFill>
              <a:effectLst/>
              <a:latin typeface="Copperplate Gothic Bold" panose="020E07050202060204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Arial" panose="020B0604020202020204" pitchFamily="34" charset="0"/>
              <a:buChar char="•"/>
            </a:pPr>
            <a:r>
              <a:rPr lang="en-US" sz="2000" dirty="0">
                <a:solidFill>
                  <a:srgbClr val="FFFF00"/>
                </a:solidFill>
                <a:latin typeface="Copperplate Gothic Bold" panose="020E0705020206020404" pitchFamily="34" charset="0"/>
                <a:ea typeface="Calibri" panose="020F0502020204030204" pitchFamily="34" charset="0"/>
                <a:cs typeface="Times New Roman" panose="02020603050405020304" pitchFamily="18" charset="0"/>
              </a:rPr>
              <a:t>How much is the Operating Budget preliminary amount?</a:t>
            </a:r>
          </a:p>
          <a:p>
            <a:pPr marR="0" lvl="0">
              <a:lnSpc>
                <a:spcPct val="107000"/>
              </a:lnSpc>
              <a:spcBef>
                <a:spcPts val="0"/>
              </a:spcBef>
              <a:spcAft>
                <a:spcPts val="0"/>
              </a:spcAft>
            </a:pPr>
            <a:r>
              <a:rPr lang="en-US" sz="2000" dirty="0">
                <a:solidFill>
                  <a:srgbClr val="FFFF00"/>
                </a:solidFill>
                <a:effectLst/>
                <a:latin typeface="Copperplate Gothic Bold" panose="020E0705020206020404" pitchFamily="34" charset="0"/>
                <a:ea typeface="Calibri" panose="020F0502020204030204" pitchFamily="34" charset="0"/>
                <a:cs typeface="Times New Roman" panose="02020603050405020304" pitchFamily="18" charset="0"/>
              </a:rPr>
              <a:t>	$464,618.51 (Projecte</a:t>
            </a:r>
            <a:r>
              <a:rPr lang="en-US" sz="2000" dirty="0">
                <a:solidFill>
                  <a:srgbClr val="FFFF00"/>
                </a:solidFill>
                <a:latin typeface="Copperplate Gothic Bold" panose="020E0705020206020404" pitchFamily="34" charset="0"/>
                <a:ea typeface="Calibri" panose="020F0502020204030204" pitchFamily="34" charset="0"/>
                <a:cs typeface="Times New Roman" panose="02020603050405020304" pitchFamily="18" charset="0"/>
              </a:rPr>
              <a:t>d)</a:t>
            </a:r>
          </a:p>
          <a:p>
            <a:pPr marR="0" lvl="0">
              <a:lnSpc>
                <a:spcPct val="107000"/>
              </a:lnSpc>
              <a:spcBef>
                <a:spcPts val="0"/>
              </a:spcBef>
              <a:spcAft>
                <a:spcPts val="0"/>
              </a:spcAft>
            </a:pPr>
            <a:endParaRPr lang="en-US" sz="2000" dirty="0">
              <a:solidFill>
                <a:srgbClr val="FFFF00"/>
              </a:solidFill>
              <a:effectLst/>
              <a:latin typeface="Copperplate Gothic Bold" panose="020E07050202060204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Arial" panose="020B0604020202020204" pitchFamily="34" charset="0"/>
              <a:buChar char="•"/>
            </a:pPr>
            <a:r>
              <a:rPr lang="en-US" sz="2000" dirty="0">
                <a:solidFill>
                  <a:srgbClr val="FFFF00"/>
                </a:solidFill>
                <a:latin typeface="Copperplate Gothic Bold" panose="020E0705020206020404" pitchFamily="34" charset="0"/>
                <a:ea typeface="Calibri" panose="020F0502020204030204" pitchFamily="34" charset="0"/>
                <a:cs typeface="Times New Roman" panose="02020603050405020304" pitchFamily="18" charset="0"/>
              </a:rPr>
              <a:t>Deficit amount?</a:t>
            </a:r>
          </a:p>
          <a:p>
            <a:pPr marR="0" lvl="0">
              <a:lnSpc>
                <a:spcPct val="107000"/>
              </a:lnSpc>
              <a:spcBef>
                <a:spcPts val="0"/>
              </a:spcBef>
              <a:spcAft>
                <a:spcPts val="0"/>
              </a:spcAft>
            </a:pPr>
            <a:r>
              <a:rPr lang="en-US" sz="2000" dirty="0">
                <a:solidFill>
                  <a:srgbClr val="FFFF00"/>
                </a:solidFill>
                <a:effectLst/>
                <a:latin typeface="Copperplate Gothic Bold" panose="020E0705020206020404" pitchFamily="34" charset="0"/>
                <a:ea typeface="Calibri" panose="020F0502020204030204" pitchFamily="34" charset="0"/>
                <a:cs typeface="Times New Roman" panose="02020603050405020304" pitchFamily="18" charset="0"/>
              </a:rPr>
              <a:t>	$63,090.95</a:t>
            </a:r>
          </a:p>
          <a:p>
            <a:pPr marR="0" lvl="0">
              <a:lnSpc>
                <a:spcPct val="107000"/>
              </a:lnSpc>
              <a:spcBef>
                <a:spcPts val="0"/>
              </a:spcBef>
              <a:spcAft>
                <a:spcPts val="0"/>
              </a:spcAft>
            </a:pPr>
            <a:endParaRPr lang="en-US" sz="2000" dirty="0">
              <a:solidFill>
                <a:srgbClr val="FFFF00"/>
              </a:solidFill>
              <a:latin typeface="Copperplate Gothic Bold" panose="020E07050202060204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Arial" panose="020B0604020202020204" pitchFamily="34" charset="0"/>
              <a:buChar char="•"/>
            </a:pPr>
            <a:r>
              <a:rPr lang="en-US" sz="2000" dirty="0">
                <a:solidFill>
                  <a:srgbClr val="FFFF00"/>
                </a:solidFill>
                <a:effectLst/>
                <a:latin typeface="Copperplate Gothic Bold" panose="020E0705020206020404" pitchFamily="34" charset="0"/>
                <a:ea typeface="Calibri" panose="020F0502020204030204" pitchFamily="34" charset="0"/>
                <a:cs typeface="Times New Roman" panose="02020603050405020304" pitchFamily="18" charset="0"/>
              </a:rPr>
              <a:t>Does this mean we will end 2023 in a negative balance?</a:t>
            </a:r>
          </a:p>
          <a:p>
            <a:pPr marR="0" lvl="0">
              <a:lnSpc>
                <a:spcPct val="107000"/>
              </a:lnSpc>
              <a:spcBef>
                <a:spcPts val="0"/>
              </a:spcBef>
              <a:spcAft>
                <a:spcPts val="0"/>
              </a:spcAft>
            </a:pPr>
            <a:r>
              <a:rPr lang="en-US" sz="2000" dirty="0">
                <a:solidFill>
                  <a:srgbClr val="FFFF00"/>
                </a:solidFill>
                <a:effectLst/>
                <a:latin typeface="Copperplate Gothic Bold" panose="020E0705020206020404" pitchFamily="34" charset="0"/>
                <a:ea typeface="Calibri" panose="020F0502020204030204" pitchFamily="34" charset="0"/>
                <a:cs typeface="Times New Roman" panose="02020603050405020304" pitchFamily="18" charset="0"/>
              </a:rPr>
              <a:t>	No, this does not include any abatements, 	fundraising or other incomes</a:t>
            </a:r>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051125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A29A8F7-ADC2-86EC-5C59-47ED75B27CE6}"/>
              </a:ext>
            </a:extLst>
          </p:cNvPr>
          <p:cNvSpPr>
            <a:spLocks noGrp="1"/>
          </p:cNvSpPr>
          <p:nvPr>
            <p:ph type="title"/>
          </p:nvPr>
        </p:nvSpPr>
        <p:spPr/>
        <p:txBody>
          <a:bodyPr/>
          <a:lstStyle/>
          <a:p>
            <a:pPr algn="ctr"/>
            <a:r>
              <a:rPr lang="en-US" dirty="0">
                <a:solidFill>
                  <a:srgbClr val="FFFF00"/>
                </a:solidFill>
                <a:latin typeface="Copperplate Gothic Bold" panose="020E0705020206020404" pitchFamily="34" charset="0"/>
              </a:rPr>
              <a:t>2023 Budget Proposal</a:t>
            </a:r>
          </a:p>
        </p:txBody>
      </p:sp>
      <p:sp>
        <p:nvSpPr>
          <p:cNvPr id="7" name="TextBox 6">
            <a:extLst>
              <a:ext uri="{FF2B5EF4-FFF2-40B4-BE49-F238E27FC236}">
                <a16:creationId xmlns:a16="http://schemas.microsoft.com/office/drawing/2014/main" xmlns="" id="{52B227D2-88E4-6DEA-C6C3-6F247FEB7129}"/>
              </a:ext>
            </a:extLst>
          </p:cNvPr>
          <p:cNvSpPr txBox="1"/>
          <p:nvPr/>
        </p:nvSpPr>
        <p:spPr>
          <a:xfrm>
            <a:off x="165042" y="1520031"/>
            <a:ext cx="7883805" cy="4354077"/>
          </a:xfrm>
          <a:prstGeom prst="rect">
            <a:avLst/>
          </a:prstGeom>
          <a:noFill/>
        </p:spPr>
        <p:txBody>
          <a:bodyPr wrap="square">
            <a:spAutoFit/>
          </a:bodyPr>
          <a:lstStyle/>
          <a:p>
            <a:pPr marL="342900" marR="0" lvl="0" indent="-342900">
              <a:lnSpc>
                <a:spcPct val="107000"/>
              </a:lnSpc>
              <a:spcBef>
                <a:spcPts val="0"/>
              </a:spcBef>
              <a:spcAft>
                <a:spcPts val="0"/>
              </a:spcAft>
              <a:buFont typeface="Arial" panose="020B0604020202020204" pitchFamily="34" charset="0"/>
              <a:buChar char="•"/>
            </a:pPr>
            <a:endParaRPr lang="en-US" sz="2000" dirty="0">
              <a:solidFill>
                <a:srgbClr val="FFFF00"/>
              </a:solidFill>
              <a:latin typeface="Copperplate Gothic Bold" panose="020E07050202060204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Arial" panose="020B0604020202020204" pitchFamily="34" charset="0"/>
              <a:buChar char="•"/>
            </a:pPr>
            <a:r>
              <a:rPr lang="en-US" sz="2000" dirty="0">
                <a:solidFill>
                  <a:srgbClr val="FFFF00"/>
                </a:solidFill>
                <a:latin typeface="Copperplate Gothic Bold" panose="020E0705020206020404" pitchFamily="34" charset="0"/>
                <a:ea typeface="Calibri" panose="020F0502020204030204" pitchFamily="34" charset="0"/>
                <a:cs typeface="Times New Roman" panose="02020603050405020304" pitchFamily="18" charset="0"/>
              </a:rPr>
              <a:t>Capital Expenditures – DON’T PANIC!</a:t>
            </a:r>
          </a:p>
          <a:p>
            <a:pPr marR="0" lvl="0">
              <a:lnSpc>
                <a:spcPct val="107000"/>
              </a:lnSpc>
              <a:spcBef>
                <a:spcPts val="0"/>
              </a:spcBef>
              <a:spcAft>
                <a:spcPts val="0"/>
              </a:spcAft>
            </a:pPr>
            <a:r>
              <a:rPr lang="en-US" sz="2000" dirty="0">
                <a:solidFill>
                  <a:srgbClr val="FFFF00"/>
                </a:solidFill>
                <a:latin typeface="Copperplate Gothic Bold" panose="020E0705020206020404" pitchFamily="34" charset="0"/>
                <a:ea typeface="Calibri" panose="020F0502020204030204" pitchFamily="34" charset="0"/>
                <a:cs typeface="Times New Roman" panose="02020603050405020304" pitchFamily="18" charset="0"/>
              </a:rPr>
              <a:t>	</a:t>
            </a:r>
          </a:p>
          <a:p>
            <a:pPr marR="0" lvl="0">
              <a:lnSpc>
                <a:spcPct val="107000"/>
              </a:lnSpc>
              <a:spcBef>
                <a:spcPts val="0"/>
              </a:spcBef>
              <a:spcAft>
                <a:spcPts val="0"/>
              </a:spcAft>
            </a:pPr>
            <a:r>
              <a:rPr lang="en-US" sz="2000" dirty="0">
                <a:solidFill>
                  <a:srgbClr val="FFFF00"/>
                </a:solidFill>
                <a:latin typeface="Copperplate Gothic Bold" panose="020E0705020206020404" pitchFamily="34" charset="0"/>
                <a:ea typeface="Calibri" panose="020F0502020204030204" pitchFamily="34" charset="0"/>
                <a:cs typeface="Times New Roman" panose="02020603050405020304" pitchFamily="18" charset="0"/>
              </a:rPr>
              <a:t>Since we have so much additional in reserves, we must place these expenditures on capital outlay in our annual budget in order to use it.  We will not likely spend this amount but rather than amend a budget in 2023 we are listing amounts as we analyze future service and goals.  Every expenditure would still require board approval prior to commitment of any funds. This is normal budgeting practice as we look and analyze apparatus/station/equipment needs. </a:t>
            </a:r>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67404353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A29A8F7-ADC2-86EC-5C59-47ED75B27CE6}"/>
              </a:ext>
            </a:extLst>
          </p:cNvPr>
          <p:cNvSpPr>
            <a:spLocks noGrp="1"/>
          </p:cNvSpPr>
          <p:nvPr>
            <p:ph type="title"/>
          </p:nvPr>
        </p:nvSpPr>
        <p:spPr/>
        <p:txBody>
          <a:bodyPr/>
          <a:lstStyle/>
          <a:p>
            <a:pPr algn="ctr"/>
            <a:r>
              <a:rPr lang="en-US" dirty="0">
                <a:solidFill>
                  <a:srgbClr val="FFFF00"/>
                </a:solidFill>
                <a:latin typeface="Copperplate Gothic Bold" panose="020E0705020206020404" pitchFamily="34" charset="0"/>
              </a:rPr>
              <a:t>2023 Budget Proposal</a:t>
            </a:r>
          </a:p>
        </p:txBody>
      </p:sp>
      <p:sp>
        <p:nvSpPr>
          <p:cNvPr id="7" name="TextBox 6">
            <a:extLst>
              <a:ext uri="{FF2B5EF4-FFF2-40B4-BE49-F238E27FC236}">
                <a16:creationId xmlns:a16="http://schemas.microsoft.com/office/drawing/2014/main" xmlns="" id="{52B227D2-88E4-6DEA-C6C3-6F247FEB7129}"/>
              </a:ext>
            </a:extLst>
          </p:cNvPr>
          <p:cNvSpPr txBox="1"/>
          <p:nvPr/>
        </p:nvSpPr>
        <p:spPr>
          <a:xfrm>
            <a:off x="186307" y="1275483"/>
            <a:ext cx="7883805" cy="5671361"/>
          </a:xfrm>
          <a:prstGeom prst="rect">
            <a:avLst/>
          </a:prstGeom>
          <a:noFill/>
        </p:spPr>
        <p:txBody>
          <a:bodyPr wrap="square">
            <a:spAutoFit/>
          </a:bodyPr>
          <a:lstStyle/>
          <a:p>
            <a:pPr marL="342900" marR="0" lvl="0" indent="-342900">
              <a:lnSpc>
                <a:spcPct val="107000"/>
              </a:lnSpc>
              <a:spcBef>
                <a:spcPts val="0"/>
              </a:spcBef>
              <a:spcAft>
                <a:spcPts val="0"/>
              </a:spcAft>
              <a:buFont typeface="Arial" panose="020B0604020202020204" pitchFamily="34" charset="0"/>
              <a:buChar char="•"/>
            </a:pPr>
            <a:r>
              <a:rPr lang="en-US" sz="2000" dirty="0">
                <a:solidFill>
                  <a:srgbClr val="FFFF00"/>
                </a:solidFill>
                <a:latin typeface="Copperplate Gothic Bold" panose="020E0705020206020404" pitchFamily="34" charset="0"/>
                <a:ea typeface="Calibri" panose="020F0502020204030204" pitchFamily="34" charset="0"/>
                <a:cs typeface="Times New Roman" panose="02020603050405020304" pitchFamily="18" charset="0"/>
              </a:rPr>
              <a:t>What Goals will we Achieve in 2023 Budget?</a:t>
            </a:r>
          </a:p>
          <a:p>
            <a:pPr marL="342900" marR="0" lvl="0" indent="-342900">
              <a:lnSpc>
                <a:spcPct val="107000"/>
              </a:lnSpc>
              <a:spcBef>
                <a:spcPts val="0"/>
              </a:spcBef>
              <a:spcAft>
                <a:spcPts val="0"/>
              </a:spcAft>
              <a:buFont typeface="Arial" panose="020B0604020202020204" pitchFamily="34" charset="0"/>
              <a:buChar char="•"/>
            </a:pPr>
            <a:endParaRPr lang="en-US" sz="2000" dirty="0">
              <a:solidFill>
                <a:srgbClr val="FFFF00"/>
              </a:solidFill>
              <a:latin typeface="Copperplate Gothic Bold" panose="020E07050202060204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Arial" panose="020B0604020202020204" pitchFamily="34" charset="0"/>
              <a:buChar char="•"/>
            </a:pPr>
            <a:r>
              <a:rPr lang="en-US" sz="2000" dirty="0">
                <a:solidFill>
                  <a:srgbClr val="FFFF00"/>
                </a:solidFill>
                <a:latin typeface="Copperplate Gothic Bold" panose="020E0705020206020404" pitchFamily="34" charset="0"/>
                <a:ea typeface="Calibri" panose="020F0502020204030204" pitchFamily="34" charset="0"/>
                <a:cs typeface="Times New Roman" panose="02020603050405020304" pitchFamily="18" charset="0"/>
              </a:rPr>
              <a:t>Many of these goals are still forming and changes will be made between now and final 2023 budget submission</a:t>
            </a:r>
          </a:p>
          <a:p>
            <a:pPr marL="342900" marR="0" lvl="0" indent="-342900">
              <a:lnSpc>
                <a:spcPct val="107000"/>
              </a:lnSpc>
              <a:spcBef>
                <a:spcPts val="0"/>
              </a:spcBef>
              <a:spcAft>
                <a:spcPts val="0"/>
              </a:spcAft>
              <a:buFont typeface="Arial" panose="020B0604020202020204" pitchFamily="34" charset="0"/>
              <a:buChar char="•"/>
            </a:pPr>
            <a:endParaRPr lang="en-US" sz="2000" dirty="0">
              <a:solidFill>
                <a:srgbClr val="FFFF00"/>
              </a:solidFill>
              <a:latin typeface="Copperplate Gothic Bold" panose="020E07050202060204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Arial" panose="020B0604020202020204" pitchFamily="34" charset="0"/>
              <a:buChar char="•"/>
            </a:pPr>
            <a:r>
              <a:rPr lang="en-US" sz="2000" dirty="0">
                <a:solidFill>
                  <a:srgbClr val="FFFF00"/>
                </a:solidFill>
                <a:latin typeface="Copperplate Gothic Bold" panose="020E0705020206020404" pitchFamily="34" charset="0"/>
                <a:ea typeface="Calibri" panose="020F0502020204030204" pitchFamily="34" charset="0"/>
                <a:cs typeface="Times New Roman" panose="02020603050405020304" pitchFamily="18" charset="0"/>
              </a:rPr>
              <a:t>Additional LifePak15’s purchased, 3 part-time Captains funded, FPPA pension established and funded for Volunteers, Department owned chipper for community mitigation, equipment standardization of all wildland/structural apparatus, Digital billboard for Station 1, fire danger signs for district, and updating of apparatus/district needs assessments</a:t>
            </a:r>
          </a:p>
          <a:p>
            <a:pPr marL="342900" marR="0" lvl="0" indent="-342900">
              <a:lnSpc>
                <a:spcPct val="107000"/>
              </a:lnSpc>
              <a:spcBef>
                <a:spcPts val="0"/>
              </a:spcBef>
              <a:spcAft>
                <a:spcPts val="0"/>
              </a:spcAft>
              <a:buFont typeface="Arial" panose="020B0604020202020204" pitchFamily="34" charset="0"/>
              <a:buChar char="•"/>
            </a:pPr>
            <a:endParaRPr lang="en-US" sz="2000" dirty="0">
              <a:solidFill>
                <a:srgbClr val="FFFF00"/>
              </a:solidFill>
              <a:latin typeface="Copperplate Gothic Bold" panose="020E07050202060204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Arial" panose="020B0604020202020204" pitchFamily="34" charset="0"/>
              <a:buChar char="•"/>
            </a:pPr>
            <a:r>
              <a:rPr lang="en-US" sz="2000" dirty="0">
                <a:solidFill>
                  <a:srgbClr val="FFFF00"/>
                </a:solidFill>
                <a:latin typeface="Copperplate Gothic Bold" panose="020E0705020206020404" pitchFamily="34" charset="0"/>
                <a:ea typeface="Calibri" panose="020F0502020204030204" pitchFamily="34" charset="0"/>
                <a:cs typeface="Times New Roman" panose="02020603050405020304" pitchFamily="18" charset="0"/>
              </a:rPr>
              <a:t>All of this equals better service delivery to our community</a:t>
            </a:r>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56145242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A29A8F7-ADC2-86EC-5C59-47ED75B27CE6}"/>
              </a:ext>
            </a:extLst>
          </p:cNvPr>
          <p:cNvSpPr>
            <a:spLocks noGrp="1"/>
          </p:cNvSpPr>
          <p:nvPr>
            <p:ph type="title"/>
          </p:nvPr>
        </p:nvSpPr>
        <p:spPr/>
        <p:txBody>
          <a:bodyPr/>
          <a:lstStyle/>
          <a:p>
            <a:pPr algn="ctr"/>
            <a:r>
              <a:rPr lang="en-US" dirty="0">
                <a:solidFill>
                  <a:srgbClr val="FFFF00"/>
                </a:solidFill>
                <a:latin typeface="Copperplate Gothic Bold" panose="020E0705020206020404" pitchFamily="34" charset="0"/>
              </a:rPr>
              <a:t>2023 Budget Proposal</a:t>
            </a:r>
          </a:p>
        </p:txBody>
      </p:sp>
      <p:sp>
        <p:nvSpPr>
          <p:cNvPr id="7" name="TextBox 6">
            <a:extLst>
              <a:ext uri="{FF2B5EF4-FFF2-40B4-BE49-F238E27FC236}">
                <a16:creationId xmlns:a16="http://schemas.microsoft.com/office/drawing/2014/main" xmlns="" id="{52B227D2-88E4-6DEA-C6C3-6F247FEB7129}"/>
              </a:ext>
            </a:extLst>
          </p:cNvPr>
          <p:cNvSpPr txBox="1"/>
          <p:nvPr/>
        </p:nvSpPr>
        <p:spPr>
          <a:xfrm>
            <a:off x="250103" y="1318013"/>
            <a:ext cx="7883805" cy="6000682"/>
          </a:xfrm>
          <a:prstGeom prst="rect">
            <a:avLst/>
          </a:prstGeom>
          <a:noFill/>
        </p:spPr>
        <p:txBody>
          <a:bodyPr wrap="square">
            <a:spAutoFit/>
          </a:bodyPr>
          <a:lstStyle/>
          <a:p>
            <a:pPr marR="0" lvl="0">
              <a:lnSpc>
                <a:spcPct val="107000"/>
              </a:lnSpc>
              <a:spcBef>
                <a:spcPts val="0"/>
              </a:spcBef>
              <a:spcAft>
                <a:spcPts val="0"/>
              </a:spcAft>
            </a:pPr>
            <a:r>
              <a:rPr lang="en-US" sz="2000" dirty="0">
                <a:solidFill>
                  <a:srgbClr val="FFFF00"/>
                </a:solidFill>
                <a:latin typeface="Copperplate Gothic Bold" panose="020E0705020206020404" pitchFamily="34" charset="0"/>
                <a:ea typeface="Calibri" panose="020F0502020204030204" pitchFamily="34" charset="0"/>
                <a:cs typeface="Times New Roman" panose="02020603050405020304" pitchFamily="18" charset="0"/>
              </a:rPr>
              <a:t>Is approving this proposed budget final and binding for 2023 spending and budget management?</a:t>
            </a:r>
          </a:p>
          <a:p>
            <a:pPr marL="342900" marR="0" lvl="0" indent="-342900">
              <a:lnSpc>
                <a:spcPct val="107000"/>
              </a:lnSpc>
              <a:spcBef>
                <a:spcPts val="0"/>
              </a:spcBef>
              <a:spcAft>
                <a:spcPts val="0"/>
              </a:spcAft>
              <a:buFont typeface="Arial" panose="020B0604020202020204" pitchFamily="34" charset="0"/>
              <a:buChar char="•"/>
            </a:pPr>
            <a:endParaRPr lang="en-US" sz="2000" dirty="0">
              <a:solidFill>
                <a:srgbClr val="FFFF00"/>
              </a:solidFill>
              <a:latin typeface="Copperplate Gothic Bold" panose="020E0705020206020404" pitchFamily="34" charset="0"/>
              <a:ea typeface="Calibri" panose="020F0502020204030204" pitchFamily="34" charset="0"/>
              <a:cs typeface="Times New Roman" panose="02020603050405020304" pitchFamily="18" charset="0"/>
            </a:endParaRPr>
          </a:p>
          <a:p>
            <a:pPr marR="0" lvl="0">
              <a:lnSpc>
                <a:spcPct val="107000"/>
              </a:lnSpc>
              <a:spcBef>
                <a:spcPts val="0"/>
              </a:spcBef>
              <a:spcAft>
                <a:spcPts val="0"/>
              </a:spcAft>
            </a:pPr>
            <a:r>
              <a:rPr lang="en-US" sz="2000" dirty="0">
                <a:solidFill>
                  <a:srgbClr val="FFFF00"/>
                </a:solidFill>
                <a:latin typeface="Copperplate Gothic Bold" panose="020E0705020206020404" pitchFamily="34" charset="0"/>
                <a:ea typeface="Calibri" panose="020F0502020204030204" pitchFamily="34" charset="0"/>
                <a:cs typeface="Times New Roman" panose="02020603050405020304" pitchFamily="18" charset="0"/>
              </a:rPr>
              <a:t>NO, this is based on preliminary Mil Levy numbers and will adjust when final numbers are certified</a:t>
            </a:r>
          </a:p>
          <a:p>
            <a:pPr marR="0" lvl="0">
              <a:lnSpc>
                <a:spcPct val="107000"/>
              </a:lnSpc>
              <a:spcBef>
                <a:spcPts val="0"/>
              </a:spcBef>
              <a:spcAft>
                <a:spcPts val="0"/>
              </a:spcAft>
            </a:pPr>
            <a:endParaRPr lang="en-US" sz="2000" dirty="0">
              <a:solidFill>
                <a:srgbClr val="FFFF00"/>
              </a:solidFill>
              <a:latin typeface="Copperplate Gothic Bold" panose="020E0705020206020404" pitchFamily="34" charset="0"/>
              <a:ea typeface="Calibri" panose="020F0502020204030204" pitchFamily="34" charset="0"/>
              <a:cs typeface="Times New Roman" panose="02020603050405020304" pitchFamily="18" charset="0"/>
            </a:endParaRPr>
          </a:p>
          <a:p>
            <a:pPr marR="0" lvl="0">
              <a:lnSpc>
                <a:spcPct val="107000"/>
              </a:lnSpc>
              <a:spcBef>
                <a:spcPts val="0"/>
              </a:spcBef>
              <a:spcAft>
                <a:spcPts val="0"/>
              </a:spcAft>
            </a:pPr>
            <a:r>
              <a:rPr lang="en-US" sz="2000" dirty="0">
                <a:solidFill>
                  <a:srgbClr val="FFFF00"/>
                </a:solidFill>
                <a:latin typeface="Copperplate Gothic Bold" panose="020E0705020206020404" pitchFamily="34" charset="0"/>
                <a:ea typeface="Calibri" panose="020F0502020204030204" pitchFamily="34" charset="0"/>
                <a:cs typeface="Times New Roman" panose="02020603050405020304" pitchFamily="18" charset="0"/>
              </a:rPr>
              <a:t>Between now and Final budget needs assessments can take place to hone these numbers </a:t>
            </a:r>
          </a:p>
          <a:p>
            <a:pPr marR="0" lvl="0">
              <a:lnSpc>
                <a:spcPct val="107000"/>
              </a:lnSpc>
              <a:spcBef>
                <a:spcPts val="0"/>
              </a:spcBef>
              <a:spcAft>
                <a:spcPts val="0"/>
              </a:spcAft>
            </a:pPr>
            <a:endParaRPr lang="en-US" sz="2000" dirty="0">
              <a:solidFill>
                <a:srgbClr val="FFFF00"/>
              </a:solidFill>
              <a:latin typeface="Copperplate Gothic Bold" panose="020E0705020206020404" pitchFamily="34" charset="0"/>
              <a:ea typeface="Calibri" panose="020F0502020204030204" pitchFamily="34" charset="0"/>
              <a:cs typeface="Times New Roman" panose="02020603050405020304" pitchFamily="18" charset="0"/>
            </a:endParaRPr>
          </a:p>
          <a:p>
            <a:pPr marR="0" lvl="0">
              <a:lnSpc>
                <a:spcPct val="107000"/>
              </a:lnSpc>
              <a:spcBef>
                <a:spcPts val="0"/>
              </a:spcBef>
              <a:spcAft>
                <a:spcPts val="0"/>
              </a:spcAft>
            </a:pPr>
            <a:r>
              <a:rPr lang="en-US" sz="2000" dirty="0">
                <a:solidFill>
                  <a:srgbClr val="FFFF00"/>
                </a:solidFill>
                <a:latin typeface="Copperplate Gothic Bold" panose="020E0705020206020404" pitchFamily="34" charset="0"/>
                <a:ea typeface="Calibri" panose="020F0502020204030204" pitchFamily="34" charset="0"/>
                <a:cs typeface="Times New Roman" panose="02020603050405020304" pitchFamily="18" charset="0"/>
              </a:rPr>
              <a:t>Public hearing and community feedback must still take place</a:t>
            </a:r>
          </a:p>
          <a:p>
            <a:pPr marR="0" lvl="0">
              <a:lnSpc>
                <a:spcPct val="107000"/>
              </a:lnSpc>
              <a:spcBef>
                <a:spcPts val="0"/>
              </a:spcBef>
              <a:spcAft>
                <a:spcPts val="0"/>
              </a:spcAft>
            </a:pPr>
            <a:endParaRPr lang="en-US" sz="2000" dirty="0">
              <a:solidFill>
                <a:srgbClr val="FFFF00"/>
              </a:solidFill>
              <a:latin typeface="Copperplate Gothic Bold" panose="020E0705020206020404" pitchFamily="34" charset="0"/>
              <a:ea typeface="Calibri" panose="020F0502020204030204" pitchFamily="34" charset="0"/>
              <a:cs typeface="Times New Roman" panose="02020603050405020304" pitchFamily="18" charset="0"/>
            </a:endParaRPr>
          </a:p>
          <a:p>
            <a:pPr marR="0" lvl="0">
              <a:lnSpc>
                <a:spcPct val="107000"/>
              </a:lnSpc>
              <a:spcBef>
                <a:spcPts val="0"/>
              </a:spcBef>
              <a:spcAft>
                <a:spcPts val="0"/>
              </a:spcAft>
            </a:pPr>
            <a:r>
              <a:rPr lang="en-US" sz="2000" dirty="0">
                <a:solidFill>
                  <a:srgbClr val="FFFF00"/>
                </a:solidFill>
                <a:latin typeface="Copperplate Gothic Bold" panose="020E0705020206020404" pitchFamily="34" charset="0"/>
                <a:ea typeface="Calibri" panose="020F0502020204030204" pitchFamily="34" charset="0"/>
                <a:cs typeface="Times New Roman" panose="02020603050405020304" pitchFamily="18" charset="0"/>
              </a:rPr>
              <a:t>We never intend to spend the entire budget.  Overages are built in as needed.  Identifying needs/costs is first step.  Once approved cost reductions are completed prior to spending.</a:t>
            </a:r>
          </a:p>
          <a:p>
            <a:pPr marR="0" lvl="0">
              <a:lnSpc>
                <a:spcPct val="107000"/>
              </a:lnSpc>
              <a:spcBef>
                <a:spcPts val="0"/>
              </a:spcBef>
              <a:spcAft>
                <a:spcPts val="0"/>
              </a:spcAft>
            </a:pPr>
            <a:endParaRPr lang="en-US" sz="2000" dirty="0">
              <a:solidFill>
                <a:srgbClr val="FFFF00"/>
              </a:solidFill>
              <a:latin typeface="Copperplate Gothic Bold" panose="020E0705020206020404" pitchFamily="34" charset="0"/>
              <a:ea typeface="Calibri" panose="020F0502020204030204" pitchFamily="34" charset="0"/>
              <a:cs typeface="Times New Roman" panose="02020603050405020304" pitchFamily="18" charset="0"/>
            </a:endParaRPr>
          </a:p>
          <a:p>
            <a:pPr marR="0" lvl="0">
              <a:lnSpc>
                <a:spcPct val="107000"/>
              </a:lnSpc>
              <a:spcBef>
                <a:spcPts val="0"/>
              </a:spcBef>
              <a:spcAft>
                <a:spcPts val="0"/>
              </a:spcAft>
            </a:pPr>
            <a:endParaRPr lang="en-US" sz="2000" dirty="0">
              <a:solidFill>
                <a:srgbClr val="FFFF00"/>
              </a:solidFill>
              <a:latin typeface="Copperplate Gothic Bold" panose="020E0705020206020404" pitchFamily="34" charset="0"/>
              <a:ea typeface="Calibri" panose="020F0502020204030204" pitchFamily="34" charset="0"/>
              <a:cs typeface="Times New Roman" panose="02020603050405020304" pitchFamily="18" charset="0"/>
            </a:endParaRPr>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16143392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A29A8F7-ADC2-86EC-5C59-47ED75B27CE6}"/>
              </a:ext>
            </a:extLst>
          </p:cNvPr>
          <p:cNvSpPr>
            <a:spLocks noGrp="1"/>
          </p:cNvSpPr>
          <p:nvPr>
            <p:ph type="title"/>
          </p:nvPr>
        </p:nvSpPr>
        <p:spPr/>
        <p:txBody>
          <a:bodyPr/>
          <a:lstStyle/>
          <a:p>
            <a:pPr algn="ctr"/>
            <a:r>
              <a:rPr lang="en-US" dirty="0">
                <a:solidFill>
                  <a:srgbClr val="FFFF00"/>
                </a:solidFill>
                <a:latin typeface="Copperplate Gothic Bold" panose="020E0705020206020404" pitchFamily="34" charset="0"/>
              </a:rPr>
              <a:t>2023 Budget Proposal</a:t>
            </a:r>
          </a:p>
        </p:txBody>
      </p:sp>
      <p:sp>
        <p:nvSpPr>
          <p:cNvPr id="7" name="TextBox 6">
            <a:extLst>
              <a:ext uri="{FF2B5EF4-FFF2-40B4-BE49-F238E27FC236}">
                <a16:creationId xmlns:a16="http://schemas.microsoft.com/office/drawing/2014/main" xmlns="" id="{52B227D2-88E4-6DEA-C6C3-6F247FEB7129}"/>
              </a:ext>
            </a:extLst>
          </p:cNvPr>
          <p:cNvSpPr txBox="1"/>
          <p:nvPr/>
        </p:nvSpPr>
        <p:spPr>
          <a:xfrm>
            <a:off x="313898" y="2177303"/>
            <a:ext cx="7883805" cy="3036793"/>
          </a:xfrm>
          <a:prstGeom prst="rect">
            <a:avLst/>
          </a:prstGeom>
          <a:noFill/>
        </p:spPr>
        <p:txBody>
          <a:bodyPr wrap="square">
            <a:spAutoFit/>
          </a:bodyPr>
          <a:lstStyle/>
          <a:p>
            <a:pPr marL="342900" marR="0" lvl="0" indent="-342900">
              <a:lnSpc>
                <a:spcPct val="107000"/>
              </a:lnSpc>
              <a:spcBef>
                <a:spcPts val="0"/>
              </a:spcBef>
              <a:spcAft>
                <a:spcPts val="0"/>
              </a:spcAft>
              <a:buFont typeface="Arial" panose="020B0604020202020204" pitchFamily="34" charset="0"/>
              <a:buChar char="•"/>
            </a:pPr>
            <a:r>
              <a:rPr lang="en-US" sz="2000" dirty="0">
                <a:solidFill>
                  <a:srgbClr val="FFFF00"/>
                </a:solidFill>
                <a:latin typeface="Copperplate Gothic Bold" panose="020E0705020206020404" pitchFamily="34" charset="0"/>
                <a:ea typeface="Calibri" panose="020F0502020204030204" pitchFamily="34" charset="0"/>
                <a:cs typeface="Times New Roman" panose="02020603050405020304" pitchFamily="18" charset="0"/>
              </a:rPr>
              <a:t>What is next?</a:t>
            </a:r>
          </a:p>
          <a:p>
            <a:pPr marL="342900" marR="0" lvl="0" indent="-342900">
              <a:lnSpc>
                <a:spcPct val="107000"/>
              </a:lnSpc>
              <a:spcBef>
                <a:spcPts val="0"/>
              </a:spcBef>
              <a:spcAft>
                <a:spcPts val="0"/>
              </a:spcAft>
              <a:buFont typeface="Arial" panose="020B0604020202020204" pitchFamily="34" charset="0"/>
              <a:buChar char="•"/>
            </a:pPr>
            <a:endParaRPr lang="en-US" sz="2000" dirty="0">
              <a:solidFill>
                <a:srgbClr val="FFFF00"/>
              </a:solidFill>
              <a:latin typeface="Copperplate Gothic Bold" panose="020E07050202060204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Arial" panose="020B0604020202020204" pitchFamily="34" charset="0"/>
              <a:buChar char="•"/>
            </a:pPr>
            <a:r>
              <a:rPr lang="en-US" sz="2000" dirty="0">
                <a:solidFill>
                  <a:srgbClr val="FFFF00"/>
                </a:solidFill>
                <a:latin typeface="Copperplate Gothic Bold" panose="020E0705020206020404" pitchFamily="34" charset="0"/>
                <a:ea typeface="Calibri" panose="020F0502020204030204" pitchFamily="34" charset="0"/>
                <a:cs typeface="Times New Roman" panose="02020603050405020304" pitchFamily="18" charset="0"/>
              </a:rPr>
              <a:t>Adoption of proposed budget by 10/15/2022</a:t>
            </a:r>
          </a:p>
          <a:p>
            <a:pPr marL="342900" marR="0" lvl="0" indent="-342900">
              <a:lnSpc>
                <a:spcPct val="107000"/>
              </a:lnSpc>
              <a:spcBef>
                <a:spcPts val="0"/>
              </a:spcBef>
              <a:spcAft>
                <a:spcPts val="0"/>
              </a:spcAft>
              <a:buFont typeface="Arial" panose="020B0604020202020204" pitchFamily="34" charset="0"/>
              <a:buChar char="•"/>
            </a:pPr>
            <a:r>
              <a:rPr lang="en-US" sz="2000" dirty="0">
                <a:solidFill>
                  <a:srgbClr val="FFFF00"/>
                </a:solidFill>
                <a:latin typeface="Copperplate Gothic Bold" panose="020E0705020206020404" pitchFamily="34" charset="0"/>
                <a:ea typeface="Calibri" panose="020F0502020204030204" pitchFamily="34" charset="0"/>
                <a:cs typeface="Times New Roman" panose="02020603050405020304" pitchFamily="18" charset="0"/>
              </a:rPr>
              <a:t>Post on website for community to view</a:t>
            </a:r>
          </a:p>
          <a:p>
            <a:pPr marL="342900" marR="0" lvl="0" indent="-342900">
              <a:lnSpc>
                <a:spcPct val="107000"/>
              </a:lnSpc>
              <a:spcBef>
                <a:spcPts val="0"/>
              </a:spcBef>
              <a:spcAft>
                <a:spcPts val="0"/>
              </a:spcAft>
              <a:buFont typeface="Arial" panose="020B0604020202020204" pitchFamily="34" charset="0"/>
              <a:buChar char="•"/>
            </a:pPr>
            <a:r>
              <a:rPr lang="en-US" sz="2000" dirty="0">
                <a:solidFill>
                  <a:srgbClr val="FFFF00"/>
                </a:solidFill>
                <a:latin typeface="Copperplate Gothic Bold" panose="020E0705020206020404" pitchFamily="34" charset="0"/>
                <a:ea typeface="Calibri" panose="020F0502020204030204" pitchFamily="34" charset="0"/>
                <a:cs typeface="Times New Roman" panose="02020603050405020304" pitchFamily="18" charset="0"/>
              </a:rPr>
              <a:t>Hold public Budget Hearing November Regular Board </a:t>
            </a:r>
            <a:r>
              <a:rPr lang="en-US" sz="2000" dirty="0" err="1">
                <a:solidFill>
                  <a:srgbClr val="FFFF00"/>
                </a:solidFill>
                <a:latin typeface="Copperplate Gothic Bold" panose="020E0705020206020404" pitchFamily="34" charset="0"/>
                <a:ea typeface="Calibri" panose="020F0502020204030204" pitchFamily="34" charset="0"/>
                <a:cs typeface="Times New Roman" panose="02020603050405020304" pitchFamily="18" charset="0"/>
              </a:rPr>
              <a:t>Meetining</a:t>
            </a:r>
            <a:endParaRPr lang="en-US" sz="2000" dirty="0">
              <a:solidFill>
                <a:srgbClr val="FFFF00"/>
              </a:solidFill>
              <a:latin typeface="Copperplate Gothic Bold" panose="020E07050202060204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Arial" panose="020B0604020202020204" pitchFamily="34" charset="0"/>
              <a:buChar char="•"/>
            </a:pPr>
            <a:r>
              <a:rPr lang="en-US" sz="2000" dirty="0">
                <a:solidFill>
                  <a:srgbClr val="FFFF00"/>
                </a:solidFill>
                <a:latin typeface="Copperplate Gothic Bold" panose="020E0705020206020404" pitchFamily="34" charset="0"/>
                <a:ea typeface="Calibri" panose="020F0502020204030204" pitchFamily="34" charset="0"/>
                <a:cs typeface="Times New Roman" panose="02020603050405020304" pitchFamily="18" charset="0"/>
              </a:rPr>
              <a:t>Get Certified Budget numbers from County</a:t>
            </a:r>
          </a:p>
          <a:p>
            <a:pPr marL="342900" marR="0" lvl="0" indent="-342900">
              <a:lnSpc>
                <a:spcPct val="107000"/>
              </a:lnSpc>
              <a:spcBef>
                <a:spcPts val="0"/>
              </a:spcBef>
              <a:spcAft>
                <a:spcPts val="0"/>
              </a:spcAft>
              <a:buFont typeface="Arial" panose="020B0604020202020204" pitchFamily="34" charset="0"/>
              <a:buChar char="•"/>
            </a:pPr>
            <a:r>
              <a:rPr lang="en-US" sz="2000" dirty="0">
                <a:solidFill>
                  <a:srgbClr val="FFFF00"/>
                </a:solidFill>
                <a:latin typeface="Copperplate Gothic Bold" panose="020E0705020206020404" pitchFamily="34" charset="0"/>
                <a:ea typeface="Calibri" panose="020F0502020204030204" pitchFamily="34" charset="0"/>
                <a:cs typeface="Times New Roman" panose="02020603050405020304" pitchFamily="18" charset="0"/>
              </a:rPr>
              <a:t>Review/Approve Final Budget by 12/15/2022</a:t>
            </a:r>
          </a:p>
          <a:p>
            <a:pPr marL="342900" marR="0" lvl="0" indent="-342900">
              <a:lnSpc>
                <a:spcPct val="107000"/>
              </a:lnSpc>
              <a:spcBef>
                <a:spcPts val="0"/>
              </a:spcBef>
              <a:spcAft>
                <a:spcPts val="0"/>
              </a:spcAft>
              <a:buFont typeface="Arial" panose="020B0604020202020204" pitchFamily="34" charset="0"/>
              <a:buChar char="•"/>
            </a:pPr>
            <a:r>
              <a:rPr lang="en-US" sz="2000" dirty="0">
                <a:solidFill>
                  <a:srgbClr val="FFFF00"/>
                </a:solidFill>
                <a:latin typeface="Copperplate Gothic Bold" panose="020E0705020206020404" pitchFamily="34" charset="0"/>
                <a:ea typeface="Calibri" panose="020F0502020204030204" pitchFamily="34" charset="0"/>
                <a:cs typeface="Times New Roman" panose="02020603050405020304" pitchFamily="18" charset="0"/>
              </a:rPr>
              <a:t>Submit to DOLA by January 31, 2023</a:t>
            </a:r>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40967499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A29A8F7-ADC2-86EC-5C59-47ED75B27CE6}"/>
              </a:ext>
            </a:extLst>
          </p:cNvPr>
          <p:cNvSpPr>
            <a:spLocks noGrp="1"/>
          </p:cNvSpPr>
          <p:nvPr>
            <p:ph type="title"/>
          </p:nvPr>
        </p:nvSpPr>
        <p:spPr/>
        <p:txBody>
          <a:bodyPr/>
          <a:lstStyle/>
          <a:p>
            <a:pPr algn="ctr"/>
            <a:r>
              <a:rPr lang="en-US" dirty="0">
                <a:solidFill>
                  <a:srgbClr val="FFFF00"/>
                </a:solidFill>
                <a:latin typeface="Copperplate Gothic Bold" panose="020E0705020206020404" pitchFamily="34" charset="0"/>
              </a:rPr>
              <a:t>2022 EOY Budget Goals</a:t>
            </a:r>
          </a:p>
        </p:txBody>
      </p:sp>
      <p:sp>
        <p:nvSpPr>
          <p:cNvPr id="7" name="TextBox 6">
            <a:extLst>
              <a:ext uri="{FF2B5EF4-FFF2-40B4-BE49-F238E27FC236}">
                <a16:creationId xmlns:a16="http://schemas.microsoft.com/office/drawing/2014/main" xmlns="" id="{52B227D2-88E4-6DEA-C6C3-6F247FEB7129}"/>
              </a:ext>
            </a:extLst>
          </p:cNvPr>
          <p:cNvSpPr txBox="1"/>
          <p:nvPr/>
        </p:nvSpPr>
        <p:spPr>
          <a:xfrm>
            <a:off x="630237" y="1730703"/>
            <a:ext cx="6372225" cy="4419928"/>
          </a:xfrm>
          <a:prstGeom prst="rect">
            <a:avLst/>
          </a:prstGeom>
          <a:noFill/>
        </p:spPr>
        <p:txBody>
          <a:bodyPr wrap="square">
            <a:spAutoFit/>
          </a:bodyPr>
          <a:lstStyle/>
          <a:p>
            <a:pPr marL="342900" marR="0" lvl="0" indent="-342900">
              <a:lnSpc>
                <a:spcPct val="107000"/>
              </a:lnSpc>
              <a:spcBef>
                <a:spcPts val="0"/>
              </a:spcBef>
              <a:spcAft>
                <a:spcPts val="0"/>
              </a:spcAft>
              <a:buFont typeface="Symbol" panose="05050102010706020507" pitchFamily="18" charset="2"/>
              <a:buChar char=""/>
            </a:pPr>
            <a:r>
              <a:rPr lang="en-US" sz="2000" dirty="0">
                <a:solidFill>
                  <a:srgbClr val="FFFF00"/>
                </a:solidFill>
                <a:effectLst/>
                <a:latin typeface="Copperplate Gothic Bold" panose="020E0705020206020404" pitchFamily="34" charset="0"/>
                <a:ea typeface="Calibri" panose="020F0502020204030204" pitchFamily="34" charset="0"/>
                <a:cs typeface="Times New Roman" panose="02020603050405020304" pitchFamily="18" charset="0"/>
              </a:rPr>
              <a:t>All PPE accounted for and needs assessment for 2023 completed</a:t>
            </a:r>
          </a:p>
          <a:p>
            <a:pPr marL="342900" marR="0" lvl="0" indent="-342900">
              <a:lnSpc>
                <a:spcPct val="107000"/>
              </a:lnSpc>
              <a:spcBef>
                <a:spcPts val="0"/>
              </a:spcBef>
              <a:spcAft>
                <a:spcPts val="0"/>
              </a:spcAft>
              <a:buFont typeface="Symbol" panose="05050102010706020507" pitchFamily="18" charset="2"/>
              <a:buChar char=""/>
            </a:pPr>
            <a:r>
              <a:rPr lang="en-US" sz="2000" dirty="0">
                <a:solidFill>
                  <a:srgbClr val="FFFF00"/>
                </a:solidFill>
                <a:effectLst/>
                <a:latin typeface="Copperplate Gothic Bold" panose="020E0705020206020404" pitchFamily="34" charset="0"/>
                <a:ea typeface="Calibri" panose="020F0502020204030204" pitchFamily="34" charset="0"/>
                <a:cs typeface="Times New Roman" panose="02020603050405020304" pitchFamily="18" charset="0"/>
              </a:rPr>
              <a:t>3 Part-time positions in place by Jan 2023</a:t>
            </a:r>
          </a:p>
          <a:p>
            <a:pPr marL="342900" marR="0" lvl="0" indent="-342900">
              <a:lnSpc>
                <a:spcPct val="107000"/>
              </a:lnSpc>
              <a:spcBef>
                <a:spcPts val="0"/>
              </a:spcBef>
              <a:spcAft>
                <a:spcPts val="0"/>
              </a:spcAft>
              <a:buFont typeface="Symbol" panose="05050102010706020507" pitchFamily="18" charset="2"/>
              <a:buChar char=""/>
            </a:pPr>
            <a:r>
              <a:rPr lang="en-US" sz="2000" dirty="0">
                <a:solidFill>
                  <a:srgbClr val="FFFF00"/>
                </a:solidFill>
                <a:effectLst/>
                <a:latin typeface="Copperplate Gothic Bold" panose="020E0705020206020404" pitchFamily="34" charset="0"/>
                <a:ea typeface="Calibri" panose="020F0502020204030204" pitchFamily="34" charset="0"/>
                <a:cs typeface="Times New Roman" panose="02020603050405020304" pitchFamily="18" charset="0"/>
              </a:rPr>
              <a:t>Patti 24k annually </a:t>
            </a:r>
          </a:p>
          <a:p>
            <a:pPr marL="342900" marR="0" lvl="0" indent="-342900">
              <a:lnSpc>
                <a:spcPct val="107000"/>
              </a:lnSpc>
              <a:spcBef>
                <a:spcPts val="0"/>
              </a:spcBef>
              <a:spcAft>
                <a:spcPts val="0"/>
              </a:spcAft>
              <a:buFont typeface="Symbol" panose="05050102010706020507" pitchFamily="18" charset="2"/>
              <a:buChar char=""/>
            </a:pPr>
            <a:r>
              <a:rPr lang="en-US" sz="2000" dirty="0">
                <a:solidFill>
                  <a:srgbClr val="FFFF00"/>
                </a:solidFill>
                <a:effectLst/>
                <a:latin typeface="Copperplate Gothic Bold" panose="020E0705020206020404" pitchFamily="34" charset="0"/>
                <a:ea typeface="Calibri" panose="020F0502020204030204" pitchFamily="34" charset="0"/>
                <a:cs typeface="Times New Roman" panose="02020603050405020304" pitchFamily="18" charset="0"/>
              </a:rPr>
              <a:t>Med Bags for all EMTS/Apparatus standardized Offices in training building - </a:t>
            </a:r>
          </a:p>
          <a:p>
            <a:pPr marL="342900" marR="0" lvl="0" indent="-342900">
              <a:lnSpc>
                <a:spcPct val="107000"/>
              </a:lnSpc>
              <a:spcBef>
                <a:spcPts val="0"/>
              </a:spcBef>
              <a:spcAft>
                <a:spcPts val="0"/>
              </a:spcAft>
              <a:buFont typeface="Symbol" panose="05050102010706020507" pitchFamily="18" charset="2"/>
              <a:buChar char=""/>
            </a:pPr>
            <a:r>
              <a:rPr lang="en-US" sz="2000" dirty="0">
                <a:solidFill>
                  <a:srgbClr val="FFFF00"/>
                </a:solidFill>
                <a:effectLst/>
                <a:latin typeface="Copperplate Gothic Bold" panose="020E0705020206020404" pitchFamily="34" charset="0"/>
                <a:ea typeface="Calibri" panose="020F0502020204030204" pitchFamily="34" charset="0"/>
                <a:cs typeface="Times New Roman" panose="02020603050405020304" pitchFamily="18" charset="0"/>
              </a:rPr>
              <a:t>CPR class in-house</a:t>
            </a:r>
          </a:p>
          <a:p>
            <a:pPr marL="342900" marR="0" lvl="0" indent="-342900">
              <a:lnSpc>
                <a:spcPct val="107000"/>
              </a:lnSpc>
              <a:spcBef>
                <a:spcPts val="0"/>
              </a:spcBef>
              <a:spcAft>
                <a:spcPts val="0"/>
              </a:spcAft>
              <a:buFont typeface="Symbol" panose="05050102010706020507" pitchFamily="18" charset="2"/>
              <a:buChar char=""/>
            </a:pPr>
            <a:r>
              <a:rPr lang="en-US" sz="2000" dirty="0">
                <a:solidFill>
                  <a:srgbClr val="FFFF00"/>
                </a:solidFill>
                <a:effectLst/>
                <a:latin typeface="Copperplate Gothic Bold" panose="020E0705020206020404" pitchFamily="34" charset="0"/>
                <a:ea typeface="Calibri" panose="020F0502020204030204" pitchFamily="34" charset="0"/>
                <a:cs typeface="Times New Roman" panose="02020603050405020304" pitchFamily="18" charset="0"/>
              </a:rPr>
              <a:t>1/3 Lifepak</a:t>
            </a:r>
            <a:r>
              <a:rPr lang="en-US" sz="2000" dirty="0">
                <a:solidFill>
                  <a:srgbClr val="FFFF00"/>
                </a:solidFill>
                <a:latin typeface="Copperplate Gothic Bold" panose="020E0705020206020404" pitchFamily="34" charset="0"/>
                <a:ea typeface="Calibri" panose="020F0502020204030204" pitchFamily="34" charset="0"/>
                <a:cs typeface="Times New Roman" panose="02020603050405020304" pitchFamily="18" charset="0"/>
              </a:rPr>
              <a:t>15 EMTS Grant</a:t>
            </a:r>
            <a:endParaRPr lang="en-US" sz="2000" dirty="0">
              <a:solidFill>
                <a:srgbClr val="FFFF00"/>
              </a:solidFill>
              <a:effectLst/>
              <a:latin typeface="Copperplate Gothic Bold" panose="020E07050202060204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2000" dirty="0">
                <a:solidFill>
                  <a:srgbClr val="FFFF00"/>
                </a:solidFill>
                <a:effectLst/>
                <a:latin typeface="Copperplate Gothic Bold" panose="020E0705020206020404" pitchFamily="34" charset="0"/>
                <a:ea typeface="Calibri" panose="020F0502020204030204" pitchFamily="34" charset="0"/>
                <a:cs typeface="Times New Roman" panose="02020603050405020304" pitchFamily="18" charset="0"/>
              </a:rPr>
              <a:t>Paint upper building</a:t>
            </a:r>
          </a:p>
          <a:p>
            <a:pPr marL="342900" marR="0" lvl="0" indent="-342900">
              <a:lnSpc>
                <a:spcPct val="107000"/>
              </a:lnSpc>
              <a:spcBef>
                <a:spcPts val="0"/>
              </a:spcBef>
              <a:spcAft>
                <a:spcPts val="800"/>
              </a:spcAft>
              <a:buFont typeface="Symbol" panose="05050102010706020507" pitchFamily="18" charset="2"/>
              <a:buChar char=""/>
            </a:pPr>
            <a:r>
              <a:rPr lang="en-US" sz="2000" dirty="0">
                <a:solidFill>
                  <a:srgbClr val="FFFF00"/>
                </a:solidFill>
                <a:effectLst/>
                <a:latin typeface="Copperplate Gothic Bold" panose="020E0705020206020404" pitchFamily="34" charset="0"/>
                <a:ea typeface="Calibri" panose="020F0502020204030204" pitchFamily="34" charset="0"/>
                <a:cs typeface="Times New Roman" panose="02020603050405020304" pitchFamily="18" charset="0"/>
              </a:rPr>
              <a:t>Oxygen bottles reserviced/tested plus cache proposal built</a:t>
            </a:r>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6978257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A29A8F7-ADC2-86EC-5C59-47ED75B27CE6}"/>
              </a:ext>
            </a:extLst>
          </p:cNvPr>
          <p:cNvSpPr>
            <a:spLocks noGrp="1"/>
          </p:cNvSpPr>
          <p:nvPr>
            <p:ph type="title"/>
          </p:nvPr>
        </p:nvSpPr>
        <p:spPr/>
        <p:txBody>
          <a:bodyPr/>
          <a:lstStyle/>
          <a:p>
            <a:pPr algn="ctr"/>
            <a:r>
              <a:rPr lang="en-US" dirty="0">
                <a:solidFill>
                  <a:srgbClr val="FFFF00"/>
                </a:solidFill>
                <a:latin typeface="Copperplate Gothic Bold" panose="020E0705020206020404" pitchFamily="34" charset="0"/>
              </a:rPr>
              <a:t>2023 Budget Goals</a:t>
            </a:r>
          </a:p>
        </p:txBody>
      </p:sp>
      <p:sp>
        <p:nvSpPr>
          <p:cNvPr id="7" name="TextBox 6">
            <a:extLst>
              <a:ext uri="{FF2B5EF4-FFF2-40B4-BE49-F238E27FC236}">
                <a16:creationId xmlns:a16="http://schemas.microsoft.com/office/drawing/2014/main" xmlns="" id="{52B227D2-88E4-6DEA-C6C3-6F247FEB7129}"/>
              </a:ext>
            </a:extLst>
          </p:cNvPr>
          <p:cNvSpPr txBox="1"/>
          <p:nvPr/>
        </p:nvSpPr>
        <p:spPr>
          <a:xfrm>
            <a:off x="630237" y="1730703"/>
            <a:ext cx="7610249" cy="4354077"/>
          </a:xfrm>
          <a:prstGeom prst="rect">
            <a:avLst/>
          </a:prstGeom>
          <a:noFill/>
        </p:spPr>
        <p:txBody>
          <a:bodyPr wrap="square">
            <a:spAutoFit/>
          </a:bodyPr>
          <a:lstStyle/>
          <a:p>
            <a:pPr marL="342900" marR="0" lvl="0" indent="-342900">
              <a:lnSpc>
                <a:spcPct val="107000"/>
              </a:lnSpc>
              <a:spcBef>
                <a:spcPts val="0"/>
              </a:spcBef>
              <a:spcAft>
                <a:spcPts val="0"/>
              </a:spcAft>
              <a:buFont typeface="Symbol" panose="05050102010706020507" pitchFamily="18" charset="2"/>
              <a:buChar char=""/>
            </a:pPr>
            <a:r>
              <a:rPr lang="en-US" sz="2000" dirty="0">
                <a:solidFill>
                  <a:srgbClr val="FFFF00"/>
                </a:solidFill>
                <a:effectLst/>
                <a:latin typeface="Copperplate Gothic Bold" panose="020E0705020206020404" pitchFamily="34" charset="0"/>
                <a:ea typeface="Calibri" panose="020F0502020204030204" pitchFamily="34" charset="0"/>
                <a:cs typeface="Times New Roman" panose="02020603050405020304" pitchFamily="18" charset="0"/>
              </a:rPr>
              <a:t>E-</a:t>
            </a:r>
            <a:r>
              <a:rPr lang="en-US" sz="2000" dirty="0" err="1">
                <a:solidFill>
                  <a:srgbClr val="FFFF00"/>
                </a:solidFill>
                <a:effectLst/>
                <a:latin typeface="Copperplate Gothic Bold" panose="020E0705020206020404" pitchFamily="34" charset="0"/>
                <a:ea typeface="Calibri" panose="020F0502020204030204" pitchFamily="34" charset="0"/>
                <a:cs typeface="Times New Roman" panose="02020603050405020304" pitchFamily="18" charset="0"/>
              </a:rPr>
              <a:t>draulics</a:t>
            </a:r>
            <a:r>
              <a:rPr lang="en-US" sz="2000" dirty="0">
                <a:solidFill>
                  <a:srgbClr val="FFFF00"/>
                </a:solidFill>
                <a:effectLst/>
                <a:latin typeface="Copperplate Gothic Bold" panose="020E0705020206020404" pitchFamily="34" charset="0"/>
                <a:ea typeface="Calibri" panose="020F0502020204030204" pitchFamily="34" charset="0"/>
                <a:cs typeface="Times New Roman" panose="02020603050405020304" pitchFamily="18" charset="0"/>
              </a:rPr>
              <a:t> extrication equipment</a:t>
            </a:r>
          </a:p>
          <a:p>
            <a:pPr marL="342900" marR="0" lvl="0" indent="-342900">
              <a:lnSpc>
                <a:spcPct val="107000"/>
              </a:lnSpc>
              <a:spcBef>
                <a:spcPts val="0"/>
              </a:spcBef>
              <a:spcAft>
                <a:spcPts val="0"/>
              </a:spcAft>
              <a:buFont typeface="Symbol" panose="05050102010706020507" pitchFamily="18" charset="2"/>
              <a:buChar char=""/>
            </a:pPr>
            <a:r>
              <a:rPr lang="en-US" sz="2000" dirty="0">
                <a:solidFill>
                  <a:srgbClr val="FFFF00"/>
                </a:solidFill>
                <a:effectLst/>
                <a:latin typeface="Copperplate Gothic Bold" panose="020E0705020206020404" pitchFamily="34" charset="0"/>
                <a:ea typeface="Calibri" panose="020F0502020204030204" pitchFamily="34" charset="0"/>
                <a:cs typeface="Times New Roman" panose="02020603050405020304" pitchFamily="18" charset="0"/>
              </a:rPr>
              <a:t>2/3 </a:t>
            </a:r>
            <a:r>
              <a:rPr lang="en-US" sz="2000" dirty="0" err="1">
                <a:solidFill>
                  <a:srgbClr val="FFFF00"/>
                </a:solidFill>
                <a:effectLst/>
                <a:latin typeface="Copperplate Gothic Bold" panose="020E0705020206020404" pitchFamily="34" charset="0"/>
                <a:ea typeface="Calibri" panose="020F0502020204030204" pitchFamily="34" charset="0"/>
                <a:cs typeface="Times New Roman" panose="02020603050405020304" pitchFamily="18" charset="0"/>
              </a:rPr>
              <a:t>LifePak</a:t>
            </a:r>
            <a:r>
              <a:rPr lang="en-US" sz="2000" dirty="0">
                <a:solidFill>
                  <a:srgbClr val="FFFF00"/>
                </a:solidFill>
                <a:effectLst/>
                <a:latin typeface="Copperplate Gothic Bold" panose="020E0705020206020404" pitchFamily="34" charset="0"/>
                <a:ea typeface="Calibri" panose="020F0502020204030204" pitchFamily="34" charset="0"/>
                <a:cs typeface="Times New Roman" panose="02020603050405020304" pitchFamily="18" charset="0"/>
              </a:rPr>
              <a:t> 15s </a:t>
            </a:r>
          </a:p>
          <a:p>
            <a:pPr marL="342900" marR="0" lvl="0" indent="-342900">
              <a:lnSpc>
                <a:spcPct val="107000"/>
              </a:lnSpc>
              <a:spcBef>
                <a:spcPts val="0"/>
              </a:spcBef>
              <a:spcAft>
                <a:spcPts val="0"/>
              </a:spcAft>
              <a:buFont typeface="Symbol" panose="05050102010706020507" pitchFamily="18" charset="2"/>
              <a:buChar char=""/>
            </a:pPr>
            <a:r>
              <a:rPr lang="en-US" sz="2000" dirty="0">
                <a:solidFill>
                  <a:srgbClr val="FFFF00"/>
                </a:solidFill>
                <a:effectLst/>
                <a:latin typeface="Copperplate Gothic Bold" panose="020E0705020206020404" pitchFamily="34" charset="0"/>
                <a:ea typeface="Calibri" panose="020F0502020204030204" pitchFamily="34" charset="0"/>
                <a:cs typeface="Times New Roman" panose="02020603050405020304" pitchFamily="18" charset="0"/>
              </a:rPr>
              <a:t>Fire danger signs</a:t>
            </a:r>
          </a:p>
          <a:p>
            <a:pPr marL="342900" marR="0" lvl="0" indent="-342900">
              <a:lnSpc>
                <a:spcPct val="107000"/>
              </a:lnSpc>
              <a:spcBef>
                <a:spcPts val="0"/>
              </a:spcBef>
              <a:spcAft>
                <a:spcPts val="0"/>
              </a:spcAft>
              <a:buFont typeface="Symbol" panose="05050102010706020507" pitchFamily="18" charset="2"/>
              <a:buChar char=""/>
            </a:pPr>
            <a:r>
              <a:rPr lang="en-US" sz="2000" dirty="0">
                <a:solidFill>
                  <a:srgbClr val="FFFF00"/>
                </a:solidFill>
                <a:effectLst/>
                <a:latin typeface="Copperplate Gothic Bold" panose="020E0705020206020404" pitchFamily="34" charset="0"/>
                <a:ea typeface="Calibri" panose="020F0502020204030204" pitchFamily="34" charset="0"/>
                <a:cs typeface="Times New Roman" panose="02020603050405020304" pitchFamily="18" charset="0"/>
              </a:rPr>
              <a:t>Replace 2 squad vehicles with smaller SUVs</a:t>
            </a:r>
          </a:p>
          <a:p>
            <a:pPr marL="342900" marR="0" lvl="0" indent="-342900">
              <a:lnSpc>
                <a:spcPct val="107000"/>
              </a:lnSpc>
              <a:spcBef>
                <a:spcPts val="0"/>
              </a:spcBef>
              <a:spcAft>
                <a:spcPts val="0"/>
              </a:spcAft>
              <a:buFont typeface="Symbol" panose="05050102010706020507" pitchFamily="18" charset="2"/>
              <a:buChar char=""/>
            </a:pPr>
            <a:r>
              <a:rPr lang="en-US" sz="2000" dirty="0">
                <a:solidFill>
                  <a:srgbClr val="FFFF00"/>
                </a:solidFill>
                <a:effectLst/>
                <a:latin typeface="Copperplate Gothic Bold" panose="020E0705020206020404" pitchFamily="34" charset="0"/>
                <a:ea typeface="Calibri" panose="020F0502020204030204" pitchFamily="34" charset="0"/>
                <a:cs typeface="Times New Roman" panose="02020603050405020304" pitchFamily="18" charset="0"/>
              </a:rPr>
              <a:t>Assess fleet for selling vehicles</a:t>
            </a:r>
          </a:p>
          <a:p>
            <a:pPr marL="342900" marR="0" lvl="0" indent="-342900">
              <a:lnSpc>
                <a:spcPct val="107000"/>
              </a:lnSpc>
              <a:spcBef>
                <a:spcPts val="0"/>
              </a:spcBef>
              <a:spcAft>
                <a:spcPts val="0"/>
              </a:spcAft>
              <a:buFont typeface="Symbol" panose="05050102010706020507" pitchFamily="18" charset="2"/>
              <a:buChar char=""/>
            </a:pPr>
            <a:r>
              <a:rPr lang="en-US" sz="2000" dirty="0">
                <a:solidFill>
                  <a:srgbClr val="FFFF00"/>
                </a:solidFill>
                <a:effectLst/>
                <a:latin typeface="Copperplate Gothic Bold" panose="020E0705020206020404" pitchFamily="34" charset="0"/>
                <a:ea typeface="Calibri" panose="020F0502020204030204" pitchFamily="34" charset="0"/>
                <a:cs typeface="Times New Roman" panose="02020603050405020304" pitchFamily="18" charset="0"/>
              </a:rPr>
              <a:t>Assess for light rescue truck for Hwy 24 response</a:t>
            </a:r>
          </a:p>
          <a:p>
            <a:pPr marL="342900" marR="0" lvl="0" indent="-342900">
              <a:lnSpc>
                <a:spcPct val="107000"/>
              </a:lnSpc>
              <a:spcBef>
                <a:spcPts val="0"/>
              </a:spcBef>
              <a:spcAft>
                <a:spcPts val="0"/>
              </a:spcAft>
              <a:buFont typeface="Symbol" panose="05050102010706020507" pitchFamily="18" charset="2"/>
              <a:buChar char=""/>
            </a:pPr>
            <a:r>
              <a:rPr lang="en-US" sz="2000" dirty="0">
                <a:solidFill>
                  <a:srgbClr val="FFFF00"/>
                </a:solidFill>
                <a:effectLst/>
                <a:latin typeface="Copperplate Gothic Bold" panose="020E0705020206020404" pitchFamily="34" charset="0"/>
                <a:ea typeface="Calibri" panose="020F0502020204030204" pitchFamily="34" charset="0"/>
                <a:cs typeface="Times New Roman" panose="02020603050405020304" pitchFamily="18" charset="0"/>
              </a:rPr>
              <a:t>Standardize engines/brush trucks</a:t>
            </a:r>
          </a:p>
          <a:p>
            <a:pPr marL="342900" marR="0" lvl="0" indent="-342900">
              <a:lnSpc>
                <a:spcPct val="107000"/>
              </a:lnSpc>
              <a:spcBef>
                <a:spcPts val="0"/>
              </a:spcBef>
              <a:spcAft>
                <a:spcPts val="0"/>
              </a:spcAft>
              <a:buFont typeface="Symbol" panose="05050102010706020507" pitchFamily="18" charset="2"/>
              <a:buChar char=""/>
            </a:pPr>
            <a:r>
              <a:rPr lang="en-US" sz="2000" dirty="0">
                <a:solidFill>
                  <a:srgbClr val="FFFF00"/>
                </a:solidFill>
                <a:effectLst/>
                <a:latin typeface="Copperplate Gothic Bold" panose="020E0705020206020404" pitchFamily="34" charset="0"/>
                <a:ea typeface="Calibri" panose="020F0502020204030204" pitchFamily="34" charset="0"/>
                <a:cs typeface="Times New Roman" panose="02020603050405020304" pitchFamily="18" charset="0"/>
              </a:rPr>
              <a:t>EMT/EMR course in-house</a:t>
            </a:r>
          </a:p>
          <a:p>
            <a:pPr marL="342900" marR="0" lvl="0" indent="-342900">
              <a:lnSpc>
                <a:spcPct val="107000"/>
              </a:lnSpc>
              <a:spcBef>
                <a:spcPts val="0"/>
              </a:spcBef>
              <a:spcAft>
                <a:spcPts val="0"/>
              </a:spcAft>
              <a:buFont typeface="Symbol" panose="05050102010706020507" pitchFamily="18" charset="2"/>
              <a:buChar char=""/>
            </a:pPr>
            <a:r>
              <a:rPr lang="en-US" sz="2000" dirty="0">
                <a:solidFill>
                  <a:srgbClr val="FFFF00"/>
                </a:solidFill>
                <a:effectLst/>
                <a:latin typeface="Copperplate Gothic Bold" panose="020E0705020206020404" pitchFamily="34" charset="0"/>
                <a:ea typeface="Calibri" panose="020F0502020204030204" pitchFamily="34" charset="0"/>
                <a:cs typeface="Times New Roman" panose="02020603050405020304" pitchFamily="18" charset="0"/>
              </a:rPr>
              <a:t>Chipper for chipping program </a:t>
            </a:r>
          </a:p>
          <a:p>
            <a:pPr marL="342900" marR="0" lvl="0" indent="-342900">
              <a:lnSpc>
                <a:spcPct val="107000"/>
              </a:lnSpc>
              <a:spcBef>
                <a:spcPts val="0"/>
              </a:spcBef>
              <a:spcAft>
                <a:spcPts val="0"/>
              </a:spcAft>
              <a:buFont typeface="Symbol" panose="05050102010706020507" pitchFamily="18" charset="2"/>
              <a:buChar char=""/>
            </a:pPr>
            <a:r>
              <a:rPr lang="en-US" sz="2000" dirty="0">
                <a:solidFill>
                  <a:srgbClr val="FFFF00"/>
                </a:solidFill>
                <a:effectLst/>
                <a:latin typeface="Copperplate Gothic Bold" panose="020E0705020206020404" pitchFamily="34" charset="0"/>
                <a:ea typeface="Calibri" panose="020F0502020204030204" pitchFamily="34" charset="0"/>
                <a:cs typeface="Times New Roman" panose="02020603050405020304" pitchFamily="18" charset="0"/>
              </a:rPr>
              <a:t>FPPA for volunteers </a:t>
            </a:r>
          </a:p>
          <a:p>
            <a:pPr marL="342900" marR="0" lvl="0" indent="-342900">
              <a:lnSpc>
                <a:spcPct val="107000"/>
              </a:lnSpc>
              <a:spcBef>
                <a:spcPts val="0"/>
              </a:spcBef>
              <a:spcAft>
                <a:spcPts val="0"/>
              </a:spcAft>
              <a:buFont typeface="Symbol" panose="05050102010706020507" pitchFamily="18" charset="2"/>
              <a:buChar char=""/>
            </a:pPr>
            <a:r>
              <a:rPr lang="en-US" sz="2000" dirty="0">
                <a:solidFill>
                  <a:srgbClr val="FFFF00"/>
                </a:solidFill>
                <a:effectLst/>
                <a:latin typeface="Copperplate Gothic Bold" panose="020E0705020206020404" pitchFamily="34" charset="0"/>
                <a:ea typeface="Calibri" panose="020F0502020204030204" pitchFamily="34" charset="0"/>
                <a:cs typeface="Times New Roman" panose="02020603050405020304" pitchFamily="18" charset="0"/>
              </a:rPr>
              <a:t>Digital billboard sign </a:t>
            </a:r>
          </a:p>
          <a:p>
            <a:pPr marL="342900" marR="0" lvl="0" indent="-342900">
              <a:lnSpc>
                <a:spcPct val="107000"/>
              </a:lnSpc>
              <a:spcBef>
                <a:spcPts val="0"/>
              </a:spcBef>
              <a:spcAft>
                <a:spcPts val="0"/>
              </a:spcAft>
              <a:buFont typeface="Symbol" panose="05050102010706020507" pitchFamily="18" charset="2"/>
              <a:buChar char=""/>
            </a:pPr>
            <a:r>
              <a:rPr lang="en-US" sz="2000" dirty="0">
                <a:solidFill>
                  <a:srgbClr val="FFFF00"/>
                </a:solidFill>
                <a:effectLst/>
                <a:latin typeface="Copperplate Gothic Bold" panose="020E0705020206020404" pitchFamily="34" charset="0"/>
                <a:ea typeface="Calibri" panose="020F0502020204030204" pitchFamily="34" charset="0"/>
                <a:cs typeface="Times New Roman" panose="02020603050405020304" pitchFamily="18" charset="0"/>
              </a:rPr>
              <a:t>Fire Rescue 1 Academy</a:t>
            </a:r>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3355370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A29A8F7-ADC2-86EC-5C59-47ED75B27CE6}"/>
              </a:ext>
            </a:extLst>
          </p:cNvPr>
          <p:cNvSpPr>
            <a:spLocks noGrp="1"/>
          </p:cNvSpPr>
          <p:nvPr>
            <p:ph type="title"/>
          </p:nvPr>
        </p:nvSpPr>
        <p:spPr/>
        <p:txBody>
          <a:bodyPr/>
          <a:lstStyle/>
          <a:p>
            <a:pPr algn="ctr"/>
            <a:r>
              <a:rPr lang="en-US" dirty="0">
                <a:solidFill>
                  <a:srgbClr val="FFFF00"/>
                </a:solidFill>
                <a:latin typeface="Copperplate Gothic Bold" panose="020E0705020206020404" pitchFamily="34" charset="0"/>
              </a:rPr>
              <a:t>2022 Amended Budget Proposal</a:t>
            </a:r>
          </a:p>
        </p:txBody>
      </p:sp>
      <p:sp>
        <p:nvSpPr>
          <p:cNvPr id="7" name="TextBox 6">
            <a:extLst>
              <a:ext uri="{FF2B5EF4-FFF2-40B4-BE49-F238E27FC236}">
                <a16:creationId xmlns:a16="http://schemas.microsoft.com/office/drawing/2014/main" xmlns="" id="{52B227D2-88E4-6DEA-C6C3-6F247FEB7129}"/>
              </a:ext>
            </a:extLst>
          </p:cNvPr>
          <p:cNvSpPr txBox="1"/>
          <p:nvPr/>
        </p:nvSpPr>
        <p:spPr>
          <a:xfrm>
            <a:off x="630237" y="1520031"/>
            <a:ext cx="7610249" cy="5342040"/>
          </a:xfrm>
          <a:prstGeom prst="rect">
            <a:avLst/>
          </a:prstGeom>
          <a:noFill/>
        </p:spPr>
        <p:txBody>
          <a:bodyPr wrap="square">
            <a:spAutoFit/>
          </a:bodyPr>
          <a:lstStyle/>
          <a:p>
            <a:pPr marR="0" lvl="0">
              <a:lnSpc>
                <a:spcPct val="107000"/>
              </a:lnSpc>
              <a:spcBef>
                <a:spcPts val="0"/>
              </a:spcBef>
              <a:spcAft>
                <a:spcPts val="0"/>
              </a:spcAft>
            </a:pPr>
            <a:r>
              <a:rPr lang="en-US" sz="2000" dirty="0">
                <a:solidFill>
                  <a:srgbClr val="FFFF00"/>
                </a:solidFill>
                <a:effectLst/>
                <a:latin typeface="Copperplate Gothic Bold" panose="020E0705020206020404" pitchFamily="34" charset="0"/>
                <a:ea typeface="Calibri" panose="020F0502020204030204" pitchFamily="34" charset="0"/>
                <a:cs typeface="Times New Roman" panose="02020603050405020304" pitchFamily="18" charset="0"/>
              </a:rPr>
              <a:t>$167,132.44 is the amended amount requested</a:t>
            </a:r>
          </a:p>
          <a:p>
            <a:pPr marR="0" lvl="0">
              <a:lnSpc>
                <a:spcPct val="107000"/>
              </a:lnSpc>
              <a:spcBef>
                <a:spcPts val="0"/>
              </a:spcBef>
              <a:spcAft>
                <a:spcPts val="0"/>
              </a:spcAft>
            </a:pPr>
            <a:endParaRPr lang="en-US" sz="2000" dirty="0">
              <a:solidFill>
                <a:srgbClr val="FFFF00"/>
              </a:solidFill>
              <a:latin typeface="Copperplate Gothic Bold" panose="020E0705020206020404" pitchFamily="34" charset="0"/>
              <a:ea typeface="Calibri" panose="020F0502020204030204" pitchFamily="34" charset="0"/>
              <a:cs typeface="Times New Roman" panose="02020603050405020304" pitchFamily="18" charset="0"/>
            </a:endParaRPr>
          </a:p>
          <a:p>
            <a:pPr marR="0" lvl="0">
              <a:lnSpc>
                <a:spcPct val="107000"/>
              </a:lnSpc>
              <a:spcBef>
                <a:spcPts val="0"/>
              </a:spcBef>
              <a:spcAft>
                <a:spcPts val="0"/>
              </a:spcAft>
            </a:pPr>
            <a:r>
              <a:rPr lang="en-US" sz="2000" dirty="0">
                <a:solidFill>
                  <a:srgbClr val="FFFF00"/>
                </a:solidFill>
                <a:latin typeface="Copperplate Gothic Bold" panose="020E0705020206020404" pitchFamily="34" charset="0"/>
                <a:ea typeface="Calibri" panose="020F0502020204030204" pitchFamily="34" charset="0"/>
                <a:cs typeface="Times New Roman" panose="02020603050405020304" pitchFamily="18" charset="0"/>
              </a:rPr>
              <a:t>How did we get that number?</a:t>
            </a:r>
          </a:p>
          <a:p>
            <a:pPr marR="0" lvl="0">
              <a:lnSpc>
                <a:spcPct val="107000"/>
              </a:lnSpc>
              <a:spcBef>
                <a:spcPts val="0"/>
              </a:spcBef>
              <a:spcAft>
                <a:spcPts val="0"/>
              </a:spcAft>
            </a:pPr>
            <a:r>
              <a:rPr lang="en-US" sz="2000" dirty="0">
                <a:solidFill>
                  <a:srgbClr val="FFFF00"/>
                </a:solidFill>
                <a:effectLst/>
                <a:latin typeface="Copperplate Gothic Bold" panose="020E0705020206020404" pitchFamily="34" charset="0"/>
                <a:ea typeface="Calibri" panose="020F0502020204030204" pitchFamily="34" charset="0"/>
                <a:cs typeface="Times New Roman" panose="02020603050405020304" pitchFamily="18" charset="0"/>
              </a:rPr>
              <a:t>2022 YTD income $501,450.98 divided by 12 for 4 months</a:t>
            </a:r>
          </a:p>
          <a:p>
            <a:pPr marR="0" lvl="0">
              <a:lnSpc>
                <a:spcPct val="107000"/>
              </a:lnSpc>
              <a:spcBef>
                <a:spcPts val="0"/>
              </a:spcBef>
              <a:spcAft>
                <a:spcPts val="0"/>
              </a:spcAft>
            </a:pPr>
            <a:endParaRPr lang="en-US" sz="2000" dirty="0">
              <a:solidFill>
                <a:srgbClr val="FFFF00"/>
              </a:solidFill>
              <a:effectLst/>
              <a:latin typeface="Copperplate Gothic Bold" panose="020E0705020206020404" pitchFamily="34" charset="0"/>
              <a:ea typeface="Calibri" panose="020F0502020204030204" pitchFamily="34" charset="0"/>
              <a:cs typeface="Times New Roman" panose="02020603050405020304" pitchFamily="18" charset="0"/>
            </a:endParaRPr>
          </a:p>
          <a:p>
            <a:pPr marR="0" lvl="0">
              <a:lnSpc>
                <a:spcPct val="107000"/>
              </a:lnSpc>
              <a:spcBef>
                <a:spcPts val="0"/>
              </a:spcBef>
              <a:spcAft>
                <a:spcPts val="0"/>
              </a:spcAft>
            </a:pPr>
            <a:r>
              <a:rPr lang="en-US" sz="2000" dirty="0">
                <a:solidFill>
                  <a:srgbClr val="FFFF00"/>
                </a:solidFill>
                <a:effectLst/>
                <a:latin typeface="Copperplate Gothic Bold" panose="020E0705020206020404" pitchFamily="34" charset="0"/>
                <a:ea typeface="Calibri" panose="020F0502020204030204" pitchFamily="34" charset="0"/>
                <a:cs typeface="Times New Roman" panose="02020603050405020304" pitchFamily="18" charset="0"/>
              </a:rPr>
              <a:t>Amended budget process began Sept 1, 2022</a:t>
            </a:r>
          </a:p>
          <a:p>
            <a:pPr marR="0" lvl="0">
              <a:lnSpc>
                <a:spcPct val="107000"/>
              </a:lnSpc>
              <a:spcBef>
                <a:spcPts val="0"/>
              </a:spcBef>
              <a:spcAft>
                <a:spcPts val="0"/>
              </a:spcAft>
            </a:pPr>
            <a:r>
              <a:rPr lang="en-US" sz="2000" dirty="0">
                <a:solidFill>
                  <a:srgbClr val="FFFF00"/>
                </a:solidFill>
                <a:latin typeface="Copperplate Gothic Bold" panose="020E0705020206020404" pitchFamily="34" charset="0"/>
                <a:ea typeface="Calibri" panose="020F0502020204030204" pitchFamily="34" charset="0"/>
                <a:cs typeface="Times New Roman" panose="02020603050405020304" pitchFamily="18" charset="0"/>
              </a:rPr>
              <a:t>Everything has been on hold</a:t>
            </a:r>
          </a:p>
          <a:p>
            <a:pPr marR="0" lvl="0">
              <a:lnSpc>
                <a:spcPct val="107000"/>
              </a:lnSpc>
              <a:spcBef>
                <a:spcPts val="0"/>
              </a:spcBef>
              <a:spcAft>
                <a:spcPts val="0"/>
              </a:spcAft>
            </a:pPr>
            <a:endParaRPr lang="en-US" sz="2000" dirty="0">
              <a:solidFill>
                <a:srgbClr val="FFFF00"/>
              </a:solidFill>
              <a:effectLst/>
              <a:latin typeface="Copperplate Gothic Bold" panose="020E0705020206020404" pitchFamily="34" charset="0"/>
              <a:ea typeface="Calibri" panose="020F0502020204030204" pitchFamily="34" charset="0"/>
              <a:cs typeface="Times New Roman" panose="02020603050405020304" pitchFamily="18" charset="0"/>
            </a:endParaRPr>
          </a:p>
          <a:p>
            <a:pPr marR="0" lvl="0">
              <a:lnSpc>
                <a:spcPct val="107000"/>
              </a:lnSpc>
              <a:spcBef>
                <a:spcPts val="0"/>
              </a:spcBef>
              <a:spcAft>
                <a:spcPts val="0"/>
              </a:spcAft>
            </a:pPr>
            <a:r>
              <a:rPr lang="en-US" sz="2000" dirty="0">
                <a:solidFill>
                  <a:srgbClr val="FFFF00"/>
                </a:solidFill>
                <a:effectLst/>
                <a:latin typeface="Copperplate Gothic Bold" panose="020E0705020206020404" pitchFamily="34" charset="0"/>
                <a:ea typeface="Calibri" panose="020F0502020204030204" pitchFamily="34" charset="0"/>
                <a:cs typeface="Times New Roman" panose="02020603050405020304" pitchFamily="18" charset="0"/>
              </a:rPr>
              <a:t>What will that leave us in reserve for 2023?</a:t>
            </a:r>
          </a:p>
          <a:p>
            <a:pPr marR="0" lvl="0">
              <a:lnSpc>
                <a:spcPct val="107000"/>
              </a:lnSpc>
              <a:spcBef>
                <a:spcPts val="0"/>
              </a:spcBef>
              <a:spcAft>
                <a:spcPts val="0"/>
              </a:spcAft>
            </a:pPr>
            <a:r>
              <a:rPr lang="en-US" sz="2000" dirty="0">
                <a:solidFill>
                  <a:srgbClr val="FFFF00"/>
                </a:solidFill>
                <a:latin typeface="Copperplate Gothic Bold" panose="020E0705020206020404" pitchFamily="34" charset="0"/>
                <a:ea typeface="Calibri" panose="020F0502020204030204" pitchFamily="34" charset="0"/>
                <a:cs typeface="Times New Roman" panose="02020603050405020304" pitchFamily="18" charset="0"/>
              </a:rPr>
              <a:t>$454,907.39 in Bank after 2022</a:t>
            </a:r>
          </a:p>
          <a:p>
            <a:pPr marR="0" lvl="0">
              <a:lnSpc>
                <a:spcPct val="107000"/>
              </a:lnSpc>
              <a:spcBef>
                <a:spcPts val="0"/>
              </a:spcBef>
              <a:spcAft>
                <a:spcPts val="0"/>
              </a:spcAft>
            </a:pPr>
            <a:r>
              <a:rPr lang="en-US" sz="2000" dirty="0">
                <a:solidFill>
                  <a:srgbClr val="FFFF00"/>
                </a:solidFill>
                <a:effectLst/>
                <a:latin typeface="Copperplate Gothic Bold" panose="020E0705020206020404" pitchFamily="34" charset="0"/>
                <a:ea typeface="Calibri" panose="020F0502020204030204" pitchFamily="34" charset="0"/>
                <a:cs typeface="Times New Roman" panose="02020603050405020304" pitchFamily="18" charset="0"/>
              </a:rPr>
              <a:t>What should we have in reserve on an annual Basis?</a:t>
            </a:r>
          </a:p>
          <a:p>
            <a:pPr marR="0" lvl="0">
              <a:lnSpc>
                <a:spcPct val="107000"/>
              </a:lnSpc>
              <a:spcBef>
                <a:spcPts val="0"/>
              </a:spcBef>
              <a:spcAft>
                <a:spcPts val="0"/>
              </a:spcAft>
            </a:pPr>
            <a:r>
              <a:rPr lang="en-US" sz="2000" dirty="0">
                <a:solidFill>
                  <a:srgbClr val="FFFF00"/>
                </a:solidFill>
                <a:latin typeface="Copperplate Gothic Bold" panose="020E0705020206020404" pitchFamily="34" charset="0"/>
                <a:ea typeface="Calibri" panose="020F0502020204030204" pitchFamily="34" charset="0"/>
                <a:cs typeface="Times New Roman" panose="02020603050405020304" pitchFamily="18" charset="0"/>
              </a:rPr>
              <a:t>3 months operating expenses</a:t>
            </a:r>
            <a:endParaRPr lang="en-US" sz="2000" dirty="0">
              <a:solidFill>
                <a:srgbClr val="FFFF00"/>
              </a:solidFill>
              <a:effectLst/>
              <a:latin typeface="Copperplate Gothic Bold" panose="020E07050202060204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endParaRPr lang="en-US" sz="2000" dirty="0">
              <a:solidFill>
                <a:srgbClr val="FFFF00"/>
              </a:solidFill>
              <a:latin typeface="Copperplate Gothic Bold" panose="020E07050202060204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endParaRPr lang="en-US" sz="2000" dirty="0">
              <a:solidFill>
                <a:srgbClr val="FFFF00"/>
              </a:solidFill>
              <a:effectLst/>
              <a:latin typeface="Copperplate Gothic Bold" panose="020E0705020206020404" pitchFamily="34" charset="0"/>
              <a:ea typeface="Calibri" panose="020F0502020204030204" pitchFamily="34" charset="0"/>
              <a:cs typeface="Times New Roman" panose="02020603050405020304" pitchFamily="18" charset="0"/>
            </a:endParaRPr>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6330539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A29A8F7-ADC2-86EC-5C59-47ED75B27CE6}"/>
              </a:ext>
            </a:extLst>
          </p:cNvPr>
          <p:cNvSpPr>
            <a:spLocks noGrp="1"/>
          </p:cNvSpPr>
          <p:nvPr>
            <p:ph type="title"/>
          </p:nvPr>
        </p:nvSpPr>
        <p:spPr/>
        <p:txBody>
          <a:bodyPr/>
          <a:lstStyle/>
          <a:p>
            <a:pPr algn="ctr"/>
            <a:r>
              <a:rPr lang="en-US" dirty="0">
                <a:solidFill>
                  <a:srgbClr val="FFFF00"/>
                </a:solidFill>
                <a:latin typeface="Copperplate Gothic Bold" panose="020E0705020206020404" pitchFamily="34" charset="0"/>
              </a:rPr>
              <a:t>2022 Amended Budget Proposal</a:t>
            </a:r>
          </a:p>
        </p:txBody>
      </p:sp>
      <p:sp>
        <p:nvSpPr>
          <p:cNvPr id="7" name="TextBox 6">
            <a:extLst>
              <a:ext uri="{FF2B5EF4-FFF2-40B4-BE49-F238E27FC236}">
                <a16:creationId xmlns:a16="http://schemas.microsoft.com/office/drawing/2014/main" xmlns="" id="{52B227D2-88E4-6DEA-C6C3-6F247FEB7129}"/>
              </a:ext>
            </a:extLst>
          </p:cNvPr>
          <p:cNvSpPr txBox="1"/>
          <p:nvPr/>
        </p:nvSpPr>
        <p:spPr>
          <a:xfrm>
            <a:off x="630237" y="1520031"/>
            <a:ext cx="7610249" cy="3695435"/>
          </a:xfrm>
          <a:prstGeom prst="rect">
            <a:avLst/>
          </a:prstGeom>
          <a:noFill/>
        </p:spPr>
        <p:txBody>
          <a:bodyPr wrap="square">
            <a:spAutoFit/>
          </a:bodyPr>
          <a:lstStyle/>
          <a:p>
            <a:pPr marR="0" lvl="0">
              <a:lnSpc>
                <a:spcPct val="107000"/>
              </a:lnSpc>
              <a:spcBef>
                <a:spcPts val="0"/>
              </a:spcBef>
              <a:spcAft>
                <a:spcPts val="0"/>
              </a:spcAft>
            </a:pPr>
            <a:r>
              <a:rPr lang="en-US" sz="2000" dirty="0">
                <a:solidFill>
                  <a:srgbClr val="FFFF00"/>
                </a:solidFill>
                <a:latin typeface="Copperplate Gothic Bold" panose="020E0705020206020404" pitchFamily="34" charset="0"/>
                <a:ea typeface="Calibri" panose="020F0502020204030204" pitchFamily="34" charset="0"/>
                <a:cs typeface="Times New Roman" panose="02020603050405020304" pitchFamily="18" charset="0"/>
              </a:rPr>
              <a:t>What Goals do we achieve with 2022 Amended Budget?</a:t>
            </a:r>
          </a:p>
          <a:p>
            <a:pPr marR="0" lvl="0">
              <a:lnSpc>
                <a:spcPct val="107000"/>
              </a:lnSpc>
              <a:spcBef>
                <a:spcPts val="0"/>
              </a:spcBef>
              <a:spcAft>
                <a:spcPts val="0"/>
              </a:spcAft>
            </a:pPr>
            <a:endParaRPr lang="en-US" sz="2000" dirty="0">
              <a:solidFill>
                <a:srgbClr val="FFFF00"/>
              </a:solidFill>
              <a:latin typeface="Copperplate Gothic Bold" panose="020E0705020206020404" pitchFamily="34" charset="0"/>
              <a:ea typeface="Calibri" panose="020F0502020204030204" pitchFamily="34" charset="0"/>
              <a:cs typeface="Times New Roman" panose="02020603050405020304" pitchFamily="18" charset="0"/>
            </a:endParaRPr>
          </a:p>
          <a:p>
            <a:pPr marR="0" lvl="0">
              <a:lnSpc>
                <a:spcPct val="107000"/>
              </a:lnSpc>
              <a:spcBef>
                <a:spcPts val="0"/>
              </a:spcBef>
              <a:spcAft>
                <a:spcPts val="0"/>
              </a:spcAft>
            </a:pPr>
            <a:r>
              <a:rPr lang="en-US" sz="2000" dirty="0">
                <a:solidFill>
                  <a:srgbClr val="FFFF00"/>
                </a:solidFill>
                <a:latin typeface="Copperplate Gothic Bold" panose="020E0705020206020404" pitchFamily="34" charset="0"/>
                <a:ea typeface="Calibri" panose="020F0502020204030204" pitchFamily="34" charset="0"/>
                <a:cs typeface="Times New Roman" panose="02020603050405020304" pitchFamily="18" charset="0"/>
              </a:rPr>
              <a:t>3 Part-Time Captains hired by Jan 1, 2023, Medical Bags standardized department wide (response time improvements), New Admin Assistant, Officers, and Fire Chief Offices constructed, CPR Class in-house, 1 LifePak15 acquired, Emergency Home Oxygen Program founded as well as Operational Oxygen use re-serviced.</a:t>
            </a:r>
          </a:p>
          <a:p>
            <a:pPr marL="342900" marR="0" lvl="0" indent="-342900">
              <a:lnSpc>
                <a:spcPct val="107000"/>
              </a:lnSpc>
              <a:spcBef>
                <a:spcPts val="0"/>
              </a:spcBef>
              <a:spcAft>
                <a:spcPts val="0"/>
              </a:spcAft>
              <a:buFont typeface="Symbol" panose="05050102010706020507" pitchFamily="18" charset="2"/>
              <a:buChar char=""/>
            </a:pPr>
            <a:endParaRPr lang="en-US" sz="2000" dirty="0">
              <a:solidFill>
                <a:srgbClr val="FFFF00"/>
              </a:solidFill>
              <a:effectLst/>
              <a:latin typeface="Copperplate Gothic Bold" panose="020E0705020206020404" pitchFamily="34" charset="0"/>
              <a:ea typeface="Calibri" panose="020F0502020204030204" pitchFamily="34" charset="0"/>
              <a:cs typeface="Times New Roman" panose="02020603050405020304" pitchFamily="18" charset="0"/>
            </a:endParaRPr>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5996174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A29A8F7-ADC2-86EC-5C59-47ED75B27CE6}"/>
              </a:ext>
            </a:extLst>
          </p:cNvPr>
          <p:cNvSpPr>
            <a:spLocks noGrp="1"/>
          </p:cNvSpPr>
          <p:nvPr>
            <p:ph type="title"/>
          </p:nvPr>
        </p:nvSpPr>
        <p:spPr/>
        <p:txBody>
          <a:bodyPr/>
          <a:lstStyle/>
          <a:p>
            <a:pPr algn="ctr"/>
            <a:r>
              <a:rPr lang="en-US" dirty="0">
                <a:solidFill>
                  <a:srgbClr val="FFFF00"/>
                </a:solidFill>
                <a:latin typeface="Copperplate Gothic Bold" panose="020E0705020206020404" pitchFamily="34" charset="0"/>
              </a:rPr>
              <a:t>2022 Amended Budget Proposal</a:t>
            </a:r>
          </a:p>
        </p:txBody>
      </p:sp>
      <p:sp>
        <p:nvSpPr>
          <p:cNvPr id="7" name="TextBox 6">
            <a:extLst>
              <a:ext uri="{FF2B5EF4-FFF2-40B4-BE49-F238E27FC236}">
                <a16:creationId xmlns:a16="http://schemas.microsoft.com/office/drawing/2014/main" xmlns="" id="{52B227D2-88E4-6DEA-C6C3-6F247FEB7129}"/>
              </a:ext>
            </a:extLst>
          </p:cNvPr>
          <p:cNvSpPr txBox="1"/>
          <p:nvPr/>
        </p:nvSpPr>
        <p:spPr>
          <a:xfrm>
            <a:off x="630237" y="1520031"/>
            <a:ext cx="7610249" cy="5671361"/>
          </a:xfrm>
          <a:prstGeom prst="rect">
            <a:avLst/>
          </a:prstGeom>
          <a:noFill/>
        </p:spPr>
        <p:txBody>
          <a:bodyPr wrap="square">
            <a:spAutoFit/>
          </a:bodyPr>
          <a:lstStyle/>
          <a:p>
            <a:pPr marR="0" lvl="0">
              <a:lnSpc>
                <a:spcPct val="107000"/>
              </a:lnSpc>
              <a:spcBef>
                <a:spcPts val="0"/>
              </a:spcBef>
              <a:spcAft>
                <a:spcPts val="0"/>
              </a:spcAft>
            </a:pPr>
            <a:r>
              <a:rPr lang="en-US" sz="2000" dirty="0">
                <a:solidFill>
                  <a:srgbClr val="FFFF00"/>
                </a:solidFill>
                <a:latin typeface="Copperplate Gothic Bold" panose="020E0705020206020404" pitchFamily="34" charset="0"/>
                <a:ea typeface="Calibri" panose="020F0502020204030204" pitchFamily="34" charset="0"/>
                <a:cs typeface="Times New Roman" panose="02020603050405020304" pitchFamily="18" charset="0"/>
              </a:rPr>
              <a:t>What Goals do these goals accomplish for FFPD?</a:t>
            </a:r>
          </a:p>
          <a:p>
            <a:pPr marR="0" lvl="0">
              <a:lnSpc>
                <a:spcPct val="107000"/>
              </a:lnSpc>
              <a:spcBef>
                <a:spcPts val="0"/>
              </a:spcBef>
              <a:spcAft>
                <a:spcPts val="0"/>
              </a:spcAft>
            </a:pPr>
            <a:endParaRPr lang="en-US" sz="2000" dirty="0">
              <a:solidFill>
                <a:srgbClr val="FFFF00"/>
              </a:solidFill>
              <a:latin typeface="Copperplate Gothic Bold" panose="020E0705020206020404" pitchFamily="34" charset="0"/>
              <a:ea typeface="Calibri" panose="020F0502020204030204" pitchFamily="34" charset="0"/>
              <a:cs typeface="Times New Roman" panose="02020603050405020304" pitchFamily="18" charset="0"/>
            </a:endParaRPr>
          </a:p>
          <a:p>
            <a:pPr marR="0" lvl="0">
              <a:lnSpc>
                <a:spcPct val="107000"/>
              </a:lnSpc>
              <a:spcBef>
                <a:spcPts val="0"/>
              </a:spcBef>
              <a:spcAft>
                <a:spcPts val="0"/>
              </a:spcAft>
            </a:pPr>
            <a:r>
              <a:rPr lang="en-US" sz="2000" dirty="0">
                <a:solidFill>
                  <a:srgbClr val="FFFF00"/>
                </a:solidFill>
                <a:latin typeface="Copperplate Gothic Bold" panose="020E0705020206020404" pitchFamily="34" charset="0"/>
                <a:ea typeface="Calibri" panose="020F0502020204030204" pitchFamily="34" charset="0"/>
                <a:cs typeface="Times New Roman" panose="02020603050405020304" pitchFamily="18" charset="0"/>
              </a:rPr>
              <a:t>3 Part-Time Captains</a:t>
            </a:r>
          </a:p>
          <a:p>
            <a:pPr marR="0" lvl="0">
              <a:lnSpc>
                <a:spcPct val="107000"/>
              </a:lnSpc>
              <a:spcBef>
                <a:spcPts val="0"/>
              </a:spcBef>
              <a:spcAft>
                <a:spcPts val="0"/>
              </a:spcAft>
            </a:pPr>
            <a:endParaRPr lang="en-US" sz="2000" dirty="0">
              <a:solidFill>
                <a:srgbClr val="FFFF00"/>
              </a:solidFill>
              <a:latin typeface="Copperplate Gothic Bold" panose="020E0705020206020404" pitchFamily="34" charset="0"/>
              <a:ea typeface="Calibri" panose="020F0502020204030204" pitchFamily="34" charset="0"/>
              <a:cs typeface="Times New Roman" panose="02020603050405020304" pitchFamily="18" charset="0"/>
            </a:endParaRPr>
          </a:p>
          <a:p>
            <a:pPr marR="0" lvl="0">
              <a:lnSpc>
                <a:spcPct val="107000"/>
              </a:lnSpc>
              <a:spcBef>
                <a:spcPts val="0"/>
              </a:spcBef>
              <a:spcAft>
                <a:spcPts val="0"/>
              </a:spcAft>
            </a:pPr>
            <a:r>
              <a:rPr lang="en-US" sz="2000" dirty="0">
                <a:solidFill>
                  <a:srgbClr val="FFFF00"/>
                </a:solidFill>
                <a:latin typeface="Copperplate Gothic Bold" panose="020E0705020206020404" pitchFamily="34" charset="0"/>
                <a:ea typeface="Calibri" panose="020F0502020204030204" pitchFamily="34" charset="0"/>
                <a:cs typeface="Times New Roman" panose="02020603050405020304" pitchFamily="18" charset="0"/>
              </a:rPr>
              <a:t>These Captain positions will form the senior officer corps and lead the department in EMS, Operations, and Training developing up and coming officers into the future</a:t>
            </a:r>
          </a:p>
          <a:p>
            <a:pPr marR="0" lvl="0">
              <a:lnSpc>
                <a:spcPct val="107000"/>
              </a:lnSpc>
              <a:spcBef>
                <a:spcPts val="0"/>
              </a:spcBef>
              <a:spcAft>
                <a:spcPts val="0"/>
              </a:spcAft>
            </a:pPr>
            <a:endParaRPr lang="en-US" sz="2000" dirty="0">
              <a:solidFill>
                <a:srgbClr val="FFFF00"/>
              </a:solidFill>
              <a:latin typeface="Copperplate Gothic Bold" panose="020E0705020206020404" pitchFamily="34" charset="0"/>
              <a:ea typeface="Calibri" panose="020F0502020204030204" pitchFamily="34" charset="0"/>
              <a:cs typeface="Times New Roman" panose="02020603050405020304" pitchFamily="18" charset="0"/>
            </a:endParaRPr>
          </a:p>
          <a:p>
            <a:pPr marR="0" lvl="0">
              <a:lnSpc>
                <a:spcPct val="107000"/>
              </a:lnSpc>
              <a:spcBef>
                <a:spcPts val="0"/>
              </a:spcBef>
              <a:spcAft>
                <a:spcPts val="0"/>
              </a:spcAft>
            </a:pPr>
            <a:r>
              <a:rPr lang="en-US" sz="2000" dirty="0">
                <a:solidFill>
                  <a:srgbClr val="FFFF00"/>
                </a:solidFill>
                <a:latin typeface="Copperplate Gothic Bold" panose="020E0705020206020404" pitchFamily="34" charset="0"/>
                <a:ea typeface="Calibri" panose="020F0502020204030204" pitchFamily="34" charset="0"/>
                <a:cs typeface="Times New Roman" panose="02020603050405020304" pitchFamily="18" charset="0"/>
              </a:rPr>
              <a:t>These positions will each be responsible for 2 nights of district coverage per position immediately responding to emergency incidents with incident command ability</a:t>
            </a:r>
          </a:p>
          <a:p>
            <a:pPr marR="0" lvl="0">
              <a:lnSpc>
                <a:spcPct val="107000"/>
              </a:lnSpc>
              <a:spcBef>
                <a:spcPts val="0"/>
              </a:spcBef>
              <a:spcAft>
                <a:spcPts val="0"/>
              </a:spcAft>
            </a:pPr>
            <a:endParaRPr lang="en-US" sz="2000" dirty="0">
              <a:solidFill>
                <a:srgbClr val="FFFF00"/>
              </a:solidFill>
              <a:latin typeface="Copperplate Gothic Bold" panose="020E0705020206020404" pitchFamily="34" charset="0"/>
              <a:ea typeface="Calibri" panose="020F0502020204030204" pitchFamily="34" charset="0"/>
              <a:cs typeface="Times New Roman" panose="02020603050405020304" pitchFamily="18" charset="0"/>
            </a:endParaRPr>
          </a:p>
          <a:p>
            <a:pPr marR="0" lvl="0">
              <a:lnSpc>
                <a:spcPct val="107000"/>
              </a:lnSpc>
              <a:spcBef>
                <a:spcPts val="0"/>
              </a:spcBef>
              <a:spcAft>
                <a:spcPts val="0"/>
              </a:spcAft>
            </a:pPr>
            <a:r>
              <a:rPr lang="en-US" sz="2000" dirty="0">
                <a:solidFill>
                  <a:srgbClr val="FFFF00"/>
                </a:solidFill>
                <a:latin typeface="Copperplate Gothic Bold" panose="020E0705020206020404" pitchFamily="34" charset="0"/>
                <a:ea typeface="Calibri" panose="020F0502020204030204" pitchFamily="34" charset="0"/>
                <a:cs typeface="Times New Roman" panose="02020603050405020304" pitchFamily="18" charset="0"/>
              </a:rPr>
              <a:t>Extremely cost-effective solution to staffing a growing population with increased call volume</a:t>
            </a:r>
          </a:p>
          <a:p>
            <a:pPr marL="342900" marR="0" lvl="0" indent="-342900">
              <a:lnSpc>
                <a:spcPct val="107000"/>
              </a:lnSpc>
              <a:spcBef>
                <a:spcPts val="0"/>
              </a:spcBef>
              <a:spcAft>
                <a:spcPts val="0"/>
              </a:spcAft>
              <a:buFont typeface="Symbol" panose="05050102010706020507" pitchFamily="18" charset="2"/>
              <a:buChar char=""/>
            </a:pPr>
            <a:endParaRPr lang="en-US" sz="2000" dirty="0">
              <a:solidFill>
                <a:srgbClr val="FFFF00"/>
              </a:solidFill>
              <a:effectLst/>
              <a:latin typeface="Copperplate Gothic Bold" panose="020E0705020206020404" pitchFamily="34" charset="0"/>
              <a:ea typeface="Calibri" panose="020F0502020204030204" pitchFamily="34" charset="0"/>
              <a:cs typeface="Times New Roman" panose="02020603050405020304" pitchFamily="18" charset="0"/>
            </a:endParaRPr>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9097024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A29A8F7-ADC2-86EC-5C59-47ED75B27CE6}"/>
              </a:ext>
            </a:extLst>
          </p:cNvPr>
          <p:cNvSpPr>
            <a:spLocks noGrp="1"/>
          </p:cNvSpPr>
          <p:nvPr>
            <p:ph type="title"/>
          </p:nvPr>
        </p:nvSpPr>
        <p:spPr/>
        <p:txBody>
          <a:bodyPr/>
          <a:lstStyle/>
          <a:p>
            <a:pPr algn="ctr"/>
            <a:r>
              <a:rPr lang="en-US" dirty="0">
                <a:solidFill>
                  <a:srgbClr val="FFFF00"/>
                </a:solidFill>
                <a:latin typeface="Copperplate Gothic Bold" panose="020E0705020206020404" pitchFamily="34" charset="0"/>
              </a:rPr>
              <a:t>2022 Amended Budget Proposal</a:t>
            </a:r>
          </a:p>
        </p:txBody>
      </p:sp>
      <p:sp>
        <p:nvSpPr>
          <p:cNvPr id="7" name="TextBox 6">
            <a:extLst>
              <a:ext uri="{FF2B5EF4-FFF2-40B4-BE49-F238E27FC236}">
                <a16:creationId xmlns:a16="http://schemas.microsoft.com/office/drawing/2014/main" xmlns="" id="{52B227D2-88E4-6DEA-C6C3-6F247FEB7129}"/>
              </a:ext>
            </a:extLst>
          </p:cNvPr>
          <p:cNvSpPr txBox="1"/>
          <p:nvPr/>
        </p:nvSpPr>
        <p:spPr>
          <a:xfrm>
            <a:off x="630237" y="1520031"/>
            <a:ext cx="7610249" cy="5012719"/>
          </a:xfrm>
          <a:prstGeom prst="rect">
            <a:avLst/>
          </a:prstGeom>
          <a:noFill/>
        </p:spPr>
        <p:txBody>
          <a:bodyPr wrap="square">
            <a:spAutoFit/>
          </a:bodyPr>
          <a:lstStyle/>
          <a:p>
            <a:pPr marR="0" lvl="0">
              <a:lnSpc>
                <a:spcPct val="107000"/>
              </a:lnSpc>
              <a:spcBef>
                <a:spcPts val="0"/>
              </a:spcBef>
              <a:spcAft>
                <a:spcPts val="0"/>
              </a:spcAft>
            </a:pPr>
            <a:r>
              <a:rPr lang="en-US" sz="2000" dirty="0">
                <a:solidFill>
                  <a:srgbClr val="FFFF00"/>
                </a:solidFill>
                <a:latin typeface="Copperplate Gothic Bold" panose="020E0705020206020404" pitchFamily="34" charset="0"/>
                <a:ea typeface="Calibri" panose="020F0502020204030204" pitchFamily="34" charset="0"/>
                <a:cs typeface="Times New Roman" panose="02020603050405020304" pitchFamily="18" charset="0"/>
              </a:rPr>
              <a:t>What Goals do these goals accomplish for FFPD?</a:t>
            </a:r>
          </a:p>
          <a:p>
            <a:pPr marR="0" lvl="0">
              <a:lnSpc>
                <a:spcPct val="107000"/>
              </a:lnSpc>
              <a:spcBef>
                <a:spcPts val="0"/>
              </a:spcBef>
              <a:spcAft>
                <a:spcPts val="0"/>
              </a:spcAft>
            </a:pPr>
            <a:endParaRPr lang="en-US" sz="2000" dirty="0">
              <a:solidFill>
                <a:srgbClr val="FFFF00"/>
              </a:solidFill>
              <a:latin typeface="Copperplate Gothic Bold" panose="020E0705020206020404" pitchFamily="34" charset="0"/>
              <a:ea typeface="Calibri" panose="020F0502020204030204" pitchFamily="34" charset="0"/>
              <a:cs typeface="Times New Roman" panose="02020603050405020304" pitchFamily="18" charset="0"/>
            </a:endParaRPr>
          </a:p>
          <a:p>
            <a:pPr marR="0" lvl="0">
              <a:lnSpc>
                <a:spcPct val="107000"/>
              </a:lnSpc>
              <a:spcBef>
                <a:spcPts val="0"/>
              </a:spcBef>
              <a:spcAft>
                <a:spcPts val="0"/>
              </a:spcAft>
            </a:pPr>
            <a:r>
              <a:rPr lang="en-US" sz="2000" dirty="0">
                <a:solidFill>
                  <a:srgbClr val="FFFF00"/>
                </a:solidFill>
                <a:effectLst/>
                <a:latin typeface="Copperplate Gothic Bold" panose="020E0705020206020404" pitchFamily="34" charset="0"/>
                <a:ea typeface="Calibri" panose="020F0502020204030204" pitchFamily="34" charset="0"/>
                <a:cs typeface="Times New Roman" panose="02020603050405020304" pitchFamily="18" charset="0"/>
              </a:rPr>
              <a:t>Standardized trauma and oxygen EMS bags</a:t>
            </a:r>
          </a:p>
          <a:p>
            <a:pPr marL="342900" marR="0" lvl="0" indent="-342900">
              <a:lnSpc>
                <a:spcPct val="107000"/>
              </a:lnSpc>
              <a:spcBef>
                <a:spcPts val="0"/>
              </a:spcBef>
              <a:spcAft>
                <a:spcPts val="0"/>
              </a:spcAft>
              <a:buFont typeface="Symbol" panose="05050102010706020507" pitchFamily="18" charset="2"/>
              <a:buChar char=""/>
            </a:pPr>
            <a:endParaRPr lang="en-US" sz="2000" dirty="0">
              <a:solidFill>
                <a:srgbClr val="FFFF00"/>
              </a:solidFill>
              <a:latin typeface="Copperplate Gothic Bold" panose="020E0705020206020404" pitchFamily="34" charset="0"/>
              <a:ea typeface="Calibri" panose="020F0502020204030204" pitchFamily="34" charset="0"/>
              <a:cs typeface="Times New Roman" panose="02020603050405020304" pitchFamily="18" charset="0"/>
            </a:endParaRPr>
          </a:p>
          <a:p>
            <a:pPr marR="0" lvl="0">
              <a:lnSpc>
                <a:spcPct val="107000"/>
              </a:lnSpc>
              <a:spcBef>
                <a:spcPts val="0"/>
              </a:spcBef>
              <a:spcAft>
                <a:spcPts val="0"/>
              </a:spcAft>
            </a:pPr>
            <a:r>
              <a:rPr lang="en-US" sz="2000" dirty="0">
                <a:solidFill>
                  <a:srgbClr val="FFFF00"/>
                </a:solidFill>
                <a:effectLst/>
                <a:latin typeface="Copperplate Gothic Bold" panose="020E0705020206020404" pitchFamily="34" charset="0"/>
                <a:ea typeface="Calibri" panose="020F0502020204030204" pitchFamily="34" charset="0"/>
                <a:cs typeface="Times New Roman" panose="02020603050405020304" pitchFamily="18" charset="0"/>
              </a:rPr>
              <a:t>All apparatus and EMT/EMR will have identical trauma and oxygen bags for response.  Better proficiency on-scene equally better standard of care.</a:t>
            </a:r>
          </a:p>
          <a:p>
            <a:pPr marR="0" lvl="0">
              <a:lnSpc>
                <a:spcPct val="107000"/>
              </a:lnSpc>
              <a:spcBef>
                <a:spcPts val="0"/>
              </a:spcBef>
              <a:spcAft>
                <a:spcPts val="0"/>
              </a:spcAft>
            </a:pPr>
            <a:endParaRPr lang="en-US" sz="2000" dirty="0">
              <a:solidFill>
                <a:srgbClr val="FFFF00"/>
              </a:solidFill>
              <a:latin typeface="Copperplate Gothic Bold" panose="020E0705020206020404" pitchFamily="34" charset="0"/>
              <a:ea typeface="Calibri" panose="020F0502020204030204" pitchFamily="34" charset="0"/>
              <a:cs typeface="Times New Roman" panose="02020603050405020304" pitchFamily="18" charset="0"/>
            </a:endParaRPr>
          </a:p>
          <a:p>
            <a:pPr marR="0" lvl="0">
              <a:lnSpc>
                <a:spcPct val="107000"/>
              </a:lnSpc>
              <a:spcBef>
                <a:spcPts val="0"/>
              </a:spcBef>
              <a:spcAft>
                <a:spcPts val="0"/>
              </a:spcAft>
            </a:pPr>
            <a:r>
              <a:rPr lang="en-US" sz="2000" dirty="0">
                <a:solidFill>
                  <a:srgbClr val="FFFF00"/>
                </a:solidFill>
                <a:effectLst/>
                <a:latin typeface="Copperplate Gothic Bold" panose="020E0705020206020404" pitchFamily="34" charset="0"/>
                <a:ea typeface="Calibri" panose="020F0502020204030204" pitchFamily="34" charset="0"/>
                <a:cs typeface="Times New Roman" panose="02020603050405020304" pitchFamily="18" charset="0"/>
              </a:rPr>
              <a:t>EMT/EMR will be issued personal bags for POV/Home.  FFR will begin closest responder to scene to respond POV directly to scene improving response times and allowing PT assessment to determine need for Ground/Air Ambulance improving PT  transport time to definitive care </a:t>
            </a:r>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40070742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A29A8F7-ADC2-86EC-5C59-47ED75B27CE6}"/>
              </a:ext>
            </a:extLst>
          </p:cNvPr>
          <p:cNvSpPr>
            <a:spLocks noGrp="1"/>
          </p:cNvSpPr>
          <p:nvPr>
            <p:ph type="title"/>
          </p:nvPr>
        </p:nvSpPr>
        <p:spPr/>
        <p:txBody>
          <a:bodyPr/>
          <a:lstStyle/>
          <a:p>
            <a:pPr algn="ctr"/>
            <a:r>
              <a:rPr lang="en-US" dirty="0">
                <a:solidFill>
                  <a:srgbClr val="FFFF00"/>
                </a:solidFill>
                <a:latin typeface="Copperplate Gothic Bold" panose="020E0705020206020404" pitchFamily="34" charset="0"/>
              </a:rPr>
              <a:t>2022 Amended Budget Proposal</a:t>
            </a:r>
          </a:p>
        </p:txBody>
      </p:sp>
      <p:sp>
        <p:nvSpPr>
          <p:cNvPr id="7" name="TextBox 6">
            <a:extLst>
              <a:ext uri="{FF2B5EF4-FFF2-40B4-BE49-F238E27FC236}">
                <a16:creationId xmlns:a16="http://schemas.microsoft.com/office/drawing/2014/main" xmlns="" id="{52B227D2-88E4-6DEA-C6C3-6F247FEB7129}"/>
              </a:ext>
            </a:extLst>
          </p:cNvPr>
          <p:cNvSpPr txBox="1"/>
          <p:nvPr/>
        </p:nvSpPr>
        <p:spPr>
          <a:xfrm>
            <a:off x="165042" y="1520031"/>
            <a:ext cx="6714223" cy="5671361"/>
          </a:xfrm>
          <a:prstGeom prst="rect">
            <a:avLst/>
          </a:prstGeom>
          <a:noFill/>
        </p:spPr>
        <p:txBody>
          <a:bodyPr wrap="square">
            <a:spAutoFit/>
          </a:bodyPr>
          <a:lstStyle/>
          <a:p>
            <a:pPr marR="0" lvl="0">
              <a:lnSpc>
                <a:spcPct val="107000"/>
              </a:lnSpc>
              <a:spcBef>
                <a:spcPts val="0"/>
              </a:spcBef>
              <a:spcAft>
                <a:spcPts val="0"/>
              </a:spcAft>
            </a:pPr>
            <a:r>
              <a:rPr lang="en-US" sz="2000" dirty="0">
                <a:solidFill>
                  <a:srgbClr val="FFFF00"/>
                </a:solidFill>
                <a:latin typeface="Copperplate Gothic Bold" panose="020E0705020206020404" pitchFamily="34" charset="0"/>
                <a:ea typeface="Calibri" panose="020F0502020204030204" pitchFamily="34" charset="0"/>
                <a:cs typeface="Times New Roman" panose="02020603050405020304" pitchFamily="18" charset="0"/>
              </a:rPr>
              <a:t>What Goals do these goals accomplish for FFPD?</a:t>
            </a:r>
          </a:p>
          <a:p>
            <a:pPr marR="0" lvl="0">
              <a:lnSpc>
                <a:spcPct val="107000"/>
              </a:lnSpc>
              <a:spcBef>
                <a:spcPts val="0"/>
              </a:spcBef>
              <a:spcAft>
                <a:spcPts val="0"/>
              </a:spcAft>
            </a:pPr>
            <a:endParaRPr lang="en-US" sz="2000" dirty="0">
              <a:solidFill>
                <a:srgbClr val="FFFF00"/>
              </a:solidFill>
              <a:latin typeface="Copperplate Gothic Bold" panose="020E0705020206020404" pitchFamily="34" charset="0"/>
              <a:ea typeface="Calibri" panose="020F0502020204030204" pitchFamily="34" charset="0"/>
              <a:cs typeface="Times New Roman" panose="02020603050405020304" pitchFamily="18" charset="0"/>
            </a:endParaRPr>
          </a:p>
          <a:p>
            <a:pPr marR="0" lvl="0">
              <a:lnSpc>
                <a:spcPct val="107000"/>
              </a:lnSpc>
              <a:spcBef>
                <a:spcPts val="0"/>
              </a:spcBef>
              <a:spcAft>
                <a:spcPts val="0"/>
              </a:spcAft>
            </a:pPr>
            <a:r>
              <a:rPr lang="en-US" sz="2000" dirty="0">
                <a:solidFill>
                  <a:srgbClr val="FFFF00"/>
                </a:solidFill>
                <a:effectLst/>
                <a:latin typeface="Copperplate Gothic Bold" panose="020E0705020206020404" pitchFamily="34" charset="0"/>
                <a:ea typeface="Calibri" panose="020F0502020204030204" pitchFamily="34" charset="0"/>
                <a:cs typeface="Times New Roman" panose="02020603050405020304" pitchFamily="18" charset="0"/>
              </a:rPr>
              <a:t>New Office Spaces</a:t>
            </a:r>
          </a:p>
          <a:p>
            <a:pPr marR="0" lvl="0">
              <a:lnSpc>
                <a:spcPct val="107000"/>
              </a:lnSpc>
              <a:spcBef>
                <a:spcPts val="0"/>
              </a:spcBef>
              <a:spcAft>
                <a:spcPts val="0"/>
              </a:spcAft>
            </a:pPr>
            <a:endParaRPr lang="en-US" sz="2000" dirty="0">
              <a:solidFill>
                <a:srgbClr val="FFFF00"/>
              </a:solidFill>
              <a:latin typeface="Copperplate Gothic Bold" panose="020E0705020206020404" pitchFamily="34" charset="0"/>
              <a:ea typeface="Calibri" panose="020F0502020204030204" pitchFamily="34" charset="0"/>
              <a:cs typeface="Times New Roman" panose="02020603050405020304" pitchFamily="18" charset="0"/>
            </a:endParaRPr>
          </a:p>
          <a:p>
            <a:pPr marR="0" lvl="0">
              <a:lnSpc>
                <a:spcPct val="107000"/>
              </a:lnSpc>
              <a:spcBef>
                <a:spcPts val="0"/>
              </a:spcBef>
              <a:spcAft>
                <a:spcPts val="0"/>
              </a:spcAft>
            </a:pPr>
            <a:r>
              <a:rPr lang="en-US" sz="2000" dirty="0">
                <a:solidFill>
                  <a:srgbClr val="FFFF00"/>
                </a:solidFill>
                <a:effectLst/>
                <a:latin typeface="Copperplate Gothic Bold" panose="020E0705020206020404" pitchFamily="34" charset="0"/>
                <a:ea typeface="Calibri" panose="020F0502020204030204" pitchFamily="34" charset="0"/>
                <a:cs typeface="Times New Roman" panose="02020603050405020304" pitchFamily="18" charset="0"/>
              </a:rPr>
              <a:t>Admin Assistant, Officers, and Fire Chief will all get new office spaces</a:t>
            </a:r>
          </a:p>
          <a:p>
            <a:pPr marR="0" lvl="0">
              <a:lnSpc>
                <a:spcPct val="107000"/>
              </a:lnSpc>
              <a:spcBef>
                <a:spcPts val="0"/>
              </a:spcBef>
              <a:spcAft>
                <a:spcPts val="0"/>
              </a:spcAft>
            </a:pPr>
            <a:endParaRPr lang="en-US" sz="2000" dirty="0">
              <a:solidFill>
                <a:srgbClr val="FFFF00"/>
              </a:solidFill>
              <a:latin typeface="Copperplate Gothic Bold" panose="020E0705020206020404" pitchFamily="34" charset="0"/>
              <a:ea typeface="Calibri" panose="020F0502020204030204" pitchFamily="34" charset="0"/>
              <a:cs typeface="Times New Roman" panose="02020603050405020304" pitchFamily="18" charset="0"/>
            </a:endParaRPr>
          </a:p>
          <a:p>
            <a:pPr marR="0" lvl="0">
              <a:lnSpc>
                <a:spcPct val="107000"/>
              </a:lnSpc>
              <a:spcBef>
                <a:spcPts val="0"/>
              </a:spcBef>
              <a:spcAft>
                <a:spcPts val="0"/>
              </a:spcAft>
            </a:pPr>
            <a:r>
              <a:rPr lang="en-US" sz="2000" dirty="0">
                <a:solidFill>
                  <a:srgbClr val="FFFF00"/>
                </a:solidFill>
                <a:effectLst/>
                <a:latin typeface="Copperplate Gothic Bold" panose="020E0705020206020404" pitchFamily="34" charset="0"/>
                <a:ea typeface="Calibri" panose="020F0502020204030204" pitchFamily="34" charset="0"/>
                <a:cs typeface="Times New Roman" panose="02020603050405020304" pitchFamily="18" charset="0"/>
              </a:rPr>
              <a:t>Offices in Main Building are more functional and ability for walk-in emergencies to located staffing at station as needed</a:t>
            </a:r>
          </a:p>
          <a:p>
            <a:pPr marR="0" lvl="0">
              <a:lnSpc>
                <a:spcPct val="107000"/>
              </a:lnSpc>
              <a:spcBef>
                <a:spcPts val="0"/>
              </a:spcBef>
              <a:spcAft>
                <a:spcPts val="0"/>
              </a:spcAft>
            </a:pPr>
            <a:endParaRPr lang="en-US" sz="2000" dirty="0">
              <a:solidFill>
                <a:srgbClr val="FFFF00"/>
              </a:solidFill>
              <a:latin typeface="Copperplate Gothic Bold" panose="020E0705020206020404" pitchFamily="34" charset="0"/>
              <a:ea typeface="Calibri" panose="020F0502020204030204" pitchFamily="34" charset="0"/>
              <a:cs typeface="Times New Roman" panose="02020603050405020304" pitchFamily="18" charset="0"/>
            </a:endParaRPr>
          </a:p>
          <a:p>
            <a:pPr marR="0" lvl="0">
              <a:lnSpc>
                <a:spcPct val="107000"/>
              </a:lnSpc>
              <a:spcBef>
                <a:spcPts val="0"/>
              </a:spcBef>
              <a:spcAft>
                <a:spcPts val="0"/>
              </a:spcAft>
            </a:pPr>
            <a:r>
              <a:rPr lang="en-US" sz="2000" dirty="0">
                <a:solidFill>
                  <a:srgbClr val="FFFF00"/>
                </a:solidFill>
                <a:latin typeface="Copperplate Gothic Bold" panose="020E0705020206020404" pitchFamily="34" charset="0"/>
                <a:ea typeface="Calibri" panose="020F0502020204030204" pitchFamily="34" charset="0"/>
                <a:cs typeface="Times New Roman" panose="02020603050405020304" pitchFamily="18" charset="0"/>
              </a:rPr>
              <a:t>Better functional space for administrative duties</a:t>
            </a:r>
          </a:p>
          <a:p>
            <a:pPr marR="0" lvl="0">
              <a:lnSpc>
                <a:spcPct val="107000"/>
              </a:lnSpc>
              <a:spcBef>
                <a:spcPts val="0"/>
              </a:spcBef>
              <a:spcAft>
                <a:spcPts val="0"/>
              </a:spcAft>
            </a:pPr>
            <a:endParaRPr lang="en-US" sz="2000" dirty="0">
              <a:solidFill>
                <a:srgbClr val="FFFF00"/>
              </a:solidFill>
              <a:latin typeface="Copperplate Gothic Bold" panose="020E0705020206020404" pitchFamily="34" charset="0"/>
              <a:ea typeface="Calibri" panose="020F0502020204030204" pitchFamily="34" charset="0"/>
              <a:cs typeface="Times New Roman" panose="02020603050405020304" pitchFamily="18" charset="0"/>
            </a:endParaRPr>
          </a:p>
          <a:p>
            <a:pPr marR="0" lvl="0">
              <a:lnSpc>
                <a:spcPct val="107000"/>
              </a:lnSpc>
              <a:spcBef>
                <a:spcPts val="0"/>
              </a:spcBef>
              <a:spcAft>
                <a:spcPts val="0"/>
              </a:spcAft>
            </a:pPr>
            <a:r>
              <a:rPr lang="en-US" sz="2000" dirty="0">
                <a:solidFill>
                  <a:srgbClr val="FFFF00"/>
                </a:solidFill>
                <a:latin typeface="Copperplate Gothic Bold" panose="020E0705020206020404" pitchFamily="34" charset="0"/>
                <a:ea typeface="Calibri" panose="020F0502020204030204" pitchFamily="34" charset="0"/>
                <a:cs typeface="Times New Roman" panose="02020603050405020304" pitchFamily="18" charset="0"/>
              </a:rPr>
              <a:t>Professional workspace </a:t>
            </a:r>
          </a:p>
          <a:p>
            <a:pPr marR="0" lvl="0">
              <a:lnSpc>
                <a:spcPct val="107000"/>
              </a:lnSpc>
              <a:spcBef>
                <a:spcPts val="0"/>
              </a:spcBef>
              <a:spcAft>
                <a:spcPts val="0"/>
              </a:spcAft>
            </a:pPr>
            <a:endParaRPr lang="en-US" sz="2000" dirty="0">
              <a:solidFill>
                <a:srgbClr val="FFFF00"/>
              </a:solidFill>
              <a:effectLst/>
              <a:latin typeface="Copperplate Gothic Bold" panose="020E0705020206020404" pitchFamily="34" charset="0"/>
              <a:ea typeface="Calibri" panose="020F0502020204030204" pitchFamily="34" charset="0"/>
              <a:cs typeface="Times New Roman" panose="02020603050405020304" pitchFamily="18" charset="0"/>
            </a:endParaRPr>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40184579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A29A8F7-ADC2-86EC-5C59-47ED75B27CE6}"/>
              </a:ext>
            </a:extLst>
          </p:cNvPr>
          <p:cNvSpPr>
            <a:spLocks noGrp="1"/>
          </p:cNvSpPr>
          <p:nvPr>
            <p:ph type="title"/>
          </p:nvPr>
        </p:nvSpPr>
        <p:spPr/>
        <p:txBody>
          <a:bodyPr/>
          <a:lstStyle/>
          <a:p>
            <a:pPr algn="ctr"/>
            <a:r>
              <a:rPr lang="en-US" dirty="0">
                <a:solidFill>
                  <a:srgbClr val="FFFF00"/>
                </a:solidFill>
                <a:latin typeface="Copperplate Gothic Bold" panose="020E0705020206020404" pitchFamily="34" charset="0"/>
              </a:rPr>
              <a:t>2022 Amended Budget Proposal</a:t>
            </a:r>
          </a:p>
        </p:txBody>
      </p:sp>
      <p:sp>
        <p:nvSpPr>
          <p:cNvPr id="7" name="TextBox 6">
            <a:extLst>
              <a:ext uri="{FF2B5EF4-FFF2-40B4-BE49-F238E27FC236}">
                <a16:creationId xmlns:a16="http://schemas.microsoft.com/office/drawing/2014/main" xmlns="" id="{52B227D2-88E4-6DEA-C6C3-6F247FEB7129}"/>
              </a:ext>
            </a:extLst>
          </p:cNvPr>
          <p:cNvSpPr txBox="1"/>
          <p:nvPr/>
        </p:nvSpPr>
        <p:spPr>
          <a:xfrm>
            <a:off x="165042" y="1520031"/>
            <a:ext cx="7883805" cy="3695435"/>
          </a:xfrm>
          <a:prstGeom prst="rect">
            <a:avLst/>
          </a:prstGeom>
          <a:noFill/>
        </p:spPr>
        <p:txBody>
          <a:bodyPr wrap="square">
            <a:spAutoFit/>
          </a:bodyPr>
          <a:lstStyle/>
          <a:p>
            <a:pPr marR="0" lvl="0">
              <a:lnSpc>
                <a:spcPct val="107000"/>
              </a:lnSpc>
              <a:spcBef>
                <a:spcPts val="0"/>
              </a:spcBef>
              <a:spcAft>
                <a:spcPts val="0"/>
              </a:spcAft>
            </a:pPr>
            <a:r>
              <a:rPr lang="en-US" sz="2000" dirty="0">
                <a:solidFill>
                  <a:srgbClr val="FFFF00"/>
                </a:solidFill>
                <a:latin typeface="Copperplate Gothic Bold" panose="020E0705020206020404" pitchFamily="34" charset="0"/>
                <a:ea typeface="Calibri" panose="020F0502020204030204" pitchFamily="34" charset="0"/>
                <a:cs typeface="Times New Roman" panose="02020603050405020304" pitchFamily="18" charset="0"/>
              </a:rPr>
              <a:t>What Goals do these goals accomplish for FFPD?</a:t>
            </a:r>
          </a:p>
          <a:p>
            <a:pPr marR="0" lvl="0">
              <a:lnSpc>
                <a:spcPct val="107000"/>
              </a:lnSpc>
              <a:spcBef>
                <a:spcPts val="0"/>
              </a:spcBef>
              <a:spcAft>
                <a:spcPts val="0"/>
              </a:spcAft>
            </a:pPr>
            <a:endParaRPr lang="en-US" sz="2000" dirty="0">
              <a:solidFill>
                <a:srgbClr val="FFFF00"/>
              </a:solidFill>
              <a:latin typeface="Copperplate Gothic Bold" panose="020E0705020206020404" pitchFamily="34" charset="0"/>
              <a:ea typeface="Calibri" panose="020F0502020204030204" pitchFamily="34" charset="0"/>
              <a:cs typeface="Times New Roman" panose="02020603050405020304" pitchFamily="18" charset="0"/>
            </a:endParaRPr>
          </a:p>
          <a:p>
            <a:pPr marR="0" lvl="0">
              <a:lnSpc>
                <a:spcPct val="107000"/>
              </a:lnSpc>
              <a:spcBef>
                <a:spcPts val="0"/>
              </a:spcBef>
              <a:spcAft>
                <a:spcPts val="0"/>
              </a:spcAft>
            </a:pPr>
            <a:r>
              <a:rPr lang="en-US" sz="2000" dirty="0">
                <a:solidFill>
                  <a:srgbClr val="FFFF00"/>
                </a:solidFill>
                <a:effectLst/>
                <a:latin typeface="Copperplate Gothic Bold" panose="020E0705020206020404" pitchFamily="34" charset="0"/>
                <a:ea typeface="Calibri" panose="020F0502020204030204" pitchFamily="34" charset="0"/>
                <a:cs typeface="Times New Roman" panose="02020603050405020304" pitchFamily="18" charset="0"/>
              </a:rPr>
              <a:t>CPR CLASS in-house</a:t>
            </a:r>
          </a:p>
          <a:p>
            <a:pPr marR="0" lvl="0">
              <a:lnSpc>
                <a:spcPct val="107000"/>
              </a:lnSpc>
              <a:spcBef>
                <a:spcPts val="0"/>
              </a:spcBef>
              <a:spcAft>
                <a:spcPts val="0"/>
              </a:spcAft>
            </a:pPr>
            <a:endParaRPr lang="en-US" sz="2000" dirty="0">
              <a:solidFill>
                <a:srgbClr val="FFFF00"/>
              </a:solidFill>
              <a:latin typeface="Copperplate Gothic Bold" panose="020E0705020206020404" pitchFamily="34" charset="0"/>
              <a:ea typeface="Calibri" panose="020F0502020204030204" pitchFamily="34" charset="0"/>
              <a:cs typeface="Times New Roman" panose="02020603050405020304" pitchFamily="18" charset="0"/>
            </a:endParaRPr>
          </a:p>
          <a:p>
            <a:pPr marR="0" lvl="0">
              <a:lnSpc>
                <a:spcPct val="107000"/>
              </a:lnSpc>
              <a:spcBef>
                <a:spcPts val="0"/>
              </a:spcBef>
              <a:spcAft>
                <a:spcPts val="0"/>
              </a:spcAft>
            </a:pPr>
            <a:r>
              <a:rPr lang="en-US" sz="2000" dirty="0">
                <a:solidFill>
                  <a:srgbClr val="FFFF00"/>
                </a:solidFill>
                <a:latin typeface="Copperplate Gothic Bold" panose="020E0705020206020404" pitchFamily="34" charset="0"/>
                <a:ea typeface="Calibri" panose="020F0502020204030204" pitchFamily="34" charset="0"/>
                <a:cs typeface="Times New Roman" panose="02020603050405020304" pitchFamily="18" charset="0"/>
              </a:rPr>
              <a:t>CPR required to re-cert every 2 years</a:t>
            </a:r>
          </a:p>
          <a:p>
            <a:pPr marR="0" lvl="0">
              <a:lnSpc>
                <a:spcPct val="107000"/>
              </a:lnSpc>
              <a:spcBef>
                <a:spcPts val="0"/>
              </a:spcBef>
              <a:spcAft>
                <a:spcPts val="0"/>
              </a:spcAft>
            </a:pPr>
            <a:endParaRPr lang="en-US" sz="2000" dirty="0">
              <a:solidFill>
                <a:srgbClr val="FFFF00"/>
              </a:solidFill>
              <a:latin typeface="Copperplate Gothic Bold" panose="020E0705020206020404" pitchFamily="34" charset="0"/>
              <a:ea typeface="Calibri" panose="020F0502020204030204" pitchFamily="34" charset="0"/>
              <a:cs typeface="Times New Roman" panose="02020603050405020304" pitchFamily="18" charset="0"/>
            </a:endParaRPr>
          </a:p>
          <a:p>
            <a:pPr marR="0" lvl="0">
              <a:lnSpc>
                <a:spcPct val="107000"/>
              </a:lnSpc>
              <a:spcBef>
                <a:spcPts val="0"/>
              </a:spcBef>
              <a:spcAft>
                <a:spcPts val="0"/>
              </a:spcAft>
            </a:pPr>
            <a:r>
              <a:rPr lang="en-US" sz="2000" dirty="0">
                <a:solidFill>
                  <a:srgbClr val="FFFF00"/>
                </a:solidFill>
                <a:latin typeface="Copperplate Gothic Bold" panose="020E0705020206020404" pitchFamily="34" charset="0"/>
                <a:ea typeface="Calibri" panose="020F0502020204030204" pitchFamily="34" charset="0"/>
                <a:cs typeface="Times New Roman" panose="02020603050405020304" pitchFamily="18" charset="0"/>
              </a:rPr>
              <a:t>Allows our members to re-certify without scheduling conflict of family/work schedules</a:t>
            </a:r>
          </a:p>
          <a:p>
            <a:pPr marR="0" lvl="0">
              <a:lnSpc>
                <a:spcPct val="107000"/>
              </a:lnSpc>
              <a:spcBef>
                <a:spcPts val="0"/>
              </a:spcBef>
              <a:spcAft>
                <a:spcPts val="0"/>
              </a:spcAft>
            </a:pPr>
            <a:endParaRPr lang="en-US" sz="2000" dirty="0">
              <a:solidFill>
                <a:srgbClr val="FFFF00"/>
              </a:solidFill>
              <a:latin typeface="Copperplate Gothic Bold" panose="020E0705020206020404" pitchFamily="34" charset="0"/>
              <a:ea typeface="Calibri" panose="020F0502020204030204" pitchFamily="34" charset="0"/>
              <a:cs typeface="Times New Roman" panose="02020603050405020304" pitchFamily="18" charset="0"/>
            </a:endParaRPr>
          </a:p>
          <a:p>
            <a:pPr marR="0" lvl="0">
              <a:lnSpc>
                <a:spcPct val="107000"/>
              </a:lnSpc>
              <a:spcBef>
                <a:spcPts val="0"/>
              </a:spcBef>
              <a:spcAft>
                <a:spcPts val="0"/>
              </a:spcAft>
            </a:pPr>
            <a:endParaRPr lang="en-US" sz="2000" dirty="0">
              <a:solidFill>
                <a:srgbClr val="FFFF00"/>
              </a:solidFill>
              <a:latin typeface="Copperplate Gothic Bold" panose="020E0705020206020404" pitchFamily="34" charset="0"/>
              <a:ea typeface="Calibri" panose="020F0502020204030204" pitchFamily="34" charset="0"/>
              <a:cs typeface="Times New Roman" panose="02020603050405020304" pitchFamily="18" charset="0"/>
            </a:endParaRPr>
          </a:p>
          <a:p>
            <a:pPr marR="0" lvl="0">
              <a:lnSpc>
                <a:spcPct val="107000"/>
              </a:lnSpc>
              <a:spcBef>
                <a:spcPts val="0"/>
              </a:spcBef>
              <a:spcAft>
                <a:spcPts val="0"/>
              </a:spcAft>
            </a:pPr>
            <a:endParaRPr lang="en-US" sz="2000" dirty="0">
              <a:solidFill>
                <a:srgbClr val="FFFF00"/>
              </a:solidFill>
              <a:effectLst/>
              <a:latin typeface="Copperplate Gothic Bold" panose="020E0705020206020404" pitchFamily="34" charset="0"/>
              <a:ea typeface="Calibri" panose="020F0502020204030204" pitchFamily="34" charset="0"/>
              <a:cs typeface="Times New Roman" panose="02020603050405020304" pitchFamily="18" charset="0"/>
            </a:endParaRPr>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01223040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87</TotalTime>
  <Words>844</Words>
  <Application>Microsoft Office PowerPoint</Application>
  <PresentationFormat>Widescreen</PresentationFormat>
  <Paragraphs>147</Paragraphs>
  <Slides>16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16</vt:i4>
      </vt:variant>
    </vt:vector>
  </HeadingPairs>
  <TitlesOfParts>
    <vt:vector size="23" baseType="lpstr">
      <vt:lpstr>Arial</vt:lpstr>
      <vt:lpstr>Calibri</vt:lpstr>
      <vt:lpstr>Calibri Light</vt:lpstr>
      <vt:lpstr>Copperplate Gothic Bold</vt:lpstr>
      <vt:lpstr>Symbol</vt:lpstr>
      <vt:lpstr>Times New Roman</vt:lpstr>
      <vt:lpstr>Office Theme</vt:lpstr>
      <vt:lpstr>PowerPoint Presentation</vt:lpstr>
      <vt:lpstr>2022 EOY Budget Goals</vt:lpstr>
      <vt:lpstr>2023 Budget Goals</vt:lpstr>
      <vt:lpstr>2022 Amended Budget Proposal</vt:lpstr>
      <vt:lpstr>2022 Amended Budget Proposal</vt:lpstr>
      <vt:lpstr>2022 Amended Budget Proposal</vt:lpstr>
      <vt:lpstr>2022 Amended Budget Proposal</vt:lpstr>
      <vt:lpstr>2022 Amended Budget Proposal</vt:lpstr>
      <vt:lpstr>2022 Amended Budget Proposal</vt:lpstr>
      <vt:lpstr>2022 Amended Budget Proposal</vt:lpstr>
      <vt:lpstr>2022 Amended Budget Proposal</vt:lpstr>
      <vt:lpstr>2023 Budget Proposal</vt:lpstr>
      <vt:lpstr>2023 Budget Proposal</vt:lpstr>
      <vt:lpstr>2023 Budget Proposal</vt:lpstr>
      <vt:lpstr>2023 Budget Proposal</vt:lpstr>
      <vt:lpstr>2023 Budget Proposal</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Erik Holt</dc:creator>
  <cp:lastModifiedBy>dgroat</cp:lastModifiedBy>
  <cp:revision>2</cp:revision>
  <dcterms:created xsi:type="dcterms:W3CDTF">2022-10-13T22:15:03Z</dcterms:created>
  <dcterms:modified xsi:type="dcterms:W3CDTF">2023-10-27T01:56:34Z</dcterms:modified>
</cp:coreProperties>
</file>