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44" r:id="rId1"/>
  </p:sldMasterIdLst>
  <p:notesMasterIdLst>
    <p:notesMasterId r:id="rId41"/>
  </p:notesMasterIdLst>
  <p:handoutMasterIdLst>
    <p:handoutMasterId r:id="rId42"/>
  </p:handoutMasterIdLst>
  <p:sldIdLst>
    <p:sldId id="256" r:id="rId2"/>
    <p:sldId id="870" r:id="rId3"/>
    <p:sldId id="867" r:id="rId4"/>
    <p:sldId id="878" r:id="rId5"/>
    <p:sldId id="855" r:id="rId6"/>
    <p:sldId id="873" r:id="rId7"/>
    <p:sldId id="260" r:id="rId8"/>
    <p:sldId id="262" r:id="rId9"/>
    <p:sldId id="265" r:id="rId10"/>
    <p:sldId id="266" r:id="rId11"/>
    <p:sldId id="869" r:id="rId12"/>
    <p:sldId id="268" r:id="rId13"/>
    <p:sldId id="877" r:id="rId14"/>
    <p:sldId id="876" r:id="rId15"/>
    <p:sldId id="879" r:id="rId16"/>
    <p:sldId id="872" r:id="rId17"/>
    <p:sldId id="865" r:id="rId18"/>
    <p:sldId id="851" r:id="rId19"/>
    <p:sldId id="852" r:id="rId20"/>
    <p:sldId id="853" r:id="rId21"/>
    <p:sldId id="854" r:id="rId22"/>
    <p:sldId id="868" r:id="rId23"/>
    <p:sldId id="866" r:id="rId24"/>
    <p:sldId id="875" r:id="rId25"/>
    <p:sldId id="863" r:id="rId26"/>
    <p:sldId id="864" r:id="rId27"/>
    <p:sldId id="861" r:id="rId28"/>
    <p:sldId id="463" r:id="rId29"/>
    <p:sldId id="294" r:id="rId30"/>
    <p:sldId id="455" r:id="rId31"/>
    <p:sldId id="454" r:id="rId32"/>
    <p:sldId id="469" r:id="rId33"/>
    <p:sldId id="457" r:id="rId34"/>
    <p:sldId id="858" r:id="rId35"/>
    <p:sldId id="850" r:id="rId36"/>
    <p:sldId id="859" r:id="rId37"/>
    <p:sldId id="860" r:id="rId38"/>
    <p:sldId id="277" r:id="rId39"/>
    <p:sldId id="267" r:id="rId4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4">
          <p15:clr>
            <a:srgbClr val="A4A3A4"/>
          </p15:clr>
        </p15:guide>
        <p15:guide id="2" pos="2409">
          <p15:clr>
            <a:srgbClr val="A4A3A4"/>
          </p15:clr>
        </p15:guide>
        <p15:guide id="3" orient="horz" pos="3276">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Neely" initials="DN" lastIdx="3" clrIdx="0">
    <p:extLst>
      <p:ext uri="{19B8F6BF-5375-455C-9EA6-DF929625EA0E}">
        <p15:presenceInfo xmlns:p15="http://schemas.microsoft.com/office/powerpoint/2012/main" userId="S-1-5-21-309438508-2557696610-272824943-42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70"/>
    <a:srgbClr val="C30007"/>
    <a:srgbClr val="086391"/>
    <a:srgbClr val="035586"/>
    <a:srgbClr val="48AC54"/>
    <a:srgbClr val="D38C3E"/>
    <a:srgbClr val="9EC9FF"/>
    <a:srgbClr val="517FED"/>
    <a:srgbClr val="00B0DC"/>
    <a:srgbClr val="006C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56" autoAdjust="0"/>
    <p:restoredTop sz="66346" autoAdjust="0"/>
  </p:normalViewPr>
  <p:slideViewPr>
    <p:cSldViewPr snapToObjects="1">
      <p:cViewPr varScale="1">
        <p:scale>
          <a:sx n="106" d="100"/>
          <a:sy n="106" d="100"/>
        </p:scale>
        <p:origin x="1098" y="108"/>
      </p:cViewPr>
      <p:guideLst>
        <p:guide orient="horz" pos="2124"/>
        <p:guide pos="2409"/>
        <p:guide orient="horz" pos="3276"/>
      </p:guideLst>
    </p:cSldViewPr>
  </p:slideViewPr>
  <p:notesTextViewPr>
    <p:cViewPr>
      <p:scale>
        <a:sx n="3" d="2"/>
        <a:sy n="3" d="2"/>
      </p:scale>
      <p:origin x="0" y="0"/>
    </p:cViewPr>
  </p:notesTextViewPr>
  <p:sorterViewPr>
    <p:cViewPr>
      <p:scale>
        <a:sx n="130" d="100"/>
        <a:sy n="130" d="100"/>
      </p:scale>
      <p:origin x="0" y="0"/>
    </p:cViewPr>
  </p:sorterViewPr>
  <p:notesViewPr>
    <p:cSldViewPr snapToObjects="1">
      <p:cViewPr varScale="1">
        <p:scale>
          <a:sx n="83" d="100"/>
          <a:sy n="83" d="100"/>
        </p:scale>
        <p:origin x="385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hyperlink" Target="https://krebsonsecurity.com/2020/04/when-in-doubt-hang-up-look-up-call-back/" TargetMode="Externa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hyperlink" Target="https://krebsonsecurity.com/2020/04/when-in-doubt-hang-up-look-up-call-back/"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7679-FCF7-41B4-B745-E091DFAA46B9}" type="doc">
      <dgm:prSet loTypeId="urn:microsoft.com/office/officeart/2018/2/layout/IconCircleList" loCatId="icon" qsTypeId="urn:microsoft.com/office/officeart/2005/8/quickstyle/simple1" qsCatId="simple" csTypeId="urn:microsoft.com/office/officeart/2018/5/colors/Iconchunking_neutralbg_accent2_2" csCatId="accent2" phldr="1"/>
      <dgm:spPr/>
      <dgm:t>
        <a:bodyPr/>
        <a:lstStyle/>
        <a:p>
          <a:endParaRPr lang="en-US"/>
        </a:p>
      </dgm:t>
    </dgm:pt>
    <dgm:pt modelId="{6F83B81F-2E1F-40EB-A3F6-8E62B7977850}">
      <dgm:prSet/>
      <dgm:spPr/>
      <dgm:t>
        <a:bodyPr/>
        <a:lstStyle/>
        <a:p>
          <a:pPr>
            <a:lnSpc>
              <a:spcPct val="100000"/>
            </a:lnSpc>
          </a:pPr>
          <a:r>
            <a:rPr lang="en-US" b="1" dirty="0"/>
            <a:t>Avoid clicking on links and attachments in email</a:t>
          </a:r>
          <a:r>
            <a:rPr lang="en-US" dirty="0"/>
            <a:t>, even in messages that appear to be sent from someone you have heard from previously. And as the phishing examples above demonstrate, many of today’s phishing scams use elements from hacked databases to make their lures more convincing.</a:t>
          </a:r>
        </a:p>
      </dgm:t>
    </dgm:pt>
    <dgm:pt modelId="{6B98A749-2112-4D5A-ACC5-D7A9AA1FF3F7}" type="parTrans" cxnId="{A46FBB59-87CB-4B8C-9929-9307B925ACBC}">
      <dgm:prSet/>
      <dgm:spPr/>
      <dgm:t>
        <a:bodyPr/>
        <a:lstStyle/>
        <a:p>
          <a:endParaRPr lang="en-US"/>
        </a:p>
      </dgm:t>
    </dgm:pt>
    <dgm:pt modelId="{293FEB11-ACCA-4855-9C7D-FEC368F1FE9B}" type="sibTrans" cxnId="{A46FBB59-87CB-4B8C-9929-9307B925ACBC}">
      <dgm:prSet/>
      <dgm:spPr/>
      <dgm:t>
        <a:bodyPr/>
        <a:lstStyle/>
        <a:p>
          <a:pPr>
            <a:lnSpc>
              <a:spcPct val="100000"/>
            </a:lnSpc>
          </a:pPr>
          <a:endParaRPr lang="en-US"/>
        </a:p>
      </dgm:t>
    </dgm:pt>
    <dgm:pt modelId="{7FD71467-7CAF-4BF7-8585-E901909CD0A8}">
      <dgm:prSet/>
      <dgm:spPr/>
      <dgm:t>
        <a:bodyPr/>
        <a:lstStyle/>
        <a:p>
          <a:pPr>
            <a:lnSpc>
              <a:spcPct val="100000"/>
            </a:lnSpc>
          </a:pPr>
          <a:r>
            <a:rPr lang="en-US" b="1"/>
            <a:t>Urgency should be a giant red flag</a:t>
          </a:r>
          <a:r>
            <a:rPr lang="en-US"/>
            <a:t>. Most phishing scams invoke a temporal element that warns of negative consequences should you fail to respond or act quickly. Take a deep breath and relax. If you’re unsure whether the message is legitimate, visit the site or service in question manually (ideally, using a browser bookmark so as to avoid potential typosquatting sites).</a:t>
          </a:r>
        </a:p>
      </dgm:t>
    </dgm:pt>
    <dgm:pt modelId="{265FE618-8E5E-4B11-B001-4FA35EA80E6B}" type="parTrans" cxnId="{66E5D750-D057-4144-B316-0DA80F6C7C19}">
      <dgm:prSet/>
      <dgm:spPr/>
      <dgm:t>
        <a:bodyPr/>
        <a:lstStyle/>
        <a:p>
          <a:endParaRPr lang="en-US"/>
        </a:p>
      </dgm:t>
    </dgm:pt>
    <dgm:pt modelId="{D2AC0114-865A-4E6E-963F-085522F184B8}" type="sibTrans" cxnId="{66E5D750-D057-4144-B316-0DA80F6C7C19}">
      <dgm:prSet/>
      <dgm:spPr/>
      <dgm:t>
        <a:bodyPr/>
        <a:lstStyle/>
        <a:p>
          <a:pPr>
            <a:lnSpc>
              <a:spcPct val="100000"/>
            </a:lnSpc>
          </a:pPr>
          <a:endParaRPr lang="en-US"/>
        </a:p>
      </dgm:t>
    </dgm:pt>
    <dgm:pt modelId="{C6A6A95C-73D4-41C5-9C16-946666D82404}">
      <dgm:prSet/>
      <dgm:spPr/>
      <dgm:t>
        <a:bodyPr/>
        <a:lstStyle/>
        <a:p>
          <a:pPr>
            <a:lnSpc>
              <a:spcPct val="100000"/>
            </a:lnSpc>
          </a:pPr>
          <a:r>
            <a:rPr lang="en-US" b="1"/>
            <a:t>Don’t re-use passwords</a:t>
          </a:r>
          <a:r>
            <a:rPr lang="en-US"/>
            <a:t>. If you’re the kind of person who likes to use the same password across multiple sites, then you consider using a password manager. Some of the more popular password managers include Dashlane, Keepass, LastPass and Roboform.</a:t>
          </a:r>
        </a:p>
      </dgm:t>
    </dgm:pt>
    <dgm:pt modelId="{2B003EFC-5626-40C1-8727-135CF8BD9C87}" type="parTrans" cxnId="{444DDF84-8D51-48CC-8C0D-192BF7FE1610}">
      <dgm:prSet/>
      <dgm:spPr/>
      <dgm:t>
        <a:bodyPr/>
        <a:lstStyle/>
        <a:p>
          <a:endParaRPr lang="en-US"/>
        </a:p>
      </dgm:t>
    </dgm:pt>
    <dgm:pt modelId="{91E0E748-CD6E-4500-8E70-76E3F73E0757}" type="sibTrans" cxnId="{444DDF84-8D51-48CC-8C0D-192BF7FE1610}">
      <dgm:prSet/>
      <dgm:spPr/>
      <dgm:t>
        <a:bodyPr/>
        <a:lstStyle/>
        <a:p>
          <a:pPr>
            <a:lnSpc>
              <a:spcPct val="100000"/>
            </a:lnSpc>
          </a:pPr>
          <a:endParaRPr lang="en-US"/>
        </a:p>
      </dgm:t>
    </dgm:pt>
    <dgm:pt modelId="{119BBF1A-7672-47AE-84CF-8EC57A7F713F}">
      <dgm:prSet/>
      <dgm:spPr/>
      <dgm:t>
        <a:bodyPr/>
        <a:lstStyle/>
        <a:p>
          <a:pPr>
            <a:lnSpc>
              <a:spcPct val="100000"/>
            </a:lnSpc>
          </a:pPr>
          <a:r>
            <a:rPr lang="en-US" b="1"/>
            <a:t>Phone-based phishing uses hacked databases, too. </a:t>
          </a:r>
          <a:r>
            <a:rPr lang="en-US"/>
            <a:t> A great many scams are perpetrated over the phone, leveraging personal and financial information gleaned from past data breaches to make them sound more believable. Remember, </a:t>
          </a:r>
          <a:r>
            <a:rPr lang="en-US" u="sng">
              <a:hlinkClick xmlns:r="http://schemas.openxmlformats.org/officeDocument/2006/relationships" r:id="rId1"/>
            </a:rPr>
            <a:t>When in Doubt: Hang Up, Look Up, &amp; Call Back</a:t>
          </a:r>
          <a:r>
            <a:rPr lang="en-US"/>
            <a:t>.</a:t>
          </a:r>
        </a:p>
      </dgm:t>
    </dgm:pt>
    <dgm:pt modelId="{979B2C6C-825C-4B7A-9907-2807AAFCF945}" type="parTrans" cxnId="{18C3397B-053C-424E-8315-7E04DF26BB19}">
      <dgm:prSet/>
      <dgm:spPr/>
      <dgm:t>
        <a:bodyPr/>
        <a:lstStyle/>
        <a:p>
          <a:endParaRPr lang="en-US"/>
        </a:p>
      </dgm:t>
    </dgm:pt>
    <dgm:pt modelId="{6E0BEF8B-3813-4599-845C-B8D41ED0EA7E}" type="sibTrans" cxnId="{18C3397B-053C-424E-8315-7E04DF26BB19}">
      <dgm:prSet/>
      <dgm:spPr/>
      <dgm:t>
        <a:bodyPr/>
        <a:lstStyle/>
        <a:p>
          <a:endParaRPr lang="en-US"/>
        </a:p>
      </dgm:t>
    </dgm:pt>
    <dgm:pt modelId="{753AA79C-8F61-4032-9E4F-F30C69935B8E}" type="pres">
      <dgm:prSet presAssocID="{C0407679-FCF7-41B4-B745-E091DFAA46B9}" presName="root" presStyleCnt="0">
        <dgm:presLayoutVars>
          <dgm:dir/>
          <dgm:resizeHandles val="exact"/>
        </dgm:presLayoutVars>
      </dgm:prSet>
      <dgm:spPr/>
    </dgm:pt>
    <dgm:pt modelId="{F9970560-985B-44EB-B393-EF87575D8C6A}" type="pres">
      <dgm:prSet presAssocID="{C0407679-FCF7-41B4-B745-E091DFAA46B9}" presName="container" presStyleCnt="0">
        <dgm:presLayoutVars>
          <dgm:dir/>
          <dgm:resizeHandles val="exact"/>
        </dgm:presLayoutVars>
      </dgm:prSet>
      <dgm:spPr/>
    </dgm:pt>
    <dgm:pt modelId="{5C4A5F05-ABA4-4762-B291-4E936DE11BD5}" type="pres">
      <dgm:prSet presAssocID="{6F83B81F-2E1F-40EB-A3F6-8E62B7977850}" presName="compNode" presStyleCnt="0"/>
      <dgm:spPr/>
    </dgm:pt>
    <dgm:pt modelId="{B840ECB0-A7D8-400B-B761-71FF06B9E673}" type="pres">
      <dgm:prSet presAssocID="{6F83B81F-2E1F-40EB-A3F6-8E62B7977850}" presName="iconBgRect" presStyleLbl="bgShp" presStyleIdx="0" presStyleCnt="4"/>
      <dgm:spPr/>
    </dgm:pt>
    <dgm:pt modelId="{B8705A74-D78B-40DD-A0D5-E7265BED243D}" type="pres">
      <dgm:prSet presAssocID="{6F83B81F-2E1F-40EB-A3F6-8E62B7977850}"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Envelope"/>
        </a:ext>
      </dgm:extLst>
    </dgm:pt>
    <dgm:pt modelId="{10B2DE7A-85E5-4F57-9D66-5BCB35BDB33F}" type="pres">
      <dgm:prSet presAssocID="{6F83B81F-2E1F-40EB-A3F6-8E62B7977850}" presName="spaceRect" presStyleCnt="0"/>
      <dgm:spPr/>
    </dgm:pt>
    <dgm:pt modelId="{5713C919-4276-4E46-AC15-98D8A590CC57}" type="pres">
      <dgm:prSet presAssocID="{6F83B81F-2E1F-40EB-A3F6-8E62B7977850}" presName="textRect" presStyleLbl="revTx" presStyleIdx="0" presStyleCnt="4">
        <dgm:presLayoutVars>
          <dgm:chMax val="1"/>
          <dgm:chPref val="1"/>
        </dgm:presLayoutVars>
      </dgm:prSet>
      <dgm:spPr/>
    </dgm:pt>
    <dgm:pt modelId="{411168AE-AFA6-4F5D-898E-AF2A395DEF36}" type="pres">
      <dgm:prSet presAssocID="{293FEB11-ACCA-4855-9C7D-FEC368F1FE9B}" presName="sibTrans" presStyleLbl="sibTrans2D1" presStyleIdx="0" presStyleCnt="0"/>
      <dgm:spPr/>
    </dgm:pt>
    <dgm:pt modelId="{5F0271D8-9946-40B8-8E8D-4939B895E61D}" type="pres">
      <dgm:prSet presAssocID="{7FD71467-7CAF-4BF7-8585-E901909CD0A8}" presName="compNode" presStyleCnt="0"/>
      <dgm:spPr/>
    </dgm:pt>
    <dgm:pt modelId="{E468B24F-1982-4389-A4D4-4B01D804A9DD}" type="pres">
      <dgm:prSet presAssocID="{7FD71467-7CAF-4BF7-8585-E901909CD0A8}" presName="iconBgRect" presStyleLbl="bgShp" presStyleIdx="1" presStyleCnt="4"/>
      <dgm:spPr/>
    </dgm:pt>
    <dgm:pt modelId="{5C089FB6-54D8-402F-A08D-F113942BDCEE}" type="pres">
      <dgm:prSet presAssocID="{7FD71467-7CAF-4BF7-8585-E901909CD0A8}" presName="iconRect" presStyleLbl="node1" presStyleIdx="1"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Warning"/>
        </a:ext>
      </dgm:extLst>
    </dgm:pt>
    <dgm:pt modelId="{FD90925C-0BB8-4B70-A8AE-F3653DE03CFD}" type="pres">
      <dgm:prSet presAssocID="{7FD71467-7CAF-4BF7-8585-E901909CD0A8}" presName="spaceRect" presStyleCnt="0"/>
      <dgm:spPr/>
    </dgm:pt>
    <dgm:pt modelId="{0D0E99FB-6F6C-4963-8867-B6006FA7F344}" type="pres">
      <dgm:prSet presAssocID="{7FD71467-7CAF-4BF7-8585-E901909CD0A8}" presName="textRect" presStyleLbl="revTx" presStyleIdx="1" presStyleCnt="4">
        <dgm:presLayoutVars>
          <dgm:chMax val="1"/>
          <dgm:chPref val="1"/>
        </dgm:presLayoutVars>
      </dgm:prSet>
      <dgm:spPr/>
    </dgm:pt>
    <dgm:pt modelId="{D1DFAC62-6A9F-42BB-BB50-C1CAE4A6BF26}" type="pres">
      <dgm:prSet presAssocID="{D2AC0114-865A-4E6E-963F-085522F184B8}" presName="sibTrans" presStyleLbl="sibTrans2D1" presStyleIdx="0" presStyleCnt="0"/>
      <dgm:spPr/>
    </dgm:pt>
    <dgm:pt modelId="{FAE5D352-5B0D-45F4-94D0-1CDDE9719CD2}" type="pres">
      <dgm:prSet presAssocID="{C6A6A95C-73D4-41C5-9C16-946666D82404}" presName="compNode" presStyleCnt="0"/>
      <dgm:spPr/>
    </dgm:pt>
    <dgm:pt modelId="{4CB32BA6-76FA-4F77-802E-EC76ED6878F4}" type="pres">
      <dgm:prSet presAssocID="{C6A6A95C-73D4-41C5-9C16-946666D82404}" presName="iconBgRect" presStyleLbl="bgShp" presStyleIdx="2" presStyleCnt="4"/>
      <dgm:spPr/>
    </dgm:pt>
    <dgm:pt modelId="{1D7EEFD2-4E06-490C-9B95-CFF71468A338}" type="pres">
      <dgm:prSet presAssocID="{C6A6A95C-73D4-41C5-9C16-946666D82404}" presName="iconRect" presStyleLbl="node1" presStyleIdx="2" presStyleCnt="4"/>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Unlock"/>
        </a:ext>
      </dgm:extLst>
    </dgm:pt>
    <dgm:pt modelId="{E1782297-ECA1-4218-817E-2F7523D78F07}" type="pres">
      <dgm:prSet presAssocID="{C6A6A95C-73D4-41C5-9C16-946666D82404}" presName="spaceRect" presStyleCnt="0"/>
      <dgm:spPr/>
    </dgm:pt>
    <dgm:pt modelId="{84806B99-1B2F-46A0-B20A-8866E731D3E3}" type="pres">
      <dgm:prSet presAssocID="{C6A6A95C-73D4-41C5-9C16-946666D82404}" presName="textRect" presStyleLbl="revTx" presStyleIdx="2" presStyleCnt="4">
        <dgm:presLayoutVars>
          <dgm:chMax val="1"/>
          <dgm:chPref val="1"/>
        </dgm:presLayoutVars>
      </dgm:prSet>
      <dgm:spPr/>
    </dgm:pt>
    <dgm:pt modelId="{B8CAB0A5-8396-41C7-9F64-F0CE0876EDB8}" type="pres">
      <dgm:prSet presAssocID="{91E0E748-CD6E-4500-8E70-76E3F73E0757}" presName="sibTrans" presStyleLbl="sibTrans2D1" presStyleIdx="0" presStyleCnt="0"/>
      <dgm:spPr/>
    </dgm:pt>
    <dgm:pt modelId="{8E2A9FFC-35A4-4F40-852F-8E79DF1E9778}" type="pres">
      <dgm:prSet presAssocID="{119BBF1A-7672-47AE-84CF-8EC57A7F713F}" presName="compNode" presStyleCnt="0"/>
      <dgm:spPr/>
    </dgm:pt>
    <dgm:pt modelId="{4D01D496-8BC8-43EB-9D27-970E1C5DDD7F}" type="pres">
      <dgm:prSet presAssocID="{119BBF1A-7672-47AE-84CF-8EC57A7F713F}" presName="iconBgRect" presStyleLbl="bgShp" presStyleIdx="3" presStyleCnt="4"/>
      <dgm:spPr/>
    </dgm:pt>
    <dgm:pt modelId="{5DCC94B6-782D-46B1-A8AA-6D9A1F2E500F}" type="pres">
      <dgm:prSet presAssocID="{119BBF1A-7672-47AE-84CF-8EC57A7F713F}" presName="iconRect" presStyleLbl="node1" presStyleIdx="3" presStyleCnt="4"/>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Processor"/>
        </a:ext>
      </dgm:extLst>
    </dgm:pt>
    <dgm:pt modelId="{965A98CB-BDE4-4FB5-99D9-CEDC0D116DCD}" type="pres">
      <dgm:prSet presAssocID="{119BBF1A-7672-47AE-84CF-8EC57A7F713F}" presName="spaceRect" presStyleCnt="0"/>
      <dgm:spPr/>
    </dgm:pt>
    <dgm:pt modelId="{F7025ADE-0249-497A-B2E7-5BCB98442F40}" type="pres">
      <dgm:prSet presAssocID="{119BBF1A-7672-47AE-84CF-8EC57A7F713F}" presName="textRect" presStyleLbl="revTx" presStyleIdx="3" presStyleCnt="4">
        <dgm:presLayoutVars>
          <dgm:chMax val="1"/>
          <dgm:chPref val="1"/>
        </dgm:presLayoutVars>
      </dgm:prSet>
      <dgm:spPr/>
    </dgm:pt>
  </dgm:ptLst>
  <dgm:cxnLst>
    <dgm:cxn modelId="{B3717B11-A6A9-424F-9AB3-537A5889409C}" type="presOf" srcId="{D2AC0114-865A-4E6E-963F-085522F184B8}" destId="{D1DFAC62-6A9F-42BB-BB50-C1CAE4A6BF26}" srcOrd="0" destOrd="0" presId="urn:microsoft.com/office/officeart/2018/2/layout/IconCircleList"/>
    <dgm:cxn modelId="{34C98111-17F6-4C40-BF85-0760174B2A73}" type="presOf" srcId="{293FEB11-ACCA-4855-9C7D-FEC368F1FE9B}" destId="{411168AE-AFA6-4F5D-898E-AF2A395DEF36}" srcOrd="0" destOrd="0" presId="urn:microsoft.com/office/officeart/2018/2/layout/IconCircleList"/>
    <dgm:cxn modelId="{37B71C3D-04CC-4D9D-AA75-DD01EAABD786}" type="presOf" srcId="{7FD71467-7CAF-4BF7-8585-E901909CD0A8}" destId="{0D0E99FB-6F6C-4963-8867-B6006FA7F344}" srcOrd="0" destOrd="0" presId="urn:microsoft.com/office/officeart/2018/2/layout/IconCircleList"/>
    <dgm:cxn modelId="{F0517068-7030-4F30-8189-9693D054A3AE}" type="presOf" srcId="{119BBF1A-7672-47AE-84CF-8EC57A7F713F}" destId="{F7025ADE-0249-497A-B2E7-5BCB98442F40}" srcOrd="0" destOrd="0" presId="urn:microsoft.com/office/officeart/2018/2/layout/IconCircleList"/>
    <dgm:cxn modelId="{66E5D750-D057-4144-B316-0DA80F6C7C19}" srcId="{C0407679-FCF7-41B4-B745-E091DFAA46B9}" destId="{7FD71467-7CAF-4BF7-8585-E901909CD0A8}" srcOrd="1" destOrd="0" parTransId="{265FE618-8E5E-4B11-B001-4FA35EA80E6B}" sibTransId="{D2AC0114-865A-4E6E-963F-085522F184B8}"/>
    <dgm:cxn modelId="{4FF22175-64EB-4605-8105-8A3CA3A2323D}" type="presOf" srcId="{C6A6A95C-73D4-41C5-9C16-946666D82404}" destId="{84806B99-1B2F-46A0-B20A-8866E731D3E3}" srcOrd="0" destOrd="0" presId="urn:microsoft.com/office/officeart/2018/2/layout/IconCircleList"/>
    <dgm:cxn modelId="{A46FBB59-87CB-4B8C-9929-9307B925ACBC}" srcId="{C0407679-FCF7-41B4-B745-E091DFAA46B9}" destId="{6F83B81F-2E1F-40EB-A3F6-8E62B7977850}" srcOrd="0" destOrd="0" parTransId="{6B98A749-2112-4D5A-ACC5-D7A9AA1FF3F7}" sibTransId="{293FEB11-ACCA-4855-9C7D-FEC368F1FE9B}"/>
    <dgm:cxn modelId="{18C3397B-053C-424E-8315-7E04DF26BB19}" srcId="{C0407679-FCF7-41B4-B745-E091DFAA46B9}" destId="{119BBF1A-7672-47AE-84CF-8EC57A7F713F}" srcOrd="3" destOrd="0" parTransId="{979B2C6C-825C-4B7A-9907-2807AAFCF945}" sibTransId="{6E0BEF8B-3813-4599-845C-B8D41ED0EA7E}"/>
    <dgm:cxn modelId="{444DDF84-8D51-48CC-8C0D-192BF7FE1610}" srcId="{C0407679-FCF7-41B4-B745-E091DFAA46B9}" destId="{C6A6A95C-73D4-41C5-9C16-946666D82404}" srcOrd="2" destOrd="0" parTransId="{2B003EFC-5626-40C1-8727-135CF8BD9C87}" sibTransId="{91E0E748-CD6E-4500-8E70-76E3F73E0757}"/>
    <dgm:cxn modelId="{1FEF0089-10C1-4518-9FB2-BDF3C9D20846}" type="presOf" srcId="{C0407679-FCF7-41B4-B745-E091DFAA46B9}" destId="{753AA79C-8F61-4032-9E4F-F30C69935B8E}" srcOrd="0" destOrd="0" presId="urn:microsoft.com/office/officeart/2018/2/layout/IconCircleList"/>
    <dgm:cxn modelId="{BB009EBA-A55C-4569-9D38-C27CF2BAAB2E}" type="presOf" srcId="{6F83B81F-2E1F-40EB-A3F6-8E62B7977850}" destId="{5713C919-4276-4E46-AC15-98D8A590CC57}" srcOrd="0" destOrd="0" presId="urn:microsoft.com/office/officeart/2018/2/layout/IconCircleList"/>
    <dgm:cxn modelId="{38F203F8-22CF-4415-BAB1-E128545E4406}" type="presOf" srcId="{91E0E748-CD6E-4500-8E70-76E3F73E0757}" destId="{B8CAB0A5-8396-41C7-9F64-F0CE0876EDB8}" srcOrd="0" destOrd="0" presId="urn:microsoft.com/office/officeart/2018/2/layout/IconCircleList"/>
    <dgm:cxn modelId="{1A467DC8-12B7-4B37-900F-B1646C1E2CAF}" type="presParOf" srcId="{753AA79C-8F61-4032-9E4F-F30C69935B8E}" destId="{F9970560-985B-44EB-B393-EF87575D8C6A}" srcOrd="0" destOrd="0" presId="urn:microsoft.com/office/officeart/2018/2/layout/IconCircleList"/>
    <dgm:cxn modelId="{78D9EE4E-B481-4443-85E1-E1007EF60C10}" type="presParOf" srcId="{F9970560-985B-44EB-B393-EF87575D8C6A}" destId="{5C4A5F05-ABA4-4762-B291-4E936DE11BD5}" srcOrd="0" destOrd="0" presId="urn:microsoft.com/office/officeart/2018/2/layout/IconCircleList"/>
    <dgm:cxn modelId="{45C3DF3C-FCE6-42DE-9185-35BE325407F1}" type="presParOf" srcId="{5C4A5F05-ABA4-4762-B291-4E936DE11BD5}" destId="{B840ECB0-A7D8-400B-B761-71FF06B9E673}" srcOrd="0" destOrd="0" presId="urn:microsoft.com/office/officeart/2018/2/layout/IconCircleList"/>
    <dgm:cxn modelId="{0D3A0C60-5054-40C7-991C-AA9CA13658F2}" type="presParOf" srcId="{5C4A5F05-ABA4-4762-B291-4E936DE11BD5}" destId="{B8705A74-D78B-40DD-A0D5-E7265BED243D}" srcOrd="1" destOrd="0" presId="urn:microsoft.com/office/officeart/2018/2/layout/IconCircleList"/>
    <dgm:cxn modelId="{C490043D-C1E4-448B-9A47-2B55D15BBD1B}" type="presParOf" srcId="{5C4A5F05-ABA4-4762-B291-4E936DE11BD5}" destId="{10B2DE7A-85E5-4F57-9D66-5BCB35BDB33F}" srcOrd="2" destOrd="0" presId="urn:microsoft.com/office/officeart/2018/2/layout/IconCircleList"/>
    <dgm:cxn modelId="{1EFFB2F8-B3F9-483F-99D9-516EFCB78F97}" type="presParOf" srcId="{5C4A5F05-ABA4-4762-B291-4E936DE11BD5}" destId="{5713C919-4276-4E46-AC15-98D8A590CC57}" srcOrd="3" destOrd="0" presId="urn:microsoft.com/office/officeart/2018/2/layout/IconCircleList"/>
    <dgm:cxn modelId="{3A74A1BF-6181-4B40-9C55-0C3305F792F1}" type="presParOf" srcId="{F9970560-985B-44EB-B393-EF87575D8C6A}" destId="{411168AE-AFA6-4F5D-898E-AF2A395DEF36}" srcOrd="1" destOrd="0" presId="urn:microsoft.com/office/officeart/2018/2/layout/IconCircleList"/>
    <dgm:cxn modelId="{FCB6A8A6-841D-4D45-A097-34AABED5311A}" type="presParOf" srcId="{F9970560-985B-44EB-B393-EF87575D8C6A}" destId="{5F0271D8-9946-40B8-8E8D-4939B895E61D}" srcOrd="2" destOrd="0" presId="urn:microsoft.com/office/officeart/2018/2/layout/IconCircleList"/>
    <dgm:cxn modelId="{3B451D4A-86E0-4B34-A17E-98EE290D502F}" type="presParOf" srcId="{5F0271D8-9946-40B8-8E8D-4939B895E61D}" destId="{E468B24F-1982-4389-A4D4-4B01D804A9DD}" srcOrd="0" destOrd="0" presId="urn:microsoft.com/office/officeart/2018/2/layout/IconCircleList"/>
    <dgm:cxn modelId="{BD8C2559-9BC5-4B83-94A4-43E19CCD1F3B}" type="presParOf" srcId="{5F0271D8-9946-40B8-8E8D-4939B895E61D}" destId="{5C089FB6-54D8-402F-A08D-F113942BDCEE}" srcOrd="1" destOrd="0" presId="urn:microsoft.com/office/officeart/2018/2/layout/IconCircleList"/>
    <dgm:cxn modelId="{067900FA-FBFA-45F3-8696-2D5A19DDD8B5}" type="presParOf" srcId="{5F0271D8-9946-40B8-8E8D-4939B895E61D}" destId="{FD90925C-0BB8-4B70-A8AE-F3653DE03CFD}" srcOrd="2" destOrd="0" presId="urn:microsoft.com/office/officeart/2018/2/layout/IconCircleList"/>
    <dgm:cxn modelId="{23404D13-F5E3-4059-861D-829FA504F787}" type="presParOf" srcId="{5F0271D8-9946-40B8-8E8D-4939B895E61D}" destId="{0D0E99FB-6F6C-4963-8867-B6006FA7F344}" srcOrd="3" destOrd="0" presId="urn:microsoft.com/office/officeart/2018/2/layout/IconCircleList"/>
    <dgm:cxn modelId="{6C78CE39-CE52-4E0B-AFA1-2821A9882547}" type="presParOf" srcId="{F9970560-985B-44EB-B393-EF87575D8C6A}" destId="{D1DFAC62-6A9F-42BB-BB50-C1CAE4A6BF26}" srcOrd="3" destOrd="0" presId="urn:microsoft.com/office/officeart/2018/2/layout/IconCircleList"/>
    <dgm:cxn modelId="{11CBDD2B-00F7-435E-A68D-D2C5FF4B48BD}" type="presParOf" srcId="{F9970560-985B-44EB-B393-EF87575D8C6A}" destId="{FAE5D352-5B0D-45F4-94D0-1CDDE9719CD2}" srcOrd="4" destOrd="0" presId="urn:microsoft.com/office/officeart/2018/2/layout/IconCircleList"/>
    <dgm:cxn modelId="{2EB5D4FB-43C3-4B2D-BB35-82D89D172811}" type="presParOf" srcId="{FAE5D352-5B0D-45F4-94D0-1CDDE9719CD2}" destId="{4CB32BA6-76FA-4F77-802E-EC76ED6878F4}" srcOrd="0" destOrd="0" presId="urn:microsoft.com/office/officeart/2018/2/layout/IconCircleList"/>
    <dgm:cxn modelId="{5F2272AB-4383-4F68-A4B9-357087445AD8}" type="presParOf" srcId="{FAE5D352-5B0D-45F4-94D0-1CDDE9719CD2}" destId="{1D7EEFD2-4E06-490C-9B95-CFF71468A338}" srcOrd="1" destOrd="0" presId="urn:microsoft.com/office/officeart/2018/2/layout/IconCircleList"/>
    <dgm:cxn modelId="{D0B4C3F5-C8F7-4D8D-8060-846003FB9786}" type="presParOf" srcId="{FAE5D352-5B0D-45F4-94D0-1CDDE9719CD2}" destId="{E1782297-ECA1-4218-817E-2F7523D78F07}" srcOrd="2" destOrd="0" presId="urn:microsoft.com/office/officeart/2018/2/layout/IconCircleList"/>
    <dgm:cxn modelId="{BC418194-21EE-4248-A055-207C379F1965}" type="presParOf" srcId="{FAE5D352-5B0D-45F4-94D0-1CDDE9719CD2}" destId="{84806B99-1B2F-46A0-B20A-8866E731D3E3}" srcOrd="3" destOrd="0" presId="urn:microsoft.com/office/officeart/2018/2/layout/IconCircleList"/>
    <dgm:cxn modelId="{F526A897-8027-4C0E-99FC-DAAA888C96DC}" type="presParOf" srcId="{F9970560-985B-44EB-B393-EF87575D8C6A}" destId="{B8CAB0A5-8396-41C7-9F64-F0CE0876EDB8}" srcOrd="5" destOrd="0" presId="urn:microsoft.com/office/officeart/2018/2/layout/IconCircleList"/>
    <dgm:cxn modelId="{19F358F9-A504-4441-B412-FFA5FED051B3}" type="presParOf" srcId="{F9970560-985B-44EB-B393-EF87575D8C6A}" destId="{8E2A9FFC-35A4-4F40-852F-8E79DF1E9778}" srcOrd="6" destOrd="0" presId="urn:microsoft.com/office/officeart/2018/2/layout/IconCircleList"/>
    <dgm:cxn modelId="{FC134773-DA30-4F72-9E25-0A26798F954D}" type="presParOf" srcId="{8E2A9FFC-35A4-4F40-852F-8E79DF1E9778}" destId="{4D01D496-8BC8-43EB-9D27-970E1C5DDD7F}" srcOrd="0" destOrd="0" presId="urn:microsoft.com/office/officeart/2018/2/layout/IconCircleList"/>
    <dgm:cxn modelId="{F232FF00-932A-4BF3-A666-3442D7C20F85}" type="presParOf" srcId="{8E2A9FFC-35A4-4F40-852F-8E79DF1E9778}" destId="{5DCC94B6-782D-46B1-A8AA-6D9A1F2E500F}" srcOrd="1" destOrd="0" presId="urn:microsoft.com/office/officeart/2018/2/layout/IconCircleList"/>
    <dgm:cxn modelId="{12CEB89B-F462-480A-9756-0FE838D8DABC}" type="presParOf" srcId="{8E2A9FFC-35A4-4F40-852F-8E79DF1E9778}" destId="{965A98CB-BDE4-4FB5-99D9-CEDC0D116DCD}" srcOrd="2" destOrd="0" presId="urn:microsoft.com/office/officeart/2018/2/layout/IconCircleList"/>
    <dgm:cxn modelId="{8F2F4F2E-CCBA-49B3-AA79-5F64944A9EDF}" type="presParOf" srcId="{8E2A9FFC-35A4-4F40-852F-8E79DF1E9778}" destId="{F7025ADE-0249-497A-B2E7-5BCB98442F4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5CFE4A-7824-4B60-B895-4AA98CD003B5}" type="doc">
      <dgm:prSet loTypeId="urn:microsoft.com/office/officeart/2005/8/layout/vList5" loCatId="list" qsTypeId="urn:microsoft.com/office/officeart/2005/8/quickstyle/simple1" qsCatId="simple" csTypeId="urn:microsoft.com/office/officeart/2005/8/colors/colorful5" csCatId="colorful"/>
      <dgm:spPr/>
      <dgm:t>
        <a:bodyPr/>
        <a:lstStyle/>
        <a:p>
          <a:endParaRPr lang="en-US"/>
        </a:p>
      </dgm:t>
    </dgm:pt>
    <dgm:pt modelId="{908DF513-383E-4303-9DCA-B44B2FCFD9B1}">
      <dgm:prSet/>
      <dgm:spPr/>
      <dgm:t>
        <a:bodyPr/>
        <a:lstStyle/>
        <a:p>
          <a:r>
            <a:rPr lang="en-US" b="1" u="sng"/>
            <a:t>Check</a:t>
          </a:r>
          <a:endParaRPr lang="en-US"/>
        </a:p>
      </dgm:t>
    </dgm:pt>
    <dgm:pt modelId="{C37787E9-D3F0-4A52-A3D9-966D59858137}" type="parTrans" cxnId="{0E0D198E-7CD6-4EDD-8A3B-03A0515EEAC3}">
      <dgm:prSet/>
      <dgm:spPr/>
      <dgm:t>
        <a:bodyPr/>
        <a:lstStyle/>
        <a:p>
          <a:endParaRPr lang="en-US"/>
        </a:p>
      </dgm:t>
    </dgm:pt>
    <dgm:pt modelId="{1F290042-49C7-4F17-A99A-CED433AB1460}" type="sibTrans" cxnId="{0E0D198E-7CD6-4EDD-8A3B-03A0515EEAC3}">
      <dgm:prSet/>
      <dgm:spPr/>
      <dgm:t>
        <a:bodyPr/>
        <a:lstStyle/>
        <a:p>
          <a:endParaRPr lang="en-US"/>
        </a:p>
      </dgm:t>
    </dgm:pt>
    <dgm:pt modelId="{20A610CD-6930-43E5-AF26-05831DF04858}">
      <dgm:prSet/>
      <dgm:spPr/>
      <dgm:t>
        <a:bodyPr/>
        <a:lstStyle/>
        <a:p>
          <a:r>
            <a:rPr lang="en-US"/>
            <a:t>Check for correct email addresses</a:t>
          </a:r>
        </a:p>
      </dgm:t>
    </dgm:pt>
    <dgm:pt modelId="{AE213300-FB0B-49D6-B01D-68EFA517D9E5}" type="parTrans" cxnId="{3F279644-493B-482F-822D-1A3314EF14F9}">
      <dgm:prSet/>
      <dgm:spPr/>
      <dgm:t>
        <a:bodyPr/>
        <a:lstStyle/>
        <a:p>
          <a:endParaRPr lang="en-US"/>
        </a:p>
      </dgm:t>
    </dgm:pt>
    <dgm:pt modelId="{B7893C01-6E6C-4CBD-8BE4-6123D3EDD39C}" type="sibTrans" cxnId="{3F279644-493B-482F-822D-1A3314EF14F9}">
      <dgm:prSet/>
      <dgm:spPr/>
      <dgm:t>
        <a:bodyPr/>
        <a:lstStyle/>
        <a:p>
          <a:endParaRPr lang="en-US"/>
        </a:p>
      </dgm:t>
    </dgm:pt>
    <dgm:pt modelId="{BC147196-A99B-427A-975E-6A006519A112}">
      <dgm:prSet/>
      <dgm:spPr/>
      <dgm:t>
        <a:bodyPr/>
        <a:lstStyle/>
        <a:p>
          <a:r>
            <a:rPr lang="en-US"/>
            <a:t>…@.co vs. …@.com</a:t>
          </a:r>
        </a:p>
      </dgm:t>
    </dgm:pt>
    <dgm:pt modelId="{E13E8429-0E6E-4926-8EC7-86B8E6B11628}" type="parTrans" cxnId="{E41B1E2C-44F9-4901-B9CF-97B79E891957}">
      <dgm:prSet/>
      <dgm:spPr/>
      <dgm:t>
        <a:bodyPr/>
        <a:lstStyle/>
        <a:p>
          <a:endParaRPr lang="en-US"/>
        </a:p>
      </dgm:t>
    </dgm:pt>
    <dgm:pt modelId="{CB17E06C-F03D-48B4-9B0F-3326A20C79D8}" type="sibTrans" cxnId="{E41B1E2C-44F9-4901-B9CF-97B79E891957}">
      <dgm:prSet/>
      <dgm:spPr/>
      <dgm:t>
        <a:bodyPr/>
        <a:lstStyle/>
        <a:p>
          <a:endParaRPr lang="en-US"/>
        </a:p>
      </dgm:t>
    </dgm:pt>
    <dgm:pt modelId="{834A3209-48A7-4550-A6C9-5001749B7A01}">
      <dgm:prSet/>
      <dgm:spPr/>
      <dgm:t>
        <a:bodyPr/>
        <a:lstStyle/>
        <a:p>
          <a:r>
            <a:rPr lang="en-US"/>
            <a:t>…@greatsuccesss.com vs. …@greatsuccess.com</a:t>
          </a:r>
        </a:p>
      </dgm:t>
    </dgm:pt>
    <dgm:pt modelId="{0D752585-B829-49E5-B5A5-341ECF6E1A0A}" type="parTrans" cxnId="{EF2A0766-A4C6-47F7-871D-3EFB99EF3B8D}">
      <dgm:prSet/>
      <dgm:spPr/>
      <dgm:t>
        <a:bodyPr/>
        <a:lstStyle/>
        <a:p>
          <a:endParaRPr lang="en-US"/>
        </a:p>
      </dgm:t>
    </dgm:pt>
    <dgm:pt modelId="{70647761-F65B-40B5-A436-A82AD960BBDC}" type="sibTrans" cxnId="{EF2A0766-A4C6-47F7-871D-3EFB99EF3B8D}">
      <dgm:prSet/>
      <dgm:spPr/>
      <dgm:t>
        <a:bodyPr/>
        <a:lstStyle/>
        <a:p>
          <a:endParaRPr lang="en-US"/>
        </a:p>
      </dgm:t>
    </dgm:pt>
    <dgm:pt modelId="{EAC6C583-008D-4E9C-9897-E0DB3A0B36FE}">
      <dgm:prSet/>
      <dgm:spPr/>
      <dgm:t>
        <a:bodyPr/>
        <a:lstStyle/>
        <a:p>
          <a:r>
            <a:rPr lang="en-US"/>
            <a:t>…@abc-company vs. …@abc_company.com</a:t>
          </a:r>
        </a:p>
      </dgm:t>
    </dgm:pt>
    <dgm:pt modelId="{14AACABB-AF9A-4406-862D-349F61D38757}" type="parTrans" cxnId="{E3053BC9-E12B-4F85-92A1-6606F35459DE}">
      <dgm:prSet/>
      <dgm:spPr/>
      <dgm:t>
        <a:bodyPr/>
        <a:lstStyle/>
        <a:p>
          <a:endParaRPr lang="en-US"/>
        </a:p>
      </dgm:t>
    </dgm:pt>
    <dgm:pt modelId="{B539F8D7-3079-4736-84E5-B21FC8E620E4}" type="sibTrans" cxnId="{E3053BC9-E12B-4F85-92A1-6606F35459DE}">
      <dgm:prSet/>
      <dgm:spPr/>
      <dgm:t>
        <a:bodyPr/>
        <a:lstStyle/>
        <a:p>
          <a:endParaRPr lang="en-US"/>
        </a:p>
      </dgm:t>
    </dgm:pt>
    <dgm:pt modelId="{52498296-9A3D-48D4-86B9-D549CDD25078}">
      <dgm:prSet/>
      <dgm:spPr/>
      <dgm:t>
        <a:bodyPr/>
        <a:lstStyle/>
        <a:p>
          <a:r>
            <a:rPr lang="en-US"/>
            <a:t>Check for requests for secrecy or urgency</a:t>
          </a:r>
        </a:p>
      </dgm:t>
    </dgm:pt>
    <dgm:pt modelId="{367FB9B6-5B1E-4913-BB5F-1B504959EBB2}" type="parTrans" cxnId="{A0264996-5E31-423F-9242-4857ACC105E9}">
      <dgm:prSet/>
      <dgm:spPr/>
      <dgm:t>
        <a:bodyPr/>
        <a:lstStyle/>
        <a:p>
          <a:endParaRPr lang="en-US"/>
        </a:p>
      </dgm:t>
    </dgm:pt>
    <dgm:pt modelId="{33B5EA05-77B1-4304-9DEE-653AFA4051EA}" type="sibTrans" cxnId="{A0264996-5E31-423F-9242-4857ACC105E9}">
      <dgm:prSet/>
      <dgm:spPr/>
      <dgm:t>
        <a:bodyPr/>
        <a:lstStyle/>
        <a:p>
          <a:endParaRPr lang="en-US"/>
        </a:p>
      </dgm:t>
    </dgm:pt>
    <dgm:pt modelId="{07275AC2-FC36-473F-9570-5B42DE9D750D}">
      <dgm:prSet/>
      <dgm:spPr/>
      <dgm:t>
        <a:bodyPr/>
        <a:lstStyle/>
        <a:p>
          <a:r>
            <a:rPr lang="en-US"/>
            <a:t>Be suspicious of “only use Reply” or “only call me at this number”</a:t>
          </a:r>
        </a:p>
      </dgm:t>
    </dgm:pt>
    <dgm:pt modelId="{4EC71D23-7E17-45E5-B66B-BCA263216217}" type="parTrans" cxnId="{A5EF48FB-4AC0-4847-9FBA-7FF15D9D0286}">
      <dgm:prSet/>
      <dgm:spPr/>
      <dgm:t>
        <a:bodyPr/>
        <a:lstStyle/>
        <a:p>
          <a:endParaRPr lang="en-US"/>
        </a:p>
      </dgm:t>
    </dgm:pt>
    <dgm:pt modelId="{6DC4A8E0-3C9C-41BF-95AE-5BCC808DABC0}" type="sibTrans" cxnId="{A5EF48FB-4AC0-4847-9FBA-7FF15D9D0286}">
      <dgm:prSet/>
      <dgm:spPr/>
      <dgm:t>
        <a:bodyPr/>
        <a:lstStyle/>
        <a:p>
          <a:endParaRPr lang="en-US"/>
        </a:p>
      </dgm:t>
    </dgm:pt>
    <dgm:pt modelId="{D52681C2-8951-4530-B3D5-381F4E23B573}">
      <dgm:prSet/>
      <dgm:spPr/>
      <dgm:t>
        <a:bodyPr/>
        <a:lstStyle/>
        <a:p>
          <a:r>
            <a:rPr lang="en-US"/>
            <a:t>Check for consistency with earlier payments</a:t>
          </a:r>
        </a:p>
      </dgm:t>
    </dgm:pt>
    <dgm:pt modelId="{F18F982F-E0D4-4B1E-BA80-0F8DB95A1107}" type="parTrans" cxnId="{CF3E983D-A05D-4393-B2D3-06ABAACC9A52}">
      <dgm:prSet/>
      <dgm:spPr/>
      <dgm:t>
        <a:bodyPr/>
        <a:lstStyle/>
        <a:p>
          <a:endParaRPr lang="en-US"/>
        </a:p>
      </dgm:t>
    </dgm:pt>
    <dgm:pt modelId="{54FCF0F7-8A13-486A-92B9-7E794619E8C1}" type="sibTrans" cxnId="{CF3E983D-A05D-4393-B2D3-06ABAACC9A52}">
      <dgm:prSet/>
      <dgm:spPr/>
      <dgm:t>
        <a:bodyPr/>
        <a:lstStyle/>
        <a:p>
          <a:endParaRPr lang="en-US"/>
        </a:p>
      </dgm:t>
    </dgm:pt>
    <dgm:pt modelId="{ACB49D9E-9CAF-4D47-B970-8BB958781A43}">
      <dgm:prSet/>
      <dgm:spPr/>
      <dgm:t>
        <a:bodyPr/>
        <a:lstStyle/>
        <a:p>
          <a:r>
            <a:rPr lang="en-US"/>
            <a:t>Check prior vendor invoices for domain, timing, frequency, beneficiary, …</a:t>
          </a:r>
        </a:p>
      </dgm:t>
    </dgm:pt>
    <dgm:pt modelId="{C4F9DE94-EF99-47D3-8D6A-749DCE308926}" type="parTrans" cxnId="{DFDAF6F3-30B4-4742-A96D-D992FCA507B1}">
      <dgm:prSet/>
      <dgm:spPr/>
      <dgm:t>
        <a:bodyPr/>
        <a:lstStyle/>
        <a:p>
          <a:endParaRPr lang="en-US"/>
        </a:p>
      </dgm:t>
    </dgm:pt>
    <dgm:pt modelId="{0A319F59-0C1A-4B67-9C94-35782D7FC1C4}" type="sibTrans" cxnId="{DFDAF6F3-30B4-4742-A96D-D992FCA507B1}">
      <dgm:prSet/>
      <dgm:spPr/>
      <dgm:t>
        <a:bodyPr/>
        <a:lstStyle/>
        <a:p>
          <a:endParaRPr lang="en-US"/>
        </a:p>
      </dgm:t>
    </dgm:pt>
    <dgm:pt modelId="{63D36538-7950-4011-9056-9999BB0D1073}" type="pres">
      <dgm:prSet presAssocID="{975CFE4A-7824-4B60-B895-4AA98CD003B5}" presName="Name0" presStyleCnt="0">
        <dgm:presLayoutVars>
          <dgm:dir/>
          <dgm:animLvl val="lvl"/>
          <dgm:resizeHandles val="exact"/>
        </dgm:presLayoutVars>
      </dgm:prSet>
      <dgm:spPr/>
    </dgm:pt>
    <dgm:pt modelId="{29019187-089D-481D-B9DE-A8F38D04B28F}" type="pres">
      <dgm:prSet presAssocID="{908DF513-383E-4303-9DCA-B44B2FCFD9B1}" presName="linNode" presStyleCnt="0"/>
      <dgm:spPr/>
    </dgm:pt>
    <dgm:pt modelId="{9C8C811B-BA22-40B7-8424-81840FC7D35C}" type="pres">
      <dgm:prSet presAssocID="{908DF513-383E-4303-9DCA-B44B2FCFD9B1}" presName="parentText" presStyleLbl="node1" presStyleIdx="0" presStyleCnt="4">
        <dgm:presLayoutVars>
          <dgm:chMax val="1"/>
          <dgm:bulletEnabled val="1"/>
        </dgm:presLayoutVars>
      </dgm:prSet>
      <dgm:spPr/>
    </dgm:pt>
    <dgm:pt modelId="{E345C336-829D-4B56-A6B6-383B516D2ECC}" type="pres">
      <dgm:prSet presAssocID="{1F290042-49C7-4F17-A99A-CED433AB1460}" presName="sp" presStyleCnt="0"/>
      <dgm:spPr/>
    </dgm:pt>
    <dgm:pt modelId="{F9D34CAA-A6C0-4699-B57F-D40154470AB9}" type="pres">
      <dgm:prSet presAssocID="{20A610CD-6930-43E5-AF26-05831DF04858}" presName="linNode" presStyleCnt="0"/>
      <dgm:spPr/>
    </dgm:pt>
    <dgm:pt modelId="{CC053CEF-101D-4347-B1DD-504124A8A916}" type="pres">
      <dgm:prSet presAssocID="{20A610CD-6930-43E5-AF26-05831DF04858}" presName="parentText" presStyleLbl="node1" presStyleIdx="1" presStyleCnt="4">
        <dgm:presLayoutVars>
          <dgm:chMax val="1"/>
          <dgm:bulletEnabled val="1"/>
        </dgm:presLayoutVars>
      </dgm:prSet>
      <dgm:spPr/>
    </dgm:pt>
    <dgm:pt modelId="{FC977239-909E-4E94-B083-3AAD55DC3EEA}" type="pres">
      <dgm:prSet presAssocID="{20A610CD-6930-43E5-AF26-05831DF04858}" presName="descendantText" presStyleLbl="alignAccFollowNode1" presStyleIdx="0" presStyleCnt="3">
        <dgm:presLayoutVars>
          <dgm:bulletEnabled val="1"/>
        </dgm:presLayoutVars>
      </dgm:prSet>
      <dgm:spPr/>
    </dgm:pt>
    <dgm:pt modelId="{F8E603E8-F72A-48D5-AC8D-BB21C2080B23}" type="pres">
      <dgm:prSet presAssocID="{B7893C01-6E6C-4CBD-8BE4-6123D3EDD39C}" presName="sp" presStyleCnt="0"/>
      <dgm:spPr/>
    </dgm:pt>
    <dgm:pt modelId="{CE5ADFF8-DB7E-4200-94F5-B62DB5D6B175}" type="pres">
      <dgm:prSet presAssocID="{52498296-9A3D-48D4-86B9-D549CDD25078}" presName="linNode" presStyleCnt="0"/>
      <dgm:spPr/>
    </dgm:pt>
    <dgm:pt modelId="{9F29DEBC-AF70-4D15-AB61-CC60CF2770D1}" type="pres">
      <dgm:prSet presAssocID="{52498296-9A3D-48D4-86B9-D549CDD25078}" presName="parentText" presStyleLbl="node1" presStyleIdx="2" presStyleCnt="4">
        <dgm:presLayoutVars>
          <dgm:chMax val="1"/>
          <dgm:bulletEnabled val="1"/>
        </dgm:presLayoutVars>
      </dgm:prSet>
      <dgm:spPr/>
    </dgm:pt>
    <dgm:pt modelId="{4220E979-D97E-4173-8BDB-C8F8F0C02E07}" type="pres">
      <dgm:prSet presAssocID="{52498296-9A3D-48D4-86B9-D549CDD25078}" presName="descendantText" presStyleLbl="alignAccFollowNode1" presStyleIdx="1" presStyleCnt="3">
        <dgm:presLayoutVars>
          <dgm:bulletEnabled val="1"/>
        </dgm:presLayoutVars>
      </dgm:prSet>
      <dgm:spPr/>
    </dgm:pt>
    <dgm:pt modelId="{682FCC89-E086-41F8-A252-48CBE7C24839}" type="pres">
      <dgm:prSet presAssocID="{33B5EA05-77B1-4304-9DEE-653AFA4051EA}" presName="sp" presStyleCnt="0"/>
      <dgm:spPr/>
    </dgm:pt>
    <dgm:pt modelId="{7DAE0EDC-1560-4C3C-B682-53D6D7FF7BA4}" type="pres">
      <dgm:prSet presAssocID="{D52681C2-8951-4530-B3D5-381F4E23B573}" presName="linNode" presStyleCnt="0"/>
      <dgm:spPr/>
    </dgm:pt>
    <dgm:pt modelId="{09B610C8-A871-45D9-8E02-58F522A49440}" type="pres">
      <dgm:prSet presAssocID="{D52681C2-8951-4530-B3D5-381F4E23B573}" presName="parentText" presStyleLbl="node1" presStyleIdx="3" presStyleCnt="4">
        <dgm:presLayoutVars>
          <dgm:chMax val="1"/>
          <dgm:bulletEnabled val="1"/>
        </dgm:presLayoutVars>
      </dgm:prSet>
      <dgm:spPr/>
    </dgm:pt>
    <dgm:pt modelId="{385C8F93-5145-4E45-AC07-70377AC911AF}" type="pres">
      <dgm:prSet presAssocID="{D52681C2-8951-4530-B3D5-381F4E23B573}" presName="descendantText" presStyleLbl="alignAccFollowNode1" presStyleIdx="2" presStyleCnt="3">
        <dgm:presLayoutVars>
          <dgm:bulletEnabled val="1"/>
        </dgm:presLayoutVars>
      </dgm:prSet>
      <dgm:spPr/>
    </dgm:pt>
  </dgm:ptLst>
  <dgm:cxnLst>
    <dgm:cxn modelId="{A85C720C-8F4B-45CC-9AF3-FE6D1530630F}" type="presOf" srcId="{20A610CD-6930-43E5-AF26-05831DF04858}" destId="{CC053CEF-101D-4347-B1DD-504124A8A916}" srcOrd="0" destOrd="0" presId="urn:microsoft.com/office/officeart/2005/8/layout/vList5"/>
    <dgm:cxn modelId="{BACEF726-C640-4980-8FBC-DBD71516B6D6}" type="presOf" srcId="{834A3209-48A7-4550-A6C9-5001749B7A01}" destId="{FC977239-909E-4E94-B083-3AAD55DC3EEA}" srcOrd="0" destOrd="1" presId="urn:microsoft.com/office/officeart/2005/8/layout/vList5"/>
    <dgm:cxn modelId="{E41B1E2C-44F9-4901-B9CF-97B79E891957}" srcId="{20A610CD-6930-43E5-AF26-05831DF04858}" destId="{BC147196-A99B-427A-975E-6A006519A112}" srcOrd="0" destOrd="0" parTransId="{E13E8429-0E6E-4926-8EC7-86B8E6B11628}" sibTransId="{CB17E06C-F03D-48B4-9B0F-3326A20C79D8}"/>
    <dgm:cxn modelId="{CF3E983D-A05D-4393-B2D3-06ABAACC9A52}" srcId="{975CFE4A-7824-4B60-B895-4AA98CD003B5}" destId="{D52681C2-8951-4530-B3D5-381F4E23B573}" srcOrd="3" destOrd="0" parTransId="{F18F982F-E0D4-4B1E-BA80-0F8DB95A1107}" sibTransId="{54FCF0F7-8A13-486A-92B9-7E794619E8C1}"/>
    <dgm:cxn modelId="{3F279644-493B-482F-822D-1A3314EF14F9}" srcId="{975CFE4A-7824-4B60-B895-4AA98CD003B5}" destId="{20A610CD-6930-43E5-AF26-05831DF04858}" srcOrd="1" destOrd="0" parTransId="{AE213300-FB0B-49D6-B01D-68EFA517D9E5}" sibTransId="{B7893C01-6E6C-4CBD-8BE4-6123D3EDD39C}"/>
    <dgm:cxn modelId="{EF2A0766-A4C6-47F7-871D-3EFB99EF3B8D}" srcId="{20A610CD-6930-43E5-AF26-05831DF04858}" destId="{834A3209-48A7-4550-A6C9-5001749B7A01}" srcOrd="1" destOrd="0" parTransId="{0D752585-B829-49E5-B5A5-341ECF6E1A0A}" sibTransId="{70647761-F65B-40B5-A436-A82AD960BBDC}"/>
    <dgm:cxn modelId="{E65AD152-E0A9-45EC-9264-F7C9BB80FC36}" type="presOf" srcId="{BC147196-A99B-427A-975E-6A006519A112}" destId="{FC977239-909E-4E94-B083-3AAD55DC3EEA}" srcOrd="0" destOrd="0" presId="urn:microsoft.com/office/officeart/2005/8/layout/vList5"/>
    <dgm:cxn modelId="{31FDD157-BFF1-48BF-B866-6B6FD5CD8127}" type="presOf" srcId="{ACB49D9E-9CAF-4D47-B970-8BB958781A43}" destId="{385C8F93-5145-4E45-AC07-70377AC911AF}" srcOrd="0" destOrd="0" presId="urn:microsoft.com/office/officeart/2005/8/layout/vList5"/>
    <dgm:cxn modelId="{C685A87F-8CF3-41DA-A5F1-A6CAB4737A95}" type="presOf" srcId="{52498296-9A3D-48D4-86B9-D549CDD25078}" destId="{9F29DEBC-AF70-4D15-AB61-CC60CF2770D1}" srcOrd="0" destOrd="0" presId="urn:microsoft.com/office/officeart/2005/8/layout/vList5"/>
    <dgm:cxn modelId="{0E0D198E-7CD6-4EDD-8A3B-03A0515EEAC3}" srcId="{975CFE4A-7824-4B60-B895-4AA98CD003B5}" destId="{908DF513-383E-4303-9DCA-B44B2FCFD9B1}" srcOrd="0" destOrd="0" parTransId="{C37787E9-D3F0-4A52-A3D9-966D59858137}" sibTransId="{1F290042-49C7-4F17-A99A-CED433AB1460}"/>
    <dgm:cxn modelId="{A0264996-5E31-423F-9242-4857ACC105E9}" srcId="{975CFE4A-7824-4B60-B895-4AA98CD003B5}" destId="{52498296-9A3D-48D4-86B9-D549CDD25078}" srcOrd="2" destOrd="0" parTransId="{367FB9B6-5B1E-4913-BB5F-1B504959EBB2}" sibTransId="{33B5EA05-77B1-4304-9DEE-653AFA4051EA}"/>
    <dgm:cxn modelId="{1746A9A5-0502-4FA3-A586-C1444602892B}" type="presOf" srcId="{975CFE4A-7824-4B60-B895-4AA98CD003B5}" destId="{63D36538-7950-4011-9056-9999BB0D1073}" srcOrd="0" destOrd="0" presId="urn:microsoft.com/office/officeart/2005/8/layout/vList5"/>
    <dgm:cxn modelId="{EFE15CC5-ADBC-47CF-9382-49C1E7826CCA}" type="presOf" srcId="{EAC6C583-008D-4E9C-9897-E0DB3A0B36FE}" destId="{FC977239-909E-4E94-B083-3AAD55DC3EEA}" srcOrd="0" destOrd="2" presId="urn:microsoft.com/office/officeart/2005/8/layout/vList5"/>
    <dgm:cxn modelId="{E3053BC9-E12B-4F85-92A1-6606F35459DE}" srcId="{20A610CD-6930-43E5-AF26-05831DF04858}" destId="{EAC6C583-008D-4E9C-9897-E0DB3A0B36FE}" srcOrd="2" destOrd="0" parTransId="{14AACABB-AF9A-4406-862D-349F61D38757}" sibTransId="{B539F8D7-3079-4736-84E5-B21FC8E620E4}"/>
    <dgm:cxn modelId="{D75665CB-1F46-4CA7-B46D-E5041D145CD2}" type="presOf" srcId="{07275AC2-FC36-473F-9570-5B42DE9D750D}" destId="{4220E979-D97E-4173-8BDB-C8F8F0C02E07}" srcOrd="0" destOrd="0" presId="urn:microsoft.com/office/officeart/2005/8/layout/vList5"/>
    <dgm:cxn modelId="{DBE517E1-7D66-4F4E-9223-0D87E99923F1}" type="presOf" srcId="{908DF513-383E-4303-9DCA-B44B2FCFD9B1}" destId="{9C8C811B-BA22-40B7-8424-81840FC7D35C}" srcOrd="0" destOrd="0" presId="urn:microsoft.com/office/officeart/2005/8/layout/vList5"/>
    <dgm:cxn modelId="{DFDAF6F3-30B4-4742-A96D-D992FCA507B1}" srcId="{D52681C2-8951-4530-B3D5-381F4E23B573}" destId="{ACB49D9E-9CAF-4D47-B970-8BB958781A43}" srcOrd="0" destOrd="0" parTransId="{C4F9DE94-EF99-47D3-8D6A-749DCE308926}" sibTransId="{0A319F59-0C1A-4B67-9C94-35782D7FC1C4}"/>
    <dgm:cxn modelId="{2C363CF7-0857-4100-AA0B-3654FAC2E38B}" type="presOf" srcId="{D52681C2-8951-4530-B3D5-381F4E23B573}" destId="{09B610C8-A871-45D9-8E02-58F522A49440}" srcOrd="0" destOrd="0" presId="urn:microsoft.com/office/officeart/2005/8/layout/vList5"/>
    <dgm:cxn modelId="{A5EF48FB-4AC0-4847-9FBA-7FF15D9D0286}" srcId="{52498296-9A3D-48D4-86B9-D549CDD25078}" destId="{07275AC2-FC36-473F-9570-5B42DE9D750D}" srcOrd="0" destOrd="0" parTransId="{4EC71D23-7E17-45E5-B66B-BCA263216217}" sibTransId="{6DC4A8E0-3C9C-41BF-95AE-5BCC808DABC0}"/>
    <dgm:cxn modelId="{A9518BF9-FA20-4760-AA6C-D2B9DD8B1D17}" type="presParOf" srcId="{63D36538-7950-4011-9056-9999BB0D1073}" destId="{29019187-089D-481D-B9DE-A8F38D04B28F}" srcOrd="0" destOrd="0" presId="urn:microsoft.com/office/officeart/2005/8/layout/vList5"/>
    <dgm:cxn modelId="{089BD481-645A-4815-80AF-E93524EB94CA}" type="presParOf" srcId="{29019187-089D-481D-B9DE-A8F38D04B28F}" destId="{9C8C811B-BA22-40B7-8424-81840FC7D35C}" srcOrd="0" destOrd="0" presId="urn:microsoft.com/office/officeart/2005/8/layout/vList5"/>
    <dgm:cxn modelId="{7E8C6668-A69B-4257-9A57-CD4AA1FAB137}" type="presParOf" srcId="{63D36538-7950-4011-9056-9999BB0D1073}" destId="{E345C336-829D-4B56-A6B6-383B516D2ECC}" srcOrd="1" destOrd="0" presId="urn:microsoft.com/office/officeart/2005/8/layout/vList5"/>
    <dgm:cxn modelId="{3F950424-1D7C-482D-8807-79ACB159F7B2}" type="presParOf" srcId="{63D36538-7950-4011-9056-9999BB0D1073}" destId="{F9D34CAA-A6C0-4699-B57F-D40154470AB9}" srcOrd="2" destOrd="0" presId="urn:microsoft.com/office/officeart/2005/8/layout/vList5"/>
    <dgm:cxn modelId="{8EC7A15A-A6C3-465B-AEAB-E96D28A58350}" type="presParOf" srcId="{F9D34CAA-A6C0-4699-B57F-D40154470AB9}" destId="{CC053CEF-101D-4347-B1DD-504124A8A916}" srcOrd="0" destOrd="0" presId="urn:microsoft.com/office/officeart/2005/8/layout/vList5"/>
    <dgm:cxn modelId="{C2FD9831-4486-49A4-A123-86575ECCBE1A}" type="presParOf" srcId="{F9D34CAA-A6C0-4699-B57F-D40154470AB9}" destId="{FC977239-909E-4E94-B083-3AAD55DC3EEA}" srcOrd="1" destOrd="0" presId="urn:microsoft.com/office/officeart/2005/8/layout/vList5"/>
    <dgm:cxn modelId="{5CE1BD15-B4BF-4D35-B003-1DFE7D28558F}" type="presParOf" srcId="{63D36538-7950-4011-9056-9999BB0D1073}" destId="{F8E603E8-F72A-48D5-AC8D-BB21C2080B23}" srcOrd="3" destOrd="0" presId="urn:microsoft.com/office/officeart/2005/8/layout/vList5"/>
    <dgm:cxn modelId="{ECC06F28-D1E9-4741-8C26-DFDC61CE626A}" type="presParOf" srcId="{63D36538-7950-4011-9056-9999BB0D1073}" destId="{CE5ADFF8-DB7E-4200-94F5-B62DB5D6B175}" srcOrd="4" destOrd="0" presId="urn:microsoft.com/office/officeart/2005/8/layout/vList5"/>
    <dgm:cxn modelId="{6D651745-D71C-4243-960E-19485471CAA5}" type="presParOf" srcId="{CE5ADFF8-DB7E-4200-94F5-B62DB5D6B175}" destId="{9F29DEBC-AF70-4D15-AB61-CC60CF2770D1}" srcOrd="0" destOrd="0" presId="urn:microsoft.com/office/officeart/2005/8/layout/vList5"/>
    <dgm:cxn modelId="{D8000120-AEDB-46B0-883B-19EF71E20837}" type="presParOf" srcId="{CE5ADFF8-DB7E-4200-94F5-B62DB5D6B175}" destId="{4220E979-D97E-4173-8BDB-C8F8F0C02E07}" srcOrd="1" destOrd="0" presId="urn:microsoft.com/office/officeart/2005/8/layout/vList5"/>
    <dgm:cxn modelId="{F27DBF68-FDA1-4C1C-88BC-AF8FBAF3A148}" type="presParOf" srcId="{63D36538-7950-4011-9056-9999BB0D1073}" destId="{682FCC89-E086-41F8-A252-48CBE7C24839}" srcOrd="5" destOrd="0" presId="urn:microsoft.com/office/officeart/2005/8/layout/vList5"/>
    <dgm:cxn modelId="{621FA1AA-E093-4EF0-B4FD-8523C9A191D3}" type="presParOf" srcId="{63D36538-7950-4011-9056-9999BB0D1073}" destId="{7DAE0EDC-1560-4C3C-B682-53D6D7FF7BA4}" srcOrd="6" destOrd="0" presId="urn:microsoft.com/office/officeart/2005/8/layout/vList5"/>
    <dgm:cxn modelId="{9C45C384-DE57-4B28-852C-E39C96AB298B}" type="presParOf" srcId="{7DAE0EDC-1560-4C3C-B682-53D6D7FF7BA4}" destId="{09B610C8-A871-45D9-8E02-58F522A49440}" srcOrd="0" destOrd="0" presId="urn:microsoft.com/office/officeart/2005/8/layout/vList5"/>
    <dgm:cxn modelId="{52FEB36C-295C-4B27-904B-1C6D7622C575}" type="presParOf" srcId="{7DAE0EDC-1560-4C3C-B682-53D6D7FF7BA4}" destId="{385C8F93-5145-4E45-AC07-70377AC911A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9BD02B-A7C3-465A-BA86-4E661A274514}"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DA1804E7-8170-46C0-9CBC-FE6F8AB32D67}">
      <dgm:prSet/>
      <dgm:spPr/>
      <dgm:t>
        <a:bodyPr/>
        <a:lstStyle/>
        <a:p>
          <a:r>
            <a:rPr lang="en-US"/>
            <a:t>The use of the word “</a:t>
          </a:r>
          <a:r>
            <a:rPr lang="en-US" b="1"/>
            <a:t>Kindly</a:t>
          </a:r>
          <a:r>
            <a:rPr lang="en-US"/>
            <a:t>”</a:t>
          </a:r>
        </a:p>
      </dgm:t>
    </dgm:pt>
    <dgm:pt modelId="{50C795B7-BA6F-4259-A9BA-C36A70FD4A72}" type="parTrans" cxnId="{3935C1D3-DF58-4819-AF4D-27C6257F2341}">
      <dgm:prSet/>
      <dgm:spPr/>
      <dgm:t>
        <a:bodyPr/>
        <a:lstStyle/>
        <a:p>
          <a:endParaRPr lang="en-US"/>
        </a:p>
      </dgm:t>
    </dgm:pt>
    <dgm:pt modelId="{14C16C56-E69A-407D-9BF4-4DC13B986AE8}" type="sibTrans" cxnId="{3935C1D3-DF58-4819-AF4D-27C6257F2341}">
      <dgm:prSet/>
      <dgm:spPr/>
      <dgm:t>
        <a:bodyPr/>
        <a:lstStyle/>
        <a:p>
          <a:endParaRPr lang="en-US"/>
        </a:p>
      </dgm:t>
    </dgm:pt>
    <dgm:pt modelId="{EBCFB9C4-22F8-49D8-9E23-6FEFEB0476E9}">
      <dgm:prSet/>
      <dgm:spPr/>
      <dgm:t>
        <a:bodyPr/>
        <a:lstStyle/>
        <a:p>
          <a:r>
            <a:rPr lang="en-US"/>
            <a:t>Ask for payment in </a:t>
          </a:r>
          <a:r>
            <a:rPr lang="en-US" b="1"/>
            <a:t>USD</a:t>
          </a:r>
          <a:r>
            <a:rPr lang="en-US"/>
            <a:t>, i.e. 1,500USD.</a:t>
          </a:r>
        </a:p>
      </dgm:t>
    </dgm:pt>
    <dgm:pt modelId="{8268DD20-3A6A-4E56-8946-83DFBCFC1922}" type="parTrans" cxnId="{D89140AA-52CB-4A31-9971-1EDC6E734ED3}">
      <dgm:prSet/>
      <dgm:spPr/>
      <dgm:t>
        <a:bodyPr/>
        <a:lstStyle/>
        <a:p>
          <a:endParaRPr lang="en-US"/>
        </a:p>
      </dgm:t>
    </dgm:pt>
    <dgm:pt modelId="{AD4EAA1F-594E-4889-BC20-ABA8408E1B9F}" type="sibTrans" cxnId="{D89140AA-52CB-4A31-9971-1EDC6E734ED3}">
      <dgm:prSet/>
      <dgm:spPr/>
      <dgm:t>
        <a:bodyPr/>
        <a:lstStyle/>
        <a:p>
          <a:endParaRPr lang="en-US"/>
        </a:p>
      </dgm:t>
    </dgm:pt>
    <dgm:pt modelId="{79BAC3D4-747B-4FC9-8B64-68BB2FC25736}">
      <dgm:prSet/>
      <dgm:spPr/>
      <dgm:t>
        <a:bodyPr/>
        <a:lstStyle/>
        <a:p>
          <a:r>
            <a:rPr lang="en-US"/>
            <a:t>Vendor is insistent on a certain payment method</a:t>
          </a:r>
        </a:p>
      </dgm:t>
    </dgm:pt>
    <dgm:pt modelId="{C9D8A092-6CF4-49A0-AF28-1900780DB9D7}" type="parTrans" cxnId="{C7CC186E-B2FB-428F-9407-6BF018EADF17}">
      <dgm:prSet/>
      <dgm:spPr/>
      <dgm:t>
        <a:bodyPr/>
        <a:lstStyle/>
        <a:p>
          <a:endParaRPr lang="en-US"/>
        </a:p>
      </dgm:t>
    </dgm:pt>
    <dgm:pt modelId="{2A41497F-A7CA-4E34-9424-9930BA9BBDB4}" type="sibTrans" cxnId="{C7CC186E-B2FB-428F-9407-6BF018EADF17}">
      <dgm:prSet/>
      <dgm:spPr/>
      <dgm:t>
        <a:bodyPr/>
        <a:lstStyle/>
        <a:p>
          <a:endParaRPr lang="en-US"/>
        </a:p>
      </dgm:t>
    </dgm:pt>
    <dgm:pt modelId="{3A066FE2-7CAA-48EE-A385-A9DD9C5800FA}">
      <dgm:prSet/>
      <dgm:spPr/>
      <dgm:t>
        <a:bodyPr/>
        <a:lstStyle/>
        <a:p>
          <a:r>
            <a:rPr lang="en-US"/>
            <a:t>Payment instruction is to an out of state bank or location</a:t>
          </a:r>
        </a:p>
      </dgm:t>
    </dgm:pt>
    <dgm:pt modelId="{BF56C558-DA97-42CD-8924-F19ACDDCE671}" type="parTrans" cxnId="{236E2279-3679-454A-979F-35ECA1CF7225}">
      <dgm:prSet/>
      <dgm:spPr/>
      <dgm:t>
        <a:bodyPr/>
        <a:lstStyle/>
        <a:p>
          <a:endParaRPr lang="en-US"/>
        </a:p>
      </dgm:t>
    </dgm:pt>
    <dgm:pt modelId="{D290F9AF-265F-4943-BA03-B6293FB1CCA2}" type="sibTrans" cxnId="{236E2279-3679-454A-979F-35ECA1CF7225}">
      <dgm:prSet/>
      <dgm:spPr/>
      <dgm:t>
        <a:bodyPr/>
        <a:lstStyle/>
        <a:p>
          <a:endParaRPr lang="en-US"/>
        </a:p>
      </dgm:t>
    </dgm:pt>
    <dgm:pt modelId="{8358C74A-9D6C-4A63-9FE7-ADE40A03B435}">
      <dgm:prSet/>
      <dgm:spPr/>
      <dgm:t>
        <a:bodyPr/>
        <a:lstStyle/>
        <a:p>
          <a:r>
            <a:rPr lang="en-US"/>
            <a:t>A branch address in wiring instructions is a red flag!</a:t>
          </a:r>
        </a:p>
      </dgm:t>
    </dgm:pt>
    <dgm:pt modelId="{9427425E-45D7-41D9-8042-171457CD6A57}" type="parTrans" cxnId="{33558F9D-332C-4ED7-AC6E-55B5726DBF78}">
      <dgm:prSet/>
      <dgm:spPr/>
      <dgm:t>
        <a:bodyPr/>
        <a:lstStyle/>
        <a:p>
          <a:endParaRPr lang="en-US"/>
        </a:p>
      </dgm:t>
    </dgm:pt>
    <dgm:pt modelId="{CB888223-C911-4917-AA97-4FD86B28751A}" type="sibTrans" cxnId="{33558F9D-332C-4ED7-AC6E-55B5726DBF78}">
      <dgm:prSet/>
      <dgm:spPr/>
      <dgm:t>
        <a:bodyPr/>
        <a:lstStyle/>
        <a:p>
          <a:endParaRPr lang="en-US"/>
        </a:p>
      </dgm:t>
    </dgm:pt>
    <dgm:pt modelId="{D92A8986-A50A-40F2-A000-6120364A3D5F}">
      <dgm:prSet/>
      <dgm:spPr/>
      <dgm:t>
        <a:bodyPr/>
        <a:lstStyle/>
        <a:p>
          <a:r>
            <a:rPr lang="en-US"/>
            <a:t>Payment instructions are to a person’s account versus a company</a:t>
          </a:r>
        </a:p>
      </dgm:t>
    </dgm:pt>
    <dgm:pt modelId="{75686A16-6BD4-4758-B758-00AFE9E514A1}" type="parTrans" cxnId="{51C9A3B4-60EF-435D-9296-92A50F8E6AE0}">
      <dgm:prSet/>
      <dgm:spPr/>
      <dgm:t>
        <a:bodyPr/>
        <a:lstStyle/>
        <a:p>
          <a:endParaRPr lang="en-US"/>
        </a:p>
      </dgm:t>
    </dgm:pt>
    <dgm:pt modelId="{27137613-F918-423A-A5CD-AD4326A0547F}" type="sibTrans" cxnId="{51C9A3B4-60EF-435D-9296-92A50F8E6AE0}">
      <dgm:prSet/>
      <dgm:spPr/>
      <dgm:t>
        <a:bodyPr/>
        <a:lstStyle/>
        <a:p>
          <a:endParaRPr lang="en-US"/>
        </a:p>
      </dgm:t>
    </dgm:pt>
    <dgm:pt modelId="{7F30FF33-DC7A-4BD1-B358-F16421F8D563}" type="pres">
      <dgm:prSet presAssocID="{9D9BD02B-A7C3-465A-BA86-4E661A274514}" presName="diagram" presStyleCnt="0">
        <dgm:presLayoutVars>
          <dgm:dir/>
          <dgm:resizeHandles val="exact"/>
        </dgm:presLayoutVars>
      </dgm:prSet>
      <dgm:spPr/>
    </dgm:pt>
    <dgm:pt modelId="{8DA93C1A-7735-43B9-9757-37DD1A079B7A}" type="pres">
      <dgm:prSet presAssocID="{DA1804E7-8170-46C0-9CBC-FE6F8AB32D67}" presName="node" presStyleLbl="node1" presStyleIdx="0" presStyleCnt="5">
        <dgm:presLayoutVars>
          <dgm:bulletEnabled val="1"/>
        </dgm:presLayoutVars>
      </dgm:prSet>
      <dgm:spPr/>
    </dgm:pt>
    <dgm:pt modelId="{8CD7E921-C92B-49B7-9EB8-669816D93765}" type="pres">
      <dgm:prSet presAssocID="{14C16C56-E69A-407D-9BF4-4DC13B986AE8}" presName="sibTrans" presStyleLbl="sibTrans2D1" presStyleIdx="0" presStyleCnt="4"/>
      <dgm:spPr/>
    </dgm:pt>
    <dgm:pt modelId="{12E1E860-E687-4ABA-851C-21ECBF5DE2CD}" type="pres">
      <dgm:prSet presAssocID="{14C16C56-E69A-407D-9BF4-4DC13B986AE8}" presName="connectorText" presStyleLbl="sibTrans2D1" presStyleIdx="0" presStyleCnt="4"/>
      <dgm:spPr/>
    </dgm:pt>
    <dgm:pt modelId="{CFE71D56-84EB-4D13-B164-1256191E4131}" type="pres">
      <dgm:prSet presAssocID="{EBCFB9C4-22F8-49D8-9E23-6FEFEB0476E9}" presName="node" presStyleLbl="node1" presStyleIdx="1" presStyleCnt="5">
        <dgm:presLayoutVars>
          <dgm:bulletEnabled val="1"/>
        </dgm:presLayoutVars>
      </dgm:prSet>
      <dgm:spPr/>
    </dgm:pt>
    <dgm:pt modelId="{40A48D11-7A9E-49AA-9040-6DFBA8C7075F}" type="pres">
      <dgm:prSet presAssocID="{AD4EAA1F-594E-4889-BC20-ABA8408E1B9F}" presName="sibTrans" presStyleLbl="sibTrans2D1" presStyleIdx="1" presStyleCnt="4"/>
      <dgm:spPr/>
    </dgm:pt>
    <dgm:pt modelId="{630111B9-0331-458D-A272-D74FB187B230}" type="pres">
      <dgm:prSet presAssocID="{AD4EAA1F-594E-4889-BC20-ABA8408E1B9F}" presName="connectorText" presStyleLbl="sibTrans2D1" presStyleIdx="1" presStyleCnt="4"/>
      <dgm:spPr/>
    </dgm:pt>
    <dgm:pt modelId="{76D8C0A5-A654-4C7B-A0E2-92B0F910E1F5}" type="pres">
      <dgm:prSet presAssocID="{79BAC3D4-747B-4FC9-8B64-68BB2FC25736}" presName="node" presStyleLbl="node1" presStyleIdx="2" presStyleCnt="5">
        <dgm:presLayoutVars>
          <dgm:bulletEnabled val="1"/>
        </dgm:presLayoutVars>
      </dgm:prSet>
      <dgm:spPr/>
    </dgm:pt>
    <dgm:pt modelId="{E60B43D9-E5C2-4438-B390-9A354ACE0B9F}" type="pres">
      <dgm:prSet presAssocID="{2A41497F-A7CA-4E34-9424-9930BA9BBDB4}" presName="sibTrans" presStyleLbl="sibTrans2D1" presStyleIdx="2" presStyleCnt="4"/>
      <dgm:spPr/>
    </dgm:pt>
    <dgm:pt modelId="{8187CA9C-684B-4218-B9C1-A5F662717F04}" type="pres">
      <dgm:prSet presAssocID="{2A41497F-A7CA-4E34-9424-9930BA9BBDB4}" presName="connectorText" presStyleLbl="sibTrans2D1" presStyleIdx="2" presStyleCnt="4"/>
      <dgm:spPr/>
    </dgm:pt>
    <dgm:pt modelId="{22834496-79B2-4231-A951-1E14B86EAF47}" type="pres">
      <dgm:prSet presAssocID="{3A066FE2-7CAA-48EE-A385-A9DD9C5800FA}" presName="node" presStyleLbl="node1" presStyleIdx="3" presStyleCnt="5">
        <dgm:presLayoutVars>
          <dgm:bulletEnabled val="1"/>
        </dgm:presLayoutVars>
      </dgm:prSet>
      <dgm:spPr/>
    </dgm:pt>
    <dgm:pt modelId="{2E1C6B4B-6A3F-43AC-A1DC-BAE7CC7FE3BE}" type="pres">
      <dgm:prSet presAssocID="{D290F9AF-265F-4943-BA03-B6293FB1CCA2}" presName="sibTrans" presStyleLbl="sibTrans2D1" presStyleIdx="3" presStyleCnt="4"/>
      <dgm:spPr/>
    </dgm:pt>
    <dgm:pt modelId="{B420149E-D066-4965-95A8-A2F26B4C6BE8}" type="pres">
      <dgm:prSet presAssocID="{D290F9AF-265F-4943-BA03-B6293FB1CCA2}" presName="connectorText" presStyleLbl="sibTrans2D1" presStyleIdx="3" presStyleCnt="4"/>
      <dgm:spPr/>
    </dgm:pt>
    <dgm:pt modelId="{844C7613-11E6-412D-A6E7-480A93C5215A}" type="pres">
      <dgm:prSet presAssocID="{D92A8986-A50A-40F2-A000-6120364A3D5F}" presName="node" presStyleLbl="node1" presStyleIdx="4" presStyleCnt="5">
        <dgm:presLayoutVars>
          <dgm:bulletEnabled val="1"/>
        </dgm:presLayoutVars>
      </dgm:prSet>
      <dgm:spPr/>
    </dgm:pt>
  </dgm:ptLst>
  <dgm:cxnLst>
    <dgm:cxn modelId="{AA0E542C-4E7A-433D-BFE6-BE0BCF48C66E}" type="presOf" srcId="{D290F9AF-265F-4943-BA03-B6293FB1CCA2}" destId="{2E1C6B4B-6A3F-43AC-A1DC-BAE7CC7FE3BE}" srcOrd="0" destOrd="0" presId="urn:microsoft.com/office/officeart/2005/8/layout/process5"/>
    <dgm:cxn modelId="{6D8FC22C-31FC-4ACE-B31C-75CAD2F9C654}" type="presOf" srcId="{D92A8986-A50A-40F2-A000-6120364A3D5F}" destId="{844C7613-11E6-412D-A6E7-480A93C5215A}" srcOrd="0" destOrd="0" presId="urn:microsoft.com/office/officeart/2005/8/layout/process5"/>
    <dgm:cxn modelId="{A92D633B-775B-4EC1-9722-7799494A3145}" type="presOf" srcId="{14C16C56-E69A-407D-9BF4-4DC13B986AE8}" destId="{8CD7E921-C92B-49B7-9EB8-669816D93765}" srcOrd="0" destOrd="0" presId="urn:microsoft.com/office/officeart/2005/8/layout/process5"/>
    <dgm:cxn modelId="{B32CBB3B-79F0-4358-B529-49B64109CCB5}" type="presOf" srcId="{DA1804E7-8170-46C0-9CBC-FE6F8AB32D67}" destId="{8DA93C1A-7735-43B9-9757-37DD1A079B7A}" srcOrd="0" destOrd="0" presId="urn:microsoft.com/office/officeart/2005/8/layout/process5"/>
    <dgm:cxn modelId="{9B40BA5B-7412-43D0-8F42-A134F3F23A87}" type="presOf" srcId="{AD4EAA1F-594E-4889-BC20-ABA8408E1B9F}" destId="{40A48D11-7A9E-49AA-9040-6DFBA8C7075F}" srcOrd="0" destOrd="0" presId="urn:microsoft.com/office/officeart/2005/8/layout/process5"/>
    <dgm:cxn modelId="{C7CC186E-B2FB-428F-9407-6BF018EADF17}" srcId="{9D9BD02B-A7C3-465A-BA86-4E661A274514}" destId="{79BAC3D4-747B-4FC9-8B64-68BB2FC25736}" srcOrd="2" destOrd="0" parTransId="{C9D8A092-6CF4-49A0-AF28-1900780DB9D7}" sibTransId="{2A41497F-A7CA-4E34-9424-9930BA9BBDB4}"/>
    <dgm:cxn modelId="{B7A31070-949E-4E8C-8CA3-73666D1D1258}" type="presOf" srcId="{EBCFB9C4-22F8-49D8-9E23-6FEFEB0476E9}" destId="{CFE71D56-84EB-4D13-B164-1256191E4131}" srcOrd="0" destOrd="0" presId="urn:microsoft.com/office/officeart/2005/8/layout/process5"/>
    <dgm:cxn modelId="{1DF54251-7280-4084-B171-68FBF6F05CF9}" type="presOf" srcId="{9D9BD02B-A7C3-465A-BA86-4E661A274514}" destId="{7F30FF33-DC7A-4BD1-B358-F16421F8D563}" srcOrd="0" destOrd="0" presId="urn:microsoft.com/office/officeart/2005/8/layout/process5"/>
    <dgm:cxn modelId="{236E2279-3679-454A-979F-35ECA1CF7225}" srcId="{9D9BD02B-A7C3-465A-BA86-4E661A274514}" destId="{3A066FE2-7CAA-48EE-A385-A9DD9C5800FA}" srcOrd="3" destOrd="0" parTransId="{BF56C558-DA97-42CD-8924-F19ACDDCE671}" sibTransId="{D290F9AF-265F-4943-BA03-B6293FB1CCA2}"/>
    <dgm:cxn modelId="{33558F9D-332C-4ED7-AC6E-55B5726DBF78}" srcId="{3A066FE2-7CAA-48EE-A385-A9DD9C5800FA}" destId="{8358C74A-9D6C-4A63-9FE7-ADE40A03B435}" srcOrd="0" destOrd="0" parTransId="{9427425E-45D7-41D9-8042-171457CD6A57}" sibTransId="{CB888223-C911-4917-AA97-4FD86B28751A}"/>
    <dgm:cxn modelId="{09D2B9A3-546C-49F4-A2BF-B92D36BBB585}" type="presOf" srcId="{2A41497F-A7CA-4E34-9424-9930BA9BBDB4}" destId="{8187CA9C-684B-4218-B9C1-A5F662717F04}" srcOrd="1" destOrd="0" presId="urn:microsoft.com/office/officeart/2005/8/layout/process5"/>
    <dgm:cxn modelId="{D89140AA-52CB-4A31-9971-1EDC6E734ED3}" srcId="{9D9BD02B-A7C3-465A-BA86-4E661A274514}" destId="{EBCFB9C4-22F8-49D8-9E23-6FEFEB0476E9}" srcOrd="1" destOrd="0" parTransId="{8268DD20-3A6A-4E56-8946-83DFBCFC1922}" sibTransId="{AD4EAA1F-594E-4889-BC20-ABA8408E1B9F}"/>
    <dgm:cxn modelId="{14E5C6AE-1019-447C-A113-0D57ED7C3D3C}" type="presOf" srcId="{D290F9AF-265F-4943-BA03-B6293FB1CCA2}" destId="{B420149E-D066-4965-95A8-A2F26B4C6BE8}" srcOrd="1" destOrd="0" presId="urn:microsoft.com/office/officeart/2005/8/layout/process5"/>
    <dgm:cxn modelId="{51C9A3B4-60EF-435D-9296-92A50F8E6AE0}" srcId="{9D9BD02B-A7C3-465A-BA86-4E661A274514}" destId="{D92A8986-A50A-40F2-A000-6120364A3D5F}" srcOrd="4" destOrd="0" parTransId="{75686A16-6BD4-4758-B758-00AFE9E514A1}" sibTransId="{27137613-F918-423A-A5CD-AD4326A0547F}"/>
    <dgm:cxn modelId="{A91064B8-AC1A-4B0F-A42E-4C568D3AC29F}" type="presOf" srcId="{8358C74A-9D6C-4A63-9FE7-ADE40A03B435}" destId="{22834496-79B2-4231-A951-1E14B86EAF47}" srcOrd="0" destOrd="1" presId="urn:microsoft.com/office/officeart/2005/8/layout/process5"/>
    <dgm:cxn modelId="{1E062EBB-355F-4940-B935-B65F866D0AD3}" type="presOf" srcId="{2A41497F-A7CA-4E34-9424-9930BA9BBDB4}" destId="{E60B43D9-E5C2-4438-B390-9A354ACE0B9F}" srcOrd="0" destOrd="0" presId="urn:microsoft.com/office/officeart/2005/8/layout/process5"/>
    <dgm:cxn modelId="{B7CB8FBC-00D4-4C15-B84C-F5EE475D4F1F}" type="presOf" srcId="{14C16C56-E69A-407D-9BF4-4DC13B986AE8}" destId="{12E1E860-E687-4ABA-851C-21ECBF5DE2CD}" srcOrd="1" destOrd="0" presId="urn:microsoft.com/office/officeart/2005/8/layout/process5"/>
    <dgm:cxn modelId="{CAF200D3-FC04-49A8-B37D-C75524B542EF}" type="presOf" srcId="{AD4EAA1F-594E-4889-BC20-ABA8408E1B9F}" destId="{630111B9-0331-458D-A272-D74FB187B230}" srcOrd="1" destOrd="0" presId="urn:microsoft.com/office/officeart/2005/8/layout/process5"/>
    <dgm:cxn modelId="{3935C1D3-DF58-4819-AF4D-27C6257F2341}" srcId="{9D9BD02B-A7C3-465A-BA86-4E661A274514}" destId="{DA1804E7-8170-46C0-9CBC-FE6F8AB32D67}" srcOrd="0" destOrd="0" parTransId="{50C795B7-BA6F-4259-A9BA-C36A70FD4A72}" sibTransId="{14C16C56-E69A-407D-9BF4-4DC13B986AE8}"/>
    <dgm:cxn modelId="{3B59D4D7-F38B-4168-9C24-020AB599EEF0}" type="presOf" srcId="{79BAC3D4-747B-4FC9-8B64-68BB2FC25736}" destId="{76D8C0A5-A654-4C7B-A0E2-92B0F910E1F5}" srcOrd="0" destOrd="0" presId="urn:microsoft.com/office/officeart/2005/8/layout/process5"/>
    <dgm:cxn modelId="{785486FA-480D-4E0E-A41A-7D67FA5C25FA}" type="presOf" srcId="{3A066FE2-7CAA-48EE-A385-A9DD9C5800FA}" destId="{22834496-79B2-4231-A951-1E14B86EAF47}" srcOrd="0" destOrd="0" presId="urn:microsoft.com/office/officeart/2005/8/layout/process5"/>
    <dgm:cxn modelId="{589068F4-9A41-4B58-9B7E-3995D3894F2C}" type="presParOf" srcId="{7F30FF33-DC7A-4BD1-B358-F16421F8D563}" destId="{8DA93C1A-7735-43B9-9757-37DD1A079B7A}" srcOrd="0" destOrd="0" presId="urn:microsoft.com/office/officeart/2005/8/layout/process5"/>
    <dgm:cxn modelId="{AAB3C6E8-B280-4171-B624-E5F9B3FF4E08}" type="presParOf" srcId="{7F30FF33-DC7A-4BD1-B358-F16421F8D563}" destId="{8CD7E921-C92B-49B7-9EB8-669816D93765}" srcOrd="1" destOrd="0" presId="urn:microsoft.com/office/officeart/2005/8/layout/process5"/>
    <dgm:cxn modelId="{132E6787-ECBA-4923-9124-A9B9A514B175}" type="presParOf" srcId="{8CD7E921-C92B-49B7-9EB8-669816D93765}" destId="{12E1E860-E687-4ABA-851C-21ECBF5DE2CD}" srcOrd="0" destOrd="0" presId="urn:microsoft.com/office/officeart/2005/8/layout/process5"/>
    <dgm:cxn modelId="{5A62B76B-4EA7-40CA-A0AE-BDE187F79140}" type="presParOf" srcId="{7F30FF33-DC7A-4BD1-B358-F16421F8D563}" destId="{CFE71D56-84EB-4D13-B164-1256191E4131}" srcOrd="2" destOrd="0" presId="urn:microsoft.com/office/officeart/2005/8/layout/process5"/>
    <dgm:cxn modelId="{047F46E1-2464-4B1F-AE2B-92D3CE582ADE}" type="presParOf" srcId="{7F30FF33-DC7A-4BD1-B358-F16421F8D563}" destId="{40A48D11-7A9E-49AA-9040-6DFBA8C7075F}" srcOrd="3" destOrd="0" presId="urn:microsoft.com/office/officeart/2005/8/layout/process5"/>
    <dgm:cxn modelId="{4269C5F8-93A5-4201-B1DC-E4ABAE3858A8}" type="presParOf" srcId="{40A48D11-7A9E-49AA-9040-6DFBA8C7075F}" destId="{630111B9-0331-458D-A272-D74FB187B230}" srcOrd="0" destOrd="0" presId="urn:microsoft.com/office/officeart/2005/8/layout/process5"/>
    <dgm:cxn modelId="{C6D83E3E-02D5-4293-956E-BF0400475E27}" type="presParOf" srcId="{7F30FF33-DC7A-4BD1-B358-F16421F8D563}" destId="{76D8C0A5-A654-4C7B-A0E2-92B0F910E1F5}" srcOrd="4" destOrd="0" presId="urn:microsoft.com/office/officeart/2005/8/layout/process5"/>
    <dgm:cxn modelId="{A0D3928A-91EF-4B84-801F-EAB84A404A8E}" type="presParOf" srcId="{7F30FF33-DC7A-4BD1-B358-F16421F8D563}" destId="{E60B43D9-E5C2-4438-B390-9A354ACE0B9F}" srcOrd="5" destOrd="0" presId="urn:microsoft.com/office/officeart/2005/8/layout/process5"/>
    <dgm:cxn modelId="{40EAF905-3DB3-4904-B39B-2CA4997F8878}" type="presParOf" srcId="{E60B43D9-E5C2-4438-B390-9A354ACE0B9F}" destId="{8187CA9C-684B-4218-B9C1-A5F662717F04}" srcOrd="0" destOrd="0" presId="urn:microsoft.com/office/officeart/2005/8/layout/process5"/>
    <dgm:cxn modelId="{B12DF084-B2E0-4D70-BE9D-6A8248B4877B}" type="presParOf" srcId="{7F30FF33-DC7A-4BD1-B358-F16421F8D563}" destId="{22834496-79B2-4231-A951-1E14B86EAF47}" srcOrd="6" destOrd="0" presId="urn:microsoft.com/office/officeart/2005/8/layout/process5"/>
    <dgm:cxn modelId="{A1491957-0ABA-41DF-85CD-72AD8FB49D2A}" type="presParOf" srcId="{7F30FF33-DC7A-4BD1-B358-F16421F8D563}" destId="{2E1C6B4B-6A3F-43AC-A1DC-BAE7CC7FE3BE}" srcOrd="7" destOrd="0" presId="urn:microsoft.com/office/officeart/2005/8/layout/process5"/>
    <dgm:cxn modelId="{C621A26A-EA37-4508-A21C-8E960DE32141}" type="presParOf" srcId="{2E1C6B4B-6A3F-43AC-A1DC-BAE7CC7FE3BE}" destId="{B420149E-D066-4965-95A8-A2F26B4C6BE8}" srcOrd="0" destOrd="0" presId="urn:microsoft.com/office/officeart/2005/8/layout/process5"/>
    <dgm:cxn modelId="{3557E2F7-EA4A-475C-9154-BC843A42C714}" type="presParOf" srcId="{7F30FF33-DC7A-4BD1-B358-F16421F8D563}" destId="{844C7613-11E6-412D-A6E7-480A93C5215A}"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C28ADA-7117-40F0-89A1-566E0BB8B35C}"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7C9CD6A5-C82A-415D-9508-EEC15686E9A1}">
      <dgm:prSet/>
      <dgm:spPr/>
      <dgm:t>
        <a:bodyPr/>
        <a:lstStyle/>
        <a:p>
          <a:r>
            <a:rPr lang="en-US"/>
            <a:t>Reconcile DAILY!  Business accounts do not have the same protection as consumers. An item is generally settled 1 business day after it clears the account.</a:t>
          </a:r>
        </a:p>
      </dgm:t>
    </dgm:pt>
    <dgm:pt modelId="{F6790477-EE9B-4C3B-8AA6-839F74BE8027}" type="parTrans" cxnId="{B44D3669-6EDA-4557-9EEA-415F782A681A}">
      <dgm:prSet/>
      <dgm:spPr/>
      <dgm:t>
        <a:bodyPr/>
        <a:lstStyle/>
        <a:p>
          <a:endParaRPr lang="en-US"/>
        </a:p>
      </dgm:t>
    </dgm:pt>
    <dgm:pt modelId="{AE3DA8AF-0480-453C-8F52-FB86CFA2F1E2}" type="sibTrans" cxnId="{B44D3669-6EDA-4557-9EEA-415F782A681A}">
      <dgm:prSet/>
      <dgm:spPr/>
      <dgm:t>
        <a:bodyPr/>
        <a:lstStyle/>
        <a:p>
          <a:endParaRPr lang="en-US"/>
        </a:p>
      </dgm:t>
    </dgm:pt>
    <dgm:pt modelId="{A2C7D207-98BE-4708-AA7E-A419B2E63E80}">
      <dgm:prSet/>
      <dgm:spPr/>
      <dgm:t>
        <a:bodyPr/>
        <a:lstStyle/>
        <a:p>
          <a:r>
            <a:rPr lang="en-US"/>
            <a:t>Setup more than one Administrator of users; use dual admin when possible.</a:t>
          </a:r>
        </a:p>
      </dgm:t>
    </dgm:pt>
    <dgm:pt modelId="{6C5DDE2F-85B8-41FC-ABA5-707E0BDF57D7}" type="parTrans" cxnId="{AA248701-6C10-4181-A73A-E3EF22E86FD1}">
      <dgm:prSet/>
      <dgm:spPr/>
      <dgm:t>
        <a:bodyPr/>
        <a:lstStyle/>
        <a:p>
          <a:endParaRPr lang="en-US"/>
        </a:p>
      </dgm:t>
    </dgm:pt>
    <dgm:pt modelId="{97093575-B506-43F3-A479-5A8C12C411FE}" type="sibTrans" cxnId="{AA248701-6C10-4181-A73A-E3EF22E86FD1}">
      <dgm:prSet/>
      <dgm:spPr/>
      <dgm:t>
        <a:bodyPr/>
        <a:lstStyle/>
        <a:p>
          <a:endParaRPr lang="en-US"/>
        </a:p>
      </dgm:t>
    </dgm:pt>
    <dgm:pt modelId="{0ACFCE0B-AB85-49C2-BB4B-991D469219D4}">
      <dgm:prSet/>
      <dgm:spPr/>
      <dgm:t>
        <a:bodyPr/>
        <a:lstStyle/>
        <a:p>
          <a:r>
            <a:rPr lang="en-US"/>
            <a:t>Implement dual control (enter/approve) on all online features that allow for money transfer (bill pay, ACH, and Wires).</a:t>
          </a:r>
        </a:p>
      </dgm:t>
    </dgm:pt>
    <dgm:pt modelId="{0F87746C-172A-49E9-8428-CD22808F3A73}" type="parTrans" cxnId="{0CB8FC65-9504-4678-838D-F5373E2553A2}">
      <dgm:prSet/>
      <dgm:spPr/>
      <dgm:t>
        <a:bodyPr/>
        <a:lstStyle/>
        <a:p>
          <a:endParaRPr lang="en-US"/>
        </a:p>
      </dgm:t>
    </dgm:pt>
    <dgm:pt modelId="{0F4FF4CC-6622-4747-896A-F00C928E8A60}" type="sibTrans" cxnId="{0CB8FC65-9504-4678-838D-F5373E2553A2}">
      <dgm:prSet/>
      <dgm:spPr/>
      <dgm:t>
        <a:bodyPr/>
        <a:lstStyle/>
        <a:p>
          <a:endParaRPr lang="en-US"/>
        </a:p>
      </dgm:t>
    </dgm:pt>
    <dgm:pt modelId="{448E9484-D50D-4280-BD82-28AA5EB90D16}">
      <dgm:prSet/>
      <dgm:spPr/>
      <dgm:t>
        <a:bodyPr/>
        <a:lstStyle/>
        <a:p>
          <a:r>
            <a:rPr lang="en-US"/>
            <a:t>Use tokens for transaction origination online; encourage callbacks and PINs for verbal authentication.</a:t>
          </a:r>
        </a:p>
      </dgm:t>
    </dgm:pt>
    <dgm:pt modelId="{DE5BBEAA-391A-4950-9EE6-8B9F46126B1D}" type="parTrans" cxnId="{054258F4-A369-4E6A-9412-6F0DEE0DEDF7}">
      <dgm:prSet/>
      <dgm:spPr/>
      <dgm:t>
        <a:bodyPr/>
        <a:lstStyle/>
        <a:p>
          <a:endParaRPr lang="en-US"/>
        </a:p>
      </dgm:t>
    </dgm:pt>
    <dgm:pt modelId="{34EE5C6C-6BB4-4807-A284-63C0AE5BB914}" type="sibTrans" cxnId="{054258F4-A369-4E6A-9412-6F0DEE0DEDF7}">
      <dgm:prSet/>
      <dgm:spPr/>
      <dgm:t>
        <a:bodyPr/>
        <a:lstStyle/>
        <a:p>
          <a:endParaRPr lang="en-US"/>
        </a:p>
      </dgm:t>
    </dgm:pt>
    <dgm:pt modelId="{704934A4-8E7E-4272-8C1F-AFDDC8582FAD}">
      <dgm:prSet/>
      <dgm:spPr/>
      <dgm:t>
        <a:bodyPr/>
        <a:lstStyle/>
        <a:p>
          <a:r>
            <a:rPr lang="en-US"/>
            <a:t>Consider multiple layers of approvals for large transactions</a:t>
          </a:r>
        </a:p>
      </dgm:t>
    </dgm:pt>
    <dgm:pt modelId="{F38A32EF-CB62-4961-8B68-368555BAE219}" type="parTrans" cxnId="{E7CD474E-6C87-41E2-A62B-A4D2F429292D}">
      <dgm:prSet/>
      <dgm:spPr/>
      <dgm:t>
        <a:bodyPr/>
        <a:lstStyle/>
        <a:p>
          <a:endParaRPr lang="en-US"/>
        </a:p>
      </dgm:t>
    </dgm:pt>
    <dgm:pt modelId="{CFE8D70D-7278-481A-AB08-F71336D64097}" type="sibTrans" cxnId="{E7CD474E-6C87-41E2-A62B-A4D2F429292D}">
      <dgm:prSet/>
      <dgm:spPr/>
      <dgm:t>
        <a:bodyPr/>
        <a:lstStyle/>
        <a:p>
          <a:endParaRPr lang="en-US"/>
        </a:p>
      </dgm:t>
    </dgm:pt>
    <dgm:pt modelId="{A945D9F5-F704-4C2F-8DDE-CAA7826D48FA}">
      <dgm:prSet/>
      <dgm:spPr/>
      <dgm:t>
        <a:bodyPr/>
        <a:lstStyle/>
        <a:p>
          <a:r>
            <a:rPr lang="en-US"/>
            <a:t>Do not allow for International Wires if not needed</a:t>
          </a:r>
        </a:p>
      </dgm:t>
    </dgm:pt>
    <dgm:pt modelId="{790FB56D-FBB8-4996-9EA5-F7F454D2383E}" type="parTrans" cxnId="{E4D9C72A-5EDB-43A1-8FD2-39E40353139A}">
      <dgm:prSet/>
      <dgm:spPr/>
      <dgm:t>
        <a:bodyPr/>
        <a:lstStyle/>
        <a:p>
          <a:endParaRPr lang="en-US"/>
        </a:p>
      </dgm:t>
    </dgm:pt>
    <dgm:pt modelId="{53EB235C-5769-4415-95D0-E11C800E410A}" type="sibTrans" cxnId="{E4D9C72A-5EDB-43A1-8FD2-39E40353139A}">
      <dgm:prSet/>
      <dgm:spPr/>
      <dgm:t>
        <a:bodyPr/>
        <a:lstStyle/>
        <a:p>
          <a:endParaRPr lang="en-US"/>
        </a:p>
      </dgm:t>
    </dgm:pt>
    <dgm:pt modelId="{A87F6FF0-CBC4-4180-96BC-A0DBB29092E0}">
      <dgm:prSet/>
      <dgm:spPr/>
      <dgm:t>
        <a:bodyPr/>
        <a:lstStyle/>
        <a:p>
          <a:r>
            <a:rPr lang="en-US"/>
            <a:t>Separation of duties such as check writing versus exception management</a:t>
          </a:r>
        </a:p>
      </dgm:t>
    </dgm:pt>
    <dgm:pt modelId="{74FE555B-531A-47FF-AD46-575D7D3BF5B3}" type="parTrans" cxnId="{6ADB9050-C40A-487D-9AB1-133709FCC5F3}">
      <dgm:prSet/>
      <dgm:spPr/>
      <dgm:t>
        <a:bodyPr/>
        <a:lstStyle/>
        <a:p>
          <a:endParaRPr lang="en-US"/>
        </a:p>
      </dgm:t>
    </dgm:pt>
    <dgm:pt modelId="{5C824003-7C81-4207-9537-18DC83D9A0CB}" type="sibTrans" cxnId="{6ADB9050-C40A-487D-9AB1-133709FCC5F3}">
      <dgm:prSet/>
      <dgm:spPr/>
      <dgm:t>
        <a:bodyPr/>
        <a:lstStyle/>
        <a:p>
          <a:endParaRPr lang="en-US"/>
        </a:p>
      </dgm:t>
    </dgm:pt>
    <dgm:pt modelId="{52A3F4CC-F492-47A1-A02F-231F5F4FAD39}">
      <dgm:prSet/>
      <dgm:spPr/>
      <dgm:t>
        <a:bodyPr/>
        <a:lstStyle/>
        <a:p>
          <a:r>
            <a:rPr lang="en-US"/>
            <a:t>Do not accept emails to change account information unless account information has been verified separately through outbound phone call, fax, or face to face. </a:t>
          </a:r>
        </a:p>
      </dgm:t>
    </dgm:pt>
    <dgm:pt modelId="{5189BCB7-ACE1-464E-864A-4FABE7C9AE03}" type="parTrans" cxnId="{D00E7708-E2A6-4A82-83C7-F1A090DA0CE5}">
      <dgm:prSet/>
      <dgm:spPr/>
      <dgm:t>
        <a:bodyPr/>
        <a:lstStyle/>
        <a:p>
          <a:endParaRPr lang="en-US"/>
        </a:p>
      </dgm:t>
    </dgm:pt>
    <dgm:pt modelId="{D378AF13-B796-43BA-ACB6-1DD0C302D058}" type="sibTrans" cxnId="{D00E7708-E2A6-4A82-83C7-F1A090DA0CE5}">
      <dgm:prSet/>
      <dgm:spPr/>
      <dgm:t>
        <a:bodyPr/>
        <a:lstStyle/>
        <a:p>
          <a:endParaRPr lang="en-US"/>
        </a:p>
      </dgm:t>
    </dgm:pt>
    <dgm:pt modelId="{49207FE7-291E-454A-95B2-183C3B9AC48C}" type="pres">
      <dgm:prSet presAssocID="{95C28ADA-7117-40F0-89A1-566E0BB8B35C}" presName="cycle" presStyleCnt="0">
        <dgm:presLayoutVars>
          <dgm:dir/>
          <dgm:resizeHandles val="exact"/>
        </dgm:presLayoutVars>
      </dgm:prSet>
      <dgm:spPr/>
    </dgm:pt>
    <dgm:pt modelId="{72220CAC-431C-49BE-A800-732E269F23CC}" type="pres">
      <dgm:prSet presAssocID="{7C9CD6A5-C82A-415D-9508-EEC15686E9A1}" presName="dummy" presStyleCnt="0"/>
      <dgm:spPr/>
    </dgm:pt>
    <dgm:pt modelId="{4BC08476-BC27-48F7-9DC4-D8B718DBE73F}" type="pres">
      <dgm:prSet presAssocID="{7C9CD6A5-C82A-415D-9508-EEC15686E9A1}" presName="node" presStyleLbl="revTx" presStyleIdx="0" presStyleCnt="8">
        <dgm:presLayoutVars>
          <dgm:bulletEnabled val="1"/>
        </dgm:presLayoutVars>
      </dgm:prSet>
      <dgm:spPr/>
    </dgm:pt>
    <dgm:pt modelId="{C61A11F0-18C5-4924-B578-927A8F2BD782}" type="pres">
      <dgm:prSet presAssocID="{AE3DA8AF-0480-453C-8F52-FB86CFA2F1E2}" presName="sibTrans" presStyleLbl="node1" presStyleIdx="0" presStyleCnt="8"/>
      <dgm:spPr/>
    </dgm:pt>
    <dgm:pt modelId="{5C82A437-8CB9-46C3-8676-1310CFDFEA2F}" type="pres">
      <dgm:prSet presAssocID="{A2C7D207-98BE-4708-AA7E-A419B2E63E80}" presName="dummy" presStyleCnt="0"/>
      <dgm:spPr/>
    </dgm:pt>
    <dgm:pt modelId="{7CF3A081-7D1F-40C0-8738-83D06FCFBC03}" type="pres">
      <dgm:prSet presAssocID="{A2C7D207-98BE-4708-AA7E-A419B2E63E80}" presName="node" presStyleLbl="revTx" presStyleIdx="1" presStyleCnt="8">
        <dgm:presLayoutVars>
          <dgm:bulletEnabled val="1"/>
        </dgm:presLayoutVars>
      </dgm:prSet>
      <dgm:spPr/>
    </dgm:pt>
    <dgm:pt modelId="{0614376D-0F48-482A-954A-A66C97006BBE}" type="pres">
      <dgm:prSet presAssocID="{97093575-B506-43F3-A479-5A8C12C411FE}" presName="sibTrans" presStyleLbl="node1" presStyleIdx="1" presStyleCnt="8"/>
      <dgm:spPr/>
    </dgm:pt>
    <dgm:pt modelId="{0B9F40C1-3C16-4F04-9B98-5C87202E85CA}" type="pres">
      <dgm:prSet presAssocID="{0ACFCE0B-AB85-49C2-BB4B-991D469219D4}" presName="dummy" presStyleCnt="0"/>
      <dgm:spPr/>
    </dgm:pt>
    <dgm:pt modelId="{B6A42B27-E6A1-4A29-9C46-B1F35EB8FE69}" type="pres">
      <dgm:prSet presAssocID="{0ACFCE0B-AB85-49C2-BB4B-991D469219D4}" presName="node" presStyleLbl="revTx" presStyleIdx="2" presStyleCnt="8">
        <dgm:presLayoutVars>
          <dgm:bulletEnabled val="1"/>
        </dgm:presLayoutVars>
      </dgm:prSet>
      <dgm:spPr/>
    </dgm:pt>
    <dgm:pt modelId="{0A1292E3-2BF7-47CF-9844-6686758A404D}" type="pres">
      <dgm:prSet presAssocID="{0F4FF4CC-6622-4747-896A-F00C928E8A60}" presName="sibTrans" presStyleLbl="node1" presStyleIdx="2" presStyleCnt="8"/>
      <dgm:spPr/>
    </dgm:pt>
    <dgm:pt modelId="{859F443D-D05A-4B19-9CFF-BE11482D38A1}" type="pres">
      <dgm:prSet presAssocID="{448E9484-D50D-4280-BD82-28AA5EB90D16}" presName="dummy" presStyleCnt="0"/>
      <dgm:spPr/>
    </dgm:pt>
    <dgm:pt modelId="{91192D7E-66ED-4515-B293-7A11289DCF37}" type="pres">
      <dgm:prSet presAssocID="{448E9484-D50D-4280-BD82-28AA5EB90D16}" presName="node" presStyleLbl="revTx" presStyleIdx="3" presStyleCnt="8">
        <dgm:presLayoutVars>
          <dgm:bulletEnabled val="1"/>
        </dgm:presLayoutVars>
      </dgm:prSet>
      <dgm:spPr/>
    </dgm:pt>
    <dgm:pt modelId="{4C4BF507-6BA0-4C36-8A39-DD1E86D27A25}" type="pres">
      <dgm:prSet presAssocID="{34EE5C6C-6BB4-4807-A284-63C0AE5BB914}" presName="sibTrans" presStyleLbl="node1" presStyleIdx="3" presStyleCnt="8"/>
      <dgm:spPr/>
    </dgm:pt>
    <dgm:pt modelId="{8CBCD39B-A2E6-4D1C-AB9B-4972054E287D}" type="pres">
      <dgm:prSet presAssocID="{704934A4-8E7E-4272-8C1F-AFDDC8582FAD}" presName="dummy" presStyleCnt="0"/>
      <dgm:spPr/>
    </dgm:pt>
    <dgm:pt modelId="{D6EE816F-90FB-406A-A79A-72F8DF187ABE}" type="pres">
      <dgm:prSet presAssocID="{704934A4-8E7E-4272-8C1F-AFDDC8582FAD}" presName="node" presStyleLbl="revTx" presStyleIdx="4" presStyleCnt="8">
        <dgm:presLayoutVars>
          <dgm:bulletEnabled val="1"/>
        </dgm:presLayoutVars>
      </dgm:prSet>
      <dgm:spPr/>
    </dgm:pt>
    <dgm:pt modelId="{1B12D35E-55DF-4C0E-94BD-7650ACBC0189}" type="pres">
      <dgm:prSet presAssocID="{CFE8D70D-7278-481A-AB08-F71336D64097}" presName="sibTrans" presStyleLbl="node1" presStyleIdx="4" presStyleCnt="8"/>
      <dgm:spPr/>
    </dgm:pt>
    <dgm:pt modelId="{F59E10AB-D774-4FEF-8C27-17C5A1ECB4D5}" type="pres">
      <dgm:prSet presAssocID="{A945D9F5-F704-4C2F-8DDE-CAA7826D48FA}" presName="dummy" presStyleCnt="0"/>
      <dgm:spPr/>
    </dgm:pt>
    <dgm:pt modelId="{ECED590C-0586-4B03-922D-01C729989BF8}" type="pres">
      <dgm:prSet presAssocID="{A945D9F5-F704-4C2F-8DDE-CAA7826D48FA}" presName="node" presStyleLbl="revTx" presStyleIdx="5" presStyleCnt="8">
        <dgm:presLayoutVars>
          <dgm:bulletEnabled val="1"/>
        </dgm:presLayoutVars>
      </dgm:prSet>
      <dgm:spPr/>
    </dgm:pt>
    <dgm:pt modelId="{3B472514-0C2A-4051-95C5-4275D474320F}" type="pres">
      <dgm:prSet presAssocID="{53EB235C-5769-4415-95D0-E11C800E410A}" presName="sibTrans" presStyleLbl="node1" presStyleIdx="5" presStyleCnt="8"/>
      <dgm:spPr/>
    </dgm:pt>
    <dgm:pt modelId="{5310AE85-D9EC-461B-A3A2-A1FE7B6E0CAF}" type="pres">
      <dgm:prSet presAssocID="{A87F6FF0-CBC4-4180-96BC-A0DBB29092E0}" presName="dummy" presStyleCnt="0"/>
      <dgm:spPr/>
    </dgm:pt>
    <dgm:pt modelId="{5D5F8457-72E5-4CE1-BE11-ADD5D52F61EC}" type="pres">
      <dgm:prSet presAssocID="{A87F6FF0-CBC4-4180-96BC-A0DBB29092E0}" presName="node" presStyleLbl="revTx" presStyleIdx="6" presStyleCnt="8">
        <dgm:presLayoutVars>
          <dgm:bulletEnabled val="1"/>
        </dgm:presLayoutVars>
      </dgm:prSet>
      <dgm:spPr/>
    </dgm:pt>
    <dgm:pt modelId="{7C21C477-1D82-4E68-A29F-45BCC4590A8D}" type="pres">
      <dgm:prSet presAssocID="{5C824003-7C81-4207-9537-18DC83D9A0CB}" presName="sibTrans" presStyleLbl="node1" presStyleIdx="6" presStyleCnt="8"/>
      <dgm:spPr/>
    </dgm:pt>
    <dgm:pt modelId="{3684F904-F359-4A37-B67A-774FFF240448}" type="pres">
      <dgm:prSet presAssocID="{52A3F4CC-F492-47A1-A02F-231F5F4FAD39}" presName="dummy" presStyleCnt="0"/>
      <dgm:spPr/>
    </dgm:pt>
    <dgm:pt modelId="{15E6D140-D46A-411E-A28F-003A617EC6FC}" type="pres">
      <dgm:prSet presAssocID="{52A3F4CC-F492-47A1-A02F-231F5F4FAD39}" presName="node" presStyleLbl="revTx" presStyleIdx="7" presStyleCnt="8">
        <dgm:presLayoutVars>
          <dgm:bulletEnabled val="1"/>
        </dgm:presLayoutVars>
      </dgm:prSet>
      <dgm:spPr/>
    </dgm:pt>
    <dgm:pt modelId="{FACEDB88-D3B1-4644-98DA-E48C2A2A47EE}" type="pres">
      <dgm:prSet presAssocID="{D378AF13-B796-43BA-ACB6-1DD0C302D058}" presName="sibTrans" presStyleLbl="node1" presStyleIdx="7" presStyleCnt="8"/>
      <dgm:spPr/>
    </dgm:pt>
  </dgm:ptLst>
  <dgm:cxnLst>
    <dgm:cxn modelId="{AA248701-6C10-4181-A73A-E3EF22E86FD1}" srcId="{95C28ADA-7117-40F0-89A1-566E0BB8B35C}" destId="{A2C7D207-98BE-4708-AA7E-A419B2E63E80}" srcOrd="1" destOrd="0" parTransId="{6C5DDE2F-85B8-41FC-ABA5-707E0BDF57D7}" sibTransId="{97093575-B506-43F3-A479-5A8C12C411FE}"/>
    <dgm:cxn modelId="{D00E7708-E2A6-4A82-83C7-F1A090DA0CE5}" srcId="{95C28ADA-7117-40F0-89A1-566E0BB8B35C}" destId="{52A3F4CC-F492-47A1-A02F-231F5F4FAD39}" srcOrd="7" destOrd="0" parTransId="{5189BCB7-ACE1-464E-864A-4FABE7C9AE03}" sibTransId="{D378AF13-B796-43BA-ACB6-1DD0C302D058}"/>
    <dgm:cxn modelId="{963A9D0D-BA0F-49F2-A53C-A6B353795BAD}" type="presOf" srcId="{34EE5C6C-6BB4-4807-A284-63C0AE5BB914}" destId="{4C4BF507-6BA0-4C36-8A39-DD1E86D27A25}" srcOrd="0" destOrd="0" presId="urn:microsoft.com/office/officeart/2005/8/layout/cycle1"/>
    <dgm:cxn modelId="{E4D9C72A-5EDB-43A1-8FD2-39E40353139A}" srcId="{95C28ADA-7117-40F0-89A1-566E0BB8B35C}" destId="{A945D9F5-F704-4C2F-8DDE-CAA7826D48FA}" srcOrd="5" destOrd="0" parTransId="{790FB56D-FBB8-4996-9EA5-F7F454D2383E}" sibTransId="{53EB235C-5769-4415-95D0-E11C800E410A}"/>
    <dgm:cxn modelId="{8848145F-75C2-448D-973C-BBD11E26DB19}" type="presOf" srcId="{7C9CD6A5-C82A-415D-9508-EEC15686E9A1}" destId="{4BC08476-BC27-48F7-9DC4-D8B718DBE73F}" srcOrd="0" destOrd="0" presId="urn:microsoft.com/office/officeart/2005/8/layout/cycle1"/>
    <dgm:cxn modelId="{0CB8FC65-9504-4678-838D-F5373E2553A2}" srcId="{95C28ADA-7117-40F0-89A1-566E0BB8B35C}" destId="{0ACFCE0B-AB85-49C2-BB4B-991D469219D4}" srcOrd="2" destOrd="0" parTransId="{0F87746C-172A-49E9-8428-CD22808F3A73}" sibTransId="{0F4FF4CC-6622-4747-896A-F00C928E8A60}"/>
    <dgm:cxn modelId="{73269367-68C4-4C42-86D8-1B7DEF33D1A2}" type="presOf" srcId="{0F4FF4CC-6622-4747-896A-F00C928E8A60}" destId="{0A1292E3-2BF7-47CF-9844-6686758A404D}" srcOrd="0" destOrd="0" presId="urn:microsoft.com/office/officeart/2005/8/layout/cycle1"/>
    <dgm:cxn modelId="{B44D3669-6EDA-4557-9EEA-415F782A681A}" srcId="{95C28ADA-7117-40F0-89A1-566E0BB8B35C}" destId="{7C9CD6A5-C82A-415D-9508-EEC15686E9A1}" srcOrd="0" destOrd="0" parTransId="{F6790477-EE9B-4C3B-8AA6-839F74BE8027}" sibTransId="{AE3DA8AF-0480-453C-8F52-FB86CFA2F1E2}"/>
    <dgm:cxn modelId="{BD6E8949-585A-49D4-8BA8-9E8ADAEF7F71}" type="presOf" srcId="{95C28ADA-7117-40F0-89A1-566E0BB8B35C}" destId="{49207FE7-291E-454A-95B2-183C3B9AC48C}" srcOrd="0" destOrd="0" presId="urn:microsoft.com/office/officeart/2005/8/layout/cycle1"/>
    <dgm:cxn modelId="{478D2D4D-2303-4197-B1C3-8F8BAD697B43}" type="presOf" srcId="{D378AF13-B796-43BA-ACB6-1DD0C302D058}" destId="{FACEDB88-D3B1-4644-98DA-E48C2A2A47EE}" srcOrd="0" destOrd="0" presId="urn:microsoft.com/office/officeart/2005/8/layout/cycle1"/>
    <dgm:cxn modelId="{E7CD474E-6C87-41E2-A62B-A4D2F429292D}" srcId="{95C28ADA-7117-40F0-89A1-566E0BB8B35C}" destId="{704934A4-8E7E-4272-8C1F-AFDDC8582FAD}" srcOrd="4" destOrd="0" parTransId="{F38A32EF-CB62-4961-8B68-368555BAE219}" sibTransId="{CFE8D70D-7278-481A-AB08-F71336D64097}"/>
    <dgm:cxn modelId="{6ADB9050-C40A-487D-9AB1-133709FCC5F3}" srcId="{95C28ADA-7117-40F0-89A1-566E0BB8B35C}" destId="{A87F6FF0-CBC4-4180-96BC-A0DBB29092E0}" srcOrd="6" destOrd="0" parTransId="{74FE555B-531A-47FF-AD46-575D7D3BF5B3}" sibTransId="{5C824003-7C81-4207-9537-18DC83D9A0CB}"/>
    <dgm:cxn modelId="{17AC6C71-E775-449E-B69E-C7FF0DCA18F3}" type="presOf" srcId="{CFE8D70D-7278-481A-AB08-F71336D64097}" destId="{1B12D35E-55DF-4C0E-94BD-7650ACBC0189}" srcOrd="0" destOrd="0" presId="urn:microsoft.com/office/officeart/2005/8/layout/cycle1"/>
    <dgm:cxn modelId="{7E971454-11CF-428D-BCE9-07B39FC0F281}" type="presOf" srcId="{52A3F4CC-F492-47A1-A02F-231F5F4FAD39}" destId="{15E6D140-D46A-411E-A28F-003A617EC6FC}" srcOrd="0" destOrd="0" presId="urn:microsoft.com/office/officeart/2005/8/layout/cycle1"/>
    <dgm:cxn modelId="{4CDDD37B-B303-456D-97D9-87BB30687C68}" type="presOf" srcId="{5C824003-7C81-4207-9537-18DC83D9A0CB}" destId="{7C21C477-1D82-4E68-A29F-45BCC4590A8D}" srcOrd="0" destOrd="0" presId="urn:microsoft.com/office/officeart/2005/8/layout/cycle1"/>
    <dgm:cxn modelId="{A3F69880-C8ED-4BDD-BCFC-D7C7DC97ABF5}" type="presOf" srcId="{A87F6FF0-CBC4-4180-96BC-A0DBB29092E0}" destId="{5D5F8457-72E5-4CE1-BE11-ADD5D52F61EC}" srcOrd="0" destOrd="0" presId="urn:microsoft.com/office/officeart/2005/8/layout/cycle1"/>
    <dgm:cxn modelId="{393A7285-40DE-4C8B-86E1-6CCEC8F1AB16}" type="presOf" srcId="{448E9484-D50D-4280-BD82-28AA5EB90D16}" destId="{91192D7E-66ED-4515-B293-7A11289DCF37}" srcOrd="0" destOrd="0" presId="urn:microsoft.com/office/officeart/2005/8/layout/cycle1"/>
    <dgm:cxn modelId="{25207B8F-4BFF-4A4B-B360-01B6FA684D00}" type="presOf" srcId="{0ACFCE0B-AB85-49C2-BB4B-991D469219D4}" destId="{B6A42B27-E6A1-4A29-9C46-B1F35EB8FE69}" srcOrd="0" destOrd="0" presId="urn:microsoft.com/office/officeart/2005/8/layout/cycle1"/>
    <dgm:cxn modelId="{1C7B04B8-8AE0-4CF2-BF40-3B405224B593}" type="presOf" srcId="{AE3DA8AF-0480-453C-8F52-FB86CFA2F1E2}" destId="{C61A11F0-18C5-4924-B578-927A8F2BD782}" srcOrd="0" destOrd="0" presId="urn:microsoft.com/office/officeart/2005/8/layout/cycle1"/>
    <dgm:cxn modelId="{E1DC46B9-D015-4D67-8476-2FAED200B9A3}" type="presOf" srcId="{A945D9F5-F704-4C2F-8DDE-CAA7826D48FA}" destId="{ECED590C-0586-4B03-922D-01C729989BF8}" srcOrd="0" destOrd="0" presId="urn:microsoft.com/office/officeart/2005/8/layout/cycle1"/>
    <dgm:cxn modelId="{8F283AC9-5138-4AA0-AD13-ABC03281E0C9}" type="presOf" srcId="{A2C7D207-98BE-4708-AA7E-A419B2E63E80}" destId="{7CF3A081-7D1F-40C0-8738-83D06FCFBC03}" srcOrd="0" destOrd="0" presId="urn:microsoft.com/office/officeart/2005/8/layout/cycle1"/>
    <dgm:cxn modelId="{835874DE-C3BC-4638-8CC5-2EA9BEF7B83A}" type="presOf" srcId="{53EB235C-5769-4415-95D0-E11C800E410A}" destId="{3B472514-0C2A-4051-95C5-4275D474320F}" srcOrd="0" destOrd="0" presId="urn:microsoft.com/office/officeart/2005/8/layout/cycle1"/>
    <dgm:cxn modelId="{A4723AE3-B8C4-4102-A6E1-040955C0AC77}" type="presOf" srcId="{704934A4-8E7E-4272-8C1F-AFDDC8582FAD}" destId="{D6EE816F-90FB-406A-A79A-72F8DF187ABE}" srcOrd="0" destOrd="0" presId="urn:microsoft.com/office/officeart/2005/8/layout/cycle1"/>
    <dgm:cxn modelId="{637933E8-7A32-4E9D-8A60-24EBBD4DE32E}" type="presOf" srcId="{97093575-B506-43F3-A479-5A8C12C411FE}" destId="{0614376D-0F48-482A-954A-A66C97006BBE}" srcOrd="0" destOrd="0" presId="urn:microsoft.com/office/officeart/2005/8/layout/cycle1"/>
    <dgm:cxn modelId="{054258F4-A369-4E6A-9412-6F0DEE0DEDF7}" srcId="{95C28ADA-7117-40F0-89A1-566E0BB8B35C}" destId="{448E9484-D50D-4280-BD82-28AA5EB90D16}" srcOrd="3" destOrd="0" parTransId="{DE5BBEAA-391A-4950-9EE6-8B9F46126B1D}" sibTransId="{34EE5C6C-6BB4-4807-A284-63C0AE5BB914}"/>
    <dgm:cxn modelId="{A64EE595-AC3A-40DB-9D23-795067710CA7}" type="presParOf" srcId="{49207FE7-291E-454A-95B2-183C3B9AC48C}" destId="{72220CAC-431C-49BE-A800-732E269F23CC}" srcOrd="0" destOrd="0" presId="urn:microsoft.com/office/officeart/2005/8/layout/cycle1"/>
    <dgm:cxn modelId="{D4EBFC42-C66C-4AF5-A74A-69B8D4BB2D15}" type="presParOf" srcId="{49207FE7-291E-454A-95B2-183C3B9AC48C}" destId="{4BC08476-BC27-48F7-9DC4-D8B718DBE73F}" srcOrd="1" destOrd="0" presId="urn:microsoft.com/office/officeart/2005/8/layout/cycle1"/>
    <dgm:cxn modelId="{3F5F1F8E-10B5-44E8-BB8A-2D604838BEC9}" type="presParOf" srcId="{49207FE7-291E-454A-95B2-183C3B9AC48C}" destId="{C61A11F0-18C5-4924-B578-927A8F2BD782}" srcOrd="2" destOrd="0" presId="urn:microsoft.com/office/officeart/2005/8/layout/cycle1"/>
    <dgm:cxn modelId="{B336CA8E-9615-44C9-9B65-89FA40C6C441}" type="presParOf" srcId="{49207FE7-291E-454A-95B2-183C3B9AC48C}" destId="{5C82A437-8CB9-46C3-8676-1310CFDFEA2F}" srcOrd="3" destOrd="0" presId="urn:microsoft.com/office/officeart/2005/8/layout/cycle1"/>
    <dgm:cxn modelId="{1F9E1306-7E56-4FFB-A5B4-7AE42FD66280}" type="presParOf" srcId="{49207FE7-291E-454A-95B2-183C3B9AC48C}" destId="{7CF3A081-7D1F-40C0-8738-83D06FCFBC03}" srcOrd="4" destOrd="0" presId="urn:microsoft.com/office/officeart/2005/8/layout/cycle1"/>
    <dgm:cxn modelId="{2F963F24-9658-4357-952C-D13B1BB93271}" type="presParOf" srcId="{49207FE7-291E-454A-95B2-183C3B9AC48C}" destId="{0614376D-0F48-482A-954A-A66C97006BBE}" srcOrd="5" destOrd="0" presId="urn:microsoft.com/office/officeart/2005/8/layout/cycle1"/>
    <dgm:cxn modelId="{8DB921D3-98A8-49FB-A738-F1887F0CDFAE}" type="presParOf" srcId="{49207FE7-291E-454A-95B2-183C3B9AC48C}" destId="{0B9F40C1-3C16-4F04-9B98-5C87202E85CA}" srcOrd="6" destOrd="0" presId="urn:microsoft.com/office/officeart/2005/8/layout/cycle1"/>
    <dgm:cxn modelId="{ABA1D56F-4E4E-4884-A55A-FA9F8BC654CA}" type="presParOf" srcId="{49207FE7-291E-454A-95B2-183C3B9AC48C}" destId="{B6A42B27-E6A1-4A29-9C46-B1F35EB8FE69}" srcOrd="7" destOrd="0" presId="urn:microsoft.com/office/officeart/2005/8/layout/cycle1"/>
    <dgm:cxn modelId="{844C934D-B026-4659-94AD-CC381087163D}" type="presParOf" srcId="{49207FE7-291E-454A-95B2-183C3B9AC48C}" destId="{0A1292E3-2BF7-47CF-9844-6686758A404D}" srcOrd="8" destOrd="0" presId="urn:microsoft.com/office/officeart/2005/8/layout/cycle1"/>
    <dgm:cxn modelId="{BD69D915-B6AC-415B-84AC-5720891CD75E}" type="presParOf" srcId="{49207FE7-291E-454A-95B2-183C3B9AC48C}" destId="{859F443D-D05A-4B19-9CFF-BE11482D38A1}" srcOrd="9" destOrd="0" presId="urn:microsoft.com/office/officeart/2005/8/layout/cycle1"/>
    <dgm:cxn modelId="{AA7FD1D4-B27A-41D3-A2B7-04BDB23E5E85}" type="presParOf" srcId="{49207FE7-291E-454A-95B2-183C3B9AC48C}" destId="{91192D7E-66ED-4515-B293-7A11289DCF37}" srcOrd="10" destOrd="0" presId="urn:microsoft.com/office/officeart/2005/8/layout/cycle1"/>
    <dgm:cxn modelId="{6A554C4B-C305-49D5-B904-7E4D531254FC}" type="presParOf" srcId="{49207FE7-291E-454A-95B2-183C3B9AC48C}" destId="{4C4BF507-6BA0-4C36-8A39-DD1E86D27A25}" srcOrd="11" destOrd="0" presId="urn:microsoft.com/office/officeart/2005/8/layout/cycle1"/>
    <dgm:cxn modelId="{750A6577-E280-4D4D-8F15-4DE841A448F9}" type="presParOf" srcId="{49207FE7-291E-454A-95B2-183C3B9AC48C}" destId="{8CBCD39B-A2E6-4D1C-AB9B-4972054E287D}" srcOrd="12" destOrd="0" presId="urn:microsoft.com/office/officeart/2005/8/layout/cycle1"/>
    <dgm:cxn modelId="{2FBA50D5-156D-4CF5-BE9A-738938485546}" type="presParOf" srcId="{49207FE7-291E-454A-95B2-183C3B9AC48C}" destId="{D6EE816F-90FB-406A-A79A-72F8DF187ABE}" srcOrd="13" destOrd="0" presId="urn:microsoft.com/office/officeart/2005/8/layout/cycle1"/>
    <dgm:cxn modelId="{5A6B4D00-ADEB-4FC0-84FE-EE30DE51185E}" type="presParOf" srcId="{49207FE7-291E-454A-95B2-183C3B9AC48C}" destId="{1B12D35E-55DF-4C0E-94BD-7650ACBC0189}" srcOrd="14" destOrd="0" presId="urn:microsoft.com/office/officeart/2005/8/layout/cycle1"/>
    <dgm:cxn modelId="{A889FC0F-C0F9-4C30-AFB8-4C310FF754CE}" type="presParOf" srcId="{49207FE7-291E-454A-95B2-183C3B9AC48C}" destId="{F59E10AB-D774-4FEF-8C27-17C5A1ECB4D5}" srcOrd="15" destOrd="0" presId="urn:microsoft.com/office/officeart/2005/8/layout/cycle1"/>
    <dgm:cxn modelId="{790C7E8B-C631-4421-A2DE-88254E588D6A}" type="presParOf" srcId="{49207FE7-291E-454A-95B2-183C3B9AC48C}" destId="{ECED590C-0586-4B03-922D-01C729989BF8}" srcOrd="16" destOrd="0" presId="urn:microsoft.com/office/officeart/2005/8/layout/cycle1"/>
    <dgm:cxn modelId="{53F4E030-1A90-4882-85C7-897B6685E505}" type="presParOf" srcId="{49207FE7-291E-454A-95B2-183C3B9AC48C}" destId="{3B472514-0C2A-4051-95C5-4275D474320F}" srcOrd="17" destOrd="0" presId="urn:microsoft.com/office/officeart/2005/8/layout/cycle1"/>
    <dgm:cxn modelId="{889A3784-7248-4435-94A1-DA753FAC6EEA}" type="presParOf" srcId="{49207FE7-291E-454A-95B2-183C3B9AC48C}" destId="{5310AE85-D9EC-461B-A3A2-A1FE7B6E0CAF}" srcOrd="18" destOrd="0" presId="urn:microsoft.com/office/officeart/2005/8/layout/cycle1"/>
    <dgm:cxn modelId="{EA414E9A-780E-43B8-89E1-B933C748C1D7}" type="presParOf" srcId="{49207FE7-291E-454A-95B2-183C3B9AC48C}" destId="{5D5F8457-72E5-4CE1-BE11-ADD5D52F61EC}" srcOrd="19" destOrd="0" presId="urn:microsoft.com/office/officeart/2005/8/layout/cycle1"/>
    <dgm:cxn modelId="{7BF0453F-CF07-4FE0-B1EF-4857751EE0C7}" type="presParOf" srcId="{49207FE7-291E-454A-95B2-183C3B9AC48C}" destId="{7C21C477-1D82-4E68-A29F-45BCC4590A8D}" srcOrd="20" destOrd="0" presId="urn:microsoft.com/office/officeart/2005/8/layout/cycle1"/>
    <dgm:cxn modelId="{D491D9CD-A079-4AB6-8A99-21DA526CD183}" type="presParOf" srcId="{49207FE7-291E-454A-95B2-183C3B9AC48C}" destId="{3684F904-F359-4A37-B67A-774FFF240448}" srcOrd="21" destOrd="0" presId="urn:microsoft.com/office/officeart/2005/8/layout/cycle1"/>
    <dgm:cxn modelId="{C46DDC8C-F423-4A02-B830-1D52344C1AEF}" type="presParOf" srcId="{49207FE7-291E-454A-95B2-183C3B9AC48C}" destId="{15E6D140-D46A-411E-A28F-003A617EC6FC}" srcOrd="22" destOrd="0" presId="urn:microsoft.com/office/officeart/2005/8/layout/cycle1"/>
    <dgm:cxn modelId="{31928F0D-FC9E-4684-A720-F3E10EFDB4E2}" type="presParOf" srcId="{49207FE7-291E-454A-95B2-183C3B9AC48C}" destId="{FACEDB88-D3B1-4644-98DA-E48C2A2A47EE}" srcOrd="23"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0ECB0-A7D8-400B-B761-71FF06B9E673}">
      <dsp:nvSpPr>
        <dsp:cNvPr id="0" name=""/>
        <dsp:cNvSpPr/>
      </dsp:nvSpPr>
      <dsp:spPr>
        <a:xfrm>
          <a:off x="75130" y="577755"/>
          <a:ext cx="984866" cy="9848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705A74-D78B-40DD-A0D5-E7265BED243D}">
      <dsp:nvSpPr>
        <dsp:cNvPr id="0" name=""/>
        <dsp:cNvSpPr/>
      </dsp:nvSpPr>
      <dsp:spPr>
        <a:xfrm>
          <a:off x="281952" y="784577"/>
          <a:ext cx="571222" cy="57122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13C919-4276-4E46-AC15-98D8A590CC57}">
      <dsp:nvSpPr>
        <dsp:cNvPr id="0" name=""/>
        <dsp:cNvSpPr/>
      </dsp:nvSpPr>
      <dsp:spPr>
        <a:xfrm>
          <a:off x="1271040" y="577755"/>
          <a:ext cx="2321470" cy="98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dirty="0"/>
            <a:t>Avoid clicking on links and attachments in email</a:t>
          </a:r>
          <a:r>
            <a:rPr lang="en-US" sz="1100" kern="1200" dirty="0"/>
            <a:t>, even in messages that appear to be sent from someone you have heard from previously. And as the phishing examples above demonstrate, many of today’s phishing scams use elements from hacked databases to make their lures more convincing.</a:t>
          </a:r>
        </a:p>
      </dsp:txBody>
      <dsp:txXfrm>
        <a:off x="1271040" y="577755"/>
        <a:ext cx="2321470" cy="984866"/>
      </dsp:txXfrm>
    </dsp:sp>
    <dsp:sp modelId="{E468B24F-1982-4389-A4D4-4B01D804A9DD}">
      <dsp:nvSpPr>
        <dsp:cNvPr id="0" name=""/>
        <dsp:cNvSpPr/>
      </dsp:nvSpPr>
      <dsp:spPr>
        <a:xfrm>
          <a:off x="3997009" y="577755"/>
          <a:ext cx="984866" cy="9848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089FB6-54D8-402F-A08D-F113942BDCEE}">
      <dsp:nvSpPr>
        <dsp:cNvPr id="0" name=""/>
        <dsp:cNvSpPr/>
      </dsp:nvSpPr>
      <dsp:spPr>
        <a:xfrm>
          <a:off x="4203831" y="784577"/>
          <a:ext cx="571222" cy="57122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D0E99FB-6F6C-4963-8867-B6006FA7F344}">
      <dsp:nvSpPr>
        <dsp:cNvPr id="0" name=""/>
        <dsp:cNvSpPr/>
      </dsp:nvSpPr>
      <dsp:spPr>
        <a:xfrm>
          <a:off x="5192919" y="577755"/>
          <a:ext cx="2321470" cy="98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Urgency should be a giant red flag</a:t>
          </a:r>
          <a:r>
            <a:rPr lang="en-US" sz="1100" kern="1200"/>
            <a:t>. Most phishing scams invoke a temporal element that warns of negative consequences should you fail to respond or act quickly. Take a deep breath and relax. If you’re unsure whether the message is legitimate, visit the site or service in question manually (ideally, using a browser bookmark so as to avoid potential typosquatting sites).</a:t>
          </a:r>
        </a:p>
      </dsp:txBody>
      <dsp:txXfrm>
        <a:off x="5192919" y="577755"/>
        <a:ext cx="2321470" cy="984866"/>
      </dsp:txXfrm>
    </dsp:sp>
    <dsp:sp modelId="{4CB32BA6-76FA-4F77-802E-EC76ED6878F4}">
      <dsp:nvSpPr>
        <dsp:cNvPr id="0" name=""/>
        <dsp:cNvSpPr/>
      </dsp:nvSpPr>
      <dsp:spPr>
        <a:xfrm>
          <a:off x="75130" y="2202732"/>
          <a:ext cx="984866" cy="9848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EEFD2-4E06-490C-9B95-CFF71468A338}">
      <dsp:nvSpPr>
        <dsp:cNvPr id="0" name=""/>
        <dsp:cNvSpPr/>
      </dsp:nvSpPr>
      <dsp:spPr>
        <a:xfrm>
          <a:off x="281952" y="2409554"/>
          <a:ext cx="571222" cy="57122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806B99-1B2F-46A0-B20A-8866E731D3E3}">
      <dsp:nvSpPr>
        <dsp:cNvPr id="0" name=""/>
        <dsp:cNvSpPr/>
      </dsp:nvSpPr>
      <dsp:spPr>
        <a:xfrm>
          <a:off x="1271040" y="2202732"/>
          <a:ext cx="2321470" cy="98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Don’t re-use passwords</a:t>
          </a:r>
          <a:r>
            <a:rPr lang="en-US" sz="1100" kern="1200"/>
            <a:t>. If you’re the kind of person who likes to use the same password across multiple sites, then you consider using a password manager. Some of the more popular password managers include Dashlane, Keepass, LastPass and Roboform.</a:t>
          </a:r>
        </a:p>
      </dsp:txBody>
      <dsp:txXfrm>
        <a:off x="1271040" y="2202732"/>
        <a:ext cx="2321470" cy="984866"/>
      </dsp:txXfrm>
    </dsp:sp>
    <dsp:sp modelId="{4D01D496-8BC8-43EB-9D27-970E1C5DDD7F}">
      <dsp:nvSpPr>
        <dsp:cNvPr id="0" name=""/>
        <dsp:cNvSpPr/>
      </dsp:nvSpPr>
      <dsp:spPr>
        <a:xfrm>
          <a:off x="3997009" y="2202732"/>
          <a:ext cx="984866" cy="98486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CC94B6-782D-46B1-A8AA-6D9A1F2E500F}">
      <dsp:nvSpPr>
        <dsp:cNvPr id="0" name=""/>
        <dsp:cNvSpPr/>
      </dsp:nvSpPr>
      <dsp:spPr>
        <a:xfrm>
          <a:off x="4203831" y="2409554"/>
          <a:ext cx="571222" cy="57122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7025ADE-0249-497A-B2E7-5BCB98442F40}">
      <dsp:nvSpPr>
        <dsp:cNvPr id="0" name=""/>
        <dsp:cNvSpPr/>
      </dsp:nvSpPr>
      <dsp:spPr>
        <a:xfrm>
          <a:off x="5192919" y="2202732"/>
          <a:ext cx="2321470" cy="984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100000"/>
            </a:lnSpc>
            <a:spcBef>
              <a:spcPct val="0"/>
            </a:spcBef>
            <a:spcAft>
              <a:spcPct val="35000"/>
            </a:spcAft>
            <a:buNone/>
          </a:pPr>
          <a:r>
            <a:rPr lang="en-US" sz="1100" b="1" kern="1200"/>
            <a:t>Phone-based phishing uses hacked databases, too. </a:t>
          </a:r>
          <a:r>
            <a:rPr lang="en-US" sz="1100" kern="1200"/>
            <a:t> A great many scams are perpetrated over the phone, leveraging personal and financial information gleaned from past data breaches to make them sound more believable. Remember, </a:t>
          </a:r>
          <a:r>
            <a:rPr lang="en-US" sz="1100" u="sng" kern="1200">
              <a:hlinkClick xmlns:r="http://schemas.openxmlformats.org/officeDocument/2006/relationships" r:id="rId9"/>
            </a:rPr>
            <a:t>When in Doubt: Hang Up, Look Up, &amp; Call Back</a:t>
          </a:r>
          <a:r>
            <a:rPr lang="en-US" sz="1100" kern="1200"/>
            <a:t>.</a:t>
          </a:r>
        </a:p>
      </dsp:txBody>
      <dsp:txXfrm>
        <a:off x="5192919" y="2202732"/>
        <a:ext cx="2321470" cy="9848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C811B-BA22-40B7-8424-81840FC7D35C}">
      <dsp:nvSpPr>
        <dsp:cNvPr id="0" name=""/>
        <dsp:cNvSpPr/>
      </dsp:nvSpPr>
      <dsp:spPr>
        <a:xfrm>
          <a:off x="0" y="1894"/>
          <a:ext cx="2715768" cy="91139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b="1" u="sng" kern="1200"/>
            <a:t>Check</a:t>
          </a:r>
          <a:endParaRPr lang="en-US" sz="2100" kern="1200"/>
        </a:p>
      </dsp:txBody>
      <dsp:txXfrm>
        <a:off x="44491" y="46385"/>
        <a:ext cx="2626786" cy="822413"/>
      </dsp:txXfrm>
    </dsp:sp>
    <dsp:sp modelId="{FC977239-909E-4E94-B083-3AAD55DC3EEA}">
      <dsp:nvSpPr>
        <dsp:cNvPr id="0" name=""/>
        <dsp:cNvSpPr/>
      </dsp:nvSpPr>
      <dsp:spPr>
        <a:xfrm rot="5400000">
          <a:off x="4765225" y="-999458"/>
          <a:ext cx="729116" cy="4828032"/>
        </a:xfrm>
        <a:prstGeom prst="round2Same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…@.co vs. …@.com</a:t>
          </a:r>
        </a:p>
        <a:p>
          <a:pPr marL="114300" lvl="1" indent="-114300" algn="l" defTabSz="577850">
            <a:lnSpc>
              <a:spcPct val="90000"/>
            </a:lnSpc>
            <a:spcBef>
              <a:spcPct val="0"/>
            </a:spcBef>
            <a:spcAft>
              <a:spcPct val="15000"/>
            </a:spcAft>
            <a:buChar char="•"/>
          </a:pPr>
          <a:r>
            <a:rPr lang="en-US" sz="1300" kern="1200"/>
            <a:t>…@greatsuccesss.com vs. …@greatsuccess.com</a:t>
          </a:r>
        </a:p>
        <a:p>
          <a:pPr marL="114300" lvl="1" indent="-114300" algn="l" defTabSz="577850">
            <a:lnSpc>
              <a:spcPct val="90000"/>
            </a:lnSpc>
            <a:spcBef>
              <a:spcPct val="0"/>
            </a:spcBef>
            <a:spcAft>
              <a:spcPct val="15000"/>
            </a:spcAft>
            <a:buChar char="•"/>
          </a:pPr>
          <a:r>
            <a:rPr lang="en-US" sz="1300" kern="1200"/>
            <a:t>…@abc-company vs. …@abc_company.com</a:t>
          </a:r>
        </a:p>
      </dsp:txBody>
      <dsp:txXfrm rot="-5400000">
        <a:off x="2715768" y="1085592"/>
        <a:ext cx="4792439" cy="657930"/>
      </dsp:txXfrm>
    </dsp:sp>
    <dsp:sp modelId="{CC053CEF-101D-4347-B1DD-504124A8A916}">
      <dsp:nvSpPr>
        <dsp:cNvPr id="0" name=""/>
        <dsp:cNvSpPr/>
      </dsp:nvSpPr>
      <dsp:spPr>
        <a:xfrm>
          <a:off x="0" y="958859"/>
          <a:ext cx="2715768" cy="911395"/>
        </a:xfrm>
        <a:prstGeom prst="roundRect">
          <a:avLst/>
        </a:prstGeom>
        <a:solidFill>
          <a:schemeClr val="accent5">
            <a:hueOff val="709040"/>
            <a:satOff val="-7964"/>
            <a:lumOff val="-16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Check for correct email addresses</a:t>
          </a:r>
        </a:p>
      </dsp:txBody>
      <dsp:txXfrm>
        <a:off x="44491" y="1003350"/>
        <a:ext cx="2626786" cy="822413"/>
      </dsp:txXfrm>
    </dsp:sp>
    <dsp:sp modelId="{4220E979-D97E-4173-8BDB-C8F8F0C02E07}">
      <dsp:nvSpPr>
        <dsp:cNvPr id="0" name=""/>
        <dsp:cNvSpPr/>
      </dsp:nvSpPr>
      <dsp:spPr>
        <a:xfrm rot="5400000">
          <a:off x="4765225" y="-42493"/>
          <a:ext cx="729116" cy="4828032"/>
        </a:xfrm>
        <a:prstGeom prst="round2SameRect">
          <a:avLst/>
        </a:prstGeom>
        <a:solidFill>
          <a:schemeClr val="accent5">
            <a:tint val="40000"/>
            <a:alpha val="90000"/>
            <a:hueOff val="1133332"/>
            <a:satOff val="-9941"/>
            <a:lumOff val="-791"/>
            <a:alphaOff val="0"/>
          </a:schemeClr>
        </a:solidFill>
        <a:ln w="15875" cap="flat" cmpd="sng" algn="ctr">
          <a:solidFill>
            <a:schemeClr val="accent5">
              <a:tint val="40000"/>
              <a:alpha val="90000"/>
              <a:hueOff val="1133332"/>
              <a:satOff val="-9941"/>
              <a:lumOff val="-79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Be suspicious of “only use Reply” or “only call me at this number”</a:t>
          </a:r>
        </a:p>
      </dsp:txBody>
      <dsp:txXfrm rot="-5400000">
        <a:off x="2715768" y="2042557"/>
        <a:ext cx="4792439" cy="657930"/>
      </dsp:txXfrm>
    </dsp:sp>
    <dsp:sp modelId="{9F29DEBC-AF70-4D15-AB61-CC60CF2770D1}">
      <dsp:nvSpPr>
        <dsp:cNvPr id="0" name=""/>
        <dsp:cNvSpPr/>
      </dsp:nvSpPr>
      <dsp:spPr>
        <a:xfrm>
          <a:off x="0" y="1915824"/>
          <a:ext cx="2715768" cy="911395"/>
        </a:xfrm>
        <a:prstGeom prst="roundRect">
          <a:avLst/>
        </a:prstGeom>
        <a:solidFill>
          <a:schemeClr val="accent5">
            <a:hueOff val="1418080"/>
            <a:satOff val="-15927"/>
            <a:lumOff val="-339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Check for requests for secrecy or urgency</a:t>
          </a:r>
        </a:p>
      </dsp:txBody>
      <dsp:txXfrm>
        <a:off x="44491" y="1960315"/>
        <a:ext cx="2626786" cy="822413"/>
      </dsp:txXfrm>
    </dsp:sp>
    <dsp:sp modelId="{385C8F93-5145-4E45-AC07-70377AC911AF}">
      <dsp:nvSpPr>
        <dsp:cNvPr id="0" name=""/>
        <dsp:cNvSpPr/>
      </dsp:nvSpPr>
      <dsp:spPr>
        <a:xfrm rot="5400000">
          <a:off x="4765225" y="914471"/>
          <a:ext cx="729116" cy="4828032"/>
        </a:xfrm>
        <a:prstGeom prst="round2SameRect">
          <a:avLst/>
        </a:prstGeom>
        <a:solidFill>
          <a:schemeClr val="accent5">
            <a:tint val="40000"/>
            <a:alpha val="90000"/>
            <a:hueOff val="2266664"/>
            <a:satOff val="-19882"/>
            <a:lumOff val="-1583"/>
            <a:alphaOff val="0"/>
          </a:schemeClr>
        </a:solidFill>
        <a:ln w="15875" cap="flat" cmpd="sng" algn="ctr">
          <a:solidFill>
            <a:schemeClr val="accent5">
              <a:tint val="40000"/>
              <a:alpha val="90000"/>
              <a:hueOff val="2266664"/>
              <a:satOff val="-19882"/>
              <a:lumOff val="-15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t>Check prior vendor invoices for domain, timing, frequency, beneficiary, …</a:t>
          </a:r>
        </a:p>
      </dsp:txBody>
      <dsp:txXfrm rot="-5400000">
        <a:off x="2715768" y="2999522"/>
        <a:ext cx="4792439" cy="657930"/>
      </dsp:txXfrm>
    </dsp:sp>
    <dsp:sp modelId="{09B610C8-A871-45D9-8E02-58F522A49440}">
      <dsp:nvSpPr>
        <dsp:cNvPr id="0" name=""/>
        <dsp:cNvSpPr/>
      </dsp:nvSpPr>
      <dsp:spPr>
        <a:xfrm>
          <a:off x="0" y="2872789"/>
          <a:ext cx="2715768" cy="911395"/>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pPr>
          <a:r>
            <a:rPr lang="en-US" sz="2100" kern="1200"/>
            <a:t>Check for consistency with earlier payments</a:t>
          </a:r>
        </a:p>
      </dsp:txBody>
      <dsp:txXfrm>
        <a:off x="44491" y="2917280"/>
        <a:ext cx="2626786" cy="8224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A93C1A-7735-43B9-9757-37DD1A079B7A}">
      <dsp:nvSpPr>
        <dsp:cNvPr id="0" name=""/>
        <dsp:cNvSpPr/>
      </dsp:nvSpPr>
      <dsp:spPr>
        <a:xfrm>
          <a:off x="7185" y="91518"/>
          <a:ext cx="2147628" cy="12885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The use of the word “</a:t>
          </a:r>
          <a:r>
            <a:rPr lang="en-US" sz="1500" b="1" kern="1200"/>
            <a:t>Kindly</a:t>
          </a:r>
          <a:r>
            <a:rPr lang="en-US" sz="1500" kern="1200"/>
            <a:t>”</a:t>
          </a:r>
        </a:p>
      </dsp:txBody>
      <dsp:txXfrm>
        <a:off x="44926" y="129259"/>
        <a:ext cx="2072146" cy="1213094"/>
      </dsp:txXfrm>
    </dsp:sp>
    <dsp:sp modelId="{8CD7E921-C92B-49B7-9EB8-669816D93765}">
      <dsp:nvSpPr>
        <dsp:cNvPr id="0" name=""/>
        <dsp:cNvSpPr/>
      </dsp:nvSpPr>
      <dsp:spPr>
        <a:xfrm>
          <a:off x="2343804" y="469500"/>
          <a:ext cx="455297" cy="532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43804" y="576022"/>
        <a:ext cx="318708" cy="319567"/>
      </dsp:txXfrm>
    </dsp:sp>
    <dsp:sp modelId="{CFE71D56-84EB-4D13-B164-1256191E4131}">
      <dsp:nvSpPr>
        <dsp:cNvPr id="0" name=""/>
        <dsp:cNvSpPr/>
      </dsp:nvSpPr>
      <dsp:spPr>
        <a:xfrm>
          <a:off x="3013864" y="91518"/>
          <a:ext cx="2147628" cy="12885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Ask for payment in </a:t>
          </a:r>
          <a:r>
            <a:rPr lang="en-US" sz="1500" b="1" kern="1200"/>
            <a:t>USD</a:t>
          </a:r>
          <a:r>
            <a:rPr lang="en-US" sz="1500" kern="1200"/>
            <a:t>, i.e. 1,500USD.</a:t>
          </a:r>
        </a:p>
      </dsp:txBody>
      <dsp:txXfrm>
        <a:off x="3051605" y="129259"/>
        <a:ext cx="2072146" cy="1213094"/>
      </dsp:txXfrm>
    </dsp:sp>
    <dsp:sp modelId="{40A48D11-7A9E-49AA-9040-6DFBA8C7075F}">
      <dsp:nvSpPr>
        <dsp:cNvPr id="0" name=""/>
        <dsp:cNvSpPr/>
      </dsp:nvSpPr>
      <dsp:spPr>
        <a:xfrm>
          <a:off x="5350484" y="469500"/>
          <a:ext cx="455297" cy="532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350484" y="576022"/>
        <a:ext cx="318708" cy="319567"/>
      </dsp:txXfrm>
    </dsp:sp>
    <dsp:sp modelId="{76D8C0A5-A654-4C7B-A0E2-92B0F910E1F5}">
      <dsp:nvSpPr>
        <dsp:cNvPr id="0" name=""/>
        <dsp:cNvSpPr/>
      </dsp:nvSpPr>
      <dsp:spPr>
        <a:xfrm>
          <a:off x="6020544" y="91518"/>
          <a:ext cx="2147628" cy="12885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Vendor is insistent on a certain payment method</a:t>
          </a:r>
        </a:p>
      </dsp:txBody>
      <dsp:txXfrm>
        <a:off x="6058285" y="129259"/>
        <a:ext cx="2072146" cy="1213094"/>
      </dsp:txXfrm>
    </dsp:sp>
    <dsp:sp modelId="{E60B43D9-E5C2-4438-B390-9A354ACE0B9F}">
      <dsp:nvSpPr>
        <dsp:cNvPr id="0" name=""/>
        <dsp:cNvSpPr/>
      </dsp:nvSpPr>
      <dsp:spPr>
        <a:xfrm rot="5400000">
          <a:off x="6866709" y="1530429"/>
          <a:ext cx="455297" cy="532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6934575" y="1569086"/>
        <a:ext cx="319567" cy="318708"/>
      </dsp:txXfrm>
    </dsp:sp>
    <dsp:sp modelId="{22834496-79B2-4231-A951-1E14B86EAF47}">
      <dsp:nvSpPr>
        <dsp:cNvPr id="0" name=""/>
        <dsp:cNvSpPr/>
      </dsp:nvSpPr>
      <dsp:spPr>
        <a:xfrm>
          <a:off x="6020544" y="2239146"/>
          <a:ext cx="2147628" cy="12885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a:t>Payment instruction is to an out of state bank or location</a:t>
          </a:r>
        </a:p>
        <a:p>
          <a:pPr marL="114300" lvl="1" indent="-114300" algn="l" defTabSz="533400">
            <a:lnSpc>
              <a:spcPct val="90000"/>
            </a:lnSpc>
            <a:spcBef>
              <a:spcPct val="0"/>
            </a:spcBef>
            <a:spcAft>
              <a:spcPct val="15000"/>
            </a:spcAft>
            <a:buChar char="•"/>
          </a:pPr>
          <a:r>
            <a:rPr lang="en-US" sz="1200" kern="1200"/>
            <a:t>A branch address in wiring instructions is a red flag!</a:t>
          </a:r>
        </a:p>
      </dsp:txBody>
      <dsp:txXfrm>
        <a:off x="6058285" y="2276887"/>
        <a:ext cx="2072146" cy="1213094"/>
      </dsp:txXfrm>
    </dsp:sp>
    <dsp:sp modelId="{2E1C6B4B-6A3F-43AC-A1DC-BAE7CC7FE3BE}">
      <dsp:nvSpPr>
        <dsp:cNvPr id="0" name=""/>
        <dsp:cNvSpPr/>
      </dsp:nvSpPr>
      <dsp:spPr>
        <a:xfrm rot="10800000">
          <a:off x="5376255" y="2617129"/>
          <a:ext cx="455297" cy="53261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512844" y="2723651"/>
        <a:ext cx="318708" cy="319567"/>
      </dsp:txXfrm>
    </dsp:sp>
    <dsp:sp modelId="{844C7613-11E6-412D-A6E7-480A93C5215A}">
      <dsp:nvSpPr>
        <dsp:cNvPr id="0" name=""/>
        <dsp:cNvSpPr/>
      </dsp:nvSpPr>
      <dsp:spPr>
        <a:xfrm>
          <a:off x="3013864" y="2239146"/>
          <a:ext cx="2147628" cy="128857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Payment instructions are to a person’s account versus a company</a:t>
          </a:r>
        </a:p>
      </dsp:txBody>
      <dsp:txXfrm>
        <a:off x="3051605" y="2276887"/>
        <a:ext cx="2072146" cy="12130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C08476-BC27-48F7-9DC4-D8B718DBE73F}">
      <dsp:nvSpPr>
        <dsp:cNvPr id="0" name=""/>
        <dsp:cNvSpPr/>
      </dsp:nvSpPr>
      <dsp:spPr>
        <a:xfrm>
          <a:off x="3016416" y="2703"/>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Reconcile DAILY!  Business accounts do not have the same protection as consumers. An item is generally settled 1 business day after it clears the account.</a:t>
          </a:r>
        </a:p>
      </dsp:txBody>
      <dsp:txXfrm>
        <a:off x="3016416" y="2703"/>
        <a:ext cx="876873" cy="876873"/>
      </dsp:txXfrm>
    </dsp:sp>
    <dsp:sp modelId="{C61A11F0-18C5-4924-B578-927A8F2BD782}">
      <dsp:nvSpPr>
        <dsp:cNvPr id="0" name=""/>
        <dsp:cNvSpPr/>
      </dsp:nvSpPr>
      <dsp:spPr>
        <a:xfrm>
          <a:off x="149831" y="84148"/>
          <a:ext cx="4883128" cy="4883128"/>
        </a:xfrm>
        <a:prstGeom prst="circularArrow">
          <a:avLst>
            <a:gd name="adj1" fmla="val 3502"/>
            <a:gd name="adj2" fmla="val 217137"/>
            <a:gd name="adj3" fmla="val 19268482"/>
            <a:gd name="adj4" fmla="val 18314380"/>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F3A081-7D1F-40C0-8738-83D06FCFBC03}">
      <dsp:nvSpPr>
        <dsp:cNvPr id="0" name=""/>
        <dsp:cNvSpPr/>
      </dsp:nvSpPr>
      <dsp:spPr>
        <a:xfrm>
          <a:off x="4237531" y="1223817"/>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Setup more than one Administrator of users; use dual admin when possible.</a:t>
          </a:r>
        </a:p>
      </dsp:txBody>
      <dsp:txXfrm>
        <a:off x="4237531" y="1223817"/>
        <a:ext cx="876873" cy="876873"/>
      </dsp:txXfrm>
    </dsp:sp>
    <dsp:sp modelId="{0614376D-0F48-482A-954A-A66C97006BBE}">
      <dsp:nvSpPr>
        <dsp:cNvPr id="0" name=""/>
        <dsp:cNvSpPr/>
      </dsp:nvSpPr>
      <dsp:spPr>
        <a:xfrm>
          <a:off x="149831" y="84148"/>
          <a:ext cx="4883128" cy="4883128"/>
        </a:xfrm>
        <a:prstGeom prst="circularArrow">
          <a:avLst>
            <a:gd name="adj1" fmla="val 3502"/>
            <a:gd name="adj2" fmla="val 217137"/>
            <a:gd name="adj3" fmla="val 434319"/>
            <a:gd name="adj4" fmla="val 20948544"/>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A42B27-E6A1-4A29-9C46-B1F35EB8FE69}">
      <dsp:nvSpPr>
        <dsp:cNvPr id="0" name=""/>
        <dsp:cNvSpPr/>
      </dsp:nvSpPr>
      <dsp:spPr>
        <a:xfrm>
          <a:off x="4237531" y="2950733"/>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Implement dual control (enter/approve) on all online features that allow for money transfer (bill pay, ACH, and Wires).</a:t>
          </a:r>
        </a:p>
      </dsp:txBody>
      <dsp:txXfrm>
        <a:off x="4237531" y="2950733"/>
        <a:ext cx="876873" cy="876873"/>
      </dsp:txXfrm>
    </dsp:sp>
    <dsp:sp modelId="{0A1292E3-2BF7-47CF-9844-6686758A404D}">
      <dsp:nvSpPr>
        <dsp:cNvPr id="0" name=""/>
        <dsp:cNvSpPr/>
      </dsp:nvSpPr>
      <dsp:spPr>
        <a:xfrm>
          <a:off x="149831" y="84148"/>
          <a:ext cx="4883128" cy="4883128"/>
        </a:xfrm>
        <a:prstGeom prst="circularArrow">
          <a:avLst>
            <a:gd name="adj1" fmla="val 3502"/>
            <a:gd name="adj2" fmla="val 217137"/>
            <a:gd name="adj3" fmla="val 3068482"/>
            <a:gd name="adj4" fmla="val 2114380"/>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192D7E-66ED-4515-B293-7A11289DCF37}">
      <dsp:nvSpPr>
        <dsp:cNvPr id="0" name=""/>
        <dsp:cNvSpPr/>
      </dsp:nvSpPr>
      <dsp:spPr>
        <a:xfrm>
          <a:off x="3016416" y="4171848"/>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Use tokens for transaction origination online; encourage callbacks and PINs for verbal authentication.</a:t>
          </a:r>
        </a:p>
      </dsp:txBody>
      <dsp:txXfrm>
        <a:off x="3016416" y="4171848"/>
        <a:ext cx="876873" cy="876873"/>
      </dsp:txXfrm>
    </dsp:sp>
    <dsp:sp modelId="{4C4BF507-6BA0-4C36-8A39-DD1E86D27A25}">
      <dsp:nvSpPr>
        <dsp:cNvPr id="0" name=""/>
        <dsp:cNvSpPr/>
      </dsp:nvSpPr>
      <dsp:spPr>
        <a:xfrm>
          <a:off x="149831" y="84148"/>
          <a:ext cx="4883128" cy="4883128"/>
        </a:xfrm>
        <a:prstGeom prst="circularArrow">
          <a:avLst>
            <a:gd name="adj1" fmla="val 3502"/>
            <a:gd name="adj2" fmla="val 217137"/>
            <a:gd name="adj3" fmla="val 5834319"/>
            <a:gd name="adj4" fmla="val 4748544"/>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EE816F-90FB-406A-A79A-72F8DF187ABE}">
      <dsp:nvSpPr>
        <dsp:cNvPr id="0" name=""/>
        <dsp:cNvSpPr/>
      </dsp:nvSpPr>
      <dsp:spPr>
        <a:xfrm>
          <a:off x="1289500" y="4171848"/>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Consider multiple layers of approvals for large transactions</a:t>
          </a:r>
        </a:p>
      </dsp:txBody>
      <dsp:txXfrm>
        <a:off x="1289500" y="4171848"/>
        <a:ext cx="876873" cy="876873"/>
      </dsp:txXfrm>
    </dsp:sp>
    <dsp:sp modelId="{1B12D35E-55DF-4C0E-94BD-7650ACBC0189}">
      <dsp:nvSpPr>
        <dsp:cNvPr id="0" name=""/>
        <dsp:cNvSpPr/>
      </dsp:nvSpPr>
      <dsp:spPr>
        <a:xfrm>
          <a:off x="149831" y="84148"/>
          <a:ext cx="4883128" cy="4883128"/>
        </a:xfrm>
        <a:prstGeom prst="circularArrow">
          <a:avLst>
            <a:gd name="adj1" fmla="val 3502"/>
            <a:gd name="adj2" fmla="val 217137"/>
            <a:gd name="adj3" fmla="val 8468482"/>
            <a:gd name="adj4" fmla="val 7514380"/>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ED590C-0586-4B03-922D-01C729989BF8}">
      <dsp:nvSpPr>
        <dsp:cNvPr id="0" name=""/>
        <dsp:cNvSpPr/>
      </dsp:nvSpPr>
      <dsp:spPr>
        <a:xfrm>
          <a:off x="68386" y="2950733"/>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Do not allow for International Wires if not needed</a:t>
          </a:r>
        </a:p>
      </dsp:txBody>
      <dsp:txXfrm>
        <a:off x="68386" y="2950733"/>
        <a:ext cx="876873" cy="876873"/>
      </dsp:txXfrm>
    </dsp:sp>
    <dsp:sp modelId="{3B472514-0C2A-4051-95C5-4275D474320F}">
      <dsp:nvSpPr>
        <dsp:cNvPr id="0" name=""/>
        <dsp:cNvSpPr/>
      </dsp:nvSpPr>
      <dsp:spPr>
        <a:xfrm>
          <a:off x="149831" y="84148"/>
          <a:ext cx="4883128" cy="4883128"/>
        </a:xfrm>
        <a:prstGeom prst="circularArrow">
          <a:avLst>
            <a:gd name="adj1" fmla="val 3502"/>
            <a:gd name="adj2" fmla="val 217137"/>
            <a:gd name="adj3" fmla="val 11234319"/>
            <a:gd name="adj4" fmla="val 10148544"/>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D5F8457-72E5-4CE1-BE11-ADD5D52F61EC}">
      <dsp:nvSpPr>
        <dsp:cNvPr id="0" name=""/>
        <dsp:cNvSpPr/>
      </dsp:nvSpPr>
      <dsp:spPr>
        <a:xfrm>
          <a:off x="68386" y="1223817"/>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Separation of duties such as check writing versus exception management</a:t>
          </a:r>
        </a:p>
      </dsp:txBody>
      <dsp:txXfrm>
        <a:off x="68386" y="1223817"/>
        <a:ext cx="876873" cy="876873"/>
      </dsp:txXfrm>
    </dsp:sp>
    <dsp:sp modelId="{7C21C477-1D82-4E68-A29F-45BCC4590A8D}">
      <dsp:nvSpPr>
        <dsp:cNvPr id="0" name=""/>
        <dsp:cNvSpPr/>
      </dsp:nvSpPr>
      <dsp:spPr>
        <a:xfrm>
          <a:off x="149831" y="84148"/>
          <a:ext cx="4883128" cy="4883128"/>
        </a:xfrm>
        <a:prstGeom prst="circularArrow">
          <a:avLst>
            <a:gd name="adj1" fmla="val 3502"/>
            <a:gd name="adj2" fmla="val 217137"/>
            <a:gd name="adj3" fmla="val 13868482"/>
            <a:gd name="adj4" fmla="val 12914380"/>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E6D140-D46A-411E-A28F-003A617EC6FC}">
      <dsp:nvSpPr>
        <dsp:cNvPr id="0" name=""/>
        <dsp:cNvSpPr/>
      </dsp:nvSpPr>
      <dsp:spPr>
        <a:xfrm>
          <a:off x="1289500" y="2703"/>
          <a:ext cx="876873" cy="876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a:t>Do not accept emails to change account information unless account information has been verified separately through outbound phone call, fax, or face to face. </a:t>
          </a:r>
        </a:p>
      </dsp:txBody>
      <dsp:txXfrm>
        <a:off x="1289500" y="2703"/>
        <a:ext cx="876873" cy="876873"/>
      </dsp:txXfrm>
    </dsp:sp>
    <dsp:sp modelId="{FACEDB88-D3B1-4644-98DA-E48C2A2A47EE}">
      <dsp:nvSpPr>
        <dsp:cNvPr id="0" name=""/>
        <dsp:cNvSpPr/>
      </dsp:nvSpPr>
      <dsp:spPr>
        <a:xfrm>
          <a:off x="149831" y="84148"/>
          <a:ext cx="4883128" cy="4883128"/>
        </a:xfrm>
        <a:prstGeom prst="circularArrow">
          <a:avLst>
            <a:gd name="adj1" fmla="val 3502"/>
            <a:gd name="adj2" fmla="val 217137"/>
            <a:gd name="adj3" fmla="val 16634319"/>
            <a:gd name="adj4" fmla="val 15548544"/>
            <a:gd name="adj5" fmla="val 4085"/>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422" cy="465138"/>
          </a:xfrm>
          <a:prstGeom prst="rect">
            <a:avLst/>
          </a:prstGeom>
        </p:spPr>
        <p:txBody>
          <a:bodyPr vert="horz" lIns="90562" tIns="45280" rIns="90562" bIns="45280" rtlCol="0"/>
          <a:lstStyle>
            <a:lvl1pPr algn="l">
              <a:defRPr sz="1100"/>
            </a:lvl1pPr>
          </a:lstStyle>
          <a:p>
            <a:r>
              <a:rPr lang="en-US" dirty="0"/>
              <a:t>Treasury Management for the 21</a:t>
            </a:r>
            <a:r>
              <a:rPr lang="en-US" baseline="30000" dirty="0"/>
              <a:t>st</a:t>
            </a:r>
            <a:r>
              <a:rPr lang="en-US" dirty="0"/>
              <a:t> Century</a:t>
            </a:r>
          </a:p>
        </p:txBody>
      </p:sp>
      <p:sp>
        <p:nvSpPr>
          <p:cNvPr id="3" name="Date Placeholder 2"/>
          <p:cNvSpPr>
            <a:spLocks noGrp="1"/>
          </p:cNvSpPr>
          <p:nvPr>
            <p:ph type="dt" sz="quarter" idx="1"/>
          </p:nvPr>
        </p:nvSpPr>
        <p:spPr>
          <a:xfrm>
            <a:off x="3884027" y="0"/>
            <a:ext cx="2972422" cy="465138"/>
          </a:xfrm>
          <a:prstGeom prst="rect">
            <a:avLst/>
          </a:prstGeom>
        </p:spPr>
        <p:txBody>
          <a:bodyPr vert="horz" lIns="90562" tIns="45280" rIns="90562" bIns="45280" rtlCol="0"/>
          <a:lstStyle>
            <a:lvl1pPr algn="r">
              <a:defRPr sz="1100"/>
            </a:lvl1pPr>
          </a:lstStyle>
          <a:p>
            <a:r>
              <a:rPr lang="en-US" dirty="0"/>
              <a:t>12/19/2018</a:t>
            </a:r>
          </a:p>
        </p:txBody>
      </p:sp>
      <p:sp>
        <p:nvSpPr>
          <p:cNvPr id="4" name="Footer Placeholder 3"/>
          <p:cNvSpPr>
            <a:spLocks noGrp="1"/>
          </p:cNvSpPr>
          <p:nvPr>
            <p:ph type="ftr" sz="quarter" idx="2"/>
          </p:nvPr>
        </p:nvSpPr>
        <p:spPr>
          <a:xfrm>
            <a:off x="0" y="8829675"/>
            <a:ext cx="2972422" cy="465138"/>
          </a:xfrm>
          <a:prstGeom prst="rect">
            <a:avLst/>
          </a:prstGeom>
        </p:spPr>
        <p:txBody>
          <a:bodyPr vert="horz" lIns="90562" tIns="45280" rIns="90562" bIns="45280" rtlCol="0" anchor="b"/>
          <a:lstStyle>
            <a:lvl1pPr algn="l">
              <a:defRPr sz="1100"/>
            </a:lvl1pPr>
          </a:lstStyle>
          <a:p>
            <a:endParaRPr lang="en-US" dirty="0"/>
          </a:p>
        </p:txBody>
      </p:sp>
      <p:sp>
        <p:nvSpPr>
          <p:cNvPr id="5" name="Slide Number Placeholder 4"/>
          <p:cNvSpPr>
            <a:spLocks noGrp="1"/>
          </p:cNvSpPr>
          <p:nvPr>
            <p:ph type="sldNum" sz="quarter" idx="3"/>
          </p:nvPr>
        </p:nvSpPr>
        <p:spPr>
          <a:xfrm>
            <a:off x="3884027" y="8829675"/>
            <a:ext cx="2972422" cy="465138"/>
          </a:xfrm>
          <a:prstGeom prst="rect">
            <a:avLst/>
          </a:prstGeom>
        </p:spPr>
        <p:txBody>
          <a:bodyPr vert="horz" lIns="90562" tIns="45280" rIns="90562" bIns="45280" rtlCol="0" anchor="b"/>
          <a:lstStyle>
            <a:lvl1pPr algn="r">
              <a:defRPr sz="1100"/>
            </a:lvl1pPr>
          </a:lstStyle>
          <a:p>
            <a:fld id="{AB921C5B-32BA-3547-B674-65071DE825AD}" type="slidenum">
              <a:rPr lang="en-US" smtClean="0"/>
              <a:t>‹#›</a:t>
            </a:fld>
            <a:endParaRPr lang="en-US" dirty="0"/>
          </a:p>
        </p:txBody>
      </p:sp>
    </p:spTree>
    <p:extLst>
      <p:ext uri="{BB962C8B-B14F-4D97-AF65-F5344CB8AC3E}">
        <p14:creationId xmlns:p14="http://schemas.microsoft.com/office/powerpoint/2010/main" val="3916085225"/>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282" tIns="46142" rIns="92282" bIns="46142" rtlCol="0"/>
          <a:lstStyle>
            <a:lvl1pPr algn="l" fontAlgn="auto">
              <a:spcBef>
                <a:spcPts val="0"/>
              </a:spcBef>
              <a:spcAft>
                <a:spcPts val="0"/>
              </a:spcAft>
              <a:defRPr sz="11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wrap="square" lIns="92282" tIns="46142" rIns="92282" bIns="46142" numCol="1" anchor="t" anchorCtr="0" compatLnSpc="1">
            <a:prstTxWarp prst="textNoShape">
              <a:avLst/>
            </a:prstTxWarp>
          </a:bodyPr>
          <a:lstStyle>
            <a:lvl1pPr algn="r">
              <a:defRPr sz="1100"/>
            </a:lvl1pPr>
          </a:lstStyle>
          <a:p>
            <a:r>
              <a:rPr lang="en-US" altLang="en-US"/>
              <a:t>11/19/2018</a:t>
            </a:r>
            <a:endParaRPr lang="en-US" altLang="en-US" dirty="0"/>
          </a:p>
        </p:txBody>
      </p:sp>
      <p:sp>
        <p:nvSpPr>
          <p:cNvPr id="4" name="Slide Image Placeholder 3"/>
          <p:cNvSpPr>
            <a:spLocks noGrp="1" noRot="1" noChangeAspect="1"/>
          </p:cNvSpPr>
          <p:nvPr>
            <p:ph type="sldImg" idx="2"/>
          </p:nvPr>
        </p:nvSpPr>
        <p:spPr>
          <a:xfrm>
            <a:off x="1106488" y="696913"/>
            <a:ext cx="4646612" cy="3486150"/>
          </a:xfrm>
          <a:prstGeom prst="rect">
            <a:avLst/>
          </a:prstGeom>
          <a:noFill/>
          <a:ln w="12700">
            <a:solidFill>
              <a:prstClr val="black"/>
            </a:solidFill>
          </a:ln>
        </p:spPr>
        <p:txBody>
          <a:bodyPr vert="horz" lIns="92282" tIns="46142" rIns="92282" bIns="46142" rtlCol="0" anchor="ctr"/>
          <a:lstStyle/>
          <a:p>
            <a:pPr lvl="0"/>
            <a:endParaRPr lang="en-US" noProof="0"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282" tIns="46142" rIns="92282" bIns="46142"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2282" tIns="46142" rIns="92282" bIns="46142" rtlCol="0" anchor="b"/>
          <a:lstStyle>
            <a:lvl1pPr algn="l" fontAlgn="auto">
              <a:spcBef>
                <a:spcPts val="0"/>
              </a:spcBef>
              <a:spcAft>
                <a:spcPts val="0"/>
              </a:spcAft>
              <a:defRPr sz="11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wrap="square" lIns="92282" tIns="46142" rIns="92282" bIns="46142" numCol="1" anchor="b" anchorCtr="0" compatLnSpc="1">
            <a:prstTxWarp prst="textNoShape">
              <a:avLst/>
            </a:prstTxWarp>
          </a:bodyPr>
          <a:lstStyle>
            <a:lvl1pPr algn="r">
              <a:defRPr sz="1100"/>
            </a:lvl1pPr>
          </a:lstStyle>
          <a:p>
            <a:fld id="{8581C285-6D93-438F-87BB-9EF169E77CAA}" type="slidenum">
              <a:rPr lang="en-US" altLang="en-US"/>
              <a:pPr/>
              <a:t>‹#›</a:t>
            </a:fld>
            <a:endParaRPr lang="en-US" altLang="en-US" dirty="0"/>
          </a:p>
        </p:txBody>
      </p:sp>
    </p:spTree>
    <p:extLst>
      <p:ext uri="{BB962C8B-B14F-4D97-AF65-F5344CB8AC3E}">
        <p14:creationId xmlns:p14="http://schemas.microsoft.com/office/powerpoint/2010/main" val="2749033186"/>
      </p:ext>
    </p:extLst>
  </p:cSld>
  <p:clrMap bg1="lt1" tx1="dk1" bg2="lt2" tx2="dk2" accent1="accent1" accent2="accent2" accent3="accent3" accent4="accent4" accent5="accent5" accent6="accent6" hlink="hlink" folHlink="folHlink"/>
  <p:hf sldNum="0" hdr="0" ftr="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908403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97607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check is the real check.  It was mailed to a supplier in Michigan.  The second check was negotiated at a Bank of America in North Carolina.  The first check was likely stolen from the mail.</a:t>
            </a:r>
          </a:p>
          <a:p>
            <a:endParaRPr lang="en-US" baseline="0" dirty="0"/>
          </a:p>
          <a:p>
            <a:r>
              <a:rPr lang="en-US" baseline="0" dirty="0"/>
              <a:t>Can you sustain this kind of loss?  Let’s talk about Positive Pay.</a:t>
            </a:r>
          </a:p>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213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956016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124372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1182886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930746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2804754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05197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79786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150607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353403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en-US" altLang="en-US"/>
              <a:t>11/19/2018</a:t>
            </a:r>
            <a:endParaRPr lang="en-US" altLang="en-US" dirty="0"/>
          </a:p>
        </p:txBody>
      </p:sp>
    </p:spTree>
    <p:extLst>
      <p:ext uri="{BB962C8B-B14F-4D97-AF65-F5344CB8AC3E}">
        <p14:creationId xmlns:p14="http://schemas.microsoft.com/office/powerpoint/2010/main" val="544475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09/19/2024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309814"/>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09/19/2024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64998029"/>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09/19/2024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53234809"/>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wo Boxes of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30007"/>
                </a:solidFill>
              </a:defRPr>
            </a:lvl1pPr>
          </a:lstStyle>
          <a:p>
            <a:r>
              <a:rPr lang="en-US"/>
              <a:t>Click to edit Master title style</a:t>
            </a:r>
            <a:endParaRPr lang="en-US" dirty="0"/>
          </a:p>
        </p:txBody>
      </p:sp>
      <p:sp>
        <p:nvSpPr>
          <p:cNvPr id="9" name="Content Placeholder 2"/>
          <p:cNvSpPr>
            <a:spLocks noGrp="1"/>
          </p:cNvSpPr>
          <p:nvPr>
            <p:ph idx="1"/>
          </p:nvPr>
        </p:nvSpPr>
        <p:spPr>
          <a:xfrm>
            <a:off x="457200" y="1600200"/>
            <a:ext cx="3924301" cy="4267200"/>
          </a:xfrm>
        </p:spPr>
        <p:txBody>
          <a:bodyPr>
            <a:noAutofit/>
          </a:bodyPr>
          <a:lstStyle>
            <a:lvl1pPr>
              <a:buClr>
                <a:srgbClr val="C30007"/>
              </a:buClr>
              <a:defRPr>
                <a:solidFill>
                  <a:srgbClr val="4F504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1"/>
          </p:nvPr>
        </p:nvSpPr>
        <p:spPr>
          <a:xfrm>
            <a:off x="4760912" y="1600200"/>
            <a:ext cx="3924301" cy="4267200"/>
          </a:xfrm>
        </p:spPr>
        <p:txBody>
          <a:bodyPr>
            <a:noAutofit/>
          </a:bodyPr>
          <a:lstStyle>
            <a:lvl1pPr>
              <a:buClr>
                <a:srgbClr val="C30007"/>
              </a:buClr>
              <a:defRPr>
                <a:solidFill>
                  <a:srgbClr val="4F504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087528"/>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743991"/>
            <a:ext cx="6400803" cy="493776"/>
          </a:xfrm>
        </p:spPr>
        <p:txBody>
          <a:bodyPr>
            <a:normAutofit/>
          </a:bodyPr>
          <a:lstStyle>
            <a:lvl1pPr>
              <a:defRPr sz="2400" b="0">
                <a:solidFill>
                  <a:srgbClr val="C30007"/>
                </a:solidFill>
                <a:latin typeface="Arial Narrow" panose="020B0606020202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8013" cy="4267200"/>
          </a:xfrm>
        </p:spPr>
        <p:txBody>
          <a:bodyPr>
            <a:noAutofit/>
          </a:bodyPr>
          <a:lstStyle>
            <a:lvl1pPr>
              <a:buClr>
                <a:srgbClr val="C30007"/>
              </a:buClr>
              <a:defRPr>
                <a:solidFill>
                  <a:srgbClr val="4F504F"/>
                </a:solidFill>
                <a:latin typeface="Arial Narrow" panose="020B0606020202030204" pitchFamily="34" charset="0"/>
              </a:defRPr>
            </a:lvl1pPr>
            <a:lvl2pPr>
              <a:defRPr>
                <a:latin typeface="Arial Narrow" panose="020B0606020202030204" pitchFamily="34" charset="0"/>
              </a:defRPr>
            </a:lvl2pPr>
            <a:lvl3pPr>
              <a:defRPr>
                <a:latin typeface="Arial Narrow" panose="020B0606020202030204" pitchFamily="34" charset="0"/>
              </a:defRPr>
            </a:lvl3pPr>
            <a:lvl4pPr>
              <a:defRPr>
                <a:latin typeface="Arial Narrow" panose="020B0606020202030204" pitchFamily="34" charset="0"/>
              </a:defRPr>
            </a:lvl4pPr>
            <a:lvl5pPr>
              <a:defRPr>
                <a:latin typeface="Arial Narrow" panose="020B0606020202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4124B5A0-EBA4-1CA4-7227-F85FA3B93028}"/>
              </a:ext>
            </a:extLst>
          </p:cNvPr>
          <p:cNvCxnSpPr/>
          <p:nvPr userDrawn="1"/>
        </p:nvCxnSpPr>
        <p:spPr>
          <a:xfrm>
            <a:off x="304800" y="762000"/>
            <a:ext cx="8534400" cy="0"/>
          </a:xfrm>
          <a:prstGeom prst="line">
            <a:avLst/>
          </a:prstGeom>
          <a:ln w="38100">
            <a:solidFill>
              <a:srgbClr val="003A70"/>
            </a:solidFill>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7638C9A5-9D1B-A1D2-CA38-72A6138D684B}"/>
              </a:ext>
            </a:extLst>
          </p:cNvPr>
          <p:cNvPicPr>
            <a:picLocks noChangeAspect="1"/>
          </p:cNvPicPr>
          <p:nvPr userDrawn="1"/>
        </p:nvPicPr>
        <p:blipFill>
          <a:blip r:embed="rId2"/>
          <a:stretch>
            <a:fillRect/>
          </a:stretch>
        </p:blipFill>
        <p:spPr>
          <a:xfrm>
            <a:off x="2719605" y="6356351"/>
            <a:ext cx="3704790" cy="365404"/>
          </a:xfrm>
          <a:prstGeom prst="rect">
            <a:avLst/>
          </a:prstGeom>
        </p:spPr>
      </p:pic>
      <p:cxnSp>
        <p:nvCxnSpPr>
          <p:cNvPr id="10" name="Straight Connector 9">
            <a:extLst>
              <a:ext uri="{FF2B5EF4-FFF2-40B4-BE49-F238E27FC236}">
                <a16:creationId xmlns:a16="http://schemas.microsoft.com/office/drawing/2014/main" id="{72AC38CB-8896-95BF-5A1A-B1AF69A48ED0}"/>
              </a:ext>
            </a:extLst>
          </p:cNvPr>
          <p:cNvCxnSpPr/>
          <p:nvPr userDrawn="1"/>
        </p:nvCxnSpPr>
        <p:spPr>
          <a:xfrm>
            <a:off x="0" y="6324600"/>
            <a:ext cx="9144000" cy="0"/>
          </a:xfrm>
          <a:prstGeom prst="line">
            <a:avLst/>
          </a:prstGeom>
          <a:ln>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77596618"/>
      </p:ext>
    </p:extLst>
  </p:cSld>
  <p:clrMapOvr>
    <a:masterClrMapping/>
  </p:clrMapOvr>
  <p:transition spd="med">
    <p:fade/>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Picture one copy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30007"/>
                </a:solidFill>
              </a:defRPr>
            </a:lvl1pPr>
          </a:lstStyle>
          <a:p>
            <a:r>
              <a:rPr lang="en-US"/>
              <a:t>Click to edit Master title style</a:t>
            </a:r>
            <a:endParaRPr lang="en-US" dirty="0"/>
          </a:p>
        </p:txBody>
      </p:sp>
      <p:sp>
        <p:nvSpPr>
          <p:cNvPr id="8" name="Picture Placeholder 2"/>
          <p:cNvSpPr>
            <a:spLocks noGrp="1" noChangeAspect="1"/>
          </p:cNvSpPr>
          <p:nvPr>
            <p:ph type="pic" idx="1"/>
          </p:nvPr>
        </p:nvSpPr>
        <p:spPr>
          <a:xfrm>
            <a:off x="4622800" y="1600200"/>
            <a:ext cx="4062413" cy="42672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9" name="Content Placeholder 2"/>
          <p:cNvSpPr>
            <a:spLocks noGrp="1"/>
          </p:cNvSpPr>
          <p:nvPr>
            <p:ph idx="10"/>
          </p:nvPr>
        </p:nvSpPr>
        <p:spPr>
          <a:xfrm>
            <a:off x="457200" y="1600200"/>
            <a:ext cx="3924301" cy="4267200"/>
          </a:xfrm>
        </p:spPr>
        <p:txBody>
          <a:bodyPr>
            <a:noAutofit/>
          </a:bodyPr>
          <a:lstStyle>
            <a:lvl1pPr>
              <a:defRPr>
                <a:solidFill>
                  <a:srgbClr val="4F504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2653186"/>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199" y="685800"/>
            <a:ext cx="6400803" cy="493776"/>
          </a:xfrm>
        </p:spPr>
        <p:txBody>
          <a:bodyPr>
            <a:normAutofit/>
          </a:bodyPr>
          <a:lstStyle>
            <a:lvl1pPr>
              <a:defRPr sz="2400" b="0">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600200"/>
            <a:ext cx="8228013" cy="4267200"/>
          </a:xfrm>
        </p:spPr>
        <p:txBody>
          <a:bodyPr>
            <a:noAutofit/>
          </a:bodyPr>
          <a:lstStyle>
            <a:lvl1pPr>
              <a:defRPr>
                <a:solidFill>
                  <a:srgbClr val="4F504F"/>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231110"/>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09/19/2024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05149310"/>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09/19/2024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06243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09/19/2024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2114497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09/19/2024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2225058"/>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09/19/2024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0542143"/>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A87A34-81AB-432B-8DAE-1953F412C126}" type="datetimeFigureOut">
              <a:rPr lang="en-US" smtClean="0"/>
              <a:t>09/19/2024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89685923"/>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A87A34-81AB-432B-8DAE-1953F412C126}" type="datetimeFigureOut">
              <a:rPr lang="en-US" smtClean="0"/>
              <a:pPr/>
              <a:t>09/19/2024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70681983"/>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09/19/2024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6511410"/>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A87A34-81AB-432B-8DAE-1953F412C126}" type="datetimeFigureOut">
              <a:rPr lang="en-US" smtClean="0"/>
              <a:pPr/>
              <a:t>09/19/2024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B32B56-DC93-FC5F-286C-678DBDDC97D7}"/>
              </a:ext>
            </a:extLst>
          </p:cNvPr>
          <p:cNvCxnSpPr/>
          <p:nvPr userDrawn="1"/>
        </p:nvCxnSpPr>
        <p:spPr>
          <a:xfrm>
            <a:off x="304800" y="762000"/>
            <a:ext cx="8534400" cy="0"/>
          </a:xfrm>
          <a:prstGeom prst="line">
            <a:avLst/>
          </a:prstGeom>
          <a:ln w="38100">
            <a:solidFill>
              <a:srgbClr val="003A70"/>
            </a:solidFill>
          </a:ln>
          <a:effectLst>
            <a:outerShdw blurRad="50800" dist="38100" dir="5400000" algn="t" rotWithShape="0">
              <a:prstClr val="black">
                <a:alpha val="40000"/>
              </a:prst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6756051"/>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Lst>
  <p:transition spd="med">
    <p:fade/>
  </p:transition>
  <p:hf hdr="0" ft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16105-1896-2DE5-FC06-20DDD83B9CF6}"/>
              </a:ext>
            </a:extLst>
          </p:cNvPr>
          <p:cNvPicPr>
            <a:picLocks noChangeAspect="1"/>
          </p:cNvPicPr>
          <p:nvPr/>
        </p:nvPicPr>
        <p:blipFill>
          <a:blip r:embed="rId2"/>
          <a:srcRect l="6526" r="31151" b="1"/>
          <a:stretch/>
        </p:blipFill>
        <p:spPr>
          <a:xfrm>
            <a:off x="-24" y="10"/>
            <a:ext cx="9144023" cy="4915066"/>
          </a:xfrm>
          <a:prstGeom prst="rect">
            <a:avLst/>
          </a:prstGeom>
        </p:spPr>
      </p:pic>
      <p:sp>
        <p:nvSpPr>
          <p:cNvPr id="6" name="Rectangle 8">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083D6673-E5D4-4A88-B740-819846DA182D}"/>
              </a:ext>
            </a:extLst>
          </p:cNvPr>
          <p:cNvSpPr>
            <a:spLocks noGrp="1"/>
          </p:cNvSpPr>
          <p:nvPr>
            <p:ph type="ctrTitle"/>
          </p:nvPr>
        </p:nvSpPr>
        <p:spPr>
          <a:xfrm>
            <a:off x="798897" y="5120640"/>
            <a:ext cx="7543800" cy="822960"/>
          </a:xfrm>
        </p:spPr>
        <p:txBody>
          <a:bodyPr>
            <a:normAutofit/>
          </a:bodyPr>
          <a:lstStyle/>
          <a:p>
            <a:r>
              <a:rPr lang="en-US" sz="2600">
                <a:solidFill>
                  <a:srgbClr val="FFFFFF"/>
                </a:solidFill>
              </a:rPr>
              <a:t>Combatting Financial Fraud: Enhancing Payment Security</a:t>
            </a:r>
          </a:p>
        </p:txBody>
      </p:sp>
      <p:sp>
        <p:nvSpPr>
          <p:cNvPr id="4" name="Subtitle 3">
            <a:extLst>
              <a:ext uri="{FF2B5EF4-FFF2-40B4-BE49-F238E27FC236}">
                <a16:creationId xmlns:a16="http://schemas.microsoft.com/office/drawing/2014/main" id="{BD236221-118F-4DDA-8EC3-75FAC8C9142E}"/>
              </a:ext>
            </a:extLst>
          </p:cNvPr>
          <p:cNvSpPr>
            <a:spLocks noGrp="1"/>
          </p:cNvSpPr>
          <p:nvPr>
            <p:ph type="subTitle" idx="1"/>
          </p:nvPr>
        </p:nvSpPr>
        <p:spPr>
          <a:xfrm>
            <a:off x="798909" y="5943600"/>
            <a:ext cx="7543800" cy="543513"/>
          </a:xfrm>
        </p:spPr>
        <p:txBody>
          <a:bodyPr>
            <a:normAutofit/>
          </a:bodyPr>
          <a:lstStyle/>
          <a:p>
            <a:r>
              <a:rPr lang="en-US" sz="900">
                <a:solidFill>
                  <a:srgbClr val="FFFFFF"/>
                </a:solidFill>
              </a:rPr>
              <a:t>Stephen M. Flores, CTP </a:t>
            </a:r>
          </a:p>
          <a:p>
            <a:r>
              <a:rPr lang="en-US" sz="900">
                <a:solidFill>
                  <a:srgbClr val="FFFFFF"/>
                </a:solidFill>
              </a:rPr>
              <a:t>Senior Vice President, Director of Strategic Client Relations</a:t>
            </a:r>
          </a:p>
        </p:txBody>
      </p:sp>
      <p:sp>
        <p:nvSpPr>
          <p:cNvPr id="7" name="Rectangle 10">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8952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400"/>
                                        <p:tgtEl>
                                          <p:spTgt spid="4">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4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4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DD588-31F8-4174-880C-4C9D7CCDAC3C}"/>
              </a:ext>
            </a:extLst>
          </p:cNvPr>
          <p:cNvSpPr>
            <a:spLocks noGrp="1"/>
          </p:cNvSpPr>
          <p:nvPr>
            <p:ph type="title"/>
          </p:nvPr>
        </p:nvSpPr>
        <p:spPr/>
        <p:txBody>
          <a:bodyPr>
            <a:normAutofit/>
          </a:bodyPr>
          <a:lstStyle/>
          <a:p>
            <a:r>
              <a:rPr lang="en-US" dirty="0"/>
              <a:t>Email Fraud- ACH Request </a:t>
            </a:r>
          </a:p>
        </p:txBody>
      </p:sp>
      <p:sp>
        <p:nvSpPr>
          <p:cNvPr id="3" name="Content Placeholder 2">
            <a:extLst>
              <a:ext uri="{FF2B5EF4-FFF2-40B4-BE49-F238E27FC236}">
                <a16:creationId xmlns:a16="http://schemas.microsoft.com/office/drawing/2014/main" id="{EBB3EEE1-E6DC-46E8-9997-04FDA7DA196E}"/>
              </a:ext>
            </a:extLst>
          </p:cNvPr>
          <p:cNvSpPr>
            <a:spLocks noGrp="1"/>
          </p:cNvSpPr>
          <p:nvPr>
            <p:ph idx="1"/>
          </p:nvPr>
        </p:nvSpPr>
        <p:spPr/>
        <p:txBody>
          <a:bodyPr>
            <a:normAutofit fontScale="47500" lnSpcReduction="20000"/>
          </a:bodyPr>
          <a:lstStyle/>
          <a:p>
            <a:r>
              <a:rPr lang="en-US" dirty="0"/>
              <a:t>Good Morning Jennifer, </a:t>
            </a:r>
          </a:p>
          <a:p>
            <a:r>
              <a:rPr lang="en-US" dirty="0"/>
              <a:t>  </a:t>
            </a:r>
          </a:p>
          <a:p>
            <a:r>
              <a:rPr lang="en-US" dirty="0"/>
              <a:t>Here are the information as requested to set up ACH payment, </a:t>
            </a:r>
          </a:p>
          <a:p>
            <a:r>
              <a:rPr lang="en-US" dirty="0"/>
              <a:t>  </a:t>
            </a:r>
          </a:p>
          <a:p>
            <a:r>
              <a:rPr lang="en-US" dirty="0"/>
              <a:t>Vendor Name -         Acme Construction Services </a:t>
            </a:r>
            <a:br>
              <a:rPr lang="en-US" dirty="0"/>
            </a:br>
            <a:r>
              <a:rPr lang="en-US" dirty="0"/>
              <a:t>Address -                   4100 Blvd, Fort Worth, TX, 76137 </a:t>
            </a:r>
            <a:br>
              <a:rPr lang="en-US" dirty="0"/>
            </a:br>
            <a:r>
              <a:rPr lang="en-US" dirty="0"/>
              <a:t>Contact Name -        Maria Gonzalez </a:t>
            </a:r>
            <a:br>
              <a:rPr lang="en-US" dirty="0"/>
            </a:br>
            <a:r>
              <a:rPr lang="en-US" dirty="0"/>
              <a:t>Telephone -               (817) 813-2372 </a:t>
            </a:r>
            <a:br>
              <a:rPr lang="en-US" dirty="0"/>
            </a:br>
            <a:endParaRPr lang="en-US" dirty="0"/>
          </a:p>
          <a:p>
            <a:br>
              <a:rPr lang="en-US" dirty="0"/>
            </a:br>
            <a:r>
              <a:rPr lang="en-US" dirty="0"/>
              <a:t>Financial Institution Information </a:t>
            </a:r>
          </a:p>
          <a:p>
            <a:br>
              <a:rPr lang="en-US" dirty="0"/>
            </a:br>
            <a:r>
              <a:rPr lang="en-US" dirty="0"/>
              <a:t>Bank Name -               Bank Of America </a:t>
            </a:r>
            <a:br>
              <a:rPr lang="en-US" dirty="0"/>
            </a:br>
            <a:r>
              <a:rPr lang="en-US" dirty="0"/>
              <a:t>Address -                     8001 Villa Park Drive ,Henrico , VA, 23228 </a:t>
            </a:r>
            <a:br>
              <a:rPr lang="en-US" dirty="0"/>
            </a:br>
            <a:r>
              <a:rPr lang="en-US" dirty="0"/>
              <a:t>Account Name -           Acme Construction Services </a:t>
            </a:r>
            <a:br>
              <a:rPr lang="en-US" dirty="0"/>
            </a:br>
            <a:r>
              <a:rPr lang="en-US" dirty="0"/>
              <a:t>ACH Routing Number - 063100277 </a:t>
            </a:r>
            <a:br>
              <a:rPr lang="en-US" dirty="0"/>
            </a:br>
            <a:r>
              <a:rPr lang="en-US" dirty="0"/>
              <a:t>Account Number-         898126952985 </a:t>
            </a:r>
            <a:br>
              <a:rPr lang="en-US" dirty="0"/>
            </a:br>
            <a:r>
              <a:rPr lang="en-US" dirty="0"/>
              <a:t>Account Type -             Checking </a:t>
            </a:r>
          </a:p>
          <a:p>
            <a:r>
              <a:rPr lang="en-US" dirty="0"/>
              <a:t>  </a:t>
            </a:r>
          </a:p>
          <a:p>
            <a:r>
              <a:rPr lang="en-US" dirty="0"/>
              <a:t>Kindly notify me when it's set up. </a:t>
            </a:r>
          </a:p>
          <a:p>
            <a:r>
              <a:rPr lang="en-US" dirty="0"/>
              <a:t>  </a:t>
            </a:r>
          </a:p>
          <a:p>
            <a:r>
              <a:rPr lang="en-US" dirty="0"/>
              <a:t>Thanks, </a:t>
            </a:r>
          </a:p>
          <a:p>
            <a:r>
              <a:rPr lang="en-US" dirty="0"/>
              <a:t>  </a:t>
            </a:r>
          </a:p>
          <a:p>
            <a:r>
              <a:rPr lang="en-US" dirty="0"/>
              <a:t>Maria Gonzalez </a:t>
            </a:r>
          </a:p>
          <a:p>
            <a:r>
              <a:rPr lang="en-US" dirty="0"/>
              <a:t>Accounting </a:t>
            </a:r>
          </a:p>
          <a:p>
            <a:endParaRPr lang="en-US" dirty="0"/>
          </a:p>
        </p:txBody>
      </p:sp>
      <p:cxnSp>
        <p:nvCxnSpPr>
          <p:cNvPr id="6" name="Straight Arrow Connector 5">
            <a:extLst>
              <a:ext uri="{FF2B5EF4-FFF2-40B4-BE49-F238E27FC236}">
                <a16:creationId xmlns:a16="http://schemas.microsoft.com/office/drawing/2014/main" id="{5084DB97-17D8-4926-AC3A-43EFF2E11A86}"/>
              </a:ext>
            </a:extLst>
          </p:cNvPr>
          <p:cNvCxnSpPr>
            <a:cxnSpLocks/>
          </p:cNvCxnSpPr>
          <p:nvPr/>
        </p:nvCxnSpPr>
        <p:spPr>
          <a:xfrm flipH="1">
            <a:off x="5715000" y="2362200"/>
            <a:ext cx="65314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9" name="Straight Arrow Connector 8">
            <a:extLst>
              <a:ext uri="{FF2B5EF4-FFF2-40B4-BE49-F238E27FC236}">
                <a16:creationId xmlns:a16="http://schemas.microsoft.com/office/drawing/2014/main" id="{30535837-F5CF-4475-9151-264DCE31A110}"/>
              </a:ext>
            </a:extLst>
          </p:cNvPr>
          <p:cNvCxnSpPr>
            <a:cxnSpLocks/>
          </p:cNvCxnSpPr>
          <p:nvPr/>
        </p:nvCxnSpPr>
        <p:spPr>
          <a:xfrm flipH="1">
            <a:off x="7162800" y="3276600"/>
            <a:ext cx="653143"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1" name="Rectangle 10">
            <a:extLst>
              <a:ext uri="{FF2B5EF4-FFF2-40B4-BE49-F238E27FC236}">
                <a16:creationId xmlns:a16="http://schemas.microsoft.com/office/drawing/2014/main" id="{1E1A2F3E-8CB1-4741-AC61-107BDABA95E3}"/>
              </a:ext>
            </a:extLst>
          </p:cNvPr>
          <p:cNvSpPr/>
          <p:nvPr/>
        </p:nvSpPr>
        <p:spPr>
          <a:xfrm>
            <a:off x="3505200" y="4191000"/>
            <a:ext cx="413658" cy="235132"/>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927124"/>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0136764-CEC5-462E-AEA9-4AA1CF15E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2E2F1EB-DD93-49F9-8F7D-3DE282902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1">
            <a:extLst>
              <a:ext uri="{FF2B5EF4-FFF2-40B4-BE49-F238E27FC236}">
                <a16:creationId xmlns:a16="http://schemas.microsoft.com/office/drawing/2014/main" id="{78B0503B-92AF-4478-76B9-647864BB197D}"/>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3800">
                <a:solidFill>
                  <a:srgbClr val="FFFFFF"/>
                </a:solidFill>
              </a:rPr>
              <a:t>Text Message Fraud – Short Codes</a:t>
            </a:r>
            <a:br>
              <a:rPr lang="en-US" sz="3800">
                <a:solidFill>
                  <a:srgbClr val="FFFFFF"/>
                </a:solidFill>
              </a:rPr>
            </a:br>
            <a:endParaRPr lang="en-US" sz="3800">
              <a:solidFill>
                <a:srgbClr val="FFFFFF"/>
              </a:solidFill>
            </a:endParaRPr>
          </a:p>
        </p:txBody>
      </p:sp>
      <p:sp>
        <p:nvSpPr>
          <p:cNvPr id="25" name="Rectangle 24">
            <a:extLst>
              <a:ext uri="{FF2B5EF4-FFF2-40B4-BE49-F238E27FC236}">
                <a16:creationId xmlns:a16="http://schemas.microsoft.com/office/drawing/2014/main" id="{10D82C66-EAC6-46C6-AC04-27A5632D4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DCF2CA89-CD8C-40CF-8273-C3FA6690B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321732"/>
            <a:ext cx="2741225"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21C7E5-AAB6-C3B0-B623-6BBFAF6F6A3E}"/>
              </a:ext>
            </a:extLst>
          </p:cNvPr>
          <p:cNvPicPr>
            <a:picLocks/>
          </p:cNvPicPr>
          <p:nvPr/>
        </p:nvPicPr>
        <p:blipFill rotWithShape="1">
          <a:blip r:embed="rId2"/>
          <a:srcRect r="18843" b="2"/>
          <a:stretch/>
        </p:blipFill>
        <p:spPr>
          <a:xfrm>
            <a:off x="3846423" y="848078"/>
            <a:ext cx="2496312" cy="2622156"/>
          </a:xfrm>
          <a:prstGeom prst="rect">
            <a:avLst/>
          </a:prstGeom>
          <a:noFill/>
        </p:spPr>
      </p:pic>
      <p:sp>
        <p:nvSpPr>
          <p:cNvPr id="29" name="Rectangle 28">
            <a:extLst>
              <a:ext uri="{FF2B5EF4-FFF2-40B4-BE49-F238E27FC236}">
                <a16:creationId xmlns:a16="http://schemas.microsoft.com/office/drawing/2014/main" id="{1A82F9E0-1CBD-4E82-B740-B329F65F5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00" y="321732"/>
            <a:ext cx="2316342"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EE5F1E-8455-462D-8415-D85B2D4B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4157448"/>
            <a:ext cx="2741225"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404E500-F0A1-42F1-8F1A-179948E3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2617577"/>
            <a:ext cx="2301525"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8">
            <a:extLst>
              <a:ext uri="{FF2B5EF4-FFF2-40B4-BE49-F238E27FC236}">
                <a16:creationId xmlns:a16="http://schemas.microsoft.com/office/drawing/2014/main" id="{1939972D-094E-E357-BD2C-A1A4346C4D93}"/>
              </a:ext>
            </a:extLst>
          </p:cNvPr>
          <p:cNvPicPr>
            <a:picLocks/>
          </p:cNvPicPr>
          <p:nvPr/>
        </p:nvPicPr>
        <p:blipFill rotWithShape="1">
          <a:blip r:embed="rId3"/>
          <a:srcRect r="13554" b="1"/>
          <a:stretch/>
        </p:blipFill>
        <p:spPr bwMode="auto">
          <a:xfrm>
            <a:off x="6720778" y="3403555"/>
            <a:ext cx="2057400" cy="2237161"/>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561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0136764-CEC5-462E-AEA9-4AA1CF15E3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2E2F1EB-DD93-49F9-8F7D-3DE282902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itle 1">
            <a:extLst>
              <a:ext uri="{FF2B5EF4-FFF2-40B4-BE49-F238E27FC236}">
                <a16:creationId xmlns:a16="http://schemas.microsoft.com/office/drawing/2014/main" id="{012011C1-6FF8-76E8-41E9-7C76E7626F19}"/>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3800">
                <a:solidFill>
                  <a:srgbClr val="FFFFFF"/>
                </a:solidFill>
              </a:rPr>
              <a:t>Text Message Fraud – Short Codes</a:t>
            </a:r>
          </a:p>
        </p:txBody>
      </p:sp>
      <p:sp>
        <p:nvSpPr>
          <p:cNvPr id="25" name="Rectangle 24">
            <a:extLst>
              <a:ext uri="{FF2B5EF4-FFF2-40B4-BE49-F238E27FC236}">
                <a16:creationId xmlns:a16="http://schemas.microsoft.com/office/drawing/2014/main" id="{10D82C66-EAC6-46C6-AC04-27A5632D48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DCF2CA89-CD8C-40CF-8273-C3FA6690BF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321732"/>
            <a:ext cx="2741225"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F1AB490-FB7D-7551-EE69-5051C3F9AB79}"/>
              </a:ext>
            </a:extLst>
          </p:cNvPr>
          <p:cNvPicPr preferRelativeResize="0">
            <a:picLocks/>
          </p:cNvPicPr>
          <p:nvPr/>
        </p:nvPicPr>
        <p:blipFill rotWithShape="1">
          <a:blip r:embed="rId2"/>
          <a:srcRect l="1183" r="21335" b="-2"/>
          <a:stretch/>
        </p:blipFill>
        <p:spPr>
          <a:xfrm>
            <a:off x="3846423" y="801947"/>
            <a:ext cx="2496312" cy="2714417"/>
          </a:xfrm>
          <a:prstGeom prst="rect">
            <a:avLst/>
          </a:prstGeom>
          <a:noFill/>
        </p:spPr>
      </p:pic>
      <p:sp>
        <p:nvSpPr>
          <p:cNvPr id="29" name="Rectangle 28">
            <a:extLst>
              <a:ext uri="{FF2B5EF4-FFF2-40B4-BE49-F238E27FC236}">
                <a16:creationId xmlns:a16="http://schemas.microsoft.com/office/drawing/2014/main" id="{1A82F9E0-1CBD-4E82-B740-B329F65F5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3900" y="321732"/>
            <a:ext cx="2316342" cy="21082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8EE5F1E-8455-462D-8415-D85B2D4B9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4157448"/>
            <a:ext cx="2741225" cy="230262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5404E500-F0A1-42F1-8F1A-179948E39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2617577"/>
            <a:ext cx="2301525"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B19F1B-1B22-7360-6F9C-DE80F7A7EF09}"/>
              </a:ext>
            </a:extLst>
          </p:cNvPr>
          <p:cNvPicPr preferRelativeResize="0">
            <a:picLocks/>
          </p:cNvPicPr>
          <p:nvPr/>
        </p:nvPicPr>
        <p:blipFill rotWithShape="1">
          <a:blip r:embed="rId3"/>
          <a:srcRect r="8611" b="4"/>
          <a:stretch/>
        </p:blipFill>
        <p:spPr>
          <a:xfrm>
            <a:off x="6720778" y="3441577"/>
            <a:ext cx="2057400" cy="2161118"/>
          </a:xfrm>
          <a:prstGeom prst="rect">
            <a:avLst/>
          </a:prstGeom>
          <a:noFill/>
        </p:spPr>
      </p:pic>
    </p:spTree>
    <p:extLst>
      <p:ext uri="{BB962C8B-B14F-4D97-AF65-F5344CB8AC3E}">
        <p14:creationId xmlns:p14="http://schemas.microsoft.com/office/powerpoint/2010/main" val="4256800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B142733-38FE-6601-5147-D99FD83819DD}"/>
              </a:ext>
            </a:extLst>
          </p:cNvPr>
          <p:cNvSpPr>
            <a:spLocks noGrp="1"/>
          </p:cNvSpPr>
          <p:nvPr>
            <p:ph type="title"/>
          </p:nvPr>
        </p:nvSpPr>
        <p:spPr>
          <a:xfrm>
            <a:off x="369277" y="516835"/>
            <a:ext cx="2313633" cy="2103875"/>
          </a:xfrm>
        </p:spPr>
        <p:txBody>
          <a:bodyPr vert="horz" lIns="91440" tIns="45720" rIns="91440" bIns="45720" rtlCol="0" anchor="b">
            <a:normAutofit/>
          </a:bodyPr>
          <a:lstStyle/>
          <a:p>
            <a:r>
              <a:rPr lang="en-US" sz="3100" kern="1200" spc="-50" baseline="0">
                <a:solidFill>
                  <a:srgbClr val="FFFFFF"/>
                </a:solidFill>
                <a:latin typeface="+mj-lt"/>
                <a:ea typeface="+mj-ea"/>
                <a:cs typeface="+mj-cs"/>
              </a:rPr>
              <a:t>Why is this Important?</a:t>
            </a:r>
          </a:p>
        </p:txBody>
      </p:sp>
      <p:pic>
        <p:nvPicPr>
          <p:cNvPr id="5" name="Content Placeholder 4">
            <a:extLst>
              <a:ext uri="{FF2B5EF4-FFF2-40B4-BE49-F238E27FC236}">
                <a16:creationId xmlns:a16="http://schemas.microsoft.com/office/drawing/2014/main" id="{8D75BD1A-116B-FEF2-A5D3-DC02DDA66BF4}"/>
              </a:ext>
            </a:extLst>
          </p:cNvPr>
          <p:cNvPicPr>
            <a:picLocks noChangeAspect="1"/>
          </p:cNvPicPr>
          <p:nvPr/>
        </p:nvPicPr>
        <p:blipFill>
          <a:blip r:embed="rId2"/>
          <a:srcRect l="39253" r="10850"/>
          <a:stretch/>
        </p:blipFill>
        <p:spPr>
          <a:xfrm>
            <a:off x="3056282" y="10"/>
            <a:ext cx="6083454" cy="6857990"/>
          </a:xfrm>
          <a:prstGeom prst="rect">
            <a:avLst/>
          </a:prstGeom>
          <a:noFill/>
        </p:spPr>
      </p:pic>
      <p:sp>
        <p:nvSpPr>
          <p:cNvPr id="22" name="Rectangle 21">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1057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7" name="Rectangle 36">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Title 1">
            <a:extLst>
              <a:ext uri="{FF2B5EF4-FFF2-40B4-BE49-F238E27FC236}">
                <a16:creationId xmlns:a16="http://schemas.microsoft.com/office/drawing/2014/main" id="{68AE7956-43C3-FCE3-6D6E-717AC949B2E7}"/>
              </a:ext>
            </a:extLst>
          </p:cNvPr>
          <p:cNvSpPr>
            <a:spLocks noGrp="1"/>
          </p:cNvSpPr>
          <p:nvPr>
            <p:ph type="title"/>
          </p:nvPr>
        </p:nvSpPr>
        <p:spPr>
          <a:xfrm>
            <a:off x="369277" y="516835"/>
            <a:ext cx="2313633" cy="2103875"/>
          </a:xfrm>
        </p:spPr>
        <p:txBody>
          <a:bodyPr vert="horz" lIns="91440" tIns="45720" rIns="91440" bIns="45720" rtlCol="0" anchor="b">
            <a:normAutofit/>
          </a:bodyPr>
          <a:lstStyle/>
          <a:p>
            <a:r>
              <a:rPr lang="en-US" sz="3100">
                <a:solidFill>
                  <a:srgbClr val="FFFFFF"/>
                </a:solidFill>
              </a:rPr>
              <a:t>What Happens in Vegas Didn’t Stay in Vegas</a:t>
            </a:r>
          </a:p>
        </p:txBody>
      </p:sp>
      <p:sp>
        <p:nvSpPr>
          <p:cNvPr id="21" name="Text Placeholder 2">
            <a:extLst>
              <a:ext uri="{FF2B5EF4-FFF2-40B4-BE49-F238E27FC236}">
                <a16:creationId xmlns:a16="http://schemas.microsoft.com/office/drawing/2014/main" id="{8846593C-00D0-C01F-C7CD-37B53326D707}"/>
              </a:ext>
            </a:extLst>
          </p:cNvPr>
          <p:cNvSpPr>
            <a:spLocks noGrp="1"/>
          </p:cNvSpPr>
          <p:nvPr>
            <p:ph idx="1"/>
          </p:nvPr>
        </p:nvSpPr>
        <p:spPr>
          <a:xfrm>
            <a:off x="369278" y="2653800"/>
            <a:ext cx="2313633" cy="3335519"/>
          </a:xfrm>
        </p:spPr>
        <p:txBody>
          <a:bodyPr vert="horz" lIns="0" tIns="45720" rIns="0" bIns="45720" rtlCol="0">
            <a:normAutofit/>
          </a:bodyPr>
          <a:lstStyle/>
          <a:p>
            <a:pPr>
              <a:buClr>
                <a:schemeClr val="accent1"/>
              </a:buClr>
            </a:pPr>
            <a:r>
              <a:rPr lang="en-US" sz="1300" b="0" i="0">
                <a:solidFill>
                  <a:srgbClr val="FFFFFF"/>
                </a:solidFill>
                <a:effectLst/>
              </a:rPr>
              <a:t>The </a:t>
            </a:r>
            <a:r>
              <a:rPr lang="en-US" sz="1300" b="0" i="0" u="none" strike="noStrike">
                <a:solidFill>
                  <a:srgbClr val="FFFFFF"/>
                </a:solidFill>
                <a:effectLst/>
              </a:rPr>
              <a:t>hackers reportedly found </a:t>
            </a:r>
            <a:r>
              <a:rPr lang="en-US" sz="1300" b="0" i="0">
                <a:solidFill>
                  <a:srgbClr val="FFFFFF"/>
                </a:solidFill>
                <a:effectLst/>
              </a:rPr>
              <a:t>an MGM employee’s information on LinkedIn, then called the company’s IT help desk and pretended to be that employee to reset their account credentials. The cybercriminals claiming credit for the attack, a group called “Scattered Spider,” have used similar social engineering tactics in the past to infiltrate firms via phone calls (a technique sometimes called </a:t>
            </a:r>
            <a:r>
              <a:rPr lang="en-US" sz="1300" b="0" i="1">
                <a:solidFill>
                  <a:srgbClr val="FFFFFF"/>
                </a:solidFill>
                <a:effectLst/>
              </a:rPr>
              <a:t>vishing</a:t>
            </a:r>
            <a:r>
              <a:rPr lang="en-US" sz="1300" b="0" i="0">
                <a:solidFill>
                  <a:srgbClr val="FFFFFF"/>
                </a:solidFill>
                <a:effectLst/>
              </a:rPr>
              <a:t>, short for “voice-call phishing”).</a:t>
            </a:r>
            <a:endParaRPr lang="en-US" sz="1300">
              <a:solidFill>
                <a:srgbClr val="FFFFFF"/>
              </a:solidFill>
            </a:endParaRPr>
          </a:p>
        </p:txBody>
      </p:sp>
      <p:sp>
        <p:nvSpPr>
          <p:cNvPr id="41" name="Rectangle 40">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Picture 5" descr="A sign in front of a building&#10;&#10;Description automatically generated">
            <a:extLst>
              <a:ext uri="{FF2B5EF4-FFF2-40B4-BE49-F238E27FC236}">
                <a16:creationId xmlns:a16="http://schemas.microsoft.com/office/drawing/2014/main" id="{40806CDC-AC3C-E074-3AE4-620E327702AA}"/>
              </a:ext>
            </a:extLst>
          </p:cNvPr>
          <p:cNvPicPr>
            <a:picLocks noChangeAspect="1"/>
          </p:cNvPicPr>
          <p:nvPr/>
        </p:nvPicPr>
        <p:blipFill>
          <a:blip r:embed="rId2"/>
          <a:stretch>
            <a:fillRect/>
          </a:stretch>
        </p:blipFill>
        <p:spPr>
          <a:xfrm>
            <a:off x="3556512" y="1842073"/>
            <a:ext cx="5098562" cy="3173854"/>
          </a:xfrm>
          <a:prstGeom prst="rect">
            <a:avLst/>
          </a:prstGeom>
          <a:noFill/>
        </p:spPr>
      </p:pic>
    </p:spTree>
    <p:extLst>
      <p:ext uri="{BB962C8B-B14F-4D97-AF65-F5344CB8AC3E}">
        <p14:creationId xmlns:p14="http://schemas.microsoft.com/office/powerpoint/2010/main" val="375659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2E990C5-37B4-5B39-02F6-55A217D17EC6}"/>
              </a:ext>
            </a:extLst>
          </p:cNvPr>
          <p:cNvPicPr>
            <a:picLocks noChangeAspect="1"/>
          </p:cNvPicPr>
          <p:nvPr/>
        </p:nvPicPr>
        <p:blipFill>
          <a:blip r:embed="rId2"/>
          <a:stretch>
            <a:fillRect/>
          </a:stretch>
        </p:blipFill>
        <p:spPr>
          <a:xfrm>
            <a:off x="475499" y="2028742"/>
            <a:ext cx="4706750" cy="2800516"/>
          </a:xfrm>
          <a:prstGeom prst="rect">
            <a:avLst/>
          </a:prstGeom>
          <a:noFill/>
        </p:spPr>
      </p:pic>
      <p:sp>
        <p:nvSpPr>
          <p:cNvPr id="21" name="Rectangle 20">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C596EB2-395B-0F6C-9974-7CBBD497D251}"/>
              </a:ext>
            </a:extLst>
          </p:cNvPr>
          <p:cNvSpPr>
            <a:spLocks noGrp="1"/>
          </p:cNvSpPr>
          <p:nvPr>
            <p:ph type="title"/>
          </p:nvPr>
        </p:nvSpPr>
        <p:spPr>
          <a:xfrm>
            <a:off x="6072663" y="640080"/>
            <a:ext cx="2744435" cy="2926080"/>
          </a:xfrm>
        </p:spPr>
        <p:txBody>
          <a:bodyPr vert="horz" lIns="91440" tIns="45720" rIns="91440" bIns="45720" rtlCol="0" anchor="b">
            <a:normAutofit/>
          </a:bodyPr>
          <a:lstStyle/>
          <a:p>
            <a:r>
              <a:rPr lang="en-US" sz="3800">
                <a:solidFill>
                  <a:srgbClr val="FFFFFF"/>
                </a:solidFill>
                <a:latin typeface="+mj-lt"/>
              </a:rPr>
              <a:t>Next Steps- Protecting Your Payments</a:t>
            </a:r>
          </a:p>
        </p:txBody>
      </p:sp>
      <p:sp>
        <p:nvSpPr>
          <p:cNvPr id="23" name="Rectangle 22">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AutoShape 2" descr="The Most Popular eCommerce Payment Methods In 2023 | exactly">
            <a:extLst>
              <a:ext uri="{FF2B5EF4-FFF2-40B4-BE49-F238E27FC236}">
                <a16:creationId xmlns:a16="http://schemas.microsoft.com/office/drawing/2014/main" id="{8E66F69A-2A46-288F-49C7-2B477AA6D7A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2559643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33" name="Rectangle 1032">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35" name="Straight Connector 1034">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037" name="Rectangle 1036">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026" name="Picture 2" descr="Explaining the Bill Payment Ecosystem - PaymentsJournal">
            <a:extLst>
              <a:ext uri="{FF2B5EF4-FFF2-40B4-BE49-F238E27FC236}">
                <a16:creationId xmlns:a16="http://schemas.microsoft.com/office/drawing/2014/main" id="{478CD095-B182-D96D-DB66-FE483B62C08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499" y="2145066"/>
            <a:ext cx="4706750" cy="2567867"/>
          </a:xfrm>
          <a:prstGeom prst="rect">
            <a:avLst/>
          </a:prstGeom>
          <a:noFill/>
          <a:extLst>
            <a:ext uri="{909E8E84-426E-40DD-AFC4-6F175D3DCCD1}">
              <a14:hiddenFill xmlns:a14="http://schemas.microsoft.com/office/drawing/2010/main">
                <a:solidFill>
                  <a:srgbClr val="FFFFFF"/>
                </a:solidFill>
              </a14:hiddenFill>
            </a:ext>
          </a:extLst>
        </p:spPr>
      </p:pic>
      <p:sp>
        <p:nvSpPr>
          <p:cNvPr id="1039" name="Rectangle 1038">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1C83CA-BA13-15C3-D6A9-718D19178BE9}"/>
              </a:ext>
            </a:extLst>
          </p:cNvPr>
          <p:cNvSpPr>
            <a:spLocks noGrp="1"/>
          </p:cNvSpPr>
          <p:nvPr>
            <p:ph type="title"/>
          </p:nvPr>
        </p:nvSpPr>
        <p:spPr>
          <a:xfrm>
            <a:off x="6072663" y="640080"/>
            <a:ext cx="2744435" cy="2926080"/>
          </a:xfrm>
        </p:spPr>
        <p:txBody>
          <a:bodyPr vert="horz" lIns="91440" tIns="45720" rIns="91440" bIns="45720" rtlCol="0" anchor="b">
            <a:normAutofit/>
          </a:bodyPr>
          <a:lstStyle/>
          <a:p>
            <a:r>
              <a:rPr lang="en-US" sz="3800">
                <a:solidFill>
                  <a:srgbClr val="FFFFFF"/>
                </a:solidFill>
                <a:latin typeface="+mj-lt"/>
              </a:rPr>
              <a:t>Payment EcoSystem</a:t>
            </a:r>
          </a:p>
        </p:txBody>
      </p:sp>
      <p:sp>
        <p:nvSpPr>
          <p:cNvPr id="1041" name="Rectangle 1040">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3765592"/>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1">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3">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15">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34" name="Rectangle 17">
            <a:extLst>
              <a:ext uri="{FF2B5EF4-FFF2-40B4-BE49-F238E27FC236}">
                <a16:creationId xmlns:a16="http://schemas.microsoft.com/office/drawing/2014/main" id="{BE268116-E2A7-4F98-8812-192B4975E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EA43CDD-D8B5-ABB5-0541-F7CF783DD944}"/>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4000">
                <a:solidFill>
                  <a:schemeClr val="tx1">
                    <a:lumMod val="85000"/>
                    <a:lumOff val="15000"/>
                  </a:schemeClr>
                </a:solidFill>
                <a:latin typeface="+mj-lt"/>
              </a:rPr>
              <a:t>Which Payment is the Leader in Fraud?</a:t>
            </a:r>
          </a:p>
        </p:txBody>
      </p:sp>
      <p:pic>
        <p:nvPicPr>
          <p:cNvPr id="3" name="Picture 2">
            <a:extLst>
              <a:ext uri="{FF2B5EF4-FFF2-40B4-BE49-F238E27FC236}">
                <a16:creationId xmlns:a16="http://schemas.microsoft.com/office/drawing/2014/main" id="{40667977-E29A-A3FB-BC5A-B0CB33666F17}"/>
              </a:ext>
            </a:extLst>
          </p:cNvPr>
          <p:cNvPicPr>
            <a:picLocks noChangeAspect="1"/>
          </p:cNvPicPr>
          <p:nvPr/>
        </p:nvPicPr>
        <p:blipFill>
          <a:blip r:embed="rId2"/>
          <a:srcRect t="271" r="-2" b="45403"/>
          <a:stretch/>
        </p:blipFill>
        <p:spPr>
          <a:xfrm>
            <a:off x="476592" y="640080"/>
            <a:ext cx="8187348" cy="3602736"/>
          </a:xfrm>
          <a:prstGeom prst="rect">
            <a:avLst/>
          </a:prstGeom>
        </p:spPr>
      </p:pic>
      <p:cxnSp>
        <p:nvCxnSpPr>
          <p:cNvPr id="35" name="Straight Connector 19">
            <a:extLst>
              <a:ext uri="{FF2B5EF4-FFF2-40B4-BE49-F238E27FC236}">
                <a16:creationId xmlns:a16="http://schemas.microsoft.com/office/drawing/2014/main" id="{73D8893D-DEBE-4F67-901F-166F75E9C6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FBEFFA83-BC6D-4CD2-A2BA-98AD67423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AB5696BF-D495-4CAC-AA8A-4EBFF2C32A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907583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B08BC29-F217-3EBB-FB54-44E05BDFC61A}"/>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3100">
                <a:solidFill>
                  <a:srgbClr val="FFFFFF"/>
                </a:solidFill>
                <a:latin typeface="+mj-lt"/>
              </a:rPr>
              <a:t>Secret to Stopping Check Fraud Before it Starts…</a:t>
            </a:r>
          </a:p>
        </p:txBody>
      </p:sp>
      <p:pic>
        <p:nvPicPr>
          <p:cNvPr id="7" name="Picture 6">
            <a:extLst>
              <a:ext uri="{FF2B5EF4-FFF2-40B4-BE49-F238E27FC236}">
                <a16:creationId xmlns:a16="http://schemas.microsoft.com/office/drawing/2014/main" id="{A7BD6E49-E351-7D87-11E1-D33FB6AF1E33}"/>
              </a:ext>
            </a:extLst>
          </p:cNvPr>
          <p:cNvPicPr>
            <a:picLocks noChangeAspect="1"/>
          </p:cNvPicPr>
          <p:nvPr/>
        </p:nvPicPr>
        <p:blipFill>
          <a:blip r:embed="rId3"/>
          <a:stretch>
            <a:fillRect/>
          </a:stretch>
        </p:blipFill>
        <p:spPr>
          <a:xfrm>
            <a:off x="2763119" y="643538"/>
            <a:ext cx="3618586" cy="3618586"/>
          </a:xfrm>
          <a:prstGeom prst="rect">
            <a:avLst/>
          </a:prstGeom>
        </p:spPr>
      </p:pic>
      <p:sp>
        <p:nvSpPr>
          <p:cNvPr id="22" name="Rectangle 21">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83176640"/>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C4AAA502-5435-489E-9538-3A40E6C71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AEA6FE-8416-B76E-AEEB-4E5552B26141}"/>
              </a:ext>
            </a:extLst>
          </p:cNvPr>
          <p:cNvSpPr>
            <a:spLocks noGrp="1"/>
          </p:cNvSpPr>
          <p:nvPr>
            <p:ph type="title"/>
          </p:nvPr>
        </p:nvSpPr>
        <p:spPr>
          <a:xfrm>
            <a:off x="475499" y="4550229"/>
            <a:ext cx="8181805" cy="1057655"/>
          </a:xfrm>
        </p:spPr>
        <p:txBody>
          <a:bodyPr vert="horz" lIns="91440" tIns="45720" rIns="91440" bIns="45720" rtlCol="0" anchor="b">
            <a:normAutofit/>
          </a:bodyPr>
          <a:lstStyle/>
          <a:p>
            <a:r>
              <a:rPr lang="en-US" sz="5200">
                <a:solidFill>
                  <a:schemeClr val="tx1">
                    <a:lumMod val="85000"/>
                    <a:lumOff val="15000"/>
                  </a:schemeClr>
                </a:solidFill>
                <a:latin typeface="+mj-lt"/>
              </a:rPr>
              <a:t>Stop using Checks.</a:t>
            </a:r>
          </a:p>
        </p:txBody>
      </p:sp>
      <p:pic>
        <p:nvPicPr>
          <p:cNvPr id="8" name="Picture 7">
            <a:extLst>
              <a:ext uri="{FF2B5EF4-FFF2-40B4-BE49-F238E27FC236}">
                <a16:creationId xmlns:a16="http://schemas.microsoft.com/office/drawing/2014/main" id="{F7A5605D-547A-1760-CE51-73E25D4FEA34}"/>
              </a:ext>
            </a:extLst>
          </p:cNvPr>
          <p:cNvPicPr>
            <a:picLocks noChangeAspect="1"/>
          </p:cNvPicPr>
          <p:nvPr/>
        </p:nvPicPr>
        <p:blipFill>
          <a:blip r:embed="rId2"/>
          <a:stretch>
            <a:fillRect/>
          </a:stretch>
        </p:blipFill>
        <p:spPr>
          <a:xfrm>
            <a:off x="476592" y="1315840"/>
            <a:ext cx="8187348" cy="2926976"/>
          </a:xfrm>
          <a:prstGeom prst="rect">
            <a:avLst/>
          </a:prstGeom>
        </p:spPr>
      </p:pic>
      <p:cxnSp>
        <p:nvCxnSpPr>
          <p:cNvPr id="21" name="Straight Connector 20">
            <a:extLst>
              <a:ext uri="{FF2B5EF4-FFF2-40B4-BE49-F238E27FC236}">
                <a16:creationId xmlns:a16="http://schemas.microsoft.com/office/drawing/2014/main" id="{C9AC0290-4702-4519-B0F4-C2A4688099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E42378B-2E28-4810-8421-7A473A40E3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0D91DD17-237F-4811-BC0E-128EB1BD7C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55642556"/>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A4151F-C097-F65B-639B-7D80A8301DAC}"/>
              </a:ext>
            </a:extLst>
          </p:cNvPr>
          <p:cNvPicPr>
            <a:picLocks noChangeAspect="1"/>
          </p:cNvPicPr>
          <p:nvPr/>
        </p:nvPicPr>
        <p:blipFill>
          <a:blip r:embed="rId2" cstate="print">
            <a:alphaModFix amt="25000"/>
            <a:extLst>
              <a:ext uri="{28A0092B-C50C-407E-A947-70E740481C1C}">
                <a14:useLocalDpi xmlns:a14="http://schemas.microsoft.com/office/drawing/2010/main" val="0"/>
              </a:ext>
            </a:extLst>
          </a:blip>
          <a:srcRect b="21222"/>
          <a:stretch/>
        </p:blipFill>
        <p:spPr>
          <a:xfrm flipH="1">
            <a:off x="20" y="-3278"/>
            <a:ext cx="9143980" cy="6861278"/>
          </a:xfrm>
          <a:prstGeom prst="rect">
            <a:avLst/>
          </a:prstGeom>
          <a:noFill/>
        </p:spPr>
      </p:pic>
      <p:sp>
        <p:nvSpPr>
          <p:cNvPr id="23" name="Title 1">
            <a:extLst>
              <a:ext uri="{FF2B5EF4-FFF2-40B4-BE49-F238E27FC236}">
                <a16:creationId xmlns:a16="http://schemas.microsoft.com/office/drawing/2014/main" id="{46361E1F-7CC3-AB02-F28A-8C0141F18428}"/>
              </a:ext>
            </a:extLst>
          </p:cNvPr>
          <p:cNvSpPr>
            <a:spLocks noGrp="1"/>
          </p:cNvSpPr>
          <p:nvPr>
            <p:ph type="title"/>
          </p:nvPr>
        </p:nvSpPr>
        <p:spPr/>
        <p:txBody>
          <a:bodyPr vert="horz" lIns="91440" tIns="45720" rIns="91440" bIns="45720" rtlCol="0" anchor="ctr">
            <a:normAutofit/>
          </a:bodyPr>
          <a:lstStyle/>
          <a:p>
            <a:r>
              <a:rPr lang="en-US">
                <a:solidFill>
                  <a:schemeClr val="tx1"/>
                </a:solidFill>
              </a:rPr>
              <a:t>Stephen M. Flores, CTP</a:t>
            </a:r>
          </a:p>
        </p:txBody>
      </p:sp>
      <p:sp>
        <p:nvSpPr>
          <p:cNvPr id="13" name="Content Placeholder 3">
            <a:extLst>
              <a:ext uri="{FF2B5EF4-FFF2-40B4-BE49-F238E27FC236}">
                <a16:creationId xmlns:a16="http://schemas.microsoft.com/office/drawing/2014/main" id="{A6079277-035F-74B2-E28A-A5131F938048}"/>
              </a:ext>
            </a:extLst>
          </p:cNvPr>
          <p:cNvSpPr>
            <a:spLocks noGrp="1"/>
          </p:cNvSpPr>
          <p:nvPr>
            <p:ph idx="1"/>
          </p:nvPr>
        </p:nvSpPr>
        <p:spPr>
          <a:xfrm>
            <a:off x="685330" y="2367092"/>
            <a:ext cx="7772870" cy="3424107"/>
          </a:xfrm>
        </p:spPr>
        <p:txBody>
          <a:bodyPr vert="horz" lIns="91440" tIns="45720" rIns="91440" bIns="45720" rtlCol="0">
            <a:normAutofit/>
          </a:bodyPr>
          <a:lstStyle/>
          <a:p>
            <a:pPr>
              <a:lnSpc>
                <a:spcPct val="110000"/>
              </a:lnSpc>
              <a:buClr>
                <a:schemeClr val="tx1"/>
              </a:buClr>
            </a:pPr>
            <a:r>
              <a:rPr lang="en-US" sz="1100">
                <a:solidFill>
                  <a:schemeClr val="tx1"/>
                </a:solidFill>
              </a:rPr>
              <a:t>Over 16 years of experience in Treasury Management, Commercial Banking and Public Funds. </a:t>
            </a:r>
          </a:p>
          <a:p>
            <a:pPr>
              <a:lnSpc>
                <a:spcPct val="110000"/>
              </a:lnSpc>
              <a:buClr>
                <a:schemeClr val="tx1"/>
              </a:buClr>
            </a:pPr>
            <a:endParaRPr lang="en-US" sz="1100">
              <a:solidFill>
                <a:schemeClr val="tx1"/>
              </a:solidFill>
            </a:endParaRPr>
          </a:p>
          <a:p>
            <a:pPr>
              <a:lnSpc>
                <a:spcPct val="110000"/>
              </a:lnSpc>
              <a:buClr>
                <a:schemeClr val="tx1"/>
              </a:buClr>
            </a:pPr>
            <a:r>
              <a:rPr lang="en-US" sz="1100">
                <a:solidFill>
                  <a:schemeClr val="tx1"/>
                </a:solidFill>
              </a:rPr>
              <a:t>In his current role at First Financial Bank, Stephen leads strategic client relations efforts for top-tiered commercial, treasury management, and public fund relationships across the state of Texas. He is responsible for developing and executing dynamic sales strategies, collaborating closely with executive leadership, and driving cross-functional collaboration to deliver integrated solutions to clients.</a:t>
            </a:r>
          </a:p>
          <a:p>
            <a:pPr>
              <a:lnSpc>
                <a:spcPct val="110000"/>
              </a:lnSpc>
              <a:buClr>
                <a:schemeClr val="tx1"/>
              </a:buClr>
            </a:pPr>
            <a:endParaRPr lang="en-US" sz="1100">
              <a:solidFill>
                <a:schemeClr val="tx1"/>
              </a:solidFill>
            </a:endParaRPr>
          </a:p>
          <a:p>
            <a:pPr>
              <a:lnSpc>
                <a:spcPct val="110000"/>
              </a:lnSpc>
              <a:buClr>
                <a:schemeClr val="tx1"/>
              </a:buClr>
            </a:pPr>
            <a:r>
              <a:rPr lang="en-US" sz="1100">
                <a:solidFill>
                  <a:schemeClr val="tx1"/>
                </a:solidFill>
              </a:rPr>
              <a:t>Stephen holds a Bachelor of Business Administration (BBA) with a concentration in Finance from Texas A&amp;M University – Corpus Christi. He is also a graduate of the Southwestern Graduate School of Banking at SMU (SWGSB). Additionally, he is certified as a Certified Treasury Professional (CTP) and is a Certified Corporate Financial Planning &amp; Analysis Professional (FP&amp;A) Candidate.</a:t>
            </a:r>
          </a:p>
          <a:p>
            <a:pPr>
              <a:lnSpc>
                <a:spcPct val="110000"/>
              </a:lnSpc>
              <a:buClr>
                <a:schemeClr val="tx1"/>
              </a:buClr>
            </a:pPr>
            <a:endParaRPr lang="en-US" sz="1100">
              <a:solidFill>
                <a:schemeClr val="tx1"/>
              </a:solidFill>
            </a:endParaRPr>
          </a:p>
          <a:p>
            <a:pPr marL="0">
              <a:lnSpc>
                <a:spcPct val="110000"/>
              </a:lnSpc>
              <a:buClr>
                <a:schemeClr val="tx1"/>
              </a:buClr>
            </a:pPr>
            <a:endParaRPr lang="en-US" sz="1100">
              <a:solidFill>
                <a:schemeClr val="tx1"/>
              </a:solidFill>
            </a:endParaRPr>
          </a:p>
        </p:txBody>
      </p:sp>
    </p:spTree>
    <p:extLst>
      <p:ext uri="{BB962C8B-B14F-4D97-AF65-F5344CB8AC3E}">
        <p14:creationId xmlns:p14="http://schemas.microsoft.com/office/powerpoint/2010/main" val="301505801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2FD05B3-377D-2289-1C69-97B13EABEE49}"/>
              </a:ext>
            </a:extLst>
          </p:cNvPr>
          <p:cNvPicPr>
            <a:picLocks noChangeAspect="1"/>
          </p:cNvPicPr>
          <p:nvPr/>
        </p:nvPicPr>
        <p:blipFill>
          <a:blip r:embed="rId3"/>
          <a:stretch>
            <a:fillRect/>
          </a:stretch>
        </p:blipFill>
        <p:spPr>
          <a:xfrm>
            <a:off x="707517" y="1487555"/>
            <a:ext cx="7752969" cy="3876484"/>
          </a:xfrm>
          <a:prstGeom prst="rect">
            <a:avLst/>
          </a:prstGeom>
        </p:spPr>
      </p:pic>
    </p:spTree>
    <p:extLst>
      <p:ext uri="{BB962C8B-B14F-4D97-AF65-F5344CB8AC3E}">
        <p14:creationId xmlns:p14="http://schemas.microsoft.com/office/powerpoint/2010/main" val="50067714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C2A1B3F-532E-9D2A-0D4D-F4DBA81B3B3C}"/>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5300">
                <a:solidFill>
                  <a:schemeClr val="tx1">
                    <a:lumMod val="85000"/>
                    <a:lumOff val="15000"/>
                  </a:schemeClr>
                </a:solidFill>
                <a:latin typeface="+mj-lt"/>
              </a:rPr>
              <a:t>Fun Facts of Life- Payment Fraud</a:t>
            </a:r>
          </a:p>
        </p:txBody>
      </p:sp>
      <p:pic>
        <p:nvPicPr>
          <p:cNvPr id="4" name="Picture 3">
            <a:extLst>
              <a:ext uri="{FF2B5EF4-FFF2-40B4-BE49-F238E27FC236}">
                <a16:creationId xmlns:a16="http://schemas.microsoft.com/office/drawing/2014/main" id="{0C9D1DE2-57EE-B851-8912-3418AA5E500F}"/>
              </a:ext>
            </a:extLst>
          </p:cNvPr>
          <p:cNvPicPr>
            <a:picLocks noChangeAspect="1"/>
          </p:cNvPicPr>
          <p:nvPr/>
        </p:nvPicPr>
        <p:blipFill>
          <a:blip r:embed="rId3"/>
          <a:stretch>
            <a:fillRect/>
          </a:stretch>
        </p:blipFill>
        <p:spPr>
          <a:xfrm>
            <a:off x="475499" y="1236059"/>
            <a:ext cx="5184163" cy="3862200"/>
          </a:xfrm>
          <a:prstGeom prst="rect">
            <a:avLst/>
          </a:prstGeom>
        </p:spPr>
      </p:pic>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050949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7" name="Rectangle 15">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7">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3CF456B-8A12-F266-B371-69D73EA80B06}"/>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3100">
                <a:solidFill>
                  <a:srgbClr val="FFFFFF"/>
                </a:solidFill>
                <a:latin typeface="+mj-lt"/>
              </a:rPr>
              <a:t>Every Second Counts</a:t>
            </a:r>
          </a:p>
        </p:txBody>
      </p:sp>
      <p:pic>
        <p:nvPicPr>
          <p:cNvPr id="5" name="Picture 4">
            <a:extLst>
              <a:ext uri="{FF2B5EF4-FFF2-40B4-BE49-F238E27FC236}">
                <a16:creationId xmlns:a16="http://schemas.microsoft.com/office/drawing/2014/main" id="{E0C6263E-02C2-A743-F31B-781671134A29}"/>
              </a:ext>
            </a:extLst>
          </p:cNvPr>
          <p:cNvPicPr>
            <a:picLocks noChangeAspect="1"/>
          </p:cNvPicPr>
          <p:nvPr/>
        </p:nvPicPr>
        <p:blipFill>
          <a:blip r:embed="rId2"/>
          <a:stretch>
            <a:fillRect/>
          </a:stretch>
        </p:blipFill>
        <p:spPr>
          <a:xfrm>
            <a:off x="1355891" y="643538"/>
            <a:ext cx="6433042" cy="3618586"/>
          </a:xfrm>
          <a:prstGeom prst="rect">
            <a:avLst/>
          </a:prstGeom>
        </p:spPr>
      </p:pic>
      <p:sp>
        <p:nvSpPr>
          <p:cNvPr id="29" name="Rectangle 19">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0147708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A6B16355-27FB-445B-B646-02AB73637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8C5FF04-8AD9-0321-61F2-D03037903698}"/>
              </a:ext>
            </a:extLst>
          </p:cNvPr>
          <p:cNvSpPr>
            <a:spLocks noGrp="1"/>
          </p:cNvSpPr>
          <p:nvPr>
            <p:ph type="title"/>
          </p:nvPr>
        </p:nvSpPr>
        <p:spPr>
          <a:xfrm>
            <a:off x="6132909" y="634946"/>
            <a:ext cx="2529396" cy="5055904"/>
          </a:xfrm>
        </p:spPr>
        <p:txBody>
          <a:bodyPr vert="horz" lIns="91440" tIns="45720" rIns="91440" bIns="45720" rtlCol="0" anchor="ctr">
            <a:normAutofit/>
          </a:bodyPr>
          <a:lstStyle/>
          <a:p>
            <a:r>
              <a:rPr lang="en-US" sz="4800">
                <a:solidFill>
                  <a:schemeClr val="tx1">
                    <a:lumMod val="75000"/>
                    <a:lumOff val="25000"/>
                  </a:schemeClr>
                </a:solidFill>
                <a:latin typeface="+mj-lt"/>
              </a:rPr>
              <a:t>Don’t Forget to Keep the House Protected</a:t>
            </a:r>
          </a:p>
        </p:txBody>
      </p:sp>
      <p:cxnSp>
        <p:nvCxnSpPr>
          <p:cNvPr id="22" name="Straight Connector 21">
            <a:extLst>
              <a:ext uri="{FF2B5EF4-FFF2-40B4-BE49-F238E27FC236}">
                <a16:creationId xmlns:a16="http://schemas.microsoft.com/office/drawing/2014/main" id="{06DA680F-F6AC-453E-A8BF-C5BDED2851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92733" y="1791298"/>
            <a:ext cx="0" cy="274320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B3BF2E5-C3AB-441F-A430-491119C56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D07C90B-B81A-473B-8919-CA924E61F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 name="Content Placeholder 7">
            <a:extLst>
              <a:ext uri="{FF2B5EF4-FFF2-40B4-BE49-F238E27FC236}">
                <a16:creationId xmlns:a16="http://schemas.microsoft.com/office/drawing/2014/main" id="{43124388-8544-0E79-2F27-CB4704CF7EF7}"/>
              </a:ext>
            </a:extLst>
          </p:cNvPr>
          <p:cNvGraphicFramePr>
            <a:graphicFrameLocks noGrp="1"/>
          </p:cNvGraphicFramePr>
          <p:nvPr>
            <p:ph idx="1"/>
            <p:extLst>
              <p:ext uri="{D42A27DB-BD31-4B8C-83A1-F6EECF244321}">
                <p14:modId xmlns:p14="http://schemas.microsoft.com/office/powerpoint/2010/main" val="431429785"/>
              </p:ext>
            </p:extLst>
          </p:nvPr>
        </p:nvGraphicFramePr>
        <p:xfrm>
          <a:off x="475059" y="639763"/>
          <a:ext cx="5182791" cy="5051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32643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0" name="Rectangle 2059">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2" name="Rectangle 2061">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64" name="Straight Connector 2063">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66" name="Rectangle 2065">
            <a:extLst>
              <a:ext uri="{FF2B5EF4-FFF2-40B4-BE49-F238E27FC236}">
                <a16:creationId xmlns:a16="http://schemas.microsoft.com/office/drawing/2014/main" id="{53BC4302-D5E9-4B73-90DF-0E59420C5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8" name="Straight Connector 2067">
            <a:extLst>
              <a:ext uri="{FF2B5EF4-FFF2-40B4-BE49-F238E27FC236}">
                <a16:creationId xmlns:a16="http://schemas.microsoft.com/office/drawing/2014/main" id="{DD872585-8CA1-47B2-B4DE-04142A143D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958452" y="4325112"/>
            <a:ext cx="555498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5" name="Title 1">
            <a:extLst>
              <a:ext uri="{FF2B5EF4-FFF2-40B4-BE49-F238E27FC236}">
                <a16:creationId xmlns:a16="http://schemas.microsoft.com/office/drawing/2014/main" id="{B1225366-0287-9D2A-486B-1F9F7F70A40F}"/>
              </a:ext>
            </a:extLst>
          </p:cNvPr>
          <p:cNvSpPr>
            <a:spLocks noGrp="1"/>
          </p:cNvSpPr>
          <p:nvPr>
            <p:ph type="title"/>
          </p:nvPr>
        </p:nvSpPr>
        <p:spPr>
          <a:xfrm>
            <a:off x="2877378" y="758952"/>
            <a:ext cx="5489381" cy="3566160"/>
          </a:xfrm>
        </p:spPr>
        <p:txBody>
          <a:bodyPr vert="horz" lIns="91440" tIns="45720" rIns="91440" bIns="45720" rtlCol="0" anchor="b">
            <a:normAutofit/>
          </a:bodyPr>
          <a:lstStyle/>
          <a:p>
            <a:r>
              <a:rPr lang="en-US" sz="8000">
                <a:solidFill>
                  <a:schemeClr val="tx1">
                    <a:lumMod val="85000"/>
                    <a:lumOff val="15000"/>
                  </a:schemeClr>
                </a:solidFill>
              </a:rPr>
              <a:t>Partner with your Bank</a:t>
            </a:r>
          </a:p>
        </p:txBody>
      </p:sp>
      <p:pic>
        <p:nvPicPr>
          <p:cNvPr id="2050" name="Picture 2" descr="Trusted Core Banking Partner">
            <a:extLst>
              <a:ext uri="{FF2B5EF4-FFF2-40B4-BE49-F238E27FC236}">
                <a16:creationId xmlns:a16="http://schemas.microsoft.com/office/drawing/2014/main" id="{7E184E0B-DA7C-01EE-6E38-D3316E626D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1712" r="37635" b="1"/>
          <a:stretch/>
        </p:blipFill>
        <p:spPr bwMode="auto">
          <a:xfrm>
            <a:off x="697363" y="945821"/>
            <a:ext cx="1837115" cy="4447659"/>
          </a:xfrm>
          <a:prstGeom prst="rect">
            <a:avLst/>
          </a:prstGeom>
          <a:solidFill>
            <a:srgbClr val="FFFFFF"/>
          </a:solidFill>
        </p:spPr>
      </p:pic>
      <p:sp>
        <p:nvSpPr>
          <p:cNvPr id="2070" name="Rectangle 2069">
            <a:extLst>
              <a:ext uri="{FF2B5EF4-FFF2-40B4-BE49-F238E27FC236}">
                <a16:creationId xmlns:a16="http://schemas.microsoft.com/office/drawing/2014/main" id="{C6A079E0-A41F-45CB-BF11-D9A4A0D36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72" name="Rectangle 2071">
            <a:extLst>
              <a:ext uri="{FF2B5EF4-FFF2-40B4-BE49-F238E27FC236}">
                <a16:creationId xmlns:a16="http://schemas.microsoft.com/office/drawing/2014/main" id="{7AE33E00-3003-48DB-A4B0-A9680C702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78747753"/>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9549EB89-5BFB-4E1E-AEEA-87C343D80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FAB14DC-BF3A-624C-DBEA-BF03A07B47D2}"/>
              </a:ext>
            </a:extLst>
          </p:cNvPr>
          <p:cNvPicPr>
            <a:picLocks noChangeAspect="1"/>
          </p:cNvPicPr>
          <p:nvPr/>
        </p:nvPicPr>
        <p:blipFill>
          <a:blip r:embed="rId3"/>
          <a:srcRect r="47260" b="-2"/>
          <a:stretch/>
        </p:blipFill>
        <p:spPr>
          <a:xfrm>
            <a:off x="475499" y="640080"/>
            <a:ext cx="4706750" cy="5577840"/>
          </a:xfrm>
          <a:prstGeom prst="rect">
            <a:avLst/>
          </a:prstGeom>
        </p:spPr>
      </p:pic>
      <p:sp>
        <p:nvSpPr>
          <p:cNvPr id="23" name="Rectangle 22">
            <a:extLst>
              <a:ext uri="{FF2B5EF4-FFF2-40B4-BE49-F238E27FC236}">
                <a16:creationId xmlns:a16="http://schemas.microsoft.com/office/drawing/2014/main" id="{3D1FA295-BDF6-44B9-90C5-FE3E2CE35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710114" y="0"/>
            <a:ext cx="34385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08C5FF04-8AD9-0321-61F2-D03037903698}"/>
              </a:ext>
            </a:extLst>
          </p:cNvPr>
          <p:cNvSpPr>
            <a:spLocks noGrp="1"/>
          </p:cNvSpPr>
          <p:nvPr>
            <p:ph type="title"/>
          </p:nvPr>
        </p:nvSpPr>
        <p:spPr>
          <a:xfrm>
            <a:off x="6072663" y="640080"/>
            <a:ext cx="2744435" cy="2926080"/>
          </a:xfrm>
        </p:spPr>
        <p:txBody>
          <a:bodyPr vert="horz" lIns="91440" tIns="45720" rIns="91440" bIns="45720" rtlCol="0" anchor="b">
            <a:normAutofit/>
          </a:bodyPr>
          <a:lstStyle/>
          <a:p>
            <a:r>
              <a:rPr lang="en-US" sz="3800">
                <a:solidFill>
                  <a:srgbClr val="FFFFFF"/>
                </a:solidFill>
                <a:latin typeface="+mj-lt"/>
              </a:rPr>
              <a:t>Start Using Treasury Management TODAY!</a:t>
            </a:r>
          </a:p>
        </p:txBody>
      </p:sp>
      <p:sp>
        <p:nvSpPr>
          <p:cNvPr id="25" name="Rectangle 24">
            <a:extLst>
              <a:ext uri="{FF2B5EF4-FFF2-40B4-BE49-F238E27FC236}">
                <a16:creationId xmlns:a16="http://schemas.microsoft.com/office/drawing/2014/main" id="{81A36F1F-EEAE-48D1-A1FB-BD6FC8506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7679"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96249567"/>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C5FF04-8AD9-0321-61F2-D03037903698}"/>
              </a:ext>
            </a:extLst>
          </p:cNvPr>
          <p:cNvSpPr>
            <a:spLocks noGrp="1"/>
          </p:cNvSpPr>
          <p:nvPr>
            <p:ph type="title"/>
          </p:nvPr>
        </p:nvSpPr>
        <p:spPr>
          <a:xfrm>
            <a:off x="6105832" y="639097"/>
            <a:ext cx="2551471" cy="3686015"/>
          </a:xfrm>
        </p:spPr>
        <p:txBody>
          <a:bodyPr vert="horz" lIns="91440" tIns="45720" rIns="91440" bIns="45720" rtlCol="0" anchor="b">
            <a:normAutofit/>
          </a:bodyPr>
          <a:lstStyle/>
          <a:p>
            <a:r>
              <a:rPr lang="en-US" sz="3100">
                <a:solidFill>
                  <a:schemeClr val="tx1">
                    <a:lumMod val="85000"/>
                    <a:lumOff val="15000"/>
                  </a:schemeClr>
                </a:solidFill>
                <a:latin typeface="+mj-lt"/>
              </a:rPr>
              <a:t>What is Treasury Management?</a:t>
            </a:r>
          </a:p>
        </p:txBody>
      </p:sp>
      <p:pic>
        <p:nvPicPr>
          <p:cNvPr id="5" name="Picture 4">
            <a:extLst>
              <a:ext uri="{FF2B5EF4-FFF2-40B4-BE49-F238E27FC236}">
                <a16:creationId xmlns:a16="http://schemas.microsoft.com/office/drawing/2014/main" id="{65EAE2AB-77AD-FFF5-0844-15CE59C86D34}"/>
              </a:ext>
            </a:extLst>
          </p:cNvPr>
          <p:cNvPicPr>
            <a:picLocks noChangeAspect="1"/>
          </p:cNvPicPr>
          <p:nvPr/>
        </p:nvPicPr>
        <p:blipFill>
          <a:blip r:embed="rId3"/>
          <a:stretch>
            <a:fillRect/>
          </a:stretch>
        </p:blipFill>
        <p:spPr>
          <a:xfrm>
            <a:off x="475499" y="652840"/>
            <a:ext cx="5184163" cy="5028638"/>
          </a:xfrm>
          <a:prstGeom prst="rect">
            <a:avLst/>
          </a:prstGeom>
        </p:spPr>
      </p:pic>
      <p:cxnSp>
        <p:nvCxnSpPr>
          <p:cNvPr id="20" name="Straight Connector 19">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32390163"/>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08C5FF04-8AD9-0321-61F2-D03037903698}"/>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sz="3400">
                <a:solidFill>
                  <a:schemeClr val="tx1">
                    <a:lumMod val="75000"/>
                    <a:lumOff val="25000"/>
                  </a:schemeClr>
                </a:solidFill>
                <a:latin typeface="+mj-lt"/>
              </a:rPr>
              <a:t>Treasury Management Solutions</a:t>
            </a:r>
          </a:p>
        </p:txBody>
      </p:sp>
      <p:pic>
        <p:nvPicPr>
          <p:cNvPr id="6" name="Picture 5">
            <a:extLst>
              <a:ext uri="{FF2B5EF4-FFF2-40B4-BE49-F238E27FC236}">
                <a16:creationId xmlns:a16="http://schemas.microsoft.com/office/drawing/2014/main" id="{3EABFD2E-5C21-6E38-9632-9B0A43D0B63A}"/>
              </a:ext>
            </a:extLst>
          </p:cNvPr>
          <p:cNvPicPr>
            <a:picLocks noChangeAspect="1"/>
          </p:cNvPicPr>
          <p:nvPr/>
        </p:nvPicPr>
        <p:blipFill>
          <a:blip r:embed="rId2"/>
          <a:stretch>
            <a:fillRect/>
          </a:stretch>
        </p:blipFill>
        <p:spPr>
          <a:xfrm>
            <a:off x="1254175" y="645106"/>
            <a:ext cx="2545157" cy="5247747"/>
          </a:xfrm>
          <a:prstGeom prst="rect">
            <a:avLst/>
          </a:prstGeom>
        </p:spPr>
      </p:pic>
      <p:cxnSp>
        <p:nvCxnSpPr>
          <p:cNvPr id="21" name="Straight Connector 2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58F489FB-22C0-64F7-FD52-AE41A9AE4F8E}"/>
              </a:ext>
            </a:extLst>
          </p:cNvPr>
          <p:cNvSpPr>
            <a:spLocks noGrp="1"/>
          </p:cNvSpPr>
          <p:nvPr>
            <p:ph idx="1"/>
          </p:nvPr>
        </p:nvSpPr>
        <p:spPr>
          <a:xfrm>
            <a:off x="4808763" y="2198914"/>
            <a:ext cx="3845379" cy="3670180"/>
          </a:xfrm>
        </p:spPr>
        <p:txBody>
          <a:bodyPr vert="horz" lIns="0" tIns="45720" rIns="0" bIns="45720" rtlCol="0">
            <a:normAutofit/>
          </a:bodyPr>
          <a:lstStyle/>
          <a:p>
            <a:pPr>
              <a:buClr>
                <a:schemeClr val="accent1"/>
              </a:buClr>
              <a:buFont typeface="Calibri" panose="020F0502020204030204" pitchFamily="34" charset="0"/>
              <a:buChar char="-"/>
            </a:pPr>
            <a:r>
              <a:rPr lang="en-US">
                <a:solidFill>
                  <a:schemeClr val="tx1">
                    <a:lumMod val="75000"/>
                    <a:lumOff val="25000"/>
                  </a:schemeClr>
                </a:solidFill>
                <a:latin typeface="+mn-lt"/>
              </a:rPr>
              <a:t>Business Online Banking &amp; Mobile </a:t>
            </a:r>
          </a:p>
          <a:p>
            <a:pPr>
              <a:buClr>
                <a:schemeClr val="accent1"/>
              </a:buClr>
              <a:buFont typeface="Calibri" panose="020F0502020204030204" pitchFamily="34" charset="0"/>
              <a:buChar char="-"/>
            </a:pPr>
            <a:r>
              <a:rPr lang="en-US">
                <a:solidFill>
                  <a:schemeClr val="tx1">
                    <a:lumMod val="75000"/>
                    <a:lumOff val="25000"/>
                  </a:schemeClr>
                </a:solidFill>
                <a:latin typeface="+mn-lt"/>
              </a:rPr>
              <a:t>Tokenization</a:t>
            </a:r>
          </a:p>
          <a:p>
            <a:pPr>
              <a:buClr>
                <a:schemeClr val="accent1"/>
              </a:buClr>
              <a:buFont typeface="Calibri" panose="020F0502020204030204" pitchFamily="34" charset="0"/>
              <a:buChar char="-"/>
            </a:pPr>
            <a:r>
              <a:rPr lang="en-US">
                <a:solidFill>
                  <a:schemeClr val="tx1">
                    <a:lumMod val="75000"/>
                    <a:lumOff val="25000"/>
                  </a:schemeClr>
                </a:solidFill>
                <a:latin typeface="+mn-lt"/>
              </a:rPr>
              <a:t>Positive Pay and ACH Filter</a:t>
            </a:r>
          </a:p>
          <a:p>
            <a:pPr>
              <a:buClr>
                <a:schemeClr val="accent1"/>
              </a:buClr>
              <a:buFont typeface="Calibri" panose="020F0502020204030204" pitchFamily="34" charset="0"/>
              <a:buChar char="-"/>
            </a:pPr>
            <a:r>
              <a:rPr lang="en-US">
                <a:solidFill>
                  <a:schemeClr val="tx1">
                    <a:lumMod val="75000"/>
                    <a:lumOff val="25000"/>
                  </a:schemeClr>
                </a:solidFill>
                <a:latin typeface="+mn-lt"/>
              </a:rPr>
              <a:t>ACH &amp; Wire Origination</a:t>
            </a:r>
          </a:p>
          <a:p>
            <a:pPr>
              <a:buClr>
                <a:schemeClr val="accent1"/>
              </a:buClr>
              <a:buFont typeface="Calibri" panose="020F0502020204030204" pitchFamily="34" charset="0"/>
              <a:buChar char="-"/>
            </a:pPr>
            <a:r>
              <a:rPr lang="en-US">
                <a:solidFill>
                  <a:schemeClr val="tx1">
                    <a:lumMod val="75000"/>
                    <a:lumOff val="25000"/>
                  </a:schemeClr>
                </a:solidFill>
                <a:latin typeface="+mn-lt"/>
              </a:rPr>
              <a:t>Purchase/ Corporate Card</a:t>
            </a:r>
          </a:p>
          <a:p>
            <a:pPr>
              <a:buClr>
                <a:schemeClr val="accent1"/>
              </a:buClr>
              <a:buFont typeface="Calibri" panose="020F0502020204030204" pitchFamily="34" charset="0"/>
              <a:buChar char="-"/>
            </a:pPr>
            <a:r>
              <a:rPr lang="en-US">
                <a:solidFill>
                  <a:schemeClr val="tx1">
                    <a:lumMod val="75000"/>
                    <a:lumOff val="25000"/>
                  </a:schemeClr>
                </a:solidFill>
                <a:latin typeface="+mn-lt"/>
              </a:rPr>
              <a:t>Merchant Services</a:t>
            </a:r>
          </a:p>
          <a:p>
            <a:pPr>
              <a:buClr>
                <a:schemeClr val="accent1"/>
              </a:buClr>
              <a:buFont typeface="Calibri" panose="020F0502020204030204" pitchFamily="34" charset="0"/>
              <a:buChar char="-"/>
            </a:pPr>
            <a:r>
              <a:rPr lang="en-US">
                <a:solidFill>
                  <a:schemeClr val="tx1">
                    <a:lumMod val="75000"/>
                    <a:lumOff val="25000"/>
                  </a:schemeClr>
                </a:solidFill>
                <a:latin typeface="+mn-lt"/>
              </a:rPr>
              <a:t>Remote Deposit Capture</a:t>
            </a:r>
          </a:p>
          <a:p>
            <a:pPr marL="0" indent="0">
              <a:buClr>
                <a:schemeClr val="accent1"/>
              </a:buClr>
              <a:buFont typeface="Calibri" panose="020F0502020204030204" pitchFamily="34" charset="0"/>
              <a:buNone/>
            </a:pPr>
            <a:endParaRPr lang="en-US">
              <a:solidFill>
                <a:schemeClr val="tx1">
                  <a:lumMod val="75000"/>
                  <a:lumOff val="25000"/>
                </a:schemeClr>
              </a:solidFill>
              <a:latin typeface="+mn-lt"/>
            </a:endParaRPr>
          </a:p>
          <a:p>
            <a:pPr marL="0" indent="0">
              <a:buClr>
                <a:schemeClr val="accent1"/>
              </a:buClr>
              <a:buFont typeface="Calibri" panose="020F0502020204030204" pitchFamily="34" charset="0"/>
              <a:buNone/>
            </a:pPr>
            <a:endParaRPr lang="en-US">
              <a:solidFill>
                <a:schemeClr val="tx1">
                  <a:lumMod val="75000"/>
                  <a:lumOff val="25000"/>
                </a:schemeClr>
              </a:solidFill>
              <a:latin typeface="+mn-lt"/>
            </a:endParaRPr>
          </a:p>
        </p:txBody>
      </p:sp>
      <p:sp>
        <p:nvSpPr>
          <p:cNvPr id="23" name="Rectangle 2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3842665"/>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0B5AE2-C5CC-499C-8F2D-249888BE2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BA7A3698-B350-40E5-8475-9BCC41A08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0AC655C7-EC94-4BE6-84C8-2F9EFBBB27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4613" y="634946"/>
            <a:ext cx="2767693" cy="1450757"/>
          </a:xfrm>
        </p:spPr>
        <p:txBody>
          <a:bodyPr vert="horz" lIns="91440" tIns="45720" rIns="91440" bIns="45720" rtlCol="0" anchor="b">
            <a:normAutofit/>
          </a:bodyPr>
          <a:lstStyle/>
          <a:p>
            <a:r>
              <a:rPr lang="en-US" sz="3400" kern="1200" spc="-50" baseline="0" dirty="0">
                <a:solidFill>
                  <a:schemeClr val="tx1">
                    <a:lumMod val="75000"/>
                    <a:lumOff val="25000"/>
                  </a:schemeClr>
                </a:solidFill>
                <a:latin typeface="+mj-lt"/>
                <a:ea typeface="+mj-ea"/>
                <a:cs typeface="+mj-cs"/>
              </a:rPr>
              <a:t>Business Online Banking &amp; Mobile</a:t>
            </a:r>
          </a:p>
        </p:txBody>
      </p:sp>
      <p:pic>
        <p:nvPicPr>
          <p:cNvPr id="3" name="Picture 2">
            <a:extLst>
              <a:ext uri="{FF2B5EF4-FFF2-40B4-BE49-F238E27FC236}">
                <a16:creationId xmlns:a16="http://schemas.microsoft.com/office/drawing/2014/main" id="{6277EA86-CCF6-FF2A-E61F-D3819D0DF658}"/>
              </a:ext>
            </a:extLst>
          </p:cNvPr>
          <p:cNvPicPr>
            <a:picLocks noChangeAspect="1"/>
          </p:cNvPicPr>
          <p:nvPr/>
        </p:nvPicPr>
        <p:blipFill>
          <a:blip r:embed="rId3"/>
          <a:srcRect l="29030" r="28063" b="-2"/>
          <a:stretch/>
        </p:blipFill>
        <p:spPr>
          <a:xfrm>
            <a:off x="475499" y="640081"/>
            <a:ext cx="5182351" cy="5314406"/>
          </a:xfrm>
          <a:prstGeom prst="rect">
            <a:avLst/>
          </a:prstGeom>
        </p:spPr>
      </p:pic>
      <p:cxnSp>
        <p:nvCxnSpPr>
          <p:cNvPr id="23" name="Straight Connector 2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5894613" y="2198913"/>
            <a:ext cx="2767693" cy="3755565"/>
          </a:xfrm>
          <a:prstGeom prst="rect">
            <a:avLst/>
          </a:prstGeom>
        </p:spPr>
        <p:txBody>
          <a:bodyPr vert="horz" lIns="0" tIns="45720" rIns="0" bIns="45720" rtlCol="0">
            <a:normAutofit/>
          </a:bodyPr>
          <a:lstStyle/>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Access to timely information </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Previous day balances and account transactions</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Pending transactions and available balances</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Electronic statement delivery</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Report delivery such as EDI/Addenda information</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Export of data for reconciliation</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Cleared check images</a:t>
            </a:r>
          </a:p>
          <a:p>
            <a:pPr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dirty="0">
                <a:solidFill>
                  <a:schemeClr val="tx1">
                    <a:lumMod val="75000"/>
                    <a:lumOff val="25000"/>
                  </a:schemeClr>
                </a:solidFill>
              </a:rPr>
              <a:t>•	Various types of Alerts</a:t>
            </a:r>
          </a:p>
        </p:txBody>
      </p:sp>
      <p:sp>
        <p:nvSpPr>
          <p:cNvPr id="25" name="Rectangle 24">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2"/>
          <p:cNvSpPr txBox="1">
            <a:spLocks/>
          </p:cNvSpPr>
          <p:nvPr/>
        </p:nvSpPr>
        <p:spPr>
          <a:xfrm>
            <a:off x="3634405" y="3720887"/>
            <a:ext cx="2800350" cy="1010463"/>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429" lvl="1" algn="r" defTabSz="514350" fontAlgn="auto">
              <a:lnSpc>
                <a:spcPct val="100000"/>
              </a:lnSpc>
              <a:spcBef>
                <a:spcPts val="0"/>
              </a:spcBef>
              <a:spcAft>
                <a:spcPts val="0"/>
              </a:spcAft>
            </a:pPr>
            <a:endParaRPr lang="en-US" sz="1350" i="1" dirty="0">
              <a:solidFill>
                <a:prstClr val="black"/>
              </a:solidFill>
              <a:latin typeface="Calibri" panose="020F0502020204030204"/>
            </a:endParaRPr>
          </a:p>
        </p:txBody>
      </p:sp>
    </p:spTree>
    <p:extLst>
      <p:ext uri="{BB962C8B-B14F-4D97-AF65-F5344CB8AC3E}">
        <p14:creationId xmlns:p14="http://schemas.microsoft.com/office/powerpoint/2010/main" val="3902510982"/>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53" name="Rectangle 615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155" name="Straight Connector 615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157" name="Rectangle 6156">
            <a:extLst>
              <a:ext uri="{FF2B5EF4-FFF2-40B4-BE49-F238E27FC236}">
                <a16:creationId xmlns:a16="http://schemas.microsoft.com/office/drawing/2014/main" id="{01C6F51C-53CC-4D4B-98DA-C143852FC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2"/>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5650991" y="639097"/>
            <a:ext cx="3006311" cy="3686015"/>
          </a:xfrm>
        </p:spPr>
        <p:txBody>
          <a:bodyPr vert="horz" lIns="91440" tIns="45720" rIns="91440" bIns="45720" rtlCol="0" anchor="b">
            <a:normAutofit/>
          </a:bodyPr>
          <a:lstStyle/>
          <a:p>
            <a:r>
              <a:rPr lang="en-US" sz="5200">
                <a:solidFill>
                  <a:schemeClr val="tx1">
                    <a:lumMod val="85000"/>
                    <a:lumOff val="15000"/>
                  </a:schemeClr>
                </a:solidFill>
                <a:latin typeface="+mj-lt"/>
              </a:rPr>
              <a:t>Secure Token</a:t>
            </a:r>
          </a:p>
        </p:txBody>
      </p:sp>
      <p:pic>
        <p:nvPicPr>
          <p:cNvPr id="7" name="Picture 6">
            <a:extLst>
              <a:ext uri="{FF2B5EF4-FFF2-40B4-BE49-F238E27FC236}">
                <a16:creationId xmlns:a16="http://schemas.microsoft.com/office/drawing/2014/main" id="{6BF1C9EC-B479-A73D-2FD2-385A1392EEB0}"/>
              </a:ext>
            </a:extLst>
          </p:cNvPr>
          <p:cNvPicPr>
            <a:picLocks noChangeAspect="1"/>
          </p:cNvPicPr>
          <p:nvPr/>
        </p:nvPicPr>
        <p:blipFill>
          <a:blip r:embed="rId3"/>
          <a:stretch>
            <a:fillRect/>
          </a:stretch>
        </p:blipFill>
        <p:spPr>
          <a:xfrm>
            <a:off x="485055" y="1195002"/>
            <a:ext cx="2279584" cy="3896725"/>
          </a:xfrm>
          <a:prstGeom prst="rect">
            <a:avLst/>
          </a:prstGeom>
        </p:spPr>
      </p:pic>
      <p:pic>
        <p:nvPicPr>
          <p:cNvPr id="6146" name="Picture 2" descr="Symantec VIP Hardware Authenticator – OTP One Time Password Display Token -  Two Factor Authentication - Time Based TOTP - Key Chain Size : Amazon.sg:  Electronics">
            <a:extLst>
              <a:ext uri="{FF2B5EF4-FFF2-40B4-BE49-F238E27FC236}">
                <a16:creationId xmlns:a16="http://schemas.microsoft.com/office/drawing/2014/main" id="{6C754553-E13A-92C7-5703-9E50B667C9A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001315" y="2603250"/>
            <a:ext cx="2286202" cy="1080230"/>
          </a:xfrm>
          <a:prstGeom prst="rect">
            <a:avLst/>
          </a:prstGeom>
          <a:noFill/>
          <a:extLst>
            <a:ext uri="{909E8E84-426E-40DD-AFC4-6F175D3DCCD1}">
              <a14:hiddenFill xmlns:a14="http://schemas.microsoft.com/office/drawing/2010/main">
                <a:solidFill>
                  <a:srgbClr val="FFFFFF"/>
                </a:solidFill>
              </a14:hiddenFill>
            </a:ext>
          </a:extLst>
        </p:spPr>
      </p:pic>
      <p:cxnSp>
        <p:nvCxnSpPr>
          <p:cNvPr id="6159" name="Straight Connector 6158">
            <a:extLst>
              <a:ext uri="{FF2B5EF4-FFF2-40B4-BE49-F238E27FC236}">
                <a16:creationId xmlns:a16="http://schemas.microsoft.com/office/drawing/2014/main" id="{613AFA59-28DC-4A81-8ADB-6EE5C63222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2599" y="4343400"/>
            <a:ext cx="246888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161" name="Rectangle 6160">
            <a:extLst>
              <a:ext uri="{FF2B5EF4-FFF2-40B4-BE49-F238E27FC236}">
                <a16:creationId xmlns:a16="http://schemas.microsoft.com/office/drawing/2014/main" id="{1702822D-7587-488C-BCDE-6366C82D9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63" name="Rectangle 6162">
            <a:extLst>
              <a:ext uri="{FF2B5EF4-FFF2-40B4-BE49-F238E27FC236}">
                <a16:creationId xmlns:a16="http://schemas.microsoft.com/office/drawing/2014/main" id="{2336503F-9C9C-424B-B606-FD55CB6EC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Box 2"/>
          <p:cNvSpPr txBox="1"/>
          <p:nvPr/>
        </p:nvSpPr>
        <p:spPr>
          <a:xfrm>
            <a:off x="44042" y="1555633"/>
            <a:ext cx="9016068" cy="1077218"/>
          </a:xfrm>
          <a:prstGeom prst="rect">
            <a:avLst/>
          </a:prstGeom>
          <a:noFill/>
        </p:spPr>
        <p:txBody>
          <a:bodyPr wrap="square" rtlCol="0">
            <a:spAutoFit/>
          </a:bodyPr>
          <a:lstStyle/>
          <a:p>
            <a:pPr>
              <a:spcAft>
                <a:spcPts val="600"/>
              </a:spcAft>
            </a:pPr>
            <a:endParaRPr lang="en-US" i="1" u="sng">
              <a:solidFill>
                <a:srgbClr val="000000"/>
              </a:solidFill>
            </a:endParaRPr>
          </a:p>
          <a:p>
            <a:pPr>
              <a:spcAft>
                <a:spcPts val="600"/>
              </a:spcAft>
            </a:pPr>
            <a:r>
              <a:rPr lang="en-US" dirty="0">
                <a:solidFill>
                  <a:srgbClr val="000000"/>
                </a:solidFill>
              </a:rPr>
              <a:t> </a:t>
            </a:r>
            <a:endParaRPr lang="en-US">
              <a:solidFill>
                <a:srgbClr val="000000"/>
              </a:solidFill>
            </a:endParaRPr>
          </a:p>
          <a:p>
            <a:pPr marL="257175" indent="-257175">
              <a:spcAft>
                <a:spcPts val="600"/>
              </a:spcAft>
              <a:buFont typeface="Arial" panose="020B0604020202020204" pitchFamily="34" charset="0"/>
              <a:buChar char="•"/>
            </a:pPr>
            <a:endParaRPr lang="en-US">
              <a:solidFill>
                <a:srgbClr val="000000"/>
              </a:solidFill>
            </a:endParaRPr>
          </a:p>
        </p:txBody>
      </p:sp>
    </p:spTree>
    <p:extLst>
      <p:ext uri="{BB962C8B-B14F-4D97-AF65-F5344CB8AC3E}">
        <p14:creationId xmlns:p14="http://schemas.microsoft.com/office/powerpoint/2010/main" val="2890832056"/>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3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web page&#10;&#10;Description automatically generated">
            <a:extLst>
              <a:ext uri="{FF2B5EF4-FFF2-40B4-BE49-F238E27FC236}">
                <a16:creationId xmlns:a16="http://schemas.microsoft.com/office/drawing/2014/main" id="{66C35444-1B0A-3365-A16C-8386DA77F635}"/>
              </a:ext>
            </a:extLst>
          </p:cNvPr>
          <p:cNvPicPr>
            <a:picLocks noChangeAspect="1"/>
          </p:cNvPicPr>
          <p:nvPr/>
        </p:nvPicPr>
        <p:blipFill>
          <a:blip r:embed="rId2"/>
          <a:srcRect r="4822" b="2"/>
          <a:stretch/>
        </p:blipFill>
        <p:spPr>
          <a:xfrm>
            <a:off x="950055" y="905933"/>
            <a:ext cx="7267893" cy="5039728"/>
          </a:xfrm>
          <a:prstGeom prst="rect">
            <a:avLst/>
          </a:prstGeom>
        </p:spPr>
      </p:pic>
    </p:spTree>
    <p:extLst>
      <p:ext uri="{BB962C8B-B14F-4D97-AF65-F5344CB8AC3E}">
        <p14:creationId xmlns:p14="http://schemas.microsoft.com/office/powerpoint/2010/main" val="4254812128"/>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59" name="Rectangle 2058">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61" name="Straight Connector 2060">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63" name="Rectangle 2062">
            <a:extLst>
              <a:ext uri="{FF2B5EF4-FFF2-40B4-BE49-F238E27FC236}">
                <a16:creationId xmlns:a16="http://schemas.microsoft.com/office/drawing/2014/main" id="{44CC594A-A820-450F-B363-C19201FCF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59FAB3DA-E9ED-4574-ABCC-378BC0FF1B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2103875"/>
          </a:xfrm>
        </p:spPr>
        <p:txBody>
          <a:bodyPr vert="horz" lIns="91440" tIns="45720" rIns="91440" bIns="45720" rtlCol="0" anchor="b">
            <a:normAutofit/>
          </a:bodyPr>
          <a:lstStyle/>
          <a:p>
            <a:r>
              <a:rPr lang="en-US" sz="3100">
                <a:solidFill>
                  <a:srgbClr val="FFFFFF"/>
                </a:solidFill>
                <a:latin typeface="+mj-lt"/>
              </a:rPr>
              <a:t>Positive Pay- Check</a:t>
            </a:r>
          </a:p>
        </p:txBody>
      </p:sp>
      <p:sp>
        <p:nvSpPr>
          <p:cNvPr id="5" name="Rectangle 4"/>
          <p:cNvSpPr/>
          <p:nvPr/>
        </p:nvSpPr>
        <p:spPr>
          <a:xfrm>
            <a:off x="369278" y="2653800"/>
            <a:ext cx="2313633" cy="3335519"/>
          </a:xfrm>
          <a:prstGeom prst="rect">
            <a:avLst/>
          </a:prstGeom>
        </p:spPr>
        <p:txBody>
          <a:bodyPr vert="horz" lIns="0" tIns="45720" rIns="0" bIns="45720" rtlCol="0">
            <a:normAutofit/>
          </a:bodyPr>
          <a:lstStyle/>
          <a:p>
            <a:pPr defTabSz="914400">
              <a:lnSpc>
                <a:spcPct val="90000"/>
              </a:lnSpc>
              <a:spcBef>
                <a:spcPts val="0"/>
              </a:spcBef>
              <a:spcAft>
                <a:spcPts val="800"/>
              </a:spcAft>
              <a:buClr>
                <a:schemeClr val="accent1"/>
              </a:buClr>
              <a:buFont typeface="Calibri" panose="020F0502020204030204" pitchFamily="34" charset="0"/>
              <a:tabLst>
                <a:tab pos="457200" algn="l"/>
              </a:tabLst>
            </a:pPr>
            <a:r>
              <a:rPr lang="en-US" sz="1300">
                <a:solidFill>
                  <a:srgbClr val="FFFFFF"/>
                </a:solidFill>
              </a:rPr>
              <a:t>A data matching tool that helps identify anomalies for decisioning within a return time frame:</a:t>
            </a:r>
          </a:p>
          <a:p>
            <a:pPr marL="34290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Identifies potential fraud</a:t>
            </a:r>
          </a:p>
          <a:p>
            <a:pPr marL="342900" lvl="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Helps with reconciliation</a:t>
            </a:r>
          </a:p>
          <a:p>
            <a:pPr marL="342900" lvl="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Allows for management of outstanding checks</a:t>
            </a:r>
          </a:p>
          <a:p>
            <a:pPr marL="342900" lvl="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Allows for separation of duties</a:t>
            </a:r>
          </a:p>
          <a:p>
            <a:pPr marL="342900" lvl="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Could replace stop payments on small dollar checks</a:t>
            </a:r>
          </a:p>
          <a:p>
            <a:pPr marL="342900" lvl="0" indent="-342900" defTabSz="914400">
              <a:lnSpc>
                <a:spcPct val="90000"/>
              </a:lnSpc>
              <a:spcBef>
                <a:spcPts val="0"/>
              </a:spcBef>
              <a:spcAft>
                <a:spcPts val="0"/>
              </a:spcAft>
              <a:buClr>
                <a:schemeClr val="accent1"/>
              </a:buClr>
              <a:buFont typeface="Calibri" panose="020F0502020204030204" pitchFamily="34" charset="0"/>
              <a:buChar char="•"/>
              <a:tabLst>
                <a:tab pos="457200" algn="l"/>
              </a:tabLst>
            </a:pPr>
            <a:r>
              <a:rPr lang="en-US" sz="1300">
                <a:solidFill>
                  <a:srgbClr val="FFFFFF"/>
                </a:solidFill>
              </a:rPr>
              <a:t>Helps with escheated checks</a:t>
            </a:r>
          </a:p>
          <a:p>
            <a:pPr marL="1600200" marR="0" lvl="3" indent="-228600" defTabSz="914400">
              <a:lnSpc>
                <a:spcPct val="90000"/>
              </a:lnSpc>
              <a:spcBef>
                <a:spcPts val="0"/>
              </a:spcBef>
              <a:spcAft>
                <a:spcPts val="800"/>
              </a:spcAft>
              <a:buClr>
                <a:schemeClr val="accent1"/>
              </a:buClr>
              <a:buFont typeface="Calibri" panose="020F0502020204030204" pitchFamily="34" charset="0"/>
              <a:buChar char="–"/>
              <a:tabLst>
                <a:tab pos="1828800" algn="l"/>
              </a:tabLst>
            </a:pPr>
            <a:endParaRPr lang="en-US" sz="1300">
              <a:solidFill>
                <a:srgbClr val="FFFFFF"/>
              </a:solidFill>
            </a:endParaRPr>
          </a:p>
        </p:txBody>
      </p:sp>
      <p:sp>
        <p:nvSpPr>
          <p:cNvPr id="2067" name="Rectangle 2066">
            <a:extLst>
              <a:ext uri="{FF2B5EF4-FFF2-40B4-BE49-F238E27FC236}">
                <a16:creationId xmlns:a16="http://schemas.microsoft.com/office/drawing/2014/main" id="{53B8D6B0-55D6-48DC-86D8-FD95D5F11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2" name="Picture 4" descr="Positive Pay - Choice Bank">
            <a:extLst>
              <a:ext uri="{FF2B5EF4-FFF2-40B4-BE49-F238E27FC236}">
                <a16:creationId xmlns:a16="http://schemas.microsoft.com/office/drawing/2014/main" id="{108B3E11-17D8-7223-10F9-3A87C619BCC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56512" y="1729479"/>
            <a:ext cx="5098562" cy="339904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3634405" y="3720887"/>
            <a:ext cx="2800350" cy="1010463"/>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429" lvl="1" algn="r" defTabSz="514350" fontAlgn="auto">
              <a:lnSpc>
                <a:spcPct val="100000"/>
              </a:lnSpc>
              <a:spcBef>
                <a:spcPts val="0"/>
              </a:spcBef>
              <a:spcAft>
                <a:spcPts val="0"/>
              </a:spcAft>
            </a:pPr>
            <a:endParaRPr lang="en-US" sz="1350" i="1" dirty="0">
              <a:solidFill>
                <a:prstClr val="black"/>
              </a:solidFill>
              <a:latin typeface="Calibri" panose="020F0502020204030204"/>
            </a:endParaRPr>
          </a:p>
        </p:txBody>
      </p:sp>
    </p:spTree>
    <p:extLst>
      <p:ext uri="{BB962C8B-B14F-4D97-AF65-F5344CB8AC3E}">
        <p14:creationId xmlns:p14="http://schemas.microsoft.com/office/powerpoint/2010/main" val="586061233"/>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605896"/>
            <a:ext cx="2313633" cy="5646208"/>
          </a:xfrm>
        </p:spPr>
        <p:txBody>
          <a:bodyPr vert="horz" lIns="91440" tIns="45720" rIns="91440" bIns="45720" rtlCol="0" anchor="ctr">
            <a:normAutofit/>
          </a:bodyPr>
          <a:lstStyle/>
          <a:p>
            <a:r>
              <a:rPr lang="en-US" sz="3100">
                <a:solidFill>
                  <a:srgbClr val="FFFFFF"/>
                </a:solidFill>
                <a:latin typeface="+mj-lt"/>
              </a:rPr>
              <a:t>Positive Pay- Easy as 1…2…3…</a:t>
            </a:r>
          </a:p>
        </p:txBody>
      </p:sp>
      <p:sp>
        <p:nvSpPr>
          <p:cNvPr id="25" name="Rectangle 24">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3556512" y="605896"/>
            <a:ext cx="4810247" cy="5646208"/>
          </a:xfrm>
          <a:prstGeom prst="rect">
            <a:avLst/>
          </a:prstGeom>
        </p:spPr>
        <p:txBody>
          <a:bodyPr vert="horz" lIns="0" tIns="45720" rIns="0" bIns="45720" rtlCol="0" anchor="ctr">
            <a:normAutofit/>
          </a:bodyPr>
          <a:lstStyle/>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b="1">
                <a:solidFill>
                  <a:schemeClr val="tx1">
                    <a:lumMod val="75000"/>
                    <a:lumOff val="25000"/>
                  </a:schemeClr>
                </a:solidFill>
              </a:rPr>
              <a:t>How it works:</a:t>
            </a:r>
            <a:endParaRPr lang="en-US">
              <a:solidFill>
                <a:schemeClr val="tx1">
                  <a:lumMod val="75000"/>
                  <a:lumOff val="25000"/>
                </a:schemeClr>
              </a:solidFill>
            </a:endParaRPr>
          </a:p>
          <a:p>
            <a:pPr marL="342900" marR="0" lvl="0"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Customer submits issued check information (in file or by hand)</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Check number</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Amount</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Payee</a:t>
            </a:r>
          </a:p>
          <a:p>
            <a:pPr marL="342900"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Bank matches paid items against issued items in the database.  </a:t>
            </a:r>
          </a:p>
          <a:p>
            <a:pPr marL="342900"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If the check number, amount, and payee match, the item is automatically paid.  Otherwise, an exceptions is created:</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Paid not issued</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Payee mismatch</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Void check or stale dated check</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Incorrect check number and/or dollar amount</a:t>
            </a:r>
          </a:p>
          <a:p>
            <a:pPr marL="800100" lvl="1" indent="-342900" defTabSz="914400">
              <a:lnSpc>
                <a:spcPct val="90000"/>
              </a:lnSpc>
              <a:spcBef>
                <a:spcPts val="0"/>
              </a:spcBef>
              <a:spcAft>
                <a:spcPts val="600"/>
              </a:spcAft>
              <a:buClr>
                <a:schemeClr val="accent1"/>
              </a:buClr>
              <a:buFont typeface="Calibri" panose="020F0502020204030204" pitchFamily="34" charset="0"/>
              <a:buChar char="•"/>
              <a:tabLst>
                <a:tab pos="457200" algn="l"/>
              </a:tabLst>
            </a:pPr>
            <a:r>
              <a:rPr lang="en-US">
                <a:solidFill>
                  <a:schemeClr val="tx1">
                    <a:lumMod val="75000"/>
                    <a:lumOff val="25000"/>
                  </a:schemeClr>
                </a:solidFill>
              </a:rPr>
              <a:t>Duplicate check</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endParaRPr lang="en-US">
              <a:solidFill>
                <a:schemeClr val="tx1">
                  <a:lumMod val="75000"/>
                  <a:lumOff val="25000"/>
                </a:schemeClr>
              </a:solidFill>
            </a:endParaRPr>
          </a:p>
          <a:p>
            <a:pPr marL="1600200" marR="0" lvl="3" indent="-228600" defTabSz="914400">
              <a:lnSpc>
                <a:spcPct val="90000"/>
              </a:lnSpc>
              <a:spcBef>
                <a:spcPts val="0"/>
              </a:spcBef>
              <a:spcAft>
                <a:spcPts val="800"/>
              </a:spcAft>
              <a:buClr>
                <a:schemeClr val="accent1"/>
              </a:buClr>
              <a:buFont typeface="Calibri" panose="020F0502020204030204" pitchFamily="34" charset="0"/>
              <a:buChar char="–"/>
              <a:tabLst>
                <a:tab pos="1828800" algn="l"/>
              </a:tabLst>
            </a:pPr>
            <a:endParaRPr lang="en-US">
              <a:solidFill>
                <a:schemeClr val="tx1">
                  <a:lumMod val="75000"/>
                  <a:lumOff val="25000"/>
                </a:schemeClr>
              </a:solidFill>
            </a:endParaRPr>
          </a:p>
        </p:txBody>
      </p:sp>
      <p:sp>
        <p:nvSpPr>
          <p:cNvPr id="10" name="Content Placeholder 2"/>
          <p:cNvSpPr txBox="1">
            <a:spLocks/>
          </p:cNvSpPr>
          <p:nvPr/>
        </p:nvSpPr>
        <p:spPr>
          <a:xfrm>
            <a:off x="3634405" y="3720887"/>
            <a:ext cx="2800350" cy="1010463"/>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429" lvl="1" algn="r" defTabSz="514350" fontAlgn="auto">
              <a:lnSpc>
                <a:spcPct val="100000"/>
              </a:lnSpc>
              <a:spcBef>
                <a:spcPts val="0"/>
              </a:spcBef>
              <a:spcAft>
                <a:spcPts val="0"/>
              </a:spcAft>
            </a:pPr>
            <a:endParaRPr lang="en-US" sz="1350" i="1" dirty="0">
              <a:solidFill>
                <a:prstClr val="black"/>
              </a:solidFill>
              <a:latin typeface="Calibri" panose="020F0502020204030204"/>
            </a:endParaRPr>
          </a:p>
        </p:txBody>
      </p:sp>
    </p:spTree>
    <p:extLst>
      <p:ext uri="{BB962C8B-B14F-4D97-AF65-F5344CB8AC3E}">
        <p14:creationId xmlns:p14="http://schemas.microsoft.com/office/powerpoint/2010/main" val="272892289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1527" y="2421890"/>
            <a:ext cx="2352675" cy="1255712"/>
          </a:xfrm>
        </p:spPr>
        <p:txBody>
          <a:bodyPr>
            <a:noAutofit/>
          </a:bodyPr>
          <a:lstStyle/>
          <a:p>
            <a:r>
              <a:rPr lang="en-US" sz="2400" dirty="0">
                <a:solidFill>
                  <a:schemeClr val="tx1"/>
                </a:solidFill>
              </a:rPr>
              <a:t>Can you detect the real vs. fake Check?</a:t>
            </a:r>
          </a:p>
        </p:txBody>
      </p:sp>
      <p:sp>
        <p:nvSpPr>
          <p:cNvPr id="9" name="Title 1"/>
          <p:cNvSpPr txBox="1">
            <a:spLocks/>
          </p:cNvSpPr>
          <p:nvPr/>
        </p:nvSpPr>
        <p:spPr>
          <a:xfrm>
            <a:off x="253730" y="98029"/>
            <a:ext cx="7886700" cy="7016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C00000"/>
                </a:solidFill>
                <a:latin typeface="+mj-lt"/>
                <a:ea typeface="+mj-ea"/>
                <a:cs typeface="+mj-cs"/>
              </a:defRPr>
            </a:lvl1pPr>
          </a:lstStyle>
          <a:p>
            <a:pPr fontAlgn="auto">
              <a:spcAft>
                <a:spcPts val="0"/>
              </a:spcAft>
            </a:pPr>
            <a:r>
              <a:rPr lang="en-US" sz="2800" dirty="0">
                <a:solidFill>
                  <a:schemeClr val="bg1"/>
                </a:solidFill>
              </a:rPr>
              <a:t>Here’s the Why</a:t>
            </a:r>
          </a:p>
        </p:txBody>
      </p:sp>
      <p:pic>
        <p:nvPicPr>
          <p:cNvPr id="7" name="Picture 6">
            <a:extLst>
              <a:ext uri="{FF2B5EF4-FFF2-40B4-BE49-F238E27FC236}">
                <a16:creationId xmlns:a16="http://schemas.microsoft.com/office/drawing/2014/main" id="{74D50D9C-D313-42BE-BD8F-3EC9C6582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6774" y="533400"/>
            <a:ext cx="6024652" cy="2409861"/>
          </a:xfrm>
          <a:prstGeom prst="rect">
            <a:avLst/>
          </a:prstGeom>
        </p:spPr>
      </p:pic>
      <p:pic>
        <p:nvPicPr>
          <p:cNvPr id="8" name="Picture 7">
            <a:extLst>
              <a:ext uri="{FF2B5EF4-FFF2-40B4-BE49-F238E27FC236}">
                <a16:creationId xmlns:a16="http://schemas.microsoft.com/office/drawing/2014/main" id="{FC3589D0-DAE1-4579-92EF-C694624B18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2247" y="3429000"/>
            <a:ext cx="5873205" cy="2406782"/>
          </a:xfrm>
          <a:prstGeom prst="rect">
            <a:avLst/>
          </a:prstGeom>
        </p:spPr>
      </p:pic>
    </p:spTree>
    <p:extLst>
      <p:ext uri="{BB962C8B-B14F-4D97-AF65-F5344CB8AC3E}">
        <p14:creationId xmlns:p14="http://schemas.microsoft.com/office/powerpoint/2010/main" val="226251123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C33BF9DD-8A45-4EEE-B231-0A14D322E5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31078" y="634946"/>
            <a:ext cx="4931229" cy="1450757"/>
          </a:xfrm>
        </p:spPr>
        <p:txBody>
          <a:bodyPr vert="horz" lIns="91440" tIns="45720" rIns="91440" bIns="45720" rtlCol="0" anchor="b">
            <a:normAutofit/>
          </a:bodyPr>
          <a:lstStyle/>
          <a:p>
            <a:r>
              <a:rPr lang="en-US" sz="4800">
                <a:solidFill>
                  <a:schemeClr val="tx1">
                    <a:lumMod val="75000"/>
                    <a:lumOff val="25000"/>
                  </a:schemeClr>
                </a:solidFill>
                <a:latin typeface="+mj-lt"/>
              </a:rPr>
              <a:t>Positive Pay- ACH Block and Filter</a:t>
            </a:r>
          </a:p>
        </p:txBody>
      </p:sp>
      <p:pic>
        <p:nvPicPr>
          <p:cNvPr id="3" name="Picture 2">
            <a:extLst>
              <a:ext uri="{FF2B5EF4-FFF2-40B4-BE49-F238E27FC236}">
                <a16:creationId xmlns:a16="http://schemas.microsoft.com/office/drawing/2014/main" id="{062A4F3C-ADFA-354D-0437-9CBDD05BE4AA}"/>
              </a:ext>
            </a:extLst>
          </p:cNvPr>
          <p:cNvPicPr>
            <a:picLocks noChangeAspect="1"/>
          </p:cNvPicPr>
          <p:nvPr/>
        </p:nvPicPr>
        <p:blipFill>
          <a:blip r:embed="rId3"/>
          <a:stretch>
            <a:fillRect/>
          </a:stretch>
        </p:blipFill>
        <p:spPr>
          <a:xfrm>
            <a:off x="475499" y="1499336"/>
            <a:ext cx="3000986" cy="3595895"/>
          </a:xfrm>
          <a:prstGeom prst="rect">
            <a:avLst/>
          </a:prstGeom>
        </p:spPr>
      </p:pic>
      <p:cxnSp>
        <p:nvCxnSpPr>
          <p:cNvPr id="23" name="Straight Connector 22">
            <a:extLst>
              <a:ext uri="{FF2B5EF4-FFF2-40B4-BE49-F238E27FC236}">
                <a16:creationId xmlns:a16="http://schemas.microsoft.com/office/drawing/2014/main" id="{9020DCC9-F851-4562-BB20-1AB3C51BFD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731076" y="2198914"/>
            <a:ext cx="4931230" cy="3670180"/>
          </a:xfrm>
          <a:prstGeom prst="rect">
            <a:avLst/>
          </a:prstGeom>
        </p:spPr>
        <p:txBody>
          <a:bodyPr vert="horz" lIns="0" tIns="45720" rIns="0" bIns="45720" rtlCol="0">
            <a:normAutofit/>
          </a:bodyPr>
          <a:lstStyle/>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a:solidFill>
                  <a:schemeClr val="tx1">
                    <a:lumMod val="75000"/>
                    <a:lumOff val="25000"/>
                  </a:schemeClr>
                </a:solidFill>
              </a:rPr>
              <a:t>Received ACH Transactions - </a:t>
            </a:r>
          </a:p>
          <a:p>
            <a:pPr marR="0" lvl="0" defTabSz="914400">
              <a:lnSpc>
                <a:spcPct val="90000"/>
              </a:lnSpc>
              <a:spcBef>
                <a:spcPts val="0"/>
              </a:spcBef>
              <a:spcAft>
                <a:spcPts val="800"/>
              </a:spcAft>
              <a:buClr>
                <a:schemeClr val="accent1"/>
              </a:buClr>
              <a:buFont typeface="Calibri" panose="020F0502020204030204" pitchFamily="34" charset="0"/>
              <a:tabLst>
                <a:tab pos="457200" algn="l"/>
              </a:tabLst>
            </a:pPr>
            <a:r>
              <a:rPr lang="en-US" sz="1500">
                <a:solidFill>
                  <a:schemeClr val="tx1">
                    <a:lumMod val="75000"/>
                    <a:lumOff val="25000"/>
                  </a:schemeClr>
                </a:solidFill>
              </a:rPr>
              <a:t>Fraud can also happen electronically.  Businesses need to protect themselves from unauthorized debits.</a:t>
            </a:r>
          </a:p>
          <a:p>
            <a:pPr marL="342900" marR="0" lvl="0"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ACH Block – can be used when an account does NOT have any ACH debit activity nor is it expected to in the future.  Auto returned. Usually a free product.</a:t>
            </a:r>
          </a:p>
          <a:p>
            <a:pPr marL="342900" marR="0" lvl="0"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ACH Filter – allows for preapproved ACH debits to clear while creating Exceptions for unapproved debits that occur.</a:t>
            </a:r>
          </a:p>
          <a:p>
            <a:pPr marL="800100" lvl="1"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Preapprove by Sending Company ID</a:t>
            </a:r>
          </a:p>
          <a:p>
            <a:pPr marL="800100" lvl="1"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ACH type</a:t>
            </a:r>
          </a:p>
          <a:p>
            <a:pPr marL="800100" lvl="1"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Maximum amount</a:t>
            </a:r>
          </a:p>
          <a:p>
            <a:pPr marL="800100" lvl="1" indent="-342900" defTabSz="914400">
              <a:lnSpc>
                <a:spcPct val="90000"/>
              </a:lnSpc>
              <a:spcBef>
                <a:spcPts val="0"/>
              </a:spcBef>
              <a:spcAft>
                <a:spcPts val="800"/>
              </a:spcAft>
              <a:buClr>
                <a:schemeClr val="accent1"/>
              </a:buClr>
              <a:buFont typeface="Calibri" panose="020F0502020204030204" pitchFamily="34" charset="0"/>
              <a:buChar char="•"/>
              <a:tabLst>
                <a:tab pos="457200" algn="l"/>
              </a:tabLst>
            </a:pPr>
            <a:r>
              <a:rPr lang="en-US" sz="1500">
                <a:solidFill>
                  <a:schemeClr val="tx1">
                    <a:lumMod val="75000"/>
                    <a:lumOff val="25000"/>
                  </a:schemeClr>
                </a:solidFill>
              </a:rPr>
              <a:t>Debit vs. Credit</a:t>
            </a:r>
          </a:p>
          <a:p>
            <a:pPr marL="1600200" marR="0" lvl="3" indent="-228600" defTabSz="914400">
              <a:lnSpc>
                <a:spcPct val="90000"/>
              </a:lnSpc>
              <a:spcBef>
                <a:spcPts val="0"/>
              </a:spcBef>
              <a:spcAft>
                <a:spcPts val="800"/>
              </a:spcAft>
              <a:buClr>
                <a:schemeClr val="accent1"/>
              </a:buClr>
              <a:buFont typeface="Calibri" panose="020F0502020204030204" pitchFamily="34" charset="0"/>
              <a:buChar char="–"/>
              <a:tabLst>
                <a:tab pos="1828800" algn="l"/>
              </a:tabLst>
            </a:pPr>
            <a:endParaRPr lang="en-US" sz="1500">
              <a:solidFill>
                <a:schemeClr val="tx1">
                  <a:lumMod val="75000"/>
                  <a:lumOff val="25000"/>
                </a:schemeClr>
              </a:solidFill>
            </a:endParaRPr>
          </a:p>
        </p:txBody>
      </p:sp>
      <p:sp>
        <p:nvSpPr>
          <p:cNvPr id="25" name="Rectangle 24">
            <a:extLst>
              <a:ext uri="{FF2B5EF4-FFF2-40B4-BE49-F238E27FC236}">
                <a16:creationId xmlns:a16="http://schemas.microsoft.com/office/drawing/2014/main" id="{D5FBCAC9-BD8B-4F3B-AD74-EF37D421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9556C5A8-AD7E-4CE7-87BE-9EA3B5E17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Content Placeholder 2"/>
          <p:cNvSpPr txBox="1">
            <a:spLocks/>
          </p:cNvSpPr>
          <p:nvPr/>
        </p:nvSpPr>
        <p:spPr>
          <a:xfrm>
            <a:off x="3634405" y="3720887"/>
            <a:ext cx="2800350" cy="1010463"/>
          </a:xfrm>
          <a:prstGeom prst="rect">
            <a:avLst/>
          </a:prstGeom>
        </p:spPr>
        <p:txBody>
          <a:bodyPr vert="horz" lIns="51435" tIns="25718" rIns="51435" bIns="25718"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8429" lvl="1" algn="r" defTabSz="514350" fontAlgn="auto">
              <a:lnSpc>
                <a:spcPct val="100000"/>
              </a:lnSpc>
              <a:spcBef>
                <a:spcPts val="0"/>
              </a:spcBef>
              <a:spcAft>
                <a:spcPts val="0"/>
              </a:spcAft>
            </a:pPr>
            <a:endParaRPr lang="en-US" sz="1350" i="1" dirty="0">
              <a:solidFill>
                <a:prstClr val="black"/>
              </a:solidFill>
              <a:latin typeface="Calibri" panose="020F0502020204030204"/>
            </a:endParaRPr>
          </a:p>
        </p:txBody>
      </p:sp>
    </p:spTree>
    <p:extLst>
      <p:ext uri="{BB962C8B-B14F-4D97-AF65-F5344CB8AC3E}">
        <p14:creationId xmlns:p14="http://schemas.microsoft.com/office/powerpoint/2010/main" val="4170870708"/>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2">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14">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6">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1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730E55-15D9-B4A3-11BA-738CE200F5AB}"/>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sz="3400">
                <a:solidFill>
                  <a:schemeClr val="tx1">
                    <a:lumMod val="75000"/>
                    <a:lumOff val="25000"/>
                  </a:schemeClr>
                </a:solidFill>
                <a:latin typeface="+mj-lt"/>
              </a:rPr>
              <a:t>Alternative Solutions- Sending Payments</a:t>
            </a:r>
          </a:p>
        </p:txBody>
      </p:sp>
      <p:pic>
        <p:nvPicPr>
          <p:cNvPr id="8" name="Picture 7">
            <a:extLst>
              <a:ext uri="{FF2B5EF4-FFF2-40B4-BE49-F238E27FC236}">
                <a16:creationId xmlns:a16="http://schemas.microsoft.com/office/drawing/2014/main" id="{4D6ECBA1-9856-D6EB-B8F4-4A7D58317498}"/>
              </a:ext>
            </a:extLst>
          </p:cNvPr>
          <p:cNvPicPr>
            <a:picLocks noChangeAspect="1"/>
          </p:cNvPicPr>
          <p:nvPr/>
        </p:nvPicPr>
        <p:blipFill>
          <a:blip r:embed="rId2"/>
          <a:stretch>
            <a:fillRect/>
          </a:stretch>
        </p:blipFill>
        <p:spPr>
          <a:xfrm>
            <a:off x="482394" y="2374572"/>
            <a:ext cx="4088720" cy="1788815"/>
          </a:xfrm>
          <a:prstGeom prst="rect">
            <a:avLst/>
          </a:prstGeom>
        </p:spPr>
      </p:pic>
      <p:cxnSp>
        <p:nvCxnSpPr>
          <p:cNvPr id="30" name="Straight Connector 2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88CB1EE-EE10-095C-DE3A-89E47AD1DE64}"/>
              </a:ext>
            </a:extLst>
          </p:cNvPr>
          <p:cNvSpPr>
            <a:spLocks noGrp="1"/>
          </p:cNvSpPr>
          <p:nvPr>
            <p:ph idx="1"/>
          </p:nvPr>
        </p:nvSpPr>
        <p:spPr>
          <a:xfrm>
            <a:off x="4808763" y="2198914"/>
            <a:ext cx="3845379" cy="3670180"/>
          </a:xfrm>
        </p:spPr>
        <p:txBody>
          <a:bodyPr vert="horz" lIns="0" tIns="45720" rIns="0" bIns="45720" rtlCol="0">
            <a:normAutofit/>
          </a:bodyPr>
          <a:lstStyle/>
          <a:p>
            <a:pPr>
              <a:buClr>
                <a:schemeClr val="accent1"/>
              </a:buClr>
            </a:pPr>
            <a:r>
              <a:rPr lang="en-US" sz="1000">
                <a:solidFill>
                  <a:schemeClr val="tx1">
                    <a:lumMod val="75000"/>
                    <a:lumOff val="25000"/>
                  </a:schemeClr>
                </a:solidFill>
                <a:latin typeface="+mn-lt"/>
              </a:rPr>
              <a:t>ACH Origination- </a:t>
            </a:r>
          </a:p>
          <a:p>
            <a:pPr lvl="1"/>
            <a:r>
              <a:rPr lang="en-US" sz="1000">
                <a:latin typeface="+mn-lt"/>
              </a:rPr>
              <a:t>Same day or future dated</a:t>
            </a:r>
          </a:p>
          <a:p>
            <a:pPr lvl="1"/>
            <a:r>
              <a:rPr lang="en-US" sz="1000">
                <a:latin typeface="+mn-lt"/>
              </a:rPr>
              <a:t>Credits or debits</a:t>
            </a:r>
          </a:p>
          <a:p>
            <a:pPr lvl="1"/>
            <a:r>
              <a:rPr lang="en-US" sz="1000">
                <a:latin typeface="+mn-lt"/>
              </a:rPr>
              <a:t>One time or recurring </a:t>
            </a:r>
          </a:p>
          <a:p>
            <a:pPr lvl="1"/>
            <a:r>
              <a:rPr lang="en-US" sz="1000">
                <a:latin typeface="+mn-lt"/>
              </a:rPr>
              <a:t>Usually sent in a batch</a:t>
            </a:r>
          </a:p>
          <a:p>
            <a:pPr lvl="1"/>
            <a:r>
              <a:rPr lang="en-US" sz="1000">
                <a:latin typeface="+mn-lt"/>
              </a:rPr>
              <a:t>Underwrite limit</a:t>
            </a:r>
          </a:p>
          <a:p>
            <a:pPr>
              <a:buClr>
                <a:schemeClr val="accent1"/>
              </a:buClr>
            </a:pPr>
            <a:endParaRPr lang="en-US" sz="1000">
              <a:solidFill>
                <a:schemeClr val="tx1">
                  <a:lumMod val="75000"/>
                  <a:lumOff val="25000"/>
                </a:schemeClr>
              </a:solidFill>
              <a:latin typeface="+mn-lt"/>
            </a:endParaRPr>
          </a:p>
          <a:p>
            <a:pPr>
              <a:buClr>
                <a:schemeClr val="accent1"/>
              </a:buClr>
            </a:pPr>
            <a:endParaRPr lang="en-US" sz="1000">
              <a:solidFill>
                <a:schemeClr val="tx1">
                  <a:lumMod val="75000"/>
                  <a:lumOff val="25000"/>
                </a:schemeClr>
              </a:solidFill>
              <a:latin typeface="+mn-lt"/>
            </a:endParaRPr>
          </a:p>
          <a:p>
            <a:pPr>
              <a:buClr>
                <a:schemeClr val="accent1"/>
              </a:buClr>
            </a:pPr>
            <a:r>
              <a:rPr lang="en-US" sz="1000">
                <a:solidFill>
                  <a:schemeClr val="tx1">
                    <a:lumMod val="75000"/>
                    <a:lumOff val="25000"/>
                  </a:schemeClr>
                </a:solidFill>
                <a:latin typeface="+mn-lt"/>
              </a:rPr>
              <a:t>Wire Origination-</a:t>
            </a:r>
          </a:p>
          <a:p>
            <a:pPr lvl="1"/>
            <a:r>
              <a:rPr lang="en-US" sz="1000">
                <a:latin typeface="+mn-lt"/>
              </a:rPr>
              <a:t>Generally, same day</a:t>
            </a:r>
          </a:p>
          <a:p>
            <a:pPr lvl="1"/>
            <a:r>
              <a:rPr lang="en-US" sz="1000">
                <a:latin typeface="+mn-lt"/>
              </a:rPr>
              <a:t>Generally used for larger single payments needing guarantee</a:t>
            </a:r>
          </a:p>
          <a:p>
            <a:pPr lvl="1"/>
            <a:r>
              <a:rPr lang="en-US" sz="1000">
                <a:latin typeface="+mn-lt"/>
              </a:rPr>
              <a:t>Fully available when received</a:t>
            </a:r>
          </a:p>
          <a:p>
            <a:pPr lvl="1"/>
            <a:r>
              <a:rPr lang="en-US" sz="1000">
                <a:latin typeface="+mn-lt"/>
              </a:rPr>
              <a:t>Can be setup as drawdown or reverse wires (received request)</a:t>
            </a:r>
          </a:p>
          <a:p>
            <a:pPr lvl="1"/>
            <a:r>
              <a:rPr lang="en-US" sz="1000">
                <a:latin typeface="+mn-lt"/>
              </a:rPr>
              <a:t>Larger transaction cost for origination</a:t>
            </a:r>
          </a:p>
          <a:p>
            <a:pPr marL="0" indent="0">
              <a:buClr>
                <a:schemeClr val="accent1"/>
              </a:buClr>
              <a:buFont typeface="Calibri" panose="020F0502020204030204" pitchFamily="34" charset="0"/>
              <a:buNone/>
            </a:pPr>
            <a:endParaRPr lang="en-US" sz="1000">
              <a:solidFill>
                <a:schemeClr val="tx1">
                  <a:lumMod val="75000"/>
                  <a:lumOff val="25000"/>
                </a:schemeClr>
              </a:solidFill>
              <a:latin typeface="+mn-lt"/>
            </a:endParaRPr>
          </a:p>
        </p:txBody>
      </p:sp>
      <p:sp>
        <p:nvSpPr>
          <p:cNvPr id="31" name="Rectangle 2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48478023"/>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4DE1AD-DB06-4EC3-B308-F880C196B603}"/>
              </a:ext>
            </a:extLst>
          </p:cNvPr>
          <p:cNvSpPr txBox="1">
            <a:spLocks/>
          </p:cNvSpPr>
          <p:nvPr/>
        </p:nvSpPr>
        <p:spPr>
          <a:xfrm>
            <a:off x="214968" y="3842"/>
            <a:ext cx="7886700" cy="701674"/>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rgbClr val="C00000"/>
                </a:solidFill>
                <a:latin typeface="+mj-lt"/>
                <a:ea typeface="+mj-ea"/>
                <a:cs typeface="+mj-cs"/>
              </a:defRPr>
            </a:lvl1pPr>
          </a:lstStyle>
          <a:p>
            <a:pPr algn="l" fontAlgn="auto">
              <a:spcAft>
                <a:spcPts val="0"/>
              </a:spcAft>
            </a:pPr>
            <a:r>
              <a:rPr lang="en-US" sz="3300" dirty="0">
                <a:solidFill>
                  <a:schemeClr val="bg1"/>
                </a:solidFill>
              </a:rPr>
              <a:t>Alternative Solution- Sending Payments</a:t>
            </a:r>
          </a:p>
        </p:txBody>
      </p:sp>
      <p:sp>
        <p:nvSpPr>
          <p:cNvPr id="6" name="TextBox 5">
            <a:extLst>
              <a:ext uri="{FF2B5EF4-FFF2-40B4-BE49-F238E27FC236}">
                <a16:creationId xmlns:a16="http://schemas.microsoft.com/office/drawing/2014/main" id="{67F38600-CA7E-4CB7-B2D5-63B94C5696FD}"/>
              </a:ext>
            </a:extLst>
          </p:cNvPr>
          <p:cNvSpPr txBox="1"/>
          <p:nvPr/>
        </p:nvSpPr>
        <p:spPr>
          <a:xfrm>
            <a:off x="0" y="868665"/>
            <a:ext cx="5843338" cy="5324535"/>
          </a:xfrm>
          <a:prstGeom prst="rect">
            <a:avLst/>
          </a:prstGeom>
          <a:noFill/>
        </p:spPr>
        <p:txBody>
          <a:bodyPr wrap="square" rtlCol="0">
            <a:spAutoFit/>
          </a:bodyPr>
          <a:lstStyle/>
          <a:p>
            <a:endParaRPr lang="en-US" sz="2000" dirty="0"/>
          </a:p>
          <a:p>
            <a:pPr lvl="1">
              <a:lnSpc>
                <a:spcPct val="150000"/>
              </a:lnSpc>
            </a:pPr>
            <a:r>
              <a:rPr lang="en-US" sz="2000" dirty="0">
                <a:latin typeface="Arial Narrow" panose="020B0606020202030204" pitchFamily="34" charset="0"/>
              </a:rPr>
              <a:t>Purchase/ Corporate Card</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Multiple card options to select from</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Improve float time/ cash flow up to 45 days</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Reduce amount of fraud exposure</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Limit and or restrict where the card can be used</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Use for purchasing equipment, gas, travel, hotels etc.</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Improve how you manage your expense management/ receipts</a:t>
            </a:r>
          </a:p>
          <a:p>
            <a:pPr marL="1257300" lvl="2" indent="-342900">
              <a:lnSpc>
                <a:spcPct val="150000"/>
              </a:lnSpc>
              <a:buFont typeface="Arial" panose="020B0604020202020204" pitchFamily="34" charset="0"/>
              <a:buChar char="•"/>
            </a:pPr>
            <a:r>
              <a:rPr lang="en-US" sz="2000" dirty="0">
                <a:latin typeface="Arial Narrow" panose="020B0606020202030204" pitchFamily="34" charset="0"/>
              </a:rPr>
              <a:t>Increase/decrease limits in real-time</a:t>
            </a:r>
            <a:endParaRPr lang="en-US" sz="1000" dirty="0">
              <a:latin typeface="Arial Narrow" panose="020B0606020202030204" pitchFamily="34" charset="0"/>
            </a:endParaRPr>
          </a:p>
          <a:p>
            <a:pPr marL="257175" indent="-257175">
              <a:buFont typeface="Arial" panose="020B0604020202020204" pitchFamily="34" charset="0"/>
              <a:buChar char="•"/>
            </a:pPr>
            <a:endParaRPr lang="en-US" sz="2000" dirty="0">
              <a:solidFill>
                <a:srgbClr val="003A70"/>
              </a:solidFill>
            </a:endParaRPr>
          </a:p>
        </p:txBody>
      </p:sp>
      <p:pic>
        <p:nvPicPr>
          <p:cNvPr id="7" name="Picture 6">
            <a:extLst>
              <a:ext uri="{FF2B5EF4-FFF2-40B4-BE49-F238E27FC236}">
                <a16:creationId xmlns:a16="http://schemas.microsoft.com/office/drawing/2014/main" id="{5E4D8EEE-07DC-4BD0-D5A9-E2E24A8C9604}"/>
              </a:ext>
            </a:extLst>
          </p:cNvPr>
          <p:cNvPicPr>
            <a:picLocks noChangeAspect="1"/>
          </p:cNvPicPr>
          <p:nvPr/>
        </p:nvPicPr>
        <p:blipFill>
          <a:blip r:embed="rId2"/>
          <a:stretch>
            <a:fillRect/>
          </a:stretch>
        </p:blipFill>
        <p:spPr>
          <a:xfrm>
            <a:off x="6248400" y="1432383"/>
            <a:ext cx="2662988" cy="4748460"/>
          </a:xfrm>
          <a:prstGeom prst="rect">
            <a:avLst/>
          </a:prstGeom>
        </p:spPr>
      </p:pic>
    </p:spTree>
    <p:extLst>
      <p:ext uri="{BB962C8B-B14F-4D97-AF65-F5344CB8AC3E}">
        <p14:creationId xmlns:p14="http://schemas.microsoft.com/office/powerpoint/2010/main" val="2686029356"/>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730E55-15D9-B4A3-11BA-738CE200F5AB}"/>
              </a:ext>
            </a:extLst>
          </p:cNvPr>
          <p:cNvSpPr>
            <a:spLocks noGrp="1"/>
          </p:cNvSpPr>
          <p:nvPr>
            <p:ph type="title"/>
          </p:nvPr>
        </p:nvSpPr>
        <p:spPr>
          <a:xfrm>
            <a:off x="4808763" y="634946"/>
            <a:ext cx="3845379" cy="1450757"/>
          </a:xfrm>
        </p:spPr>
        <p:txBody>
          <a:bodyPr vert="horz" lIns="91440" tIns="45720" rIns="91440" bIns="45720" rtlCol="0" anchor="b">
            <a:normAutofit/>
          </a:bodyPr>
          <a:lstStyle/>
          <a:p>
            <a:r>
              <a:rPr lang="en-US" sz="3400">
                <a:solidFill>
                  <a:schemeClr val="tx1">
                    <a:lumMod val="75000"/>
                    <a:lumOff val="25000"/>
                  </a:schemeClr>
                </a:solidFill>
                <a:latin typeface="+mj-lt"/>
              </a:rPr>
              <a:t>Alternative Solutions- Accepting Payments</a:t>
            </a:r>
          </a:p>
        </p:txBody>
      </p:sp>
      <p:pic>
        <p:nvPicPr>
          <p:cNvPr id="7" name="Picture 6">
            <a:extLst>
              <a:ext uri="{FF2B5EF4-FFF2-40B4-BE49-F238E27FC236}">
                <a16:creationId xmlns:a16="http://schemas.microsoft.com/office/drawing/2014/main" id="{E4E9A749-ACD7-3A7C-A7EE-EBD4101D8898}"/>
              </a:ext>
            </a:extLst>
          </p:cNvPr>
          <p:cNvPicPr>
            <a:picLocks noChangeAspect="1"/>
          </p:cNvPicPr>
          <p:nvPr/>
        </p:nvPicPr>
        <p:blipFill>
          <a:blip r:embed="rId2"/>
          <a:stretch>
            <a:fillRect/>
          </a:stretch>
        </p:blipFill>
        <p:spPr>
          <a:xfrm>
            <a:off x="482394" y="1265507"/>
            <a:ext cx="4088720" cy="4006945"/>
          </a:xfrm>
          <a:prstGeom prst="rect">
            <a:avLst/>
          </a:prstGeom>
        </p:spPr>
      </p:pic>
      <p:cxnSp>
        <p:nvCxnSpPr>
          <p:cNvPr id="20" name="Straight Connector 19">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08763" y="2086188"/>
            <a:ext cx="356160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688CB1EE-EE10-095C-DE3A-89E47AD1DE64}"/>
              </a:ext>
            </a:extLst>
          </p:cNvPr>
          <p:cNvSpPr>
            <a:spLocks noGrp="1"/>
          </p:cNvSpPr>
          <p:nvPr>
            <p:ph idx="1"/>
          </p:nvPr>
        </p:nvSpPr>
        <p:spPr>
          <a:xfrm>
            <a:off x="4808763" y="2198914"/>
            <a:ext cx="3845379" cy="3670180"/>
          </a:xfrm>
        </p:spPr>
        <p:txBody>
          <a:bodyPr vert="horz" lIns="0" tIns="45720" rIns="0" bIns="45720" rtlCol="0">
            <a:normAutofit/>
          </a:bodyPr>
          <a:lstStyle/>
          <a:p>
            <a:pPr>
              <a:buClr>
                <a:schemeClr val="accent1"/>
              </a:buClr>
            </a:pPr>
            <a:r>
              <a:rPr lang="en-US" sz="1400">
                <a:solidFill>
                  <a:schemeClr val="tx1">
                    <a:lumMod val="75000"/>
                    <a:lumOff val="25000"/>
                  </a:schemeClr>
                </a:solidFill>
                <a:latin typeface="+mn-lt"/>
              </a:rPr>
              <a:t>Payment Processing offerings for virtually any need.  Acceptance of Visa, MasterCard, Discover, and American Express. </a:t>
            </a:r>
          </a:p>
          <a:p>
            <a:pPr>
              <a:buClr>
                <a:schemeClr val="accent1"/>
              </a:buClr>
            </a:pPr>
            <a:r>
              <a:rPr lang="en-US" sz="1400">
                <a:solidFill>
                  <a:schemeClr val="tx1">
                    <a:lumMod val="75000"/>
                    <a:lumOff val="25000"/>
                  </a:schemeClr>
                </a:solidFill>
                <a:latin typeface="+mn-lt"/>
              </a:rPr>
              <a:t>Product offerings include:</a:t>
            </a:r>
          </a:p>
          <a:p>
            <a:pPr lvl="1"/>
            <a:r>
              <a:rPr lang="en-US" sz="1400">
                <a:latin typeface="+mn-lt"/>
              </a:rPr>
              <a:t>Apps, physical terminal, virtual terminal, POS, Gateway (shopping cart)</a:t>
            </a:r>
          </a:p>
          <a:p>
            <a:pPr lvl="1"/>
            <a:r>
              <a:rPr lang="en-US" sz="1400">
                <a:latin typeface="+mn-lt"/>
              </a:rPr>
              <a:t>Year round and seasonal (case by case)</a:t>
            </a:r>
          </a:p>
          <a:p>
            <a:pPr lvl="1"/>
            <a:r>
              <a:rPr lang="en-US" sz="1400">
                <a:latin typeface="+mn-lt"/>
              </a:rPr>
              <a:t>Signature or PIN based transactions</a:t>
            </a:r>
          </a:p>
          <a:p>
            <a:pPr lvl="1"/>
            <a:r>
              <a:rPr lang="en-US" sz="1400">
                <a:latin typeface="+mn-lt"/>
              </a:rPr>
              <a:t>Next business day funding if processing through and banking at FFIN</a:t>
            </a:r>
          </a:p>
          <a:p>
            <a:pPr>
              <a:buClr>
                <a:schemeClr val="accent1"/>
              </a:buClr>
            </a:pPr>
            <a:r>
              <a:rPr lang="en-US" sz="1400">
                <a:solidFill>
                  <a:schemeClr val="tx1">
                    <a:lumMod val="75000"/>
                    <a:lumOff val="25000"/>
                  </a:schemeClr>
                </a:solidFill>
                <a:latin typeface="+mn-lt"/>
              </a:rPr>
              <a:t>Must follow MC/Visa Association Rules</a:t>
            </a:r>
          </a:p>
          <a:p>
            <a:pPr>
              <a:buClr>
                <a:schemeClr val="accent1"/>
              </a:buClr>
            </a:pPr>
            <a:r>
              <a:rPr lang="en-US" sz="1400">
                <a:solidFill>
                  <a:schemeClr val="tx1">
                    <a:lumMod val="75000"/>
                    <a:lumOff val="25000"/>
                  </a:schemeClr>
                </a:solidFill>
                <a:latin typeface="+mn-lt"/>
              </a:rPr>
              <a:t>Subject to processor underwriting</a:t>
            </a:r>
          </a:p>
          <a:p>
            <a:pPr>
              <a:buClr>
                <a:schemeClr val="accent1"/>
              </a:buClr>
            </a:pPr>
            <a:endParaRPr lang="en-US" sz="1400">
              <a:solidFill>
                <a:schemeClr val="tx1">
                  <a:lumMod val="75000"/>
                  <a:lumOff val="25000"/>
                </a:schemeClr>
              </a:solidFill>
              <a:latin typeface="+mn-lt"/>
            </a:endParaRPr>
          </a:p>
        </p:txBody>
      </p:sp>
      <p:sp>
        <p:nvSpPr>
          <p:cNvPr id="22" name="Rectangle 21">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84864837"/>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2F888C18-7E74-4A98-A7B4-A5C43583A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28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0436840-698D-4B5F-A7C0-101AD48D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 y="0"/>
            <a:ext cx="566090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D5730E55-15D9-B4A3-11BA-738CE200F5AB}"/>
              </a:ext>
            </a:extLst>
          </p:cNvPr>
          <p:cNvSpPr>
            <a:spLocks noGrp="1"/>
          </p:cNvSpPr>
          <p:nvPr>
            <p:ph type="title"/>
          </p:nvPr>
        </p:nvSpPr>
        <p:spPr>
          <a:xfrm>
            <a:off x="822960" y="516835"/>
            <a:ext cx="4483452" cy="1666501"/>
          </a:xfrm>
        </p:spPr>
        <p:txBody>
          <a:bodyPr vert="horz" lIns="91440" tIns="45720" rIns="91440" bIns="45720" rtlCol="0" anchor="b">
            <a:normAutofit/>
          </a:bodyPr>
          <a:lstStyle/>
          <a:p>
            <a:r>
              <a:rPr lang="en-US" sz="3500">
                <a:solidFill>
                  <a:srgbClr val="FFFFFF"/>
                </a:solidFill>
                <a:latin typeface="+mj-lt"/>
              </a:rPr>
              <a:t>Alternative Solutions- Depositing Payments</a:t>
            </a:r>
          </a:p>
        </p:txBody>
      </p:sp>
      <p:sp>
        <p:nvSpPr>
          <p:cNvPr id="6" name="Content Placeholder 5">
            <a:extLst>
              <a:ext uri="{FF2B5EF4-FFF2-40B4-BE49-F238E27FC236}">
                <a16:creationId xmlns:a16="http://schemas.microsoft.com/office/drawing/2014/main" id="{688CB1EE-EE10-095C-DE3A-89E47AD1DE64}"/>
              </a:ext>
            </a:extLst>
          </p:cNvPr>
          <p:cNvSpPr>
            <a:spLocks noGrp="1"/>
          </p:cNvSpPr>
          <p:nvPr>
            <p:ph idx="1"/>
          </p:nvPr>
        </p:nvSpPr>
        <p:spPr>
          <a:xfrm>
            <a:off x="822959" y="2236304"/>
            <a:ext cx="4483453" cy="3652667"/>
          </a:xfrm>
        </p:spPr>
        <p:txBody>
          <a:bodyPr vert="horz" lIns="0" tIns="45720" rIns="0" bIns="45720" rtlCol="0">
            <a:normAutofit/>
          </a:bodyPr>
          <a:lstStyle/>
          <a:p>
            <a:pPr>
              <a:buClr>
                <a:schemeClr val="accent1"/>
              </a:buClr>
            </a:pPr>
            <a:r>
              <a:rPr lang="en-US" sz="1600">
                <a:solidFill>
                  <a:srgbClr val="FFFFFF"/>
                </a:solidFill>
                <a:latin typeface="+mn-lt"/>
              </a:rPr>
              <a:t>RDC is a quick and easy way to make check deposits using a compatible check scanning device.</a:t>
            </a:r>
          </a:p>
          <a:p>
            <a:pPr>
              <a:buClr>
                <a:schemeClr val="accent1"/>
              </a:buClr>
            </a:pPr>
            <a:r>
              <a:rPr lang="en-US" sz="1600">
                <a:solidFill>
                  <a:srgbClr val="FFFFFF"/>
                </a:solidFill>
                <a:latin typeface="+mn-lt"/>
              </a:rPr>
              <a:t>Provides for virtual banking by reducing or eliminating trips to the bank</a:t>
            </a:r>
          </a:p>
          <a:p>
            <a:pPr>
              <a:buClr>
                <a:schemeClr val="accent1"/>
              </a:buClr>
            </a:pPr>
            <a:r>
              <a:rPr lang="en-US" sz="1600">
                <a:solidFill>
                  <a:srgbClr val="FFFFFF"/>
                </a:solidFill>
                <a:latin typeface="+mn-lt"/>
              </a:rPr>
              <a:t>Image archive – no copies laying around</a:t>
            </a:r>
          </a:p>
          <a:p>
            <a:pPr>
              <a:buClr>
                <a:schemeClr val="accent1"/>
              </a:buClr>
            </a:pPr>
            <a:r>
              <a:rPr lang="en-US" sz="1600">
                <a:solidFill>
                  <a:srgbClr val="FFFFFF"/>
                </a:solidFill>
                <a:latin typeface="+mn-lt"/>
              </a:rPr>
              <a:t>Extended cutoff times for same business day deposits</a:t>
            </a:r>
          </a:p>
          <a:p>
            <a:pPr>
              <a:buClr>
                <a:schemeClr val="accent1"/>
              </a:buClr>
            </a:pPr>
            <a:r>
              <a:rPr lang="en-US" sz="1600">
                <a:solidFill>
                  <a:srgbClr val="FFFFFF"/>
                </a:solidFill>
                <a:latin typeface="+mn-lt"/>
              </a:rPr>
              <a:t>Destroy checks after deposit (varies per bank)</a:t>
            </a:r>
          </a:p>
          <a:p>
            <a:pPr>
              <a:buClr>
                <a:schemeClr val="accent1"/>
              </a:buClr>
            </a:pPr>
            <a:r>
              <a:rPr lang="en-US" sz="1600">
                <a:solidFill>
                  <a:srgbClr val="FFFFFF"/>
                </a:solidFill>
                <a:latin typeface="+mn-lt"/>
              </a:rPr>
              <a:t>Report options</a:t>
            </a:r>
          </a:p>
          <a:p>
            <a:pPr>
              <a:buClr>
                <a:schemeClr val="accent1"/>
              </a:buClr>
            </a:pPr>
            <a:endParaRPr lang="en-US" sz="1600">
              <a:solidFill>
                <a:srgbClr val="FFFFFF"/>
              </a:solidFill>
              <a:latin typeface="+mn-lt"/>
            </a:endParaRPr>
          </a:p>
          <a:p>
            <a:pPr marL="0" indent="0">
              <a:buClr>
                <a:schemeClr val="accent1"/>
              </a:buClr>
              <a:buFont typeface="Calibri" panose="020F0502020204030204" pitchFamily="34" charset="0"/>
              <a:buNone/>
            </a:pPr>
            <a:endParaRPr lang="en-US" sz="1600">
              <a:solidFill>
                <a:srgbClr val="FFFFFF"/>
              </a:solidFill>
              <a:latin typeface="+mn-lt"/>
            </a:endParaRPr>
          </a:p>
        </p:txBody>
      </p:sp>
      <p:sp>
        <p:nvSpPr>
          <p:cNvPr id="25" name="Rectangle 24">
            <a:extLst>
              <a:ext uri="{FF2B5EF4-FFF2-40B4-BE49-F238E27FC236}">
                <a16:creationId xmlns:a16="http://schemas.microsoft.com/office/drawing/2014/main" id="{3682BE5A-770A-4799-BE6D-CE0BD0AD28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376DE9CB-B3B5-F6B1-8DCB-EFF965230218}"/>
              </a:ext>
            </a:extLst>
          </p:cNvPr>
          <p:cNvPicPr>
            <a:picLocks noChangeAspect="1"/>
          </p:cNvPicPr>
          <p:nvPr/>
        </p:nvPicPr>
        <p:blipFill>
          <a:blip r:embed="rId2"/>
          <a:srcRect l="35034" r="8106" b="2"/>
          <a:stretch/>
        </p:blipFill>
        <p:spPr>
          <a:xfrm>
            <a:off x="5708926" y="10"/>
            <a:ext cx="3433918" cy="3396985"/>
          </a:xfrm>
          <a:prstGeom prst="rect">
            <a:avLst/>
          </a:prstGeom>
        </p:spPr>
      </p:pic>
      <p:sp>
        <p:nvSpPr>
          <p:cNvPr id="27" name="Rectangle 26">
            <a:extLst>
              <a:ext uri="{FF2B5EF4-FFF2-40B4-BE49-F238E27FC236}">
                <a16:creationId xmlns:a16="http://schemas.microsoft.com/office/drawing/2014/main" id="{85B58713-80A3-4F72-8ADA-A63E6BA8B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0920" y="3396996"/>
            <a:ext cx="348192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352DE2A-9856-9C41-FC6D-A2A135ECA9C2}"/>
              </a:ext>
            </a:extLst>
          </p:cNvPr>
          <p:cNvPicPr>
            <a:picLocks noChangeAspect="1"/>
          </p:cNvPicPr>
          <p:nvPr/>
        </p:nvPicPr>
        <p:blipFill>
          <a:blip r:embed="rId3"/>
          <a:srcRect l="22797" r="15014" b="1"/>
          <a:stretch/>
        </p:blipFill>
        <p:spPr>
          <a:xfrm>
            <a:off x="5708926" y="3461004"/>
            <a:ext cx="3435073" cy="3396995"/>
          </a:xfrm>
          <a:prstGeom prst="rect">
            <a:avLst/>
          </a:prstGeom>
        </p:spPr>
      </p:pic>
    </p:spTree>
    <p:extLst>
      <p:ext uri="{BB962C8B-B14F-4D97-AF65-F5344CB8AC3E}">
        <p14:creationId xmlns:p14="http://schemas.microsoft.com/office/powerpoint/2010/main" val="3312274558"/>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17753A-99EC-8800-D482-81BD54B7CF28}"/>
              </a:ext>
            </a:extLst>
          </p:cNvPr>
          <p:cNvSpPr>
            <a:spLocks noGrp="1"/>
          </p:cNvSpPr>
          <p:nvPr>
            <p:ph type="body" sz="half" idx="4294967295"/>
          </p:nvPr>
        </p:nvSpPr>
        <p:spPr>
          <a:xfrm>
            <a:off x="914400" y="4876800"/>
            <a:ext cx="7589837" cy="593725"/>
          </a:xfrm>
        </p:spPr>
        <p:txBody>
          <a:bodyPr>
            <a:normAutofit fontScale="70000" lnSpcReduction="20000"/>
          </a:bodyPr>
          <a:lstStyle/>
          <a:p>
            <a:pPr marL="0" indent="0" algn="ctr">
              <a:buNone/>
            </a:pPr>
            <a:r>
              <a:rPr lang="en-US" sz="3200" dirty="0"/>
              <a:t>For more information, visit the First Financial Business Fraud Prevention Hub</a:t>
            </a:r>
          </a:p>
          <a:p>
            <a:pPr marL="0" indent="0" algn="ctr">
              <a:buNone/>
            </a:pPr>
            <a:endParaRPr lang="en-US" sz="3200" dirty="0"/>
          </a:p>
        </p:txBody>
      </p:sp>
      <p:pic>
        <p:nvPicPr>
          <p:cNvPr id="5" name="Picture 4">
            <a:extLst>
              <a:ext uri="{FF2B5EF4-FFF2-40B4-BE49-F238E27FC236}">
                <a16:creationId xmlns:a16="http://schemas.microsoft.com/office/drawing/2014/main" id="{6B8F2F80-F112-F477-09C6-0BA365F73DD8}"/>
              </a:ext>
            </a:extLst>
          </p:cNvPr>
          <p:cNvPicPr>
            <a:picLocks noChangeAspect="1"/>
          </p:cNvPicPr>
          <p:nvPr/>
        </p:nvPicPr>
        <p:blipFill>
          <a:blip r:embed="rId2"/>
          <a:stretch>
            <a:fillRect/>
          </a:stretch>
        </p:blipFill>
        <p:spPr>
          <a:xfrm>
            <a:off x="949105" y="838200"/>
            <a:ext cx="7210696" cy="3766626"/>
          </a:xfrm>
          <a:prstGeom prst="rect">
            <a:avLst/>
          </a:prstGeom>
        </p:spPr>
      </p:pic>
    </p:spTree>
    <p:extLst>
      <p:ext uri="{BB962C8B-B14F-4D97-AF65-F5344CB8AC3E}">
        <p14:creationId xmlns:p14="http://schemas.microsoft.com/office/powerpoint/2010/main" val="3750912608"/>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02225FA-DF51-6080-69E8-378DD1E3EF8E}"/>
              </a:ext>
            </a:extLst>
          </p:cNvPr>
          <p:cNvPicPr>
            <a:picLocks noChangeAspect="1"/>
          </p:cNvPicPr>
          <p:nvPr/>
        </p:nvPicPr>
        <p:blipFill>
          <a:blip r:embed="rId3"/>
          <a:stretch>
            <a:fillRect/>
          </a:stretch>
        </p:blipFill>
        <p:spPr>
          <a:xfrm>
            <a:off x="1022356" y="905933"/>
            <a:ext cx="7123291" cy="5039728"/>
          </a:xfrm>
          <a:prstGeom prst="rect">
            <a:avLst/>
          </a:prstGeom>
        </p:spPr>
      </p:pic>
    </p:spTree>
    <p:extLst>
      <p:ext uri="{BB962C8B-B14F-4D97-AF65-F5344CB8AC3E}">
        <p14:creationId xmlns:p14="http://schemas.microsoft.com/office/powerpoint/2010/main" val="37973890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9" name="Rectangle 4108">
            <a:extLst>
              <a:ext uri="{FF2B5EF4-FFF2-40B4-BE49-F238E27FC236}">
                <a16:creationId xmlns:a16="http://schemas.microsoft.com/office/drawing/2014/main" id="{5F54226A-15A5-4F46-926F-81F3EC4664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11" name="Rectangle 4110">
            <a:extLst>
              <a:ext uri="{FF2B5EF4-FFF2-40B4-BE49-F238E27FC236}">
                <a16:creationId xmlns:a16="http://schemas.microsoft.com/office/drawing/2014/main" id="{CFCF670F-3E94-4C8F-95AE-035FB459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13" name="Straight Connector 4112">
            <a:extLst>
              <a:ext uri="{FF2B5EF4-FFF2-40B4-BE49-F238E27FC236}">
                <a16:creationId xmlns:a16="http://schemas.microsoft.com/office/drawing/2014/main" id="{90479AEA-6C87-4786-A668-54BF815A7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15" name="Rectangle 4114">
            <a:extLst>
              <a:ext uri="{FF2B5EF4-FFF2-40B4-BE49-F238E27FC236}">
                <a16:creationId xmlns:a16="http://schemas.microsoft.com/office/drawing/2014/main" id="{2B399A60-3405-4647-A976-4CBC707A9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 y="0"/>
            <a:ext cx="91428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4116">
            <a:extLst>
              <a:ext uri="{FF2B5EF4-FFF2-40B4-BE49-F238E27FC236}">
                <a16:creationId xmlns:a16="http://schemas.microsoft.com/office/drawing/2014/main" id="{FE8FF351-900B-4AA7-B3CB-AA23F3577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955B915-B9E9-D87A-5EED-CA94A31914B4}"/>
              </a:ext>
            </a:extLst>
          </p:cNvPr>
          <p:cNvSpPr>
            <a:spLocks noGrp="1"/>
          </p:cNvSpPr>
          <p:nvPr>
            <p:ph type="title"/>
          </p:nvPr>
        </p:nvSpPr>
        <p:spPr>
          <a:xfrm>
            <a:off x="342900" y="1058573"/>
            <a:ext cx="2744434" cy="2926080"/>
          </a:xfrm>
        </p:spPr>
        <p:txBody>
          <a:bodyPr vert="horz" lIns="91440" tIns="45720" rIns="91440" bIns="45720" rtlCol="0" anchor="b">
            <a:normAutofit/>
          </a:bodyPr>
          <a:lstStyle/>
          <a:p>
            <a:r>
              <a:rPr lang="en-US" sz="4700">
                <a:solidFill>
                  <a:srgbClr val="FFFFFF"/>
                </a:solidFill>
                <a:latin typeface="+mj-lt"/>
              </a:rPr>
              <a:t>It Starts with You</a:t>
            </a:r>
          </a:p>
        </p:txBody>
      </p:sp>
      <p:sp>
        <p:nvSpPr>
          <p:cNvPr id="4119" name="Rectangle 4118">
            <a:extLst>
              <a:ext uri="{FF2B5EF4-FFF2-40B4-BE49-F238E27FC236}">
                <a16:creationId xmlns:a16="http://schemas.microsoft.com/office/drawing/2014/main" id="{E0D90A09-10D4-4340-AC70-0AFDB3810B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21" name="Rectangle 4120">
            <a:extLst>
              <a:ext uri="{FF2B5EF4-FFF2-40B4-BE49-F238E27FC236}">
                <a16:creationId xmlns:a16="http://schemas.microsoft.com/office/drawing/2014/main" id="{062DB908-A871-49E3-A635-30ADFEBCF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321732"/>
            <a:ext cx="2741225" cy="367484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7,425 Scam Background Stock Vectors and Vector Art | Shutterstock">
            <a:extLst>
              <a:ext uri="{FF2B5EF4-FFF2-40B4-BE49-F238E27FC236}">
                <a16:creationId xmlns:a16="http://schemas.microsoft.com/office/drawing/2014/main" id="{172FC549-A3C8-0DBC-7B11-CB941B4638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125" b="10152"/>
          <a:stretch/>
        </p:blipFill>
        <p:spPr bwMode="auto">
          <a:xfrm>
            <a:off x="3846423" y="1268332"/>
            <a:ext cx="2496312" cy="1781647"/>
          </a:xfrm>
          <a:prstGeom prst="rect">
            <a:avLst/>
          </a:prstGeom>
          <a:noFill/>
          <a:extLst>
            <a:ext uri="{909E8E84-426E-40DD-AFC4-6F175D3DCCD1}">
              <a14:hiddenFill xmlns:a14="http://schemas.microsoft.com/office/drawing/2010/main">
                <a:solidFill>
                  <a:srgbClr val="FFFFFF"/>
                </a:solidFill>
              </a14:hiddenFill>
            </a:ext>
          </a:extLst>
        </p:spPr>
      </p:pic>
      <p:sp>
        <p:nvSpPr>
          <p:cNvPr id="4123" name="Rectangle 4122">
            <a:extLst>
              <a:ext uri="{FF2B5EF4-FFF2-40B4-BE49-F238E27FC236}">
                <a16:creationId xmlns:a16="http://schemas.microsoft.com/office/drawing/2014/main" id="{8B2C4FD5-C5A9-45B4-83C5-3310D4EDE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321732"/>
            <a:ext cx="2301525" cy="2108201"/>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2" name="Picture 6" descr="How to Protect Against Authorized Push Payment APP Fraud?">
            <a:extLst>
              <a:ext uri="{FF2B5EF4-FFF2-40B4-BE49-F238E27FC236}">
                <a16:creationId xmlns:a16="http://schemas.microsoft.com/office/drawing/2014/main" id="{72DCF697-C4C7-4E75-12FF-59CB1479ACE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720779" y="817576"/>
            <a:ext cx="2057399" cy="1116680"/>
          </a:xfrm>
          <a:prstGeom prst="rect">
            <a:avLst/>
          </a:prstGeom>
          <a:noFill/>
          <a:extLst>
            <a:ext uri="{909E8E84-426E-40DD-AFC4-6F175D3DCCD1}">
              <a14:hiddenFill xmlns:a14="http://schemas.microsoft.com/office/drawing/2010/main">
                <a:solidFill>
                  <a:srgbClr val="FFFFFF"/>
                </a:solidFill>
              </a14:hiddenFill>
            </a:ext>
          </a:extLst>
        </p:spPr>
      </p:pic>
      <p:sp>
        <p:nvSpPr>
          <p:cNvPr id="4125" name="Rectangle 4124">
            <a:extLst>
              <a:ext uri="{FF2B5EF4-FFF2-40B4-BE49-F238E27FC236}">
                <a16:creationId xmlns:a16="http://schemas.microsoft.com/office/drawing/2014/main" id="{3E5F8535-F3B4-43C3-8595-D163FAA6BB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23967" y="4157448"/>
            <a:ext cx="2741225" cy="23023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CEO Fraud Social Engineering Scam On ...">
            <a:extLst>
              <a:ext uri="{FF2B5EF4-FFF2-40B4-BE49-F238E27FC236}">
                <a16:creationId xmlns:a16="http://schemas.microsoft.com/office/drawing/2014/main" id="{751420F6-8EFA-8A65-1E41-BA5C8F6C029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53699" y="4659760"/>
            <a:ext cx="2485130" cy="1294505"/>
          </a:xfrm>
          <a:prstGeom prst="rect">
            <a:avLst/>
          </a:prstGeom>
          <a:noFill/>
          <a:extLst>
            <a:ext uri="{909E8E84-426E-40DD-AFC4-6F175D3DCCD1}">
              <a14:hiddenFill xmlns:a14="http://schemas.microsoft.com/office/drawing/2010/main">
                <a:solidFill>
                  <a:srgbClr val="FFFFFF"/>
                </a:solidFill>
              </a14:hiddenFill>
            </a:ext>
          </a:extLst>
        </p:spPr>
      </p:pic>
      <p:sp>
        <p:nvSpPr>
          <p:cNvPr id="4127" name="Rectangle 4126">
            <a:extLst>
              <a:ext uri="{FF2B5EF4-FFF2-40B4-BE49-F238E27FC236}">
                <a16:creationId xmlns:a16="http://schemas.microsoft.com/office/drawing/2014/main" id="{4F3F6827-0043-4CFE-98A8-95CE1B69B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98716" y="2617577"/>
            <a:ext cx="2301525" cy="3809118"/>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raud Awareness">
            <a:extLst>
              <a:ext uri="{FF2B5EF4-FFF2-40B4-BE49-F238E27FC236}">
                <a16:creationId xmlns:a16="http://schemas.microsoft.com/office/drawing/2014/main" id="{AFE3CE06-971C-20DB-0A23-4B9100FFC8A3}"/>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369" t="15045" r="1654" b="8429"/>
          <a:stretch/>
        </p:blipFill>
        <p:spPr bwMode="auto">
          <a:xfrm>
            <a:off x="6720778" y="3573778"/>
            <a:ext cx="2057400" cy="1896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02950"/>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05" name="Rectangle 4104">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4107" name="Straight Connector 4106">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109" name="Rectangle 4108">
            <a:extLst>
              <a:ext uri="{FF2B5EF4-FFF2-40B4-BE49-F238E27FC236}">
                <a16:creationId xmlns:a16="http://schemas.microsoft.com/office/drawing/2014/main" id="{8D0DE514-8876-4D18-A995-61A5C1F81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904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1" name="Rectangle 4110">
            <a:extLst>
              <a:ext uri="{FF2B5EF4-FFF2-40B4-BE49-F238E27FC236}">
                <a16:creationId xmlns:a16="http://schemas.microsoft.com/office/drawing/2014/main" id="{09DA791C-FFCF-422E-8775-BDA6C0E5E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F023C13A-6475-FD9B-7DD3-DE9DA71ACB2E}"/>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3100">
                <a:solidFill>
                  <a:srgbClr val="FFFFFF"/>
                </a:solidFill>
                <a:latin typeface="+mj-lt"/>
              </a:rPr>
              <a:t>Security Vs Convenience </a:t>
            </a:r>
          </a:p>
        </p:txBody>
      </p:sp>
      <p:pic>
        <p:nvPicPr>
          <p:cNvPr id="4098" name="Picture 2" descr="Zero Trust avoids the traditional “security versus convenience” tradeoffs -  VMware End-User Computing Blog">
            <a:extLst>
              <a:ext uri="{FF2B5EF4-FFF2-40B4-BE49-F238E27FC236}">
                <a16:creationId xmlns:a16="http://schemas.microsoft.com/office/drawing/2014/main" id="{409AD453-E158-FE5B-3D5E-47AE0CC62FE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499" y="1080365"/>
            <a:ext cx="8193826" cy="2744931"/>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4112">
            <a:extLst>
              <a:ext uri="{FF2B5EF4-FFF2-40B4-BE49-F238E27FC236}">
                <a16:creationId xmlns:a16="http://schemas.microsoft.com/office/drawing/2014/main" id="{0DCF8855-3530-4F46-A4CB-3B6686EEE4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596417"/>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63E00694-E403-4987-8634-15F6D8E4C3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t>/</a:t>
            </a:r>
          </a:p>
        </p:txBody>
      </p:sp>
      <p:sp>
        <p:nvSpPr>
          <p:cNvPr id="2" name="Title 1">
            <a:extLst>
              <a:ext uri="{FF2B5EF4-FFF2-40B4-BE49-F238E27FC236}">
                <a16:creationId xmlns:a16="http://schemas.microsoft.com/office/drawing/2014/main" id="{3012ADA8-A52B-B782-0ED7-1664BBF6F56B}"/>
              </a:ext>
            </a:extLst>
          </p:cNvPr>
          <p:cNvSpPr>
            <a:spLocks noGrp="1"/>
          </p:cNvSpPr>
          <p:nvPr>
            <p:ph type="title"/>
          </p:nvPr>
        </p:nvSpPr>
        <p:spPr>
          <a:xfrm>
            <a:off x="822960" y="4844374"/>
            <a:ext cx="7543800" cy="1188995"/>
          </a:xfrm>
        </p:spPr>
        <p:txBody>
          <a:bodyPr vert="horz" lIns="91440" tIns="45720" rIns="91440" bIns="45720" rtlCol="0" anchor="ctr">
            <a:normAutofit/>
          </a:bodyPr>
          <a:lstStyle/>
          <a:p>
            <a:pPr algn="ctr"/>
            <a:r>
              <a:rPr lang="en-US" sz="4800">
                <a:solidFill>
                  <a:schemeClr val="tx1">
                    <a:lumMod val="75000"/>
                    <a:lumOff val="25000"/>
                  </a:schemeClr>
                </a:solidFill>
                <a:latin typeface="+mj-lt"/>
              </a:rPr>
              <a:t>Best Practices </a:t>
            </a:r>
          </a:p>
        </p:txBody>
      </p:sp>
      <p:graphicFrame>
        <p:nvGraphicFramePr>
          <p:cNvPr id="5" name="Content Placeholder 2">
            <a:extLst>
              <a:ext uri="{FF2B5EF4-FFF2-40B4-BE49-F238E27FC236}">
                <a16:creationId xmlns:a16="http://schemas.microsoft.com/office/drawing/2014/main" id="{85722B18-1DA9-12A1-106F-D2E46094648A}"/>
              </a:ext>
            </a:extLst>
          </p:cNvPr>
          <p:cNvGraphicFramePr>
            <a:graphicFrameLocks noGrp="1"/>
          </p:cNvGraphicFramePr>
          <p:nvPr>
            <p:ph idx="1"/>
            <p:extLst>
              <p:ext uri="{D42A27DB-BD31-4B8C-83A1-F6EECF244321}">
                <p14:modId xmlns:p14="http://schemas.microsoft.com/office/powerpoint/2010/main" val="1051473190"/>
              </p:ext>
            </p:extLst>
          </p:nvPr>
        </p:nvGraphicFramePr>
        <p:xfrm>
          <a:off x="777239" y="680936"/>
          <a:ext cx="7589521" cy="376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3697046"/>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8B8DE85-A72E-44A3-BA33-47DCC9ADB9EC}"/>
              </a:ext>
            </a:extLst>
          </p:cNvPr>
          <p:cNvSpPr>
            <a:spLocks noGrp="1"/>
          </p:cNvSpPr>
          <p:nvPr>
            <p:ph type="title"/>
          </p:nvPr>
        </p:nvSpPr>
        <p:spPr>
          <a:xfrm>
            <a:off x="822960" y="286603"/>
            <a:ext cx="7543800" cy="1450757"/>
          </a:xfrm>
        </p:spPr>
        <p:txBody>
          <a:bodyPr vert="horz" lIns="91440" tIns="45720" rIns="91440" bIns="45720" rtlCol="0" anchor="b">
            <a:normAutofit/>
          </a:bodyPr>
          <a:lstStyle/>
          <a:p>
            <a:r>
              <a:rPr lang="en-US" sz="4800">
                <a:solidFill>
                  <a:schemeClr val="tx1">
                    <a:lumMod val="75000"/>
                    <a:lumOff val="25000"/>
                  </a:schemeClr>
                </a:solidFill>
                <a:latin typeface="+mj-lt"/>
              </a:rPr>
              <a:t>Detecting BEC Fraud</a:t>
            </a:r>
            <a:endParaRPr lang="en-US" sz="4800" b="1">
              <a:solidFill>
                <a:schemeClr val="tx1">
                  <a:lumMod val="75000"/>
                  <a:lumOff val="25000"/>
                </a:schemeClr>
              </a:solidFill>
              <a:latin typeface="+mj-lt"/>
            </a:endParaRPr>
          </a:p>
        </p:txBody>
      </p:sp>
      <p:graphicFrame>
        <p:nvGraphicFramePr>
          <p:cNvPr id="19" name="Content Placeholder 3">
            <a:extLst>
              <a:ext uri="{FF2B5EF4-FFF2-40B4-BE49-F238E27FC236}">
                <a16:creationId xmlns:a16="http://schemas.microsoft.com/office/drawing/2014/main" id="{08DAC7DC-C9E9-5FFD-8881-E9A77911E1BA}"/>
              </a:ext>
            </a:extLst>
          </p:cNvPr>
          <p:cNvGraphicFramePr>
            <a:graphicFrameLocks noGrp="1"/>
          </p:cNvGraphicFramePr>
          <p:nvPr>
            <p:ph idx="1"/>
            <p:extLst>
              <p:ext uri="{D42A27DB-BD31-4B8C-83A1-F6EECF244321}">
                <p14:modId xmlns:p14="http://schemas.microsoft.com/office/powerpoint/2010/main" val="2594035798"/>
              </p:ext>
            </p:extLst>
          </p:nvPr>
        </p:nvGraphicFramePr>
        <p:xfrm>
          <a:off x="822722" y="2098515"/>
          <a:ext cx="75438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400359"/>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9E80720-23E6-4B89-B77E-04A7689F1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D1D3CA1-3EB6-41F3-A419-8424B56BE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tle 2">
            <a:extLst>
              <a:ext uri="{FF2B5EF4-FFF2-40B4-BE49-F238E27FC236}">
                <a16:creationId xmlns:a16="http://schemas.microsoft.com/office/drawing/2014/main" id="{D8B8DE85-A72E-44A3-BA33-47DCC9ADB9EC}"/>
              </a:ext>
            </a:extLst>
          </p:cNvPr>
          <p:cNvSpPr>
            <a:spLocks noGrp="1"/>
          </p:cNvSpPr>
          <p:nvPr>
            <p:ph type="title"/>
          </p:nvPr>
        </p:nvSpPr>
        <p:spPr>
          <a:xfrm>
            <a:off x="800100" y="5252936"/>
            <a:ext cx="7543800" cy="1028715"/>
          </a:xfrm>
        </p:spPr>
        <p:txBody>
          <a:bodyPr vert="horz" lIns="91440" tIns="45720" rIns="91440" bIns="45720" rtlCol="0" anchor="b">
            <a:normAutofit/>
          </a:bodyPr>
          <a:lstStyle/>
          <a:p>
            <a:pPr algn="ctr"/>
            <a:r>
              <a:rPr lang="en-US" sz="4100">
                <a:solidFill>
                  <a:srgbClr val="FFFFFF"/>
                </a:solidFill>
                <a:latin typeface="+mj-lt"/>
              </a:rPr>
              <a:t>Indicators of Fraud – Text or Email</a:t>
            </a:r>
          </a:p>
        </p:txBody>
      </p:sp>
      <p:sp>
        <p:nvSpPr>
          <p:cNvPr id="20" name="Rectangle 19">
            <a:extLst>
              <a:ext uri="{FF2B5EF4-FFF2-40B4-BE49-F238E27FC236}">
                <a16:creationId xmlns:a16="http://schemas.microsoft.com/office/drawing/2014/main" id="{4D87F7B2-AA36-4B58-BC2C-1BBA135E8B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Content Placeholder 3">
            <a:extLst>
              <a:ext uri="{FF2B5EF4-FFF2-40B4-BE49-F238E27FC236}">
                <a16:creationId xmlns:a16="http://schemas.microsoft.com/office/drawing/2014/main" id="{2E3454E0-F922-3698-A55F-13490A88F157}"/>
              </a:ext>
            </a:extLst>
          </p:cNvPr>
          <p:cNvGraphicFramePr>
            <a:graphicFrameLocks noGrp="1"/>
          </p:cNvGraphicFramePr>
          <p:nvPr>
            <p:ph idx="1"/>
            <p:extLst>
              <p:ext uri="{D42A27DB-BD31-4B8C-83A1-F6EECF244321}">
                <p14:modId xmlns:p14="http://schemas.microsoft.com/office/powerpoint/2010/main" val="2545675028"/>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470873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FE9996-7EAC-4679-B37D-C1045F42F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61DF1FE-5CC8-43D2-A76C-93C76EEDE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9144000"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161BEBD-A23C-409E-ABC7-73F9EDC02F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6DD588-31F8-4174-880C-4C9D7CCDAC3C}"/>
              </a:ext>
            </a:extLst>
          </p:cNvPr>
          <p:cNvSpPr>
            <a:spLocks noGrp="1"/>
          </p:cNvSpPr>
          <p:nvPr>
            <p:ph type="title"/>
          </p:nvPr>
        </p:nvSpPr>
        <p:spPr>
          <a:xfrm>
            <a:off x="369277" y="605896"/>
            <a:ext cx="2313633" cy="5646208"/>
          </a:xfrm>
        </p:spPr>
        <p:txBody>
          <a:bodyPr vert="horz" lIns="91440" tIns="45720" rIns="91440" bIns="45720" rtlCol="0" anchor="ctr">
            <a:normAutofit/>
          </a:bodyPr>
          <a:lstStyle/>
          <a:p>
            <a:r>
              <a:rPr lang="en-US" sz="3100">
                <a:solidFill>
                  <a:srgbClr val="FFFFFF"/>
                </a:solidFill>
                <a:latin typeface="+mj-lt"/>
              </a:rPr>
              <a:t>Email Fraud- ACH Request</a:t>
            </a:r>
          </a:p>
        </p:txBody>
      </p:sp>
      <p:sp>
        <p:nvSpPr>
          <p:cNvPr id="18" name="Rectangle 17">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EBB3EEE1-E6DC-46E8-9997-04FDA7DA196E}"/>
              </a:ext>
            </a:extLst>
          </p:cNvPr>
          <p:cNvSpPr>
            <a:spLocks noGrp="1"/>
          </p:cNvSpPr>
          <p:nvPr>
            <p:ph idx="1"/>
          </p:nvPr>
        </p:nvSpPr>
        <p:spPr>
          <a:xfrm>
            <a:off x="3556512" y="605896"/>
            <a:ext cx="4810247" cy="5646208"/>
          </a:xfrm>
        </p:spPr>
        <p:txBody>
          <a:bodyPr vert="horz" lIns="0" tIns="45720" rIns="0" bIns="45720" rtlCol="0" anchor="ctr">
            <a:normAutofit/>
          </a:bodyPr>
          <a:lstStyle/>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Good Morning Jennifer,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Here are the information as requested to set up ACH payment,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Vendor Name -         </a:t>
            </a:r>
            <a:r>
              <a:rPr lang="en-US" sz="1400" dirty="0">
                <a:solidFill>
                  <a:schemeClr val="tx1">
                    <a:lumMod val="75000"/>
                    <a:lumOff val="25000"/>
                  </a:schemeClr>
                </a:solidFill>
                <a:latin typeface="+mn-lt"/>
              </a:rPr>
              <a:t>Acme </a:t>
            </a:r>
            <a:r>
              <a:rPr lang="en-US" sz="1400" dirty="0">
                <a:solidFill>
                  <a:schemeClr val="tx1">
                    <a:lumMod val="75000"/>
                    <a:lumOff val="25000"/>
                  </a:schemeClr>
                </a:solidFill>
                <a:effectLst/>
                <a:latin typeface="+mn-lt"/>
              </a:rPr>
              <a:t>Construction Services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Address -                   4100 Blvd, Fort Worth, TX, 76137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Contact Name -        Maria Gonzalez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Telephone -               (817) 813-2372 </a:t>
            </a:r>
            <a:br>
              <a:rPr lang="en-US" sz="1400" dirty="0">
                <a:solidFill>
                  <a:schemeClr val="tx1">
                    <a:lumMod val="75000"/>
                    <a:lumOff val="25000"/>
                  </a:schemeClr>
                </a:solidFill>
                <a:effectLst/>
                <a:latin typeface="+mn-lt"/>
              </a:rPr>
            </a:br>
            <a:endParaRPr lang="en-US" sz="1400" dirty="0">
              <a:solidFill>
                <a:schemeClr val="tx1">
                  <a:lumMod val="75000"/>
                  <a:lumOff val="25000"/>
                </a:schemeClr>
              </a:solidFill>
              <a:effectLst/>
              <a:latin typeface="+mn-lt"/>
            </a:endParaRPr>
          </a:p>
          <a:p>
            <a:pPr marL="0" marR="0" indent="0">
              <a:spcBef>
                <a:spcPts val="0"/>
              </a:spcBef>
              <a:spcAft>
                <a:spcPts val="0"/>
              </a:spcAft>
              <a:buClr>
                <a:schemeClr val="accent1"/>
              </a:buClr>
              <a:buFont typeface="Calibri" panose="020F0502020204030204" pitchFamily="34" charset="0"/>
              <a:buNone/>
            </a:pPr>
            <a:br>
              <a:rPr lang="en-US" sz="1400" dirty="0">
                <a:solidFill>
                  <a:schemeClr val="tx1">
                    <a:lumMod val="75000"/>
                    <a:lumOff val="25000"/>
                  </a:schemeClr>
                </a:solidFill>
                <a:effectLst/>
                <a:latin typeface="+mn-lt"/>
              </a:rPr>
            </a:br>
            <a:r>
              <a:rPr lang="en-US" sz="1400" b="1" dirty="0">
                <a:solidFill>
                  <a:schemeClr val="tx1">
                    <a:lumMod val="75000"/>
                    <a:lumOff val="25000"/>
                  </a:schemeClr>
                </a:solidFill>
                <a:effectLst/>
                <a:latin typeface="+mn-lt"/>
              </a:rPr>
              <a:t>Financial Institution Information</a:t>
            </a: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Bank Name -               Bank Of America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Address -                     8001 Villa Park Drive ,Henrico , VA, 23228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Account Name -           Acme Construction Services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ACH Routing Number - 063100277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Account Number-         898126952985 </a:t>
            </a:r>
            <a:br>
              <a:rPr lang="en-US" sz="1400" dirty="0">
                <a:solidFill>
                  <a:schemeClr val="tx1">
                    <a:lumMod val="75000"/>
                    <a:lumOff val="25000"/>
                  </a:schemeClr>
                </a:solidFill>
                <a:effectLst/>
                <a:latin typeface="+mn-lt"/>
              </a:rPr>
            </a:br>
            <a:r>
              <a:rPr lang="en-US" sz="1400" dirty="0">
                <a:solidFill>
                  <a:schemeClr val="tx1">
                    <a:lumMod val="75000"/>
                    <a:lumOff val="25000"/>
                  </a:schemeClr>
                </a:solidFill>
                <a:effectLst/>
                <a:latin typeface="+mn-lt"/>
              </a:rPr>
              <a:t>Account Type -             Checking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Kindly notify me when it's set up.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Thanks,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  </a:t>
            </a:r>
          </a:p>
          <a:p>
            <a:pPr marL="0" marR="0" indent="0">
              <a:spcBef>
                <a:spcPts val="0"/>
              </a:spcBef>
              <a:spcAft>
                <a:spcPts val="0"/>
              </a:spcAft>
              <a:buClr>
                <a:schemeClr val="accent1"/>
              </a:buClr>
              <a:buFont typeface="Calibri" panose="020F0502020204030204" pitchFamily="34" charset="0"/>
              <a:buNone/>
            </a:pPr>
            <a:r>
              <a:rPr lang="en-US" sz="1400" dirty="0">
                <a:solidFill>
                  <a:schemeClr val="tx1">
                    <a:lumMod val="75000"/>
                    <a:lumOff val="25000"/>
                  </a:schemeClr>
                </a:solidFill>
                <a:effectLst/>
                <a:latin typeface="+mn-lt"/>
              </a:rPr>
              <a:t>Maria Gonzalez </a:t>
            </a:r>
          </a:p>
          <a:p>
            <a:pPr marL="0" marR="0" indent="0">
              <a:spcBef>
                <a:spcPts val="0"/>
              </a:spcBef>
              <a:spcAft>
                <a:spcPts val="0"/>
              </a:spcAft>
              <a:buClr>
                <a:schemeClr val="accent1"/>
              </a:buClr>
              <a:buFont typeface="Calibri" panose="020F0502020204030204" pitchFamily="34" charset="0"/>
              <a:buNone/>
            </a:pPr>
            <a:r>
              <a:rPr lang="en-US" sz="1400" i="1" dirty="0">
                <a:solidFill>
                  <a:schemeClr val="tx1">
                    <a:lumMod val="75000"/>
                    <a:lumOff val="25000"/>
                  </a:schemeClr>
                </a:solidFill>
                <a:effectLst/>
                <a:latin typeface="+mn-lt"/>
              </a:rPr>
              <a:t>Accounting</a:t>
            </a:r>
            <a:r>
              <a:rPr lang="en-US" sz="1400" dirty="0">
                <a:solidFill>
                  <a:schemeClr val="tx1">
                    <a:lumMod val="75000"/>
                    <a:lumOff val="25000"/>
                  </a:schemeClr>
                </a:solidFill>
                <a:effectLst/>
                <a:latin typeface="+mn-lt"/>
              </a:rPr>
              <a:t> </a:t>
            </a:r>
          </a:p>
          <a:p>
            <a:pPr marL="0" indent="0">
              <a:buClr>
                <a:schemeClr val="accent1"/>
              </a:buClr>
              <a:buFont typeface="Calibri" panose="020F0502020204030204" pitchFamily="34" charset="0"/>
              <a:buNone/>
            </a:pPr>
            <a:endParaRPr lang="en-US" sz="1400" dirty="0">
              <a:solidFill>
                <a:schemeClr val="tx1">
                  <a:lumMod val="75000"/>
                  <a:lumOff val="25000"/>
                </a:schemeClr>
              </a:solidFill>
              <a:latin typeface="+mn-lt"/>
            </a:endParaRPr>
          </a:p>
        </p:txBody>
      </p:sp>
    </p:spTree>
    <p:extLst>
      <p:ext uri="{BB962C8B-B14F-4D97-AF65-F5344CB8AC3E}">
        <p14:creationId xmlns:p14="http://schemas.microsoft.com/office/powerpoint/2010/main" val="1507236565"/>
      </p:ext>
    </p:extLst>
  </p:cSld>
  <p:clrMapOvr>
    <a:masterClrMapping/>
  </p:clrMapOvr>
  <p:transition spd="med">
    <p:fade/>
  </p:transition>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5887</TotalTime>
  <Words>1737</Words>
  <Application>Microsoft Office PowerPoint</Application>
  <PresentationFormat>On-screen Show (4:3)</PresentationFormat>
  <Paragraphs>198</Paragraphs>
  <Slides>39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Arial Narrow</vt:lpstr>
      <vt:lpstr>Calibri</vt:lpstr>
      <vt:lpstr>Calibri Light</vt:lpstr>
      <vt:lpstr>Retrospect</vt:lpstr>
      <vt:lpstr>Combatting Financial Fraud: Enhancing Payment Security</vt:lpstr>
      <vt:lpstr>Stephen M. Flores, CTP</vt:lpstr>
      <vt:lpstr>PowerPoint Presentation</vt:lpstr>
      <vt:lpstr>It Starts with You</vt:lpstr>
      <vt:lpstr>Security Vs Convenience </vt:lpstr>
      <vt:lpstr>Best Practices </vt:lpstr>
      <vt:lpstr>Detecting BEC Fraud</vt:lpstr>
      <vt:lpstr>Indicators of Fraud – Text or Email</vt:lpstr>
      <vt:lpstr>Email Fraud- ACH Request</vt:lpstr>
      <vt:lpstr>Email Fraud- ACH Request </vt:lpstr>
      <vt:lpstr>Text Message Fraud – Short Codes </vt:lpstr>
      <vt:lpstr>Text Message Fraud – Short Codes</vt:lpstr>
      <vt:lpstr>Why is this Important?</vt:lpstr>
      <vt:lpstr>What Happens in Vegas Didn’t Stay in Vegas</vt:lpstr>
      <vt:lpstr>Next Steps- Protecting Your Payments</vt:lpstr>
      <vt:lpstr>Payment EcoSystem</vt:lpstr>
      <vt:lpstr>Which Payment is the Leader in Fraud?</vt:lpstr>
      <vt:lpstr>Secret to Stopping Check Fraud Before it Starts…</vt:lpstr>
      <vt:lpstr>Stop using Checks.</vt:lpstr>
      <vt:lpstr>PowerPoint Presentation</vt:lpstr>
      <vt:lpstr>Fun Facts of Life- Payment Fraud</vt:lpstr>
      <vt:lpstr>Every Second Counts</vt:lpstr>
      <vt:lpstr>Don’t Forget to Keep the House Protected</vt:lpstr>
      <vt:lpstr>Partner with your Bank</vt:lpstr>
      <vt:lpstr>Start Using Treasury Management TODAY!</vt:lpstr>
      <vt:lpstr>What is Treasury Management?</vt:lpstr>
      <vt:lpstr>Treasury Management Solutions</vt:lpstr>
      <vt:lpstr>Business Online Banking &amp; Mobile</vt:lpstr>
      <vt:lpstr>Secure Token</vt:lpstr>
      <vt:lpstr>Positive Pay- Check</vt:lpstr>
      <vt:lpstr>Positive Pay- Easy as 1…2…3…</vt:lpstr>
      <vt:lpstr>Can you detect the real vs. fake Check?</vt:lpstr>
      <vt:lpstr>Positive Pay- ACH Block and Filter</vt:lpstr>
      <vt:lpstr>Alternative Solutions- Sending Payments</vt:lpstr>
      <vt:lpstr>PowerPoint Presentation</vt:lpstr>
      <vt:lpstr>Alternative Solutions- Accepting Payments</vt:lpstr>
      <vt:lpstr>Alternative Solutions- Depositing Payments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Email Compromise (BEC) Scam {Presenter’s Name}</dc:title>
  <dc:creator>Randy Roewe</dc:creator>
  <cp:lastModifiedBy>Stephen Flores</cp:lastModifiedBy>
  <cp:revision>218</cp:revision>
  <cp:lastPrinted>2018-12-19T02:50:37Z</cp:lastPrinted>
  <dcterms:created xsi:type="dcterms:W3CDTF">2016-04-21T20:00:04Z</dcterms:created>
  <dcterms:modified xsi:type="dcterms:W3CDTF">2024-09-19T14:09:08Z</dcterms:modified>
</cp:coreProperties>
</file>