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95" r:id="rId1"/>
  </p:sldMasterIdLst>
  <p:notesMasterIdLst>
    <p:notesMasterId r:id="rId21"/>
  </p:notesMasterIdLst>
  <p:sldIdLst>
    <p:sldId id="266" r:id="rId2"/>
    <p:sldId id="258" r:id="rId3"/>
    <p:sldId id="259" r:id="rId4"/>
    <p:sldId id="264" r:id="rId5"/>
    <p:sldId id="267" r:id="rId6"/>
    <p:sldId id="269" r:id="rId7"/>
    <p:sldId id="268" r:id="rId8"/>
    <p:sldId id="270" r:id="rId9"/>
    <p:sldId id="275" r:id="rId10"/>
    <p:sldId id="276" r:id="rId11"/>
    <p:sldId id="277" r:id="rId12"/>
    <p:sldId id="261" r:id="rId13"/>
    <p:sldId id="278" r:id="rId14"/>
    <p:sldId id="260" r:id="rId15"/>
    <p:sldId id="271" r:id="rId16"/>
    <p:sldId id="272" r:id="rId17"/>
    <p:sldId id="280" r:id="rId18"/>
    <p:sldId id="279" r:id="rId19"/>
    <p:sldId id="263" r:id="rId2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3AE"/>
    <a:srgbClr val="009999"/>
    <a:srgbClr val="0000C8"/>
    <a:srgbClr val="FF6600"/>
    <a:srgbClr val="800080"/>
    <a:srgbClr val="0000DE"/>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5" autoAdjust="0"/>
    <p:restoredTop sz="94746" autoAdjust="0"/>
  </p:normalViewPr>
  <p:slideViewPr>
    <p:cSldViewPr>
      <p:cViewPr varScale="1">
        <p:scale>
          <a:sx n="108" d="100"/>
          <a:sy n="108" d="100"/>
        </p:scale>
        <p:origin x="170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200">
                <a:cs typeface="+mn-cs"/>
              </a:defRPr>
            </a:lvl1pPr>
          </a:lstStyle>
          <a:p>
            <a:pPr>
              <a:defRPr/>
            </a:pPr>
            <a:endParaRPr lang="en-US" dirty="0"/>
          </a:p>
        </p:txBody>
      </p:sp>
      <p:sp>
        <p:nvSpPr>
          <p:cNvPr id="4099" name="Rectangle 3"/>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endParaRPr lang="en-US" dirty="0"/>
          </a:p>
        </p:txBody>
      </p:sp>
      <p:sp>
        <p:nvSpPr>
          <p:cNvPr id="2458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defRPr sz="1200">
                <a:cs typeface="+mn-cs"/>
              </a:defRPr>
            </a:lvl1pPr>
          </a:lstStyle>
          <a:p>
            <a:pPr>
              <a:defRPr/>
            </a:pPr>
            <a:endParaRPr lang="en-US" dirty="0"/>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C7AF13C2-D48D-48C1-982A-09688F9245CB}" type="slidenum">
              <a:rPr lang="en-US"/>
              <a:pPr>
                <a:defRPr/>
              </a:pPr>
              <a:t>‹#›</a:t>
            </a:fld>
            <a:endParaRPr lang="en-US" dirty="0"/>
          </a:p>
        </p:txBody>
      </p:sp>
    </p:spTree>
    <p:extLst>
      <p:ext uri="{BB962C8B-B14F-4D97-AF65-F5344CB8AC3E}">
        <p14:creationId xmlns:p14="http://schemas.microsoft.com/office/powerpoint/2010/main" val="393102124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ln>
            <a:miter lim="800000"/>
            <a:headEnd/>
            <a:tailEnd/>
          </a:ln>
        </p:spPr>
        <p:txBody>
          <a:bodyPr/>
          <a:lstStyle/>
          <a:p>
            <a:pPr>
              <a:defRPr/>
            </a:pPr>
            <a:fld id="{E215E328-51D8-4E54-BBD9-C683DFB9F849}" type="slidenum">
              <a:rPr lang="en-US" smtClean="0"/>
              <a:pPr>
                <a:defRPr/>
              </a:pPr>
              <a:t>1</a:t>
            </a:fld>
            <a:endParaRPr lang="en-US" dirty="0"/>
          </a:p>
        </p:txBody>
      </p:sp>
      <p:sp>
        <p:nvSpPr>
          <p:cNvPr id="25603" name="Rectangle 2"/>
          <p:cNvSpPr>
            <a:spLocks noGrp="1" noRot="1" noChangeAspect="1" noChangeArrowheads="1" noTextEdit="1"/>
          </p:cNvSpPr>
          <p:nvPr>
            <p:ph type="sldImg"/>
          </p:nvPr>
        </p:nvSpPr>
        <p:spPr>
          <a:xfrm>
            <a:off x="1160463" y="682625"/>
            <a:ext cx="4548187" cy="3411538"/>
          </a:xfrm>
          <a:ln/>
        </p:spPr>
      </p:sp>
      <p:sp>
        <p:nvSpPr>
          <p:cNvPr id="25604" name="Rectangle 3"/>
          <p:cNvSpPr>
            <a:spLocks noGrp="1" noChangeArrowheads="1"/>
          </p:cNvSpPr>
          <p:nvPr>
            <p:ph type="body" idx="1"/>
          </p:nvPr>
        </p:nvSpPr>
        <p:spPr>
          <a:xfrm>
            <a:off x="914400" y="4321175"/>
            <a:ext cx="5029200" cy="4168775"/>
          </a:xfrm>
          <a:noFill/>
        </p:spPr>
        <p:txBody>
          <a:bodyPr/>
          <a:lstStyle/>
          <a:p>
            <a:pPr eaLnBrk="1" hangingPunct="1"/>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ln>
            <a:miter lim="800000"/>
            <a:headEnd/>
            <a:tailEnd/>
          </a:ln>
        </p:spPr>
        <p:txBody>
          <a:bodyPr/>
          <a:lstStyle/>
          <a:p>
            <a:pPr>
              <a:defRPr/>
            </a:pPr>
            <a:fld id="{347238B2-34EC-456E-8022-35788306A7DD}" type="slidenum">
              <a:rPr lang="en-US" smtClean="0"/>
              <a:pPr>
                <a:defRPr/>
              </a:pPr>
              <a:t>2</a:t>
            </a:fld>
            <a:endParaRPr lang="en-US" dirty="0"/>
          </a:p>
        </p:txBody>
      </p:sp>
      <p:sp>
        <p:nvSpPr>
          <p:cNvPr id="26627" name="Rectangle 2"/>
          <p:cNvSpPr>
            <a:spLocks noGrp="1" noRot="1" noChangeAspect="1" noChangeArrowheads="1" noTextEdit="1"/>
          </p:cNvSpPr>
          <p:nvPr>
            <p:ph type="sldImg"/>
          </p:nvPr>
        </p:nvSpPr>
        <p:spPr>
          <a:xfrm>
            <a:off x="1152525" y="681038"/>
            <a:ext cx="4552950" cy="3414712"/>
          </a:xfrm>
          <a:ln/>
        </p:spPr>
      </p:sp>
      <p:sp>
        <p:nvSpPr>
          <p:cNvPr id="26628" name="Rectangle 3"/>
          <p:cNvSpPr>
            <a:spLocks noGrp="1" noChangeArrowheads="1"/>
          </p:cNvSpPr>
          <p:nvPr>
            <p:ph type="body" idx="1"/>
          </p:nvPr>
        </p:nvSpPr>
        <p:spPr>
          <a:xfrm>
            <a:off x="914400" y="4322763"/>
            <a:ext cx="5029200" cy="4167187"/>
          </a:xfrm>
          <a:noFill/>
        </p:spPr>
        <p:txBody>
          <a:bodyPr/>
          <a:lstStyle/>
          <a:p>
            <a:pPr eaLnBrk="1" hangingPunct="1"/>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ln>
            <a:miter lim="800000"/>
            <a:headEnd/>
            <a:tailEnd/>
          </a:ln>
        </p:spPr>
        <p:txBody>
          <a:bodyPr/>
          <a:lstStyle/>
          <a:p>
            <a:pPr>
              <a:defRPr/>
            </a:pPr>
            <a:fld id="{95C5F599-501C-45CB-B3F5-FF9A88821353}" type="slidenum">
              <a:rPr lang="en-US" smtClean="0"/>
              <a:pPr>
                <a:defRPr/>
              </a:pPr>
              <a:t>3</a:t>
            </a:fld>
            <a:endParaRPr lang="en-US" dirty="0"/>
          </a:p>
        </p:txBody>
      </p:sp>
      <p:sp>
        <p:nvSpPr>
          <p:cNvPr id="27651" name="Rectangle 2"/>
          <p:cNvSpPr>
            <a:spLocks noGrp="1" noRot="1" noChangeAspect="1" noChangeArrowheads="1" noTextEdit="1"/>
          </p:cNvSpPr>
          <p:nvPr>
            <p:ph type="sldImg"/>
          </p:nvPr>
        </p:nvSpPr>
        <p:spPr>
          <a:xfrm>
            <a:off x="1152525" y="681038"/>
            <a:ext cx="4552950" cy="3414712"/>
          </a:xfrm>
          <a:ln/>
        </p:spPr>
      </p:sp>
      <p:sp>
        <p:nvSpPr>
          <p:cNvPr id="27652" name="Rectangle 3"/>
          <p:cNvSpPr>
            <a:spLocks noGrp="1" noChangeArrowheads="1"/>
          </p:cNvSpPr>
          <p:nvPr>
            <p:ph type="body" idx="1"/>
          </p:nvPr>
        </p:nvSpPr>
        <p:spPr>
          <a:xfrm>
            <a:off x="914400" y="4322763"/>
            <a:ext cx="5029200" cy="4167187"/>
          </a:xfrm>
          <a:noFill/>
        </p:spPr>
        <p:txBody>
          <a:bodyPr/>
          <a:lstStyle/>
          <a:p>
            <a:pPr eaLnBrk="1" hangingPunct="1"/>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ln>
            <a:miter lim="800000"/>
            <a:headEnd/>
            <a:tailEnd/>
          </a:ln>
        </p:spPr>
        <p:txBody>
          <a:bodyPr/>
          <a:lstStyle/>
          <a:p>
            <a:pPr>
              <a:defRPr/>
            </a:pPr>
            <a:fld id="{E4BBC163-A39C-42D6-895F-588BCF198DCA}" type="slidenum">
              <a:rPr lang="en-US" smtClean="0"/>
              <a:pPr>
                <a:defRPr/>
              </a:pPr>
              <a:t>12</a:t>
            </a:fld>
            <a:endParaRPr lang="en-US" dirty="0"/>
          </a:p>
        </p:txBody>
      </p:sp>
      <p:sp>
        <p:nvSpPr>
          <p:cNvPr id="29699" name="Rectangle 2"/>
          <p:cNvSpPr>
            <a:spLocks noGrp="1" noRot="1" noChangeAspect="1" noChangeArrowheads="1" noTextEdit="1"/>
          </p:cNvSpPr>
          <p:nvPr>
            <p:ph type="sldImg"/>
          </p:nvPr>
        </p:nvSpPr>
        <p:spPr>
          <a:xfrm>
            <a:off x="1152525" y="681038"/>
            <a:ext cx="4552950" cy="3414712"/>
          </a:xfrm>
          <a:ln/>
        </p:spPr>
      </p:sp>
      <p:sp>
        <p:nvSpPr>
          <p:cNvPr id="29700" name="Rectangle 3"/>
          <p:cNvSpPr>
            <a:spLocks noGrp="1" noChangeArrowheads="1"/>
          </p:cNvSpPr>
          <p:nvPr>
            <p:ph type="body" idx="1"/>
          </p:nvPr>
        </p:nvSpPr>
        <p:spPr>
          <a:xfrm>
            <a:off x="914400" y="4322763"/>
            <a:ext cx="5029200" cy="4167187"/>
          </a:xfrm>
          <a:noFill/>
        </p:spPr>
        <p:txBody>
          <a:bodyPr/>
          <a:lstStyle/>
          <a:p>
            <a:pPr eaLnBrk="1" hangingPunct="1"/>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ln>
            <a:miter lim="800000"/>
            <a:headEnd/>
            <a:tailEnd/>
          </a:ln>
        </p:spPr>
        <p:txBody>
          <a:bodyPr/>
          <a:lstStyle/>
          <a:p>
            <a:pPr>
              <a:defRPr/>
            </a:pPr>
            <a:fld id="{85196680-5A62-4048-95EE-B21F16EFB6A8}" type="slidenum">
              <a:rPr lang="en-US" smtClean="0"/>
              <a:pPr>
                <a:defRPr/>
              </a:pPr>
              <a:t>14</a:t>
            </a:fld>
            <a:endParaRPr lang="en-US" dirty="0"/>
          </a:p>
        </p:txBody>
      </p:sp>
      <p:sp>
        <p:nvSpPr>
          <p:cNvPr id="28675" name="Rectangle 2"/>
          <p:cNvSpPr>
            <a:spLocks noGrp="1" noRot="1" noChangeAspect="1" noChangeArrowheads="1" noTextEdit="1"/>
          </p:cNvSpPr>
          <p:nvPr>
            <p:ph type="sldImg"/>
          </p:nvPr>
        </p:nvSpPr>
        <p:spPr>
          <a:xfrm>
            <a:off x="1152525" y="681038"/>
            <a:ext cx="4552950" cy="3414712"/>
          </a:xfrm>
          <a:ln/>
        </p:spPr>
      </p:sp>
      <p:sp>
        <p:nvSpPr>
          <p:cNvPr id="28676" name="Rectangle 3"/>
          <p:cNvSpPr>
            <a:spLocks noGrp="1" noChangeArrowheads="1"/>
          </p:cNvSpPr>
          <p:nvPr>
            <p:ph type="body" idx="1"/>
          </p:nvPr>
        </p:nvSpPr>
        <p:spPr>
          <a:xfrm>
            <a:off x="914400" y="4322763"/>
            <a:ext cx="5029200" cy="4167187"/>
          </a:xfrm>
          <a:noFill/>
        </p:spPr>
        <p:txBody>
          <a:bodyPr/>
          <a:lstStyle/>
          <a:p>
            <a:pPr eaLnBrk="1" hangingPunct="1"/>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7AF13C2-D48D-48C1-982A-09688F9245CB}" type="slidenum">
              <a:rPr lang="en-US" smtClean="0"/>
              <a:pPr>
                <a:defRPr/>
              </a:pPr>
              <a:t>17</a:t>
            </a:fld>
            <a:endParaRPr lang="en-US" dirty="0"/>
          </a:p>
        </p:txBody>
      </p:sp>
    </p:spTree>
    <p:extLst>
      <p:ext uri="{BB962C8B-B14F-4D97-AF65-F5344CB8AC3E}">
        <p14:creationId xmlns:p14="http://schemas.microsoft.com/office/powerpoint/2010/main" val="19249076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ln>
            <a:miter lim="800000"/>
            <a:headEnd/>
            <a:tailEnd/>
          </a:ln>
        </p:spPr>
        <p:txBody>
          <a:bodyPr/>
          <a:lstStyle/>
          <a:p>
            <a:pPr>
              <a:defRPr/>
            </a:pPr>
            <a:fld id="{BB2887F7-62F1-4DDC-8B30-381F51C8EEFC}" type="slidenum">
              <a:rPr lang="en-US" smtClean="0"/>
              <a:pPr>
                <a:defRPr/>
              </a:pPr>
              <a:t>19</a:t>
            </a:fld>
            <a:endParaRPr lang="en-US" dirty="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xfrm>
            <a:off x="685800" y="4343400"/>
            <a:ext cx="5487988" cy="4114800"/>
          </a:xfrm>
          <a:noFill/>
        </p:spPr>
        <p:txBody>
          <a:bodyPr/>
          <a:lstStyle/>
          <a:p>
            <a:pPr eaLnBrk="1" hangingPunct="1"/>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07316"/>
            <a:ext cx="9144000" cy="1116684"/>
          </a:xfrm>
          <a:prstGeom prst="rect">
            <a:avLst/>
          </a:prstGeom>
        </p:spPr>
      </p:pic>
      <p:sp>
        <p:nvSpPr>
          <p:cNvPr id="2" name="Title 1"/>
          <p:cNvSpPr>
            <a:spLocks noGrp="1"/>
          </p:cNvSpPr>
          <p:nvPr>
            <p:ph type="ctrTitle"/>
          </p:nvPr>
        </p:nvSpPr>
        <p:spPr>
          <a:xfrm>
            <a:off x="685800" y="1371600"/>
            <a:ext cx="7848600" cy="1927225"/>
          </a:xfrm>
        </p:spPr>
        <p:txBody>
          <a:bodyPr anchor="b">
            <a:noAutofit/>
          </a:bodyPr>
          <a:lstStyle>
            <a:lvl1pPr>
              <a:defRPr sz="4400" cap="all" baseline="0">
                <a:latin typeface="Calibri" panose="020F050202020403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normAutofit/>
          </a:bodyPr>
          <a:lstStyle>
            <a:lvl1pPr marL="0" indent="0" algn="l">
              <a:buNone/>
              <a:defRPr sz="2800">
                <a:solidFill>
                  <a:schemeClr val="tx1">
                    <a:lumMod val="75000"/>
                    <a:lumOff val="25000"/>
                  </a:schemeClr>
                </a:solidFill>
                <a:latin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780D70DC-7E63-4AC9-AAD2-D58DB0CC18B2}" type="slidenum">
              <a:rPr lang="en-US" smtClean="0"/>
              <a:pPr>
                <a:defRPr/>
              </a:pPr>
              <a:t>‹#›</a:t>
            </a:fld>
            <a:endParaRPr lang="en-US" dirty="0"/>
          </a:p>
        </p:txBody>
      </p:sp>
      <p:cxnSp>
        <p:nvCxnSpPr>
          <p:cNvPr id="8" name="Straight Connector 7"/>
          <p:cNvCxnSpPr/>
          <p:nvPr/>
        </p:nvCxnSpPr>
        <p:spPr>
          <a:xfrm>
            <a:off x="685800" y="3398520"/>
            <a:ext cx="7848600" cy="1588"/>
          </a:xfrm>
          <a:prstGeom prst="line">
            <a:avLst/>
          </a:prstGeom>
          <a:ln w="19050">
            <a:solidFill>
              <a:srgbClr val="0073AE"/>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0"/>
            <a:ext cx="9144000" cy="365760"/>
          </a:xfrm>
          <a:prstGeom prst="rect">
            <a:avLst/>
          </a:prstGeom>
          <a:solidFill>
            <a:srgbClr val="0073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9D3540F3-2778-454B-9C9B-13B402EF921B}" type="slidenum">
              <a:rPr lang="en-US" smtClean="0"/>
              <a:pPr>
                <a:defRPr/>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9D3540F3-2778-454B-9C9B-13B402EF921B}" type="slidenum">
              <a:rPr lang="en-US" smtClean="0"/>
              <a:pPr>
                <a:defRPr/>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2800"/>
            </a:lvl1pPr>
          </a:lstStyle>
          <a:p>
            <a:r>
              <a:rPr lang="en-US" dirty="0"/>
              <a:t>Pre-Audit Discussion</a:t>
            </a:r>
          </a:p>
        </p:txBody>
      </p:sp>
      <p:sp>
        <p:nvSpPr>
          <p:cNvPr id="3" name="Content Placeholder 2"/>
          <p:cNvSpPr>
            <a:spLocks noGrp="1"/>
          </p:cNvSpPr>
          <p:nvPr>
            <p:ph idx="1"/>
          </p:nvPr>
        </p:nvSpPr>
        <p:spPr>
          <a:xfrm>
            <a:off x="457200" y="2362200"/>
            <a:ext cx="8382000" cy="3695700"/>
          </a:xfrm>
        </p:spPr>
        <p:txBody>
          <a:bodyPr/>
          <a:lstStyle>
            <a:lvl1pPr>
              <a:buClr>
                <a:srgbClr val="89AFD2"/>
              </a:buClr>
              <a:buSzPct val="100000"/>
              <a:buFont typeface="Wingdings" pitchFamily="2" charset="2"/>
              <a:buChar char="Ø"/>
              <a:defRPr/>
            </a:lvl1pPr>
            <a:lvl2pPr>
              <a:buClr>
                <a:srgbClr val="89AED2"/>
              </a:buClr>
              <a:buFont typeface="Tahoma" pitchFamily="34" charset="0"/>
              <a:buChar char="―"/>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1600200"/>
            <a:ext cx="8382000" cy="762000"/>
          </a:xfrm>
        </p:spPr>
        <p:txBody>
          <a:bodyPr anchor="ctr"/>
          <a:lstStyle>
            <a:lvl1pPr>
              <a:defRPr sz="2200"/>
            </a:lvl1pPr>
          </a:lstStyle>
          <a:p>
            <a:pPr lvl="0"/>
            <a:r>
              <a:rPr lang="en-US" dirty="0"/>
              <a:t>Click to edit Master text styles</a:t>
            </a:r>
          </a:p>
        </p:txBody>
      </p:sp>
      <p:sp>
        <p:nvSpPr>
          <p:cNvPr id="5" name="Rectangle 4"/>
          <p:cNvSpPr>
            <a:spLocks noGrp="1" noChangeArrowheads="1"/>
          </p:cNvSpPr>
          <p:nvPr>
            <p:ph type="dt" sz="half" idx="14"/>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5"/>
          </p:nvPr>
        </p:nvSpPr>
        <p:spPr>
          <a:ln/>
        </p:spPr>
        <p:txBody>
          <a:bodyPr/>
          <a:lstStyle>
            <a:lvl1pPr>
              <a:defRPr/>
            </a:lvl1pPr>
          </a:lstStyle>
          <a:p>
            <a:pPr>
              <a:defRPr/>
            </a:pPr>
            <a:endParaRPr lang="en-US" dirty="0"/>
          </a:p>
        </p:txBody>
      </p:sp>
      <p:sp>
        <p:nvSpPr>
          <p:cNvPr id="8" name="Rectangle 6"/>
          <p:cNvSpPr>
            <a:spLocks noGrp="1" noChangeArrowheads="1"/>
          </p:cNvSpPr>
          <p:nvPr>
            <p:ph type="sldNum" sz="quarter" idx="16"/>
          </p:nvPr>
        </p:nvSpPr>
        <p:spPr>
          <a:ln/>
        </p:spPr>
        <p:txBody>
          <a:bodyPr/>
          <a:lstStyle>
            <a:lvl1pPr>
              <a:defRPr/>
            </a:lvl1pPr>
          </a:lstStyle>
          <a:p>
            <a:pPr>
              <a:defRPr/>
            </a:pPr>
            <a:fld id="{4E01E263-0951-4B31-AB98-9ED81914F3EC}" type="slidenum">
              <a:rPr lang="en-US"/>
              <a:pPr>
                <a:defRPr/>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9D3540F3-2778-454B-9C9B-13B402EF921B}" type="slidenum">
              <a:rPr lang="en-US" smtClean="0"/>
              <a:pPr>
                <a:defRPr/>
              </a:pPr>
              <a:t>‹#›</a:t>
            </a:fld>
            <a:endParaRPr lang="en-US" dirty="0"/>
          </a:p>
        </p:txBody>
      </p:sp>
      <p:sp>
        <p:nvSpPr>
          <p:cNvPr id="7" name="Title 6"/>
          <p:cNvSpPr>
            <a:spLocks noGrp="1"/>
          </p:cNvSpPr>
          <p:nvPr>
            <p:ph type="title"/>
          </p:nvPr>
        </p:nvSpPr>
        <p:spPr/>
        <p:txBody>
          <a:bodyPr/>
          <a:lstStyle/>
          <a:p>
            <a:r>
              <a:rPr lang="en-US"/>
              <a:t>Click to edit Master title style</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33600"/>
            <a:ext cx="8229600" cy="4203192"/>
          </a:xfrm>
        </p:spPr>
        <p:txBody>
          <a:bodyPr/>
          <a:lstStyle>
            <a:lvl1pPr>
              <a:defRPr sz="24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9D3540F3-2778-454B-9C9B-13B402EF921B}" type="slidenum">
              <a:rPr lang="en-US" smtClean="0"/>
              <a:pPr>
                <a:defRPr/>
              </a:pPr>
              <a:t>‹#›</a:t>
            </a:fld>
            <a:endParaRPr lang="en-US" dirty="0"/>
          </a:p>
        </p:txBody>
      </p:sp>
      <p:sp>
        <p:nvSpPr>
          <p:cNvPr id="10" name="Text Placeholder 9"/>
          <p:cNvSpPr>
            <a:spLocks noGrp="1"/>
          </p:cNvSpPr>
          <p:nvPr>
            <p:ph type="body" sz="quarter" idx="13"/>
          </p:nvPr>
        </p:nvSpPr>
        <p:spPr>
          <a:xfrm>
            <a:off x="457200" y="1524000"/>
            <a:ext cx="8229600" cy="609600"/>
          </a:xfrm>
        </p:spPr>
        <p:txBody>
          <a:bodyPr anchor="ctr">
            <a:normAutofit/>
          </a:bodyPr>
          <a:lstStyle>
            <a:lvl1pPr marL="0" indent="0">
              <a:buNone/>
              <a:defRPr sz="2600" b="1"/>
            </a:lvl1pPr>
          </a:lstStyle>
          <a:p>
            <a:pPr lvl="0"/>
            <a:r>
              <a:rPr lang="en-US" dirty="0"/>
              <a:t>Click to edit Master text styles</a:t>
            </a:r>
          </a:p>
        </p:txBody>
      </p:sp>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17431868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9D3540F3-2778-454B-9C9B-13B402EF921B}" type="slidenum">
              <a:rPr lang="en-US" smtClean="0"/>
              <a:pPr>
                <a:defRPr/>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9D3540F3-2778-454B-9C9B-13B402EF921B}" type="slidenum">
              <a:rPr lang="en-US" smtClean="0"/>
              <a:pPr>
                <a:defRPr/>
              </a:pPr>
              <a:t>‹#›</a:t>
            </a:fld>
            <a:endParaRPr lang="en-US" dirty="0"/>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9D3540F3-2778-454B-9C9B-13B402EF921B}" type="slidenum">
              <a:rPr lang="en-US" smtClean="0"/>
              <a:pPr>
                <a:defRPr/>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29D357A9-DD1B-4509-BB44-A5DD145DD8EB}" type="slidenum">
              <a:rPr lang="en-US" smtClean="0"/>
              <a:pPr>
                <a:defRPr/>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9D3540F3-2778-454B-9C9B-13B402EF921B}" type="slidenum">
              <a:rPr lang="en-US" smtClean="0"/>
              <a:pPr>
                <a:defRPr/>
              </a:pPr>
              <a:t>‹#›</a:t>
            </a:fld>
            <a:endParaRPr lang="en-US" dirty="0"/>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9D3540F3-2778-454B-9C9B-13B402EF921B}" type="slidenum">
              <a:rPr lang="en-US" smtClean="0"/>
              <a:pPr>
                <a:defRPr/>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407316"/>
            <a:ext cx="9144000" cy="1116684"/>
          </a:xfrm>
          <a:prstGeom prst="rect">
            <a:avLst/>
          </a:prstGeom>
        </p:spPr>
      </p:pic>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0" y="0"/>
            <a:ext cx="9144000" cy="365760"/>
          </a:xfrm>
          <a:prstGeom prst="rect">
            <a:avLst/>
          </a:prstGeom>
          <a:solidFill>
            <a:srgbClr val="0073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114800" y="457200"/>
            <a:ext cx="5029200" cy="838200"/>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pPr>
              <a:defRPr/>
            </a:pPr>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pPr>
              <a:defRPr/>
            </a:pPr>
            <a:endParaRPr lang="en-US" dirty="0"/>
          </a:p>
        </p:txBody>
      </p:sp>
      <p:sp>
        <p:nvSpPr>
          <p:cNvPr id="6" name="Slide Number Placeholder 5"/>
          <p:cNvSpPr>
            <a:spLocks noGrp="1"/>
          </p:cNvSpPr>
          <p:nvPr>
            <p:ph type="sldNum" sz="quarter" idx="4"/>
          </p:nvPr>
        </p:nvSpPr>
        <p:spPr>
          <a:xfrm>
            <a:off x="7620000" y="6477000"/>
            <a:ext cx="1066800" cy="329184"/>
          </a:xfrm>
          <a:prstGeom prst="rect">
            <a:avLst/>
          </a:prstGeom>
        </p:spPr>
        <p:txBody>
          <a:bodyPr vert="horz" lIns="91440" tIns="45720" rIns="91440" bIns="45720" rtlCol="0" anchor="ctr"/>
          <a:lstStyle>
            <a:lvl1pPr algn="r">
              <a:defRPr sz="1200" b="0">
                <a:solidFill>
                  <a:srgbClr val="5F6062"/>
                </a:solidFill>
                <a:latin typeface="Calibri" panose="020F0502020204030204" pitchFamily="34" charset="0"/>
              </a:defRPr>
            </a:lvl1pPr>
          </a:lstStyle>
          <a:p>
            <a:pPr>
              <a:defRPr/>
            </a:pPr>
            <a:fld id="{9D3540F3-2778-454B-9C9B-13B402EF921B}"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 id="2147483807" r:id="rId12"/>
  </p:sldLayoutIdLst>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hf hdr="0" ftr="0" dt="0"/>
  <p:txStyles>
    <p:titleStyle>
      <a:lvl1pPr algn="ctr" defTabSz="914400" rtl="0" eaLnBrk="1" latinLnBrk="0" hangingPunct="1">
        <a:spcBef>
          <a:spcPct val="0"/>
        </a:spcBef>
        <a:buNone/>
        <a:defRPr sz="3600" kern="1200" spc="-100" baseline="0">
          <a:solidFill>
            <a:srgbClr val="0073AE"/>
          </a:solidFill>
          <a:latin typeface="Calibri" panose="020F0502020204030204" pitchFamily="34" charset="0"/>
          <a:ea typeface="+mj-ea"/>
          <a:cs typeface="+mj-cs"/>
        </a:defRPr>
      </a:lvl1pPr>
    </p:titleStyle>
    <p:bodyStyle>
      <a:lvl1pPr marL="292100" indent="-292100" algn="l" defTabSz="914400" rtl="0" eaLnBrk="1" latinLnBrk="0" hangingPunct="1">
        <a:spcBef>
          <a:spcPct val="20000"/>
        </a:spcBef>
        <a:buClr>
          <a:schemeClr val="accent1"/>
        </a:buClr>
        <a:buSzPct val="85000"/>
        <a:buFont typeface="Wingdings" panose="05000000000000000000" pitchFamily="2" charset="2"/>
        <a:buChar char="Ø"/>
        <a:defRPr sz="2400" kern="1200">
          <a:solidFill>
            <a:srgbClr val="0073AE"/>
          </a:solidFill>
          <a:latin typeface="Calibri" panose="020F0502020204030204" pitchFamily="34" charset="0"/>
          <a:ea typeface="+mn-ea"/>
          <a:cs typeface="+mn-cs"/>
        </a:defRPr>
      </a:lvl1pPr>
      <a:lvl2pPr marL="457200" indent="-182880" algn="l" defTabSz="914400" rtl="0" eaLnBrk="1" latinLnBrk="0" hangingPunct="1">
        <a:spcBef>
          <a:spcPct val="20000"/>
        </a:spcBef>
        <a:buClr>
          <a:schemeClr val="accent1"/>
        </a:buClr>
        <a:buSzPct val="85000"/>
        <a:buFont typeface="Wingdings" panose="05000000000000000000" pitchFamily="2" charset="2"/>
        <a:buChar char="§"/>
        <a:defRPr sz="2000" kern="1200">
          <a:solidFill>
            <a:srgbClr val="0073AE"/>
          </a:solidFill>
          <a:latin typeface="Calibri" panose="020F0502020204030204" pitchFamily="34" charset="0"/>
          <a:ea typeface="+mn-ea"/>
          <a:cs typeface="+mn-cs"/>
        </a:defRPr>
      </a:lvl2pPr>
      <a:lvl3pPr marL="731520" indent="-182880" algn="l" defTabSz="914400" rtl="0" eaLnBrk="1" latinLnBrk="0" hangingPunct="1">
        <a:spcBef>
          <a:spcPct val="20000"/>
        </a:spcBef>
        <a:buClr>
          <a:schemeClr val="accent1"/>
        </a:buClr>
        <a:buSzPct val="90000"/>
        <a:buFont typeface="Calibri" panose="020F0502020204030204" pitchFamily="34" charset="0"/>
        <a:buChar char="─"/>
        <a:defRPr sz="1800" kern="1200">
          <a:solidFill>
            <a:srgbClr val="0073AE"/>
          </a:solidFill>
          <a:latin typeface="Calibri" panose="020F0502020204030204" pitchFamily="34" charset="0"/>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rgbClr val="0073AE"/>
          </a:solidFill>
          <a:latin typeface="Calibri" panose="020F0502020204030204" pitchFamily="34" charset="0"/>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rgbClr val="0073AE"/>
          </a:solidFill>
          <a:latin typeface="Calibri" panose="020F0502020204030204"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KY0jO44mPr4"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hyperlink" Target="mailto:ddiaz@browardclerk.org"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s://www.pexels.com/photo/blue-background-thank-you-1887992/" TargetMode="External"/><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hyperlink" Target="https://www.adl.org/glossary/american-state-nationalhttps:/www.adl.org/glossary/american-state-national"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hyperlink" Target="https://www.youtube.com/watch?v=daiBqcrjOVg" TargetMode="Externa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hyperlink" Target="https://www.youtube.com/watch?v=YyE_0YwiUAU" TargetMode="Externa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hyperlink" Target="https://www.youtube.com/watch?v=307ajh95Q8g" TargetMode="Externa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t>Sovereign citizens</a:t>
            </a:r>
          </a:p>
        </p:txBody>
      </p:sp>
      <p:sp>
        <p:nvSpPr>
          <p:cNvPr id="18435" name="Rectangle 12"/>
          <p:cNvSpPr>
            <a:spLocks noGrp="1"/>
          </p:cNvSpPr>
          <p:nvPr>
            <p:ph type="subTitle" idx="1"/>
          </p:nvPr>
        </p:nvSpPr>
        <p:spPr>
          <a:xfrm>
            <a:off x="685800" y="3505200"/>
            <a:ext cx="7848600" cy="2133600"/>
          </a:xfrm>
        </p:spPr>
        <p:txBody>
          <a:bodyPr>
            <a:normAutofit/>
          </a:bodyPr>
          <a:lstStyle/>
          <a:p>
            <a:pPr algn="ctr"/>
            <a:r>
              <a:rPr lang="en-US" dirty="0"/>
              <a:t>2024 Urban Recorders Alliance (URA) Conference</a:t>
            </a:r>
          </a:p>
          <a:p>
            <a:pPr algn="ctr"/>
            <a:r>
              <a:rPr lang="en-US" dirty="0"/>
              <a:t>September 12, 2024</a:t>
            </a:r>
          </a:p>
          <a:p>
            <a:pPr algn="ctr"/>
            <a:endParaRPr lang="en-US" dirty="0"/>
          </a:p>
          <a:p>
            <a:pPr algn="ctr"/>
            <a:r>
              <a:rPr lang="en-US" dirty="0"/>
              <a:t>Presented by: Dian Diaz, Chief Operating Officer</a:t>
            </a:r>
          </a:p>
        </p:txBody>
      </p:sp>
    </p:spTree>
    <p:extLst>
      <p:ext uri="{BB962C8B-B14F-4D97-AF65-F5344CB8AC3E}">
        <p14:creationId xmlns:p14="http://schemas.microsoft.com/office/powerpoint/2010/main" val="39953895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3">
            <a:extLst>
              <a:ext uri="{FF2B5EF4-FFF2-40B4-BE49-F238E27FC236}">
                <a16:creationId xmlns:a16="http://schemas.microsoft.com/office/drawing/2014/main" id="{98416F91-89CD-7B51-1009-726F6DC1A7E2}"/>
              </a:ext>
            </a:extLst>
          </p:cNvPr>
          <p:cNvSpPr>
            <a:spLocks noGrp="1"/>
          </p:cNvSpPr>
          <p:nvPr>
            <p:ph type="title"/>
          </p:nvPr>
        </p:nvSpPr>
        <p:spPr/>
        <p:txBody>
          <a:bodyPr/>
          <a:lstStyle/>
          <a:p>
            <a:r>
              <a:rPr lang="en-US" sz="3200" dirty="0"/>
              <a:t>URA CONFERENCE</a:t>
            </a:r>
          </a:p>
        </p:txBody>
      </p:sp>
      <p:pic>
        <p:nvPicPr>
          <p:cNvPr id="9" name="Content Placeholder 8" descr="Text, letter&#10;&#10;Description automatically generated">
            <a:extLst>
              <a:ext uri="{FF2B5EF4-FFF2-40B4-BE49-F238E27FC236}">
                <a16:creationId xmlns:a16="http://schemas.microsoft.com/office/drawing/2014/main" id="{135CFB70-AEE9-98BF-06C2-6B0F21963862}"/>
              </a:ext>
            </a:extLst>
          </p:cNvPr>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653617" y="1673225"/>
            <a:ext cx="3645765" cy="4718050"/>
          </a:xfrm>
        </p:spPr>
      </p:pic>
      <p:pic>
        <p:nvPicPr>
          <p:cNvPr id="15" name="Content Placeholder 14" descr="Text, letter&#10;&#10;Description automatically generated">
            <a:extLst>
              <a:ext uri="{FF2B5EF4-FFF2-40B4-BE49-F238E27FC236}">
                <a16:creationId xmlns:a16="http://schemas.microsoft.com/office/drawing/2014/main" id="{3E83B02D-A8DB-372D-41A2-88C53C28DEBE}"/>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844617" y="1673225"/>
            <a:ext cx="3645765" cy="4718050"/>
          </a:xfrm>
        </p:spPr>
      </p:pic>
      <p:sp>
        <p:nvSpPr>
          <p:cNvPr id="7" name="Slide Number Placeholder 6">
            <a:extLst>
              <a:ext uri="{FF2B5EF4-FFF2-40B4-BE49-F238E27FC236}">
                <a16:creationId xmlns:a16="http://schemas.microsoft.com/office/drawing/2014/main" id="{FFFF939D-422C-F78F-8BFF-A113817B952D}"/>
              </a:ext>
            </a:extLst>
          </p:cNvPr>
          <p:cNvSpPr>
            <a:spLocks noGrp="1"/>
          </p:cNvSpPr>
          <p:nvPr>
            <p:ph type="sldNum" sz="quarter" idx="12"/>
          </p:nvPr>
        </p:nvSpPr>
        <p:spPr/>
        <p:txBody>
          <a:bodyPr/>
          <a:lstStyle/>
          <a:p>
            <a:pPr>
              <a:defRPr/>
            </a:pPr>
            <a:fld id="{9D3540F3-2778-454B-9C9B-13B402EF921B}" type="slidenum">
              <a:rPr lang="en-US" smtClean="0"/>
              <a:pPr>
                <a:defRPr/>
              </a:pPr>
              <a:t>10</a:t>
            </a:fld>
            <a:endParaRPr lang="en-US" dirty="0"/>
          </a:p>
        </p:txBody>
      </p:sp>
    </p:spTree>
    <p:extLst>
      <p:ext uri="{BB962C8B-B14F-4D97-AF65-F5344CB8AC3E}">
        <p14:creationId xmlns:p14="http://schemas.microsoft.com/office/powerpoint/2010/main" val="31434939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3">
            <a:extLst>
              <a:ext uri="{FF2B5EF4-FFF2-40B4-BE49-F238E27FC236}">
                <a16:creationId xmlns:a16="http://schemas.microsoft.com/office/drawing/2014/main" id="{002740FD-A7A3-095B-36B9-1AB7A066D84A}"/>
              </a:ext>
            </a:extLst>
          </p:cNvPr>
          <p:cNvSpPr>
            <a:spLocks noGrp="1"/>
          </p:cNvSpPr>
          <p:nvPr>
            <p:ph type="title"/>
          </p:nvPr>
        </p:nvSpPr>
        <p:spPr/>
        <p:txBody>
          <a:bodyPr/>
          <a:lstStyle/>
          <a:p>
            <a:r>
              <a:rPr lang="en-US" sz="3200" dirty="0"/>
              <a:t>URA CONFERENCE</a:t>
            </a:r>
          </a:p>
        </p:txBody>
      </p:sp>
      <p:pic>
        <p:nvPicPr>
          <p:cNvPr id="9" name="Content Placeholder 8" descr="Text&#10;&#10;Description automatically generated">
            <a:extLst>
              <a:ext uri="{FF2B5EF4-FFF2-40B4-BE49-F238E27FC236}">
                <a16:creationId xmlns:a16="http://schemas.microsoft.com/office/drawing/2014/main" id="{D3C1FE92-B75B-E288-8C94-818E483458DB}"/>
              </a:ext>
            </a:extLst>
          </p:cNvPr>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653617" y="1673225"/>
            <a:ext cx="3645765" cy="4718050"/>
          </a:xfrm>
        </p:spPr>
      </p:pic>
      <p:pic>
        <p:nvPicPr>
          <p:cNvPr id="11" name="Content Placeholder 10" descr="A piece of paper with writing&#10;&#10;Description automatically generated with low confidence">
            <a:extLst>
              <a:ext uri="{FF2B5EF4-FFF2-40B4-BE49-F238E27FC236}">
                <a16:creationId xmlns:a16="http://schemas.microsoft.com/office/drawing/2014/main" id="{D6E4B84E-AAE7-3F8F-D02C-ECE31BE6CDCF}"/>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844617" y="1673225"/>
            <a:ext cx="3645765" cy="4718050"/>
          </a:xfrm>
        </p:spPr>
      </p:pic>
      <p:sp>
        <p:nvSpPr>
          <p:cNvPr id="7" name="Slide Number Placeholder 6">
            <a:extLst>
              <a:ext uri="{FF2B5EF4-FFF2-40B4-BE49-F238E27FC236}">
                <a16:creationId xmlns:a16="http://schemas.microsoft.com/office/drawing/2014/main" id="{9D2121B1-80CA-70D3-21FC-A9E5E30AC6F4}"/>
              </a:ext>
            </a:extLst>
          </p:cNvPr>
          <p:cNvSpPr>
            <a:spLocks noGrp="1"/>
          </p:cNvSpPr>
          <p:nvPr>
            <p:ph type="sldNum" sz="quarter" idx="12"/>
          </p:nvPr>
        </p:nvSpPr>
        <p:spPr/>
        <p:txBody>
          <a:bodyPr/>
          <a:lstStyle/>
          <a:p>
            <a:pPr>
              <a:defRPr/>
            </a:pPr>
            <a:fld id="{9D3540F3-2778-454B-9C9B-13B402EF921B}" type="slidenum">
              <a:rPr lang="en-US" smtClean="0"/>
              <a:pPr>
                <a:defRPr/>
              </a:pPr>
              <a:t>11</a:t>
            </a:fld>
            <a:endParaRPr lang="en-US" dirty="0"/>
          </a:p>
        </p:txBody>
      </p:sp>
    </p:spTree>
    <p:extLst>
      <p:ext uri="{BB962C8B-B14F-4D97-AF65-F5344CB8AC3E}">
        <p14:creationId xmlns:p14="http://schemas.microsoft.com/office/powerpoint/2010/main" val="32414674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idx="1"/>
          </p:nvPr>
        </p:nvSpPr>
        <p:spPr/>
        <p:txBody>
          <a:bodyPr/>
          <a:lstStyle/>
          <a:p>
            <a:pPr>
              <a:buFont typeface="Wingdings" pitchFamily="2" charset="2"/>
              <a:buChar char="v"/>
            </a:pPr>
            <a:r>
              <a:rPr lang="en-US" sz="2800" dirty="0">
                <a:solidFill>
                  <a:schemeClr val="tx1"/>
                </a:solidFill>
              </a:rPr>
              <a:t>Be prepared.</a:t>
            </a:r>
          </a:p>
          <a:p>
            <a:pPr>
              <a:buFont typeface="Wingdings" pitchFamily="2" charset="2"/>
              <a:buChar char="v"/>
            </a:pPr>
            <a:r>
              <a:rPr lang="en-US" sz="2800" dirty="0">
                <a:solidFill>
                  <a:schemeClr val="tx1"/>
                </a:solidFill>
              </a:rPr>
              <a:t>Have a primary Subject Matter Expert (SME)in the office. (The SME should have a back-up.)</a:t>
            </a:r>
          </a:p>
          <a:p>
            <a:pPr>
              <a:buFont typeface="Wingdings" pitchFamily="2" charset="2"/>
              <a:buChar char="v"/>
            </a:pPr>
            <a:r>
              <a:rPr lang="en-US" sz="2800" dirty="0">
                <a:solidFill>
                  <a:schemeClr val="tx1"/>
                </a:solidFill>
              </a:rPr>
              <a:t>Provides a single point of contact for the Clerk, customers, and government agencies.</a:t>
            </a:r>
          </a:p>
          <a:p>
            <a:pPr>
              <a:buFont typeface="Wingdings" pitchFamily="2" charset="2"/>
              <a:buChar char="v"/>
            </a:pPr>
            <a:r>
              <a:rPr lang="en-US" sz="2800" dirty="0">
                <a:solidFill>
                  <a:schemeClr val="tx1"/>
                </a:solidFill>
              </a:rPr>
              <a:t>Singular resource gatherer and training provider.</a:t>
            </a:r>
          </a:p>
          <a:p>
            <a:pPr>
              <a:buFont typeface="Wingdings" pitchFamily="2" charset="2"/>
              <a:buChar char="v"/>
            </a:pPr>
            <a:r>
              <a:rPr lang="en-US" sz="2800" dirty="0">
                <a:solidFill>
                  <a:schemeClr val="tx1"/>
                </a:solidFill>
              </a:rPr>
              <a:t>Individual that can knowledgably testify on behalf of the Clerk if necessary. </a:t>
            </a:r>
          </a:p>
          <a:p>
            <a:pPr marL="0" indent="0">
              <a:buNone/>
            </a:pPr>
            <a:endParaRPr lang="en-US" dirty="0"/>
          </a:p>
        </p:txBody>
      </p:sp>
      <p:sp>
        <p:nvSpPr>
          <p:cNvPr id="22532" name="Content Placeholder 5"/>
          <p:cNvSpPr>
            <a:spLocks noGrp="1"/>
          </p:cNvSpPr>
          <p:nvPr>
            <p:ph type="body" sz="quarter" idx="13"/>
          </p:nvPr>
        </p:nvSpPr>
        <p:spPr/>
        <p:txBody>
          <a:bodyPr/>
          <a:lstStyle/>
          <a:p>
            <a:r>
              <a:rPr lang="en-US" dirty="0"/>
              <a:t>What can you do?</a:t>
            </a:r>
          </a:p>
        </p:txBody>
      </p:sp>
      <p:sp>
        <p:nvSpPr>
          <p:cNvPr id="2" name="Title 1"/>
          <p:cNvSpPr>
            <a:spLocks noGrp="1"/>
          </p:cNvSpPr>
          <p:nvPr>
            <p:ph type="title"/>
          </p:nvPr>
        </p:nvSpPr>
        <p:spPr/>
        <p:txBody>
          <a:bodyPr/>
          <a:lstStyle/>
          <a:p>
            <a:r>
              <a:rPr lang="en-US" sz="3200" dirty="0"/>
              <a:t>URA CONFERENCE</a:t>
            </a:r>
          </a:p>
        </p:txBody>
      </p:sp>
      <p:sp>
        <p:nvSpPr>
          <p:cNvPr id="6" name="Slide Number Placeholder 5">
            <a:extLst>
              <a:ext uri="{FF2B5EF4-FFF2-40B4-BE49-F238E27FC236}">
                <a16:creationId xmlns:a16="http://schemas.microsoft.com/office/drawing/2014/main" id="{EFA97FA1-413C-49EF-A040-1CEEF51416AE}"/>
              </a:ext>
            </a:extLst>
          </p:cNvPr>
          <p:cNvSpPr>
            <a:spLocks noGrp="1"/>
          </p:cNvSpPr>
          <p:nvPr>
            <p:ph type="sldNum" sz="quarter" idx="12"/>
          </p:nvPr>
        </p:nvSpPr>
        <p:spPr/>
        <p:txBody>
          <a:bodyPr/>
          <a:lstStyle/>
          <a:p>
            <a:pPr>
              <a:defRPr/>
            </a:pPr>
            <a:fld id="{9D3540F3-2778-454B-9C9B-13B402EF921B}" type="slidenum">
              <a:rPr lang="en-US" smtClean="0"/>
              <a:pPr>
                <a:defRPr/>
              </a:pPr>
              <a:t>12</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4A6B6F0-427F-DCFD-1D01-E1B90248FD3D}"/>
              </a:ext>
            </a:extLst>
          </p:cNvPr>
          <p:cNvSpPr>
            <a:spLocks noGrp="1"/>
          </p:cNvSpPr>
          <p:nvPr>
            <p:ph idx="1"/>
          </p:nvPr>
        </p:nvSpPr>
        <p:spPr/>
        <p:txBody>
          <a:bodyPr>
            <a:normAutofit fontScale="77500" lnSpcReduction="20000"/>
          </a:bodyPr>
          <a:lstStyle/>
          <a:p>
            <a:pPr marL="0" indent="0">
              <a:buNone/>
            </a:pPr>
            <a:r>
              <a:rPr lang="en-US" dirty="0">
                <a:solidFill>
                  <a:schemeClr val="tx1"/>
                </a:solidFill>
              </a:rPr>
              <a:t>Many times the underlying matter that has prompted the contact (divorce, civil or criminal case, property foreclosure, debt collection, traffic ticket, zoning issues, etc.), may create severe anger and other emotions. Under the right (or wrong) circumstances, this can create a potentially dangerous situation. Therefore, you should act to defuse the situation as best as possible.</a:t>
            </a:r>
          </a:p>
          <a:p>
            <a:endParaRPr lang="en-US" dirty="0">
              <a:solidFill>
                <a:schemeClr val="tx1"/>
              </a:solidFill>
            </a:endParaRPr>
          </a:p>
          <a:p>
            <a:r>
              <a:rPr lang="en-US" dirty="0">
                <a:solidFill>
                  <a:schemeClr val="tx1"/>
                </a:solidFill>
              </a:rPr>
              <a:t>Do not argue or debate the validity of the documents, requests, or their beliefs. You will not change their minds and it will likely only aggravate the situation.</a:t>
            </a:r>
          </a:p>
          <a:p>
            <a:r>
              <a:rPr lang="en-US" dirty="0">
                <a:solidFill>
                  <a:schemeClr val="tx1"/>
                </a:solidFill>
              </a:rPr>
              <a:t>Treat them with the same courtesy and respect you would every other customer. Be calm, professional and polite but firm. Be willing to listen, within reason, no matter how challenging they make it on you.</a:t>
            </a:r>
          </a:p>
          <a:p>
            <a:r>
              <a:rPr lang="en-US" dirty="0">
                <a:solidFill>
                  <a:schemeClr val="tx1"/>
                </a:solidFill>
              </a:rPr>
              <a:t>Patience is a virtue and is very important in defusing any situation. Law enforcement should be called if there is any concern for personal safety.</a:t>
            </a:r>
          </a:p>
          <a:p>
            <a:pPr marL="0" indent="0">
              <a:buNone/>
            </a:pPr>
            <a:endParaRPr lang="en-US" dirty="0">
              <a:solidFill>
                <a:schemeClr val="tx1"/>
              </a:solidFill>
            </a:endParaRPr>
          </a:p>
          <a:p>
            <a:r>
              <a:rPr lang="en-US" sz="1300" dirty="0">
                <a:solidFill>
                  <a:srgbClr val="222222"/>
                </a:solidFill>
                <a:latin typeface="+mj-lt"/>
              </a:rPr>
              <a:t>Source: https://ncjtc-static.fvtc.edu/resources/RS00011086.pdf</a:t>
            </a:r>
            <a:r>
              <a:rPr lang="en-US" sz="1300" b="0" i="1" dirty="0">
                <a:solidFill>
                  <a:srgbClr val="333333"/>
                </a:solidFill>
                <a:effectLst/>
                <a:latin typeface="+mj-lt"/>
              </a:rPr>
              <a:t> </a:t>
            </a:r>
            <a:endParaRPr lang="en-US" sz="1300" dirty="0">
              <a:solidFill>
                <a:schemeClr val="tx1"/>
              </a:solidFill>
              <a:latin typeface="+mj-lt"/>
            </a:endParaRPr>
          </a:p>
          <a:p>
            <a:endParaRPr lang="en-US" dirty="0">
              <a:solidFill>
                <a:schemeClr val="tx1"/>
              </a:solidFill>
            </a:endParaRPr>
          </a:p>
        </p:txBody>
      </p:sp>
      <p:sp>
        <p:nvSpPr>
          <p:cNvPr id="3" name="Slide Number Placeholder 2">
            <a:extLst>
              <a:ext uri="{FF2B5EF4-FFF2-40B4-BE49-F238E27FC236}">
                <a16:creationId xmlns:a16="http://schemas.microsoft.com/office/drawing/2014/main" id="{46DFAECB-191D-ED3C-265F-101381CD6F37}"/>
              </a:ext>
            </a:extLst>
          </p:cNvPr>
          <p:cNvSpPr>
            <a:spLocks noGrp="1"/>
          </p:cNvSpPr>
          <p:nvPr>
            <p:ph type="sldNum" sz="quarter" idx="12"/>
          </p:nvPr>
        </p:nvSpPr>
        <p:spPr/>
        <p:txBody>
          <a:bodyPr/>
          <a:lstStyle/>
          <a:p>
            <a:pPr>
              <a:defRPr/>
            </a:pPr>
            <a:fld id="{9D3540F3-2778-454B-9C9B-13B402EF921B}" type="slidenum">
              <a:rPr lang="en-US" smtClean="0"/>
              <a:pPr>
                <a:defRPr/>
              </a:pPr>
              <a:t>13</a:t>
            </a:fld>
            <a:endParaRPr lang="en-US" dirty="0"/>
          </a:p>
        </p:txBody>
      </p:sp>
      <p:sp>
        <p:nvSpPr>
          <p:cNvPr id="4" name="Text Placeholder 3">
            <a:extLst>
              <a:ext uri="{FF2B5EF4-FFF2-40B4-BE49-F238E27FC236}">
                <a16:creationId xmlns:a16="http://schemas.microsoft.com/office/drawing/2014/main" id="{49986E8F-5721-436B-EEB5-1D7D6E0344C5}"/>
              </a:ext>
            </a:extLst>
          </p:cNvPr>
          <p:cNvSpPr>
            <a:spLocks noGrp="1"/>
          </p:cNvSpPr>
          <p:nvPr>
            <p:ph type="body" sz="quarter" idx="13"/>
          </p:nvPr>
        </p:nvSpPr>
        <p:spPr/>
        <p:txBody>
          <a:bodyPr>
            <a:normAutofit fontScale="62500" lnSpcReduction="20000"/>
          </a:bodyPr>
          <a:lstStyle/>
          <a:p>
            <a:endParaRPr lang="en-US" dirty="0"/>
          </a:p>
          <a:p>
            <a:r>
              <a:rPr lang="en-US" sz="3400" dirty="0"/>
              <a:t>Managing In-Person Interactions</a:t>
            </a:r>
          </a:p>
          <a:p>
            <a:endParaRPr lang="en-US" dirty="0"/>
          </a:p>
        </p:txBody>
      </p:sp>
      <p:sp>
        <p:nvSpPr>
          <p:cNvPr id="5" name="Title 4">
            <a:extLst>
              <a:ext uri="{FF2B5EF4-FFF2-40B4-BE49-F238E27FC236}">
                <a16:creationId xmlns:a16="http://schemas.microsoft.com/office/drawing/2014/main" id="{32312244-67FC-18FF-BE9A-7748CC8E84B9}"/>
              </a:ext>
            </a:extLst>
          </p:cNvPr>
          <p:cNvSpPr>
            <a:spLocks noGrp="1"/>
          </p:cNvSpPr>
          <p:nvPr>
            <p:ph type="title"/>
          </p:nvPr>
        </p:nvSpPr>
        <p:spPr/>
        <p:txBody>
          <a:bodyPr/>
          <a:lstStyle/>
          <a:p>
            <a:r>
              <a:rPr lang="en-US" dirty="0"/>
              <a:t>URA CONFERENCE</a:t>
            </a:r>
          </a:p>
        </p:txBody>
      </p:sp>
    </p:spTree>
    <p:extLst>
      <p:ext uri="{BB962C8B-B14F-4D97-AF65-F5344CB8AC3E}">
        <p14:creationId xmlns:p14="http://schemas.microsoft.com/office/powerpoint/2010/main" val="4801500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2A57838-9AF8-4595-8F6C-D533CCD9C562}"/>
              </a:ext>
            </a:extLst>
          </p:cNvPr>
          <p:cNvSpPr>
            <a:spLocks noGrp="1"/>
          </p:cNvSpPr>
          <p:nvPr>
            <p:ph type="sldNum" sz="quarter" idx="12"/>
          </p:nvPr>
        </p:nvSpPr>
        <p:spPr/>
        <p:txBody>
          <a:bodyPr/>
          <a:lstStyle/>
          <a:p>
            <a:fld id="{9D3540F3-2778-454B-9C9B-13B402EF921B}" type="slidenum">
              <a:rPr lang="en-US" smtClean="0"/>
              <a:pPr/>
              <a:t>14</a:t>
            </a:fld>
            <a:endParaRPr lang="en-US" dirty="0"/>
          </a:p>
        </p:txBody>
      </p:sp>
      <p:sp>
        <p:nvSpPr>
          <p:cNvPr id="21508" name="Content Placeholder 5"/>
          <p:cNvSpPr>
            <a:spLocks noGrp="1"/>
          </p:cNvSpPr>
          <p:nvPr>
            <p:ph type="body" sz="quarter" idx="13"/>
          </p:nvPr>
        </p:nvSpPr>
        <p:spPr/>
        <p:txBody>
          <a:bodyPr/>
          <a:lstStyle/>
          <a:p>
            <a:r>
              <a:rPr lang="en-US" dirty="0"/>
              <a:t>Managing In-Person Interactions</a:t>
            </a:r>
          </a:p>
        </p:txBody>
      </p:sp>
      <p:sp>
        <p:nvSpPr>
          <p:cNvPr id="21506" name="Title 8"/>
          <p:cNvSpPr>
            <a:spLocks noGrp="1"/>
          </p:cNvSpPr>
          <p:nvPr>
            <p:ph type="title"/>
          </p:nvPr>
        </p:nvSpPr>
        <p:spPr/>
        <p:txBody>
          <a:bodyPr/>
          <a:lstStyle/>
          <a:p>
            <a:r>
              <a:rPr lang="en-US" sz="3200" dirty="0"/>
              <a:t>URA CONFERENCE</a:t>
            </a:r>
          </a:p>
        </p:txBody>
      </p:sp>
      <p:sp>
        <p:nvSpPr>
          <p:cNvPr id="3" name="Content Placeholder 2">
            <a:extLst>
              <a:ext uri="{FF2B5EF4-FFF2-40B4-BE49-F238E27FC236}">
                <a16:creationId xmlns:a16="http://schemas.microsoft.com/office/drawing/2014/main" id="{A091FCD9-EBFC-D530-C431-30AC42C7A6AF}"/>
              </a:ext>
            </a:extLst>
          </p:cNvPr>
          <p:cNvSpPr>
            <a:spLocks noGrp="1"/>
          </p:cNvSpPr>
          <p:nvPr>
            <p:ph idx="1"/>
          </p:nvPr>
        </p:nvSpPr>
        <p:spPr/>
        <p:txBody>
          <a:bodyPr>
            <a:normAutofit fontScale="70000" lnSpcReduction="20000"/>
          </a:bodyPr>
          <a:lstStyle/>
          <a:p>
            <a:pPr marL="0" indent="0">
              <a:buNone/>
            </a:pPr>
            <a:endParaRPr lang="en-US" dirty="0"/>
          </a:p>
          <a:p>
            <a:r>
              <a:rPr lang="en-US" dirty="0">
                <a:solidFill>
                  <a:schemeClr val="tx1"/>
                </a:solidFill>
              </a:rPr>
              <a:t>If you refer the person(s) to another office or agency please alert that office or agency so they can be prepared. Remember…My Sovereign Citizen is your Sovereign Citizen.</a:t>
            </a:r>
          </a:p>
          <a:p>
            <a:endParaRPr lang="en-US" dirty="0">
              <a:solidFill>
                <a:schemeClr val="tx1"/>
              </a:solidFill>
            </a:endParaRPr>
          </a:p>
          <a:p>
            <a:r>
              <a:rPr lang="en-US" dirty="0">
                <a:solidFill>
                  <a:schemeClr val="tx1"/>
                </a:solidFill>
              </a:rPr>
              <a:t>Avoid legal conversations and arguments.  If you question whether a document should be accepted for filing you can advise the person that the documents need to be reviewed by legal counsel before filing. Be honest: simply state that you are not familiar with the documents or whether you can accept them but will consult with legal counsel. If proof of filing is demanded you can consider using a stamp or making a notation that simply says “received” and advising the person they will be informed if filed. Legal counsel can then assist in creating a response or actually send a response where filings are rejected. </a:t>
            </a:r>
          </a:p>
          <a:p>
            <a:pPr>
              <a:buFont typeface="Wingdings" pitchFamily="2" charset="2"/>
              <a:buChar char="v"/>
            </a:pPr>
            <a:endParaRPr lang="en-US" dirty="0">
              <a:solidFill>
                <a:schemeClr val="tx1"/>
              </a:solidFill>
            </a:endParaRPr>
          </a:p>
          <a:p>
            <a:pPr>
              <a:buFont typeface="Wingdings" pitchFamily="2" charset="2"/>
              <a:buChar char="v"/>
            </a:pPr>
            <a:r>
              <a:rPr lang="en-US" dirty="0">
                <a:solidFill>
                  <a:schemeClr val="tx1"/>
                </a:solidFill>
              </a:rPr>
              <a:t>Do not refer to them or the documentation as related to the Sovereign Citizen movement.</a:t>
            </a:r>
          </a:p>
          <a:p>
            <a:pPr marL="0" indent="0">
              <a:buNone/>
            </a:pPr>
            <a:endParaRPr lang="en-US" dirty="0">
              <a:solidFill>
                <a:schemeClr val="tx1"/>
              </a:solidFill>
            </a:endParaRPr>
          </a:p>
          <a:p>
            <a:pPr>
              <a:buFont typeface="Wingdings" pitchFamily="2" charset="2"/>
              <a:buChar char="v"/>
            </a:pPr>
            <a:r>
              <a:rPr lang="en-US" dirty="0"/>
              <a:t>Be consistent! </a:t>
            </a:r>
            <a:r>
              <a:rPr lang="en-US" dirty="0">
                <a:hlinkClick r:id="rId3"/>
              </a:rPr>
              <a:t>Orange County Comptroller SC Interaction</a:t>
            </a:r>
            <a:endParaRPr lang="en-US" dirty="0"/>
          </a:p>
          <a:p>
            <a:pPr marL="0" indent="0">
              <a:buNone/>
            </a:pPr>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7E0CD9-4848-32B6-A3CC-0F73447AB06C}"/>
              </a:ext>
            </a:extLst>
          </p:cNvPr>
          <p:cNvSpPr>
            <a:spLocks noGrp="1"/>
          </p:cNvSpPr>
          <p:nvPr>
            <p:ph idx="1"/>
          </p:nvPr>
        </p:nvSpPr>
        <p:spPr/>
        <p:txBody>
          <a:bodyPr/>
          <a:lstStyle/>
          <a:p>
            <a:pPr>
              <a:buFont typeface="Wingdings" pitchFamily="2" charset="2"/>
              <a:buChar char="v"/>
            </a:pPr>
            <a:r>
              <a:rPr lang="en-US" sz="2400" dirty="0"/>
              <a:t>Accepting Documents: For documents that meet the requirements to be filed on a case or in the Official Record accept them as you would any other document.</a:t>
            </a:r>
          </a:p>
          <a:p>
            <a:pPr>
              <a:buFont typeface="Wingdings" pitchFamily="2" charset="2"/>
              <a:buChar char="v"/>
            </a:pPr>
            <a:endParaRPr lang="en-US" sz="2400" dirty="0"/>
          </a:p>
          <a:p>
            <a:pPr>
              <a:buFont typeface="Wingdings" pitchFamily="2" charset="2"/>
              <a:buChar char="v"/>
            </a:pPr>
            <a:r>
              <a:rPr lang="en-US" sz="2400" dirty="0"/>
              <a:t>The Recording and Filing requirements are subjective to each Clerk’s office based on interpretation of statutes and rules. </a:t>
            </a:r>
          </a:p>
          <a:p>
            <a:pPr>
              <a:buFont typeface="Wingdings" pitchFamily="2" charset="2"/>
              <a:buChar char="v"/>
            </a:pPr>
            <a:endParaRPr lang="en-US" sz="2400" dirty="0"/>
          </a:p>
          <a:p>
            <a:pPr>
              <a:buFont typeface="Wingdings" pitchFamily="2" charset="2"/>
              <a:buChar char="v"/>
            </a:pPr>
            <a:r>
              <a:rPr lang="en-US" sz="2400" dirty="0"/>
              <a:t>An exception to this suggestion exists for the Common Law Grand Jury Affidavit and Writs of Mandamus. Always refuse.</a:t>
            </a:r>
          </a:p>
          <a:p>
            <a:endParaRPr lang="en-US" dirty="0"/>
          </a:p>
        </p:txBody>
      </p:sp>
      <p:sp>
        <p:nvSpPr>
          <p:cNvPr id="4" name="Content Placeholder 3">
            <a:extLst>
              <a:ext uri="{FF2B5EF4-FFF2-40B4-BE49-F238E27FC236}">
                <a16:creationId xmlns:a16="http://schemas.microsoft.com/office/drawing/2014/main" id="{77220E2C-443D-5698-69F9-6D9E627851A3}"/>
              </a:ext>
            </a:extLst>
          </p:cNvPr>
          <p:cNvSpPr>
            <a:spLocks noGrp="1"/>
          </p:cNvSpPr>
          <p:nvPr>
            <p:ph idx="13"/>
          </p:nvPr>
        </p:nvSpPr>
        <p:spPr/>
        <p:txBody>
          <a:bodyPr/>
          <a:lstStyle/>
          <a:p>
            <a:pPr marL="0" indent="0">
              <a:buNone/>
            </a:pPr>
            <a:r>
              <a:rPr lang="en-US" b="1" dirty="0"/>
              <a:t>Document Acceptance</a:t>
            </a:r>
          </a:p>
        </p:txBody>
      </p:sp>
      <p:sp>
        <p:nvSpPr>
          <p:cNvPr id="5" name="Slide Number Placeholder 4">
            <a:extLst>
              <a:ext uri="{FF2B5EF4-FFF2-40B4-BE49-F238E27FC236}">
                <a16:creationId xmlns:a16="http://schemas.microsoft.com/office/drawing/2014/main" id="{AFF48617-B71D-A8FB-4B77-73ABEA34BD78}"/>
              </a:ext>
            </a:extLst>
          </p:cNvPr>
          <p:cNvSpPr>
            <a:spLocks noGrp="1"/>
          </p:cNvSpPr>
          <p:nvPr>
            <p:ph type="sldNum" sz="quarter" idx="16"/>
          </p:nvPr>
        </p:nvSpPr>
        <p:spPr/>
        <p:txBody>
          <a:bodyPr/>
          <a:lstStyle/>
          <a:p>
            <a:pPr>
              <a:defRPr/>
            </a:pPr>
            <a:fld id="{4E01E263-0951-4B31-AB98-9ED81914F3EC}" type="slidenum">
              <a:rPr lang="en-US" smtClean="0"/>
              <a:pPr>
                <a:defRPr/>
              </a:pPr>
              <a:t>15</a:t>
            </a:fld>
            <a:endParaRPr lang="en-US" dirty="0"/>
          </a:p>
        </p:txBody>
      </p:sp>
      <p:sp>
        <p:nvSpPr>
          <p:cNvPr id="6" name="Title 3">
            <a:extLst>
              <a:ext uri="{FF2B5EF4-FFF2-40B4-BE49-F238E27FC236}">
                <a16:creationId xmlns:a16="http://schemas.microsoft.com/office/drawing/2014/main" id="{122E08DF-49BA-1A75-8AC1-7B94EA151D35}"/>
              </a:ext>
            </a:extLst>
          </p:cNvPr>
          <p:cNvSpPr>
            <a:spLocks noGrp="1"/>
          </p:cNvSpPr>
          <p:nvPr>
            <p:ph type="title"/>
          </p:nvPr>
        </p:nvSpPr>
        <p:spPr>
          <a:xfrm>
            <a:off x="4114800" y="457200"/>
            <a:ext cx="5029200" cy="838200"/>
          </a:xfrm>
        </p:spPr>
        <p:txBody>
          <a:bodyPr/>
          <a:lstStyle/>
          <a:p>
            <a:r>
              <a:rPr lang="en-US" sz="3200" dirty="0"/>
              <a:t>URA CONFERENCE</a:t>
            </a:r>
          </a:p>
        </p:txBody>
      </p:sp>
    </p:spTree>
    <p:extLst>
      <p:ext uri="{BB962C8B-B14F-4D97-AF65-F5344CB8AC3E}">
        <p14:creationId xmlns:p14="http://schemas.microsoft.com/office/powerpoint/2010/main" val="7914276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89AE881-06BD-4F52-13E0-7CBE7E9297D7}"/>
              </a:ext>
            </a:extLst>
          </p:cNvPr>
          <p:cNvSpPr>
            <a:spLocks noGrp="1"/>
          </p:cNvSpPr>
          <p:nvPr>
            <p:ph idx="1"/>
          </p:nvPr>
        </p:nvSpPr>
        <p:spPr/>
        <p:txBody>
          <a:bodyPr>
            <a:normAutofit lnSpcReduction="10000"/>
          </a:bodyPr>
          <a:lstStyle/>
          <a:p>
            <a:pPr>
              <a:buFont typeface="Wingdings" pitchFamily="2" charset="2"/>
              <a:buChar char="v"/>
            </a:pPr>
            <a:r>
              <a:rPr lang="en-US" sz="2400" dirty="0"/>
              <a:t>For recording utilize a form like the Non-Recordable Document. </a:t>
            </a:r>
          </a:p>
          <a:p>
            <a:pPr>
              <a:buFont typeface="Wingdings" pitchFamily="2" charset="2"/>
              <a:buChar char="v"/>
            </a:pPr>
            <a:endParaRPr lang="en-US" sz="2400" dirty="0"/>
          </a:p>
          <a:p>
            <a:pPr>
              <a:buFont typeface="Wingdings" pitchFamily="2" charset="2"/>
              <a:buChar char="v"/>
            </a:pPr>
            <a:r>
              <a:rPr lang="en-US" sz="2400" dirty="0"/>
              <a:t>For case files utilize a letter template explaining generally the reason for not accepting the document. (Optional)</a:t>
            </a:r>
          </a:p>
          <a:p>
            <a:pPr>
              <a:buFont typeface="Wingdings" pitchFamily="2" charset="2"/>
              <a:buChar char="v"/>
            </a:pPr>
            <a:endParaRPr lang="en-US" sz="2400" dirty="0"/>
          </a:p>
          <a:p>
            <a:pPr>
              <a:buFont typeface="Wingdings" pitchFamily="2" charset="2"/>
              <a:buChar char="v"/>
            </a:pPr>
            <a:r>
              <a:rPr lang="en-US" sz="2400" dirty="0"/>
              <a:t> Avoid providing specific details on how to make the document acceptable. (Legal Advice)</a:t>
            </a:r>
          </a:p>
          <a:p>
            <a:pPr marL="0" indent="0">
              <a:buNone/>
            </a:pPr>
            <a:endParaRPr lang="en-US" sz="2400" dirty="0"/>
          </a:p>
          <a:p>
            <a:pPr>
              <a:buFont typeface="Wingdings" pitchFamily="2" charset="2"/>
              <a:buChar char="v"/>
            </a:pPr>
            <a:r>
              <a:rPr lang="en-US" dirty="0"/>
              <a:t>Questions?</a:t>
            </a:r>
            <a:endParaRPr lang="en-US" sz="2400" dirty="0"/>
          </a:p>
          <a:p>
            <a:endParaRPr lang="en-US" dirty="0"/>
          </a:p>
        </p:txBody>
      </p:sp>
      <p:sp>
        <p:nvSpPr>
          <p:cNvPr id="4" name="Content Placeholder 3">
            <a:extLst>
              <a:ext uri="{FF2B5EF4-FFF2-40B4-BE49-F238E27FC236}">
                <a16:creationId xmlns:a16="http://schemas.microsoft.com/office/drawing/2014/main" id="{2339A214-5591-25E0-6082-ABCEA7B28168}"/>
              </a:ext>
            </a:extLst>
          </p:cNvPr>
          <p:cNvSpPr>
            <a:spLocks noGrp="1"/>
          </p:cNvSpPr>
          <p:nvPr>
            <p:ph idx="13"/>
          </p:nvPr>
        </p:nvSpPr>
        <p:spPr/>
        <p:txBody>
          <a:bodyPr/>
          <a:lstStyle/>
          <a:p>
            <a:pPr marL="0" indent="0">
              <a:buNone/>
            </a:pPr>
            <a:r>
              <a:rPr lang="en-US" b="1" dirty="0"/>
              <a:t>Document Refusal</a:t>
            </a:r>
          </a:p>
        </p:txBody>
      </p:sp>
      <p:sp>
        <p:nvSpPr>
          <p:cNvPr id="5" name="Slide Number Placeholder 4">
            <a:extLst>
              <a:ext uri="{FF2B5EF4-FFF2-40B4-BE49-F238E27FC236}">
                <a16:creationId xmlns:a16="http://schemas.microsoft.com/office/drawing/2014/main" id="{9A529D2D-3503-E928-3BF8-A2937844C699}"/>
              </a:ext>
            </a:extLst>
          </p:cNvPr>
          <p:cNvSpPr>
            <a:spLocks noGrp="1"/>
          </p:cNvSpPr>
          <p:nvPr>
            <p:ph type="sldNum" sz="quarter" idx="16"/>
          </p:nvPr>
        </p:nvSpPr>
        <p:spPr/>
        <p:txBody>
          <a:bodyPr/>
          <a:lstStyle/>
          <a:p>
            <a:pPr>
              <a:defRPr/>
            </a:pPr>
            <a:fld id="{4E01E263-0951-4B31-AB98-9ED81914F3EC}" type="slidenum">
              <a:rPr lang="en-US" smtClean="0"/>
              <a:pPr>
                <a:defRPr/>
              </a:pPr>
              <a:t>16</a:t>
            </a:fld>
            <a:endParaRPr lang="en-US" dirty="0"/>
          </a:p>
        </p:txBody>
      </p:sp>
      <p:sp>
        <p:nvSpPr>
          <p:cNvPr id="6" name="Title 3">
            <a:extLst>
              <a:ext uri="{FF2B5EF4-FFF2-40B4-BE49-F238E27FC236}">
                <a16:creationId xmlns:a16="http://schemas.microsoft.com/office/drawing/2014/main" id="{E9F2F3AD-38AC-59A5-4069-03CF24025625}"/>
              </a:ext>
            </a:extLst>
          </p:cNvPr>
          <p:cNvSpPr>
            <a:spLocks noGrp="1"/>
          </p:cNvSpPr>
          <p:nvPr>
            <p:ph type="title"/>
          </p:nvPr>
        </p:nvSpPr>
        <p:spPr>
          <a:xfrm>
            <a:off x="4114800" y="457200"/>
            <a:ext cx="5029200" cy="838200"/>
          </a:xfrm>
        </p:spPr>
        <p:txBody>
          <a:bodyPr/>
          <a:lstStyle/>
          <a:p>
            <a:r>
              <a:rPr lang="en-US" sz="3200" dirty="0"/>
              <a:t>URA CONFERENCE</a:t>
            </a:r>
          </a:p>
        </p:txBody>
      </p:sp>
    </p:spTree>
    <p:extLst>
      <p:ext uri="{BB962C8B-B14F-4D97-AF65-F5344CB8AC3E}">
        <p14:creationId xmlns:p14="http://schemas.microsoft.com/office/powerpoint/2010/main" val="33390838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81A1008-F66C-107C-A903-E349D73A51D0}"/>
              </a:ext>
            </a:extLst>
          </p:cNvPr>
          <p:cNvSpPr>
            <a:spLocks noGrp="1"/>
          </p:cNvSpPr>
          <p:nvPr>
            <p:ph idx="1"/>
          </p:nvPr>
        </p:nvSpPr>
        <p:spPr/>
        <p:txBody>
          <a:bodyPr/>
          <a:lstStyle/>
          <a:p>
            <a:pPr marL="0" indent="0" algn="ctr">
              <a:buNone/>
            </a:pPr>
            <a:r>
              <a:rPr lang="en-US" sz="4800" dirty="0">
                <a:solidFill>
                  <a:srgbClr val="FF0000"/>
                </a:solidFill>
              </a:rPr>
              <a:t>Dian Diaz</a:t>
            </a:r>
            <a:r>
              <a:rPr lang="en-US" sz="4800" dirty="0"/>
              <a:t>	</a:t>
            </a:r>
          </a:p>
          <a:p>
            <a:pPr marL="0" indent="0" algn="ctr">
              <a:buNone/>
            </a:pPr>
            <a:r>
              <a:rPr lang="en-US" sz="4800" dirty="0">
                <a:hlinkClick r:id="rId3"/>
              </a:rPr>
              <a:t>ddiaz@browardclerk.org</a:t>
            </a:r>
            <a:endParaRPr lang="en-US" sz="4800" dirty="0"/>
          </a:p>
          <a:p>
            <a:pPr marL="0" indent="0" algn="ctr">
              <a:buNone/>
            </a:pPr>
            <a:r>
              <a:rPr lang="en-US" sz="4800" dirty="0">
                <a:solidFill>
                  <a:srgbClr val="FF0000"/>
                </a:solidFill>
              </a:rPr>
              <a:t>954-831-6504</a:t>
            </a:r>
          </a:p>
          <a:p>
            <a:endParaRPr lang="en-US" dirty="0"/>
          </a:p>
        </p:txBody>
      </p:sp>
      <p:sp>
        <p:nvSpPr>
          <p:cNvPr id="3" name="Slide Number Placeholder 2">
            <a:extLst>
              <a:ext uri="{FF2B5EF4-FFF2-40B4-BE49-F238E27FC236}">
                <a16:creationId xmlns:a16="http://schemas.microsoft.com/office/drawing/2014/main" id="{9F0EDCD1-A4C8-CC11-D6A8-02BFBC1255E0}"/>
              </a:ext>
            </a:extLst>
          </p:cNvPr>
          <p:cNvSpPr>
            <a:spLocks noGrp="1"/>
          </p:cNvSpPr>
          <p:nvPr>
            <p:ph type="sldNum" sz="quarter" idx="12"/>
          </p:nvPr>
        </p:nvSpPr>
        <p:spPr/>
        <p:txBody>
          <a:bodyPr/>
          <a:lstStyle/>
          <a:p>
            <a:pPr>
              <a:defRPr/>
            </a:pPr>
            <a:fld id="{9D3540F3-2778-454B-9C9B-13B402EF921B}" type="slidenum">
              <a:rPr lang="en-US" smtClean="0"/>
              <a:pPr>
                <a:defRPr/>
              </a:pPr>
              <a:t>17</a:t>
            </a:fld>
            <a:endParaRPr lang="en-US" dirty="0"/>
          </a:p>
        </p:txBody>
      </p:sp>
      <p:sp>
        <p:nvSpPr>
          <p:cNvPr id="4" name="Text Placeholder 3">
            <a:extLst>
              <a:ext uri="{FF2B5EF4-FFF2-40B4-BE49-F238E27FC236}">
                <a16:creationId xmlns:a16="http://schemas.microsoft.com/office/drawing/2014/main" id="{02E7E3C7-24C9-9D4A-E147-DE257CAB2AF7}"/>
              </a:ext>
            </a:extLst>
          </p:cNvPr>
          <p:cNvSpPr>
            <a:spLocks noGrp="1"/>
          </p:cNvSpPr>
          <p:nvPr>
            <p:ph type="body" sz="quarter" idx="13"/>
          </p:nvPr>
        </p:nvSpPr>
        <p:spPr/>
        <p:txBody>
          <a:bodyPr/>
          <a:lstStyle/>
          <a:p>
            <a:pPr algn="ctr"/>
            <a:r>
              <a:rPr lang="en-US" u="sng" dirty="0"/>
              <a:t>Contact Information</a:t>
            </a:r>
          </a:p>
        </p:txBody>
      </p:sp>
      <p:sp>
        <p:nvSpPr>
          <p:cNvPr id="5" name="Title 4">
            <a:extLst>
              <a:ext uri="{FF2B5EF4-FFF2-40B4-BE49-F238E27FC236}">
                <a16:creationId xmlns:a16="http://schemas.microsoft.com/office/drawing/2014/main" id="{7B93A73A-6CFE-23AB-6358-E1B636802859}"/>
              </a:ext>
            </a:extLst>
          </p:cNvPr>
          <p:cNvSpPr>
            <a:spLocks noGrp="1"/>
          </p:cNvSpPr>
          <p:nvPr>
            <p:ph type="title"/>
          </p:nvPr>
        </p:nvSpPr>
        <p:spPr/>
        <p:txBody>
          <a:bodyPr/>
          <a:lstStyle/>
          <a:p>
            <a:r>
              <a:rPr lang="en-US" dirty="0"/>
              <a:t>URA CONFERENCE</a:t>
            </a:r>
          </a:p>
        </p:txBody>
      </p:sp>
    </p:spTree>
    <p:extLst>
      <p:ext uri="{BB962C8B-B14F-4D97-AF65-F5344CB8AC3E}">
        <p14:creationId xmlns:p14="http://schemas.microsoft.com/office/powerpoint/2010/main" val="8811971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17CE7C5-2EA1-6514-2033-17F8277D01DA}"/>
              </a:ext>
            </a:extLst>
          </p:cNvPr>
          <p:cNvSpPr>
            <a:spLocks noGrp="1"/>
          </p:cNvSpPr>
          <p:nvPr>
            <p:ph type="sldNum" sz="quarter" idx="12"/>
          </p:nvPr>
        </p:nvSpPr>
        <p:spPr/>
        <p:txBody>
          <a:bodyPr/>
          <a:lstStyle/>
          <a:p>
            <a:pPr>
              <a:defRPr/>
            </a:pPr>
            <a:fld id="{29D357A9-DD1B-4509-BB44-A5DD145DD8EB}" type="slidenum">
              <a:rPr lang="en-US" smtClean="0"/>
              <a:pPr>
                <a:defRPr/>
              </a:pPr>
              <a:t>18</a:t>
            </a:fld>
            <a:endParaRPr lang="en-US" dirty="0"/>
          </a:p>
        </p:txBody>
      </p:sp>
      <p:pic>
        <p:nvPicPr>
          <p:cNvPr id="4" name="Picture 3" descr="A picture containing text, sign&#10;&#10;Description automatically generated">
            <a:extLst>
              <a:ext uri="{FF2B5EF4-FFF2-40B4-BE49-F238E27FC236}">
                <a16:creationId xmlns:a16="http://schemas.microsoft.com/office/drawing/2014/main" id="{A9DE8373-84B9-AC99-7FE1-110760718D50}"/>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0" y="381000"/>
            <a:ext cx="9144000" cy="6096000"/>
          </a:xfrm>
          <a:prstGeom prst="rect">
            <a:avLst/>
          </a:prstGeom>
        </p:spPr>
      </p:pic>
    </p:spTree>
    <p:extLst>
      <p:ext uri="{BB962C8B-B14F-4D97-AF65-F5344CB8AC3E}">
        <p14:creationId xmlns:p14="http://schemas.microsoft.com/office/powerpoint/2010/main" val="32262621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060582375"/>
              </p:ext>
            </p:extLst>
          </p:nvPr>
        </p:nvGraphicFramePr>
        <p:xfrm>
          <a:off x="457200" y="2133600"/>
          <a:ext cx="8229600" cy="4079240"/>
        </p:xfrm>
        <a:graphic>
          <a:graphicData uri="http://schemas.openxmlformats.org/drawingml/2006/table">
            <a:tbl>
              <a:tblPr firstRow="1" bandRow="1">
                <a:tableStyleId>{5C22544A-7EE6-4342-B048-85BDC9FD1C3A}</a:tableStyleId>
              </a:tblPr>
              <a:tblGrid>
                <a:gridCol w="8229600">
                  <a:extLst>
                    <a:ext uri="{9D8B030D-6E8A-4147-A177-3AD203B41FA5}">
                      <a16:colId xmlns:a16="http://schemas.microsoft.com/office/drawing/2014/main" val="20000"/>
                    </a:ext>
                  </a:extLst>
                </a:gridCol>
              </a:tblGrid>
              <a:tr h="370840">
                <a:tc>
                  <a:txBody>
                    <a:bodyPr/>
                    <a:lstStyle/>
                    <a:p>
                      <a:endParaRPr lang="en-US" dirty="0"/>
                    </a:p>
                  </a:txBody>
                  <a:tcP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70840">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70840">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70840">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70840">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370840">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370840">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370840">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370840">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370840">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370840">
                <a:tc>
                  <a:txBody>
                    <a:bodyPr/>
                    <a:lstStyle/>
                    <a:p>
                      <a:endParaRPr lang="en-US" dirty="0"/>
                    </a:p>
                  </a:txBody>
                  <a:tcP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10"/>
                  </a:ext>
                </a:extLst>
              </a:tr>
            </a:tbl>
          </a:graphicData>
        </a:graphic>
      </p:graphicFrame>
      <p:sp>
        <p:nvSpPr>
          <p:cNvPr id="2" name="Text Placeholder 1"/>
          <p:cNvSpPr>
            <a:spLocks noGrp="1"/>
          </p:cNvSpPr>
          <p:nvPr>
            <p:ph type="body" sz="quarter" idx="13"/>
          </p:nvPr>
        </p:nvSpPr>
        <p:spPr/>
        <p:txBody>
          <a:bodyPr/>
          <a:lstStyle/>
          <a:p>
            <a:r>
              <a:rPr lang="en-US" dirty="0"/>
              <a:t>Notes</a:t>
            </a:r>
          </a:p>
        </p:txBody>
      </p:sp>
      <p:sp>
        <p:nvSpPr>
          <p:cNvPr id="9" name="Title 8">
            <a:extLst>
              <a:ext uri="{FF2B5EF4-FFF2-40B4-BE49-F238E27FC236}">
                <a16:creationId xmlns:a16="http://schemas.microsoft.com/office/drawing/2014/main" id="{16799B67-E07F-450C-848D-4497F685E45A}"/>
              </a:ext>
            </a:extLst>
          </p:cNvPr>
          <p:cNvSpPr>
            <a:spLocks noGrp="1"/>
          </p:cNvSpPr>
          <p:nvPr>
            <p:ph type="title"/>
          </p:nvPr>
        </p:nvSpPr>
        <p:spPr/>
        <p:txBody>
          <a:bodyPr/>
          <a:lstStyle/>
          <a:p>
            <a:r>
              <a:rPr lang="en-US" sz="3200" dirty="0"/>
              <a:t>URA CONFERENCE</a:t>
            </a:r>
          </a:p>
        </p:txBody>
      </p:sp>
      <p:sp>
        <p:nvSpPr>
          <p:cNvPr id="10" name="Slide Number Placeholder 9">
            <a:extLst>
              <a:ext uri="{FF2B5EF4-FFF2-40B4-BE49-F238E27FC236}">
                <a16:creationId xmlns:a16="http://schemas.microsoft.com/office/drawing/2014/main" id="{983D5274-1829-4111-B14F-EAEF4396162A}"/>
              </a:ext>
            </a:extLst>
          </p:cNvPr>
          <p:cNvSpPr>
            <a:spLocks noGrp="1"/>
          </p:cNvSpPr>
          <p:nvPr>
            <p:ph type="sldNum" sz="quarter" idx="12"/>
          </p:nvPr>
        </p:nvSpPr>
        <p:spPr/>
        <p:txBody>
          <a:bodyPr/>
          <a:lstStyle/>
          <a:p>
            <a:pPr>
              <a:defRPr/>
            </a:pPr>
            <a:fld id="{9D3540F3-2778-454B-9C9B-13B402EF921B}" type="slidenum">
              <a:rPr lang="en-US" smtClean="0"/>
              <a:pPr>
                <a:defRPr/>
              </a:pPr>
              <a:t>19</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idx="1"/>
          </p:nvPr>
        </p:nvSpPr>
        <p:spPr>
          <a:xfrm>
            <a:off x="457200" y="2133600"/>
            <a:ext cx="8229600" cy="2743200"/>
          </a:xfrm>
        </p:spPr>
        <p:txBody>
          <a:bodyPr>
            <a:normAutofit/>
          </a:bodyPr>
          <a:lstStyle/>
          <a:p>
            <a:r>
              <a:rPr lang="en-US" sz="2400" dirty="0"/>
              <a:t>The purpose of this session is to discuss the Sovereign Citizen Movement (SCM) and the best practices for managing the customers and the flow of paper documents in your office. </a:t>
            </a:r>
          </a:p>
          <a:p>
            <a:pPr marL="0" indent="0">
              <a:buNone/>
            </a:pPr>
            <a:r>
              <a:rPr lang="en-US" sz="2400" dirty="0"/>
              <a:t> </a:t>
            </a:r>
          </a:p>
          <a:p>
            <a:r>
              <a:rPr lang="en-US" sz="2400" dirty="0"/>
              <a:t>Please feel free to ask questions.  They do not have to be held until the end of the session. </a:t>
            </a:r>
          </a:p>
          <a:p>
            <a:endParaRPr lang="en-US" sz="2400" dirty="0"/>
          </a:p>
        </p:txBody>
      </p:sp>
      <p:sp>
        <p:nvSpPr>
          <p:cNvPr id="6" name="Slide Number Placeholder 5">
            <a:extLst>
              <a:ext uri="{FF2B5EF4-FFF2-40B4-BE49-F238E27FC236}">
                <a16:creationId xmlns:a16="http://schemas.microsoft.com/office/drawing/2014/main" id="{D90822BA-FC9A-4F7F-B9F0-54A3A4055C60}"/>
              </a:ext>
            </a:extLst>
          </p:cNvPr>
          <p:cNvSpPr>
            <a:spLocks noGrp="1"/>
          </p:cNvSpPr>
          <p:nvPr>
            <p:ph type="sldNum" sz="quarter" idx="12"/>
          </p:nvPr>
        </p:nvSpPr>
        <p:spPr>
          <a:xfrm>
            <a:off x="7620000" y="6477000"/>
            <a:ext cx="1066800" cy="329184"/>
          </a:xfrm>
        </p:spPr>
        <p:txBody>
          <a:bodyPr/>
          <a:lstStyle/>
          <a:p>
            <a:fld id="{9D3540F3-2778-454B-9C9B-13B402EF921B}" type="slidenum">
              <a:rPr lang="en-US" smtClean="0"/>
              <a:pPr/>
              <a:t>2</a:t>
            </a:fld>
            <a:endParaRPr lang="en-US" dirty="0"/>
          </a:p>
        </p:txBody>
      </p:sp>
      <p:sp>
        <p:nvSpPr>
          <p:cNvPr id="19460" name="Content Placeholder 5"/>
          <p:cNvSpPr>
            <a:spLocks noGrp="1"/>
          </p:cNvSpPr>
          <p:nvPr>
            <p:ph type="body" sz="quarter" idx="13"/>
          </p:nvPr>
        </p:nvSpPr>
        <p:spPr>
          <a:xfrm>
            <a:off x="457200" y="1524000"/>
            <a:ext cx="8229600" cy="609600"/>
          </a:xfrm>
        </p:spPr>
        <p:txBody>
          <a:bodyPr/>
          <a:lstStyle/>
          <a:p>
            <a:r>
              <a:rPr lang="en-US" dirty="0"/>
              <a:t>Session Objectives</a:t>
            </a:r>
          </a:p>
        </p:txBody>
      </p:sp>
      <p:sp>
        <p:nvSpPr>
          <p:cNvPr id="2" name="Title 1"/>
          <p:cNvSpPr>
            <a:spLocks noGrp="1"/>
          </p:cNvSpPr>
          <p:nvPr>
            <p:ph type="title"/>
          </p:nvPr>
        </p:nvSpPr>
        <p:spPr>
          <a:xfrm>
            <a:off x="4114800" y="457200"/>
            <a:ext cx="5029200" cy="838200"/>
          </a:xfrm>
        </p:spPr>
        <p:txBody>
          <a:bodyPr/>
          <a:lstStyle/>
          <a:p>
            <a:r>
              <a:rPr lang="en-US" sz="3200" dirty="0"/>
              <a:t>URA CONFERENCE</a:t>
            </a:r>
          </a:p>
        </p:txBody>
      </p:sp>
      <p:pic>
        <p:nvPicPr>
          <p:cNvPr id="4" name="Picture 3" descr="Sticky notes with question marks">
            <a:extLst>
              <a:ext uri="{FF2B5EF4-FFF2-40B4-BE49-F238E27FC236}">
                <a16:creationId xmlns:a16="http://schemas.microsoft.com/office/drawing/2014/main" id="{5076982E-C8EE-1E53-AA75-59F83ED797D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0" y="5029200"/>
            <a:ext cx="7543800" cy="137160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a:xfrm>
            <a:off x="457200" y="2133600"/>
            <a:ext cx="8229600" cy="3124200"/>
          </a:xfrm>
        </p:spPr>
        <p:txBody>
          <a:bodyPr>
            <a:normAutofit lnSpcReduction="10000"/>
          </a:bodyPr>
          <a:lstStyle/>
          <a:p>
            <a:r>
              <a:rPr lang="en-US" dirty="0">
                <a:solidFill>
                  <a:schemeClr val="tx1"/>
                </a:solidFill>
              </a:rPr>
              <a:t>Dian Diaz</a:t>
            </a:r>
            <a:r>
              <a:rPr lang="en-US" sz="2400" dirty="0">
                <a:solidFill>
                  <a:schemeClr val="tx1"/>
                </a:solidFill>
              </a:rPr>
              <a:t>, Chief Operating Officer for the Broward County Florida Clerk of Courts. </a:t>
            </a:r>
          </a:p>
          <a:p>
            <a:pPr marL="0" indent="0">
              <a:buNone/>
            </a:pPr>
            <a:endParaRPr lang="en-US" sz="2400" dirty="0"/>
          </a:p>
          <a:p>
            <a:r>
              <a:rPr lang="en-US" dirty="0">
                <a:solidFill>
                  <a:schemeClr val="tx1"/>
                </a:solidFill>
              </a:rPr>
              <a:t>34+</a:t>
            </a:r>
            <a:r>
              <a:rPr lang="en-US" sz="2400" dirty="0">
                <a:solidFill>
                  <a:schemeClr val="tx1"/>
                </a:solidFill>
              </a:rPr>
              <a:t> years of service with the Broward Clerk of Courts in roles ranging from Administrative Assistant, Budget Manager, Administrative Aide, Operational Quality Specialist, Operations Director, Administration Chief Deputy, and Chief Director of Court Services.</a:t>
            </a:r>
          </a:p>
          <a:p>
            <a:pPr marL="274320" lvl="1" indent="0">
              <a:buNone/>
            </a:pPr>
            <a:endParaRPr lang="en-US" dirty="0"/>
          </a:p>
          <a:p>
            <a:pPr lvl="2"/>
            <a:endParaRPr lang="en-US" dirty="0"/>
          </a:p>
        </p:txBody>
      </p:sp>
      <p:sp>
        <p:nvSpPr>
          <p:cNvPr id="5" name="Slide Number Placeholder 4">
            <a:extLst>
              <a:ext uri="{FF2B5EF4-FFF2-40B4-BE49-F238E27FC236}">
                <a16:creationId xmlns:a16="http://schemas.microsoft.com/office/drawing/2014/main" id="{F52B8727-E267-42F6-B082-5B08E409301A}"/>
              </a:ext>
            </a:extLst>
          </p:cNvPr>
          <p:cNvSpPr>
            <a:spLocks noGrp="1"/>
          </p:cNvSpPr>
          <p:nvPr>
            <p:ph type="sldNum" sz="quarter" idx="12"/>
          </p:nvPr>
        </p:nvSpPr>
        <p:spPr>
          <a:xfrm>
            <a:off x="7620000" y="6477000"/>
            <a:ext cx="1066800" cy="329184"/>
          </a:xfrm>
        </p:spPr>
        <p:txBody>
          <a:bodyPr/>
          <a:lstStyle/>
          <a:p>
            <a:fld id="{9D3540F3-2778-454B-9C9B-13B402EF921B}" type="slidenum">
              <a:rPr lang="en-US" smtClean="0"/>
              <a:pPr/>
              <a:t>3</a:t>
            </a:fld>
            <a:endParaRPr lang="en-US" dirty="0"/>
          </a:p>
        </p:txBody>
      </p:sp>
      <p:sp>
        <p:nvSpPr>
          <p:cNvPr id="20484" name="Content Placeholder 8"/>
          <p:cNvSpPr>
            <a:spLocks noGrp="1"/>
          </p:cNvSpPr>
          <p:nvPr>
            <p:ph type="body" sz="quarter" idx="13"/>
          </p:nvPr>
        </p:nvSpPr>
        <p:spPr>
          <a:xfrm>
            <a:off x="457200" y="1524000"/>
            <a:ext cx="8229600" cy="609600"/>
          </a:xfrm>
        </p:spPr>
        <p:txBody>
          <a:bodyPr/>
          <a:lstStyle/>
          <a:p>
            <a:r>
              <a:rPr lang="en-US" dirty="0"/>
              <a:t>Who am I?</a:t>
            </a:r>
          </a:p>
        </p:txBody>
      </p:sp>
      <p:sp>
        <p:nvSpPr>
          <p:cNvPr id="20482" name="Title 11"/>
          <p:cNvSpPr>
            <a:spLocks noGrp="1"/>
          </p:cNvSpPr>
          <p:nvPr>
            <p:ph type="title"/>
          </p:nvPr>
        </p:nvSpPr>
        <p:spPr>
          <a:xfrm>
            <a:off x="4114800" y="457200"/>
            <a:ext cx="5029200" cy="838200"/>
          </a:xfrm>
        </p:spPr>
        <p:txBody>
          <a:bodyPr/>
          <a:lstStyle/>
          <a:p>
            <a:r>
              <a:rPr lang="en-US" sz="3200" dirty="0"/>
              <a:t>URA CONFERENCE</a:t>
            </a:r>
          </a:p>
        </p:txBody>
      </p:sp>
      <p:pic>
        <p:nvPicPr>
          <p:cNvPr id="3" name="Picture 2" descr="A person with long hair&#10;&#10;Description automatically generated with low confidence">
            <a:extLst>
              <a:ext uri="{FF2B5EF4-FFF2-40B4-BE49-F238E27FC236}">
                <a16:creationId xmlns:a16="http://schemas.microsoft.com/office/drawing/2014/main" id="{0D502FFA-AEF9-43BB-A697-59C8DC242C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7600" y="4914682"/>
            <a:ext cx="1209844" cy="1562318"/>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b="0" i="0" dirty="0">
                <a:solidFill>
                  <a:srgbClr val="222222"/>
                </a:solidFill>
                <a:effectLst/>
                <a:latin typeface="Roboto" panose="02000000000000000000" pitchFamily="2" charset="0"/>
              </a:rPr>
              <a:t>The sovereign citizen movement is a large anti-government extremist movement whose adherents believe that they can ignore laws, regulations, court orders and taxes because they have divorced themselves from what they claim is an illegitimate, tyrannical government.  Though "sovereign citizen” is the most common term movement members use to refer to themselves, they may also use a variety of other self-descriptions, including </a:t>
            </a:r>
            <a:r>
              <a:rPr lang="en-US" b="0" i="0" dirty="0">
                <a:effectLst/>
                <a:latin typeface="Roboto" panose="02000000000000000000" pitchFamily="2" charset="0"/>
                <a:hlinkClick r:id="rId2"/>
              </a:rPr>
              <a:t>American state national</a:t>
            </a:r>
            <a:r>
              <a:rPr lang="en-US" b="0" i="0" dirty="0">
                <a:solidFill>
                  <a:srgbClr val="222222"/>
                </a:solidFill>
                <a:effectLst/>
                <a:latin typeface="Roboto" panose="02000000000000000000" pitchFamily="2" charset="0"/>
              </a:rPr>
              <a:t>, state citizen, constitutionalist, free man/woman upon the land, Moorish national, and many others.</a:t>
            </a:r>
          </a:p>
          <a:p>
            <a:endParaRPr lang="en-US" b="0" i="0" dirty="0">
              <a:solidFill>
                <a:srgbClr val="222222"/>
              </a:solidFill>
              <a:effectLst/>
              <a:latin typeface="Roboto" panose="02000000000000000000" pitchFamily="2" charset="0"/>
            </a:endParaRPr>
          </a:p>
          <a:p>
            <a:r>
              <a:rPr lang="en-US" sz="1300" dirty="0">
                <a:solidFill>
                  <a:srgbClr val="222222"/>
                </a:solidFill>
                <a:latin typeface="Roboto" panose="02000000000000000000" pitchFamily="2" charset="0"/>
              </a:rPr>
              <a:t>Source: </a:t>
            </a:r>
            <a:r>
              <a:rPr lang="en-US" sz="1300" dirty="0">
                <a:solidFill>
                  <a:srgbClr val="5A5A5A"/>
                </a:solidFill>
                <a:latin typeface="Figtree"/>
              </a:rPr>
              <a:t>Anti-Defamation League.</a:t>
            </a:r>
            <a:r>
              <a:rPr lang="en-US" sz="1300" b="0" i="0" dirty="0">
                <a:solidFill>
                  <a:srgbClr val="5A5A5A"/>
                </a:solidFill>
                <a:effectLst/>
                <a:latin typeface="Figtree"/>
              </a:rPr>
              <a:t> The Sovereign Citizen </a:t>
            </a:r>
            <a:r>
              <a:rPr lang="en-US" sz="1300" dirty="0">
                <a:solidFill>
                  <a:srgbClr val="5A5A5A"/>
                </a:solidFill>
                <a:latin typeface="Figtree"/>
              </a:rPr>
              <a:t>Movement in the United States</a:t>
            </a:r>
            <a:r>
              <a:rPr lang="en-US" sz="1300" b="0" i="0" dirty="0">
                <a:solidFill>
                  <a:srgbClr val="5A5A5A"/>
                </a:solidFill>
                <a:effectLst/>
                <a:latin typeface="Figtree"/>
              </a:rPr>
              <a:t>. Published December 21, 2023. Retrieved June 11, 2024 from https://www.adl.org/resources/backgrounder/sovereign-citizen-movement-united-states.</a:t>
            </a:r>
            <a:endParaRPr lang="en-US" sz="1300" dirty="0"/>
          </a:p>
        </p:txBody>
      </p:sp>
      <p:sp>
        <p:nvSpPr>
          <p:cNvPr id="3" name="Text Placeholder 2"/>
          <p:cNvSpPr>
            <a:spLocks noGrp="1"/>
          </p:cNvSpPr>
          <p:nvPr>
            <p:ph type="body" sz="quarter" idx="13"/>
          </p:nvPr>
        </p:nvSpPr>
        <p:spPr/>
        <p:txBody>
          <a:bodyPr>
            <a:normAutofit/>
          </a:bodyPr>
          <a:lstStyle/>
          <a:p>
            <a:r>
              <a:rPr lang="en-US" dirty="0"/>
              <a:t>SCM Origins and Ideology</a:t>
            </a:r>
          </a:p>
        </p:txBody>
      </p:sp>
      <p:sp>
        <p:nvSpPr>
          <p:cNvPr id="4" name="Title 3"/>
          <p:cNvSpPr>
            <a:spLocks noGrp="1"/>
          </p:cNvSpPr>
          <p:nvPr>
            <p:ph type="title"/>
          </p:nvPr>
        </p:nvSpPr>
        <p:spPr/>
        <p:txBody>
          <a:bodyPr/>
          <a:lstStyle/>
          <a:p>
            <a:r>
              <a:rPr lang="en-US" sz="3200" dirty="0"/>
              <a:t>URA CONFERENCE</a:t>
            </a:r>
          </a:p>
        </p:txBody>
      </p:sp>
      <p:sp>
        <p:nvSpPr>
          <p:cNvPr id="11" name="Slide Number Placeholder 10">
            <a:extLst>
              <a:ext uri="{FF2B5EF4-FFF2-40B4-BE49-F238E27FC236}">
                <a16:creationId xmlns:a16="http://schemas.microsoft.com/office/drawing/2014/main" id="{057C8C0E-3D27-48E7-9D63-CBBBEBC2E9B0}"/>
              </a:ext>
            </a:extLst>
          </p:cNvPr>
          <p:cNvSpPr>
            <a:spLocks noGrp="1"/>
          </p:cNvSpPr>
          <p:nvPr>
            <p:ph type="sldNum" sz="quarter" idx="12"/>
          </p:nvPr>
        </p:nvSpPr>
        <p:spPr/>
        <p:txBody>
          <a:bodyPr/>
          <a:lstStyle/>
          <a:p>
            <a:pPr>
              <a:defRPr/>
            </a:pPr>
            <a:fld id="{9D3540F3-2778-454B-9C9B-13B402EF921B}" type="slidenum">
              <a:rPr lang="en-US" smtClean="0"/>
              <a:pPr>
                <a:defRPr/>
              </a:pPr>
              <a:t>4</a:t>
            </a:fld>
            <a:endParaRPr lang="en-US" dirty="0"/>
          </a:p>
        </p:txBody>
      </p:sp>
    </p:spTree>
    <p:extLst>
      <p:ext uri="{BB962C8B-B14F-4D97-AF65-F5344CB8AC3E}">
        <p14:creationId xmlns:p14="http://schemas.microsoft.com/office/powerpoint/2010/main" val="28256862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4D24552-46C8-46DD-90C9-16716128CF59}"/>
              </a:ext>
            </a:extLst>
          </p:cNvPr>
          <p:cNvSpPr>
            <a:spLocks noGrp="1"/>
          </p:cNvSpPr>
          <p:nvPr>
            <p:ph idx="1"/>
          </p:nvPr>
        </p:nvSpPr>
        <p:spPr>
          <a:xfrm>
            <a:off x="457200" y="2133600"/>
            <a:ext cx="8229600" cy="4203192"/>
          </a:xfrm>
        </p:spPr>
        <p:txBody>
          <a:bodyPr>
            <a:normAutofit fontScale="62500" lnSpcReduction="20000"/>
          </a:bodyPr>
          <a:lstStyle/>
          <a:p>
            <a:endParaRPr lang="en-US" altLang="en-US" dirty="0"/>
          </a:p>
          <a:p>
            <a:r>
              <a:rPr lang="en-US" altLang="en-US" sz="2600" dirty="0"/>
              <a:t>Sovereign citizens often produce documents that contain peculiar or out-of-place language. In some cases, they speak their own language or will write only in certain colors, such as in red crayon. </a:t>
            </a:r>
          </a:p>
          <a:p>
            <a:r>
              <a:rPr lang="en-US" altLang="en-US" sz="2600" dirty="0"/>
              <a:t>References to the Bible, The Constitution of the United States, U.S. Supreme Court decisions, or treaties with foreign governments.</a:t>
            </a:r>
          </a:p>
          <a:p>
            <a:r>
              <a:rPr lang="en-US" altLang="en-US" sz="2600" dirty="0"/>
              <a:t>Personal names spelled in all capital letters or interspersed with colons (e.g., JOHN SMITH or Smith: John).</a:t>
            </a:r>
          </a:p>
          <a:p>
            <a:r>
              <a:rPr lang="en-US" altLang="en-US" sz="2600" dirty="0"/>
              <a:t>Signatures followed by the words “under duress,” “Sovereign Living Soul” (SLS), or a copyright symbol (©).</a:t>
            </a:r>
          </a:p>
          <a:p>
            <a:r>
              <a:rPr lang="en-US" altLang="en-US" sz="2600" dirty="0"/>
              <a:t>Personal seals, stamps, or thumb prints in red ink.</a:t>
            </a:r>
          </a:p>
          <a:p>
            <a:r>
              <a:rPr lang="en-US" altLang="en-US" sz="2600" dirty="0"/>
              <a:t>The words “accepted for value”.</a:t>
            </a:r>
          </a:p>
          <a:p>
            <a:r>
              <a:rPr lang="en-US" altLang="en-US" sz="2600" dirty="0"/>
              <a:t>They also carry fraudulent drivers’ licenses to indicate their view that law enforcement does not have the authority to stop their vehicle or may write “No Liability Accepted” above their signature on a driver’s license to signify that they do not accept it as a legitimate identification document.</a:t>
            </a:r>
          </a:p>
          <a:p>
            <a:pPr marL="0" indent="0">
              <a:buNone/>
            </a:pPr>
            <a:endParaRPr lang="en-US" b="0" i="0" dirty="0">
              <a:solidFill>
                <a:srgbClr val="222222"/>
              </a:solidFill>
              <a:effectLst/>
              <a:latin typeface="Roboto" panose="02000000000000000000" pitchFamily="2" charset="0"/>
            </a:endParaRPr>
          </a:p>
          <a:p>
            <a:r>
              <a:rPr lang="en-US" sz="1800" dirty="0">
                <a:solidFill>
                  <a:srgbClr val="222222"/>
                </a:solidFill>
                <a:latin typeface="Roboto" panose="02000000000000000000" pitchFamily="2" charset="0"/>
              </a:rPr>
              <a:t>Source: </a:t>
            </a:r>
            <a:r>
              <a:rPr lang="en-US" sz="1400" b="0" i="0" dirty="0">
                <a:solidFill>
                  <a:srgbClr val="333333"/>
                </a:solidFill>
                <a:effectLst/>
                <a:latin typeface="Arial" panose="020B0604020202020204" pitchFamily="34" charset="0"/>
              </a:rPr>
              <a:t>U.S. Department of Justice, Federal Bureau of Investigation, Domestic Terrorism Operations Unit and Domestic Terrorism Analysis Unit, </a:t>
            </a:r>
            <a:r>
              <a:rPr lang="en-US" sz="1400" b="0" i="1" dirty="0">
                <a:solidFill>
                  <a:srgbClr val="333333"/>
                </a:solidFill>
                <a:effectLst/>
                <a:latin typeface="Arial" panose="020B0604020202020204" pitchFamily="34" charset="0"/>
              </a:rPr>
              <a:t>Sovereign Citizen Danger to Law Enforcement </a:t>
            </a:r>
            <a:r>
              <a:rPr lang="en-US" sz="1400" b="0" i="0" dirty="0">
                <a:solidFill>
                  <a:srgbClr val="333333"/>
                </a:solidFill>
                <a:effectLst/>
                <a:latin typeface="Arial" panose="020B0604020202020204" pitchFamily="34" charset="0"/>
              </a:rPr>
              <a:t>(Washington, DC, 2010).</a:t>
            </a:r>
            <a:endParaRPr lang="en-US" sz="1800" dirty="0"/>
          </a:p>
          <a:p>
            <a:endParaRPr lang="en-US" dirty="0"/>
          </a:p>
        </p:txBody>
      </p:sp>
      <p:sp>
        <p:nvSpPr>
          <p:cNvPr id="3" name="Slide Number Placeholder 2">
            <a:extLst>
              <a:ext uri="{FF2B5EF4-FFF2-40B4-BE49-F238E27FC236}">
                <a16:creationId xmlns:a16="http://schemas.microsoft.com/office/drawing/2014/main" id="{07CCDE92-49DE-4183-A16D-D873D89BD7D3}"/>
              </a:ext>
            </a:extLst>
          </p:cNvPr>
          <p:cNvSpPr>
            <a:spLocks noGrp="1"/>
          </p:cNvSpPr>
          <p:nvPr>
            <p:ph type="sldNum" sz="quarter" idx="12"/>
          </p:nvPr>
        </p:nvSpPr>
        <p:spPr>
          <a:xfrm>
            <a:off x="7620000" y="6477000"/>
            <a:ext cx="1066800" cy="329184"/>
          </a:xfrm>
        </p:spPr>
        <p:txBody>
          <a:bodyPr/>
          <a:lstStyle/>
          <a:p>
            <a:fld id="{9D3540F3-2778-454B-9C9B-13B402EF921B}" type="slidenum">
              <a:rPr lang="en-US" smtClean="0"/>
              <a:pPr/>
              <a:t>5</a:t>
            </a:fld>
            <a:endParaRPr lang="en-US" dirty="0"/>
          </a:p>
        </p:txBody>
      </p:sp>
      <p:sp>
        <p:nvSpPr>
          <p:cNvPr id="6" name="Text Placeholder 5">
            <a:extLst>
              <a:ext uri="{FF2B5EF4-FFF2-40B4-BE49-F238E27FC236}">
                <a16:creationId xmlns:a16="http://schemas.microsoft.com/office/drawing/2014/main" id="{404CDB8D-811C-4D6D-BD94-1A830137013B}"/>
              </a:ext>
            </a:extLst>
          </p:cNvPr>
          <p:cNvSpPr>
            <a:spLocks noGrp="1"/>
          </p:cNvSpPr>
          <p:nvPr>
            <p:ph type="body" sz="quarter" idx="13"/>
          </p:nvPr>
        </p:nvSpPr>
        <p:spPr>
          <a:xfrm>
            <a:off x="457200" y="1524000"/>
            <a:ext cx="8229600" cy="609600"/>
          </a:xfrm>
        </p:spPr>
        <p:txBody>
          <a:bodyPr/>
          <a:lstStyle/>
          <a:p>
            <a:r>
              <a:rPr lang="en-US" altLang="en-US" dirty="0"/>
              <a:t>SCM Indicators</a:t>
            </a:r>
          </a:p>
        </p:txBody>
      </p:sp>
      <p:sp>
        <p:nvSpPr>
          <p:cNvPr id="10" name="Title 9">
            <a:extLst>
              <a:ext uri="{FF2B5EF4-FFF2-40B4-BE49-F238E27FC236}">
                <a16:creationId xmlns:a16="http://schemas.microsoft.com/office/drawing/2014/main" id="{6E80AF70-C96C-4640-AB1F-9FD9A92295A2}"/>
              </a:ext>
            </a:extLst>
          </p:cNvPr>
          <p:cNvSpPr>
            <a:spLocks noGrp="1"/>
          </p:cNvSpPr>
          <p:nvPr>
            <p:ph type="title"/>
          </p:nvPr>
        </p:nvSpPr>
        <p:spPr/>
        <p:txBody>
          <a:bodyPr/>
          <a:lstStyle/>
          <a:p>
            <a:r>
              <a:rPr lang="en-US" sz="3200" dirty="0"/>
              <a:t>URA CONFERENCE</a:t>
            </a:r>
          </a:p>
        </p:txBody>
      </p:sp>
    </p:spTree>
    <p:extLst>
      <p:ext uri="{BB962C8B-B14F-4D97-AF65-F5344CB8AC3E}">
        <p14:creationId xmlns:p14="http://schemas.microsoft.com/office/powerpoint/2010/main" val="20166628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D5F96ED-570C-DA42-D4BD-CDAEE17C7736}"/>
              </a:ext>
            </a:extLst>
          </p:cNvPr>
          <p:cNvSpPr>
            <a:spLocks noGrp="1"/>
          </p:cNvSpPr>
          <p:nvPr>
            <p:ph idx="1"/>
          </p:nvPr>
        </p:nvSpPr>
        <p:spPr/>
        <p:txBody>
          <a:bodyPr>
            <a:normAutofit/>
          </a:bodyPr>
          <a:lstStyle/>
          <a:p>
            <a:pPr>
              <a:buFont typeface="Wingdings" panose="05000000000000000000" pitchFamily="2" charset="2"/>
              <a:buChar char="v"/>
            </a:pPr>
            <a:r>
              <a:rPr lang="en-US" dirty="0"/>
              <a:t>Sovereigns will go as far as to creating their own documentation for birth, travel, and currency.</a:t>
            </a:r>
          </a:p>
          <a:p>
            <a:pPr>
              <a:buFont typeface="Wingdings" panose="05000000000000000000" pitchFamily="2" charset="2"/>
              <a:buChar char="v"/>
            </a:pPr>
            <a:endParaRPr lang="en-US" dirty="0"/>
          </a:p>
          <a:p>
            <a:pPr>
              <a:buFont typeface="Wingdings" panose="05000000000000000000" pitchFamily="2" charset="2"/>
              <a:buChar char="v"/>
            </a:pPr>
            <a:endParaRPr lang="en-US" dirty="0"/>
          </a:p>
          <a:p>
            <a:pPr>
              <a:buFont typeface="Wingdings" panose="05000000000000000000" pitchFamily="2" charset="2"/>
              <a:buChar char="v"/>
            </a:pPr>
            <a:endParaRPr lang="en-US" dirty="0"/>
          </a:p>
          <a:p>
            <a:pPr>
              <a:buFont typeface="Wingdings" panose="05000000000000000000" pitchFamily="2" charset="2"/>
              <a:buChar char="v"/>
            </a:pPr>
            <a:endParaRPr lang="en-US" dirty="0"/>
          </a:p>
          <a:p>
            <a:pPr>
              <a:buFont typeface="Wingdings" panose="05000000000000000000" pitchFamily="2" charset="2"/>
              <a:buChar char="v"/>
            </a:pPr>
            <a:endParaRPr lang="en-US" dirty="0"/>
          </a:p>
          <a:p>
            <a:pPr>
              <a:buFont typeface="Wingdings" panose="05000000000000000000" pitchFamily="2" charset="2"/>
              <a:buChar char="v"/>
            </a:pPr>
            <a:r>
              <a:rPr lang="en-US" dirty="0"/>
              <a:t>Driving vs. Traveling </a:t>
            </a:r>
            <a:r>
              <a:rPr lang="en-US" dirty="0">
                <a:hlinkClick r:id="rId2"/>
              </a:rPr>
              <a:t>https://www.youtube.com/watch?v=daiBqcrjOVg</a:t>
            </a:r>
            <a:endParaRPr lang="en-US" dirty="0"/>
          </a:p>
          <a:p>
            <a:pPr marL="0" indent="0">
              <a:buNone/>
            </a:pPr>
            <a:endParaRPr lang="en-US" dirty="0"/>
          </a:p>
          <a:p>
            <a:pPr>
              <a:buFont typeface="Wingdings" panose="05000000000000000000" pitchFamily="2" charset="2"/>
              <a:buChar char="v"/>
            </a:pPr>
            <a:endParaRPr lang="en-US" dirty="0"/>
          </a:p>
          <a:p>
            <a:pPr>
              <a:buFont typeface="Wingdings" panose="05000000000000000000" pitchFamily="2" charset="2"/>
              <a:buChar char="v"/>
            </a:pPr>
            <a:endParaRPr lang="en-US" dirty="0"/>
          </a:p>
          <a:p>
            <a:pPr marL="0" indent="0">
              <a:buNone/>
            </a:pPr>
            <a:endParaRPr lang="en-US" dirty="0"/>
          </a:p>
        </p:txBody>
      </p:sp>
      <p:sp>
        <p:nvSpPr>
          <p:cNvPr id="3" name="Slide Number Placeholder 2">
            <a:extLst>
              <a:ext uri="{FF2B5EF4-FFF2-40B4-BE49-F238E27FC236}">
                <a16:creationId xmlns:a16="http://schemas.microsoft.com/office/drawing/2014/main" id="{4823C785-F754-5501-1291-FDF1374FDCD7}"/>
              </a:ext>
            </a:extLst>
          </p:cNvPr>
          <p:cNvSpPr>
            <a:spLocks noGrp="1"/>
          </p:cNvSpPr>
          <p:nvPr>
            <p:ph type="sldNum" sz="quarter" idx="12"/>
          </p:nvPr>
        </p:nvSpPr>
        <p:spPr/>
        <p:txBody>
          <a:bodyPr/>
          <a:lstStyle/>
          <a:p>
            <a:pPr>
              <a:defRPr/>
            </a:pPr>
            <a:fld id="{9D3540F3-2778-454B-9C9B-13B402EF921B}" type="slidenum">
              <a:rPr lang="en-US" smtClean="0"/>
              <a:pPr>
                <a:defRPr/>
              </a:pPr>
              <a:t>6</a:t>
            </a:fld>
            <a:endParaRPr lang="en-US" dirty="0"/>
          </a:p>
        </p:txBody>
      </p:sp>
      <p:sp>
        <p:nvSpPr>
          <p:cNvPr id="4" name="Text Placeholder 3">
            <a:extLst>
              <a:ext uri="{FF2B5EF4-FFF2-40B4-BE49-F238E27FC236}">
                <a16:creationId xmlns:a16="http://schemas.microsoft.com/office/drawing/2014/main" id="{5626F6DF-26E8-DD4C-3845-6286C8AD2B9B}"/>
              </a:ext>
            </a:extLst>
          </p:cNvPr>
          <p:cNvSpPr>
            <a:spLocks noGrp="1"/>
          </p:cNvSpPr>
          <p:nvPr>
            <p:ph type="body" sz="quarter" idx="13"/>
          </p:nvPr>
        </p:nvSpPr>
        <p:spPr/>
        <p:txBody>
          <a:bodyPr/>
          <a:lstStyle/>
          <a:p>
            <a:r>
              <a:rPr lang="en-US" dirty="0"/>
              <a:t>How far will they go?</a:t>
            </a:r>
          </a:p>
        </p:txBody>
      </p:sp>
      <p:sp>
        <p:nvSpPr>
          <p:cNvPr id="5" name="Title 4">
            <a:extLst>
              <a:ext uri="{FF2B5EF4-FFF2-40B4-BE49-F238E27FC236}">
                <a16:creationId xmlns:a16="http://schemas.microsoft.com/office/drawing/2014/main" id="{7D6625F6-7773-B40E-33D2-793641130842}"/>
              </a:ext>
            </a:extLst>
          </p:cNvPr>
          <p:cNvSpPr>
            <a:spLocks noGrp="1"/>
          </p:cNvSpPr>
          <p:nvPr>
            <p:ph type="title"/>
          </p:nvPr>
        </p:nvSpPr>
        <p:spPr/>
        <p:txBody>
          <a:bodyPr/>
          <a:lstStyle/>
          <a:p>
            <a:r>
              <a:rPr lang="en-US" sz="3200" dirty="0"/>
              <a:t>URA CONFERENCE</a:t>
            </a:r>
          </a:p>
        </p:txBody>
      </p:sp>
      <p:pic>
        <p:nvPicPr>
          <p:cNvPr id="6" name="Picture 5">
            <a:extLst>
              <a:ext uri="{FF2B5EF4-FFF2-40B4-BE49-F238E27FC236}">
                <a16:creationId xmlns:a16="http://schemas.microsoft.com/office/drawing/2014/main" id="{0973290B-1AFD-74B9-0ED0-2FA8DEBCC6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2915444"/>
            <a:ext cx="3581400" cy="1895475"/>
          </a:xfrm>
          <a:prstGeom prst="rect">
            <a:avLst/>
          </a:prstGeom>
        </p:spPr>
      </p:pic>
    </p:spTree>
    <p:extLst>
      <p:ext uri="{BB962C8B-B14F-4D97-AF65-F5344CB8AC3E}">
        <p14:creationId xmlns:p14="http://schemas.microsoft.com/office/powerpoint/2010/main" val="32774043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6F4344F-3F28-4F98-BA0E-D39042F1DE18}"/>
              </a:ext>
            </a:extLst>
          </p:cNvPr>
          <p:cNvSpPr>
            <a:spLocks noGrp="1"/>
          </p:cNvSpPr>
          <p:nvPr>
            <p:ph idx="1"/>
          </p:nvPr>
        </p:nvSpPr>
        <p:spPr/>
        <p:txBody>
          <a:bodyPr>
            <a:normAutofit/>
          </a:bodyPr>
          <a:lstStyle/>
          <a:p>
            <a:pPr marL="628650" lvl="1" indent="-342900">
              <a:buFont typeface="Wingdings" panose="05000000000000000000" pitchFamily="2" charset="2"/>
              <a:buChar char="Ø"/>
            </a:pPr>
            <a:r>
              <a:rPr lang="en-US" dirty="0" err="1">
                <a:solidFill>
                  <a:schemeClr val="tx1"/>
                </a:solidFill>
              </a:rPr>
              <a:t>Abdono</a:t>
            </a:r>
            <a:r>
              <a:rPr lang="en-US" dirty="0">
                <a:solidFill>
                  <a:schemeClr val="tx1"/>
                </a:solidFill>
              </a:rPr>
              <a:t> Haul – 49 years old with a combined twenty-five felony, misdemeanor and traffic cases in Broward County from 1997 to 2024. </a:t>
            </a:r>
          </a:p>
          <a:p>
            <a:pPr marL="285750" lvl="1" indent="0">
              <a:buNone/>
            </a:pPr>
            <a:endParaRPr lang="en-US" dirty="0">
              <a:solidFill>
                <a:schemeClr val="tx1"/>
              </a:solidFill>
            </a:endParaRPr>
          </a:p>
          <a:p>
            <a:pPr marL="902970" lvl="2" indent="-342900">
              <a:buFont typeface="Wingdings" panose="05000000000000000000" pitchFamily="2" charset="2"/>
              <a:buChar char="Ø"/>
            </a:pPr>
            <a:r>
              <a:rPr lang="en-US" dirty="0">
                <a:solidFill>
                  <a:schemeClr val="tx1"/>
                </a:solidFill>
              </a:rPr>
              <a:t>Accessory After the Fact x 2</a:t>
            </a:r>
          </a:p>
          <a:p>
            <a:pPr marL="902970" lvl="2" indent="-342900">
              <a:buFont typeface="Wingdings" panose="05000000000000000000" pitchFamily="2" charset="2"/>
              <a:buChar char="Ø"/>
            </a:pPr>
            <a:r>
              <a:rPr lang="en-US" dirty="0">
                <a:solidFill>
                  <a:schemeClr val="tx1"/>
                </a:solidFill>
              </a:rPr>
              <a:t>Resisting w/o Violence x 2</a:t>
            </a:r>
          </a:p>
          <a:p>
            <a:pPr marL="902970" lvl="2" indent="-342900">
              <a:buFont typeface="Wingdings" panose="05000000000000000000" pitchFamily="2" charset="2"/>
              <a:buChar char="Ø"/>
            </a:pPr>
            <a:r>
              <a:rPr lang="en-US" dirty="0">
                <a:solidFill>
                  <a:schemeClr val="tx1"/>
                </a:solidFill>
              </a:rPr>
              <a:t>Lewd/</a:t>
            </a:r>
            <a:r>
              <a:rPr lang="en-US" dirty="0" err="1">
                <a:solidFill>
                  <a:schemeClr val="tx1"/>
                </a:solidFill>
              </a:rPr>
              <a:t>Lasc</a:t>
            </a:r>
            <a:r>
              <a:rPr lang="en-US" dirty="0">
                <a:solidFill>
                  <a:schemeClr val="tx1"/>
                </a:solidFill>
              </a:rPr>
              <a:t> Battery Person 12+</a:t>
            </a:r>
          </a:p>
          <a:p>
            <a:pPr marL="902970" lvl="2" indent="-342900">
              <a:buFont typeface="Wingdings" panose="05000000000000000000" pitchFamily="2" charset="2"/>
              <a:buChar char="Ø"/>
            </a:pPr>
            <a:r>
              <a:rPr lang="en-US" dirty="0">
                <a:solidFill>
                  <a:schemeClr val="tx1"/>
                </a:solidFill>
              </a:rPr>
              <a:t>Possess Cannabis/20 Grams or less</a:t>
            </a:r>
          </a:p>
          <a:p>
            <a:pPr marL="902970" lvl="2" indent="-342900">
              <a:buFont typeface="Wingdings" panose="05000000000000000000" pitchFamily="2" charset="2"/>
              <a:buChar char="Ø"/>
            </a:pPr>
            <a:r>
              <a:rPr lang="en-US" dirty="0">
                <a:solidFill>
                  <a:schemeClr val="tx1"/>
                </a:solidFill>
              </a:rPr>
              <a:t>Carrying Concealed Firearm x 2</a:t>
            </a:r>
          </a:p>
          <a:p>
            <a:pPr marL="902970" lvl="2" indent="-342900">
              <a:buFont typeface="Wingdings" panose="05000000000000000000" pitchFamily="2" charset="2"/>
              <a:buChar char="Ø"/>
            </a:pPr>
            <a:r>
              <a:rPr lang="en-US" dirty="0">
                <a:solidFill>
                  <a:schemeClr val="tx1"/>
                </a:solidFill>
              </a:rPr>
              <a:t>Failure to Register as a Sexual Offender</a:t>
            </a:r>
          </a:p>
          <a:p>
            <a:pPr marL="560070" lvl="2" indent="0">
              <a:buNone/>
            </a:pPr>
            <a:endParaRPr lang="en-US" dirty="0">
              <a:solidFill>
                <a:schemeClr val="tx1"/>
              </a:solidFill>
            </a:endParaRPr>
          </a:p>
          <a:p>
            <a:pPr marL="902970" lvl="2" indent="-342900">
              <a:buFont typeface="Wingdings" panose="05000000000000000000" pitchFamily="2" charset="2"/>
              <a:buChar char="Ø"/>
            </a:pPr>
            <a:r>
              <a:rPr lang="en-US" dirty="0"/>
              <a:t>Broward Magistrate Judge’s Interaction with Mr. Haul </a:t>
            </a:r>
            <a:r>
              <a:rPr lang="en-US" dirty="0">
                <a:hlinkClick r:id="rId2"/>
              </a:rPr>
              <a:t>https://www.youtube.com/watch?v=YyE_0YwiUAU</a:t>
            </a:r>
            <a:endParaRPr lang="en-US" dirty="0"/>
          </a:p>
          <a:p>
            <a:pPr marL="902970" lvl="2" indent="-342900">
              <a:buFont typeface="Wingdings" panose="05000000000000000000" pitchFamily="2" charset="2"/>
              <a:buChar char="Ø"/>
            </a:pPr>
            <a:endParaRPr lang="en-US" dirty="0"/>
          </a:p>
          <a:p>
            <a:pPr marL="285750" lvl="1" indent="0">
              <a:buNone/>
            </a:pPr>
            <a:endParaRPr lang="en-US" dirty="0"/>
          </a:p>
        </p:txBody>
      </p:sp>
      <p:sp>
        <p:nvSpPr>
          <p:cNvPr id="3" name="Slide Number Placeholder 2">
            <a:extLst>
              <a:ext uri="{FF2B5EF4-FFF2-40B4-BE49-F238E27FC236}">
                <a16:creationId xmlns:a16="http://schemas.microsoft.com/office/drawing/2014/main" id="{1580FFD7-1F68-41DF-ACC8-A2A68BC7F059}"/>
              </a:ext>
            </a:extLst>
          </p:cNvPr>
          <p:cNvSpPr>
            <a:spLocks noGrp="1"/>
          </p:cNvSpPr>
          <p:nvPr>
            <p:ph type="sldNum" sz="quarter" idx="12"/>
          </p:nvPr>
        </p:nvSpPr>
        <p:spPr/>
        <p:txBody>
          <a:bodyPr/>
          <a:lstStyle/>
          <a:p>
            <a:fld id="{9D3540F3-2778-454B-9C9B-13B402EF921B}" type="slidenum">
              <a:rPr lang="en-US" smtClean="0"/>
              <a:pPr/>
              <a:t>7</a:t>
            </a:fld>
            <a:endParaRPr lang="en-US" dirty="0"/>
          </a:p>
        </p:txBody>
      </p:sp>
      <p:sp>
        <p:nvSpPr>
          <p:cNvPr id="4" name="Text Placeholder 3">
            <a:extLst>
              <a:ext uri="{FF2B5EF4-FFF2-40B4-BE49-F238E27FC236}">
                <a16:creationId xmlns:a16="http://schemas.microsoft.com/office/drawing/2014/main" id="{3DA44285-12D8-4997-A1BF-86A803492844}"/>
              </a:ext>
            </a:extLst>
          </p:cNvPr>
          <p:cNvSpPr>
            <a:spLocks noGrp="1"/>
          </p:cNvSpPr>
          <p:nvPr>
            <p:ph type="body" sz="quarter" idx="13"/>
          </p:nvPr>
        </p:nvSpPr>
        <p:spPr/>
        <p:txBody>
          <a:bodyPr/>
          <a:lstStyle/>
          <a:p>
            <a:r>
              <a:rPr lang="en-US" dirty="0"/>
              <a:t>Sovereigns Often Have Lengthy Criminal Histories</a:t>
            </a:r>
          </a:p>
        </p:txBody>
      </p:sp>
      <p:sp>
        <p:nvSpPr>
          <p:cNvPr id="5" name="Title 4">
            <a:extLst>
              <a:ext uri="{FF2B5EF4-FFF2-40B4-BE49-F238E27FC236}">
                <a16:creationId xmlns:a16="http://schemas.microsoft.com/office/drawing/2014/main" id="{4B57791E-C20E-444F-9565-E9452B319FA9}"/>
              </a:ext>
            </a:extLst>
          </p:cNvPr>
          <p:cNvSpPr>
            <a:spLocks noGrp="1"/>
          </p:cNvSpPr>
          <p:nvPr>
            <p:ph type="title"/>
          </p:nvPr>
        </p:nvSpPr>
        <p:spPr/>
        <p:txBody>
          <a:bodyPr/>
          <a:lstStyle/>
          <a:p>
            <a:r>
              <a:rPr lang="en-US" sz="3200" dirty="0"/>
              <a:t>URA CONFERENCE</a:t>
            </a:r>
          </a:p>
        </p:txBody>
      </p:sp>
    </p:spTree>
    <p:extLst>
      <p:ext uri="{BB962C8B-B14F-4D97-AF65-F5344CB8AC3E}">
        <p14:creationId xmlns:p14="http://schemas.microsoft.com/office/powerpoint/2010/main" val="13777206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4D7E08F-DBBD-9DA7-0EEF-9DCF77656188}"/>
              </a:ext>
            </a:extLst>
          </p:cNvPr>
          <p:cNvSpPr>
            <a:spLocks noGrp="1"/>
          </p:cNvSpPr>
          <p:nvPr>
            <p:ph idx="1"/>
          </p:nvPr>
        </p:nvSpPr>
        <p:spPr/>
        <p:txBody>
          <a:bodyPr>
            <a:normAutofit fontScale="92500" lnSpcReduction="10000"/>
          </a:bodyPr>
          <a:lstStyle/>
          <a:p>
            <a:r>
              <a:rPr lang="en-US" dirty="0">
                <a:solidFill>
                  <a:schemeClr val="tx1"/>
                </a:solidFill>
              </a:rPr>
              <a:t>David Hall - 59 years old with a combined nineteen felony, misdemeanor, and traffic cases in Broward County from 2001 to 2018.</a:t>
            </a:r>
          </a:p>
          <a:p>
            <a:pPr marL="0" indent="0">
              <a:buNone/>
            </a:pPr>
            <a:endParaRPr lang="en-US" dirty="0">
              <a:solidFill>
                <a:schemeClr val="tx1"/>
              </a:solidFill>
            </a:endParaRPr>
          </a:p>
          <a:p>
            <a:pPr lvl="1">
              <a:buFont typeface="Wingdings" panose="05000000000000000000" pitchFamily="2" charset="2"/>
              <a:buChar char="Ø"/>
            </a:pPr>
            <a:r>
              <a:rPr lang="en-US" dirty="0">
                <a:solidFill>
                  <a:schemeClr val="tx1"/>
                </a:solidFill>
              </a:rPr>
              <a:t>Arson in the First Degree</a:t>
            </a:r>
          </a:p>
          <a:p>
            <a:pPr lvl="1">
              <a:buFont typeface="Wingdings" panose="05000000000000000000" pitchFamily="2" charset="2"/>
              <a:buChar char="Ø"/>
            </a:pPr>
            <a:r>
              <a:rPr lang="en-US" dirty="0">
                <a:solidFill>
                  <a:schemeClr val="tx1"/>
                </a:solidFill>
              </a:rPr>
              <a:t>Felony Driving While License Suspended x 4</a:t>
            </a:r>
          </a:p>
          <a:p>
            <a:pPr lvl="1">
              <a:buFont typeface="Wingdings" panose="05000000000000000000" pitchFamily="2" charset="2"/>
              <a:buChar char="Ø"/>
            </a:pPr>
            <a:r>
              <a:rPr lang="en-US" dirty="0">
                <a:solidFill>
                  <a:schemeClr val="tx1"/>
                </a:solidFill>
              </a:rPr>
              <a:t>Felony Unlawful Filing False Documents</a:t>
            </a:r>
          </a:p>
          <a:p>
            <a:pPr lvl="1">
              <a:buFont typeface="Wingdings" panose="05000000000000000000" pitchFamily="2" charset="2"/>
              <a:buChar char="Ø"/>
            </a:pPr>
            <a:r>
              <a:rPr lang="en-US" dirty="0">
                <a:solidFill>
                  <a:schemeClr val="tx1"/>
                </a:solidFill>
              </a:rPr>
              <a:t>Driving Under the Influence (Habitual Offender)</a:t>
            </a:r>
          </a:p>
          <a:p>
            <a:pPr lvl="1">
              <a:buFont typeface="Wingdings" panose="05000000000000000000" pitchFamily="2" charset="2"/>
              <a:buChar char="Ø"/>
            </a:pPr>
            <a:r>
              <a:rPr lang="en-US" dirty="0">
                <a:solidFill>
                  <a:schemeClr val="tx1"/>
                </a:solidFill>
              </a:rPr>
              <a:t>Operating w/o a Valid License</a:t>
            </a:r>
          </a:p>
          <a:p>
            <a:pPr marL="274320" lvl="1" indent="0">
              <a:buNone/>
            </a:pPr>
            <a:endParaRPr lang="en-US" dirty="0"/>
          </a:p>
          <a:p>
            <a:r>
              <a:rPr lang="en-US" dirty="0"/>
              <a:t>Broward Magistrate Judge’s Interaction with Mr. Hall (2.00) </a:t>
            </a:r>
            <a:r>
              <a:rPr lang="en-US" dirty="0">
                <a:hlinkClick r:id="rId2"/>
              </a:rPr>
              <a:t>https://www.youtube.com/watch?v=307ajh95Q8g</a:t>
            </a:r>
            <a:endParaRPr lang="en-US" dirty="0"/>
          </a:p>
          <a:p>
            <a:endParaRPr lang="en-US" dirty="0"/>
          </a:p>
        </p:txBody>
      </p:sp>
      <p:sp>
        <p:nvSpPr>
          <p:cNvPr id="3" name="Slide Number Placeholder 2">
            <a:extLst>
              <a:ext uri="{FF2B5EF4-FFF2-40B4-BE49-F238E27FC236}">
                <a16:creationId xmlns:a16="http://schemas.microsoft.com/office/drawing/2014/main" id="{62857843-96F0-C6AC-F024-02285F1453EE}"/>
              </a:ext>
            </a:extLst>
          </p:cNvPr>
          <p:cNvSpPr>
            <a:spLocks noGrp="1"/>
          </p:cNvSpPr>
          <p:nvPr>
            <p:ph type="sldNum" sz="quarter" idx="12"/>
          </p:nvPr>
        </p:nvSpPr>
        <p:spPr/>
        <p:txBody>
          <a:bodyPr/>
          <a:lstStyle/>
          <a:p>
            <a:pPr>
              <a:defRPr/>
            </a:pPr>
            <a:fld id="{9D3540F3-2778-454B-9C9B-13B402EF921B}" type="slidenum">
              <a:rPr lang="en-US" smtClean="0"/>
              <a:pPr>
                <a:defRPr/>
              </a:pPr>
              <a:t>8</a:t>
            </a:fld>
            <a:endParaRPr lang="en-US" dirty="0"/>
          </a:p>
        </p:txBody>
      </p:sp>
      <p:sp>
        <p:nvSpPr>
          <p:cNvPr id="5" name="Text Placeholder 4">
            <a:extLst>
              <a:ext uri="{FF2B5EF4-FFF2-40B4-BE49-F238E27FC236}">
                <a16:creationId xmlns:a16="http://schemas.microsoft.com/office/drawing/2014/main" id="{B5CCF903-4453-94C2-577A-FD49FC05C4D5}"/>
              </a:ext>
            </a:extLst>
          </p:cNvPr>
          <p:cNvSpPr>
            <a:spLocks noGrp="1"/>
          </p:cNvSpPr>
          <p:nvPr>
            <p:ph type="body" sz="quarter" idx="13"/>
          </p:nvPr>
        </p:nvSpPr>
        <p:spPr/>
        <p:txBody>
          <a:bodyPr>
            <a:normAutofit fontScale="25000" lnSpcReduction="20000"/>
          </a:bodyPr>
          <a:lstStyle/>
          <a:p>
            <a:endParaRPr lang="en-US" dirty="0"/>
          </a:p>
          <a:p>
            <a:endParaRPr lang="en-US" sz="4400" dirty="0"/>
          </a:p>
          <a:p>
            <a:r>
              <a:rPr lang="en-US" sz="9600" dirty="0"/>
              <a:t>Sovereigns Consume Disproportionate  Amount of Court’s Time</a:t>
            </a:r>
          </a:p>
          <a:p>
            <a:endParaRPr lang="en-US" sz="4400" dirty="0"/>
          </a:p>
          <a:p>
            <a:endParaRPr lang="en-US" dirty="0"/>
          </a:p>
        </p:txBody>
      </p:sp>
      <p:sp>
        <p:nvSpPr>
          <p:cNvPr id="4" name="Title 3">
            <a:extLst>
              <a:ext uri="{FF2B5EF4-FFF2-40B4-BE49-F238E27FC236}">
                <a16:creationId xmlns:a16="http://schemas.microsoft.com/office/drawing/2014/main" id="{C38219AD-DCA7-94B9-4D45-43DCB6D10BA7}"/>
              </a:ext>
            </a:extLst>
          </p:cNvPr>
          <p:cNvSpPr>
            <a:spLocks noGrp="1"/>
          </p:cNvSpPr>
          <p:nvPr>
            <p:ph type="title"/>
          </p:nvPr>
        </p:nvSpPr>
        <p:spPr/>
        <p:txBody>
          <a:bodyPr/>
          <a:lstStyle/>
          <a:p>
            <a:r>
              <a:rPr lang="en-US" sz="3200" dirty="0"/>
              <a:t>URA CONFERENCE</a:t>
            </a:r>
          </a:p>
        </p:txBody>
      </p:sp>
    </p:spTree>
    <p:extLst>
      <p:ext uri="{BB962C8B-B14F-4D97-AF65-F5344CB8AC3E}">
        <p14:creationId xmlns:p14="http://schemas.microsoft.com/office/powerpoint/2010/main" val="33865940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12" descr="Diagram&#10;&#10;Description automatically generated">
            <a:extLst>
              <a:ext uri="{FF2B5EF4-FFF2-40B4-BE49-F238E27FC236}">
                <a16:creationId xmlns:a16="http://schemas.microsoft.com/office/drawing/2014/main" id="{D3978054-F59A-B83F-432A-1300B415A8A9}"/>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844141" y="1673225"/>
            <a:ext cx="3646718" cy="4718050"/>
          </a:xfrm>
        </p:spPr>
      </p:pic>
      <p:sp>
        <p:nvSpPr>
          <p:cNvPr id="7" name="Slide Number Placeholder 6">
            <a:extLst>
              <a:ext uri="{FF2B5EF4-FFF2-40B4-BE49-F238E27FC236}">
                <a16:creationId xmlns:a16="http://schemas.microsoft.com/office/drawing/2014/main" id="{EE7445DE-0001-93DE-AA2F-DA9F0E597141}"/>
              </a:ext>
            </a:extLst>
          </p:cNvPr>
          <p:cNvSpPr>
            <a:spLocks noGrp="1"/>
          </p:cNvSpPr>
          <p:nvPr>
            <p:ph type="sldNum" sz="quarter" idx="12"/>
          </p:nvPr>
        </p:nvSpPr>
        <p:spPr/>
        <p:txBody>
          <a:bodyPr/>
          <a:lstStyle/>
          <a:p>
            <a:pPr>
              <a:defRPr/>
            </a:pPr>
            <a:fld id="{9D3540F3-2778-454B-9C9B-13B402EF921B}" type="slidenum">
              <a:rPr lang="en-US" smtClean="0"/>
              <a:pPr>
                <a:defRPr/>
              </a:pPr>
              <a:t>9</a:t>
            </a:fld>
            <a:endParaRPr lang="en-US" dirty="0"/>
          </a:p>
        </p:txBody>
      </p:sp>
      <p:sp>
        <p:nvSpPr>
          <p:cNvPr id="14" name="Title 3">
            <a:extLst>
              <a:ext uri="{FF2B5EF4-FFF2-40B4-BE49-F238E27FC236}">
                <a16:creationId xmlns:a16="http://schemas.microsoft.com/office/drawing/2014/main" id="{5E417F33-2EAF-3A31-593D-B7B8CBE6CD90}"/>
              </a:ext>
            </a:extLst>
          </p:cNvPr>
          <p:cNvSpPr>
            <a:spLocks noGrp="1"/>
          </p:cNvSpPr>
          <p:nvPr>
            <p:ph type="title"/>
          </p:nvPr>
        </p:nvSpPr>
        <p:spPr/>
        <p:txBody>
          <a:bodyPr/>
          <a:lstStyle/>
          <a:p>
            <a:r>
              <a:rPr lang="en-US" sz="3200" dirty="0"/>
              <a:t>URA CONFERENCE</a:t>
            </a:r>
          </a:p>
        </p:txBody>
      </p:sp>
      <p:pic>
        <p:nvPicPr>
          <p:cNvPr id="11" name="Content Placeholder 10" descr="Text, letter&#10;&#10;Description automatically generated">
            <a:extLst>
              <a:ext uri="{FF2B5EF4-FFF2-40B4-BE49-F238E27FC236}">
                <a16:creationId xmlns:a16="http://schemas.microsoft.com/office/drawing/2014/main" id="{38CF0A17-99A9-96E1-A212-E3312DA827EA}"/>
              </a:ext>
            </a:extLst>
          </p:cNvPr>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653617" y="1673225"/>
            <a:ext cx="3645765" cy="4718050"/>
          </a:xfrm>
        </p:spPr>
      </p:pic>
    </p:spTree>
    <p:extLst>
      <p:ext uri="{BB962C8B-B14F-4D97-AF65-F5344CB8AC3E}">
        <p14:creationId xmlns:p14="http://schemas.microsoft.com/office/powerpoint/2010/main" val="768538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BPA PRESENTATION STANDARD">
  <a:themeElements>
    <a:clrScheme name="ABPA">
      <a:dk1>
        <a:sysClr val="windowText" lastClr="000000"/>
      </a:dk1>
      <a:lt1>
        <a:sysClr val="window" lastClr="FFFFFF"/>
      </a:lt1>
      <a:dk2>
        <a:srgbClr val="0073AE"/>
      </a:dk2>
      <a:lt2>
        <a:srgbClr val="EEECE1"/>
      </a:lt2>
      <a:accent1>
        <a:srgbClr val="35BAFF"/>
      </a:accent1>
      <a:accent2>
        <a:srgbClr val="5F6062"/>
      </a:accent2>
      <a:accent3>
        <a:srgbClr val="9BBB59"/>
      </a:accent3>
      <a:accent4>
        <a:srgbClr val="8064A2"/>
      </a:accent4>
      <a:accent5>
        <a:srgbClr val="78D1FF"/>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2457</TotalTime>
  <Words>1340</Words>
  <Application>Microsoft Office PowerPoint</Application>
  <PresentationFormat>On-screen Show (4:3)</PresentationFormat>
  <Paragraphs>146</Paragraphs>
  <Slides>19</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Calibri</vt:lpstr>
      <vt:lpstr>Figtree</vt:lpstr>
      <vt:lpstr>Roboto</vt:lpstr>
      <vt:lpstr>Tahoma</vt:lpstr>
      <vt:lpstr>Wingdings</vt:lpstr>
      <vt:lpstr>ABPA PRESENTATION STANDARD</vt:lpstr>
      <vt:lpstr>Sovereign citizens</vt:lpstr>
      <vt:lpstr>URA CONFERENCE</vt:lpstr>
      <vt:lpstr>URA CONFERENCE</vt:lpstr>
      <vt:lpstr>URA CONFERENCE</vt:lpstr>
      <vt:lpstr>URA CONFERENCE</vt:lpstr>
      <vt:lpstr>URA CONFERENCE</vt:lpstr>
      <vt:lpstr>URA CONFERENCE</vt:lpstr>
      <vt:lpstr>URA CONFERENCE</vt:lpstr>
      <vt:lpstr>URA CONFERENCE</vt:lpstr>
      <vt:lpstr>URA CONFERENCE</vt:lpstr>
      <vt:lpstr>URA CONFERENCE</vt:lpstr>
      <vt:lpstr>URA CONFERENCE</vt:lpstr>
      <vt:lpstr>URA CONFERENCE</vt:lpstr>
      <vt:lpstr>URA CONFERENCE</vt:lpstr>
      <vt:lpstr>URA CONFERENCE</vt:lpstr>
      <vt:lpstr>URA CONFERENCE</vt:lpstr>
      <vt:lpstr>URA CONFERENCE</vt:lpstr>
      <vt:lpstr>PowerPoint Presentation</vt:lpstr>
      <vt:lpstr>URA CONFERENCE</vt:lpstr>
    </vt:vector>
  </TitlesOfParts>
  <Company>sbccpa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Clerk of the Circuit  and County Courts  Miami-Dade County, Florida</dc:title>
  <dc:creator>kp</dc:creator>
  <cp:lastModifiedBy>Diaz, Dian S.</cp:lastModifiedBy>
  <cp:revision>100</cp:revision>
  <dcterms:created xsi:type="dcterms:W3CDTF">2007-08-28T12:47:56Z</dcterms:created>
  <dcterms:modified xsi:type="dcterms:W3CDTF">2024-09-06T20:53:09Z</dcterms:modified>
</cp:coreProperties>
</file>