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187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 with a black cube&#10;&#10;AI-generated content may be incorrect.">
            <a:extLst>
              <a:ext uri="{FF2B5EF4-FFF2-40B4-BE49-F238E27FC236}">
                <a16:creationId xmlns:a16="http://schemas.microsoft.com/office/drawing/2014/main" id="{F2AFA5C1-EA1B-03CE-473D-AA30E31C0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9422" y="-1"/>
            <a:ext cx="10294922" cy="68632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74F967-0AFC-F8CB-FA30-169E7E1BF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9E1DAF-C04E-BE89-7CA7-8459A981D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Recover Safely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E1D66-9F35-274C-743B-41A334967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700" b="1" dirty="0"/>
              <a:t>Bring systems back online in a controlled way: </a:t>
            </a:r>
          </a:p>
          <a:p>
            <a:pPr lvl="2"/>
            <a:r>
              <a:rPr lang="en-GB" sz="1700" dirty="0"/>
              <a:t>Restore from known-good backups </a:t>
            </a:r>
          </a:p>
          <a:p>
            <a:pPr lvl="2"/>
            <a:r>
              <a:rPr lang="en-GB" sz="1700" dirty="0"/>
              <a:t>Monitor systems closely for recurrence </a:t>
            </a:r>
          </a:p>
          <a:p>
            <a:pPr lvl="2"/>
            <a:r>
              <a:rPr lang="en-GB" sz="1700" dirty="0"/>
              <a:t>Validate user access and service availability </a:t>
            </a:r>
          </a:p>
          <a:p>
            <a:pPr lvl="2"/>
            <a:r>
              <a:rPr lang="en-GB" sz="1700" dirty="0"/>
              <a:t>Confirm all patches and mitigations applied </a:t>
            </a:r>
          </a:p>
          <a:p>
            <a:pPr marL="0" indent="0">
              <a:buNone/>
            </a:pPr>
            <a:r>
              <a:rPr lang="en-GB" sz="1700" dirty="0"/>
              <a:t>Do not rush recovery, stability matters more than speed.</a:t>
            </a:r>
          </a:p>
        </p:txBody>
      </p:sp>
      <p:pic>
        <p:nvPicPr>
          <p:cNvPr id="4" name="Picture 3" descr="A black box with a black background&#10;&#10;AI-generated content may be incorrect.">
            <a:extLst>
              <a:ext uri="{FF2B5EF4-FFF2-40B4-BE49-F238E27FC236}">
                <a16:creationId xmlns:a16="http://schemas.microsoft.com/office/drawing/2014/main" id="{38522BF2-F5CA-CBC9-D2ED-3AB6ECA365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45"/>
          <a:stretch>
            <a:fillRect/>
          </a:stretch>
        </p:blipFill>
        <p:spPr>
          <a:xfrm>
            <a:off x="0" y="-1"/>
            <a:ext cx="1143000" cy="107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36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B763CD-8B26-F05D-9DD9-92F20287D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DA3E45-EFC2-3E98-E5E3-5C74E0D1D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Communicate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AA93D-10CB-390A-6B8F-BF7E1764F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700" b="1" dirty="0"/>
              <a:t>Provide updates to: </a:t>
            </a:r>
          </a:p>
          <a:p>
            <a:pPr lvl="2"/>
            <a:r>
              <a:rPr lang="en-GB" sz="1700" dirty="0"/>
              <a:t>Internal teams </a:t>
            </a:r>
          </a:p>
          <a:p>
            <a:pPr lvl="2"/>
            <a:r>
              <a:rPr lang="en-GB" sz="1700" dirty="0"/>
              <a:t>Leadership </a:t>
            </a:r>
          </a:p>
          <a:p>
            <a:pPr lvl="2"/>
            <a:r>
              <a:rPr lang="en-GB" sz="1700" dirty="0"/>
              <a:t>External stakeholders (if required by policy or regulation) </a:t>
            </a:r>
          </a:p>
          <a:p>
            <a:pPr marL="0" indent="0">
              <a:buNone/>
            </a:pPr>
            <a:r>
              <a:rPr lang="en-GB" sz="1700" dirty="0"/>
              <a:t>Use approved channels only. </a:t>
            </a:r>
          </a:p>
        </p:txBody>
      </p:sp>
      <p:pic>
        <p:nvPicPr>
          <p:cNvPr id="4" name="Picture 3" descr="A black box with a black background&#10;&#10;AI-generated content may be incorrect.">
            <a:extLst>
              <a:ext uri="{FF2B5EF4-FFF2-40B4-BE49-F238E27FC236}">
                <a16:creationId xmlns:a16="http://schemas.microsoft.com/office/drawing/2014/main" id="{8EFA67E7-3893-B4CE-4830-EA3E2C4478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45"/>
          <a:stretch>
            <a:fillRect/>
          </a:stretch>
        </p:blipFill>
        <p:spPr>
          <a:xfrm>
            <a:off x="0" y="-1"/>
            <a:ext cx="1143000" cy="107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15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685371-FC4F-1621-591C-EECEC3FAD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D404F0-AB04-8637-D130-D5FD334F1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Post-Incident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58AA5-7EFB-8BFE-F31F-48881C77D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700" b="1" dirty="0"/>
              <a:t>Within 24–72 hours: </a:t>
            </a:r>
          </a:p>
          <a:p>
            <a:pPr lvl="2"/>
            <a:r>
              <a:rPr lang="en-GB" sz="1700" dirty="0"/>
              <a:t>Analyse root cause </a:t>
            </a:r>
          </a:p>
          <a:p>
            <a:pPr lvl="2"/>
            <a:r>
              <a:rPr lang="en-GB" sz="1700" dirty="0"/>
              <a:t>Review what worked and what didn’t </a:t>
            </a:r>
          </a:p>
          <a:p>
            <a:pPr lvl="2"/>
            <a:r>
              <a:rPr lang="en-GB" sz="1700" dirty="0"/>
              <a:t>Update policies and procedures </a:t>
            </a:r>
          </a:p>
          <a:p>
            <a:pPr lvl="2"/>
            <a:r>
              <a:rPr lang="en-GB" sz="1700" dirty="0"/>
              <a:t>Improve monitoring and alerting </a:t>
            </a:r>
          </a:p>
          <a:p>
            <a:pPr lvl="2"/>
            <a:r>
              <a:rPr lang="en-GB" sz="1700" dirty="0"/>
              <a:t>Conduct team awareness briefings </a:t>
            </a:r>
          </a:p>
          <a:p>
            <a:pPr lvl="2"/>
            <a:r>
              <a:rPr lang="en-GB" sz="1700" dirty="0"/>
              <a:t>Implement long-term security enhancements </a:t>
            </a:r>
          </a:p>
          <a:p>
            <a:pPr marL="0" indent="0">
              <a:buNone/>
            </a:pPr>
            <a:r>
              <a:rPr lang="en-GB" sz="1700" dirty="0"/>
              <a:t>Every incident is a chance to strengthen your environment.</a:t>
            </a:r>
          </a:p>
        </p:txBody>
      </p:sp>
      <p:pic>
        <p:nvPicPr>
          <p:cNvPr id="4" name="Picture 3" descr="A black box with a black background&#10;&#10;AI-generated content may be incorrect.">
            <a:extLst>
              <a:ext uri="{FF2B5EF4-FFF2-40B4-BE49-F238E27FC236}">
                <a16:creationId xmlns:a16="http://schemas.microsoft.com/office/drawing/2014/main" id="{BE3A8DE6-6275-FF00-CB41-0FEC7D8175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45"/>
          <a:stretch>
            <a:fillRect/>
          </a:stretch>
        </p:blipFill>
        <p:spPr>
          <a:xfrm>
            <a:off x="0" y="-1"/>
            <a:ext cx="1143000" cy="107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47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A7BAC1-1BB4-4633-7DC5-B74D4A008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9C90E6-75ED-295A-F588-42B84523F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Emergency Contacts (Add Internally)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2281F-C81D-1947-8AC7-2A0E2E558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700"/>
              <a:t>IT/Security Lead: __________________ </a:t>
            </a:r>
          </a:p>
          <a:p>
            <a:pPr marL="0" indent="0">
              <a:buNone/>
            </a:pPr>
            <a:endParaRPr lang="en-GB" sz="1700"/>
          </a:p>
          <a:p>
            <a:pPr marL="0" indent="0">
              <a:buNone/>
            </a:pPr>
            <a:r>
              <a:rPr lang="en-GB" sz="1700"/>
              <a:t>IR Team: __________________</a:t>
            </a:r>
          </a:p>
          <a:p>
            <a:pPr marL="0" indent="0">
              <a:buNone/>
            </a:pPr>
            <a:endParaRPr lang="en-GB" sz="1700"/>
          </a:p>
          <a:p>
            <a:pPr marL="0" indent="0">
              <a:buNone/>
            </a:pPr>
            <a:r>
              <a:rPr lang="en-GB" sz="1700"/>
              <a:t>Out-of-Hours Contact: __________________ </a:t>
            </a:r>
          </a:p>
          <a:p>
            <a:pPr marL="0" indent="0">
              <a:buNone/>
            </a:pPr>
            <a:endParaRPr lang="en-GB" sz="1700"/>
          </a:p>
          <a:p>
            <a:pPr marL="0" indent="0">
              <a:buNone/>
            </a:pPr>
            <a:r>
              <a:rPr lang="en-GB" sz="1700"/>
              <a:t>External Support / BlackBox Pentesters: __________________</a:t>
            </a:r>
          </a:p>
        </p:txBody>
      </p:sp>
      <p:pic>
        <p:nvPicPr>
          <p:cNvPr id="4" name="Picture 3" descr="A black box with a black background&#10;&#10;AI-generated content may be incorrect.">
            <a:extLst>
              <a:ext uri="{FF2B5EF4-FFF2-40B4-BE49-F238E27FC236}">
                <a16:creationId xmlns:a16="http://schemas.microsoft.com/office/drawing/2014/main" id="{270A79C1-C5DC-7F18-5648-9B2A4307F4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45"/>
          <a:stretch>
            <a:fillRect/>
          </a:stretch>
        </p:blipFill>
        <p:spPr>
          <a:xfrm>
            <a:off x="0" y="-1"/>
            <a:ext cx="1143000" cy="107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25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11184-DC5D-7D7E-E496-B61265904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A61814E-B6DD-FCE2-B6F9-512A63BD3C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599" y="3105150"/>
            <a:ext cx="6400800" cy="1698940"/>
          </a:xfrm>
        </p:spPr>
        <p:txBody>
          <a:bodyPr>
            <a:normAutofit fontScale="62500" lnSpcReduction="20000"/>
          </a:bodyPr>
          <a:lstStyle/>
          <a:p>
            <a:r>
              <a:rPr lang="en-GB" sz="5100" b="1" dirty="0">
                <a:solidFill>
                  <a:schemeClr val="tx1"/>
                </a:solidFill>
              </a:rPr>
              <a:t>Incident Response Quick-Action Plan </a:t>
            </a:r>
          </a:p>
          <a:p>
            <a:endParaRPr lang="en-GB" sz="5100" b="1" dirty="0">
              <a:solidFill>
                <a:schemeClr val="tx1"/>
              </a:solidFill>
            </a:endParaRPr>
          </a:p>
          <a:p>
            <a:r>
              <a:rPr lang="en-GB" sz="4200" i="1" dirty="0">
                <a:solidFill>
                  <a:schemeClr val="tx1"/>
                </a:solidFill>
              </a:rPr>
              <a:t>Rapid Internal Guide</a:t>
            </a:r>
            <a:endParaRPr sz="4200" i="1" dirty="0">
              <a:solidFill>
                <a:schemeClr val="tx1"/>
              </a:solidFill>
            </a:endParaRPr>
          </a:p>
        </p:txBody>
      </p:sp>
      <p:pic>
        <p:nvPicPr>
          <p:cNvPr id="5" name="Picture 4" descr="A black box with a black background&#10;&#10;AI-generated content may be incorrect.">
            <a:extLst>
              <a:ext uri="{FF2B5EF4-FFF2-40B4-BE49-F238E27FC236}">
                <a16:creationId xmlns:a16="http://schemas.microsoft.com/office/drawing/2014/main" id="{05836766-D625-AA6C-88A0-C2D69CFDB2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427" y="-458709"/>
            <a:ext cx="2903145" cy="290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16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20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700"/>
              <a:t>When something goes wrong, speed and clarity are everything. This quick-action plan gives your team the essential steps to follow in the first moments of a potential security incident. Clear actions that help contain the threat, protect evidence, and keep the organisation safe while the incident response process is activated. </a:t>
            </a:r>
          </a:p>
          <a:p>
            <a:pPr marL="0" indent="0">
              <a:buNone/>
            </a:pPr>
            <a:endParaRPr lang="en-GB" sz="1700"/>
          </a:p>
          <a:p>
            <a:pPr marL="0" indent="0">
              <a:buNone/>
            </a:pPr>
            <a:r>
              <a:rPr lang="en-GB" sz="1700"/>
              <a:t>Use this guide the moment you suspect unusual activity. When in doubt, treat it as an incident and escalate immediately. Quick action reduces impact, prevents spread, and ensures a clean, effective recovery</a:t>
            </a:r>
          </a:p>
        </p:txBody>
      </p:sp>
      <p:pic>
        <p:nvPicPr>
          <p:cNvPr id="4" name="Picture 3" descr="A black box with a black background&#10;&#10;AI-generated content may be incorrect.">
            <a:extLst>
              <a:ext uri="{FF2B5EF4-FFF2-40B4-BE49-F238E27FC236}">
                <a16:creationId xmlns:a16="http://schemas.microsoft.com/office/drawing/2014/main" id="{3B9DBF21-43D8-FCDE-1FD5-59402504CF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45"/>
          <a:stretch>
            <a:fillRect/>
          </a:stretch>
        </p:blipFill>
        <p:spPr>
          <a:xfrm>
            <a:off x="0" y="-1"/>
            <a:ext cx="1143000" cy="10796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18D5E2-CA19-7DAB-D008-15DA2B449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49B0B1-803E-4638-EC62-9744D42FB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Identify the Incident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BD3C2-1FFD-7604-5267-94D769CB5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700" b="1" dirty="0"/>
              <a:t>Act fast and confirm whether what you’re seeing is genuinely suspicious: </a:t>
            </a:r>
          </a:p>
          <a:p>
            <a:pPr lvl="2"/>
            <a:r>
              <a:rPr lang="en-GB" sz="1700" dirty="0"/>
              <a:t>Unexpected system shutdowns, freezes, or reboots</a:t>
            </a:r>
          </a:p>
          <a:p>
            <a:pPr lvl="2"/>
            <a:r>
              <a:rPr lang="en-GB" sz="1700" dirty="0"/>
              <a:t>Unknown or unauthorised software running</a:t>
            </a:r>
          </a:p>
          <a:p>
            <a:pPr lvl="2"/>
            <a:r>
              <a:rPr lang="en-GB" sz="1700" dirty="0"/>
              <a:t>Login attempts from unusual locations</a:t>
            </a:r>
          </a:p>
          <a:p>
            <a:pPr lvl="2"/>
            <a:r>
              <a:rPr lang="en-GB" sz="1700" dirty="0"/>
              <a:t>Files encrypted, missing, or modified</a:t>
            </a:r>
          </a:p>
          <a:p>
            <a:pPr lvl="2"/>
            <a:r>
              <a:rPr lang="en-GB" sz="1700" dirty="0"/>
              <a:t>Alerts from security tooling (AV, EDR, SIEM, firewall)</a:t>
            </a:r>
          </a:p>
          <a:p>
            <a:pPr lvl="2"/>
            <a:r>
              <a:rPr lang="en-GB" sz="1700" dirty="0"/>
              <a:t>Reports of phishing, vishing, or social engineering </a:t>
            </a:r>
          </a:p>
          <a:p>
            <a:pPr marL="0" indent="0">
              <a:buNone/>
            </a:pPr>
            <a:r>
              <a:rPr lang="en-GB" sz="1700" dirty="0"/>
              <a:t>If there’s any doubt, treat it as an incident.</a:t>
            </a:r>
          </a:p>
        </p:txBody>
      </p:sp>
      <p:pic>
        <p:nvPicPr>
          <p:cNvPr id="4" name="Picture 3" descr="A black box with a black background&#10;&#10;AI-generated content may be incorrect.">
            <a:extLst>
              <a:ext uri="{FF2B5EF4-FFF2-40B4-BE49-F238E27FC236}">
                <a16:creationId xmlns:a16="http://schemas.microsoft.com/office/drawing/2014/main" id="{CA26EB91-538F-3BA4-9191-623613C953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45"/>
          <a:stretch>
            <a:fillRect/>
          </a:stretch>
        </p:blipFill>
        <p:spPr>
          <a:xfrm>
            <a:off x="0" y="-1"/>
            <a:ext cx="1143000" cy="107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69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426FAC-31AE-6B89-B42B-85CE4D974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F75E5-57B0-6830-54CC-C89626207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Contain Immediately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04FF6-13A2-9E22-1972-A6306377F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700" b="1" dirty="0"/>
              <a:t>Your first objective is to stop the spread:</a:t>
            </a:r>
          </a:p>
          <a:p>
            <a:pPr lvl="2"/>
            <a:r>
              <a:rPr lang="en-GB" sz="1700" dirty="0"/>
              <a:t>Disconnect affected machines from the network (unplug ethernet / disable Wi-Fi)</a:t>
            </a:r>
          </a:p>
          <a:p>
            <a:pPr lvl="2"/>
            <a:r>
              <a:rPr lang="en-GB" sz="1700" dirty="0"/>
              <a:t>Block suspicious accounts or reset passwords</a:t>
            </a:r>
          </a:p>
          <a:p>
            <a:pPr lvl="2"/>
            <a:r>
              <a:rPr lang="en-GB" sz="1700" dirty="0"/>
              <a:t>Remove access tokens or session keys</a:t>
            </a:r>
          </a:p>
          <a:p>
            <a:pPr lvl="2"/>
            <a:r>
              <a:rPr lang="en-GB" sz="1700" dirty="0"/>
              <a:t>Halt malicious processes if safe to do so</a:t>
            </a:r>
          </a:p>
          <a:p>
            <a:pPr lvl="2"/>
            <a:r>
              <a:rPr lang="en-GB" sz="1700" dirty="0"/>
              <a:t>Disable compromised services or endpoints </a:t>
            </a:r>
          </a:p>
          <a:p>
            <a:pPr marL="0" indent="0">
              <a:buNone/>
            </a:pPr>
            <a:r>
              <a:rPr lang="en-GB" sz="1700" dirty="0"/>
              <a:t>Do </a:t>
            </a:r>
            <a:r>
              <a:rPr lang="en-GB" sz="1700" b="1" dirty="0"/>
              <a:t>not </a:t>
            </a:r>
            <a:r>
              <a:rPr lang="en-GB" sz="1700" dirty="0"/>
              <a:t>power off devices unless instructed, evidence may be lost. </a:t>
            </a:r>
          </a:p>
        </p:txBody>
      </p:sp>
      <p:pic>
        <p:nvPicPr>
          <p:cNvPr id="4" name="Picture 3" descr="A black box with a black background&#10;&#10;AI-generated content may be incorrect.">
            <a:extLst>
              <a:ext uri="{FF2B5EF4-FFF2-40B4-BE49-F238E27FC236}">
                <a16:creationId xmlns:a16="http://schemas.microsoft.com/office/drawing/2014/main" id="{08D944FF-BD11-BB4F-0DFD-85420FAB1C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45"/>
          <a:stretch>
            <a:fillRect/>
          </a:stretch>
        </p:blipFill>
        <p:spPr>
          <a:xfrm>
            <a:off x="0" y="-1"/>
            <a:ext cx="1143000" cy="107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691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DB0EC3-996F-00FC-388A-11A214175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6DF70B-4EFF-6A3F-3BFB-F1257F442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Preserve Evidence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A15BC-CBD0-F423-4473-FA7BDE81D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700" b="1" dirty="0"/>
              <a:t>Good evidence means a faster, cleaner investigation:</a:t>
            </a:r>
          </a:p>
          <a:p>
            <a:pPr lvl="2"/>
            <a:r>
              <a:rPr lang="en-GB" sz="1700" dirty="0"/>
              <a:t>Do not wipe or reinstall anything </a:t>
            </a:r>
          </a:p>
          <a:p>
            <a:pPr lvl="2"/>
            <a:r>
              <a:rPr lang="en-GB" sz="1700" dirty="0"/>
              <a:t>Do not delete suspicious emails or files </a:t>
            </a:r>
          </a:p>
          <a:p>
            <a:pPr lvl="2"/>
            <a:r>
              <a:rPr lang="en-GB" sz="1700" dirty="0"/>
              <a:t>Document every action you take </a:t>
            </a:r>
          </a:p>
          <a:p>
            <a:pPr lvl="2"/>
            <a:r>
              <a:rPr lang="en-GB" sz="1700" dirty="0"/>
              <a:t>Take screenshots of alerts or system behaviour </a:t>
            </a:r>
          </a:p>
          <a:p>
            <a:pPr lvl="2"/>
            <a:r>
              <a:rPr lang="en-GB" sz="1700" dirty="0"/>
              <a:t>Record dates, times, user actions, and system names </a:t>
            </a:r>
          </a:p>
          <a:p>
            <a:pPr marL="0" indent="0">
              <a:buNone/>
            </a:pPr>
            <a:r>
              <a:rPr lang="en-GB" sz="1700" dirty="0"/>
              <a:t>This protects the integrity of your investigation.</a:t>
            </a:r>
          </a:p>
        </p:txBody>
      </p:sp>
      <p:pic>
        <p:nvPicPr>
          <p:cNvPr id="4" name="Picture 3" descr="A black box with a black background&#10;&#10;AI-generated content may be incorrect.">
            <a:extLst>
              <a:ext uri="{FF2B5EF4-FFF2-40B4-BE49-F238E27FC236}">
                <a16:creationId xmlns:a16="http://schemas.microsoft.com/office/drawing/2014/main" id="{B6405F26-A7FD-4366-8DC9-2BFAB20F1A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45"/>
          <a:stretch>
            <a:fillRect/>
          </a:stretch>
        </p:blipFill>
        <p:spPr>
          <a:xfrm>
            <a:off x="0" y="-1"/>
            <a:ext cx="1143000" cy="107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14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F2B924-F73D-20D1-269B-06FDABC3C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E375C3-EE33-14B1-E760-19644D4BB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Escalate Immediately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F7463-972C-8302-492E-20B9755DC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700" b="1" dirty="0"/>
              <a:t>Notify the correct people with clear, concise information: </a:t>
            </a:r>
          </a:p>
          <a:p>
            <a:pPr lvl="2"/>
            <a:r>
              <a:rPr lang="en-GB" sz="1700" dirty="0"/>
              <a:t>What happened </a:t>
            </a:r>
          </a:p>
          <a:p>
            <a:pPr lvl="2"/>
            <a:r>
              <a:rPr lang="en-GB" sz="1700" dirty="0"/>
              <a:t>When it was first noticed </a:t>
            </a:r>
          </a:p>
          <a:p>
            <a:pPr lvl="2"/>
            <a:r>
              <a:rPr lang="en-GB" sz="1700" dirty="0"/>
              <a:t>Who reported it </a:t>
            </a:r>
          </a:p>
          <a:p>
            <a:pPr lvl="2"/>
            <a:r>
              <a:rPr lang="en-GB" sz="1700" dirty="0"/>
              <a:t>What systems/users are affected </a:t>
            </a:r>
          </a:p>
          <a:p>
            <a:pPr marL="0" indent="0">
              <a:buNone/>
            </a:pPr>
            <a:r>
              <a:rPr lang="en-GB" sz="1700" b="1" dirty="0"/>
              <a:t>What you’ve done so far Escalate to: </a:t>
            </a:r>
          </a:p>
          <a:p>
            <a:pPr lvl="2"/>
            <a:r>
              <a:rPr lang="en-GB" sz="1700" dirty="0"/>
              <a:t>Internal IT/security lead </a:t>
            </a:r>
          </a:p>
          <a:p>
            <a:pPr lvl="2"/>
            <a:r>
              <a:rPr lang="en-GB" sz="1700" dirty="0"/>
              <a:t>Line management </a:t>
            </a:r>
          </a:p>
          <a:p>
            <a:pPr lvl="2"/>
            <a:r>
              <a:rPr lang="en-GB" sz="1700" dirty="0"/>
              <a:t>Incident Response team (if applicable) </a:t>
            </a:r>
          </a:p>
          <a:p>
            <a:pPr lvl="2"/>
            <a:r>
              <a:rPr lang="en-GB" sz="1700" dirty="0"/>
              <a:t>External provider (BlackBox Pentesters IR support, if engaged) </a:t>
            </a:r>
          </a:p>
          <a:p>
            <a:pPr marL="0" indent="0">
              <a:buNone/>
            </a:pPr>
            <a:r>
              <a:rPr lang="en-GB" sz="1700" dirty="0"/>
              <a:t>Faster escalation = faster containment.</a:t>
            </a:r>
          </a:p>
        </p:txBody>
      </p:sp>
      <p:pic>
        <p:nvPicPr>
          <p:cNvPr id="4" name="Picture 3" descr="A black box with a black background&#10;&#10;AI-generated content may be incorrect.">
            <a:extLst>
              <a:ext uri="{FF2B5EF4-FFF2-40B4-BE49-F238E27FC236}">
                <a16:creationId xmlns:a16="http://schemas.microsoft.com/office/drawing/2014/main" id="{C782A868-DE11-38D6-24D5-4933E954B9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45"/>
          <a:stretch>
            <a:fillRect/>
          </a:stretch>
        </p:blipFill>
        <p:spPr>
          <a:xfrm>
            <a:off x="0" y="-1"/>
            <a:ext cx="1143000" cy="107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715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3204BE-0CDC-59D7-DF7C-837CB8154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AD80A3-A56E-0628-315B-BE8A770DF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Assess the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CC94-DD06-05D0-3037-40EF4BDBA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700" b="1" dirty="0"/>
              <a:t>Determine: </a:t>
            </a:r>
          </a:p>
          <a:p>
            <a:pPr lvl="2"/>
            <a:r>
              <a:rPr lang="en-GB" sz="1700" dirty="0"/>
              <a:t>What systems are affected </a:t>
            </a:r>
          </a:p>
          <a:p>
            <a:pPr lvl="2"/>
            <a:r>
              <a:rPr lang="en-GB" sz="1700" dirty="0"/>
              <a:t>Whether data has been accessed, modified, or exfiltrated </a:t>
            </a:r>
          </a:p>
          <a:p>
            <a:pPr lvl="2"/>
            <a:r>
              <a:rPr lang="en-GB" sz="1700" dirty="0"/>
              <a:t>Whether business operations are impacted </a:t>
            </a:r>
          </a:p>
          <a:p>
            <a:pPr lvl="2"/>
            <a:r>
              <a:rPr lang="en-GB" sz="1700" dirty="0"/>
              <a:t>Whether customer-facing services are affected </a:t>
            </a:r>
          </a:p>
          <a:p>
            <a:pPr marL="0" indent="0">
              <a:buNone/>
            </a:pPr>
            <a:r>
              <a:rPr lang="en-GB" sz="1700" dirty="0"/>
              <a:t>This helps prioritise the response effort.</a:t>
            </a:r>
          </a:p>
        </p:txBody>
      </p:sp>
      <p:pic>
        <p:nvPicPr>
          <p:cNvPr id="4" name="Picture 3" descr="A black box with a black background&#10;&#10;AI-generated content may be incorrect.">
            <a:extLst>
              <a:ext uri="{FF2B5EF4-FFF2-40B4-BE49-F238E27FC236}">
                <a16:creationId xmlns:a16="http://schemas.microsoft.com/office/drawing/2014/main" id="{BDC09AA9-7115-8E07-737C-593525E74C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45"/>
          <a:stretch>
            <a:fillRect/>
          </a:stretch>
        </p:blipFill>
        <p:spPr>
          <a:xfrm>
            <a:off x="0" y="-1"/>
            <a:ext cx="1143000" cy="107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474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E5A1A8-BE6F-4E13-8EE8-4251B6E6E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4261D0-CB87-CC6B-43F1-06DAAD064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Eradicate the Threat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A1E780-8F30-A6F8-6FD1-DD6454EB2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700" b="1" dirty="0"/>
              <a:t>Once evidence is captured and assessment complete: </a:t>
            </a:r>
          </a:p>
          <a:p>
            <a:pPr lvl="2"/>
            <a:r>
              <a:rPr lang="en-GB" sz="1700" dirty="0"/>
              <a:t>Remove malicious files or malware</a:t>
            </a:r>
          </a:p>
          <a:p>
            <a:pPr lvl="2"/>
            <a:r>
              <a:rPr lang="en-GB" sz="1700" dirty="0"/>
              <a:t>Patch vulnerabilities</a:t>
            </a:r>
          </a:p>
          <a:p>
            <a:pPr lvl="2"/>
            <a:r>
              <a:rPr lang="en-GB" sz="1700" dirty="0"/>
              <a:t>Reset/rotate credentials</a:t>
            </a:r>
          </a:p>
          <a:p>
            <a:pPr lvl="2"/>
            <a:r>
              <a:rPr lang="en-GB" sz="1700" dirty="0"/>
              <a:t>Harden affected systems</a:t>
            </a:r>
          </a:p>
          <a:p>
            <a:pPr lvl="2"/>
            <a:r>
              <a:rPr lang="en-GB" sz="1700" dirty="0"/>
              <a:t>Review and tighten access controls</a:t>
            </a:r>
          </a:p>
          <a:p>
            <a:pPr lvl="2"/>
            <a:r>
              <a:rPr lang="en-GB" sz="1700" dirty="0"/>
              <a:t>Implement compensating controls as needed </a:t>
            </a:r>
          </a:p>
        </p:txBody>
      </p:sp>
      <p:pic>
        <p:nvPicPr>
          <p:cNvPr id="4" name="Picture 3" descr="A black box with a black background&#10;&#10;AI-generated content may be incorrect.">
            <a:extLst>
              <a:ext uri="{FF2B5EF4-FFF2-40B4-BE49-F238E27FC236}">
                <a16:creationId xmlns:a16="http://schemas.microsoft.com/office/drawing/2014/main" id="{7A649085-8143-9CAD-CE69-797D78F99D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45"/>
          <a:stretch>
            <a:fillRect/>
          </a:stretch>
        </p:blipFill>
        <p:spPr>
          <a:xfrm>
            <a:off x="0" y="-1"/>
            <a:ext cx="1143000" cy="107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198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0859008-5415-49EE-8E90-7751249F5FA5}" vid="{5782A19A-3850-4BFC-AF7A-997444BF13E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Blackbox-Generic_Template</Template>
  <TotalTime>39</TotalTime>
  <Words>564</Words>
  <Application>Microsoft Office PowerPoint</Application>
  <PresentationFormat>On-screen Show (4:3)</PresentationFormat>
  <Paragraphs>89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Introduction</vt:lpstr>
      <vt:lpstr>Identify the Incident</vt:lpstr>
      <vt:lpstr>Contain Immediately</vt:lpstr>
      <vt:lpstr>Preserve Evidence</vt:lpstr>
      <vt:lpstr>Escalate Immediately</vt:lpstr>
      <vt:lpstr>Assess the Impact</vt:lpstr>
      <vt:lpstr>Eradicate the Threat</vt:lpstr>
      <vt:lpstr>Recover Safely</vt:lpstr>
      <vt:lpstr>Communicate</vt:lpstr>
      <vt:lpstr>Post-Incident Review</vt:lpstr>
      <vt:lpstr>Emergency Contacts (Add Internally)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Neil Gibb</dc:creator>
  <cp:keywords/>
  <dc:description>generated using python-pptx</dc:description>
  <cp:lastModifiedBy>Neil Gibb</cp:lastModifiedBy>
  <cp:revision>1</cp:revision>
  <dcterms:created xsi:type="dcterms:W3CDTF">2026-07-07T12:02:15Z</dcterms:created>
  <dcterms:modified xsi:type="dcterms:W3CDTF">2026-07-07T12:42:07Z</dcterms:modified>
  <cp:category/>
</cp:coreProperties>
</file>