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31"/>
  </p:handoutMasterIdLst>
  <p:sldIdLst>
    <p:sldId id="256" r:id="rId2"/>
    <p:sldId id="281" r:id="rId3"/>
    <p:sldId id="297" r:id="rId4"/>
    <p:sldId id="298" r:id="rId5"/>
    <p:sldId id="282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327" r:id="rId14"/>
    <p:sldId id="321" r:id="rId15"/>
    <p:sldId id="322" r:id="rId16"/>
    <p:sldId id="323" r:id="rId17"/>
    <p:sldId id="324" r:id="rId18"/>
    <p:sldId id="325" r:id="rId19"/>
    <p:sldId id="294" r:id="rId20"/>
    <p:sldId id="300" r:id="rId21"/>
    <p:sldId id="310" r:id="rId22"/>
    <p:sldId id="311" r:id="rId23"/>
    <p:sldId id="312" r:id="rId24"/>
    <p:sldId id="313" r:id="rId25"/>
    <p:sldId id="314" r:id="rId26"/>
    <p:sldId id="315" r:id="rId27"/>
    <p:sldId id="259" r:id="rId28"/>
    <p:sldId id="354" r:id="rId29"/>
    <p:sldId id="353" r:id="rId3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34" y="-12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6814DC9-3B9E-4FBC-89B4-E6B1FAB5DEF4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8FB53C6-CF32-44E2-B06B-2B52EBE42A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902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2581-D81A-4BFF-BB81-D5F0585FE9C3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5227-8AC8-4E1E-8F8A-FEBB27F441D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2581-D81A-4BFF-BB81-D5F0585FE9C3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5227-8AC8-4E1E-8F8A-FEBB27F441D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2581-D81A-4BFF-BB81-D5F0585FE9C3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5227-8AC8-4E1E-8F8A-FEBB27F441D9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2581-D81A-4BFF-BB81-D5F0585FE9C3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5227-8AC8-4E1E-8F8A-FEBB27F441D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2581-D81A-4BFF-BB81-D5F0585FE9C3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5227-8AC8-4E1E-8F8A-FEBB27F441D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2581-D81A-4BFF-BB81-D5F0585FE9C3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5227-8AC8-4E1E-8F8A-FEBB27F441D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2581-D81A-4BFF-BB81-D5F0585FE9C3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5227-8AC8-4E1E-8F8A-FEBB27F441D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2581-D81A-4BFF-BB81-D5F0585FE9C3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5227-8AC8-4E1E-8F8A-FEBB27F441D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2581-D81A-4BFF-BB81-D5F0585FE9C3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5227-8AC8-4E1E-8F8A-FEBB27F441D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2581-D81A-4BFF-BB81-D5F0585FE9C3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5227-8AC8-4E1E-8F8A-FEBB27F441D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2581-D81A-4BFF-BB81-D5F0585FE9C3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5227-8AC8-4E1E-8F8A-FEBB27F441D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69C2581-D81A-4BFF-BB81-D5F0585FE9C3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3565227-8AC8-4E1E-8F8A-FEBB27F441D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ailto:staceycornett6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620000" cy="238970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Clinical Use of the Adult Attachment Protocol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Stacey M. Cornett, LISW-S. IMH-E® (IV)</a:t>
            </a:r>
          </a:p>
          <a:p>
            <a:endParaRPr lang="en-US" dirty="0"/>
          </a:p>
          <a:p>
            <a:r>
              <a:rPr lang="en-US" dirty="0" smtClean="0"/>
              <a:t>CMHC Outpatient Retreat </a:t>
            </a:r>
          </a:p>
          <a:p>
            <a:r>
              <a:rPr lang="en-US" dirty="0" smtClean="0"/>
              <a:t>1/23/18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859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Avoidant Attachment…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Child experiences a caregiver who is emotionally unavailable, insensitive, and neglectful</a:t>
            </a:r>
          </a:p>
          <a:p>
            <a:r>
              <a:rPr lang="en-US" dirty="0"/>
              <a:t>Coping strategy is to disconnect and to appear pseudo-independent</a:t>
            </a:r>
          </a:p>
          <a:p>
            <a:r>
              <a:rPr lang="en-US" dirty="0"/>
              <a:t>Level of anxiety is apparent only with physiological testing</a:t>
            </a:r>
          </a:p>
          <a:p>
            <a:r>
              <a:rPr lang="en-US" dirty="0"/>
              <a:t>Finds opportunities to manipulate others as the relationship is devalued</a:t>
            </a:r>
          </a:p>
          <a:p>
            <a:r>
              <a:rPr lang="en-US" dirty="0"/>
              <a:t>Appear “in control” of emotions and often seek revenge</a:t>
            </a:r>
          </a:p>
          <a:p>
            <a:r>
              <a:rPr lang="en-US" dirty="0"/>
              <a:t>Prone to internalizing disorders such as depression</a:t>
            </a:r>
          </a:p>
          <a:p>
            <a:r>
              <a:rPr lang="en-US" dirty="0"/>
              <a:t>Are uncomfortable with praise, neediness, and vulnerability</a:t>
            </a:r>
          </a:p>
        </p:txBody>
      </p:sp>
    </p:spTree>
    <p:extLst>
      <p:ext uri="{BB962C8B-B14F-4D97-AF65-F5344CB8AC3E}">
        <p14:creationId xmlns:p14="http://schemas.microsoft.com/office/powerpoint/2010/main" val="2406754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Ambivalent Attachment…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/>
              <a:t>Experience caregivers who are confusing, inconsistent, conditional in their affection, and easily overwhelmed</a:t>
            </a:r>
          </a:p>
          <a:p>
            <a:r>
              <a:rPr lang="en-US" sz="2400" dirty="0"/>
              <a:t>Adapt with alternating patterns of withdrawal and clinginess</a:t>
            </a:r>
          </a:p>
          <a:p>
            <a:r>
              <a:rPr lang="en-US" sz="2400" dirty="0"/>
              <a:t>Parents often describe the child as “punishing” them</a:t>
            </a:r>
          </a:p>
          <a:p>
            <a:r>
              <a:rPr lang="en-US" sz="2400" dirty="0"/>
              <a:t>Preoccupied with worry and often misinterpret social interactions</a:t>
            </a:r>
          </a:p>
          <a:p>
            <a:r>
              <a:rPr lang="en-US" sz="2400" dirty="0"/>
              <a:t>Leave caregivers feeling frustrated and confused</a:t>
            </a:r>
          </a:p>
          <a:p>
            <a:r>
              <a:rPr lang="en-US" sz="2400" dirty="0"/>
              <a:t>Very difficult to console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843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Disorganized Attachment…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Evolves when caregiver is frightening or abusive</a:t>
            </a:r>
          </a:p>
          <a:p>
            <a:r>
              <a:rPr lang="en-US" dirty="0"/>
              <a:t>Child feels paralyzed with fear and uncertainty</a:t>
            </a:r>
          </a:p>
          <a:p>
            <a:r>
              <a:rPr lang="en-US" dirty="0"/>
              <a:t>Child prone to dissociation</a:t>
            </a:r>
          </a:p>
          <a:p>
            <a:r>
              <a:rPr lang="en-US" dirty="0"/>
              <a:t>This untenable situation can lead to extreme aggression and dysregulation</a:t>
            </a:r>
          </a:p>
          <a:p>
            <a:r>
              <a:rPr lang="en-US" dirty="0"/>
              <a:t>Most vulnerable of the attachment patterns</a:t>
            </a:r>
          </a:p>
          <a:p>
            <a:r>
              <a:rPr lang="en-US" dirty="0"/>
              <a:t>Don’t have either a secure base or safe haven</a:t>
            </a:r>
          </a:p>
        </p:txBody>
      </p:sp>
    </p:spTree>
    <p:extLst>
      <p:ext uri="{BB962C8B-B14F-4D97-AF65-F5344CB8AC3E}">
        <p14:creationId xmlns:p14="http://schemas.microsoft.com/office/powerpoint/2010/main" val="1607917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Attachment at Different 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2-3 years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Manage separation better; can understand plans for leaving for work, </a:t>
            </a:r>
            <a:r>
              <a:rPr lang="en-US" dirty="0" err="1"/>
              <a:t>etc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3 to 6 years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Unless very upset, physical contact is not needed to engage positive effects of attachment.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Negotiation, cooperation and ability to understand other person’s perspective are emerging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6 years and older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Friends become more important, but parents are still needed!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Past and current relationships with parents during adulthood can affect many areas of life, including romantic relationships, responses to authority, and how we parent ourselves</a:t>
            </a:r>
          </a:p>
        </p:txBody>
      </p:sp>
    </p:spTree>
    <p:extLst>
      <p:ext uri="{BB962C8B-B14F-4D97-AF65-F5344CB8AC3E}">
        <p14:creationId xmlns:p14="http://schemas.microsoft.com/office/powerpoint/2010/main" val="1984903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Secure/Autonomous Adult</a:t>
            </a:r>
          </a:p>
        </p:txBody>
      </p:sp>
      <p:sp>
        <p:nvSpPr>
          <p:cNvPr id="327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Values attachment relationships</a:t>
            </a:r>
          </a:p>
          <a:p>
            <a:pPr eaLnBrk="1" hangingPunct="1"/>
            <a:r>
              <a:rPr lang="en-US" altLang="en-US"/>
              <a:t>Identifies attachment relationships as having a strong influence on personality </a:t>
            </a:r>
          </a:p>
          <a:p>
            <a:pPr eaLnBrk="1" hangingPunct="1"/>
            <a:r>
              <a:rPr lang="en-US" altLang="en-US"/>
              <a:t>Describe relationships in balanced and objective ways</a:t>
            </a:r>
          </a:p>
          <a:p>
            <a:pPr eaLnBrk="1" hangingPunct="1"/>
            <a:r>
              <a:rPr lang="en-US" altLang="en-US"/>
              <a:t>Can easily discuss attachment relationships</a:t>
            </a:r>
          </a:p>
          <a:p>
            <a:pPr eaLnBrk="1" hangingPunct="1"/>
            <a:r>
              <a:rPr lang="en-US" altLang="en-US"/>
              <a:t>Have a realistic view about own parents and attachment experiences</a:t>
            </a:r>
          </a:p>
        </p:txBody>
      </p:sp>
    </p:spTree>
    <p:extLst>
      <p:ext uri="{BB962C8B-B14F-4D97-AF65-F5344CB8AC3E}">
        <p14:creationId xmlns:p14="http://schemas.microsoft.com/office/powerpoint/2010/main" val="578475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Insecure/Dismissing Adults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Dismiss attachment relationships as of little value or influence</a:t>
            </a:r>
          </a:p>
          <a:p>
            <a:pPr eaLnBrk="1" hangingPunct="1"/>
            <a:r>
              <a:rPr lang="en-US" altLang="en-US" dirty="0"/>
              <a:t>Do not recall much about attachment experiences</a:t>
            </a:r>
          </a:p>
          <a:p>
            <a:pPr eaLnBrk="1" hangingPunct="1"/>
            <a:r>
              <a:rPr lang="en-US" altLang="en-US" dirty="0"/>
              <a:t>Described current relationships with parents as distant or cut </a:t>
            </a:r>
            <a:r>
              <a:rPr lang="en-US" altLang="en-US" dirty="0" smtClean="0"/>
              <a:t>off</a:t>
            </a:r>
          </a:p>
          <a:p>
            <a:pPr eaLnBrk="1" hangingPunct="1"/>
            <a:r>
              <a:rPr lang="en-US" altLang="en-US" dirty="0" smtClean="0"/>
              <a:t>In adulthood can lead to diagnosis of Antisocial Personality Disorder at worst, Narcissistic Features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3386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Insecure/Preoccupied Adults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Still preoccupied </a:t>
            </a:r>
            <a:r>
              <a:rPr lang="en-US" altLang="en-US" dirty="0" smtClean="0"/>
              <a:t>with experiences with parents</a:t>
            </a:r>
            <a:endParaRPr lang="en-US" altLang="en-US" dirty="0"/>
          </a:p>
          <a:p>
            <a:pPr eaLnBrk="1" hangingPunct="1"/>
            <a:r>
              <a:rPr lang="en-US" altLang="en-US" dirty="0"/>
              <a:t>May hold themselves to blame for problems in relationship with parents</a:t>
            </a:r>
          </a:p>
          <a:p>
            <a:pPr eaLnBrk="1" hangingPunct="1"/>
            <a:r>
              <a:rPr lang="en-US" altLang="en-US" dirty="0"/>
              <a:t>Idealize parent</a:t>
            </a:r>
          </a:p>
          <a:p>
            <a:pPr eaLnBrk="1" hangingPunct="1"/>
            <a:r>
              <a:rPr lang="en-US" altLang="en-US" dirty="0"/>
              <a:t>Worry about how others perceive them in current </a:t>
            </a:r>
            <a:r>
              <a:rPr lang="en-US" altLang="en-US" dirty="0" smtClean="0"/>
              <a:t>relationships</a:t>
            </a:r>
          </a:p>
          <a:p>
            <a:pPr eaLnBrk="1" hangingPunct="1"/>
            <a:r>
              <a:rPr lang="en-US" altLang="en-US" dirty="0" smtClean="0"/>
              <a:t>As an adult may lead to Borderline Personality </a:t>
            </a:r>
            <a:r>
              <a:rPr lang="en-US" altLang="en-US" dirty="0" err="1" smtClean="0"/>
              <a:t>Disorer</a:t>
            </a:r>
            <a:r>
              <a:rPr lang="en-US" altLang="en-US" dirty="0" smtClean="0"/>
              <a:t>, Anxiety, and often Narcissism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814651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Insecure/Unresolved Adult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/>
              <a:t>Have history of unresolved trauma</a:t>
            </a:r>
          </a:p>
          <a:p>
            <a:pPr eaLnBrk="1" hangingPunct="1"/>
            <a:r>
              <a:rPr lang="en-US" altLang="en-US" dirty="0"/>
              <a:t>May have experienced loss of parent that was not adequately mourned</a:t>
            </a:r>
          </a:p>
          <a:p>
            <a:pPr eaLnBrk="1" hangingPunct="1"/>
            <a:r>
              <a:rPr lang="en-US" altLang="en-US" dirty="0"/>
              <a:t>Fear loss</a:t>
            </a:r>
          </a:p>
          <a:p>
            <a:pPr eaLnBrk="1" hangingPunct="1"/>
            <a:r>
              <a:rPr lang="en-US" altLang="en-US" dirty="0"/>
              <a:t>May blame self for being abused or causing death of parent</a:t>
            </a:r>
          </a:p>
          <a:p>
            <a:pPr eaLnBrk="1" hangingPunct="1"/>
            <a:r>
              <a:rPr lang="en-US" altLang="en-US" dirty="0"/>
              <a:t>Describe attachment experiences in disorganized, confused </a:t>
            </a:r>
            <a:r>
              <a:rPr lang="en-US" altLang="en-US" dirty="0" smtClean="0"/>
              <a:t>way</a:t>
            </a:r>
          </a:p>
          <a:p>
            <a:pPr eaLnBrk="1" hangingPunct="1"/>
            <a:r>
              <a:rPr lang="en-US" altLang="en-US" dirty="0" smtClean="0"/>
              <a:t>As an adult there is likelihood of Borderline Dynamics, Depression, Anxiety and Psychosis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0452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Child and Adult Attachment</a:t>
            </a:r>
          </a:p>
        </p:txBody>
      </p:sp>
      <p:sp>
        <p:nvSpPr>
          <p:cNvPr id="36867" name="Content Placeholder 3"/>
          <p:cNvSpPr>
            <a:spLocks noGrp="1"/>
          </p:cNvSpPr>
          <p:nvPr>
            <p:ph sz="half" idx="4294967295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en-US"/>
              <a:t>Secure</a:t>
            </a:r>
          </a:p>
          <a:p>
            <a:pPr eaLnBrk="1" hangingPunct="1"/>
            <a:r>
              <a:rPr lang="en-US" altLang="en-US"/>
              <a:t>Avoidant</a:t>
            </a:r>
          </a:p>
          <a:p>
            <a:pPr eaLnBrk="1" hangingPunct="1"/>
            <a:r>
              <a:rPr lang="en-US" altLang="en-US"/>
              <a:t>Resistant</a:t>
            </a:r>
          </a:p>
          <a:p>
            <a:pPr eaLnBrk="1" hangingPunct="1"/>
            <a:r>
              <a:rPr lang="en-US" altLang="en-US"/>
              <a:t>Disorganized 	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 i="1"/>
              <a:t>Attachment status tends to be stable over time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Secure Autonomous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Dismissive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Preoccupied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Unresolved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1" dirty="0"/>
              <a:t>Parent status predicts child status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5947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Prevalence of Insecure Attachment….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Attachment patterns should be considered on a continuum</a:t>
            </a:r>
          </a:p>
          <a:p>
            <a:r>
              <a:rPr lang="en-US" dirty="0"/>
              <a:t>Secure Attachment status-60%</a:t>
            </a:r>
          </a:p>
          <a:p>
            <a:r>
              <a:rPr lang="en-US" dirty="0"/>
              <a:t>Insecure-Avoidant status-20%</a:t>
            </a:r>
          </a:p>
          <a:p>
            <a:r>
              <a:rPr lang="en-US" dirty="0"/>
              <a:t>Insecure-Ambivalent-20%</a:t>
            </a:r>
          </a:p>
          <a:p>
            <a:endParaRPr lang="en-US" dirty="0"/>
          </a:p>
          <a:p>
            <a:r>
              <a:rPr lang="en-US" dirty="0"/>
              <a:t>Disorganized pattern identified after initial classifications   </a:t>
            </a:r>
          </a:p>
          <a:p>
            <a:r>
              <a:rPr lang="en-US" dirty="0"/>
              <a:t>Earned Security    </a:t>
            </a:r>
          </a:p>
        </p:txBody>
      </p:sp>
    </p:spTree>
    <p:extLst>
      <p:ext uri="{BB962C8B-B14F-4D97-AF65-F5344CB8AC3E}">
        <p14:creationId xmlns:p14="http://schemas.microsoft.com/office/powerpoint/2010/main" val="3067307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Attachment Defined…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Attachment is an enduring connection established between a caregiver and a child within first years of life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Attachment serves a survival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Attachment is a bio-psycho-social-neuro phenomenon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The attachment process is a mutual regulatory system in which the caregiver and baby influence on another over time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495330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Factors in Caregiver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Difficulty accepting the pregnancy </a:t>
            </a:r>
          </a:p>
          <a:p>
            <a:r>
              <a:rPr lang="en-US" dirty="0"/>
              <a:t>Difficult pregnancy</a:t>
            </a:r>
          </a:p>
          <a:p>
            <a:r>
              <a:rPr lang="en-US" dirty="0"/>
              <a:t>Mental Health Conditions during pregnancy</a:t>
            </a:r>
          </a:p>
          <a:p>
            <a:r>
              <a:rPr lang="en-US" dirty="0"/>
              <a:t>Fears related to competency </a:t>
            </a:r>
          </a:p>
          <a:p>
            <a:r>
              <a:rPr lang="en-US" dirty="0"/>
              <a:t>Unresolved issues related to childhood experiences</a:t>
            </a:r>
          </a:p>
          <a:p>
            <a:r>
              <a:rPr lang="en-US" dirty="0"/>
              <a:t>Loss of a parent</a:t>
            </a:r>
          </a:p>
          <a:p>
            <a:r>
              <a:rPr lang="en-US" dirty="0"/>
              <a:t>Loss of a child</a:t>
            </a:r>
          </a:p>
          <a:p>
            <a:r>
              <a:rPr lang="en-US" dirty="0"/>
              <a:t>Poor relationship with partner</a:t>
            </a:r>
          </a:p>
          <a:p>
            <a:r>
              <a:rPr lang="en-US" dirty="0"/>
              <a:t>Absence of support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6278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Factors in Caregiver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Stressors in home and environment</a:t>
            </a:r>
          </a:p>
          <a:p>
            <a:r>
              <a:rPr lang="en-US" dirty="0"/>
              <a:t>High demands on caregiver</a:t>
            </a:r>
          </a:p>
          <a:p>
            <a:r>
              <a:rPr lang="en-US" dirty="0"/>
              <a:t>Poverty and associated stressors</a:t>
            </a:r>
          </a:p>
          <a:p>
            <a:r>
              <a:rPr lang="en-US" dirty="0"/>
              <a:t>Significant separations from parents during childhood</a:t>
            </a:r>
          </a:p>
          <a:p>
            <a:r>
              <a:rPr lang="en-US" dirty="0"/>
              <a:t>Real or perceived abandonment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767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Protective Factors in Caregiver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Social Support</a:t>
            </a:r>
          </a:p>
          <a:p>
            <a:r>
              <a:rPr lang="en-US" dirty="0"/>
              <a:t>Supportive early childhood relationships</a:t>
            </a:r>
          </a:p>
          <a:p>
            <a:r>
              <a:rPr lang="en-US" dirty="0"/>
              <a:t>Connection to the community</a:t>
            </a:r>
          </a:p>
          <a:p>
            <a:r>
              <a:rPr lang="en-US" dirty="0"/>
              <a:t>Ability to utilize support</a:t>
            </a:r>
          </a:p>
          <a:p>
            <a:r>
              <a:rPr lang="en-US" dirty="0"/>
              <a:t>Previous positive caregiving experiences</a:t>
            </a:r>
          </a:p>
          <a:p>
            <a:r>
              <a:rPr lang="en-US" dirty="0"/>
              <a:t>Positive experiences with adults outside of the home during childhood</a:t>
            </a:r>
          </a:p>
          <a:p>
            <a:r>
              <a:rPr lang="en-US" dirty="0"/>
              <a:t>Temperament traits:  Adaptability, persistence</a:t>
            </a:r>
          </a:p>
          <a:p>
            <a:r>
              <a:rPr lang="en-US" dirty="0"/>
              <a:t>Supportive partner</a:t>
            </a:r>
          </a:p>
        </p:txBody>
      </p:sp>
    </p:spTree>
    <p:extLst>
      <p:ext uri="{BB962C8B-B14F-4D97-AF65-F5344CB8AC3E}">
        <p14:creationId xmlns:p14="http://schemas.microsoft.com/office/powerpoint/2010/main" val="19820832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Protective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Stable household and finances</a:t>
            </a:r>
          </a:p>
          <a:p>
            <a:r>
              <a:rPr lang="en-US" dirty="0"/>
              <a:t>Openness to education</a:t>
            </a:r>
          </a:p>
          <a:p>
            <a:r>
              <a:rPr lang="en-US" dirty="0"/>
              <a:t>Capacity to reflect on feelings and thoughts of self and other</a:t>
            </a:r>
          </a:p>
          <a:p>
            <a:r>
              <a:rPr lang="en-US" dirty="0"/>
              <a:t>Secure attachment status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5073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Concerning Maternal Behaviors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High level of anxiety </a:t>
            </a:r>
          </a:p>
          <a:p>
            <a:r>
              <a:rPr lang="en-US" dirty="0"/>
              <a:t>Lack of connection with infant</a:t>
            </a:r>
          </a:p>
          <a:p>
            <a:r>
              <a:rPr lang="en-US" dirty="0"/>
              <a:t>Flat affect and withdrawal</a:t>
            </a:r>
          </a:p>
          <a:p>
            <a:r>
              <a:rPr lang="en-US" dirty="0"/>
              <a:t>Failure to speak of the infant by name </a:t>
            </a:r>
          </a:p>
          <a:p>
            <a:r>
              <a:rPr lang="en-US" dirty="0"/>
              <a:t>Negative interpretations of infant behavior</a:t>
            </a:r>
          </a:p>
          <a:p>
            <a:r>
              <a:rPr lang="en-US" dirty="0"/>
              <a:t>Negative comments regarding self or baby</a:t>
            </a:r>
          </a:p>
          <a:p>
            <a:r>
              <a:rPr lang="en-US" dirty="0"/>
              <a:t>Unrealistic expectations regarding infant</a:t>
            </a:r>
          </a:p>
          <a:p>
            <a:r>
              <a:rPr lang="en-US" dirty="0"/>
              <a:t>Lack of positive affect when interacting with infant</a:t>
            </a:r>
          </a:p>
          <a:p>
            <a:r>
              <a:rPr lang="en-US" dirty="0"/>
              <a:t>Slow or lack of responsiveness to baby</a:t>
            </a:r>
          </a:p>
        </p:txBody>
      </p:sp>
    </p:spTree>
    <p:extLst>
      <p:ext uri="{BB962C8B-B14F-4D97-AF65-F5344CB8AC3E}">
        <p14:creationId xmlns:p14="http://schemas.microsoft.com/office/powerpoint/2010/main" val="3797982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Concerning Maternal Behaviors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Lack of eye contact or gazing at baby</a:t>
            </a:r>
          </a:p>
          <a:p>
            <a:r>
              <a:rPr lang="en-US" dirty="0"/>
              <a:t>Lack of preparing for baby’s homecoming</a:t>
            </a:r>
          </a:p>
          <a:p>
            <a:r>
              <a:rPr lang="en-US" dirty="0"/>
              <a:t>Demonstrates a lack of knowledge related to caregiving</a:t>
            </a:r>
          </a:p>
          <a:p>
            <a:r>
              <a:rPr lang="en-US" dirty="0"/>
              <a:t>Mother appears different when baby not in their presence</a:t>
            </a:r>
          </a:p>
          <a:p>
            <a:r>
              <a:rPr lang="en-US" dirty="0"/>
              <a:t>Frequent requests for baby to be cared for by others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4360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Infant Characteristics that Predict Challenges in the Attachment Relationship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Prematurity</a:t>
            </a:r>
          </a:p>
          <a:p>
            <a:r>
              <a:rPr lang="en-US" dirty="0"/>
              <a:t>Ongoing Health Concerns</a:t>
            </a:r>
          </a:p>
          <a:p>
            <a:r>
              <a:rPr lang="en-US" dirty="0"/>
              <a:t>Excessive and persistent crying</a:t>
            </a:r>
          </a:p>
          <a:p>
            <a:r>
              <a:rPr lang="en-US" dirty="0"/>
              <a:t>Feeding difficulties</a:t>
            </a:r>
          </a:p>
          <a:p>
            <a:r>
              <a:rPr lang="en-US" dirty="0"/>
              <a:t>Regulatory challenges</a:t>
            </a:r>
          </a:p>
          <a:p>
            <a:r>
              <a:rPr lang="en-US" dirty="0"/>
              <a:t>Health condition or developmental disability</a:t>
            </a:r>
          </a:p>
          <a:p>
            <a:r>
              <a:rPr lang="en-US" dirty="0"/>
              <a:t>Slow to respond</a:t>
            </a:r>
          </a:p>
          <a:p>
            <a:r>
              <a:rPr lang="en-US" dirty="0"/>
              <a:t>Sensory processing challenges</a:t>
            </a:r>
          </a:p>
        </p:txBody>
      </p:sp>
    </p:spTree>
    <p:extLst>
      <p:ext uri="{BB962C8B-B14F-4D97-AF65-F5344CB8AC3E}">
        <p14:creationId xmlns:p14="http://schemas.microsoft.com/office/powerpoint/2010/main" val="35178341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Looking for congruence, consistency, detail </a:t>
            </a:r>
          </a:p>
          <a:p>
            <a:r>
              <a:rPr lang="en-US" dirty="0" smtClean="0"/>
              <a:t>Dismissive patterns have trouble giving details and demonstrate blocked emotional memory/awareness</a:t>
            </a:r>
          </a:p>
          <a:p>
            <a:r>
              <a:rPr lang="en-US" dirty="0" smtClean="0"/>
              <a:t>Unresolved</a:t>
            </a:r>
            <a:r>
              <a:rPr lang="en-US" dirty="0" smtClean="0"/>
              <a:t>:  High level of affect and emotionality in narrative and have great difficulty distinguishing between past and present.</a:t>
            </a:r>
          </a:p>
          <a:p>
            <a:r>
              <a:rPr lang="en-US" dirty="0" smtClean="0"/>
              <a:t>Preoccupied:  Back in forth in presentation  over-idealizes and then berates parents simultaneously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Adult Attachment Interview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5131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 questions and Narratives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Protocol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0368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Questions/Comments</a:t>
            </a:r>
          </a:p>
        </p:txBody>
      </p:sp>
      <p:sp>
        <p:nvSpPr>
          <p:cNvPr id="86019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63500" indent="0" fontAlgn="auto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3500" indent="0" fontAlgn="auto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Stacey Cornett, LISW-S, LMSW, IMH-E® (IV)</a:t>
            </a:r>
          </a:p>
          <a:p>
            <a:pPr marL="63500" indent="0" fontAlgn="auto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6608 </a:t>
            </a:r>
            <a:r>
              <a:rPr lang="en-US" alt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Stonegate</a:t>
            </a: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3500" indent="0" fontAlgn="auto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Guilford, IN  47022</a:t>
            </a:r>
          </a:p>
          <a:p>
            <a:pPr marL="63500" indent="0" fontAlgn="auto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staceycornett6@gmail.com</a:t>
            </a: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3500" indent="0" fontAlgn="auto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513 673 6287</a:t>
            </a:r>
          </a:p>
          <a:p>
            <a:pPr marL="63500" indent="0" fontAlgn="auto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3500" indent="0" fontAlgn="auto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Civic Research Institute</a:t>
            </a:r>
          </a:p>
          <a:p>
            <a:pPr marL="63500" indent="0" fontAlgn="auto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Home Based Services for High Risk Youth</a:t>
            </a:r>
          </a:p>
          <a:p>
            <a:pPr marL="63500" indent="0" fontAlgn="auto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Home Based Services in Infant and Early Childhood Mental Health</a:t>
            </a:r>
          </a:p>
          <a:p>
            <a:pPr marL="63500" indent="0" fontAlgn="auto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Embracing Youth and Families® An Intensive Home-based Services Model  (Upcoming)</a:t>
            </a:r>
          </a:p>
        </p:txBody>
      </p:sp>
    </p:spTree>
    <p:extLst>
      <p:ext uri="{BB962C8B-B14F-4D97-AF65-F5344CB8AC3E}">
        <p14:creationId xmlns:p14="http://schemas.microsoft.com/office/powerpoint/2010/main" val="1890706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/>
              <a:t>Attachment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 strong emotional tie</a:t>
            </a:r>
          </a:p>
          <a:p>
            <a:pPr eaLnBrk="1" hangingPunct="1"/>
            <a:r>
              <a:rPr lang="en-US" dirty="0"/>
              <a:t>To a specific person(s)</a:t>
            </a:r>
          </a:p>
          <a:p>
            <a:pPr eaLnBrk="1" hangingPunct="1"/>
            <a:r>
              <a:rPr lang="en-US" dirty="0"/>
              <a:t>Who supports that child’s need for safety and security </a:t>
            </a:r>
          </a:p>
          <a:p>
            <a:pPr eaLnBrk="1" hangingPunct="1"/>
            <a:r>
              <a:rPr lang="en-US" dirty="0"/>
              <a:t>Typically a person who serves in a caregiver role</a:t>
            </a:r>
          </a:p>
        </p:txBody>
      </p:sp>
      <p:pic>
        <p:nvPicPr>
          <p:cNvPr id="48132" name="Picture 4" descr="C:\Users\atomlin\AppData\Local\Microsoft\Windows\Temporary Internet Files\Content.IE5\0TCXWAU3\MP900444427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22250"/>
            <a:ext cx="3235325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4083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Attachment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Develops over time through repeated interactions between adult and child</a:t>
            </a:r>
          </a:p>
          <a:p>
            <a:pPr eaLnBrk="1" hangingPunct="1"/>
            <a:r>
              <a:rPr lang="en-US" dirty="0"/>
              <a:t>Will almost always develop give opportunity</a:t>
            </a:r>
          </a:p>
          <a:p>
            <a:pPr eaLnBrk="1" hangingPunct="1"/>
            <a:r>
              <a:rPr lang="en-US" dirty="0"/>
              <a:t>Meaning, child has access to an adult that provides caregiving and attention</a:t>
            </a:r>
          </a:p>
          <a:p>
            <a:pPr eaLnBrk="1" hangingPunct="1"/>
            <a:r>
              <a:rPr lang="en-US" dirty="0"/>
              <a:t>It is HIGHLY unlikely that a person is “non-attached”</a:t>
            </a:r>
          </a:p>
        </p:txBody>
      </p:sp>
    </p:spTree>
    <p:extLst>
      <p:ext uri="{BB962C8B-B14F-4D97-AF65-F5344CB8AC3E}">
        <p14:creationId xmlns:p14="http://schemas.microsoft.com/office/powerpoint/2010/main" val="3534936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of Attachment…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To learn basic trust and reciprocity</a:t>
            </a:r>
          </a:p>
          <a:p>
            <a:r>
              <a:rPr lang="en-US" sz="2800" dirty="0"/>
              <a:t>To support exploration and development</a:t>
            </a:r>
          </a:p>
          <a:p>
            <a:r>
              <a:rPr lang="en-US" sz="2800" dirty="0"/>
              <a:t>To develop the capacity for self-regulation</a:t>
            </a:r>
          </a:p>
          <a:p>
            <a:r>
              <a:rPr lang="en-US" sz="2800" dirty="0"/>
              <a:t> To provide resistance to stress and trauma</a:t>
            </a:r>
          </a:p>
          <a:p>
            <a:r>
              <a:rPr lang="en-US" sz="2800" dirty="0"/>
              <a:t>To develop a sense of self and healthy moral framework</a:t>
            </a:r>
          </a:p>
        </p:txBody>
      </p:sp>
    </p:spTree>
    <p:extLst>
      <p:ext uri="{BB962C8B-B14F-4D97-AF65-F5344CB8AC3E}">
        <p14:creationId xmlns:p14="http://schemas.microsoft.com/office/powerpoint/2010/main" val="220398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How attachment emerges…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Touch</a:t>
            </a:r>
          </a:p>
          <a:p>
            <a:r>
              <a:rPr lang="en-US" sz="2800" dirty="0"/>
              <a:t>Needs being met</a:t>
            </a:r>
          </a:p>
          <a:p>
            <a:r>
              <a:rPr lang="en-US" sz="2800" dirty="0"/>
              <a:t>Eye contact</a:t>
            </a:r>
          </a:p>
          <a:p>
            <a:r>
              <a:rPr lang="en-US" sz="2800" dirty="0"/>
              <a:t>Smile and positive affect</a:t>
            </a:r>
          </a:p>
          <a:p>
            <a:r>
              <a:rPr lang="en-US" sz="2800" dirty="0"/>
              <a:t>Repeated interactions and experiences</a:t>
            </a:r>
          </a:p>
        </p:txBody>
      </p:sp>
    </p:spTree>
    <p:extLst>
      <p:ext uri="{BB962C8B-B14F-4D97-AF65-F5344CB8AC3E}">
        <p14:creationId xmlns:p14="http://schemas.microsoft.com/office/powerpoint/2010/main" val="3524602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Attachment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/>
              <a:t>Secure</a:t>
            </a:r>
          </a:p>
          <a:p>
            <a:r>
              <a:rPr lang="en-US" sz="2800" dirty="0"/>
              <a:t>Avoidant</a:t>
            </a:r>
          </a:p>
          <a:p>
            <a:r>
              <a:rPr lang="en-US" sz="2800" dirty="0"/>
              <a:t>Ambivalent</a:t>
            </a:r>
          </a:p>
          <a:p>
            <a:r>
              <a:rPr lang="en-US" sz="2800" dirty="0"/>
              <a:t>Disorganized</a:t>
            </a:r>
          </a:p>
          <a:p>
            <a:r>
              <a:rPr lang="en-US" sz="2800" dirty="0"/>
              <a:t>All are adaptations to the caregiving experience</a:t>
            </a:r>
          </a:p>
          <a:p>
            <a:r>
              <a:rPr lang="en-US" sz="2800" dirty="0"/>
              <a:t>Can have more than one type of attachment:  Dominant Pattern</a:t>
            </a:r>
          </a:p>
        </p:txBody>
      </p:sp>
    </p:spTree>
    <p:extLst>
      <p:ext uri="{BB962C8B-B14F-4D97-AF65-F5344CB8AC3E}">
        <p14:creationId xmlns:p14="http://schemas.microsoft.com/office/powerpoint/2010/main" val="3291022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Secure Attachment Status…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/>
              <a:t>Experience of caregiver is consistent and nurturing</a:t>
            </a:r>
          </a:p>
          <a:p>
            <a:r>
              <a:rPr lang="en-US" sz="2800" dirty="0"/>
              <a:t>Infant expects to be cared for</a:t>
            </a:r>
          </a:p>
          <a:p>
            <a:r>
              <a:rPr lang="en-US" sz="2800" dirty="0"/>
              <a:t>Child is comfortable exploring their environment</a:t>
            </a:r>
          </a:p>
          <a:p>
            <a:r>
              <a:rPr lang="en-US" sz="2800" dirty="0"/>
              <a:t>Child can cope with separation </a:t>
            </a:r>
          </a:p>
          <a:p>
            <a:r>
              <a:rPr lang="en-US" sz="2800" dirty="0"/>
              <a:t>Child can be easily comforted in times of distress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714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Benefits of a Secure Attachment…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Better health</a:t>
            </a:r>
          </a:p>
          <a:p>
            <a:r>
              <a:rPr lang="en-US" sz="2400" dirty="0"/>
              <a:t>Higher Academic Performance</a:t>
            </a:r>
          </a:p>
          <a:p>
            <a:r>
              <a:rPr lang="en-US" sz="2400" dirty="0"/>
              <a:t>Better Peer and Adult Relationships</a:t>
            </a:r>
          </a:p>
          <a:p>
            <a:r>
              <a:rPr lang="en-US" sz="2400" dirty="0"/>
              <a:t>More Effective Coping Skills</a:t>
            </a:r>
          </a:p>
          <a:p>
            <a:r>
              <a:rPr lang="en-US" sz="2400" dirty="0"/>
              <a:t>Independence and Autonomy</a:t>
            </a:r>
          </a:p>
          <a:p>
            <a:r>
              <a:rPr lang="en-US" sz="2400" dirty="0"/>
              <a:t>Empathy, Compassion, and Conscience</a:t>
            </a:r>
          </a:p>
          <a:p>
            <a:r>
              <a:rPr lang="en-US" sz="2400" dirty="0"/>
              <a:t>Resilience</a:t>
            </a:r>
          </a:p>
        </p:txBody>
      </p:sp>
    </p:spTree>
    <p:extLst>
      <p:ext uri="{BB962C8B-B14F-4D97-AF65-F5344CB8AC3E}">
        <p14:creationId xmlns:p14="http://schemas.microsoft.com/office/powerpoint/2010/main" val="34299795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232</TotalTime>
  <Words>1150</Words>
  <Application>Microsoft Office PowerPoint</Application>
  <PresentationFormat>On-screen Show (4:3)</PresentationFormat>
  <Paragraphs>204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Candara</vt:lpstr>
      <vt:lpstr>Symbol</vt:lpstr>
      <vt:lpstr>Wingdings 2</vt:lpstr>
      <vt:lpstr>Waveform</vt:lpstr>
      <vt:lpstr>Clinical Use of the Adult Attachment Protocol</vt:lpstr>
      <vt:lpstr>Attachment Defined…</vt:lpstr>
      <vt:lpstr>Attachment</vt:lpstr>
      <vt:lpstr>Attachment</vt:lpstr>
      <vt:lpstr>Functions of Attachment…</vt:lpstr>
      <vt:lpstr> How attachment emerges…</vt:lpstr>
      <vt:lpstr>Types of Attachment</vt:lpstr>
      <vt:lpstr>Secure Attachment Status… </vt:lpstr>
      <vt:lpstr>Benefits of a Secure Attachment…</vt:lpstr>
      <vt:lpstr>Avoidant Attachment…</vt:lpstr>
      <vt:lpstr>Ambivalent Attachment…</vt:lpstr>
      <vt:lpstr>Disorganized Attachment…</vt:lpstr>
      <vt:lpstr>Attachment at Different Ages</vt:lpstr>
      <vt:lpstr>Secure/Autonomous Adult</vt:lpstr>
      <vt:lpstr>Insecure/Dismissing Adults</vt:lpstr>
      <vt:lpstr>Insecure/Preoccupied Adults</vt:lpstr>
      <vt:lpstr>Insecure/Unresolved Adult</vt:lpstr>
      <vt:lpstr>Child and Adult Attachment</vt:lpstr>
      <vt:lpstr>Prevalence of Insecure Attachment….</vt:lpstr>
      <vt:lpstr>Risk Factors in Caregiver </vt:lpstr>
      <vt:lpstr>Risk Factors in Caregiver</vt:lpstr>
      <vt:lpstr>Protective Factors in Caregiver</vt:lpstr>
      <vt:lpstr>Protective Factors</vt:lpstr>
      <vt:lpstr>Concerning Maternal Behaviors</vt:lpstr>
      <vt:lpstr>Concerning Maternal Behaviors</vt:lpstr>
      <vt:lpstr>Infant Characteristics that Predict Challenges in the Attachment Relationship</vt:lpstr>
      <vt:lpstr>Adult Attachment Interview</vt:lpstr>
      <vt:lpstr>Review Protocol </vt:lpstr>
      <vt:lpstr>Questions/Comments</vt:lpstr>
    </vt:vector>
  </TitlesOfParts>
  <Company>The Childrens Home of Cincinnati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Stacey Cornett</dc:creator>
  <cp:lastModifiedBy>SCORNETT</cp:lastModifiedBy>
  <cp:revision>16</cp:revision>
  <cp:lastPrinted>2018-01-23T17:10:05Z</cp:lastPrinted>
  <dcterms:created xsi:type="dcterms:W3CDTF">2016-05-09T18:33:29Z</dcterms:created>
  <dcterms:modified xsi:type="dcterms:W3CDTF">2018-01-23T17:15:36Z</dcterms:modified>
</cp:coreProperties>
</file>