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311" r:id="rId2"/>
    <p:sldId id="309" r:id="rId3"/>
    <p:sldId id="312" r:id="rId4"/>
    <p:sldId id="313" r:id="rId5"/>
    <p:sldId id="314" r:id="rId6"/>
    <p:sldId id="315" r:id="rId7"/>
    <p:sldId id="318" r:id="rId8"/>
    <p:sldId id="319" r:id="rId9"/>
    <p:sldId id="329" r:id="rId10"/>
    <p:sldId id="331" r:id="rId11"/>
    <p:sldId id="327" r:id="rId12"/>
    <p:sldId id="330" r:id="rId13"/>
    <p:sldId id="325" r:id="rId14"/>
    <p:sldId id="326" r:id="rId15"/>
    <p:sldId id="322" r:id="rId16"/>
    <p:sldId id="324" r:id="rId17"/>
    <p:sldId id="332" r:id="rId18"/>
    <p:sldId id="310" r:id="rId19"/>
  </p:sldIdLst>
  <p:sldSz cx="10058400" cy="77724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0941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1882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5282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376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547061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056473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565886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075298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1F74"/>
    <a:srgbClr val="5EB3E4"/>
    <a:srgbClr val="6A1E74"/>
    <a:srgbClr val="EE8012"/>
    <a:srgbClr val="007FAC"/>
    <a:srgbClr val="009BD2"/>
    <a:srgbClr val="CFCFEC"/>
    <a:srgbClr val="516628"/>
    <a:srgbClr val="5050BC"/>
    <a:srgbClr val="678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8235" autoAdjust="0"/>
    <p:restoredTop sz="95232" autoAdjust="0"/>
  </p:normalViewPr>
  <p:slideViewPr>
    <p:cSldViewPr>
      <p:cViewPr>
        <p:scale>
          <a:sx n="57" d="100"/>
          <a:sy n="57" d="100"/>
        </p:scale>
        <p:origin x="-1266" y="-282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3138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049" cy="464820"/>
          </a:xfrm>
          <a:prstGeom prst="rect">
            <a:avLst/>
          </a:prstGeom>
        </p:spPr>
        <p:txBody>
          <a:bodyPr vert="horz" lIns="90366" tIns="45184" rIns="90366" bIns="451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85" y="0"/>
            <a:ext cx="3038049" cy="464820"/>
          </a:xfrm>
          <a:prstGeom prst="rect">
            <a:avLst/>
          </a:prstGeom>
        </p:spPr>
        <p:txBody>
          <a:bodyPr vert="horz" lIns="90366" tIns="45184" rIns="90366" bIns="45184" rtlCol="0"/>
          <a:lstStyle>
            <a:lvl1pPr algn="r">
              <a:defRPr sz="1200"/>
            </a:lvl1pPr>
          </a:lstStyle>
          <a:p>
            <a:fld id="{EACC6C12-43B4-4F52-8309-9EA3F7BB434E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696913"/>
            <a:ext cx="45085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66" tIns="45184" rIns="90366" bIns="451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28" y="4415790"/>
            <a:ext cx="5608947" cy="4183380"/>
          </a:xfrm>
          <a:prstGeom prst="rect">
            <a:avLst/>
          </a:prstGeom>
        </p:spPr>
        <p:txBody>
          <a:bodyPr vert="horz" lIns="90366" tIns="45184" rIns="90366" bIns="451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30010"/>
            <a:ext cx="3038049" cy="464820"/>
          </a:xfrm>
          <a:prstGeom prst="rect">
            <a:avLst/>
          </a:prstGeom>
        </p:spPr>
        <p:txBody>
          <a:bodyPr vert="horz" lIns="90366" tIns="45184" rIns="90366" bIns="451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85" y="8830010"/>
            <a:ext cx="3038049" cy="464820"/>
          </a:xfrm>
          <a:prstGeom prst="rect">
            <a:avLst/>
          </a:prstGeom>
        </p:spPr>
        <p:txBody>
          <a:bodyPr vert="horz" lIns="90366" tIns="45184" rIns="90366" bIns="45184" rtlCol="0" anchor="b"/>
          <a:lstStyle>
            <a:lvl1pPr algn="r">
              <a:defRPr sz="1200"/>
            </a:lvl1pPr>
          </a:lstStyle>
          <a:p>
            <a:fld id="{A0697518-137D-4575-955E-FDF90EBF4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66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810000" y="5277252"/>
            <a:ext cx="5943600" cy="779597"/>
          </a:xfrm>
        </p:spPr>
        <p:txBody>
          <a:bodyPr/>
          <a:lstStyle>
            <a:lvl1pPr algn="r">
              <a:defRPr sz="5400" b="1" i="0">
                <a:solidFill>
                  <a:srgbClr val="5EB3E4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pPr lvl="0"/>
            <a:r>
              <a:rPr lang="en-US" altLang="en-US" noProof="0" dirty="0"/>
              <a:t>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6056850"/>
            <a:ext cx="5943600" cy="990600"/>
          </a:xfrm>
        </p:spPr>
        <p:txBody>
          <a:bodyPr/>
          <a:lstStyle>
            <a:lvl1pPr marL="0" indent="0" algn="r">
              <a:buFontTx/>
              <a:buNone/>
              <a:defRPr sz="2800" b="1" i="0">
                <a:solidFill>
                  <a:srgbClr val="691F74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4F257E4-21D1-4942-8ED0-EBB04EC7BB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2" b="27630"/>
          <a:stretch/>
        </p:blipFill>
        <p:spPr>
          <a:xfrm>
            <a:off x="0" y="2819400"/>
            <a:ext cx="10058400" cy="2133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321393-63C3-4E49-9A31-BE508159AD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32" y="423819"/>
            <a:ext cx="6702068" cy="15617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F6D9B85-075B-A048-B74B-BF8E1D2D3C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121" y="2097274"/>
            <a:ext cx="1515679" cy="397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E640F81-B6DC-234F-AF45-2F529563B9E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221" y="2092915"/>
            <a:ext cx="1155179" cy="3973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E79596-C97F-774C-90A6-FC9D10FEFC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821" y="2072694"/>
            <a:ext cx="1688579" cy="43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3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4B7AE1D-AFE8-6D4E-B1B9-62214BDB43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887955"/>
            <a:ext cx="7620000" cy="90636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8295704-30E6-C947-8F9C-B951FE71914C}"/>
              </a:ext>
            </a:extLst>
          </p:cNvPr>
          <p:cNvSpPr/>
          <p:nvPr userDrawn="1"/>
        </p:nvSpPr>
        <p:spPr>
          <a:xfrm>
            <a:off x="0" y="6887955"/>
            <a:ext cx="10058400" cy="926008"/>
          </a:xfrm>
          <a:prstGeom prst="rect">
            <a:avLst/>
          </a:prstGeom>
          <a:gradFill>
            <a:gsLst>
              <a:gs pos="32000">
                <a:srgbClr val="691F74">
                  <a:alpha val="0"/>
                </a:srgbClr>
              </a:gs>
              <a:gs pos="75000">
                <a:srgbClr val="691F7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2920" y="1813561"/>
            <a:ext cx="9052560" cy="4663440"/>
          </a:xfrm>
        </p:spPr>
        <p:txBody>
          <a:bodyPr/>
          <a:lstStyle>
            <a:lvl1pPr marL="0" indent="0">
              <a:buClr>
                <a:srgbClr val="5EB3E4"/>
              </a:buClr>
              <a:buSzPct val="100000"/>
              <a:buFontTx/>
              <a:buNone/>
              <a:defRPr b="1" i="0">
                <a:latin typeface="Effra Light" panose="020B0403020203020204" pitchFamily="34" charset="0"/>
                <a:cs typeface="Effra Light" panose="020B0403020203020204" pitchFamily="34" charset="0"/>
              </a:defRPr>
            </a:lvl1pPr>
            <a:lvl2pPr marL="827795" indent="-318383">
              <a:buClr>
                <a:srgbClr val="5EB3E4"/>
              </a:buClr>
              <a:buFont typeface="Courier New" panose="02070309020205020404" pitchFamily="49" charset="0"/>
              <a:buChar char="o"/>
              <a:defRPr b="0" i="0">
                <a:latin typeface="Effra Light" panose="020B0403020203020204" pitchFamily="34" charset="0"/>
                <a:cs typeface="Effra Light" panose="020B0403020203020204" pitchFamily="34" charset="0"/>
              </a:defRPr>
            </a:lvl2pPr>
            <a:lvl3pPr marL="1273531" indent="-254706">
              <a:buClr>
                <a:srgbClr val="691F74"/>
              </a:buClr>
              <a:buSzPct val="100000"/>
              <a:buFont typeface="Arial" panose="020B0604020202020204" pitchFamily="34" charset="0"/>
              <a:buChar char="•"/>
              <a:defRPr b="0" i="0">
                <a:latin typeface="Effra Light" panose="020B0403020203020204" pitchFamily="34" charset="0"/>
                <a:cs typeface="Effra Light" panose="020B0403020203020204" pitchFamily="34" charset="0"/>
              </a:defRPr>
            </a:lvl3pPr>
            <a:lvl4pPr marL="1782943" indent="-254706">
              <a:buClr>
                <a:srgbClr val="5EB3E4"/>
              </a:buClr>
              <a:buFont typeface="Wingdings" pitchFamily="2" charset="2"/>
              <a:buChar char="§"/>
              <a:defRPr b="0" i="0">
                <a:latin typeface="Effra Light" panose="020B0403020203020204" pitchFamily="34" charset="0"/>
                <a:cs typeface="Effra Light" panose="020B0403020203020204" pitchFamily="34" charset="0"/>
              </a:defRPr>
            </a:lvl4pPr>
            <a:lvl5pPr>
              <a:defRPr b="0" i="0">
                <a:latin typeface="Effra Light" panose="020B0403020203020204" pitchFamily="34" charset="0"/>
                <a:cs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Subhead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6720" y="7405311"/>
            <a:ext cx="716280" cy="367089"/>
          </a:xfrm>
          <a:ln/>
        </p:spPr>
        <p:txBody>
          <a:bodyPr/>
          <a:lstStyle>
            <a:lvl1pPr algn="l">
              <a:defRPr sz="1400"/>
            </a:lvl1pPr>
          </a:lstStyle>
          <a:p>
            <a:pPr>
              <a:defRPr/>
            </a:pPr>
            <a:fld id="{8C32FEEA-A035-426A-A0C3-5847D163055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54728"/>
            <a:ext cx="8412480" cy="912072"/>
          </a:xfrm>
        </p:spPr>
        <p:txBody>
          <a:bodyPr/>
          <a:lstStyle>
            <a:lvl1pPr algn="l">
              <a:defRPr sz="4800" b="0" i="0">
                <a:solidFill>
                  <a:srgbClr val="5EB3E4"/>
                </a:solidFill>
                <a:latin typeface="Effra Medium" panose="020B0603020203020204" pitchFamily="34" charset="0"/>
                <a:cs typeface="Effra Medium" panose="020B06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3D4846B-44B9-0E4D-8BEA-E11C4CF76C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987930"/>
            <a:ext cx="3120668" cy="72719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15C05DF-6991-D140-9CA3-88F5886991E6}"/>
              </a:ext>
            </a:extLst>
          </p:cNvPr>
          <p:cNvSpPr/>
          <p:nvPr userDrawn="1"/>
        </p:nvSpPr>
        <p:spPr>
          <a:xfrm>
            <a:off x="0" y="914400"/>
            <a:ext cx="10058400" cy="76200"/>
          </a:xfrm>
          <a:prstGeom prst="rect">
            <a:avLst/>
          </a:prstGeom>
          <a:solidFill>
            <a:srgbClr val="691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1D99F44-2755-D043-B786-9CB65DBC5B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2497" y="7038704"/>
            <a:ext cx="692188" cy="6186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2EAD9AE-1204-3D40-A248-B7DDC64837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0400" y="7038704"/>
            <a:ext cx="692188" cy="6186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28333F1-9130-2F42-9D6C-2F2A4155DD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76897" y="7048568"/>
            <a:ext cx="692188" cy="61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00485B-C7DD-7143-881E-97B1DE3697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" r="7362"/>
          <a:stretch/>
        </p:blipFill>
        <p:spPr>
          <a:xfrm>
            <a:off x="0" y="-25400"/>
            <a:ext cx="10058400" cy="784167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07C5493-1FE5-034A-ADD8-86B1390D2598}"/>
              </a:ext>
            </a:extLst>
          </p:cNvPr>
          <p:cNvSpPr/>
          <p:nvPr userDrawn="1"/>
        </p:nvSpPr>
        <p:spPr>
          <a:xfrm>
            <a:off x="76200" y="5638800"/>
            <a:ext cx="10058400" cy="1219200"/>
          </a:xfrm>
          <a:prstGeom prst="rect">
            <a:avLst/>
          </a:prstGeom>
          <a:solidFill>
            <a:srgbClr val="691F74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4572000"/>
            <a:ext cx="8412480" cy="912072"/>
          </a:xfrm>
        </p:spPr>
        <p:txBody>
          <a:bodyPr/>
          <a:lstStyle>
            <a:lvl1pPr algn="ctr">
              <a:defRPr sz="7200" b="0" i="0">
                <a:solidFill>
                  <a:schemeClr val="accent3"/>
                </a:solidFill>
                <a:latin typeface="Effra Medium" panose="020B0603020203020204" pitchFamily="34" charset="0"/>
                <a:cs typeface="Effra Medium" panose="020B06030202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3B4C8F-E52B-9D44-B31D-6AD3B19087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791200"/>
            <a:ext cx="3962400" cy="9233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324E23D-B998-0642-A450-2769A65034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620" y="7114736"/>
            <a:ext cx="1293160" cy="444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5318627-BEB4-7D48-A5B7-072444DF988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39" y="7099000"/>
            <a:ext cx="1696721" cy="44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26AB2B8-FCCA-4A4A-B085-5CA15AA580E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040" y="7086600"/>
            <a:ext cx="1864710" cy="48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72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2920" y="311256"/>
            <a:ext cx="905256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2920" y="1813560"/>
            <a:ext cx="9052560" cy="51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7077922"/>
            <a:ext cx="318516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781800"/>
            <a:ext cx="234696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5EB3E4"/>
                </a:solidFill>
              </a:defRPr>
            </a:lvl1pPr>
          </a:lstStyle>
          <a:p>
            <a:pPr>
              <a:defRPr/>
            </a:pPr>
            <a:fld id="{3BEC7670-C45F-496B-88FD-4BFFD93478D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84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5pPr>
      <a:lvl6pPr marL="509412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6pPr>
      <a:lvl7pPr marL="1018824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7pPr>
      <a:lvl8pPr marL="1528237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8pPr>
      <a:lvl9pPr marL="2037649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9pPr>
    </p:titleStyle>
    <p:bodyStyle>
      <a:lvl1pPr marL="382059" indent="-382059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73531" indent="-25470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782943" indent="-254706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92355" indent="-254706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801767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311180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820592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330004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scornett@tchcincy.or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childparentpsychotherapy.com/abou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childparentpsychotherapy.com/abou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FC6C59D4-5C5A-2249-B8AA-B1D647DFF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5029200"/>
            <a:ext cx="9525000" cy="1027649"/>
          </a:xfrm>
        </p:spPr>
        <p:txBody>
          <a:bodyPr/>
          <a:lstStyle/>
          <a:p>
            <a:r>
              <a:rPr lang="en-US" sz="3600" dirty="0" smtClean="0"/>
              <a:t>Best Practices in Early Childhood Mental Health Intervention </a:t>
            </a:r>
            <a:endParaRPr lang="en-US" sz="36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88F948ED-FD7D-DC4D-A788-FAC5EAAE7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6056850"/>
            <a:ext cx="9525000" cy="990600"/>
          </a:xfrm>
        </p:spPr>
        <p:txBody>
          <a:bodyPr/>
          <a:lstStyle/>
          <a:p>
            <a:r>
              <a:rPr lang="en-US" sz="2400" dirty="0" smtClean="0"/>
              <a:t>Identifying and Integrating Interventions for Young Children of Addicted Parents Conference:  Presented by the Collaborative for Children of Addicted Parents  </a:t>
            </a:r>
          </a:p>
          <a:p>
            <a:r>
              <a:rPr lang="en-US" dirty="0" smtClean="0"/>
              <a:t>Nov 1,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652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Importance of Attachment</a:t>
            </a:r>
          </a:p>
          <a:p>
            <a:r>
              <a:rPr lang="en-US" b="0" dirty="0" smtClean="0"/>
              <a:t>Dyadic in Nature</a:t>
            </a:r>
          </a:p>
          <a:p>
            <a:r>
              <a:rPr lang="en-US" b="0" dirty="0" smtClean="0"/>
              <a:t>Cultural Influences</a:t>
            </a:r>
          </a:p>
          <a:p>
            <a:r>
              <a:rPr lang="en-US" b="0" dirty="0" smtClean="0"/>
              <a:t>Interpersonal Violence is a Stressor </a:t>
            </a:r>
          </a:p>
          <a:p>
            <a:r>
              <a:rPr lang="en-US" b="0" dirty="0" smtClean="0"/>
              <a:t>Importance of Relationship</a:t>
            </a:r>
          </a:p>
          <a:p>
            <a:r>
              <a:rPr lang="en-US" b="0" dirty="0" smtClean="0"/>
              <a:t>Speak the Unspeakable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2FEEA-A035-426A-A0C3-5847D1630551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CPP:  Conceptual Premises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06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2FEEA-A035-426A-A0C3-5847D1630551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Example </a:t>
            </a:r>
            <a:endParaRPr lang="en-US" dirty="0"/>
          </a:p>
        </p:txBody>
      </p:sp>
      <p:pic>
        <p:nvPicPr>
          <p:cNvPr id="1026" name="Picture 2" descr="https://free-images.com/lg/2165/girl_bicycle_garden_peo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9372600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821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0" dirty="0"/>
              <a:t>A behavioral approach to treatment which is evidenced-based and teaches skills to assist youth with behavioral health </a:t>
            </a:r>
            <a:r>
              <a:rPr lang="en-US" sz="3200" b="0" dirty="0" smtClean="0"/>
              <a:t>challenges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0" dirty="0" smtClean="0"/>
              <a:t>The </a:t>
            </a:r>
            <a:r>
              <a:rPr lang="en-US" sz="3200" b="0" dirty="0"/>
              <a:t>program is used in residential programs, schools and is taught to parents to manage children in their </a:t>
            </a:r>
            <a:r>
              <a:rPr lang="en-US" sz="3200" b="0" dirty="0" smtClean="0"/>
              <a:t>homes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200" b="0" dirty="0"/>
              <a:t>Once the teaching procedures are understood, skills can be developed or individualized.  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2FEEA-A035-426A-A0C3-5847D1630551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Family Model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72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0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93371" y="0"/>
            <a:ext cx="9471408" cy="312112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862" y="936904"/>
            <a:ext cx="8112677" cy="1502305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Goals within the TFM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1" y="2743200"/>
            <a:ext cx="9538168" cy="4800599"/>
          </a:xfrm>
        </p:spPr>
        <p:txBody>
          <a:bodyPr>
            <a:noAutofit/>
          </a:bodyPr>
          <a:lstStyle/>
          <a:p>
            <a:r>
              <a:rPr lang="en-US" sz="2800" b="0" dirty="0">
                <a:solidFill>
                  <a:srgbClr val="000000"/>
                </a:solidFill>
              </a:rPr>
              <a:t>Teach youth and caregivers new skills </a:t>
            </a:r>
            <a:endParaRPr lang="en-US" sz="2800" b="0" dirty="0" smtClean="0">
              <a:solidFill>
                <a:srgbClr val="000000"/>
              </a:solidFill>
            </a:endParaRPr>
          </a:p>
          <a:p>
            <a:r>
              <a:rPr lang="en-US" sz="2800" b="0" dirty="0">
                <a:solidFill>
                  <a:srgbClr val="000000"/>
                </a:solidFill>
              </a:rPr>
              <a:t>U</a:t>
            </a:r>
            <a:r>
              <a:rPr lang="en-US" sz="2800" b="0" dirty="0" smtClean="0">
                <a:solidFill>
                  <a:srgbClr val="000000"/>
                </a:solidFill>
              </a:rPr>
              <a:t>nderstand </a:t>
            </a:r>
            <a:r>
              <a:rPr lang="en-US" sz="2800" b="0" dirty="0">
                <a:solidFill>
                  <a:srgbClr val="000000"/>
                </a:solidFill>
              </a:rPr>
              <a:t>how a behavior is learned </a:t>
            </a:r>
            <a:r>
              <a:rPr lang="en-US" sz="2800" b="0" dirty="0" smtClean="0">
                <a:solidFill>
                  <a:srgbClr val="000000"/>
                </a:solidFill>
              </a:rPr>
              <a:t> so we </a:t>
            </a:r>
            <a:r>
              <a:rPr lang="en-US" sz="2800" b="0" dirty="0">
                <a:solidFill>
                  <a:srgbClr val="000000"/>
                </a:solidFill>
              </a:rPr>
              <a:t>can teach new behavior.</a:t>
            </a:r>
          </a:p>
          <a:p>
            <a:r>
              <a:rPr lang="en-US" sz="2800" b="0" dirty="0" smtClean="0">
                <a:solidFill>
                  <a:srgbClr val="000000"/>
                </a:solidFill>
              </a:rPr>
              <a:t>Bring about </a:t>
            </a:r>
            <a:r>
              <a:rPr lang="en-US" sz="2800" b="0" dirty="0">
                <a:solidFill>
                  <a:srgbClr val="000000"/>
                </a:solidFill>
              </a:rPr>
              <a:t>positive, socially acceptable behavior, </a:t>
            </a:r>
            <a:r>
              <a:rPr lang="en-US" sz="2800" b="0" dirty="0" smtClean="0">
                <a:solidFill>
                  <a:srgbClr val="000000"/>
                </a:solidFill>
              </a:rPr>
              <a:t>by teaching skills </a:t>
            </a:r>
            <a:endParaRPr lang="en-US" sz="2800" b="0" dirty="0">
              <a:solidFill>
                <a:srgbClr val="000000"/>
              </a:solidFill>
            </a:endParaRPr>
          </a:p>
          <a:p>
            <a:r>
              <a:rPr lang="en-US" sz="2800" b="0" dirty="0">
                <a:solidFill>
                  <a:srgbClr val="000000"/>
                </a:solidFill>
              </a:rPr>
              <a:t>D</a:t>
            </a:r>
            <a:r>
              <a:rPr lang="en-US" sz="2800" b="0" dirty="0" smtClean="0">
                <a:solidFill>
                  <a:srgbClr val="000000"/>
                </a:solidFill>
              </a:rPr>
              <a:t>ecrease </a:t>
            </a:r>
            <a:r>
              <a:rPr lang="en-US" sz="2800" b="0" dirty="0">
                <a:solidFill>
                  <a:srgbClr val="000000"/>
                </a:solidFill>
              </a:rPr>
              <a:t>inappropriate behavior </a:t>
            </a:r>
            <a:endParaRPr lang="en-US" sz="2800" b="0" dirty="0" smtClean="0">
              <a:solidFill>
                <a:srgbClr val="000000"/>
              </a:solidFill>
            </a:endParaRPr>
          </a:p>
          <a:p>
            <a:r>
              <a:rPr lang="en-US" sz="2800" b="0" dirty="0" smtClean="0">
                <a:solidFill>
                  <a:srgbClr val="000000"/>
                </a:solidFill>
              </a:rPr>
              <a:t>We </a:t>
            </a:r>
            <a:r>
              <a:rPr lang="en-US" sz="2800" b="0" dirty="0">
                <a:solidFill>
                  <a:srgbClr val="000000"/>
                </a:solidFill>
              </a:rPr>
              <a:t>don’t use punishment.  </a:t>
            </a:r>
          </a:p>
          <a:p>
            <a:r>
              <a:rPr lang="en-US" sz="2800" b="0" dirty="0">
                <a:solidFill>
                  <a:srgbClr val="000000"/>
                </a:solidFill>
              </a:rPr>
              <a:t>We apply positive and negative consequences following </a:t>
            </a:r>
            <a:r>
              <a:rPr lang="en-US" sz="2800" b="0" dirty="0" smtClean="0">
                <a:solidFill>
                  <a:srgbClr val="000000"/>
                </a:solidFill>
              </a:rPr>
              <a:t>behavior by explaining behavior and child oriented rationales </a:t>
            </a:r>
          </a:p>
          <a:p>
            <a:r>
              <a:rPr lang="en-US" sz="2800" b="0" dirty="0" smtClean="0">
                <a:solidFill>
                  <a:srgbClr val="000000"/>
                </a:solidFill>
              </a:rPr>
              <a:t>We </a:t>
            </a:r>
            <a:r>
              <a:rPr lang="en-US" sz="2800" b="0" dirty="0">
                <a:solidFill>
                  <a:srgbClr val="000000"/>
                </a:solidFill>
              </a:rPr>
              <a:t>try to ensure the skills are generalizable.</a:t>
            </a:r>
          </a:p>
        </p:txBody>
      </p:sp>
    </p:spTree>
    <p:extLst>
      <p:ext uri="{BB962C8B-B14F-4D97-AF65-F5344CB8AC3E}">
        <p14:creationId xmlns:p14="http://schemas.microsoft.com/office/powerpoint/2010/main" val="1584184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65291" y="362712"/>
            <a:ext cx="9527819" cy="7046976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1092394"/>
            <a:ext cx="2882849" cy="5587612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Communicate to Parents the Elements of  Good Relationships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839794" y="2331720"/>
            <a:ext cx="0" cy="310896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721" y="1092394"/>
            <a:ext cx="5830710" cy="5587612"/>
          </a:xfrm>
        </p:spPr>
        <p:txBody>
          <a:bodyPr anchor="ctr">
            <a:noAutofit/>
          </a:bodyPr>
          <a:lstStyle/>
          <a:p>
            <a:r>
              <a:rPr lang="en-US" sz="3000" b="0" dirty="0"/>
              <a:t>Show affection through voice tone, appropriate touch, praise, valuing statements.</a:t>
            </a:r>
          </a:p>
          <a:p>
            <a:r>
              <a:rPr lang="en-US" sz="3000" b="0" dirty="0"/>
              <a:t>Provide empathy.</a:t>
            </a:r>
          </a:p>
          <a:p>
            <a:r>
              <a:rPr lang="en-US" sz="3000" b="0" dirty="0"/>
              <a:t>Show concern when needed. </a:t>
            </a:r>
          </a:p>
          <a:p>
            <a:r>
              <a:rPr lang="en-US" sz="3000" b="0" dirty="0"/>
              <a:t>Be the child’s advocate by ensuring their needs are met and feelings acknowledged.  </a:t>
            </a:r>
          </a:p>
          <a:p>
            <a:r>
              <a:rPr lang="en-US" sz="3000" b="0" dirty="0"/>
              <a:t>Help child solve problems.</a:t>
            </a:r>
          </a:p>
          <a:p>
            <a:r>
              <a:rPr lang="en-US" sz="3000" b="0" dirty="0"/>
              <a:t>Spend time with the child.</a:t>
            </a:r>
          </a:p>
          <a:p>
            <a:r>
              <a:rPr lang="en-US" sz="3000" b="0" dirty="0"/>
              <a:t>Show respect.</a:t>
            </a:r>
          </a:p>
        </p:txBody>
      </p:sp>
    </p:spTree>
    <p:extLst>
      <p:ext uri="{BB962C8B-B14F-4D97-AF65-F5344CB8AC3E}">
        <p14:creationId xmlns:p14="http://schemas.microsoft.com/office/powerpoint/2010/main" val="3119765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 smtClean="0"/>
              <a:t>Effective Praise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 smtClean="0"/>
              <a:t>Preventative Teaching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 smtClean="0"/>
              <a:t>Corrective Teaching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 smtClean="0"/>
              <a:t>Intensive Teaching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0" dirty="0" smtClean="0"/>
              <a:t>Counseling </a:t>
            </a:r>
            <a:endParaRPr lang="en-US" sz="40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2FEEA-A035-426A-A0C3-5847D1630551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Interactions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79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2FEEA-A035-426A-A0C3-5847D1630551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Example </a:t>
            </a:r>
            <a:endParaRPr lang="en-US" dirty="0"/>
          </a:p>
        </p:txBody>
      </p:sp>
      <p:pic>
        <p:nvPicPr>
          <p:cNvPr id="3074" name="Picture 2" descr="https://free-images.com/sm/ac8f/cdsa_preschool_photos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88" y="1828800"/>
            <a:ext cx="9314411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64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Stacey Cornett, LISW-S, LCSW, IMH-E® (IV-Clinical Mentor) </a:t>
            </a:r>
          </a:p>
          <a:p>
            <a:endParaRPr lang="en-US" b="0" dirty="0"/>
          </a:p>
          <a:p>
            <a:r>
              <a:rPr lang="en-US" b="0" dirty="0" smtClean="0">
                <a:hlinkClick r:id="rId2"/>
              </a:rPr>
              <a:t>scornett@tchcincy.org</a:t>
            </a:r>
            <a:endParaRPr lang="en-US" b="0" dirty="0" smtClean="0"/>
          </a:p>
          <a:p>
            <a:endParaRPr lang="en-US" b="0" dirty="0"/>
          </a:p>
          <a:p>
            <a:r>
              <a:rPr lang="en-US" b="0" dirty="0" smtClean="0"/>
              <a:t>513 272 2800  </a:t>
            </a:r>
            <a:endParaRPr lang="en-US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2FEEA-A035-426A-A0C3-5847D1630551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Contact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141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78A26516-8811-4142-A4DC-4A45A68D5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55703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503DA16-101D-7F45-B174-EF5425B1D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2FEEA-A035-426A-A0C3-5847D163055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3B3E1B5-7C01-9441-8960-E5918D31C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and Introductions </a:t>
            </a:r>
            <a:endParaRPr lang="en-US" dirty="0"/>
          </a:p>
        </p:txBody>
      </p:sp>
      <p:pic>
        <p:nvPicPr>
          <p:cNvPr id="5" name="Content Placeholder 4" descr="A hand holding an object&#10;&#10;Description automatically generated">
            <a:extLst>
              <a:ext uri="{FF2B5EF4-FFF2-40B4-BE49-F238E27FC236}">
                <a16:creationId xmlns:a16="http://schemas.microsoft.com/office/drawing/2014/main" xmlns="" id="{DFB3B395-5D19-46F1-88F2-DB8D63121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049" y="1279525"/>
            <a:ext cx="8128303" cy="542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98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Participants will be able to give 3 examples of specific practices that are key in IECMH practice.</a:t>
            </a:r>
          </a:p>
          <a:p>
            <a:endParaRPr lang="en-US" b="0" dirty="0"/>
          </a:p>
          <a:p>
            <a:r>
              <a:rPr lang="en-US" b="0" dirty="0" smtClean="0"/>
              <a:t>Participants will be able to offer an explanation of the importance of Reflective Practice/Consultation in the field of IECMH practice.  </a:t>
            </a:r>
            <a:endParaRPr lang="en-US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2FEEA-A035-426A-A0C3-5847D1630551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215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20" y="1219200"/>
            <a:ext cx="9052560" cy="5562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0" dirty="0" smtClean="0">
                <a:ea typeface="Arial Unicode MS" charset="0"/>
                <a:cs typeface="Arial Unicode MS" charset="0"/>
              </a:rPr>
              <a:t>Young children </a:t>
            </a:r>
            <a:r>
              <a:rPr lang="en-US" sz="2800" b="0" dirty="0">
                <a:ea typeface="Arial Unicode MS" charset="0"/>
                <a:cs typeface="Arial Unicode MS" charset="0"/>
              </a:rPr>
              <a:t>exist in the context of their caregiving relationships and within the cultural context of their family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0" dirty="0">
                <a:ea typeface="Arial Unicode MS" charset="0"/>
                <a:cs typeface="Arial Unicode MS" charset="0"/>
              </a:rPr>
              <a:t>Experiences during pregnancy and in the first three years lay the foundation for all future development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0" dirty="0">
                <a:ea typeface="Arial Unicode MS" charset="0"/>
                <a:cs typeface="Arial Unicode MS" charset="0"/>
              </a:rPr>
              <a:t>Relationships are critical: best way to support babies and young children is to support their parents/families to build/strengthen nurturing relationships with them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0" dirty="0">
                <a:ea typeface="Arial Unicode MS" charset="0"/>
                <a:cs typeface="Arial Unicode MS" charset="0"/>
              </a:rPr>
              <a:t>There can be both ghosts and angels in the nursery that will impact the emerging attachment </a:t>
            </a:r>
            <a:r>
              <a:rPr lang="en-US" sz="2800" b="0" dirty="0" smtClean="0">
                <a:ea typeface="Arial Unicode MS" charset="0"/>
                <a:cs typeface="Arial Unicode MS" charset="0"/>
              </a:rPr>
              <a:t>relationship (Alliance for the Advancement of IMH, 2019)</a:t>
            </a:r>
            <a:endParaRPr lang="en-US" sz="2800" b="0" dirty="0">
              <a:ea typeface="Arial Unicode MS" charset="0"/>
              <a:cs typeface="Arial Unicode MS" charset="0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2FEEA-A035-426A-A0C3-5847D1630551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IECMH Principles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591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20" y="1295400"/>
            <a:ext cx="9052560" cy="5181601"/>
          </a:xfrm>
        </p:spPr>
        <p:txBody>
          <a:bodyPr/>
          <a:lstStyle/>
          <a:p>
            <a:r>
              <a:rPr lang="en-US" sz="3200" b="0" dirty="0" smtClean="0"/>
              <a:t>Provide support to the dyad through a combination of services:  Linkages to concrete resources, crisis intervention, developmental guidance, supportive counseling, and child/parent psychotherapy  </a:t>
            </a:r>
          </a:p>
          <a:p>
            <a:endParaRPr lang="en-US" sz="3200" b="0" dirty="0" smtClean="0"/>
          </a:p>
          <a:p>
            <a:r>
              <a:rPr lang="en-US" sz="3200" b="0" dirty="0" smtClean="0"/>
              <a:t>Receive reflective supervision/consultation to step back and consider the impact of the work on the child, caregivers and clinician </a:t>
            </a:r>
            <a:endParaRPr lang="en-US" sz="3200" b="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2FEEA-A035-426A-A0C3-5847D1630551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 Standards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21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Dyadic in nature</a:t>
            </a:r>
          </a:p>
          <a:p>
            <a:r>
              <a:rPr lang="en-US" b="0" dirty="0" smtClean="0"/>
              <a:t>Relationship-Based Interventions</a:t>
            </a:r>
          </a:p>
          <a:p>
            <a:r>
              <a:rPr lang="en-US" b="0" dirty="0" smtClean="0"/>
              <a:t>Strengthen Parental Capacity to Support Attachment</a:t>
            </a:r>
          </a:p>
          <a:p>
            <a:r>
              <a:rPr lang="en-US" b="0" dirty="0" smtClean="0"/>
              <a:t>Trauma-Informed </a:t>
            </a:r>
          </a:p>
          <a:p>
            <a:r>
              <a:rPr lang="en-US" b="0" dirty="0" smtClean="0"/>
              <a:t>Culturally Sensitive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2FEEA-A035-426A-A0C3-5847D1630551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Evidence-Based Practices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39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20" y="1143000"/>
            <a:ext cx="9052560" cy="5334001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 smtClean="0"/>
              <a:t>Therapy </a:t>
            </a:r>
            <a:r>
              <a:rPr lang="en-US" b="0" dirty="0"/>
              <a:t>for young children from birth through age five and their parents/caregivers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/>
              <a:t>Supports family strengths and relationships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/>
              <a:t>Helps families heal and grow after stressful experiences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/>
              <a:t>Respects family and </a:t>
            </a:r>
            <a:r>
              <a:rPr lang="en-US" b="0" dirty="0" smtClean="0"/>
              <a:t>cultural  influences  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://childparentpsychotherapy.com/about/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2FEEA-A035-426A-A0C3-5847D1630551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Parent Psychotherapy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87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20" y="1371600"/>
            <a:ext cx="9052560" cy="541020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0" dirty="0" smtClean="0"/>
              <a:t>Children have experienced scary or painful events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0" dirty="0" smtClean="0"/>
              <a:t>Children show difficult behavior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0" dirty="0" smtClean="0"/>
              <a:t>Children have a change in placement or caregivers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0" dirty="0" smtClean="0"/>
              <a:t>Caregivers have physical health or mental health difficulties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0" dirty="0" smtClean="0"/>
              <a:t>Caregivers want improved parent-child relationships  </a:t>
            </a:r>
            <a:r>
              <a:rPr lang="en-US" sz="2800" b="0" dirty="0">
                <a:hlinkClick r:id="rId2"/>
              </a:rPr>
              <a:t>http://childparentpsychotherapy.com/about/</a:t>
            </a:r>
            <a:endParaRPr lang="en-US" sz="28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2FEEA-A035-426A-A0C3-5847D1630551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CPP Indications…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561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20" y="1524000"/>
            <a:ext cx="9052560" cy="4953001"/>
          </a:xfrm>
        </p:spPr>
        <p:txBody>
          <a:bodyPr/>
          <a:lstStyle/>
          <a:p>
            <a:r>
              <a:rPr lang="en-US" b="0" dirty="0" smtClean="0"/>
              <a:t>Return to normal development, coping, or reciprocity in relationships</a:t>
            </a:r>
          </a:p>
          <a:p>
            <a:r>
              <a:rPr lang="en-US" b="0" dirty="0" smtClean="0"/>
              <a:t>Increased capacity to respond to threats realistically</a:t>
            </a:r>
          </a:p>
          <a:p>
            <a:r>
              <a:rPr lang="en-US" b="0" dirty="0" smtClean="0"/>
              <a:t>Maintain regular levels of arousal</a:t>
            </a:r>
          </a:p>
          <a:p>
            <a:r>
              <a:rPr lang="en-US" b="0" dirty="0" smtClean="0"/>
              <a:t>Establish trust in body sensations</a:t>
            </a:r>
          </a:p>
          <a:p>
            <a:r>
              <a:rPr lang="en-US" b="0" dirty="0" smtClean="0"/>
              <a:t>Normalize the traumatic responses and place the experience in perspective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2FEEA-A035-426A-A0C3-5847D1630551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CPP Therapeutic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06154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1317F"/>
      </a:accent1>
      <a:accent2>
        <a:srgbClr val="FFAA01"/>
      </a:accent2>
      <a:accent3>
        <a:srgbClr val="FFFFFF"/>
      </a:accent3>
      <a:accent4>
        <a:srgbClr val="000000"/>
      </a:accent4>
      <a:accent5>
        <a:srgbClr val="31317F"/>
      </a:accent5>
      <a:accent6>
        <a:srgbClr val="31317F"/>
      </a:accent6>
      <a:hlink>
        <a:srgbClr val="31317F"/>
      </a:hlink>
      <a:folHlink>
        <a:srgbClr val="31317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12361</TotalTime>
  <Words>601</Words>
  <Application>Microsoft Office PowerPoint</Application>
  <PresentationFormat>Custom</PresentationFormat>
  <Paragraphs>98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Best Practices in Early Childhood Mental Health Intervention </vt:lpstr>
      <vt:lpstr>Welcome and Introductions </vt:lpstr>
      <vt:lpstr>Objectives</vt:lpstr>
      <vt:lpstr>IECMH Principles </vt:lpstr>
      <vt:lpstr>Best Practice Standards </vt:lpstr>
      <vt:lpstr>Evidence-Based Practices </vt:lpstr>
      <vt:lpstr>Child Parent Psychotherapy</vt:lpstr>
      <vt:lpstr>CPP Indications…</vt:lpstr>
      <vt:lpstr>CPP Therapeutic Objectives</vt:lpstr>
      <vt:lpstr>CPP:  Conceptual Premises </vt:lpstr>
      <vt:lpstr>Case Example </vt:lpstr>
      <vt:lpstr>Teaching Family Model </vt:lpstr>
      <vt:lpstr>Goals within the TFM </vt:lpstr>
      <vt:lpstr>Communicate to Parents the Elements of  Good Relationships</vt:lpstr>
      <vt:lpstr>Teaching Interactions</vt:lpstr>
      <vt:lpstr>Case Example </vt:lpstr>
      <vt:lpstr>Questions and Contact Info</vt:lpstr>
      <vt:lpstr>Thank you!</vt:lpstr>
    </vt:vector>
  </TitlesOfParts>
  <Company>Intrinzic Marketing and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Julie Lange</dc:creator>
  <cp:lastModifiedBy>Stacey Cornett</cp:lastModifiedBy>
  <cp:revision>711</cp:revision>
  <cp:lastPrinted>2019-10-25T20:48:12Z</cp:lastPrinted>
  <dcterms:created xsi:type="dcterms:W3CDTF">2005-06-02T18:14:02Z</dcterms:created>
  <dcterms:modified xsi:type="dcterms:W3CDTF">2019-10-28T01:09:24Z</dcterms:modified>
</cp:coreProperties>
</file>