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1" r:id="rId5"/>
    <p:sldId id="260" r:id="rId6"/>
    <p:sldId id="262" r:id="rId7"/>
    <p:sldId id="263" r:id="rId8"/>
    <p:sldId id="264" r:id="rId9"/>
    <p:sldId id="265" r:id="rId10"/>
    <p:sldId id="266" r:id="rId11"/>
    <p:sldId id="269" r:id="rId12"/>
    <p:sldId id="268" r:id="rId13"/>
    <p:sldId id="272" r:id="rId14"/>
    <p:sldId id="273" r:id="rId15"/>
    <p:sldId id="289" r:id="rId16"/>
    <p:sldId id="274" r:id="rId17"/>
    <p:sldId id="290" r:id="rId18"/>
    <p:sldId id="275" r:id="rId19"/>
    <p:sldId id="291" r:id="rId20"/>
    <p:sldId id="271" r:id="rId21"/>
    <p:sldId id="276" r:id="rId22"/>
    <p:sldId id="277" r:id="rId23"/>
    <p:sldId id="278" r:id="rId24"/>
    <p:sldId id="279" r:id="rId25"/>
    <p:sldId id="280" r:id="rId26"/>
    <p:sldId id="281" r:id="rId27"/>
    <p:sldId id="282" r:id="rId28"/>
    <p:sldId id="283" r:id="rId29"/>
    <p:sldId id="292" r:id="rId30"/>
    <p:sldId id="284" r:id="rId31"/>
    <p:sldId id="293" r:id="rId32"/>
    <p:sldId id="285" r:id="rId33"/>
    <p:sldId id="286" r:id="rId34"/>
    <p:sldId id="294" r:id="rId35"/>
    <p:sldId id="287" r:id="rId36"/>
    <p:sldId id="295" r:id="rId37"/>
    <p:sldId id="26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AED345C-5C4B-4C7B-B3DF-18E40E4076CF}" type="datetimeFigureOut">
              <a:rPr lang="en-US" smtClean="0"/>
              <a:t>1/14/2018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AEA8B6-4D68-489E-AA53-437CB2EB6A7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ED345C-5C4B-4C7B-B3DF-18E40E4076C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EA8B6-4D68-489E-AA53-437CB2EB6A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4AEA8B6-4D68-489E-AA53-437CB2EB6A7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ED345C-5C4B-4C7B-B3DF-18E40E4076C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ED345C-5C4B-4C7B-B3DF-18E40E4076CF}"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4AEA8B6-4D68-489E-AA53-437CB2EB6A7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AED345C-5C4B-4C7B-B3DF-18E40E4076CF}" type="datetimeFigureOut">
              <a:rPr lang="en-US" smtClean="0"/>
              <a:t>1/14/2018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AEA8B6-4D68-489E-AA53-437CB2EB6A7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AED345C-5C4B-4C7B-B3DF-18E40E4076CF}"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EA8B6-4D68-489E-AA53-437CB2EB6A7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AED345C-5C4B-4C7B-B3DF-18E40E4076CF}" type="datetimeFigureOut">
              <a:rPr lang="en-US" smtClean="0"/>
              <a:t>1/14/2018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4AEA8B6-4D68-489E-AA53-437CB2EB6A7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ED345C-5C4B-4C7B-B3DF-18E40E4076CF}"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4AEA8B6-4D68-489E-AA53-437CB2EB6A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AED345C-5C4B-4C7B-B3DF-18E40E4076CF}"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4AEA8B6-4D68-489E-AA53-437CB2EB6A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4AEA8B6-4D68-489E-AA53-437CB2EB6A7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AED345C-5C4B-4C7B-B3DF-18E40E4076CF}" type="datetimeFigureOut">
              <a:rPr lang="en-US" smtClean="0"/>
              <a:t>1/14/2018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4AEA8B6-4D68-489E-AA53-437CB2EB6A7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AED345C-5C4B-4C7B-B3DF-18E40E4076CF}" type="datetimeFigureOut">
              <a:rPr lang="en-US" smtClean="0"/>
              <a:t>1/14/2018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AED345C-5C4B-4C7B-B3DF-18E40E4076CF}" type="datetimeFigureOut">
              <a:rPr lang="en-US" smtClean="0"/>
              <a:t>1/14/2018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4AEA8B6-4D68-489E-AA53-437CB2EB6A7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scornett@thechildrenshomecin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DC 0-5</a:t>
            </a:r>
            <a:endParaRPr lang="en-US" dirty="0"/>
          </a:p>
        </p:txBody>
      </p:sp>
      <p:sp>
        <p:nvSpPr>
          <p:cNvPr id="3" name="Content Placeholder 2"/>
          <p:cNvSpPr>
            <a:spLocks noGrp="1"/>
          </p:cNvSpPr>
          <p:nvPr>
            <p:ph sz="quarter" idx="1"/>
          </p:nvPr>
        </p:nvSpPr>
        <p:spPr/>
        <p:txBody>
          <a:bodyPr/>
          <a:lstStyle/>
          <a:p>
            <a:pPr lvl="0"/>
            <a:r>
              <a:rPr lang="en-US" dirty="0"/>
              <a:t>First published in 1994 by ZERO TO THREE and revised in 2005</a:t>
            </a:r>
          </a:p>
          <a:p>
            <a:pPr lvl="0"/>
            <a:r>
              <a:rPr lang="en-US" dirty="0"/>
              <a:t>Meant to complement existing medical and developmental frameworks</a:t>
            </a:r>
          </a:p>
          <a:p>
            <a:pPr lvl="0"/>
            <a:r>
              <a:rPr lang="en-US" dirty="0"/>
              <a:t>5 axis classification system:  Axis 1:  Primary Diagnosis, Axis 2:  </a:t>
            </a:r>
            <a:r>
              <a:rPr lang="en-US" dirty="0" smtClean="0"/>
              <a:t>Relational Context, </a:t>
            </a:r>
            <a:r>
              <a:rPr lang="en-US" dirty="0"/>
              <a:t>Axis 3:  </a:t>
            </a:r>
            <a:r>
              <a:rPr lang="en-US" dirty="0" smtClean="0"/>
              <a:t>Physical Health Conditions and Considerations, </a:t>
            </a:r>
            <a:r>
              <a:rPr lang="en-US" dirty="0"/>
              <a:t>Axis 4:  Psychosocial Stressors, Axis 5:  </a:t>
            </a:r>
            <a:r>
              <a:rPr lang="en-US" dirty="0" smtClean="0"/>
              <a:t>Developmental Competence</a:t>
            </a:r>
            <a:endParaRPr lang="en-US" dirty="0"/>
          </a:p>
          <a:p>
            <a:pPr marL="0" indent="0">
              <a:buNone/>
            </a:pPr>
            <a:endParaRPr lang="en-US" dirty="0"/>
          </a:p>
        </p:txBody>
      </p:sp>
    </p:spTree>
    <p:extLst>
      <p:ext uri="{BB962C8B-B14F-4D97-AF65-F5344CB8AC3E}">
        <p14:creationId xmlns:p14="http://schemas.microsoft.com/office/powerpoint/2010/main" val="4030855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 Presentation of Anxiety</a:t>
            </a:r>
            <a:endParaRPr lang="en-US" dirty="0"/>
          </a:p>
        </p:txBody>
      </p:sp>
      <p:sp>
        <p:nvSpPr>
          <p:cNvPr id="3" name="Content Placeholder 2"/>
          <p:cNvSpPr>
            <a:spLocks noGrp="1"/>
          </p:cNvSpPr>
          <p:nvPr>
            <p:ph sz="quarter" idx="1"/>
          </p:nvPr>
        </p:nvSpPr>
        <p:spPr/>
        <p:txBody>
          <a:bodyPr/>
          <a:lstStyle/>
          <a:p>
            <a:r>
              <a:rPr lang="en-US" dirty="0" smtClean="0"/>
              <a:t>Observation</a:t>
            </a:r>
          </a:p>
          <a:p>
            <a:endParaRPr lang="en-US" dirty="0"/>
          </a:p>
          <a:p>
            <a:r>
              <a:rPr lang="en-US" dirty="0" smtClean="0"/>
              <a:t>Report</a:t>
            </a:r>
          </a:p>
          <a:p>
            <a:endParaRPr lang="en-US" dirty="0"/>
          </a:p>
          <a:p>
            <a:r>
              <a:rPr lang="en-US" dirty="0" smtClean="0"/>
              <a:t>Interview Strategies</a:t>
            </a:r>
            <a:endParaRPr lang="en-US" dirty="0"/>
          </a:p>
        </p:txBody>
      </p:sp>
    </p:spTree>
    <p:extLst>
      <p:ext uri="{BB962C8B-B14F-4D97-AF65-F5344CB8AC3E}">
        <p14:creationId xmlns:p14="http://schemas.microsoft.com/office/powerpoint/2010/main" val="622732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 Presentation of Regulatory Disorders</a:t>
            </a:r>
            <a:endParaRPr lang="en-US" dirty="0"/>
          </a:p>
        </p:txBody>
      </p:sp>
      <p:sp>
        <p:nvSpPr>
          <p:cNvPr id="3" name="Content Placeholder 2"/>
          <p:cNvSpPr>
            <a:spLocks noGrp="1"/>
          </p:cNvSpPr>
          <p:nvPr>
            <p:ph sz="quarter" idx="1"/>
          </p:nvPr>
        </p:nvSpPr>
        <p:spPr/>
        <p:txBody>
          <a:bodyPr/>
          <a:lstStyle/>
          <a:p>
            <a:r>
              <a:rPr lang="en-US" dirty="0" smtClean="0"/>
              <a:t>Observation</a:t>
            </a:r>
          </a:p>
          <a:p>
            <a:endParaRPr lang="en-US" dirty="0"/>
          </a:p>
          <a:p>
            <a:r>
              <a:rPr lang="en-US" dirty="0" smtClean="0"/>
              <a:t>Report</a:t>
            </a:r>
          </a:p>
          <a:p>
            <a:endParaRPr lang="en-US" dirty="0"/>
          </a:p>
          <a:p>
            <a:r>
              <a:rPr lang="en-US" dirty="0" smtClean="0"/>
              <a:t>Interview Strategies</a:t>
            </a:r>
            <a:endParaRPr lang="en-US" dirty="0"/>
          </a:p>
        </p:txBody>
      </p:sp>
    </p:spTree>
    <p:extLst>
      <p:ext uri="{BB962C8B-B14F-4D97-AF65-F5344CB8AC3E}">
        <p14:creationId xmlns:p14="http://schemas.microsoft.com/office/powerpoint/2010/main" val="200652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 Presentation of Depression</a:t>
            </a:r>
            <a:endParaRPr lang="en-US" dirty="0"/>
          </a:p>
        </p:txBody>
      </p:sp>
      <p:sp>
        <p:nvSpPr>
          <p:cNvPr id="3" name="Content Placeholder 2"/>
          <p:cNvSpPr>
            <a:spLocks noGrp="1"/>
          </p:cNvSpPr>
          <p:nvPr>
            <p:ph sz="quarter" idx="1"/>
          </p:nvPr>
        </p:nvSpPr>
        <p:spPr/>
        <p:txBody>
          <a:bodyPr/>
          <a:lstStyle/>
          <a:p>
            <a:r>
              <a:rPr lang="en-US" dirty="0" smtClean="0"/>
              <a:t>Observation</a:t>
            </a:r>
          </a:p>
          <a:p>
            <a:endParaRPr lang="en-US" dirty="0"/>
          </a:p>
          <a:p>
            <a:r>
              <a:rPr lang="en-US" dirty="0" smtClean="0"/>
              <a:t>Report</a:t>
            </a:r>
          </a:p>
          <a:p>
            <a:endParaRPr lang="en-US" dirty="0"/>
          </a:p>
          <a:p>
            <a:r>
              <a:rPr lang="en-US" dirty="0" smtClean="0"/>
              <a:t>Interview Strategies</a:t>
            </a:r>
            <a:endParaRPr lang="en-US" dirty="0"/>
          </a:p>
        </p:txBody>
      </p:sp>
    </p:spTree>
    <p:extLst>
      <p:ext uri="{BB962C8B-B14F-4D97-AF65-F5344CB8AC3E}">
        <p14:creationId xmlns:p14="http://schemas.microsoft.com/office/powerpoint/2010/main" val="290529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Vignettes</a:t>
            </a:r>
            <a:endParaRPr lang="en-US" dirty="0"/>
          </a:p>
        </p:txBody>
      </p:sp>
      <p:sp>
        <p:nvSpPr>
          <p:cNvPr id="3" name="Content Placeholder 2"/>
          <p:cNvSpPr>
            <a:spLocks noGrp="1"/>
          </p:cNvSpPr>
          <p:nvPr>
            <p:ph sz="quarter" idx="1"/>
          </p:nvPr>
        </p:nvSpPr>
        <p:spPr/>
        <p:txBody>
          <a:bodyPr/>
          <a:lstStyle/>
          <a:p>
            <a:r>
              <a:rPr lang="en-US" dirty="0" smtClean="0"/>
              <a:t>Review of Traumatic Stress Disorder Vignette</a:t>
            </a:r>
          </a:p>
          <a:p>
            <a:endParaRPr lang="en-US" dirty="0"/>
          </a:p>
          <a:p>
            <a:r>
              <a:rPr lang="en-US" dirty="0" smtClean="0"/>
              <a:t>Read in Small Groups</a:t>
            </a:r>
          </a:p>
          <a:p>
            <a:endParaRPr lang="en-US" dirty="0"/>
          </a:p>
          <a:p>
            <a:r>
              <a:rPr lang="en-US" dirty="0" smtClean="0"/>
              <a:t>Discuss Vignette and Process </a:t>
            </a:r>
            <a:endParaRPr lang="en-US" dirty="0"/>
          </a:p>
        </p:txBody>
      </p:sp>
    </p:spTree>
    <p:extLst>
      <p:ext uri="{BB962C8B-B14F-4D97-AF65-F5344CB8AC3E}">
        <p14:creationId xmlns:p14="http://schemas.microsoft.com/office/powerpoint/2010/main" val="872491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Vignettes</a:t>
            </a:r>
            <a:endParaRPr lang="en-US" dirty="0"/>
          </a:p>
        </p:txBody>
      </p:sp>
      <p:sp>
        <p:nvSpPr>
          <p:cNvPr id="3" name="Content Placeholder 2"/>
          <p:cNvSpPr>
            <a:spLocks noGrp="1"/>
          </p:cNvSpPr>
          <p:nvPr>
            <p:ph sz="quarter" idx="1"/>
          </p:nvPr>
        </p:nvSpPr>
        <p:spPr/>
        <p:txBody>
          <a:bodyPr/>
          <a:lstStyle/>
          <a:p>
            <a:r>
              <a:rPr lang="en-US" dirty="0"/>
              <a:t>Review of </a:t>
            </a:r>
            <a:r>
              <a:rPr lang="en-US" dirty="0" smtClean="0"/>
              <a:t>Disorders of Affect </a:t>
            </a:r>
            <a:r>
              <a:rPr lang="en-US" dirty="0"/>
              <a:t>Vignette</a:t>
            </a:r>
          </a:p>
          <a:p>
            <a:endParaRPr lang="en-US" dirty="0"/>
          </a:p>
          <a:p>
            <a:r>
              <a:rPr lang="en-US" dirty="0"/>
              <a:t>Read in Small Groups</a:t>
            </a:r>
          </a:p>
          <a:p>
            <a:endParaRPr lang="en-US" dirty="0"/>
          </a:p>
          <a:p>
            <a:r>
              <a:rPr lang="en-US" dirty="0"/>
              <a:t>Discuss Vignette and Process </a:t>
            </a:r>
            <a:endParaRPr lang="en-US" dirty="0" smtClean="0"/>
          </a:p>
          <a:p>
            <a:endParaRPr lang="en-US" dirty="0"/>
          </a:p>
          <a:p>
            <a:r>
              <a:rPr lang="en-US" dirty="0" smtClean="0"/>
              <a:t>See next slide</a:t>
            </a:r>
            <a:endParaRPr lang="en-US" dirty="0"/>
          </a:p>
          <a:p>
            <a:endParaRPr lang="en-US" dirty="0"/>
          </a:p>
        </p:txBody>
      </p:sp>
    </p:spTree>
    <p:extLst>
      <p:ext uri="{BB962C8B-B14F-4D97-AF65-F5344CB8AC3E}">
        <p14:creationId xmlns:p14="http://schemas.microsoft.com/office/powerpoint/2010/main" val="2846645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err="1"/>
              <a:t>Rafaella</a:t>
            </a:r>
            <a:r>
              <a:rPr lang="en-US" dirty="0"/>
              <a:t> is 23 months and has lived with her maternal aunt for 4 months.   Her mother was killed in a car accident and aunt is requesting an evaluation based on the family doctor’s recommendation.  </a:t>
            </a:r>
            <a:r>
              <a:rPr lang="en-US" dirty="0" err="1"/>
              <a:t>Rafaella</a:t>
            </a:r>
            <a:r>
              <a:rPr lang="en-US" dirty="0"/>
              <a:t> has lost weight over the past few months and is a very poor eater.  Maternal aunt reports that she was 21 pounds when she first took her to the doctor for a check-up shortly after coming to live with her and now is only 17 pounds.  She has poor sleep and wakes up crying several times a week.  Aunt reports that when she first came to see her she asked for her mommy often and later started hitting her at times saying “no, mommy” especially at night when she tried to help her settle down to sleep.  Aunt states that after a period of being aggressive and irritable with her she has no turned to “uninterested in anything and distant”.  Aunt is worried about her and finds that they have settled into a “bad pattern” of just staying in the house and thinks this is not good for either one of them.  She believes that her speech is not developing as it should be and has a great deal of difficulty understanding her.  </a:t>
            </a:r>
          </a:p>
          <a:p>
            <a:endParaRPr lang="en-US" dirty="0"/>
          </a:p>
        </p:txBody>
      </p:sp>
    </p:spTree>
    <p:extLst>
      <p:ext uri="{BB962C8B-B14F-4D97-AF65-F5344CB8AC3E}">
        <p14:creationId xmlns:p14="http://schemas.microsoft.com/office/powerpoint/2010/main" val="4058449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Vignettes</a:t>
            </a:r>
            <a:endParaRPr lang="en-US" dirty="0"/>
          </a:p>
        </p:txBody>
      </p:sp>
      <p:sp>
        <p:nvSpPr>
          <p:cNvPr id="3" name="Content Placeholder 2"/>
          <p:cNvSpPr>
            <a:spLocks noGrp="1"/>
          </p:cNvSpPr>
          <p:nvPr>
            <p:ph sz="quarter" idx="1"/>
          </p:nvPr>
        </p:nvSpPr>
        <p:spPr/>
        <p:txBody>
          <a:bodyPr/>
          <a:lstStyle/>
          <a:p>
            <a:r>
              <a:rPr lang="en-US" dirty="0"/>
              <a:t>Review of </a:t>
            </a:r>
            <a:r>
              <a:rPr lang="en-US" dirty="0" smtClean="0"/>
              <a:t>Deprivation/Maltreatment Disorder Vignette</a:t>
            </a:r>
            <a:endParaRPr lang="en-US" dirty="0"/>
          </a:p>
          <a:p>
            <a:endParaRPr lang="en-US" dirty="0"/>
          </a:p>
          <a:p>
            <a:r>
              <a:rPr lang="en-US" dirty="0"/>
              <a:t>Read in Small Groups</a:t>
            </a:r>
          </a:p>
          <a:p>
            <a:endParaRPr lang="en-US" dirty="0"/>
          </a:p>
          <a:p>
            <a:r>
              <a:rPr lang="en-US" dirty="0"/>
              <a:t>Discuss Vignette and Process </a:t>
            </a:r>
          </a:p>
          <a:p>
            <a:endParaRPr lang="en-US" dirty="0"/>
          </a:p>
        </p:txBody>
      </p:sp>
    </p:spTree>
    <p:extLst>
      <p:ext uri="{BB962C8B-B14F-4D97-AF65-F5344CB8AC3E}">
        <p14:creationId xmlns:p14="http://schemas.microsoft.com/office/powerpoint/2010/main" val="910319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latin typeface="Times New Roman" pitchFamily="18" charset="0"/>
                <a:cs typeface="Times New Roman" pitchFamily="18" charset="0"/>
              </a:rPr>
              <a:t>Cristo is a 3 year old boy that lives with his grandmother and grandfather after mother and father were arrested for drug trafficking.  Grandmother was advised to seek counseling after Cristo spit on another child in the bathroom and later kicked him.  Head Start staff reported having concerns that child was “the devil” stating that he watches carefully and goes after kids when teachers turn their back.  His reactions to others are described as being misperceptions of others intentions such as when another child brushes up against him he later states they were trying to “be mean”.  Grandparents describe him as aloof but believe that “that is just his personality” and are somewhat angry that Head Start is “making such a big deal”.  You are aware that he was seriously neglected, observed domestic violence and experienced erratic parenting.  His grandparents have only had him for 2 months and did not have the opportunity to be with him prior to living with them. </a:t>
            </a:r>
            <a:r>
              <a:rPr lang="en-US" dirty="0"/>
              <a:t> What are the questions you would like to ask and areas to explore?</a:t>
            </a:r>
          </a:p>
          <a:p>
            <a:endParaRPr lang="en-US" dirty="0"/>
          </a:p>
        </p:txBody>
      </p:sp>
    </p:spTree>
    <p:extLst>
      <p:ext uri="{BB962C8B-B14F-4D97-AF65-F5344CB8AC3E}">
        <p14:creationId xmlns:p14="http://schemas.microsoft.com/office/powerpoint/2010/main" val="2526684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Vignettes</a:t>
            </a:r>
            <a:endParaRPr lang="en-US" dirty="0"/>
          </a:p>
        </p:txBody>
      </p:sp>
      <p:sp>
        <p:nvSpPr>
          <p:cNvPr id="3" name="Content Placeholder 2"/>
          <p:cNvSpPr>
            <a:spLocks noGrp="1"/>
          </p:cNvSpPr>
          <p:nvPr>
            <p:ph sz="quarter" idx="1"/>
          </p:nvPr>
        </p:nvSpPr>
        <p:spPr/>
        <p:txBody>
          <a:bodyPr/>
          <a:lstStyle/>
          <a:p>
            <a:r>
              <a:rPr lang="en-US" dirty="0"/>
              <a:t>Review of </a:t>
            </a:r>
            <a:r>
              <a:rPr lang="en-US" dirty="0" smtClean="0"/>
              <a:t>Regulatory Disorders Vignette</a:t>
            </a:r>
            <a:endParaRPr lang="en-US" dirty="0"/>
          </a:p>
          <a:p>
            <a:endParaRPr lang="en-US" dirty="0"/>
          </a:p>
          <a:p>
            <a:r>
              <a:rPr lang="en-US" dirty="0"/>
              <a:t>Read in Small Groups</a:t>
            </a:r>
          </a:p>
          <a:p>
            <a:endParaRPr lang="en-US" dirty="0"/>
          </a:p>
          <a:p>
            <a:r>
              <a:rPr lang="en-US" dirty="0"/>
              <a:t>Discuss Vignette and Process </a:t>
            </a:r>
          </a:p>
          <a:p>
            <a:endParaRPr lang="en-US" dirty="0"/>
          </a:p>
        </p:txBody>
      </p:sp>
    </p:spTree>
    <p:extLst>
      <p:ext uri="{BB962C8B-B14F-4D97-AF65-F5344CB8AC3E}">
        <p14:creationId xmlns:p14="http://schemas.microsoft.com/office/powerpoint/2010/main" val="2132049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Trevor is 3 years old.  He appears rigid in his posture, moves slowly and carefully and is often clumsy in his interactions.  He has a hard time remembering the location of things often going the wrong way down a familiar hallway at school or forgetting where his cubby is at school and getting very upset.  He appears uncomfortable in the classroom much of the time and teachers say he looks very different when in a one on one situation.  The teachers think he is “antisocial”.  He refuses to sit next to the other kids in circle time always wanting to sit on the outside of the circle and cries when redirected.  When others get near him he pushes them away almost reflectively.  He complains about noises.  He gets extremely upset when challenged by others or when a lot of kids are around and cries, refuses to let others console him and does not want to go to school.  </a:t>
            </a:r>
          </a:p>
          <a:p>
            <a:r>
              <a:rPr lang="en-US" dirty="0"/>
              <a:t>What would you rule out?</a:t>
            </a:r>
          </a:p>
          <a:p>
            <a:r>
              <a:rPr lang="en-US" dirty="0"/>
              <a:t>What are some additional questions you may have?</a:t>
            </a:r>
          </a:p>
          <a:p>
            <a:endParaRPr lang="en-US" dirty="0"/>
          </a:p>
        </p:txBody>
      </p:sp>
    </p:spTree>
    <p:extLst>
      <p:ext uri="{BB962C8B-B14F-4D97-AF65-F5344CB8AC3E}">
        <p14:creationId xmlns:p14="http://schemas.microsoft.com/office/powerpoint/2010/main" val="4228775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77000" cy="2438400"/>
          </a:xfrm>
        </p:spPr>
        <p:txBody>
          <a:bodyPr>
            <a:noAutofit/>
          </a:bodyPr>
          <a:lstStyle/>
          <a:p>
            <a:r>
              <a:rPr lang="en-US" sz="2400" dirty="0" smtClean="0"/>
              <a:t>The Children’s home of </a:t>
            </a:r>
            <a:r>
              <a:rPr lang="en-US" sz="2400" dirty="0" err="1" smtClean="0"/>
              <a:t>cincinnati</a:t>
            </a:r>
            <a:endParaRPr lang="en-US" sz="2400" dirty="0" smtClean="0"/>
          </a:p>
          <a:p>
            <a:r>
              <a:rPr lang="en-US" sz="2400" dirty="0" smtClean="0"/>
              <a:t>Infant and Early Childhood Mental Health Program </a:t>
            </a:r>
          </a:p>
          <a:p>
            <a:endParaRPr lang="en-US" sz="1400" dirty="0"/>
          </a:p>
          <a:p>
            <a:endParaRPr lang="en-US" sz="1400" dirty="0"/>
          </a:p>
        </p:txBody>
      </p:sp>
      <p:sp>
        <p:nvSpPr>
          <p:cNvPr id="2" name="Title 1"/>
          <p:cNvSpPr>
            <a:spLocks noGrp="1"/>
          </p:cNvSpPr>
          <p:nvPr>
            <p:ph type="ctrTitle"/>
          </p:nvPr>
        </p:nvSpPr>
        <p:spPr>
          <a:xfrm>
            <a:off x="685800" y="152400"/>
            <a:ext cx="7772400" cy="1981200"/>
          </a:xfrm>
        </p:spPr>
        <p:txBody>
          <a:bodyPr>
            <a:normAutofit fontScale="90000"/>
          </a:bodyPr>
          <a:lstStyle/>
          <a:p>
            <a:r>
              <a:rPr lang="en-US" sz="3100" dirty="0"/>
              <a:t>Overview of the Diagnostic Classification of Mental Health and Developmental Disorders of infancy and Early Childhood</a:t>
            </a:r>
            <a:br>
              <a:rPr lang="en-US" sz="3100" dirty="0"/>
            </a:br>
            <a:r>
              <a:rPr lang="en-US" sz="3100" dirty="0"/>
              <a:t>DC:0-5 </a:t>
            </a:r>
            <a:r>
              <a:rPr lang="en-US" dirty="0"/>
              <a:t>™</a:t>
            </a:r>
          </a:p>
        </p:txBody>
      </p:sp>
    </p:spTree>
    <p:extLst>
      <p:ext uri="{BB962C8B-B14F-4D97-AF65-F5344CB8AC3E}">
        <p14:creationId xmlns:p14="http://schemas.microsoft.com/office/powerpoint/2010/main" val="190281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DC 0-3 R Crosswalk</a:t>
            </a:r>
            <a:endParaRPr lang="en-US" dirty="0"/>
          </a:p>
        </p:txBody>
      </p:sp>
      <p:sp>
        <p:nvSpPr>
          <p:cNvPr id="3" name="Content Placeholder 2"/>
          <p:cNvSpPr>
            <a:spLocks noGrp="1"/>
          </p:cNvSpPr>
          <p:nvPr>
            <p:ph sz="quarter" idx="1"/>
          </p:nvPr>
        </p:nvSpPr>
        <p:spPr/>
        <p:txBody>
          <a:bodyPr/>
          <a:lstStyle/>
          <a:p>
            <a:r>
              <a:rPr lang="en-US" dirty="0" smtClean="0"/>
              <a:t>Use and Acceptance </a:t>
            </a:r>
          </a:p>
          <a:p>
            <a:endParaRPr lang="en-US" dirty="0"/>
          </a:p>
          <a:p>
            <a:r>
              <a:rPr lang="en-US" dirty="0" smtClean="0"/>
              <a:t>Classification System</a:t>
            </a:r>
          </a:p>
          <a:p>
            <a:endParaRPr lang="en-US" dirty="0"/>
          </a:p>
          <a:p>
            <a:r>
              <a:rPr lang="en-US" dirty="0" smtClean="0"/>
              <a:t>Practice Diagnoses</a:t>
            </a:r>
            <a:endParaRPr lang="en-US" dirty="0"/>
          </a:p>
        </p:txBody>
      </p:sp>
    </p:spTree>
    <p:extLst>
      <p:ext uri="{BB962C8B-B14F-4D97-AF65-F5344CB8AC3E}">
        <p14:creationId xmlns:p14="http://schemas.microsoft.com/office/powerpoint/2010/main" val="3123936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Lunch</a:t>
            </a:r>
            <a:endParaRPr lang="en-US" dirty="0"/>
          </a:p>
        </p:txBody>
      </p:sp>
      <p:sp>
        <p:nvSpPr>
          <p:cNvPr id="3" name="Content Placeholder 2"/>
          <p:cNvSpPr>
            <a:spLocks noGrp="1"/>
          </p:cNvSpPr>
          <p:nvPr>
            <p:ph sz="quarter" idx="1"/>
          </p:nvPr>
        </p:nvSpPr>
        <p:spPr/>
        <p:txBody>
          <a:bodyPr/>
          <a:lstStyle/>
          <a:p>
            <a:endParaRPr lang="en-US" dirty="0" smtClean="0"/>
          </a:p>
          <a:p>
            <a:pPr marL="0" indent="0">
              <a:buNone/>
            </a:pPr>
            <a:r>
              <a:rPr lang="en-US" sz="8000" dirty="0" smtClean="0"/>
              <a:t>	Let’s Eat!!!!</a:t>
            </a:r>
            <a:endParaRPr lang="en-US" sz="8000" dirty="0"/>
          </a:p>
        </p:txBody>
      </p:sp>
    </p:spTree>
    <p:extLst>
      <p:ext uri="{BB962C8B-B14F-4D97-AF65-F5344CB8AC3E}">
        <p14:creationId xmlns:p14="http://schemas.microsoft.com/office/powerpoint/2010/main" val="3654417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Diagnosis in Preschoolers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Use of DSM IV TR Diagnosis</a:t>
            </a:r>
          </a:p>
          <a:p>
            <a:endParaRPr lang="en-US" dirty="0"/>
          </a:p>
          <a:p>
            <a:r>
              <a:rPr lang="en-US" dirty="0" smtClean="0"/>
              <a:t>Report</a:t>
            </a:r>
          </a:p>
          <a:p>
            <a:endParaRPr lang="en-US" dirty="0"/>
          </a:p>
          <a:p>
            <a:r>
              <a:rPr lang="en-US" dirty="0" smtClean="0"/>
              <a:t>Individual and Family Interactional Patterns</a:t>
            </a:r>
          </a:p>
          <a:p>
            <a:endParaRPr lang="en-US" dirty="0"/>
          </a:p>
          <a:p>
            <a:r>
              <a:rPr lang="en-US" dirty="0" smtClean="0"/>
              <a:t>Observation</a:t>
            </a:r>
          </a:p>
          <a:p>
            <a:endParaRPr lang="en-US" dirty="0"/>
          </a:p>
          <a:p>
            <a:r>
              <a:rPr lang="en-US" dirty="0" smtClean="0"/>
              <a:t>Use of Foster Parents</a:t>
            </a:r>
          </a:p>
          <a:p>
            <a:endParaRPr lang="en-US" dirty="0"/>
          </a:p>
          <a:p>
            <a:r>
              <a:rPr lang="en-US" dirty="0" smtClean="0"/>
              <a:t>Other Caregiver Information  </a:t>
            </a:r>
            <a:endParaRPr lang="en-US" dirty="0"/>
          </a:p>
        </p:txBody>
      </p:sp>
    </p:spTree>
    <p:extLst>
      <p:ext uri="{BB962C8B-B14F-4D97-AF65-F5344CB8AC3E}">
        <p14:creationId xmlns:p14="http://schemas.microsoft.com/office/powerpoint/2010/main" val="1692231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 Presentation of Behavioral Disorders</a:t>
            </a:r>
            <a:endParaRPr lang="en-US" dirty="0"/>
          </a:p>
        </p:txBody>
      </p:sp>
      <p:sp>
        <p:nvSpPr>
          <p:cNvPr id="3" name="Content Placeholder 2"/>
          <p:cNvSpPr>
            <a:spLocks noGrp="1"/>
          </p:cNvSpPr>
          <p:nvPr>
            <p:ph sz="quarter" idx="1"/>
          </p:nvPr>
        </p:nvSpPr>
        <p:spPr/>
        <p:txBody>
          <a:bodyPr/>
          <a:lstStyle/>
          <a:p>
            <a:endParaRPr lang="en-US" dirty="0" smtClean="0"/>
          </a:p>
          <a:p>
            <a:r>
              <a:rPr lang="en-US" dirty="0"/>
              <a:t>Observation</a:t>
            </a:r>
          </a:p>
          <a:p>
            <a:endParaRPr lang="en-US" dirty="0"/>
          </a:p>
          <a:p>
            <a:r>
              <a:rPr lang="en-US" dirty="0"/>
              <a:t>Report</a:t>
            </a:r>
          </a:p>
          <a:p>
            <a:endParaRPr lang="en-US" dirty="0"/>
          </a:p>
          <a:p>
            <a:r>
              <a:rPr lang="en-US" dirty="0"/>
              <a:t>Interview Strategies</a:t>
            </a:r>
          </a:p>
          <a:p>
            <a:endParaRPr lang="en-US" dirty="0"/>
          </a:p>
        </p:txBody>
      </p:sp>
    </p:spTree>
    <p:extLst>
      <p:ext uri="{BB962C8B-B14F-4D97-AF65-F5344CB8AC3E}">
        <p14:creationId xmlns:p14="http://schemas.microsoft.com/office/powerpoint/2010/main" val="3621983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 Observation of Anxiety Disorders</a:t>
            </a:r>
            <a:endParaRPr lang="en-US" dirty="0"/>
          </a:p>
        </p:txBody>
      </p:sp>
      <p:sp>
        <p:nvSpPr>
          <p:cNvPr id="3" name="Content Placeholder 2"/>
          <p:cNvSpPr>
            <a:spLocks noGrp="1"/>
          </p:cNvSpPr>
          <p:nvPr>
            <p:ph sz="quarter" idx="1"/>
          </p:nvPr>
        </p:nvSpPr>
        <p:spPr/>
        <p:txBody>
          <a:bodyPr/>
          <a:lstStyle/>
          <a:p>
            <a:r>
              <a:rPr lang="en-US" dirty="0"/>
              <a:t>Observation</a:t>
            </a:r>
          </a:p>
          <a:p>
            <a:endParaRPr lang="en-US" dirty="0"/>
          </a:p>
          <a:p>
            <a:r>
              <a:rPr lang="en-US" dirty="0"/>
              <a:t>Report</a:t>
            </a:r>
          </a:p>
          <a:p>
            <a:endParaRPr lang="en-US" dirty="0"/>
          </a:p>
          <a:p>
            <a:r>
              <a:rPr lang="en-US" dirty="0"/>
              <a:t>Interview Strategies</a:t>
            </a:r>
          </a:p>
          <a:p>
            <a:endParaRPr lang="en-US" dirty="0"/>
          </a:p>
        </p:txBody>
      </p:sp>
    </p:spTree>
    <p:extLst>
      <p:ext uri="{BB962C8B-B14F-4D97-AF65-F5344CB8AC3E}">
        <p14:creationId xmlns:p14="http://schemas.microsoft.com/office/powerpoint/2010/main" val="1379290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 Presentation of Depressive Disorders</a:t>
            </a:r>
            <a:endParaRPr lang="en-US" dirty="0"/>
          </a:p>
        </p:txBody>
      </p:sp>
      <p:sp>
        <p:nvSpPr>
          <p:cNvPr id="3" name="Content Placeholder 2"/>
          <p:cNvSpPr>
            <a:spLocks noGrp="1"/>
          </p:cNvSpPr>
          <p:nvPr>
            <p:ph sz="quarter" idx="1"/>
          </p:nvPr>
        </p:nvSpPr>
        <p:spPr/>
        <p:txBody>
          <a:bodyPr/>
          <a:lstStyle/>
          <a:p>
            <a:r>
              <a:rPr lang="en-US" dirty="0"/>
              <a:t>Observation</a:t>
            </a:r>
          </a:p>
          <a:p>
            <a:endParaRPr lang="en-US" dirty="0"/>
          </a:p>
          <a:p>
            <a:r>
              <a:rPr lang="en-US" dirty="0"/>
              <a:t>Report</a:t>
            </a:r>
          </a:p>
          <a:p>
            <a:endParaRPr lang="en-US" dirty="0"/>
          </a:p>
          <a:p>
            <a:r>
              <a:rPr lang="en-US" dirty="0"/>
              <a:t>Interview Strategies</a:t>
            </a:r>
          </a:p>
          <a:p>
            <a:endParaRPr lang="en-US" dirty="0"/>
          </a:p>
        </p:txBody>
      </p:sp>
    </p:spTree>
    <p:extLst>
      <p:ext uri="{BB962C8B-B14F-4D97-AF65-F5344CB8AC3E}">
        <p14:creationId xmlns:p14="http://schemas.microsoft.com/office/powerpoint/2010/main" val="88672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 Presentation of ADHD</a:t>
            </a:r>
            <a:endParaRPr lang="en-US" dirty="0"/>
          </a:p>
        </p:txBody>
      </p:sp>
      <p:sp>
        <p:nvSpPr>
          <p:cNvPr id="3" name="Content Placeholder 2"/>
          <p:cNvSpPr>
            <a:spLocks noGrp="1"/>
          </p:cNvSpPr>
          <p:nvPr>
            <p:ph sz="quarter" idx="1"/>
          </p:nvPr>
        </p:nvSpPr>
        <p:spPr/>
        <p:txBody>
          <a:bodyPr/>
          <a:lstStyle/>
          <a:p>
            <a:r>
              <a:rPr lang="en-US" dirty="0"/>
              <a:t>Observation</a:t>
            </a:r>
          </a:p>
          <a:p>
            <a:endParaRPr lang="en-US" dirty="0"/>
          </a:p>
          <a:p>
            <a:r>
              <a:rPr lang="en-US" dirty="0"/>
              <a:t>Report</a:t>
            </a:r>
          </a:p>
          <a:p>
            <a:endParaRPr lang="en-US" dirty="0"/>
          </a:p>
          <a:p>
            <a:r>
              <a:rPr lang="en-US" dirty="0"/>
              <a:t>Interview Strategies</a:t>
            </a:r>
          </a:p>
          <a:p>
            <a:endParaRPr lang="en-US" dirty="0"/>
          </a:p>
        </p:txBody>
      </p:sp>
    </p:spTree>
    <p:extLst>
      <p:ext uri="{BB962C8B-B14F-4D97-AF65-F5344CB8AC3E}">
        <p14:creationId xmlns:p14="http://schemas.microsoft.com/office/powerpoint/2010/main" val="1798134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 Presentation of Attachment Disturbance</a:t>
            </a:r>
            <a:endParaRPr lang="en-US" dirty="0"/>
          </a:p>
        </p:txBody>
      </p:sp>
      <p:sp>
        <p:nvSpPr>
          <p:cNvPr id="3" name="Content Placeholder 2"/>
          <p:cNvSpPr>
            <a:spLocks noGrp="1"/>
          </p:cNvSpPr>
          <p:nvPr>
            <p:ph sz="quarter" idx="1"/>
          </p:nvPr>
        </p:nvSpPr>
        <p:spPr/>
        <p:txBody>
          <a:bodyPr/>
          <a:lstStyle/>
          <a:p>
            <a:r>
              <a:rPr lang="en-US" dirty="0"/>
              <a:t>Observation</a:t>
            </a:r>
          </a:p>
          <a:p>
            <a:endParaRPr lang="en-US" dirty="0"/>
          </a:p>
          <a:p>
            <a:r>
              <a:rPr lang="en-US" dirty="0"/>
              <a:t>Report</a:t>
            </a:r>
          </a:p>
          <a:p>
            <a:endParaRPr lang="en-US" dirty="0"/>
          </a:p>
          <a:p>
            <a:r>
              <a:rPr lang="en-US" dirty="0"/>
              <a:t>Interview Strategies</a:t>
            </a:r>
          </a:p>
          <a:p>
            <a:endParaRPr lang="en-US" dirty="0"/>
          </a:p>
        </p:txBody>
      </p:sp>
    </p:spTree>
    <p:extLst>
      <p:ext uri="{BB962C8B-B14F-4D97-AF65-F5344CB8AC3E}">
        <p14:creationId xmlns:p14="http://schemas.microsoft.com/office/powerpoint/2010/main" val="1053647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Vignette of Disruptive Behavior Disorder</a:t>
            </a:r>
            <a:endParaRPr lang="en-US" dirty="0"/>
          </a:p>
        </p:txBody>
      </p:sp>
      <p:sp>
        <p:nvSpPr>
          <p:cNvPr id="3" name="Content Placeholder 2"/>
          <p:cNvSpPr>
            <a:spLocks noGrp="1"/>
          </p:cNvSpPr>
          <p:nvPr>
            <p:ph sz="quarter" idx="1"/>
          </p:nvPr>
        </p:nvSpPr>
        <p:spPr/>
        <p:txBody>
          <a:bodyPr/>
          <a:lstStyle/>
          <a:p>
            <a:r>
              <a:rPr lang="en-US" dirty="0" smtClean="0"/>
              <a:t>Review Vignette</a:t>
            </a:r>
          </a:p>
          <a:p>
            <a:endParaRPr lang="en-US" dirty="0"/>
          </a:p>
          <a:p>
            <a:r>
              <a:rPr lang="en-US" dirty="0" smtClean="0"/>
              <a:t>Identify Symptoms of Significance in Small Groups</a:t>
            </a:r>
          </a:p>
          <a:p>
            <a:endParaRPr lang="en-US" dirty="0"/>
          </a:p>
          <a:p>
            <a:r>
              <a:rPr lang="en-US" dirty="0" smtClean="0"/>
              <a:t>Discuss Vignette and Process of Diagnosis </a:t>
            </a:r>
            <a:endParaRPr lang="en-US" dirty="0"/>
          </a:p>
        </p:txBody>
      </p:sp>
    </p:spTree>
    <p:extLst>
      <p:ext uri="{BB962C8B-B14F-4D97-AF65-F5344CB8AC3E}">
        <p14:creationId xmlns:p14="http://schemas.microsoft.com/office/powerpoint/2010/main" val="3959458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Billy is 5 years old and lives with grandparents.  He has lived with them since 3 months of age when his mother dropped him off and moved to another state.  His mother has been in and out of his life and grandparents are sure that this is making him very angry.  They state that he seems to do things to make him angry on purpose and his kindergarten teacher sees him in this way as well.  He has what they refer to as “fits” at least every day and sometimes several times a day.  When he does not get his way or when he is told to do something he doesn’t want to do.  He hits frequently and throws things.  No one will care for him and his teacher is very concerned about his negative attitude and “willful” behavior.  He only does what he wants to do per grandmother.  </a:t>
            </a:r>
          </a:p>
          <a:p>
            <a:r>
              <a:rPr lang="en-US" dirty="0"/>
              <a:t>What areas would be important to rule out before giving him a DBD diagnosis?</a:t>
            </a:r>
          </a:p>
          <a:p>
            <a:endParaRPr lang="en-US" dirty="0"/>
          </a:p>
        </p:txBody>
      </p:sp>
    </p:spTree>
    <p:extLst>
      <p:ext uri="{BB962C8B-B14F-4D97-AF65-F5344CB8AC3E}">
        <p14:creationId xmlns:p14="http://schemas.microsoft.com/office/powerpoint/2010/main" val="242177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normAutofit/>
          </a:bodyPr>
          <a:lstStyle/>
          <a:p>
            <a:r>
              <a:rPr lang="en-US" dirty="0" smtClean="0"/>
              <a:t>Participants will demonstrate capacity to identify and describe diagnostic categories and criteria identified in DC 0-5</a:t>
            </a:r>
            <a:endParaRPr lang="en-US" dirty="0"/>
          </a:p>
          <a:p>
            <a:r>
              <a:rPr lang="en-US" dirty="0" smtClean="0"/>
              <a:t>Participants will gain the ability to accurately identify the appropriate DSM V diagnosis in relationship to the DC 0-5 diagnosis.</a:t>
            </a:r>
          </a:p>
        </p:txBody>
      </p:sp>
    </p:spTree>
    <p:extLst>
      <p:ext uri="{BB962C8B-B14F-4D97-AF65-F5344CB8AC3E}">
        <p14:creationId xmlns:p14="http://schemas.microsoft.com/office/powerpoint/2010/main" val="1804927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 of Depression </a:t>
            </a:r>
            <a:endParaRPr lang="en-US" dirty="0"/>
          </a:p>
        </p:txBody>
      </p:sp>
      <p:sp>
        <p:nvSpPr>
          <p:cNvPr id="3" name="Content Placeholder 2"/>
          <p:cNvSpPr>
            <a:spLocks noGrp="1"/>
          </p:cNvSpPr>
          <p:nvPr>
            <p:ph sz="quarter" idx="1"/>
          </p:nvPr>
        </p:nvSpPr>
        <p:spPr/>
        <p:txBody>
          <a:bodyPr/>
          <a:lstStyle/>
          <a:p>
            <a:r>
              <a:rPr lang="en-US" dirty="0"/>
              <a:t>Review Vignette</a:t>
            </a:r>
          </a:p>
          <a:p>
            <a:endParaRPr lang="en-US" dirty="0"/>
          </a:p>
          <a:p>
            <a:r>
              <a:rPr lang="en-US" dirty="0"/>
              <a:t>Identify Symptoms of Significance in Small Groups</a:t>
            </a:r>
          </a:p>
          <a:p>
            <a:endParaRPr lang="en-US" dirty="0"/>
          </a:p>
          <a:p>
            <a:r>
              <a:rPr lang="en-US" dirty="0"/>
              <a:t>Discuss Vignette and Process of Diagnosis </a:t>
            </a:r>
          </a:p>
          <a:p>
            <a:endParaRPr lang="en-US" dirty="0"/>
          </a:p>
        </p:txBody>
      </p:sp>
    </p:spTree>
    <p:extLst>
      <p:ext uri="{BB962C8B-B14F-4D97-AF65-F5344CB8AC3E}">
        <p14:creationId xmlns:p14="http://schemas.microsoft.com/office/powerpoint/2010/main" val="1137628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err="1"/>
              <a:t>Hinano</a:t>
            </a:r>
            <a:r>
              <a:rPr lang="en-US" dirty="0"/>
              <a:t> is a 4 year old boy who has lived in Hawaii until 8 months ago with biological parents, 3 year old sister and paternal grandmother whom he refers to as “Tutu”.    They moved to Indiana due to maternal grandmother having cancer and needing someone to care for her.   Father is native Hawaiian and mother is from Indiana originally.  Parents report that </a:t>
            </a:r>
            <a:r>
              <a:rPr lang="en-US" dirty="0" err="1"/>
              <a:t>Hinano</a:t>
            </a:r>
            <a:r>
              <a:rPr lang="en-US" dirty="0"/>
              <a:t> has been very difficult to manage behaviorally.  He becomes angry easily, has refused to follow rules and instructions, is very attention seeking and “provokes” his parents especially in public settings.  Parents state that he frequently tells them he is angry about moving and he misses his grandmother.  Mother states she has been very embarrassed in public settings as he has tantrums, mocks her and pushes the limits in an effort to manipulate her.  Mother reports that he has always been very impulsive and overactive but that his behavior was not disruptive.  She states this has worsened and she believes he is very stressed about all of the changes.  She states that she knows he feels scared and overwhelmed with all of the changes and believes his behavior is showing this.  This behavior has been present since they moved and has worsened and intensified to the point that he is like this most of the time.  There are times when the old </a:t>
            </a:r>
            <a:r>
              <a:rPr lang="en-US" dirty="0" err="1"/>
              <a:t>Hinano</a:t>
            </a:r>
            <a:r>
              <a:rPr lang="en-US" dirty="0"/>
              <a:t> shines through but this is short lived.  </a:t>
            </a:r>
          </a:p>
          <a:p>
            <a:endParaRPr lang="en-US" dirty="0"/>
          </a:p>
        </p:txBody>
      </p:sp>
    </p:spTree>
    <p:extLst>
      <p:ext uri="{BB962C8B-B14F-4D97-AF65-F5344CB8AC3E}">
        <p14:creationId xmlns:p14="http://schemas.microsoft.com/office/powerpoint/2010/main" val="1544283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 of ADHD</a:t>
            </a:r>
            <a:endParaRPr lang="en-US" dirty="0"/>
          </a:p>
        </p:txBody>
      </p:sp>
      <p:sp>
        <p:nvSpPr>
          <p:cNvPr id="3" name="Content Placeholder 2"/>
          <p:cNvSpPr>
            <a:spLocks noGrp="1"/>
          </p:cNvSpPr>
          <p:nvPr>
            <p:ph sz="quarter" idx="1"/>
          </p:nvPr>
        </p:nvSpPr>
        <p:spPr/>
        <p:txBody>
          <a:bodyPr/>
          <a:lstStyle/>
          <a:p>
            <a:r>
              <a:rPr lang="en-US" dirty="0"/>
              <a:t>Review Vignette</a:t>
            </a:r>
          </a:p>
          <a:p>
            <a:endParaRPr lang="en-US" dirty="0"/>
          </a:p>
          <a:p>
            <a:r>
              <a:rPr lang="en-US" dirty="0"/>
              <a:t>Identify Symptoms of Significance in Small Groups</a:t>
            </a:r>
          </a:p>
          <a:p>
            <a:endParaRPr lang="en-US" dirty="0"/>
          </a:p>
          <a:p>
            <a:r>
              <a:rPr lang="en-US" dirty="0"/>
              <a:t>Discuss Vignette and Process of Diagnosis </a:t>
            </a:r>
          </a:p>
          <a:p>
            <a:endParaRPr lang="en-US" dirty="0"/>
          </a:p>
        </p:txBody>
      </p:sp>
    </p:spTree>
    <p:extLst>
      <p:ext uri="{BB962C8B-B14F-4D97-AF65-F5344CB8AC3E}">
        <p14:creationId xmlns:p14="http://schemas.microsoft.com/office/powerpoint/2010/main" val="3214699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 of RAD</a:t>
            </a:r>
            <a:endParaRPr lang="en-US" dirty="0"/>
          </a:p>
        </p:txBody>
      </p:sp>
      <p:sp>
        <p:nvSpPr>
          <p:cNvPr id="3" name="Content Placeholder 2"/>
          <p:cNvSpPr>
            <a:spLocks noGrp="1"/>
          </p:cNvSpPr>
          <p:nvPr>
            <p:ph sz="quarter" idx="1"/>
          </p:nvPr>
        </p:nvSpPr>
        <p:spPr/>
        <p:txBody>
          <a:bodyPr/>
          <a:lstStyle/>
          <a:p>
            <a:r>
              <a:rPr lang="en-US" dirty="0"/>
              <a:t>Review Vignette</a:t>
            </a:r>
          </a:p>
          <a:p>
            <a:endParaRPr lang="en-US" dirty="0"/>
          </a:p>
          <a:p>
            <a:r>
              <a:rPr lang="en-US" dirty="0"/>
              <a:t>Identify Symptoms of Significance in Small Groups</a:t>
            </a:r>
          </a:p>
          <a:p>
            <a:endParaRPr lang="en-US" dirty="0"/>
          </a:p>
          <a:p>
            <a:r>
              <a:rPr lang="en-US" dirty="0"/>
              <a:t>Discuss Vignette and Process of Diagnosis </a:t>
            </a:r>
          </a:p>
        </p:txBody>
      </p:sp>
    </p:spTree>
    <p:extLst>
      <p:ext uri="{BB962C8B-B14F-4D97-AF65-F5344CB8AC3E}">
        <p14:creationId xmlns:p14="http://schemas.microsoft.com/office/powerpoint/2010/main" val="2124178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70000" lnSpcReduction="20000"/>
          </a:bodyPr>
          <a:lstStyle/>
          <a:p>
            <a:r>
              <a:rPr lang="en-US" sz="2900" dirty="0"/>
              <a:t>Isabel is 5 years old and lives with adoptive parents and their 4 children.  Isabel has a history of neglect and very little consistency in who cared for her in the first 2 years of her life.  She lived with mother from birth to age 2 and then was shuffled between father, grandparents and then adopted at 4.  Isabel is very uncomfortable with physical affection and resists this most of the time unless she initiates this.  She often uses what is described as “flirty” behavior with her adoptive father to “manipulate him” and will try to climb in his lap and tickle him.   Mother complains that she is aloof, strong willed when it comes to “listening” and has no trust in anyone.  Mother reported a story in which Isabel and she went to the park.  She watched  others play at the park standing by her side and refuse to interact.  Mother later observed her playing by herself on the slide and when a child came over to her she completely ignored her and when the girl climbed onto the slide with her she pushed her off the slide. </a:t>
            </a:r>
          </a:p>
          <a:p>
            <a:r>
              <a:rPr lang="en-US" sz="2900" dirty="0"/>
              <a:t>Identify some other questions that would help you determine if this child meets criteria for RAD?</a:t>
            </a:r>
          </a:p>
          <a:p>
            <a:endParaRPr lang="en-US" dirty="0"/>
          </a:p>
        </p:txBody>
      </p:sp>
    </p:spTree>
    <p:extLst>
      <p:ext uri="{BB962C8B-B14F-4D97-AF65-F5344CB8AC3E}">
        <p14:creationId xmlns:p14="http://schemas.microsoft.com/office/powerpoint/2010/main" val="1431871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 of PTSD</a:t>
            </a:r>
            <a:endParaRPr lang="en-US" dirty="0"/>
          </a:p>
        </p:txBody>
      </p:sp>
      <p:sp>
        <p:nvSpPr>
          <p:cNvPr id="3" name="Content Placeholder 2"/>
          <p:cNvSpPr>
            <a:spLocks noGrp="1"/>
          </p:cNvSpPr>
          <p:nvPr>
            <p:ph sz="quarter" idx="1"/>
          </p:nvPr>
        </p:nvSpPr>
        <p:spPr/>
        <p:txBody>
          <a:bodyPr/>
          <a:lstStyle/>
          <a:p>
            <a:r>
              <a:rPr lang="en-US" dirty="0"/>
              <a:t>Review Vignette</a:t>
            </a:r>
          </a:p>
          <a:p>
            <a:endParaRPr lang="en-US" dirty="0"/>
          </a:p>
          <a:p>
            <a:r>
              <a:rPr lang="en-US" dirty="0"/>
              <a:t>Identify Symptoms of Significance in Small Groups</a:t>
            </a:r>
          </a:p>
          <a:p>
            <a:endParaRPr lang="en-US" dirty="0"/>
          </a:p>
          <a:p>
            <a:r>
              <a:rPr lang="en-US" dirty="0"/>
              <a:t>Discuss Vignette and Process of Diagnosis </a:t>
            </a:r>
          </a:p>
          <a:p>
            <a:endParaRPr lang="en-US" dirty="0"/>
          </a:p>
        </p:txBody>
      </p:sp>
    </p:spTree>
    <p:extLst>
      <p:ext uri="{BB962C8B-B14F-4D97-AF65-F5344CB8AC3E}">
        <p14:creationId xmlns:p14="http://schemas.microsoft.com/office/powerpoint/2010/main" val="2057799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Vignette</a:t>
            </a:r>
            <a:endParaRPr lang="en-US" dirty="0"/>
          </a:p>
        </p:txBody>
      </p:sp>
      <p:sp>
        <p:nvSpPr>
          <p:cNvPr id="3" name="Content Placeholder 2"/>
          <p:cNvSpPr>
            <a:spLocks noGrp="1"/>
          </p:cNvSpPr>
          <p:nvPr>
            <p:ph sz="quarter" idx="1"/>
          </p:nvPr>
        </p:nvSpPr>
        <p:spPr/>
        <p:txBody>
          <a:bodyPr>
            <a:normAutofit fontScale="25000" lnSpcReduction="20000"/>
          </a:bodyPr>
          <a:lstStyle/>
          <a:p>
            <a:pPr marL="0" indent="0">
              <a:buNone/>
            </a:pPr>
            <a:r>
              <a:rPr lang="en-US" sz="8000" dirty="0"/>
              <a:t>Lily is a 4 ½ year old girl living with her biological parents.  Both parents are employed in a factory and Lily spends her days at a local day care center.  She has attended the center since she was 12 weeks of age and seems to be content there.  She attends the preschool program at the day care center.  She is on a very regular schedule as her parents pick her up every day at 3:30 from the center and she arrives every day at 6:15 am.  She is not involved in activities outside the home and spend evenings at her home with parents.  She is reported to be “good at playing in her room with her toys”.  </a:t>
            </a:r>
          </a:p>
          <a:p>
            <a:pPr marL="0" indent="0">
              <a:buNone/>
            </a:pPr>
            <a:r>
              <a:rPr lang="en-US" sz="8000" dirty="0"/>
              <a:t>Lily was attacked by a dog approximately 6 months prior to the assessment.  Since this time Lily has been extremely anxious about being outside and wants her father to check outside before she will leave the house.  She refuses to go to the park as she once did and mother had to stay home from work when the day care went on an outing.  Lily initially had poor sleep and nightmares but that has gotten better in the last few months.  They still allow her to sleep in a sleeping bag beside their bed as she often reports bad dreams.   When inside she often looks out the windows and asks her parents to keep the doors shut.</a:t>
            </a:r>
          </a:p>
          <a:p>
            <a:r>
              <a:rPr lang="en-US" dirty="0"/>
              <a:t> </a:t>
            </a:r>
          </a:p>
          <a:p>
            <a:endParaRPr lang="en-US" dirty="0"/>
          </a:p>
        </p:txBody>
      </p:sp>
    </p:spTree>
    <p:extLst>
      <p:ext uri="{BB962C8B-B14F-4D97-AF65-F5344CB8AC3E}">
        <p14:creationId xmlns:p14="http://schemas.microsoft.com/office/powerpoint/2010/main" val="671566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Stacey Cornett, LCSW, IMH-IV</a:t>
            </a:r>
          </a:p>
          <a:p>
            <a:pPr marL="0" indent="0">
              <a:buNone/>
            </a:pPr>
            <a:r>
              <a:rPr lang="en-US" smtClean="0">
                <a:hlinkClick r:id="rId2"/>
              </a:rPr>
              <a:t>scornett@thechildrenshomecint.org</a:t>
            </a:r>
            <a:endParaRPr lang="en-US"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40323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Axis 1  Clinical Disorders</a:t>
            </a:r>
            <a:endParaRPr lang="en-US" sz="4000" dirty="0"/>
          </a:p>
        </p:txBody>
      </p:sp>
      <p:sp>
        <p:nvSpPr>
          <p:cNvPr id="3" name="Content Placeholder 2"/>
          <p:cNvSpPr>
            <a:spLocks noGrp="1"/>
          </p:cNvSpPr>
          <p:nvPr>
            <p:ph sz="quarter" idx="1"/>
          </p:nvPr>
        </p:nvSpPr>
        <p:spPr/>
        <p:txBody>
          <a:bodyPr/>
          <a:lstStyle/>
          <a:p>
            <a:r>
              <a:rPr lang="en-US" dirty="0" smtClean="0"/>
              <a:t>Neurodevelopmental Disorders</a:t>
            </a:r>
          </a:p>
          <a:p>
            <a:r>
              <a:rPr lang="en-US" dirty="0" smtClean="0"/>
              <a:t>Sensory Processing Disorders</a:t>
            </a:r>
          </a:p>
          <a:p>
            <a:r>
              <a:rPr lang="en-US" dirty="0" smtClean="0"/>
              <a:t>Anxiety Disorders</a:t>
            </a:r>
          </a:p>
          <a:p>
            <a:r>
              <a:rPr lang="en-US" dirty="0" smtClean="0"/>
              <a:t>Mood Disorders</a:t>
            </a:r>
          </a:p>
          <a:p>
            <a:r>
              <a:rPr lang="en-US" dirty="0" smtClean="0"/>
              <a:t>Sleeping, Eating, and Crying Disorders</a:t>
            </a:r>
          </a:p>
          <a:p>
            <a:r>
              <a:rPr lang="en-US" dirty="0" smtClean="0"/>
              <a:t>Trauma, Stress and Deprivation Disorders </a:t>
            </a:r>
          </a:p>
          <a:p>
            <a:r>
              <a:rPr lang="en-US" dirty="0" smtClean="0"/>
              <a:t>Relationship Disorders </a:t>
            </a:r>
            <a:endParaRPr lang="en-US" dirty="0"/>
          </a:p>
        </p:txBody>
      </p:sp>
    </p:spTree>
    <p:extLst>
      <p:ext uri="{BB962C8B-B14F-4D97-AF65-F5344CB8AC3E}">
        <p14:creationId xmlns:p14="http://schemas.microsoft.com/office/powerpoint/2010/main" val="2112032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Axis II  Relational Context </a:t>
            </a:r>
            <a:endParaRPr lang="en-US" dirty="0"/>
          </a:p>
        </p:txBody>
      </p:sp>
      <p:sp>
        <p:nvSpPr>
          <p:cNvPr id="3" name="Content Placeholder 2"/>
          <p:cNvSpPr>
            <a:spLocks noGrp="1"/>
          </p:cNvSpPr>
          <p:nvPr>
            <p:ph sz="quarter" idx="1"/>
          </p:nvPr>
        </p:nvSpPr>
        <p:spPr/>
        <p:txBody>
          <a:bodyPr/>
          <a:lstStyle/>
          <a:p>
            <a:r>
              <a:rPr lang="en-US" dirty="0" smtClean="0"/>
              <a:t>Relationship Classification</a:t>
            </a:r>
          </a:p>
          <a:p>
            <a:r>
              <a:rPr lang="en-US" dirty="0" smtClean="0"/>
              <a:t>Considers</a:t>
            </a:r>
          </a:p>
          <a:p>
            <a:pPr lvl="1"/>
            <a:r>
              <a:rPr lang="en-US" dirty="0" smtClean="0"/>
              <a:t>Overall functional level of  both the child and parent</a:t>
            </a:r>
          </a:p>
          <a:p>
            <a:pPr lvl="1"/>
            <a:r>
              <a:rPr lang="en-US" dirty="0" smtClean="0"/>
              <a:t>Level of distress in both the child and parent</a:t>
            </a:r>
          </a:p>
          <a:p>
            <a:pPr lvl="1"/>
            <a:r>
              <a:rPr lang="en-US" dirty="0" smtClean="0"/>
              <a:t>Adaptive flexibility of both the child and parent</a:t>
            </a:r>
          </a:p>
          <a:p>
            <a:pPr lvl="1"/>
            <a:r>
              <a:rPr lang="en-US" dirty="0" smtClean="0"/>
              <a:t>Level of conflict and resolution between the child and parent</a:t>
            </a:r>
          </a:p>
          <a:p>
            <a:pPr lvl="1"/>
            <a:r>
              <a:rPr lang="en-US" dirty="0" smtClean="0"/>
              <a:t>Effect of the quality of the relationship on the child’s developmental progress</a:t>
            </a:r>
          </a:p>
          <a:p>
            <a:pPr lvl="1"/>
            <a:endParaRPr lang="en-US" dirty="0"/>
          </a:p>
          <a:p>
            <a:pPr marL="274320" lvl="1" indent="0">
              <a:buNone/>
            </a:pPr>
            <a:r>
              <a:rPr lang="en-US" dirty="0" smtClean="0"/>
              <a:t>Specific to a relationship </a:t>
            </a:r>
          </a:p>
          <a:p>
            <a:pPr marL="274320" lvl="1" indent="0">
              <a:buNone/>
            </a:pPr>
            <a:r>
              <a:rPr lang="en-US" dirty="0" smtClean="0"/>
              <a:t>Uses PIR GAS and RPCL</a:t>
            </a:r>
          </a:p>
        </p:txBody>
      </p:sp>
    </p:spTree>
    <p:extLst>
      <p:ext uri="{BB962C8B-B14F-4D97-AF65-F5344CB8AC3E}">
        <p14:creationId xmlns:p14="http://schemas.microsoft.com/office/powerpoint/2010/main" val="68786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Axis 111  Physical Health Conditions </a:t>
            </a:r>
            <a:endParaRPr lang="en-US" dirty="0"/>
          </a:p>
        </p:txBody>
      </p:sp>
      <p:sp>
        <p:nvSpPr>
          <p:cNvPr id="3" name="Content Placeholder 2"/>
          <p:cNvSpPr>
            <a:spLocks noGrp="1"/>
          </p:cNvSpPr>
          <p:nvPr>
            <p:ph sz="quarter" idx="1"/>
          </p:nvPr>
        </p:nvSpPr>
        <p:spPr/>
        <p:txBody>
          <a:bodyPr/>
          <a:lstStyle/>
          <a:p>
            <a:r>
              <a:rPr lang="en-US" dirty="0" smtClean="0"/>
              <a:t>Developmental, medical and neurological conditions</a:t>
            </a:r>
          </a:p>
          <a:p>
            <a:endParaRPr lang="en-US" dirty="0"/>
          </a:p>
          <a:p>
            <a:r>
              <a:rPr lang="en-US" dirty="0" smtClean="0"/>
              <a:t>Consider recommendations to primary care physician to rule out endocrine, high metal toxicity, neurological, or hearing tests as needed</a:t>
            </a:r>
            <a:endParaRPr lang="en-US" dirty="0"/>
          </a:p>
        </p:txBody>
      </p:sp>
    </p:spTree>
    <p:extLst>
      <p:ext uri="{BB962C8B-B14F-4D97-AF65-F5344CB8AC3E}">
        <p14:creationId xmlns:p14="http://schemas.microsoft.com/office/powerpoint/2010/main" val="3385754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Axis IV  Psychosocial Stressors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Psychosocial Stressors</a:t>
            </a:r>
          </a:p>
          <a:p>
            <a:endParaRPr lang="en-US" dirty="0"/>
          </a:p>
          <a:p>
            <a:r>
              <a:rPr lang="en-US" dirty="0" smtClean="0"/>
              <a:t>May be acute or enduring</a:t>
            </a:r>
          </a:p>
          <a:p>
            <a:endParaRPr lang="en-US" dirty="0"/>
          </a:p>
          <a:p>
            <a:r>
              <a:rPr lang="en-US" dirty="0" smtClean="0"/>
              <a:t>Impact of stress depends on:  Severity of stress as determined by intensity and duration, suddenness, and frequency and unpredictability of reoccurrence</a:t>
            </a:r>
          </a:p>
          <a:p>
            <a:r>
              <a:rPr lang="en-US" dirty="0" smtClean="0"/>
              <a:t>Developmental Level:  Age, social and emotional history, biological vulnerability</a:t>
            </a:r>
          </a:p>
          <a:p>
            <a:r>
              <a:rPr lang="en-US" dirty="0" smtClean="0"/>
              <a:t>Capacity of Caregiving adults to serve as a protective barrier</a:t>
            </a:r>
            <a:endParaRPr lang="en-US" dirty="0"/>
          </a:p>
        </p:txBody>
      </p:sp>
    </p:spTree>
    <p:extLst>
      <p:ext uri="{BB962C8B-B14F-4D97-AF65-F5344CB8AC3E}">
        <p14:creationId xmlns:p14="http://schemas.microsoft.com/office/powerpoint/2010/main" val="126795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Axis V  Developmental Competence</a:t>
            </a:r>
            <a:endParaRPr lang="en-US" dirty="0"/>
          </a:p>
        </p:txBody>
      </p:sp>
      <p:sp>
        <p:nvSpPr>
          <p:cNvPr id="3" name="Content Placeholder 2"/>
          <p:cNvSpPr>
            <a:spLocks noGrp="1"/>
          </p:cNvSpPr>
          <p:nvPr>
            <p:ph sz="quarter" idx="1"/>
          </p:nvPr>
        </p:nvSpPr>
        <p:spPr/>
        <p:txBody>
          <a:bodyPr/>
          <a:lstStyle/>
          <a:p>
            <a:pPr marL="0" indent="0">
              <a:buNone/>
            </a:pPr>
            <a:r>
              <a:rPr lang="en-US" dirty="0" smtClean="0"/>
              <a:t>		Emotional and Social Functioning</a:t>
            </a:r>
          </a:p>
          <a:p>
            <a:pPr marL="0" indent="0">
              <a:buNone/>
            </a:pPr>
            <a:endParaRPr lang="en-US" dirty="0" smtClean="0"/>
          </a:p>
          <a:p>
            <a:pPr marL="0" indent="0">
              <a:buNone/>
            </a:pPr>
            <a:r>
              <a:rPr lang="en-US" dirty="0" smtClean="0"/>
              <a:t>Attention and Regulation (0-3 months)</a:t>
            </a:r>
          </a:p>
          <a:p>
            <a:pPr marL="0" indent="0">
              <a:buNone/>
            </a:pPr>
            <a:r>
              <a:rPr lang="en-US" dirty="0" smtClean="0"/>
              <a:t>Mutual Engagement (3-6 months)</a:t>
            </a:r>
          </a:p>
          <a:p>
            <a:pPr marL="0" indent="0">
              <a:buNone/>
            </a:pPr>
            <a:r>
              <a:rPr lang="en-US" dirty="0" smtClean="0"/>
              <a:t>Intentional Two Way Communication (4-10 months)</a:t>
            </a:r>
          </a:p>
          <a:p>
            <a:pPr marL="0" indent="0">
              <a:buNone/>
            </a:pPr>
            <a:r>
              <a:rPr lang="en-US" dirty="0" smtClean="0"/>
              <a:t>Complex gestures and problem solving (10-18 months)</a:t>
            </a:r>
          </a:p>
          <a:p>
            <a:pPr marL="0" indent="0">
              <a:buNone/>
            </a:pPr>
            <a:r>
              <a:rPr lang="en-US" dirty="0" smtClean="0"/>
              <a:t>Symbols to express thoughts and feelings (18-30 months) </a:t>
            </a:r>
          </a:p>
          <a:p>
            <a:pPr marL="0" indent="0">
              <a:buNone/>
            </a:pPr>
            <a:r>
              <a:rPr lang="en-US" dirty="0"/>
              <a:t>	</a:t>
            </a:r>
          </a:p>
          <a:p>
            <a:endParaRPr lang="en-US" dirty="0"/>
          </a:p>
        </p:txBody>
      </p:sp>
    </p:spTree>
    <p:extLst>
      <p:ext uri="{BB962C8B-B14F-4D97-AF65-F5344CB8AC3E}">
        <p14:creationId xmlns:p14="http://schemas.microsoft.com/office/powerpoint/2010/main" val="341309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Process and Clinical Formulation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Diagnosis is ongoing</a:t>
            </a:r>
          </a:p>
          <a:p>
            <a:r>
              <a:rPr lang="en-US" dirty="0" smtClean="0"/>
              <a:t>Multiple observations is best</a:t>
            </a:r>
          </a:p>
          <a:p>
            <a:r>
              <a:rPr lang="en-US" dirty="0" smtClean="0"/>
              <a:t>Within a relationship based context</a:t>
            </a:r>
          </a:p>
          <a:p>
            <a:r>
              <a:rPr lang="en-US" dirty="0" smtClean="0"/>
              <a:t>Individual Differences are critical to understand</a:t>
            </a:r>
          </a:p>
          <a:p>
            <a:r>
              <a:rPr lang="en-US" dirty="0" smtClean="0"/>
              <a:t>Interview of caregivers about developmental history</a:t>
            </a:r>
          </a:p>
          <a:p>
            <a:r>
              <a:rPr lang="en-US" dirty="0" smtClean="0"/>
              <a:t>Observe of family functioning, caregiver child dynamics and interactional patterns</a:t>
            </a:r>
          </a:p>
          <a:p>
            <a:r>
              <a:rPr lang="en-US" dirty="0" smtClean="0"/>
              <a:t>Direct observation of the child’s individual characteristics</a:t>
            </a:r>
          </a:p>
          <a:p>
            <a:r>
              <a:rPr lang="en-US" dirty="0" smtClean="0"/>
              <a:t>Sensory reactivity and processing</a:t>
            </a:r>
            <a:endParaRPr lang="en-US" dirty="0"/>
          </a:p>
        </p:txBody>
      </p:sp>
    </p:spTree>
    <p:extLst>
      <p:ext uri="{BB962C8B-B14F-4D97-AF65-F5344CB8AC3E}">
        <p14:creationId xmlns:p14="http://schemas.microsoft.com/office/powerpoint/2010/main" val="19835121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439</TotalTime>
  <Words>2145</Words>
  <Application>Microsoft Office PowerPoint</Application>
  <PresentationFormat>On-screen Show (4:3)</PresentationFormat>
  <Paragraphs>209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Civic</vt:lpstr>
      <vt:lpstr>Overview of DC 0-5</vt:lpstr>
      <vt:lpstr>Overview of the Diagnostic Classification of Mental Health and Developmental Disorders of infancy and Early Childhood DC:0-5 ™</vt:lpstr>
      <vt:lpstr>Objectives</vt:lpstr>
      <vt:lpstr>Axis 1  Clinical Disorders</vt:lpstr>
      <vt:lpstr>Axis II  Relational Context </vt:lpstr>
      <vt:lpstr>Axis 111  Physical Health Conditions </vt:lpstr>
      <vt:lpstr>Axis IV  Psychosocial Stressors </vt:lpstr>
      <vt:lpstr>Axis V  Developmental Competence</vt:lpstr>
      <vt:lpstr>Diagnosis Process and Clinical Formulation</vt:lpstr>
      <vt:lpstr>Symptom Presentation of Anxiety</vt:lpstr>
      <vt:lpstr>Symptom Presentation of Regulatory Disorders</vt:lpstr>
      <vt:lpstr>Symptom Presentation of Depression</vt:lpstr>
      <vt:lpstr>Clinical Vignettes</vt:lpstr>
      <vt:lpstr>Clinical Vignettes</vt:lpstr>
      <vt:lpstr>Vignette</vt:lpstr>
      <vt:lpstr>Clinical Vignettes</vt:lpstr>
      <vt:lpstr>Vignette</vt:lpstr>
      <vt:lpstr>Clinical Vignettes</vt:lpstr>
      <vt:lpstr>Vignette</vt:lpstr>
      <vt:lpstr>DC 0-3 R Crosswalk</vt:lpstr>
      <vt:lpstr>Lunch</vt:lpstr>
      <vt:lpstr>Overview of Diagnosis in Preschoolers</vt:lpstr>
      <vt:lpstr>Symptom Presentation of Behavioral Disorders</vt:lpstr>
      <vt:lpstr>Symptom Observation of Anxiety Disorders</vt:lpstr>
      <vt:lpstr>Symptom Presentation of Depressive Disorders</vt:lpstr>
      <vt:lpstr>Symptom Presentation of ADHD</vt:lpstr>
      <vt:lpstr>Symptom Presentation of Attachment Disturbance</vt:lpstr>
      <vt:lpstr>Clinical Vignette of Disruptive Behavior Disorder</vt:lpstr>
      <vt:lpstr>Vignette</vt:lpstr>
      <vt:lpstr>Clinical Vignette of Depression </vt:lpstr>
      <vt:lpstr>Vignette</vt:lpstr>
      <vt:lpstr>Clinical Vignette of ADHD</vt:lpstr>
      <vt:lpstr>Clinical Vignette of RAD</vt:lpstr>
      <vt:lpstr>Vignette</vt:lpstr>
      <vt:lpstr>Clinical Vignette of PTSD</vt:lpstr>
      <vt:lpstr>Vignette</vt:lpstr>
      <vt:lpstr>Questions???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Home-Based Services Within the Wraparound Process</dc:title>
  <dc:creator>stacey</dc:creator>
  <cp:lastModifiedBy>Stacey Cornett</cp:lastModifiedBy>
  <cp:revision>23</cp:revision>
  <dcterms:created xsi:type="dcterms:W3CDTF">2012-02-14T21:57:26Z</dcterms:created>
  <dcterms:modified xsi:type="dcterms:W3CDTF">2018-01-15T03:10:59Z</dcterms:modified>
</cp:coreProperties>
</file>