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7" r:id="rId2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s" id="{F0BC30D5-E0B9-9642-8025-C55560014F20}">
          <p14:sldIdLst/>
        </p14:section>
        <p14:section name="2022" id="{F18F4808-50A1-1C40-824F-9913C7714DAC}">
          <p14:sldIdLst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0985"/>
    <a:srgbClr val="C50B9D"/>
    <a:srgbClr val="F664D7"/>
    <a:srgbClr val="FDB7BF"/>
    <a:srgbClr val="F6DFDF"/>
    <a:srgbClr val="C74432"/>
    <a:srgbClr val="EDC7D0"/>
    <a:srgbClr val="805E66"/>
    <a:srgbClr val="C7A1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347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96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49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28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411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11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25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58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4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22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82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887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A782C-58F7-4E8D-8CAA-BF39892E1BB0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CE64E-1736-4F54-9B6D-D54FA5437F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7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0000"/>
            </a:gs>
            <a:gs pos="91000">
              <a:srgbClr val="FDB7BF"/>
            </a:gs>
            <a:gs pos="86000">
              <a:schemeClr val="bg1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CA932E-7B4A-F5A9-00E6-0752CC59C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2017" y="10272166"/>
            <a:ext cx="7561692" cy="419647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92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www.3shoesknockholt.co.uk     |     find us on Facebook @3shoesknockholt     |     01959 532 102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D0AC62-5ADE-9F8A-E087-125C989384BD}"/>
              </a:ext>
            </a:extLst>
          </p:cNvPr>
          <p:cNvSpPr txBox="1"/>
          <p:nvPr/>
        </p:nvSpPr>
        <p:spPr>
          <a:xfrm flipH="1">
            <a:off x="7877082" y="1101474"/>
            <a:ext cx="17625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60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masis MT Pro Medium" panose="020B0604020202020204" pitchFamily="18" charset="0"/>
                <a:ea typeface="+mn-ea"/>
                <a:cs typeface="Quire Sans" panose="020B0502040204020203" pitchFamily="34" charset="0"/>
              </a:rPr>
              <a:t>THE THREE HORSESHOES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445007-8D22-0D4D-8678-31E86D720569}"/>
              </a:ext>
            </a:extLst>
          </p:cNvPr>
          <p:cNvSpPr/>
          <p:nvPr/>
        </p:nvSpPr>
        <p:spPr>
          <a:xfrm flipH="1" flipV="1">
            <a:off x="10827025" y="3452201"/>
            <a:ext cx="1762539" cy="1723332"/>
          </a:xfrm>
          <a:custGeom>
            <a:avLst/>
            <a:gdLst>
              <a:gd name="connsiteX0" fmla="*/ 0 w 1762539"/>
              <a:gd name="connsiteY0" fmla="*/ 0 h 1723332"/>
              <a:gd name="connsiteX1" fmla="*/ 1762539 w 1762539"/>
              <a:gd name="connsiteY1" fmla="*/ 0 h 1723332"/>
              <a:gd name="connsiteX2" fmla="*/ 1762539 w 1762539"/>
              <a:gd name="connsiteY2" fmla="*/ 1723332 h 1723332"/>
              <a:gd name="connsiteX3" fmla="*/ 0 w 1762539"/>
              <a:gd name="connsiteY3" fmla="*/ 1723332 h 1723332"/>
              <a:gd name="connsiteX4" fmla="*/ 0 w 1762539"/>
              <a:gd name="connsiteY4" fmla="*/ 0 h 1723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539" h="1723332" fill="none" extrusionOk="0">
                <a:moveTo>
                  <a:pt x="0" y="0"/>
                </a:moveTo>
                <a:cubicBezTo>
                  <a:pt x="235848" y="21577"/>
                  <a:pt x="963404" y="66039"/>
                  <a:pt x="1762539" y="0"/>
                </a:cubicBezTo>
                <a:cubicBezTo>
                  <a:pt x="1828648" y="366947"/>
                  <a:pt x="1817075" y="1283688"/>
                  <a:pt x="1762539" y="1723332"/>
                </a:cubicBezTo>
                <a:cubicBezTo>
                  <a:pt x="1377448" y="1722801"/>
                  <a:pt x="443579" y="1684020"/>
                  <a:pt x="0" y="1723332"/>
                </a:cubicBezTo>
                <a:cubicBezTo>
                  <a:pt x="54199" y="1297343"/>
                  <a:pt x="-98532" y="611063"/>
                  <a:pt x="0" y="0"/>
                </a:cubicBezTo>
                <a:close/>
              </a:path>
              <a:path w="1762539" h="1723332" stroke="0" extrusionOk="0">
                <a:moveTo>
                  <a:pt x="0" y="0"/>
                </a:moveTo>
                <a:cubicBezTo>
                  <a:pt x="199921" y="135414"/>
                  <a:pt x="1330646" y="-140676"/>
                  <a:pt x="1762539" y="0"/>
                </a:cubicBezTo>
                <a:cubicBezTo>
                  <a:pt x="1757559" y="702702"/>
                  <a:pt x="1803942" y="1148376"/>
                  <a:pt x="1762539" y="1723332"/>
                </a:cubicBezTo>
                <a:cubicBezTo>
                  <a:pt x="1413369" y="1614425"/>
                  <a:pt x="575777" y="1588438"/>
                  <a:pt x="0" y="1723332"/>
                </a:cubicBezTo>
                <a:cubicBezTo>
                  <a:pt x="-12079" y="1060969"/>
                  <a:pt x="44810" y="197655"/>
                  <a:pt x="0" y="0"/>
                </a:cubicBezTo>
                <a:close/>
              </a:path>
            </a:pathLst>
          </a:custGeom>
          <a:solidFill>
            <a:srgbClr val="C7A1D3">
              <a:alpha val="18824"/>
            </a:srgbClr>
          </a:solidFill>
          <a:ln w="0" cmpd="dbl">
            <a:noFill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E2CEAB-F2E2-4C1E-EC13-F6BDBC4E927F}"/>
              </a:ext>
            </a:extLst>
          </p:cNvPr>
          <p:cNvSpPr txBox="1"/>
          <p:nvPr/>
        </p:nvSpPr>
        <p:spPr>
          <a:xfrm flipH="1">
            <a:off x="10151164" y="1103991"/>
            <a:ext cx="17625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60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Kunstler Script" panose="030304020206070D0D06" pitchFamily="66" charset="0"/>
                <a:ea typeface="+mn-ea"/>
                <a:cs typeface="+mn-cs"/>
              </a:rPr>
              <a:t>     </a:t>
            </a:r>
            <a:r>
              <a:rPr kumimoji="0" lang="en-GB" sz="5400" b="1" i="0" u="none" strike="noStrike" kern="1200" cap="none" spc="600" normalizeH="0" baseline="0" noProof="0" dirty="0">
                <a:ln>
                  <a:noFill/>
                </a:ln>
                <a:solidFill>
                  <a:srgbClr val="A70985"/>
                </a:solidFill>
                <a:effectLst/>
                <a:uLnTx/>
                <a:uFillTx/>
                <a:latin typeface="Kunstler Script" panose="030304020206070D0D06" pitchFamily="66" charset="0"/>
                <a:ea typeface="+mn-ea"/>
                <a:cs typeface="+mn-cs"/>
              </a:rPr>
              <a:t>Valentines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2595A7-EC7E-0B64-8124-960EC643FE39}"/>
              </a:ext>
            </a:extLst>
          </p:cNvPr>
          <p:cNvSpPr txBox="1"/>
          <p:nvPr/>
        </p:nvSpPr>
        <p:spPr>
          <a:xfrm>
            <a:off x="269104" y="9623950"/>
            <a:ext cx="7086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 Light" panose="02040304050005020304" pitchFamily="18" charset="0"/>
                <a:ea typeface="+mn-ea"/>
                <a:cs typeface="+mn-cs"/>
              </a:rPr>
              <a:t>Please let us know of any allergies and/or dietary requirements before ordering.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 Light" panose="02040304050005020304" pitchFamily="18" charset="0"/>
                <a:ea typeface="+mn-ea"/>
                <a:cs typeface="+mn-cs"/>
              </a:rPr>
              <a:t>Please note that these may vary due to stock and supplies.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 Light" panose="02040304050005020304" pitchFamily="18" charset="0"/>
                <a:ea typeface="+mn-ea"/>
                <a:cs typeface="+mn-cs"/>
              </a:rPr>
              <a:t>V – Vegetarian  |  VG – Vegan  |  GF – Gluten Free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EF0D8CF-9547-DFD0-8BFC-BB28A4591070}"/>
              </a:ext>
            </a:extLst>
          </p:cNvPr>
          <p:cNvSpPr/>
          <p:nvPr/>
        </p:nvSpPr>
        <p:spPr>
          <a:xfrm>
            <a:off x="876300" y="401432"/>
            <a:ext cx="381000" cy="371740"/>
          </a:xfrm>
          <a:prstGeom prst="ellipse">
            <a:avLst/>
          </a:prstGeom>
          <a:solidFill>
            <a:schemeClr val="bg1">
              <a:alpha val="534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8E53ECF-7C95-C58D-BAC5-627DEE7EC20B}"/>
              </a:ext>
            </a:extLst>
          </p:cNvPr>
          <p:cNvSpPr/>
          <p:nvPr/>
        </p:nvSpPr>
        <p:spPr>
          <a:xfrm>
            <a:off x="2336800" y="740439"/>
            <a:ext cx="381000" cy="371740"/>
          </a:xfrm>
          <a:prstGeom prst="ellipse">
            <a:avLst/>
          </a:prstGeom>
          <a:solidFill>
            <a:schemeClr val="bg1">
              <a:alpha val="534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C6E1D09-B0C0-F50A-35F9-85C391D432D2}"/>
              </a:ext>
            </a:extLst>
          </p:cNvPr>
          <p:cNvSpPr/>
          <p:nvPr/>
        </p:nvSpPr>
        <p:spPr>
          <a:xfrm>
            <a:off x="5372100" y="261787"/>
            <a:ext cx="495300" cy="478652"/>
          </a:xfrm>
          <a:prstGeom prst="ellipse">
            <a:avLst/>
          </a:prstGeom>
          <a:solidFill>
            <a:schemeClr val="bg1">
              <a:alpha val="534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0726C69-24B9-A580-A938-07C4ACBFAC5B}"/>
              </a:ext>
            </a:extLst>
          </p:cNvPr>
          <p:cNvSpPr/>
          <p:nvPr/>
        </p:nvSpPr>
        <p:spPr>
          <a:xfrm>
            <a:off x="787400" y="1610998"/>
            <a:ext cx="381000" cy="371740"/>
          </a:xfrm>
          <a:prstGeom prst="ellipse">
            <a:avLst/>
          </a:prstGeom>
          <a:solidFill>
            <a:schemeClr val="bg1">
              <a:alpha val="534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6A91CC93-32A9-C53C-F7BB-F2FADC7468D5}"/>
              </a:ext>
            </a:extLst>
          </p:cNvPr>
          <p:cNvSpPr/>
          <p:nvPr/>
        </p:nvSpPr>
        <p:spPr>
          <a:xfrm>
            <a:off x="165456" y="3080462"/>
            <a:ext cx="381000" cy="371740"/>
          </a:xfrm>
          <a:prstGeom prst="ellipse">
            <a:avLst/>
          </a:prstGeom>
          <a:solidFill>
            <a:schemeClr val="bg1">
              <a:alpha val="534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6C6C1B4-1DD2-6A2D-031A-BC7C9A4D981D}"/>
              </a:ext>
            </a:extLst>
          </p:cNvPr>
          <p:cNvSpPr/>
          <p:nvPr/>
        </p:nvSpPr>
        <p:spPr>
          <a:xfrm>
            <a:off x="431565" y="4511002"/>
            <a:ext cx="444735" cy="462092"/>
          </a:xfrm>
          <a:prstGeom prst="ellipse">
            <a:avLst/>
          </a:prstGeom>
          <a:solidFill>
            <a:schemeClr val="bg1">
              <a:alpha val="534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" name="Oval 262">
            <a:extLst>
              <a:ext uri="{FF2B5EF4-FFF2-40B4-BE49-F238E27FC236}">
                <a16:creationId xmlns:a16="http://schemas.microsoft.com/office/drawing/2014/main" id="{7AC2BCE3-1C37-0311-43EE-CAA842A0FD3D}"/>
              </a:ext>
            </a:extLst>
          </p:cNvPr>
          <p:cNvSpPr/>
          <p:nvPr/>
        </p:nvSpPr>
        <p:spPr>
          <a:xfrm>
            <a:off x="679332" y="7436111"/>
            <a:ext cx="381000" cy="371740"/>
          </a:xfrm>
          <a:prstGeom prst="ellipse">
            <a:avLst/>
          </a:prstGeom>
          <a:solidFill>
            <a:schemeClr val="bg1">
              <a:alpha val="534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4" name="Oval 263">
            <a:extLst>
              <a:ext uri="{FF2B5EF4-FFF2-40B4-BE49-F238E27FC236}">
                <a16:creationId xmlns:a16="http://schemas.microsoft.com/office/drawing/2014/main" id="{AFAD5B39-285C-5EB0-EC2E-918082E5624F}"/>
              </a:ext>
            </a:extLst>
          </p:cNvPr>
          <p:cNvSpPr/>
          <p:nvPr/>
        </p:nvSpPr>
        <p:spPr>
          <a:xfrm>
            <a:off x="203970" y="9885826"/>
            <a:ext cx="381000" cy="371740"/>
          </a:xfrm>
          <a:prstGeom prst="ellipse">
            <a:avLst/>
          </a:prstGeom>
          <a:solidFill>
            <a:schemeClr val="bg1">
              <a:alpha val="534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5" name="Oval 264">
            <a:extLst>
              <a:ext uri="{FF2B5EF4-FFF2-40B4-BE49-F238E27FC236}">
                <a16:creationId xmlns:a16="http://schemas.microsoft.com/office/drawing/2014/main" id="{E7E274B4-FD61-8F0F-17B3-79CB9A38D4C9}"/>
              </a:ext>
            </a:extLst>
          </p:cNvPr>
          <p:cNvSpPr/>
          <p:nvPr/>
        </p:nvSpPr>
        <p:spPr>
          <a:xfrm>
            <a:off x="768439" y="399547"/>
            <a:ext cx="215722" cy="2089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7" name="Oval 266">
            <a:extLst>
              <a:ext uri="{FF2B5EF4-FFF2-40B4-BE49-F238E27FC236}">
                <a16:creationId xmlns:a16="http://schemas.microsoft.com/office/drawing/2014/main" id="{9501CD29-6A44-72D8-F8EE-E99CF65A388C}"/>
              </a:ext>
            </a:extLst>
          </p:cNvPr>
          <p:cNvSpPr/>
          <p:nvPr/>
        </p:nvSpPr>
        <p:spPr>
          <a:xfrm>
            <a:off x="140234" y="2327518"/>
            <a:ext cx="215722" cy="2089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8" name="Oval 267">
            <a:extLst>
              <a:ext uri="{FF2B5EF4-FFF2-40B4-BE49-F238E27FC236}">
                <a16:creationId xmlns:a16="http://schemas.microsoft.com/office/drawing/2014/main" id="{C68197C3-5B10-4596-781E-48E2DFF70ECD}"/>
              </a:ext>
            </a:extLst>
          </p:cNvPr>
          <p:cNvSpPr/>
          <p:nvPr/>
        </p:nvSpPr>
        <p:spPr>
          <a:xfrm>
            <a:off x="463610" y="4384611"/>
            <a:ext cx="215722" cy="2089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9" name="Oval 268">
            <a:extLst>
              <a:ext uri="{FF2B5EF4-FFF2-40B4-BE49-F238E27FC236}">
                <a16:creationId xmlns:a16="http://schemas.microsoft.com/office/drawing/2014/main" id="{DCF0710C-699F-BA1D-9773-E52A1865D718}"/>
              </a:ext>
            </a:extLst>
          </p:cNvPr>
          <p:cNvSpPr/>
          <p:nvPr/>
        </p:nvSpPr>
        <p:spPr>
          <a:xfrm>
            <a:off x="213539" y="6329092"/>
            <a:ext cx="215722" cy="2089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0" name="Oval 269">
            <a:extLst>
              <a:ext uri="{FF2B5EF4-FFF2-40B4-BE49-F238E27FC236}">
                <a16:creationId xmlns:a16="http://schemas.microsoft.com/office/drawing/2014/main" id="{FB6E47E8-5F36-B15C-8548-0F57C21FFC81}"/>
              </a:ext>
            </a:extLst>
          </p:cNvPr>
          <p:cNvSpPr/>
          <p:nvPr/>
        </p:nvSpPr>
        <p:spPr>
          <a:xfrm>
            <a:off x="559127" y="7365075"/>
            <a:ext cx="215722" cy="2089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1" name="Oval 270">
            <a:extLst>
              <a:ext uri="{FF2B5EF4-FFF2-40B4-BE49-F238E27FC236}">
                <a16:creationId xmlns:a16="http://schemas.microsoft.com/office/drawing/2014/main" id="{491B07F8-A6CE-F43B-B795-7EAB1F8BC27E}"/>
              </a:ext>
            </a:extLst>
          </p:cNvPr>
          <p:cNvSpPr/>
          <p:nvPr/>
        </p:nvSpPr>
        <p:spPr>
          <a:xfrm>
            <a:off x="476666" y="9836521"/>
            <a:ext cx="215722" cy="2089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2" name="Oval 271">
            <a:extLst>
              <a:ext uri="{FF2B5EF4-FFF2-40B4-BE49-F238E27FC236}">
                <a16:creationId xmlns:a16="http://schemas.microsoft.com/office/drawing/2014/main" id="{E8C0AA87-4A94-725C-E7AC-02DD21CB0D20}"/>
              </a:ext>
            </a:extLst>
          </p:cNvPr>
          <p:cNvSpPr/>
          <p:nvPr/>
        </p:nvSpPr>
        <p:spPr>
          <a:xfrm>
            <a:off x="3441671" y="511001"/>
            <a:ext cx="215722" cy="2089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F195CC90-5256-B859-29B9-361BC04F5AA0}"/>
              </a:ext>
            </a:extLst>
          </p:cNvPr>
          <p:cNvSpPr/>
          <p:nvPr/>
        </p:nvSpPr>
        <p:spPr>
          <a:xfrm>
            <a:off x="5759539" y="540670"/>
            <a:ext cx="215722" cy="2089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4" name="Oval 273">
            <a:extLst>
              <a:ext uri="{FF2B5EF4-FFF2-40B4-BE49-F238E27FC236}">
                <a16:creationId xmlns:a16="http://schemas.microsoft.com/office/drawing/2014/main" id="{06751B73-85DB-6162-FA5C-FAB15A1B8E7F}"/>
              </a:ext>
            </a:extLst>
          </p:cNvPr>
          <p:cNvSpPr/>
          <p:nvPr/>
        </p:nvSpPr>
        <p:spPr>
          <a:xfrm>
            <a:off x="6497584" y="633489"/>
            <a:ext cx="602983" cy="550677"/>
          </a:xfrm>
          <a:prstGeom prst="ellipse">
            <a:avLst/>
          </a:prstGeom>
          <a:solidFill>
            <a:schemeClr val="bg1">
              <a:alpha val="2624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5" name="Oval 274">
            <a:extLst>
              <a:ext uri="{FF2B5EF4-FFF2-40B4-BE49-F238E27FC236}">
                <a16:creationId xmlns:a16="http://schemas.microsoft.com/office/drawing/2014/main" id="{7ED854DE-B849-F7ED-E850-C526A338B4E4}"/>
              </a:ext>
            </a:extLst>
          </p:cNvPr>
          <p:cNvSpPr/>
          <p:nvPr/>
        </p:nvSpPr>
        <p:spPr>
          <a:xfrm>
            <a:off x="3756326" y="-157340"/>
            <a:ext cx="602983" cy="550677"/>
          </a:xfrm>
          <a:prstGeom prst="ellipse">
            <a:avLst/>
          </a:prstGeom>
          <a:solidFill>
            <a:schemeClr val="bg1">
              <a:alpha val="2624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6" name="Oval 275">
            <a:extLst>
              <a:ext uri="{FF2B5EF4-FFF2-40B4-BE49-F238E27FC236}">
                <a16:creationId xmlns:a16="http://schemas.microsoft.com/office/drawing/2014/main" id="{413A64D6-ACE4-1A80-798E-EF006C36C526}"/>
              </a:ext>
            </a:extLst>
          </p:cNvPr>
          <p:cNvSpPr/>
          <p:nvPr/>
        </p:nvSpPr>
        <p:spPr>
          <a:xfrm>
            <a:off x="257635" y="847752"/>
            <a:ext cx="602983" cy="550677"/>
          </a:xfrm>
          <a:prstGeom prst="ellipse">
            <a:avLst/>
          </a:prstGeom>
          <a:solidFill>
            <a:schemeClr val="bg1">
              <a:alpha val="2624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7" name="Oval 276">
            <a:extLst>
              <a:ext uri="{FF2B5EF4-FFF2-40B4-BE49-F238E27FC236}">
                <a16:creationId xmlns:a16="http://schemas.microsoft.com/office/drawing/2014/main" id="{D6E270F5-06B3-1158-3675-98DB7EBE4379}"/>
              </a:ext>
            </a:extLst>
          </p:cNvPr>
          <p:cNvSpPr/>
          <p:nvPr/>
        </p:nvSpPr>
        <p:spPr>
          <a:xfrm>
            <a:off x="140234" y="5879461"/>
            <a:ext cx="602983" cy="550677"/>
          </a:xfrm>
          <a:prstGeom prst="ellipse">
            <a:avLst/>
          </a:prstGeom>
          <a:solidFill>
            <a:schemeClr val="bg1">
              <a:alpha val="2624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id="{307AEAEA-D8C7-7A08-9103-626E7427AEC6}"/>
              </a:ext>
            </a:extLst>
          </p:cNvPr>
          <p:cNvSpPr/>
          <p:nvPr/>
        </p:nvSpPr>
        <p:spPr>
          <a:xfrm>
            <a:off x="-208513" y="8364295"/>
            <a:ext cx="602983" cy="550677"/>
          </a:xfrm>
          <a:prstGeom prst="ellipse">
            <a:avLst/>
          </a:prstGeom>
          <a:solidFill>
            <a:schemeClr val="bg1">
              <a:alpha val="2624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images.saymedia-content.com/.image/t_share/MTc2Mjc...">
            <a:extLst>
              <a:ext uri="{FF2B5EF4-FFF2-40B4-BE49-F238E27FC236}">
                <a16:creationId xmlns:a16="http://schemas.microsoft.com/office/drawing/2014/main" id="{5E7342C3-551C-A770-1BC1-B5B8440A9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045" y="1540939"/>
            <a:ext cx="1512755" cy="128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FC128BD-B69F-F013-3671-C37B999999BA}"/>
              </a:ext>
            </a:extLst>
          </p:cNvPr>
          <p:cNvSpPr txBox="1"/>
          <p:nvPr/>
        </p:nvSpPr>
        <p:spPr>
          <a:xfrm>
            <a:off x="502566" y="1184166"/>
            <a:ext cx="7057109" cy="1032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3200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r>
              <a:rPr lang="en-GB" sz="3200" dirty="0">
                <a:latin typeface="Vijaya" panose="020B0502040204020203" pitchFamily="18" charset="0"/>
                <a:cs typeface="Vijaya" panose="020B0502040204020203" pitchFamily="18" charset="0"/>
              </a:rPr>
              <a:t> Dessert</a:t>
            </a: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r>
              <a:rPr lang="en-GB" dirty="0">
                <a:solidFill>
                  <a:srgbClr val="FF0000"/>
                </a:solidFill>
                <a:latin typeface="Vijaya" panose="020B0502040204020203" pitchFamily="18" charset="0"/>
                <a:cs typeface="Vijaya" panose="020B0502040204020203" pitchFamily="18" charset="0"/>
              </a:rPr>
              <a:t>Sticky Moments</a:t>
            </a:r>
          </a:p>
          <a:p>
            <a:pPr algn="ctr"/>
            <a:r>
              <a:rPr lang="en-GB" dirty="0">
                <a:latin typeface="Vijaya" panose="020B0502040204020203" pitchFamily="18" charset="0"/>
                <a:cs typeface="Vijaya" panose="020B0502040204020203" pitchFamily="18" charset="0"/>
              </a:rPr>
              <a:t>Sticky Toffee Pudding with cream, custard or ice cream £8</a:t>
            </a: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r>
              <a:rPr lang="en-GB" dirty="0">
                <a:solidFill>
                  <a:srgbClr val="FF0000"/>
                </a:solidFill>
                <a:latin typeface="Vijaya" panose="020B0502040204020203" pitchFamily="18" charset="0"/>
                <a:cs typeface="Vijaya" panose="020B0502040204020203" pitchFamily="18" charset="0"/>
              </a:rPr>
              <a:t>Dark Desire</a:t>
            </a:r>
          </a:p>
          <a:p>
            <a:pPr algn="ctr"/>
            <a:r>
              <a:rPr lang="en-GB" dirty="0">
                <a:latin typeface="Vijaya" panose="020B0502040204020203" pitchFamily="18" charset="0"/>
                <a:cs typeface="Vijaya" panose="020B0502040204020203" pitchFamily="18" charset="0"/>
              </a:rPr>
              <a:t>Warmed Chocolate Brownie Sundae  £9</a:t>
            </a: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r>
              <a:rPr lang="en-GB" dirty="0">
                <a:solidFill>
                  <a:srgbClr val="FF0000"/>
                </a:solidFill>
                <a:latin typeface="Vijaya" panose="020B0502040204020203" pitchFamily="18" charset="0"/>
                <a:cs typeface="Vijaya" panose="020B0502040204020203" pitchFamily="18" charset="0"/>
              </a:rPr>
              <a:t>Let’s Get Messy</a:t>
            </a:r>
          </a:p>
          <a:p>
            <a:pPr algn="ctr"/>
            <a:r>
              <a:rPr lang="en-GB" dirty="0">
                <a:latin typeface="Vijaya" panose="020B0502040204020203" pitchFamily="18" charset="0"/>
                <a:cs typeface="Vijaya" panose="020B0502040204020203" pitchFamily="18" charset="0"/>
              </a:rPr>
              <a:t>(GF) Classic Eton Mess with berries and whipped cream £9</a:t>
            </a: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r>
              <a:rPr lang="en-GB" dirty="0">
                <a:solidFill>
                  <a:srgbClr val="FF0000"/>
                </a:solidFill>
                <a:latin typeface="Vijaya" panose="020B0502040204020203" pitchFamily="18" charset="0"/>
                <a:cs typeface="Vijaya" panose="020B0502040204020203" pitchFamily="18" charset="0"/>
              </a:rPr>
              <a:t>Tutti Frutti</a:t>
            </a:r>
          </a:p>
          <a:p>
            <a:pPr algn="ctr"/>
            <a:r>
              <a:rPr lang="en-GB" dirty="0">
                <a:latin typeface="Vijaya" panose="020B0502040204020203" pitchFamily="18" charset="0"/>
                <a:cs typeface="Vijaya" panose="020B0502040204020203" pitchFamily="18" charset="0"/>
              </a:rPr>
              <a:t> Tutti Frutti Cheesecake with cream or ice cream £8</a:t>
            </a: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r>
              <a:rPr lang="en-GB" dirty="0">
                <a:solidFill>
                  <a:srgbClr val="FF0000"/>
                </a:solidFill>
                <a:latin typeface="Vijaya" panose="020B0502040204020203" pitchFamily="18" charset="0"/>
                <a:cs typeface="Vijaya" panose="020B0502040204020203" pitchFamily="18" charset="0"/>
              </a:rPr>
              <a:t>Balls of Fire</a:t>
            </a:r>
          </a:p>
          <a:p>
            <a:pPr algn="ctr"/>
            <a:r>
              <a:rPr lang="en-GB" dirty="0">
                <a:latin typeface="Vijaya" panose="020B0502040204020203" pitchFamily="18" charset="0"/>
                <a:cs typeface="Vijaya" panose="020B0502040204020203" pitchFamily="18" charset="0"/>
              </a:rPr>
              <a:t>Profiteroles hand filled with Bailey’s crème pâtisserie topped with chocolate sauce £8</a:t>
            </a: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r>
              <a:rPr lang="en-GB" dirty="0">
                <a:solidFill>
                  <a:srgbClr val="FF0000"/>
                </a:solidFill>
                <a:latin typeface="Vijaya" panose="020B0502040204020203" pitchFamily="18" charset="0"/>
                <a:cs typeface="Vijaya" panose="020B0502040204020203" pitchFamily="18" charset="0"/>
              </a:rPr>
              <a:t>You Make Me Crumble</a:t>
            </a:r>
          </a:p>
          <a:p>
            <a:pPr algn="ctr"/>
            <a:r>
              <a:rPr lang="en-GB" dirty="0">
                <a:latin typeface="Vijaya" panose="020B0502040204020203" pitchFamily="18" charset="0"/>
                <a:cs typeface="Vijaya" panose="020B0502040204020203" pitchFamily="18" charset="0"/>
              </a:rPr>
              <a:t>Homemade Apple &amp; Raspberry Crumble with cream, custard or ice cream £8</a:t>
            </a: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r>
              <a:rPr lang="en-GB" dirty="0">
                <a:solidFill>
                  <a:srgbClr val="FF0000"/>
                </a:solidFill>
                <a:latin typeface="Vijaya" panose="020B0502040204020203" pitchFamily="18" charset="0"/>
                <a:cs typeface="Vijaya" panose="020B0502040204020203" pitchFamily="18" charset="0"/>
              </a:rPr>
              <a:t>Cheeky Cheese</a:t>
            </a:r>
          </a:p>
          <a:p>
            <a:pPr algn="ctr"/>
            <a:r>
              <a:rPr lang="en-GB" dirty="0">
                <a:latin typeface="Vijaya" panose="020B0502040204020203" pitchFamily="18" charset="0"/>
                <a:cs typeface="Vijaya" panose="020B0502040204020203" pitchFamily="18" charset="0"/>
              </a:rPr>
              <a:t>A selection of Cheese </a:t>
            </a:r>
            <a:r>
              <a:rPr lang="en-GB">
                <a:latin typeface="Vijaya" panose="020B0502040204020203" pitchFamily="18" charset="0"/>
                <a:cs typeface="Vijaya" panose="020B0502040204020203" pitchFamily="18" charset="0"/>
              </a:rPr>
              <a:t>&amp; Biscuits </a:t>
            </a:r>
            <a:r>
              <a:rPr lang="en-GB" dirty="0">
                <a:latin typeface="Vijaya" panose="020B0502040204020203" pitchFamily="18" charset="0"/>
                <a:cs typeface="Vijaya" panose="020B0502040204020203" pitchFamily="18" charset="0"/>
              </a:rPr>
              <a:t>with chutney, grapes &amp; celery £10</a:t>
            </a: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r>
              <a:rPr lang="en-GB" dirty="0">
                <a:solidFill>
                  <a:srgbClr val="FF0000"/>
                </a:solidFill>
                <a:latin typeface="Vijaya" panose="020B0502040204020203" pitchFamily="18" charset="0"/>
                <a:cs typeface="Vijaya" panose="020B0502040204020203" pitchFamily="18" charset="0"/>
              </a:rPr>
              <a:t>Chilled</a:t>
            </a:r>
          </a:p>
          <a:p>
            <a:pPr algn="ctr"/>
            <a:r>
              <a:rPr lang="en-GB" dirty="0">
                <a:latin typeface="Vijaya" panose="020B0502040204020203" pitchFamily="18" charset="0"/>
                <a:cs typeface="Vijaya" panose="020B0502040204020203" pitchFamily="18" charset="0"/>
              </a:rPr>
              <a:t>Select your own 3 x scoops of Ice Cream £4.50</a:t>
            </a:r>
          </a:p>
          <a:p>
            <a:pPr algn="ctr"/>
            <a:endParaRPr lang="en-GB" sz="2400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r>
              <a:rPr lang="en-GB" dirty="0">
                <a:latin typeface="Vijaya" panose="020B0502040204020203" pitchFamily="18" charset="0"/>
                <a:cs typeface="Vijaya" panose="020B0502040204020203" pitchFamily="18" charset="0"/>
              </a:rPr>
              <a:t>Vegan/GF options available, please ask the staff</a:t>
            </a: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  <a:p>
            <a:pPr algn="ctr"/>
            <a:endParaRPr lang="en-GB" dirty="0">
              <a:latin typeface="Vijaya" panose="020B0502040204020203" pitchFamily="18" charset="0"/>
              <a:cs typeface="Vijaya" panose="020B0502040204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900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7018</TotalTime>
  <Words>187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Amasis MT Pro Light</vt:lpstr>
      <vt:lpstr>Amasis MT Pro Medium</vt:lpstr>
      <vt:lpstr>Arial</vt:lpstr>
      <vt:lpstr>Calibri</vt:lpstr>
      <vt:lpstr>Calibri Light</vt:lpstr>
      <vt:lpstr>Kunstler Script</vt:lpstr>
      <vt:lpstr>Vijaya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Thomas</dc:creator>
  <cp:lastModifiedBy>Michelle Thomas</cp:lastModifiedBy>
  <cp:revision>40</cp:revision>
  <cp:lastPrinted>2026-02-08T12:52:35Z</cp:lastPrinted>
  <dcterms:created xsi:type="dcterms:W3CDTF">2022-10-07T13:19:59Z</dcterms:created>
  <dcterms:modified xsi:type="dcterms:W3CDTF">2026-02-08T16:46:14Z</dcterms:modified>
</cp:coreProperties>
</file>