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427" r:id="rId3"/>
    <p:sldId id="428" r:id="rId4"/>
    <p:sldId id="429" r:id="rId5"/>
    <p:sldId id="430" r:id="rId6"/>
    <p:sldId id="431" r:id="rId7"/>
    <p:sldId id="432" r:id="rId8"/>
    <p:sldId id="433" r:id="rId9"/>
    <p:sldId id="434" r:id="rId10"/>
    <p:sldId id="435" r:id="rId11"/>
    <p:sldId id="436" r:id="rId12"/>
    <p:sldId id="437" r:id="rId13"/>
    <p:sldId id="487" r:id="rId14"/>
    <p:sldId id="438" r:id="rId15"/>
    <p:sldId id="439" r:id="rId16"/>
    <p:sldId id="440" r:id="rId17"/>
    <p:sldId id="441" r:id="rId18"/>
    <p:sldId id="442" r:id="rId19"/>
    <p:sldId id="443" r:id="rId20"/>
    <p:sldId id="444" r:id="rId21"/>
    <p:sldId id="445" r:id="rId22"/>
    <p:sldId id="446" r:id="rId23"/>
    <p:sldId id="447" r:id="rId24"/>
    <p:sldId id="448" r:id="rId25"/>
    <p:sldId id="488" r:id="rId26"/>
    <p:sldId id="449" r:id="rId27"/>
    <p:sldId id="450" r:id="rId28"/>
    <p:sldId id="451" r:id="rId29"/>
    <p:sldId id="452" r:id="rId30"/>
    <p:sldId id="453" r:id="rId31"/>
    <p:sldId id="455" r:id="rId32"/>
    <p:sldId id="456" r:id="rId33"/>
    <p:sldId id="457" r:id="rId34"/>
    <p:sldId id="458" r:id="rId35"/>
    <p:sldId id="459" r:id="rId36"/>
    <p:sldId id="460" r:id="rId37"/>
    <p:sldId id="461" r:id="rId38"/>
    <p:sldId id="489" r:id="rId39"/>
    <p:sldId id="462" r:id="rId40"/>
    <p:sldId id="463" r:id="rId41"/>
    <p:sldId id="464" r:id="rId42"/>
    <p:sldId id="465" r:id="rId43"/>
    <p:sldId id="466" r:id="rId44"/>
    <p:sldId id="467" r:id="rId45"/>
    <p:sldId id="468" r:id="rId46"/>
    <p:sldId id="469" r:id="rId47"/>
    <p:sldId id="470" r:id="rId48"/>
    <p:sldId id="471" r:id="rId49"/>
    <p:sldId id="472" r:id="rId50"/>
    <p:sldId id="473" r:id="rId51"/>
    <p:sldId id="490" r:id="rId52"/>
    <p:sldId id="474" r:id="rId53"/>
    <p:sldId id="475" r:id="rId54"/>
    <p:sldId id="476" r:id="rId55"/>
    <p:sldId id="477" r:id="rId56"/>
    <p:sldId id="478" r:id="rId57"/>
    <p:sldId id="480" r:id="rId58"/>
    <p:sldId id="481" r:id="rId59"/>
    <p:sldId id="482" r:id="rId60"/>
    <p:sldId id="483" r:id="rId61"/>
    <p:sldId id="484" r:id="rId62"/>
    <p:sldId id="485" r:id="rId63"/>
    <p:sldId id="486" r:id="rId64"/>
    <p:sldId id="491" r:id="rId65"/>
    <p:sldId id="404"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120" d="100"/>
          <a:sy n="120" d="100"/>
        </p:scale>
        <p:origin x="12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9A5EF1D-A2D2-4ECD-812D-026CA45F8F59}" type="datetimeFigureOut">
              <a:rPr lang="en-US" smtClean="0"/>
              <a:t>2/26/2022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40DB7D-3DBD-4B35-ADB1-255358B5A7B1}" type="slidenum">
              <a:rPr lang="en-US" smtClean="0"/>
              <a:t>‹#›</a:t>
            </a:fld>
            <a:endParaRPr lang="en-US" dirty="0"/>
          </a:p>
        </p:txBody>
      </p:sp>
    </p:spTree>
    <p:extLst>
      <p:ext uri="{BB962C8B-B14F-4D97-AF65-F5344CB8AC3E}">
        <p14:creationId xmlns:p14="http://schemas.microsoft.com/office/powerpoint/2010/main" val="2103091977"/>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A5EF1D-A2D2-4ECD-812D-026CA45F8F59}" type="datetimeFigureOut">
              <a:rPr lang="en-US" smtClean="0"/>
              <a:t>2/26/2022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40DB7D-3DBD-4B35-ADB1-255358B5A7B1}" type="slidenum">
              <a:rPr lang="en-US" smtClean="0"/>
              <a:t>‹#›</a:t>
            </a:fld>
            <a:endParaRPr lang="en-US" dirty="0"/>
          </a:p>
        </p:txBody>
      </p:sp>
    </p:spTree>
    <p:extLst>
      <p:ext uri="{BB962C8B-B14F-4D97-AF65-F5344CB8AC3E}">
        <p14:creationId xmlns:p14="http://schemas.microsoft.com/office/powerpoint/2010/main" val="150290122"/>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A5EF1D-A2D2-4ECD-812D-026CA45F8F59}" type="datetimeFigureOut">
              <a:rPr lang="en-US" smtClean="0"/>
              <a:t>2/26/2022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40DB7D-3DBD-4B35-ADB1-255358B5A7B1}" type="slidenum">
              <a:rPr lang="en-US" smtClean="0"/>
              <a:t>‹#›</a:t>
            </a:fld>
            <a:endParaRPr lang="en-US" dirty="0"/>
          </a:p>
        </p:txBody>
      </p:sp>
    </p:spTree>
    <p:extLst>
      <p:ext uri="{BB962C8B-B14F-4D97-AF65-F5344CB8AC3E}">
        <p14:creationId xmlns:p14="http://schemas.microsoft.com/office/powerpoint/2010/main" val="367246862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A5EF1D-A2D2-4ECD-812D-026CA45F8F59}" type="datetimeFigureOut">
              <a:rPr lang="en-US" smtClean="0"/>
              <a:t>2/26/2022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40DB7D-3DBD-4B35-ADB1-255358B5A7B1}" type="slidenum">
              <a:rPr lang="en-US" smtClean="0"/>
              <a:t>‹#›</a:t>
            </a:fld>
            <a:endParaRPr lang="en-US" dirty="0"/>
          </a:p>
        </p:txBody>
      </p:sp>
    </p:spTree>
    <p:extLst>
      <p:ext uri="{BB962C8B-B14F-4D97-AF65-F5344CB8AC3E}">
        <p14:creationId xmlns:p14="http://schemas.microsoft.com/office/powerpoint/2010/main" val="2177962354"/>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A5EF1D-A2D2-4ECD-812D-026CA45F8F59}" type="datetimeFigureOut">
              <a:rPr lang="en-US" smtClean="0"/>
              <a:t>2/26/2022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40DB7D-3DBD-4B35-ADB1-255358B5A7B1}" type="slidenum">
              <a:rPr lang="en-US" smtClean="0"/>
              <a:t>‹#›</a:t>
            </a:fld>
            <a:endParaRPr lang="en-US" dirty="0"/>
          </a:p>
        </p:txBody>
      </p:sp>
    </p:spTree>
    <p:extLst>
      <p:ext uri="{BB962C8B-B14F-4D97-AF65-F5344CB8AC3E}">
        <p14:creationId xmlns:p14="http://schemas.microsoft.com/office/powerpoint/2010/main" val="1310249397"/>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A5EF1D-A2D2-4ECD-812D-026CA45F8F59}" type="datetimeFigureOut">
              <a:rPr lang="en-US" smtClean="0"/>
              <a:t>2/26/2022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40DB7D-3DBD-4B35-ADB1-255358B5A7B1}" type="slidenum">
              <a:rPr lang="en-US" smtClean="0"/>
              <a:t>‹#›</a:t>
            </a:fld>
            <a:endParaRPr lang="en-US" dirty="0"/>
          </a:p>
        </p:txBody>
      </p:sp>
    </p:spTree>
    <p:extLst>
      <p:ext uri="{BB962C8B-B14F-4D97-AF65-F5344CB8AC3E}">
        <p14:creationId xmlns:p14="http://schemas.microsoft.com/office/powerpoint/2010/main" val="1532707214"/>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A5EF1D-A2D2-4ECD-812D-026CA45F8F59}" type="datetimeFigureOut">
              <a:rPr lang="en-US" smtClean="0"/>
              <a:t>2/26/2022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40DB7D-3DBD-4B35-ADB1-255358B5A7B1}" type="slidenum">
              <a:rPr lang="en-US" smtClean="0"/>
              <a:t>‹#›</a:t>
            </a:fld>
            <a:endParaRPr lang="en-US" dirty="0"/>
          </a:p>
        </p:txBody>
      </p:sp>
    </p:spTree>
    <p:extLst>
      <p:ext uri="{BB962C8B-B14F-4D97-AF65-F5344CB8AC3E}">
        <p14:creationId xmlns:p14="http://schemas.microsoft.com/office/powerpoint/2010/main" val="2143264069"/>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A5EF1D-A2D2-4ECD-812D-026CA45F8F59}" type="datetimeFigureOut">
              <a:rPr lang="en-US" smtClean="0"/>
              <a:t>2/26/2022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40DB7D-3DBD-4B35-ADB1-255358B5A7B1}" type="slidenum">
              <a:rPr lang="en-US" smtClean="0"/>
              <a:t>‹#›</a:t>
            </a:fld>
            <a:endParaRPr lang="en-US" dirty="0"/>
          </a:p>
        </p:txBody>
      </p:sp>
    </p:spTree>
    <p:extLst>
      <p:ext uri="{BB962C8B-B14F-4D97-AF65-F5344CB8AC3E}">
        <p14:creationId xmlns:p14="http://schemas.microsoft.com/office/powerpoint/2010/main" val="811051302"/>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A5EF1D-A2D2-4ECD-812D-026CA45F8F59}" type="datetimeFigureOut">
              <a:rPr lang="en-US" smtClean="0"/>
              <a:t>2/26/2022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40DB7D-3DBD-4B35-ADB1-255358B5A7B1}" type="slidenum">
              <a:rPr lang="en-US" smtClean="0"/>
              <a:t>‹#›</a:t>
            </a:fld>
            <a:endParaRPr lang="en-US" dirty="0"/>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40"/>
          <a:stretch/>
        </p:blipFill>
        <p:spPr>
          <a:xfrm>
            <a:off x="0" y="0"/>
            <a:ext cx="3894667" cy="7432738"/>
          </a:xfrm>
          <a:prstGeom prst="rect">
            <a:avLst/>
          </a:prstGeom>
        </p:spPr>
      </p:pic>
      <p:sp>
        <p:nvSpPr>
          <p:cNvPr id="6" name="Rectangle 5"/>
          <p:cNvSpPr/>
          <p:nvPr userDrawn="1"/>
        </p:nvSpPr>
        <p:spPr>
          <a:xfrm>
            <a:off x="3417193" y="167677"/>
            <a:ext cx="8002073"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Tree>
    <p:extLst>
      <p:ext uri="{BB962C8B-B14F-4D97-AF65-F5344CB8AC3E}">
        <p14:creationId xmlns:p14="http://schemas.microsoft.com/office/powerpoint/2010/main" val="172174814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9A5EF1D-A2D2-4ECD-812D-026CA45F8F59}" type="datetimeFigureOut">
              <a:rPr lang="en-US" smtClean="0"/>
              <a:t>2/26/2022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40DB7D-3DBD-4B35-ADB1-255358B5A7B1}" type="slidenum">
              <a:rPr lang="en-US" smtClean="0"/>
              <a:t>‹#›</a:t>
            </a:fld>
            <a:endParaRPr lang="en-US" dirty="0"/>
          </a:p>
        </p:txBody>
      </p:sp>
    </p:spTree>
    <p:extLst>
      <p:ext uri="{BB962C8B-B14F-4D97-AF65-F5344CB8AC3E}">
        <p14:creationId xmlns:p14="http://schemas.microsoft.com/office/powerpoint/2010/main" val="2001665802"/>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9A5EF1D-A2D2-4ECD-812D-026CA45F8F59}" type="datetimeFigureOut">
              <a:rPr lang="en-US" smtClean="0"/>
              <a:t>2/26/2022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40DB7D-3DBD-4B35-ADB1-255358B5A7B1}" type="slidenum">
              <a:rPr lang="en-US" smtClean="0"/>
              <a:t>‹#›</a:t>
            </a:fld>
            <a:endParaRPr lang="en-US" dirty="0"/>
          </a:p>
        </p:txBody>
      </p:sp>
    </p:spTree>
    <p:extLst>
      <p:ext uri="{BB962C8B-B14F-4D97-AF65-F5344CB8AC3E}">
        <p14:creationId xmlns:p14="http://schemas.microsoft.com/office/powerpoint/2010/main" val="3501147528"/>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A5EF1D-A2D2-4ECD-812D-026CA45F8F59}" type="datetimeFigureOut">
              <a:rPr lang="en-US" smtClean="0"/>
              <a:t>2/26/2022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0DB7D-3DBD-4B35-ADB1-255358B5A7B1}" type="slidenum">
              <a:rPr lang="en-US" smtClean="0"/>
              <a:t>‹#›</a:t>
            </a:fld>
            <a:endParaRPr lang="en-US" dirty="0"/>
          </a:p>
        </p:txBody>
      </p:sp>
    </p:spTree>
    <p:extLst>
      <p:ext uri="{BB962C8B-B14F-4D97-AF65-F5344CB8AC3E}">
        <p14:creationId xmlns:p14="http://schemas.microsoft.com/office/powerpoint/2010/main" val="13559789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The term “Hypnosis” was coined in the 18</a:t>
            </a:r>
            <a:r>
              <a:rPr lang="en-US" sz="3200" baseline="30000" dirty="0"/>
              <a:t>th</a:t>
            </a:r>
            <a:r>
              <a:rPr lang="en-US" sz="3200" dirty="0"/>
              <a:t> Century by an Austrian – Frank Anton Mesmer.</a:t>
            </a:r>
          </a:p>
          <a:p>
            <a:pPr marL="0" indent="0">
              <a:buNone/>
            </a:pPr>
            <a:r>
              <a:rPr lang="en-US" sz="3200" dirty="0"/>
              <a:t>Mesmer believed that all humans were surrounded by a magnetic field, and that for everything in life there was an opposite.</a:t>
            </a:r>
          </a:p>
          <a:p>
            <a:endParaRPr lang="en-US" sz="3200" dirty="0"/>
          </a:p>
        </p:txBody>
      </p:sp>
    </p:spTree>
    <p:extLst>
      <p:ext uri="{BB962C8B-B14F-4D97-AF65-F5344CB8AC3E}">
        <p14:creationId xmlns:p14="http://schemas.microsoft.com/office/powerpoint/2010/main" val="3840365056"/>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Get Stuff!</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Souvenir videos of tonight’s show are available at </a:t>
            </a:r>
            <a:r>
              <a:rPr lang="en-US" sz="3200" b="1" dirty="0">
                <a:solidFill>
                  <a:schemeClr val="accent2">
                    <a:lumMod val="75000"/>
                  </a:schemeClr>
                </a:solidFill>
              </a:rPr>
              <a:t>danzigthehypnotist.com</a:t>
            </a:r>
            <a:r>
              <a:rPr lang="en-US" sz="3200" dirty="0"/>
              <a:t>. </a:t>
            </a:r>
          </a:p>
          <a:p>
            <a:pPr marL="0" indent="0">
              <a:buNone/>
            </a:pPr>
            <a:r>
              <a:rPr lang="en-US" sz="3200" dirty="0"/>
              <a:t>They’re great as gifts – or for blackmail purposes!</a:t>
            </a:r>
            <a:endParaRPr lang="en-US" sz="3600" b="1" dirty="0">
              <a:solidFill>
                <a:schemeClr val="accent6">
                  <a:lumMod val="50000"/>
                </a:schemeClr>
              </a:solidFill>
            </a:endParaRPr>
          </a:p>
        </p:txBody>
      </p:sp>
      <p:pic>
        <p:nvPicPr>
          <p:cNvPr id="5" name="Picture 4" descr="DVD Case.png"/>
          <p:cNvPicPr>
            <a:picLocks noChangeAspect="1"/>
          </p:cNvPicPr>
          <p:nvPr/>
        </p:nvPicPr>
        <p:blipFill>
          <a:blip r:embed="rId2" cstate="print"/>
          <a:stretch>
            <a:fillRect/>
          </a:stretch>
        </p:blipFill>
        <p:spPr>
          <a:xfrm>
            <a:off x="6343490" y="3827893"/>
            <a:ext cx="1887609" cy="2576769"/>
          </a:xfrm>
          <a:prstGeom prst="rect">
            <a:avLst/>
          </a:prstGeom>
          <a:effectLst>
            <a:reflection blurRad="6350" stA="52000" endA="300" endPos="35000" dir="5400000" sy="-100000" algn="bl" rotWithShape="0"/>
          </a:effectLst>
        </p:spPr>
      </p:pic>
    </p:spTree>
    <p:extLst>
      <p:ext uri="{BB962C8B-B14F-4D97-AF65-F5344CB8AC3E}">
        <p14:creationId xmlns:p14="http://schemas.microsoft.com/office/powerpoint/2010/main" val="1663681802"/>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Hypno-math</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More volunteers = better show!</a:t>
            </a:r>
          </a:p>
          <a:p>
            <a:pPr marL="0" indent="0">
              <a:buNone/>
            </a:pPr>
            <a:r>
              <a:rPr lang="en-US" sz="3200" dirty="0"/>
              <a:t>More volunteers = longer show!</a:t>
            </a:r>
            <a:endParaRPr lang="en-US" sz="3200" dirty="0">
              <a:solidFill>
                <a:schemeClr val="tx2">
                  <a:lumMod val="75000"/>
                </a:schemeClr>
              </a:solidFill>
            </a:endParaRPr>
          </a:p>
          <a:p>
            <a:pPr marL="0" indent="0">
              <a:buNone/>
            </a:pPr>
            <a:r>
              <a:rPr lang="en-US" sz="3200" dirty="0"/>
              <a:t>More volunteers = funnier show!</a:t>
            </a:r>
          </a:p>
          <a:p>
            <a:pPr marL="0" indent="0">
              <a:buNone/>
            </a:pPr>
            <a:endParaRPr lang="en-US" sz="500" dirty="0"/>
          </a:p>
          <a:p>
            <a:pPr marL="0" indent="0">
              <a:buNone/>
            </a:pPr>
            <a:r>
              <a:rPr lang="en-US" sz="3200" dirty="0"/>
              <a:t>No volunteers = no show</a:t>
            </a:r>
          </a:p>
          <a:p>
            <a:pPr marL="0" indent="0">
              <a:buNone/>
            </a:pPr>
            <a:r>
              <a:rPr lang="en-US" sz="3200" dirty="0"/>
              <a:t>No volunteers = global warming</a:t>
            </a:r>
          </a:p>
          <a:p>
            <a:pPr marL="0" indent="0">
              <a:buNone/>
            </a:pPr>
            <a:r>
              <a:rPr lang="en-US" sz="3200" dirty="0"/>
              <a:t>No volunteers = economic recession</a:t>
            </a:r>
          </a:p>
          <a:p>
            <a:pPr marL="0" indent="0">
              <a:buNone/>
            </a:pPr>
            <a:endParaRPr lang="en-US" sz="500" dirty="0"/>
          </a:p>
          <a:p>
            <a:pPr marL="0" indent="0" algn="ctr">
              <a:buNone/>
            </a:pPr>
            <a:r>
              <a:rPr lang="en-US" sz="3200" dirty="0"/>
              <a:t>It’s up to you!</a:t>
            </a:r>
          </a:p>
        </p:txBody>
      </p:sp>
    </p:spTree>
    <p:extLst>
      <p:ext uri="{BB962C8B-B14F-4D97-AF65-F5344CB8AC3E}">
        <p14:creationId xmlns:p14="http://schemas.microsoft.com/office/powerpoint/2010/main" val="2817686000"/>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Fundraisers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Put the FUN back in fundraising!</a:t>
            </a:r>
          </a:p>
          <a:p>
            <a:pPr marL="0" indent="0">
              <a:buNone/>
            </a:pPr>
            <a:endParaRPr lang="en-US" sz="500" dirty="0"/>
          </a:p>
          <a:p>
            <a:pPr marL="0" indent="0">
              <a:buNone/>
            </a:pPr>
            <a:r>
              <a:rPr lang="en-US" sz="3200" dirty="0"/>
              <a:t>Are you interested in hosting a fundraiser for your civic group or organization?</a:t>
            </a:r>
          </a:p>
          <a:p>
            <a:pPr marL="0" indent="0">
              <a:buNone/>
            </a:pPr>
            <a:endParaRPr lang="en-US" sz="500" dirty="0"/>
          </a:p>
          <a:p>
            <a:pPr marL="0" indent="0">
              <a:buNone/>
            </a:pPr>
            <a:r>
              <a:rPr lang="en-US" sz="3200" dirty="0"/>
              <a:t>Visit </a:t>
            </a:r>
            <a:r>
              <a:rPr lang="en-US" sz="3200" b="1" dirty="0">
                <a:solidFill>
                  <a:schemeClr val="accent2">
                    <a:lumMod val="75000"/>
                  </a:schemeClr>
                </a:solidFill>
              </a:rPr>
              <a:t>danzigthehypnotist.com </a:t>
            </a:r>
            <a:r>
              <a:rPr lang="en-US" sz="3200" dirty="0"/>
              <a:t>for a FREE REPORT on the easiest and best fundraiser you’ve ever held!</a:t>
            </a:r>
          </a:p>
        </p:txBody>
      </p:sp>
    </p:spTree>
    <p:extLst>
      <p:ext uri="{BB962C8B-B14F-4D97-AF65-F5344CB8AC3E}">
        <p14:creationId xmlns:p14="http://schemas.microsoft.com/office/powerpoint/2010/main" val="3547493954"/>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Socialize</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dirty="0"/>
              <a:t>Like DANZIG on Facebook®</a:t>
            </a:r>
          </a:p>
          <a:p>
            <a:pPr marL="0" indent="0" algn="ctr">
              <a:buNone/>
            </a:pPr>
            <a:r>
              <a:rPr lang="en-US" sz="3200" dirty="0"/>
              <a:t>Post your show pics on his page!</a:t>
            </a:r>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r>
              <a:rPr lang="en-US" sz="3200" dirty="0"/>
              <a:t>Follow him on Twitter®</a:t>
            </a:r>
          </a:p>
          <a:p>
            <a:pPr marL="0" indent="0" algn="ctr">
              <a:buNone/>
            </a:pPr>
            <a:r>
              <a:rPr lang="en-US" sz="3200" dirty="0"/>
              <a:t>Stay in touch for upcoming shows!</a:t>
            </a:r>
          </a:p>
          <a:p>
            <a:pPr marL="0" indent="0">
              <a:buNone/>
            </a:pPr>
            <a:endParaRPr lang="en-US" sz="3200" dirty="0"/>
          </a:p>
          <a:p>
            <a:pPr marL="0" indent="0">
              <a:buNone/>
            </a:pPr>
            <a:endParaRPr lang="en-US" sz="3200" dirty="0"/>
          </a:p>
        </p:txBody>
      </p:sp>
      <p:pic>
        <p:nvPicPr>
          <p:cNvPr id="2" name="Picture 1"/>
          <p:cNvPicPr>
            <a:picLocks noChangeAspect="1"/>
          </p:cNvPicPr>
          <p:nvPr/>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tretch>
            <a:fillRect/>
          </a:stretch>
        </p:blipFill>
        <p:spPr>
          <a:xfrm>
            <a:off x="5382294" y="2900971"/>
            <a:ext cx="3810000" cy="1905000"/>
          </a:xfrm>
          <a:prstGeom prst="rect">
            <a:avLst/>
          </a:prstGeom>
        </p:spPr>
      </p:pic>
    </p:spTree>
    <p:extLst>
      <p:ext uri="{BB962C8B-B14F-4D97-AF65-F5344CB8AC3E}">
        <p14:creationId xmlns:p14="http://schemas.microsoft.com/office/powerpoint/2010/main" val="140932359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Going into a state of hypnosis is a very normal &amp; natural activity.</a:t>
            </a:r>
          </a:p>
          <a:p>
            <a:pPr marL="0" indent="0">
              <a:buNone/>
            </a:pPr>
            <a:r>
              <a:rPr lang="en-US" sz="3200" dirty="0"/>
              <a:t>Most people describe hypnosis as a restful state where they are still aware and in control – but very relaxed – much like the twilight time before sleep.</a:t>
            </a:r>
          </a:p>
        </p:txBody>
      </p:sp>
    </p:spTree>
    <p:extLst>
      <p:ext uri="{BB962C8B-B14F-4D97-AF65-F5344CB8AC3E}">
        <p14:creationId xmlns:p14="http://schemas.microsoft.com/office/powerpoint/2010/main" val="1389338117"/>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900"/>
              </a:spcBef>
              <a:buNone/>
            </a:pPr>
            <a:r>
              <a:rPr lang="en-US" sz="3200" dirty="0"/>
              <a:t>Everyone can go into hypnosis to some degree . . .</a:t>
            </a:r>
          </a:p>
          <a:p>
            <a:pPr marL="0" indent="0">
              <a:spcBef>
                <a:spcPts val="900"/>
              </a:spcBef>
              <a:buNone/>
            </a:pPr>
            <a:endParaRPr lang="en-US" sz="400" dirty="0"/>
          </a:p>
          <a:p>
            <a:pPr marL="0" indent="0">
              <a:spcBef>
                <a:spcPts val="900"/>
              </a:spcBef>
              <a:buNone/>
            </a:pPr>
            <a:r>
              <a:rPr lang="en-US" sz="3200" dirty="0"/>
              <a:t>95% of adults will go into a light-to-medium hypnotic state the first time.</a:t>
            </a:r>
          </a:p>
          <a:p>
            <a:pPr marL="0" indent="0">
              <a:spcBef>
                <a:spcPts val="900"/>
              </a:spcBef>
              <a:buNone/>
            </a:pPr>
            <a:endParaRPr lang="en-US" sz="400" dirty="0"/>
          </a:p>
          <a:p>
            <a:pPr marL="0" indent="0">
              <a:spcBef>
                <a:spcPts val="900"/>
              </a:spcBef>
              <a:buNone/>
            </a:pPr>
            <a:r>
              <a:rPr lang="en-US" sz="3200" dirty="0"/>
              <a:t>85% of children may go to deep levels of hypnosis the first time.</a:t>
            </a:r>
          </a:p>
          <a:p>
            <a:pPr marL="0" indent="0">
              <a:spcBef>
                <a:spcPts val="900"/>
              </a:spcBef>
              <a:buNone/>
            </a:pPr>
            <a:endParaRPr lang="en-US" sz="800" dirty="0"/>
          </a:p>
          <a:p>
            <a:pPr marL="0" indent="0">
              <a:spcBef>
                <a:spcPts val="900"/>
              </a:spcBef>
              <a:buNone/>
            </a:pPr>
            <a:r>
              <a:rPr lang="en-US" sz="3200" dirty="0"/>
              <a:t>70% of adults may go to deep levels of hypnosis the first time.</a:t>
            </a:r>
          </a:p>
          <a:p>
            <a:pPr marL="0" indent="0">
              <a:spcBef>
                <a:spcPts val="900"/>
              </a:spcBef>
              <a:buNone/>
            </a:pPr>
            <a:endParaRPr lang="en-US" sz="800" dirty="0"/>
          </a:p>
          <a:p>
            <a:pPr marL="0" indent="0">
              <a:spcBef>
                <a:spcPts val="900"/>
              </a:spcBef>
              <a:buNone/>
            </a:pPr>
            <a:r>
              <a:rPr lang="en-US" sz="3200" dirty="0"/>
              <a:t>05% may have difficulty entering hypnosis.</a:t>
            </a:r>
          </a:p>
        </p:txBody>
      </p:sp>
    </p:spTree>
    <p:extLst>
      <p:ext uri="{BB962C8B-B14F-4D97-AF65-F5344CB8AC3E}">
        <p14:creationId xmlns:p14="http://schemas.microsoft.com/office/powerpoint/2010/main" val="1789732806"/>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The best hypnotic subjects are intelligent and without mental impairment.  They are people who want to be hypnotized and expect to be hypnotized.</a:t>
            </a:r>
          </a:p>
          <a:p>
            <a:pPr marL="0" indent="0">
              <a:buNone/>
            </a:pPr>
            <a:r>
              <a:rPr lang="en-US" sz="3200" dirty="0"/>
              <a:t>You’ve got to believe it to experience it!</a:t>
            </a:r>
          </a:p>
        </p:txBody>
      </p:sp>
    </p:spTree>
    <p:extLst>
      <p:ext uri="{BB962C8B-B14F-4D97-AF65-F5344CB8AC3E}">
        <p14:creationId xmlns:p14="http://schemas.microsoft.com/office/powerpoint/2010/main" val="4128438016"/>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Hypnosis strengthens the will and improves the powers of the mind.</a:t>
            </a:r>
          </a:p>
          <a:p>
            <a:pPr marL="0" indent="0">
              <a:buNone/>
            </a:pPr>
            <a:r>
              <a:rPr lang="en-US" sz="3200" dirty="0"/>
              <a:t>It allows your subconscious mind to accept positive suggestions and can change or release unwanted behavior patterns.</a:t>
            </a:r>
          </a:p>
        </p:txBody>
      </p:sp>
    </p:spTree>
    <p:extLst>
      <p:ext uri="{BB962C8B-B14F-4D97-AF65-F5344CB8AC3E}">
        <p14:creationId xmlns:p14="http://schemas.microsoft.com/office/powerpoint/2010/main" val="334901735"/>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Win Stuff!</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Register to win DANZIG’s entire series of self-hypnosis downloads by texting your name and E-mail address to:</a:t>
            </a:r>
          </a:p>
          <a:p>
            <a:pPr marL="0" indent="0">
              <a:buNone/>
            </a:pPr>
            <a:r>
              <a:rPr lang="en-US" sz="3200" dirty="0">
                <a:solidFill>
                  <a:schemeClr val="accent2">
                    <a:lumMod val="75000"/>
                  </a:schemeClr>
                </a:solidFill>
              </a:rPr>
              <a:t> </a:t>
            </a:r>
            <a:r>
              <a:rPr lang="en-US" sz="3200" b="1" dirty="0">
                <a:solidFill>
                  <a:schemeClr val="accent2">
                    <a:lumMod val="75000"/>
                  </a:schemeClr>
                </a:solidFill>
              </a:rPr>
              <a:t>winstuff@danzigthehypnotist.com</a:t>
            </a:r>
          </a:p>
          <a:p>
            <a:pPr marL="0" indent="0" algn="ctr">
              <a:buNone/>
            </a:pPr>
            <a:endParaRPr lang="en-US" sz="8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7031" y="3879408"/>
            <a:ext cx="1920527" cy="2576769"/>
          </a:xfrm>
          <a:prstGeom prst="rect">
            <a:avLst/>
          </a:prstGeom>
          <a:effectLst>
            <a:reflection blurRad="6350" stA="52000" endA="300" endPos="35000" dir="5400000" sy="-100000" algn="bl" rotWithShape="0"/>
          </a:effectLst>
        </p:spPr>
      </p:pic>
    </p:spTree>
    <p:extLst>
      <p:ext uri="{BB962C8B-B14F-4D97-AF65-F5344CB8AC3E}">
        <p14:creationId xmlns:p14="http://schemas.microsoft.com/office/powerpoint/2010/main" val="993417408"/>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In order to maintain the trance state of our volunteers – there will be no intermission.</a:t>
            </a:r>
          </a:p>
          <a:p>
            <a:pPr marL="0" indent="0">
              <a:buNone/>
            </a:pPr>
            <a:endParaRPr lang="en-US" sz="500" dirty="0"/>
          </a:p>
          <a:p>
            <a:pPr marL="0" indent="0">
              <a:buNone/>
            </a:pPr>
            <a:r>
              <a:rPr lang="en-US" sz="3200" dirty="0"/>
              <a:t>Please remember to turn your cellular telephones back </a:t>
            </a:r>
            <a:r>
              <a:rPr lang="en-US" sz="3200" b="1" dirty="0"/>
              <a:t>on</a:t>
            </a:r>
            <a:r>
              <a:rPr lang="en-US" sz="3200" dirty="0"/>
              <a:t> after the show.</a:t>
            </a:r>
          </a:p>
          <a:p>
            <a:pPr marL="0" indent="0">
              <a:buNone/>
            </a:pPr>
            <a:endParaRPr lang="en-US" sz="500" dirty="0"/>
          </a:p>
          <a:p>
            <a:pPr marL="0" indent="0">
              <a:buNone/>
            </a:pPr>
            <a:r>
              <a:rPr lang="en-US" sz="3200" dirty="0"/>
              <a:t>Food and beverages will continue to be served throughout the show.</a:t>
            </a:r>
          </a:p>
          <a:p>
            <a:pPr marL="0" indent="0">
              <a:buNone/>
            </a:pPr>
            <a:endParaRPr lang="en-US" sz="3200" dirty="0"/>
          </a:p>
        </p:txBody>
      </p:sp>
    </p:spTree>
    <p:extLst>
      <p:ext uri="{BB962C8B-B14F-4D97-AF65-F5344CB8AC3E}">
        <p14:creationId xmlns:p14="http://schemas.microsoft.com/office/powerpoint/2010/main" val="3555334126"/>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During World War I, hypnosis was adopted into the medical community and doctors used it to treat soldiers with combat fatigue, as well as to replace anesthesia when supplies were low.</a:t>
            </a:r>
          </a:p>
          <a:p>
            <a:pPr marL="0" indent="0">
              <a:buNone/>
            </a:pPr>
            <a:r>
              <a:rPr lang="en-US" sz="3200" dirty="0"/>
              <a:t>This practice was also used in World War II.</a:t>
            </a:r>
          </a:p>
        </p:txBody>
      </p:sp>
    </p:spTree>
    <p:extLst>
      <p:ext uri="{BB962C8B-B14F-4D97-AF65-F5344CB8AC3E}">
        <p14:creationId xmlns:p14="http://schemas.microsoft.com/office/powerpoint/2010/main" val="305693795"/>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Video recording of tonight’s show is prohibited.</a:t>
            </a:r>
          </a:p>
          <a:p>
            <a:pPr marL="0" indent="0">
              <a:buNone/>
            </a:pPr>
            <a:endParaRPr lang="en-US" sz="400" dirty="0"/>
          </a:p>
          <a:p>
            <a:pPr marL="0" indent="0">
              <a:buNone/>
            </a:pPr>
            <a:r>
              <a:rPr lang="en-US" sz="3200" dirty="0"/>
              <a:t>We do, however, encourage you to take lots and lots of pictures and share them with everyone you know.</a:t>
            </a:r>
          </a:p>
          <a:p>
            <a:pPr marL="0" indent="0">
              <a:buNone/>
            </a:pPr>
            <a:endParaRPr lang="en-US" sz="500" dirty="0"/>
          </a:p>
          <a:p>
            <a:pPr marL="0" indent="0">
              <a:buNone/>
            </a:pPr>
            <a:r>
              <a:rPr lang="en-US" sz="3200" dirty="0"/>
              <a:t>All volunteers must be at least 16 years old.</a:t>
            </a:r>
            <a:endParaRPr lang="en-US" sz="600" dirty="0"/>
          </a:p>
        </p:txBody>
      </p:sp>
    </p:spTree>
    <p:extLst>
      <p:ext uri="{BB962C8B-B14F-4D97-AF65-F5344CB8AC3E}">
        <p14:creationId xmlns:p14="http://schemas.microsoft.com/office/powerpoint/2010/main" val="344415983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SzPct val="75000"/>
              <a:buNone/>
            </a:pPr>
            <a:r>
              <a:rPr lang="en-US" sz="3200" dirty="0"/>
              <a:t>Alcohol and some medications may impair your ability to enter a hypnotic state.</a:t>
            </a:r>
          </a:p>
          <a:p>
            <a:pPr marL="0" indent="0">
              <a:buSzPct val="75000"/>
              <a:buNone/>
            </a:pPr>
            <a:endParaRPr lang="en-US" sz="500" dirty="0"/>
          </a:p>
          <a:p>
            <a:pPr marL="0" indent="0">
              <a:buSzPct val="75000"/>
              <a:buNone/>
            </a:pPr>
            <a:r>
              <a:rPr lang="en-US" sz="3200" dirty="0"/>
              <a:t>Please refrain from volunteering if you are pregnant or have physical problems that would prevent you from moving safely on stage.</a:t>
            </a:r>
          </a:p>
          <a:p>
            <a:pPr marL="0" indent="0">
              <a:buSzPct val="75000"/>
              <a:buNone/>
            </a:pPr>
            <a:endParaRPr lang="en-US" sz="500" dirty="0"/>
          </a:p>
          <a:p>
            <a:pPr marL="0" indent="0">
              <a:buSzPct val="75000"/>
              <a:buNone/>
            </a:pPr>
            <a:r>
              <a:rPr lang="en-US" sz="3200" dirty="0"/>
              <a:t>Please use the restroom </a:t>
            </a:r>
            <a:r>
              <a:rPr lang="en-US" sz="3200" b="1" dirty="0"/>
              <a:t>before</a:t>
            </a:r>
            <a:r>
              <a:rPr lang="en-US" sz="3200" dirty="0"/>
              <a:t> coming on stage.</a:t>
            </a:r>
          </a:p>
          <a:p>
            <a:pPr marL="0" indent="0">
              <a:buNone/>
            </a:pPr>
            <a:endParaRPr lang="en-US" sz="3200" dirty="0"/>
          </a:p>
          <a:p>
            <a:pPr marL="0" indent="0">
              <a:buNone/>
            </a:pPr>
            <a:endParaRPr lang="en-US" sz="600" dirty="0"/>
          </a:p>
        </p:txBody>
      </p:sp>
    </p:spTree>
    <p:extLst>
      <p:ext uri="{BB962C8B-B14F-4D97-AF65-F5344CB8AC3E}">
        <p14:creationId xmlns:p14="http://schemas.microsoft.com/office/powerpoint/2010/main" val="1051837405"/>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Get Stuff!</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Souvenir videos of tonight’s show are available at </a:t>
            </a:r>
            <a:r>
              <a:rPr lang="en-US" sz="3200" b="1" dirty="0">
                <a:solidFill>
                  <a:schemeClr val="accent2">
                    <a:lumMod val="75000"/>
                  </a:schemeClr>
                </a:solidFill>
              </a:rPr>
              <a:t>danzigthehypnotist.com</a:t>
            </a:r>
            <a:r>
              <a:rPr lang="en-US" sz="3200" dirty="0"/>
              <a:t>.  </a:t>
            </a:r>
          </a:p>
          <a:p>
            <a:pPr marL="0" indent="0">
              <a:buNone/>
            </a:pPr>
            <a:r>
              <a:rPr lang="en-US" sz="3200" dirty="0"/>
              <a:t>They’re great as gifts or for blackmail purposes!</a:t>
            </a:r>
            <a:endParaRPr lang="en-US" sz="3600" b="1" dirty="0">
              <a:solidFill>
                <a:schemeClr val="accent6">
                  <a:lumMod val="50000"/>
                </a:schemeClr>
              </a:solidFill>
            </a:endParaRPr>
          </a:p>
        </p:txBody>
      </p:sp>
      <p:pic>
        <p:nvPicPr>
          <p:cNvPr id="5" name="Picture 4" descr="DVD Case.png"/>
          <p:cNvPicPr>
            <a:picLocks noChangeAspect="1"/>
          </p:cNvPicPr>
          <p:nvPr/>
        </p:nvPicPr>
        <p:blipFill>
          <a:blip r:embed="rId2" cstate="print"/>
          <a:stretch>
            <a:fillRect/>
          </a:stretch>
        </p:blipFill>
        <p:spPr>
          <a:xfrm>
            <a:off x="6343490" y="3827893"/>
            <a:ext cx="1887609" cy="2576769"/>
          </a:xfrm>
          <a:prstGeom prst="rect">
            <a:avLst/>
          </a:prstGeom>
          <a:effectLst>
            <a:reflection blurRad="6350" stA="52000" endA="300" endPos="35000" dir="5400000" sy="-100000" algn="bl" rotWithShape="0"/>
          </a:effectLst>
        </p:spPr>
      </p:pic>
    </p:spTree>
    <p:extLst>
      <p:ext uri="{BB962C8B-B14F-4D97-AF65-F5344CB8AC3E}">
        <p14:creationId xmlns:p14="http://schemas.microsoft.com/office/powerpoint/2010/main" val="491060947"/>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Hypno-math</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More volunteers = better show!</a:t>
            </a:r>
          </a:p>
          <a:p>
            <a:pPr marL="0" indent="0">
              <a:buNone/>
            </a:pPr>
            <a:r>
              <a:rPr lang="en-US" sz="3200" dirty="0"/>
              <a:t>More volunteers = longer show!</a:t>
            </a:r>
            <a:endParaRPr lang="en-US" sz="3200" dirty="0">
              <a:solidFill>
                <a:schemeClr val="tx2">
                  <a:lumMod val="75000"/>
                </a:schemeClr>
              </a:solidFill>
            </a:endParaRPr>
          </a:p>
          <a:p>
            <a:pPr marL="0" indent="0">
              <a:buNone/>
            </a:pPr>
            <a:r>
              <a:rPr lang="en-US" sz="3200" dirty="0"/>
              <a:t>More volunteers = funnier show!</a:t>
            </a:r>
          </a:p>
          <a:p>
            <a:pPr marL="0" indent="0">
              <a:buNone/>
            </a:pPr>
            <a:endParaRPr lang="en-US" sz="500" dirty="0"/>
          </a:p>
          <a:p>
            <a:pPr marL="0" indent="0">
              <a:buNone/>
            </a:pPr>
            <a:r>
              <a:rPr lang="en-US" sz="3200" dirty="0"/>
              <a:t>No volunteers = no show</a:t>
            </a:r>
          </a:p>
          <a:p>
            <a:pPr marL="0" indent="0">
              <a:buNone/>
            </a:pPr>
            <a:r>
              <a:rPr lang="en-US" sz="3200" dirty="0"/>
              <a:t>No volunteers = global warming</a:t>
            </a:r>
          </a:p>
          <a:p>
            <a:pPr marL="0" indent="0">
              <a:buNone/>
            </a:pPr>
            <a:r>
              <a:rPr lang="en-US" sz="3200" dirty="0"/>
              <a:t>No volunteers = economic recession</a:t>
            </a:r>
          </a:p>
          <a:p>
            <a:pPr marL="0" indent="0">
              <a:buNone/>
            </a:pPr>
            <a:endParaRPr lang="en-US" sz="500" dirty="0"/>
          </a:p>
          <a:p>
            <a:pPr marL="0" indent="0" algn="ctr">
              <a:buNone/>
            </a:pPr>
            <a:r>
              <a:rPr lang="en-US" sz="3200" dirty="0"/>
              <a:t>It’s up to you!</a:t>
            </a:r>
          </a:p>
        </p:txBody>
      </p:sp>
    </p:spTree>
    <p:extLst>
      <p:ext uri="{BB962C8B-B14F-4D97-AF65-F5344CB8AC3E}">
        <p14:creationId xmlns:p14="http://schemas.microsoft.com/office/powerpoint/2010/main" val="3393964979"/>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Fundraisers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Put the FUN back in fundraising!</a:t>
            </a:r>
          </a:p>
          <a:p>
            <a:pPr marL="0" indent="0">
              <a:buNone/>
            </a:pPr>
            <a:endParaRPr lang="en-US" sz="500" dirty="0"/>
          </a:p>
          <a:p>
            <a:pPr marL="0" indent="0">
              <a:buNone/>
            </a:pPr>
            <a:r>
              <a:rPr lang="en-US" sz="3200" dirty="0"/>
              <a:t>Are you interested in hosting a fundraiser for your civic group or organization?</a:t>
            </a:r>
          </a:p>
          <a:p>
            <a:pPr marL="0" indent="0">
              <a:buNone/>
            </a:pPr>
            <a:endParaRPr lang="en-US" sz="500" dirty="0"/>
          </a:p>
          <a:p>
            <a:pPr marL="0" indent="0">
              <a:buNone/>
            </a:pPr>
            <a:r>
              <a:rPr lang="en-US" sz="3200" dirty="0"/>
              <a:t>Visit </a:t>
            </a:r>
            <a:r>
              <a:rPr lang="en-US" sz="3200" b="1" dirty="0">
                <a:solidFill>
                  <a:schemeClr val="accent2">
                    <a:lumMod val="75000"/>
                  </a:schemeClr>
                </a:solidFill>
              </a:rPr>
              <a:t>danzigthehypnotist.com</a:t>
            </a:r>
            <a:r>
              <a:rPr lang="en-US" sz="3200" b="1" dirty="0"/>
              <a:t> </a:t>
            </a:r>
            <a:r>
              <a:rPr lang="en-US" sz="3200" dirty="0"/>
              <a:t>for a FREE REPORT on the easiest and best fundraiser you’ve ever held!</a:t>
            </a:r>
          </a:p>
        </p:txBody>
      </p:sp>
    </p:spTree>
    <p:extLst>
      <p:ext uri="{BB962C8B-B14F-4D97-AF65-F5344CB8AC3E}">
        <p14:creationId xmlns:p14="http://schemas.microsoft.com/office/powerpoint/2010/main" val="3454178014"/>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Socialize</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dirty="0"/>
              <a:t>Like DANZIG on Facebook®</a:t>
            </a:r>
          </a:p>
          <a:p>
            <a:pPr marL="0" indent="0" algn="ctr">
              <a:buNone/>
            </a:pPr>
            <a:r>
              <a:rPr lang="en-US" sz="3200" dirty="0"/>
              <a:t>Post your show pics on his page!</a:t>
            </a:r>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r>
              <a:rPr lang="en-US" sz="3200" dirty="0"/>
              <a:t>Follow him on Twitter®</a:t>
            </a:r>
          </a:p>
          <a:p>
            <a:pPr marL="0" indent="0" algn="ctr">
              <a:buNone/>
            </a:pPr>
            <a:r>
              <a:rPr lang="en-US" sz="3200" dirty="0"/>
              <a:t>Stay in touch for upcoming shows!</a:t>
            </a:r>
          </a:p>
          <a:p>
            <a:pPr marL="0" indent="0">
              <a:buNone/>
            </a:pPr>
            <a:endParaRPr lang="en-US" sz="3200" dirty="0"/>
          </a:p>
          <a:p>
            <a:pPr marL="0" indent="0">
              <a:buNone/>
            </a:pPr>
            <a:endParaRPr lang="en-US" sz="3200" dirty="0"/>
          </a:p>
        </p:txBody>
      </p:sp>
      <p:pic>
        <p:nvPicPr>
          <p:cNvPr id="2" name="Picture 1"/>
          <p:cNvPicPr>
            <a:picLocks noChangeAspect="1"/>
          </p:cNvPicPr>
          <p:nvPr/>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tretch>
            <a:fillRect/>
          </a:stretch>
        </p:blipFill>
        <p:spPr>
          <a:xfrm>
            <a:off x="5382294" y="2900971"/>
            <a:ext cx="3810000" cy="1905000"/>
          </a:xfrm>
          <a:prstGeom prst="rect">
            <a:avLst/>
          </a:prstGeom>
        </p:spPr>
      </p:pic>
    </p:spTree>
    <p:extLst>
      <p:ext uri="{BB962C8B-B14F-4D97-AF65-F5344CB8AC3E}">
        <p14:creationId xmlns:p14="http://schemas.microsoft.com/office/powerpoint/2010/main" val="2467238678"/>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Persons in hypnosis will remain in control of themselves at all times.</a:t>
            </a:r>
          </a:p>
          <a:p>
            <a:pPr marL="0" indent="0">
              <a:buNone/>
            </a:pPr>
            <a:r>
              <a:rPr lang="en-US" sz="3200" dirty="0"/>
              <a:t>No person can be hypnotized without their consent, cooperation and willingness.</a:t>
            </a:r>
          </a:p>
        </p:txBody>
      </p:sp>
    </p:spTree>
    <p:extLst>
      <p:ext uri="{BB962C8B-B14F-4D97-AF65-F5344CB8AC3E}">
        <p14:creationId xmlns:p14="http://schemas.microsoft.com/office/powerpoint/2010/main" val="220391410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You cannot remain in hypnosis for more than several minutes . . . unless you want to.</a:t>
            </a:r>
          </a:p>
        </p:txBody>
      </p:sp>
    </p:spTree>
    <p:extLst>
      <p:ext uri="{BB962C8B-B14F-4D97-AF65-F5344CB8AC3E}">
        <p14:creationId xmlns:p14="http://schemas.microsoft.com/office/powerpoint/2010/main" val="2999347925"/>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6" y="167678"/>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Persons under hypnosis will always awaken easily.</a:t>
            </a:r>
          </a:p>
          <a:p>
            <a:pPr marL="0" indent="0">
              <a:buNone/>
            </a:pPr>
            <a:r>
              <a:rPr lang="en-US" sz="3200" dirty="0"/>
              <a:t>You cannot become “stuck” in hypnosis.</a:t>
            </a:r>
          </a:p>
        </p:txBody>
      </p:sp>
    </p:spTree>
    <p:extLst>
      <p:ext uri="{BB962C8B-B14F-4D97-AF65-F5344CB8AC3E}">
        <p14:creationId xmlns:p14="http://schemas.microsoft.com/office/powerpoint/2010/main" val="4133601311"/>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The hypnotic subject will never forget anything – unless they agree to forget.</a:t>
            </a:r>
          </a:p>
        </p:txBody>
      </p:sp>
    </p:spTree>
    <p:extLst>
      <p:ext uri="{BB962C8B-B14F-4D97-AF65-F5344CB8AC3E}">
        <p14:creationId xmlns:p14="http://schemas.microsoft.com/office/powerpoint/2010/main" val="3893150122"/>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The Mayo Clinic Guide to Alternative Medicine recognizes clinical hypnosis as a safe and complimentary alternative treatment.</a:t>
            </a:r>
          </a:p>
        </p:txBody>
      </p:sp>
    </p:spTree>
    <p:extLst>
      <p:ext uri="{BB962C8B-B14F-4D97-AF65-F5344CB8AC3E}">
        <p14:creationId xmlns:p14="http://schemas.microsoft.com/office/powerpoint/2010/main" val="2561243796"/>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A hypnotized person is aware of everything the hypnotist says at all times.</a:t>
            </a:r>
          </a:p>
          <a:p>
            <a:pPr marL="0" indent="0">
              <a:buNone/>
            </a:pPr>
            <a:r>
              <a:rPr lang="en-US" sz="3200" dirty="0"/>
              <a:t>Hypnosis is not sleep, nor is it like a zombie-like state or total unconsciousness.</a:t>
            </a:r>
          </a:p>
        </p:txBody>
      </p:sp>
    </p:spTree>
    <p:extLst>
      <p:ext uri="{BB962C8B-B14F-4D97-AF65-F5344CB8AC3E}">
        <p14:creationId xmlns:p14="http://schemas.microsoft.com/office/powerpoint/2010/main" val="3428165767"/>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Win Stuff!</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Register to win DANZIG’s entire series of self-hypnosis downloads by texting your name and E-mail address to:</a:t>
            </a:r>
          </a:p>
          <a:p>
            <a:pPr marL="0" indent="0">
              <a:buNone/>
            </a:pPr>
            <a:r>
              <a:rPr lang="en-US" sz="3200" dirty="0"/>
              <a:t> </a:t>
            </a:r>
            <a:r>
              <a:rPr lang="en-US" sz="3200" b="1" dirty="0">
                <a:solidFill>
                  <a:schemeClr val="accent2">
                    <a:lumMod val="75000"/>
                  </a:schemeClr>
                </a:solidFill>
              </a:rPr>
              <a:t>winstuff@danzigthehypnotist.com</a:t>
            </a:r>
          </a:p>
          <a:p>
            <a:pPr marL="0" indent="0" algn="ctr">
              <a:buNone/>
            </a:pPr>
            <a:endParaRPr lang="en-US" sz="800"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7030" y="3879407"/>
            <a:ext cx="1920529" cy="2576769"/>
          </a:xfrm>
          <a:prstGeom prst="rect">
            <a:avLst/>
          </a:prstGeom>
          <a:effectLst>
            <a:reflection blurRad="6350" stA="52000" endA="300" endPos="35000" dir="5400000" sy="-100000" algn="bl" rotWithShape="0"/>
          </a:effectLst>
        </p:spPr>
      </p:pic>
    </p:spTree>
    <p:extLst>
      <p:ext uri="{BB962C8B-B14F-4D97-AF65-F5344CB8AC3E}">
        <p14:creationId xmlns:p14="http://schemas.microsoft.com/office/powerpoint/2010/main" val="371811326"/>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In order to maintain the trance state of our volunteers – there will be no intermission.</a:t>
            </a:r>
          </a:p>
          <a:p>
            <a:pPr marL="0" indent="0">
              <a:buNone/>
            </a:pPr>
            <a:endParaRPr lang="en-US" sz="500" dirty="0"/>
          </a:p>
          <a:p>
            <a:pPr marL="0" indent="0">
              <a:buNone/>
            </a:pPr>
            <a:r>
              <a:rPr lang="en-US" sz="3200" dirty="0"/>
              <a:t>Please remember to turn your cellular telephones back </a:t>
            </a:r>
            <a:r>
              <a:rPr lang="en-US" sz="3200" b="1" dirty="0"/>
              <a:t>on</a:t>
            </a:r>
            <a:r>
              <a:rPr lang="en-US" sz="3200" dirty="0"/>
              <a:t> after the show.</a:t>
            </a:r>
          </a:p>
          <a:p>
            <a:pPr marL="0" indent="0">
              <a:buNone/>
            </a:pPr>
            <a:endParaRPr lang="en-US" sz="500" dirty="0"/>
          </a:p>
          <a:p>
            <a:pPr marL="0" indent="0">
              <a:buNone/>
            </a:pPr>
            <a:r>
              <a:rPr lang="en-US" sz="3200" dirty="0"/>
              <a:t>Food and beverages will continue to be served throughout the show.</a:t>
            </a:r>
          </a:p>
          <a:p>
            <a:pPr marL="0" indent="0">
              <a:buNone/>
            </a:pPr>
            <a:endParaRPr lang="en-US" sz="3200" dirty="0"/>
          </a:p>
        </p:txBody>
      </p:sp>
    </p:spTree>
    <p:extLst>
      <p:ext uri="{BB962C8B-B14F-4D97-AF65-F5344CB8AC3E}">
        <p14:creationId xmlns:p14="http://schemas.microsoft.com/office/powerpoint/2010/main" val="3521450912"/>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Video recording of tonight’s show is prohibited.</a:t>
            </a:r>
          </a:p>
          <a:p>
            <a:pPr marL="0" indent="0">
              <a:buNone/>
            </a:pPr>
            <a:endParaRPr lang="en-US" sz="400" dirty="0"/>
          </a:p>
          <a:p>
            <a:pPr marL="0" indent="0">
              <a:buNone/>
            </a:pPr>
            <a:r>
              <a:rPr lang="en-US" sz="3200" dirty="0"/>
              <a:t>We do, however, encourage you to take lots and lots of pictures and share them with everyone you know.</a:t>
            </a:r>
          </a:p>
          <a:p>
            <a:pPr marL="0" indent="0">
              <a:buNone/>
            </a:pPr>
            <a:endParaRPr lang="en-US" sz="500" dirty="0"/>
          </a:p>
          <a:p>
            <a:pPr marL="0" indent="0">
              <a:buNone/>
            </a:pPr>
            <a:r>
              <a:rPr lang="en-US" sz="3200" dirty="0"/>
              <a:t>All volunteers must be at least 16 years old.</a:t>
            </a:r>
            <a:endParaRPr lang="en-US" sz="600" dirty="0"/>
          </a:p>
        </p:txBody>
      </p:sp>
    </p:spTree>
    <p:extLst>
      <p:ext uri="{BB962C8B-B14F-4D97-AF65-F5344CB8AC3E}">
        <p14:creationId xmlns:p14="http://schemas.microsoft.com/office/powerpoint/2010/main" val="3916572472"/>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SzPct val="75000"/>
              <a:buNone/>
            </a:pPr>
            <a:r>
              <a:rPr lang="en-US" sz="3200" dirty="0"/>
              <a:t>Alcohol and some medications may impair your ability to enter a hypnotic state.</a:t>
            </a:r>
          </a:p>
          <a:p>
            <a:pPr marL="0" indent="0">
              <a:buSzPct val="75000"/>
              <a:buNone/>
            </a:pPr>
            <a:endParaRPr lang="en-US" sz="500" dirty="0"/>
          </a:p>
          <a:p>
            <a:pPr marL="0" indent="0">
              <a:buSzPct val="75000"/>
              <a:buNone/>
            </a:pPr>
            <a:r>
              <a:rPr lang="en-US" sz="3200" dirty="0"/>
              <a:t>Please refrain from volunteering if you are pregnant or have physical problems that would prevent you from moving safely on stage.</a:t>
            </a:r>
          </a:p>
          <a:p>
            <a:pPr marL="0" indent="0">
              <a:buSzPct val="75000"/>
              <a:buNone/>
            </a:pPr>
            <a:endParaRPr lang="en-US" sz="500" dirty="0"/>
          </a:p>
          <a:p>
            <a:pPr marL="0" indent="0">
              <a:buSzPct val="75000"/>
              <a:buNone/>
            </a:pPr>
            <a:r>
              <a:rPr lang="en-US" sz="3200" dirty="0"/>
              <a:t>Please use the restroom </a:t>
            </a:r>
            <a:r>
              <a:rPr lang="en-US" sz="3200" b="1" dirty="0"/>
              <a:t>before</a:t>
            </a:r>
            <a:r>
              <a:rPr lang="en-US" sz="3200" dirty="0"/>
              <a:t> coming on stage.</a:t>
            </a:r>
          </a:p>
          <a:p>
            <a:pPr marL="0" indent="0">
              <a:buNone/>
            </a:pPr>
            <a:endParaRPr lang="en-US" sz="3200" dirty="0"/>
          </a:p>
          <a:p>
            <a:pPr marL="0" indent="0">
              <a:buNone/>
            </a:pPr>
            <a:endParaRPr lang="en-US" sz="600" dirty="0"/>
          </a:p>
        </p:txBody>
      </p:sp>
    </p:spTree>
    <p:extLst>
      <p:ext uri="{BB962C8B-B14F-4D97-AF65-F5344CB8AC3E}">
        <p14:creationId xmlns:p14="http://schemas.microsoft.com/office/powerpoint/2010/main" val="2491489437"/>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Get Stuff!</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Souvenir videos of tonight’s show are available at </a:t>
            </a:r>
            <a:r>
              <a:rPr lang="en-US" sz="3200" b="1" dirty="0">
                <a:solidFill>
                  <a:schemeClr val="accent2">
                    <a:lumMod val="75000"/>
                  </a:schemeClr>
                </a:solidFill>
              </a:rPr>
              <a:t>danzigthehypnotist.com</a:t>
            </a:r>
            <a:r>
              <a:rPr lang="en-US" sz="3200" dirty="0"/>
              <a:t>.  </a:t>
            </a:r>
          </a:p>
          <a:p>
            <a:pPr marL="0" indent="0">
              <a:buNone/>
            </a:pPr>
            <a:r>
              <a:rPr lang="en-US" sz="3200" dirty="0"/>
              <a:t>They’re great as gifts or for blackmail purposes!</a:t>
            </a:r>
            <a:endParaRPr lang="en-US" sz="3600" b="1" dirty="0">
              <a:solidFill>
                <a:schemeClr val="accent6">
                  <a:lumMod val="50000"/>
                </a:schemeClr>
              </a:solidFill>
            </a:endParaRPr>
          </a:p>
        </p:txBody>
      </p:sp>
      <p:pic>
        <p:nvPicPr>
          <p:cNvPr id="5" name="Picture 4" descr="DVD Case.png"/>
          <p:cNvPicPr>
            <a:picLocks noChangeAspect="1"/>
          </p:cNvPicPr>
          <p:nvPr/>
        </p:nvPicPr>
        <p:blipFill>
          <a:blip r:embed="rId2" cstate="print"/>
          <a:stretch>
            <a:fillRect/>
          </a:stretch>
        </p:blipFill>
        <p:spPr>
          <a:xfrm>
            <a:off x="6343490" y="3827893"/>
            <a:ext cx="1887609" cy="2576769"/>
          </a:xfrm>
          <a:prstGeom prst="rect">
            <a:avLst/>
          </a:prstGeom>
          <a:effectLst>
            <a:reflection blurRad="6350" stA="52000" endA="300" endPos="35000" dir="5400000" sy="-100000" algn="bl" rotWithShape="0"/>
          </a:effectLst>
        </p:spPr>
      </p:pic>
    </p:spTree>
    <p:extLst>
      <p:ext uri="{BB962C8B-B14F-4D97-AF65-F5344CB8AC3E}">
        <p14:creationId xmlns:p14="http://schemas.microsoft.com/office/powerpoint/2010/main" val="849431811"/>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Hypno-Math</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More volunteers = better show!</a:t>
            </a:r>
          </a:p>
          <a:p>
            <a:pPr marL="0" indent="0">
              <a:buNone/>
            </a:pPr>
            <a:r>
              <a:rPr lang="en-US" sz="3200" dirty="0"/>
              <a:t>More volunteers = longer show!</a:t>
            </a:r>
            <a:endParaRPr lang="en-US" sz="3200" dirty="0">
              <a:solidFill>
                <a:schemeClr val="tx2">
                  <a:lumMod val="75000"/>
                </a:schemeClr>
              </a:solidFill>
            </a:endParaRPr>
          </a:p>
          <a:p>
            <a:pPr marL="0" indent="0">
              <a:buNone/>
            </a:pPr>
            <a:r>
              <a:rPr lang="en-US" sz="3200" dirty="0"/>
              <a:t>More volunteers = funnier show!</a:t>
            </a:r>
          </a:p>
          <a:p>
            <a:pPr marL="0" indent="0">
              <a:buNone/>
            </a:pPr>
            <a:endParaRPr lang="en-US" sz="500" dirty="0"/>
          </a:p>
          <a:p>
            <a:pPr marL="0" indent="0">
              <a:buNone/>
            </a:pPr>
            <a:r>
              <a:rPr lang="en-US" sz="3200" dirty="0"/>
              <a:t>No volunteers = no show</a:t>
            </a:r>
          </a:p>
          <a:p>
            <a:pPr marL="0" indent="0">
              <a:buNone/>
            </a:pPr>
            <a:r>
              <a:rPr lang="en-US" sz="3200" dirty="0"/>
              <a:t>No volunteers = global warming</a:t>
            </a:r>
          </a:p>
          <a:p>
            <a:pPr marL="0" indent="0">
              <a:buNone/>
            </a:pPr>
            <a:r>
              <a:rPr lang="en-US" sz="3200" dirty="0"/>
              <a:t>No volunteers = economic recession</a:t>
            </a:r>
          </a:p>
          <a:p>
            <a:pPr marL="0" indent="0">
              <a:buNone/>
            </a:pPr>
            <a:endParaRPr lang="en-US" sz="500" dirty="0"/>
          </a:p>
          <a:p>
            <a:pPr marL="0" indent="0" algn="ctr">
              <a:buNone/>
            </a:pPr>
            <a:r>
              <a:rPr lang="en-US" sz="3200" dirty="0"/>
              <a:t>It’s up to you!</a:t>
            </a:r>
          </a:p>
        </p:txBody>
      </p:sp>
    </p:spTree>
    <p:extLst>
      <p:ext uri="{BB962C8B-B14F-4D97-AF65-F5344CB8AC3E}">
        <p14:creationId xmlns:p14="http://schemas.microsoft.com/office/powerpoint/2010/main" val="3718199502"/>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Fundraisers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Put the FUN back in fundraising!</a:t>
            </a:r>
          </a:p>
          <a:p>
            <a:pPr marL="0" indent="0">
              <a:buNone/>
            </a:pPr>
            <a:endParaRPr lang="en-US" sz="500" dirty="0"/>
          </a:p>
          <a:p>
            <a:pPr marL="0" indent="0">
              <a:buNone/>
            </a:pPr>
            <a:r>
              <a:rPr lang="en-US" sz="3200" dirty="0"/>
              <a:t>Are you interested in hosting a fundraiser for your civic group or organization?</a:t>
            </a:r>
          </a:p>
          <a:p>
            <a:pPr marL="0" indent="0">
              <a:buNone/>
            </a:pPr>
            <a:endParaRPr lang="en-US" sz="500" dirty="0"/>
          </a:p>
          <a:p>
            <a:pPr marL="0" indent="0">
              <a:buNone/>
            </a:pPr>
            <a:r>
              <a:rPr lang="en-US" sz="3200" dirty="0"/>
              <a:t>Visit </a:t>
            </a:r>
            <a:r>
              <a:rPr lang="en-US" sz="3200" b="1" dirty="0">
                <a:solidFill>
                  <a:schemeClr val="accent2">
                    <a:lumMod val="75000"/>
                  </a:schemeClr>
                </a:solidFill>
              </a:rPr>
              <a:t>danzigthehypnotist.com </a:t>
            </a:r>
            <a:r>
              <a:rPr lang="en-US" sz="3200" dirty="0"/>
              <a:t>for a FREE REPORT on the easiest and best fundraiser you’ve ever held!</a:t>
            </a:r>
          </a:p>
        </p:txBody>
      </p:sp>
    </p:spTree>
    <p:extLst>
      <p:ext uri="{BB962C8B-B14F-4D97-AF65-F5344CB8AC3E}">
        <p14:creationId xmlns:p14="http://schemas.microsoft.com/office/powerpoint/2010/main" val="296750477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Socialize</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dirty="0"/>
              <a:t>Like DANZIG on Facebook®</a:t>
            </a:r>
          </a:p>
          <a:p>
            <a:pPr marL="0" indent="0" algn="ctr">
              <a:buNone/>
            </a:pPr>
            <a:r>
              <a:rPr lang="en-US" sz="3200" dirty="0"/>
              <a:t>Post your show pics on his page!</a:t>
            </a:r>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r>
              <a:rPr lang="en-US" sz="3200" dirty="0"/>
              <a:t>Follow him on Twitter®</a:t>
            </a:r>
          </a:p>
          <a:p>
            <a:pPr marL="0" indent="0" algn="ctr">
              <a:buNone/>
            </a:pPr>
            <a:r>
              <a:rPr lang="en-US" sz="3200" dirty="0"/>
              <a:t>Stay in touch for upcoming shows!</a:t>
            </a:r>
          </a:p>
          <a:p>
            <a:pPr marL="0" indent="0">
              <a:buNone/>
            </a:pPr>
            <a:endParaRPr lang="en-US" sz="3200" dirty="0"/>
          </a:p>
          <a:p>
            <a:pPr marL="0" indent="0">
              <a:buNone/>
            </a:pPr>
            <a:endParaRPr lang="en-US" sz="3200" dirty="0"/>
          </a:p>
        </p:txBody>
      </p:sp>
      <p:pic>
        <p:nvPicPr>
          <p:cNvPr id="2" name="Picture 1"/>
          <p:cNvPicPr>
            <a:picLocks noChangeAspect="1"/>
          </p:cNvPicPr>
          <p:nvPr/>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tretch>
            <a:fillRect/>
          </a:stretch>
        </p:blipFill>
        <p:spPr>
          <a:xfrm>
            <a:off x="5382294" y="2900971"/>
            <a:ext cx="3810000" cy="1905000"/>
          </a:xfrm>
          <a:prstGeom prst="rect">
            <a:avLst/>
          </a:prstGeom>
        </p:spPr>
      </p:pic>
    </p:spTree>
    <p:extLst>
      <p:ext uri="{BB962C8B-B14F-4D97-AF65-F5344CB8AC3E}">
        <p14:creationId xmlns:p14="http://schemas.microsoft.com/office/powerpoint/2010/main" val="100136585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A few minutes of hypnosis is equal to a few </a:t>
            </a:r>
            <a:r>
              <a:rPr lang="en-US" sz="3200" b="1" dirty="0"/>
              <a:t>hours</a:t>
            </a:r>
            <a:r>
              <a:rPr lang="en-US" sz="3200" dirty="0"/>
              <a:t> of sleep.  It feels great!</a:t>
            </a:r>
          </a:p>
        </p:txBody>
      </p:sp>
    </p:spTree>
    <p:extLst>
      <p:ext uri="{BB962C8B-B14F-4D97-AF65-F5344CB8AC3E}">
        <p14:creationId xmlns:p14="http://schemas.microsoft.com/office/powerpoint/2010/main" val="1609767861"/>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Both the British Medical Association and the American Medical Association declared hypnosis a useful therapeutic tool in the 1950’s.</a:t>
            </a:r>
          </a:p>
        </p:txBody>
      </p:sp>
    </p:spTree>
    <p:extLst>
      <p:ext uri="{BB962C8B-B14F-4D97-AF65-F5344CB8AC3E}">
        <p14:creationId xmlns:p14="http://schemas.microsoft.com/office/powerpoint/2010/main" val="1288540341"/>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If  you have ever driven down the highway, begun to daydream and while your conscious mind is elsewhere, you drive right past your exit . . . congratulations!</a:t>
            </a:r>
          </a:p>
          <a:p>
            <a:pPr marL="0" indent="0">
              <a:buNone/>
            </a:pPr>
            <a:r>
              <a:rPr lang="en-US" sz="3200" dirty="0"/>
              <a:t>You have experienced hypnosis!</a:t>
            </a:r>
          </a:p>
        </p:txBody>
      </p:sp>
    </p:spTree>
    <p:extLst>
      <p:ext uri="{BB962C8B-B14F-4D97-AF65-F5344CB8AC3E}">
        <p14:creationId xmlns:p14="http://schemas.microsoft.com/office/powerpoint/2010/main" val="275699790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Hypnosis requires your consent.</a:t>
            </a:r>
          </a:p>
          <a:p>
            <a:pPr marL="0" indent="0">
              <a:buNone/>
            </a:pPr>
            <a:endParaRPr lang="en-US" sz="500" dirty="0"/>
          </a:p>
          <a:p>
            <a:pPr marL="0" indent="0">
              <a:buNone/>
            </a:pPr>
            <a:r>
              <a:rPr lang="en-US" sz="3200" dirty="0"/>
              <a:t>A person cannot be hypnotized against their will.  If you resist, it will not work.</a:t>
            </a:r>
          </a:p>
        </p:txBody>
      </p:sp>
    </p:spTree>
    <p:extLst>
      <p:ext uri="{BB962C8B-B14F-4D97-AF65-F5344CB8AC3E}">
        <p14:creationId xmlns:p14="http://schemas.microsoft.com/office/powerpoint/2010/main" val="2405484491"/>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There is a relationship between intelligence and the ability to enter the trance state.</a:t>
            </a:r>
          </a:p>
          <a:p>
            <a:pPr marL="0" indent="0">
              <a:buNone/>
            </a:pPr>
            <a:r>
              <a:rPr lang="en-US" sz="3200" dirty="0"/>
              <a:t>Anyone of average intelligence, or better, will have good results.</a:t>
            </a:r>
          </a:p>
        </p:txBody>
      </p:sp>
    </p:spTree>
    <p:extLst>
      <p:ext uri="{BB962C8B-B14F-4D97-AF65-F5344CB8AC3E}">
        <p14:creationId xmlns:p14="http://schemas.microsoft.com/office/powerpoint/2010/main" val="325036136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You will not reveal intimate secrets while hypnotized.</a:t>
            </a:r>
          </a:p>
        </p:txBody>
      </p:sp>
    </p:spTree>
    <p:extLst>
      <p:ext uri="{BB962C8B-B14F-4D97-AF65-F5344CB8AC3E}">
        <p14:creationId xmlns:p14="http://schemas.microsoft.com/office/powerpoint/2010/main" val="2055241955"/>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Win Stuff!</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Register to win DANZIG’s entire series of self-hypnosis CD’s by texting your name and E-mail address to:</a:t>
            </a:r>
          </a:p>
          <a:p>
            <a:pPr marL="0" indent="0">
              <a:buNone/>
            </a:pPr>
            <a:r>
              <a:rPr lang="en-US" sz="3200" dirty="0"/>
              <a:t> </a:t>
            </a:r>
            <a:r>
              <a:rPr lang="en-US" sz="3200" b="1" dirty="0">
                <a:solidFill>
                  <a:schemeClr val="accent2">
                    <a:lumMod val="75000"/>
                  </a:schemeClr>
                </a:solidFill>
              </a:rPr>
              <a:t>winstuff@danzigthehypnotist.com</a:t>
            </a:r>
          </a:p>
          <a:p>
            <a:pPr marL="0" indent="0" algn="ctr">
              <a:buNone/>
            </a:pPr>
            <a:endParaRPr lang="en-US" sz="8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7031" y="3879407"/>
            <a:ext cx="1920526" cy="2576769"/>
          </a:xfrm>
          <a:prstGeom prst="rect">
            <a:avLst/>
          </a:prstGeom>
          <a:effectLst>
            <a:reflection blurRad="6350" stA="52000" endA="300" endPos="35000" dir="5400000" sy="-100000" algn="bl" rotWithShape="0"/>
          </a:effectLst>
        </p:spPr>
      </p:pic>
    </p:spTree>
    <p:extLst>
      <p:ext uri="{BB962C8B-B14F-4D97-AF65-F5344CB8AC3E}">
        <p14:creationId xmlns:p14="http://schemas.microsoft.com/office/powerpoint/2010/main" val="2317464970"/>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In order to maintain the trance state of our volunteers – there will be no intermission.</a:t>
            </a:r>
          </a:p>
          <a:p>
            <a:pPr marL="0" indent="0">
              <a:buNone/>
            </a:pPr>
            <a:endParaRPr lang="en-US" sz="500" dirty="0"/>
          </a:p>
          <a:p>
            <a:pPr marL="0" indent="0">
              <a:buNone/>
            </a:pPr>
            <a:r>
              <a:rPr lang="en-US" sz="3200" dirty="0"/>
              <a:t>Please remember to turn your cellular telephones back </a:t>
            </a:r>
            <a:r>
              <a:rPr lang="en-US" sz="3200" b="1" dirty="0"/>
              <a:t>on</a:t>
            </a:r>
            <a:r>
              <a:rPr lang="en-US" sz="3200" dirty="0"/>
              <a:t> after the show.</a:t>
            </a:r>
          </a:p>
          <a:p>
            <a:pPr marL="0" indent="0">
              <a:buNone/>
            </a:pPr>
            <a:endParaRPr lang="en-US" sz="500" dirty="0"/>
          </a:p>
          <a:p>
            <a:pPr marL="0" indent="0">
              <a:buNone/>
            </a:pPr>
            <a:r>
              <a:rPr lang="en-US" sz="3200" dirty="0"/>
              <a:t>Food and beverages will continue to be served throughout the show.</a:t>
            </a:r>
          </a:p>
          <a:p>
            <a:pPr marL="0" indent="0">
              <a:buNone/>
            </a:pPr>
            <a:endParaRPr lang="en-US" sz="3200" dirty="0"/>
          </a:p>
        </p:txBody>
      </p:sp>
    </p:spTree>
    <p:extLst>
      <p:ext uri="{BB962C8B-B14F-4D97-AF65-F5344CB8AC3E}">
        <p14:creationId xmlns:p14="http://schemas.microsoft.com/office/powerpoint/2010/main" val="3125622615"/>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Video recording of tonight’s show is prohibited.</a:t>
            </a:r>
          </a:p>
          <a:p>
            <a:pPr marL="0" indent="0">
              <a:buNone/>
            </a:pPr>
            <a:endParaRPr lang="en-US" sz="400" dirty="0"/>
          </a:p>
          <a:p>
            <a:pPr marL="0" indent="0">
              <a:buNone/>
            </a:pPr>
            <a:r>
              <a:rPr lang="en-US" sz="3200" dirty="0"/>
              <a:t>We do, however, encourage you to take lots and lots of pictures and share them with everyone you know.</a:t>
            </a:r>
          </a:p>
          <a:p>
            <a:pPr marL="0" indent="0">
              <a:buNone/>
            </a:pPr>
            <a:endParaRPr lang="en-US" sz="500" dirty="0"/>
          </a:p>
          <a:p>
            <a:pPr marL="0" indent="0">
              <a:buNone/>
            </a:pPr>
            <a:r>
              <a:rPr lang="en-US" sz="3200" dirty="0"/>
              <a:t>All volunteers must be at least 16 years old.</a:t>
            </a:r>
            <a:endParaRPr lang="en-US" sz="600" dirty="0"/>
          </a:p>
        </p:txBody>
      </p:sp>
    </p:spTree>
    <p:extLst>
      <p:ext uri="{BB962C8B-B14F-4D97-AF65-F5344CB8AC3E}">
        <p14:creationId xmlns:p14="http://schemas.microsoft.com/office/powerpoint/2010/main" val="3464129354"/>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SzPct val="75000"/>
              <a:buNone/>
            </a:pPr>
            <a:r>
              <a:rPr lang="en-US" sz="3200" dirty="0"/>
              <a:t>Alcohol and some medications may impair your ability to enter a hypnotic state.</a:t>
            </a:r>
          </a:p>
          <a:p>
            <a:pPr marL="0" indent="0">
              <a:buSzPct val="75000"/>
              <a:buNone/>
            </a:pPr>
            <a:endParaRPr lang="en-US" sz="500" dirty="0"/>
          </a:p>
          <a:p>
            <a:pPr marL="0" indent="0">
              <a:buSzPct val="75000"/>
              <a:buNone/>
            </a:pPr>
            <a:r>
              <a:rPr lang="en-US" sz="3200" dirty="0"/>
              <a:t>Please refrain from volunteering if you are pregnant or have physical problems that would prevent you from moving safely on stage.</a:t>
            </a:r>
          </a:p>
          <a:p>
            <a:pPr marL="0" indent="0">
              <a:buSzPct val="75000"/>
              <a:buNone/>
            </a:pPr>
            <a:endParaRPr lang="en-US" sz="500" dirty="0"/>
          </a:p>
          <a:p>
            <a:pPr marL="0" indent="0">
              <a:buSzPct val="75000"/>
              <a:buNone/>
            </a:pPr>
            <a:r>
              <a:rPr lang="en-US" sz="3200" dirty="0"/>
              <a:t>Please use the restroom </a:t>
            </a:r>
            <a:r>
              <a:rPr lang="en-US" sz="3200" b="1" dirty="0"/>
              <a:t>before</a:t>
            </a:r>
            <a:r>
              <a:rPr lang="en-US" sz="3200" dirty="0"/>
              <a:t> coming on stage.</a:t>
            </a:r>
          </a:p>
          <a:p>
            <a:pPr marL="0" indent="0">
              <a:buNone/>
            </a:pPr>
            <a:endParaRPr lang="en-US" sz="3200" dirty="0"/>
          </a:p>
          <a:p>
            <a:pPr marL="0" indent="0">
              <a:buNone/>
            </a:pPr>
            <a:endParaRPr lang="en-US" sz="600" dirty="0"/>
          </a:p>
        </p:txBody>
      </p:sp>
    </p:spTree>
    <p:extLst>
      <p:ext uri="{BB962C8B-B14F-4D97-AF65-F5344CB8AC3E}">
        <p14:creationId xmlns:p14="http://schemas.microsoft.com/office/powerpoint/2010/main" val="4138051500"/>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Get Stuff!</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Souvenir videos of tonight’s show are available at </a:t>
            </a:r>
            <a:r>
              <a:rPr lang="en-US" sz="3200" b="1" dirty="0">
                <a:solidFill>
                  <a:schemeClr val="accent2">
                    <a:lumMod val="75000"/>
                  </a:schemeClr>
                </a:solidFill>
              </a:rPr>
              <a:t>danzigthehypnotist.com</a:t>
            </a:r>
            <a:r>
              <a:rPr lang="en-US" sz="3200" dirty="0"/>
              <a:t>.  </a:t>
            </a:r>
          </a:p>
          <a:p>
            <a:pPr marL="0" indent="0">
              <a:buNone/>
            </a:pPr>
            <a:r>
              <a:rPr lang="en-US" sz="3200" dirty="0"/>
              <a:t>They’re great as gifts – or for blackmail purposes!</a:t>
            </a:r>
            <a:endParaRPr lang="en-US" sz="3600" b="1" dirty="0">
              <a:solidFill>
                <a:schemeClr val="accent6">
                  <a:lumMod val="50000"/>
                </a:schemeClr>
              </a:solidFill>
            </a:endParaRPr>
          </a:p>
        </p:txBody>
      </p:sp>
      <p:pic>
        <p:nvPicPr>
          <p:cNvPr id="5" name="Picture 4" descr="DVD Case.png"/>
          <p:cNvPicPr>
            <a:picLocks noChangeAspect="1"/>
          </p:cNvPicPr>
          <p:nvPr/>
        </p:nvPicPr>
        <p:blipFill>
          <a:blip r:embed="rId2" cstate="print"/>
          <a:stretch>
            <a:fillRect/>
          </a:stretch>
        </p:blipFill>
        <p:spPr>
          <a:xfrm>
            <a:off x="6343490" y="3827893"/>
            <a:ext cx="1887609" cy="2576769"/>
          </a:xfrm>
          <a:prstGeom prst="rect">
            <a:avLst/>
          </a:prstGeom>
          <a:effectLst>
            <a:reflection blurRad="6350" stA="52000" endA="300" endPos="35000" dir="5400000" sy="-100000" algn="bl" rotWithShape="0"/>
          </a:effectLst>
        </p:spPr>
      </p:pic>
    </p:spTree>
    <p:extLst>
      <p:ext uri="{BB962C8B-B14F-4D97-AF65-F5344CB8AC3E}">
        <p14:creationId xmlns:p14="http://schemas.microsoft.com/office/powerpoint/2010/main" val="360737400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Hypno-math</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More volunteers = better show!</a:t>
            </a:r>
          </a:p>
          <a:p>
            <a:pPr marL="0" indent="0">
              <a:buNone/>
            </a:pPr>
            <a:r>
              <a:rPr lang="en-US" sz="3200" dirty="0"/>
              <a:t>More volunteers = longer show!</a:t>
            </a:r>
            <a:endParaRPr lang="en-US" sz="3200" dirty="0">
              <a:solidFill>
                <a:schemeClr val="tx2">
                  <a:lumMod val="75000"/>
                </a:schemeClr>
              </a:solidFill>
            </a:endParaRPr>
          </a:p>
          <a:p>
            <a:pPr marL="0" indent="0">
              <a:buNone/>
            </a:pPr>
            <a:r>
              <a:rPr lang="en-US" sz="3200" dirty="0"/>
              <a:t>More volunteers = funnier show!</a:t>
            </a:r>
          </a:p>
          <a:p>
            <a:pPr marL="0" indent="0">
              <a:buNone/>
            </a:pPr>
            <a:endParaRPr lang="en-US" sz="500" dirty="0"/>
          </a:p>
          <a:p>
            <a:pPr marL="0" indent="0">
              <a:buNone/>
            </a:pPr>
            <a:r>
              <a:rPr lang="en-US" sz="3200" dirty="0"/>
              <a:t>No volunteers = no show</a:t>
            </a:r>
          </a:p>
          <a:p>
            <a:pPr marL="0" indent="0">
              <a:buNone/>
            </a:pPr>
            <a:r>
              <a:rPr lang="en-US" sz="3200" dirty="0"/>
              <a:t>No volunteers = global warming</a:t>
            </a:r>
          </a:p>
          <a:p>
            <a:pPr marL="0" indent="0">
              <a:buNone/>
            </a:pPr>
            <a:r>
              <a:rPr lang="en-US" sz="3200" dirty="0"/>
              <a:t>No volunteers = economic recession</a:t>
            </a:r>
          </a:p>
          <a:p>
            <a:pPr marL="0" indent="0">
              <a:buNone/>
            </a:pPr>
            <a:endParaRPr lang="en-US" sz="500" dirty="0"/>
          </a:p>
          <a:p>
            <a:pPr marL="0" indent="0" algn="ctr">
              <a:buNone/>
            </a:pPr>
            <a:r>
              <a:rPr lang="en-US" sz="3200" dirty="0"/>
              <a:t>It’s up to you!</a:t>
            </a:r>
          </a:p>
        </p:txBody>
      </p:sp>
    </p:spTree>
    <p:extLst>
      <p:ext uri="{BB962C8B-B14F-4D97-AF65-F5344CB8AC3E}">
        <p14:creationId xmlns:p14="http://schemas.microsoft.com/office/powerpoint/2010/main" val="257883430"/>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Although many religions practice hypnosis today in ceremony, it is not called hypnosis.</a:t>
            </a:r>
          </a:p>
          <a:p>
            <a:pPr marL="0" indent="0">
              <a:buNone/>
            </a:pPr>
            <a:r>
              <a:rPr lang="en-US" sz="3200" dirty="0"/>
              <a:t>The Roman Catholic Church, one of the most conservative religions, recognizes hypnosis as a natural part of our own ability as humans –</a:t>
            </a:r>
          </a:p>
          <a:p>
            <a:pPr marL="0" indent="0">
              <a:buNone/>
            </a:pPr>
            <a:r>
              <a:rPr lang="en-US" sz="3200" dirty="0"/>
              <a:t>- and NOT the work of the devil!</a:t>
            </a:r>
          </a:p>
        </p:txBody>
      </p:sp>
    </p:spTree>
    <p:extLst>
      <p:ext uri="{BB962C8B-B14F-4D97-AF65-F5344CB8AC3E}">
        <p14:creationId xmlns:p14="http://schemas.microsoft.com/office/powerpoint/2010/main" val="871034811"/>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Fundraisers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Put the FUN back in fundraising!</a:t>
            </a:r>
          </a:p>
          <a:p>
            <a:pPr marL="0" indent="0">
              <a:buNone/>
            </a:pPr>
            <a:endParaRPr lang="en-US" sz="500" dirty="0"/>
          </a:p>
          <a:p>
            <a:pPr marL="0" indent="0">
              <a:buNone/>
            </a:pPr>
            <a:r>
              <a:rPr lang="en-US" sz="3200" dirty="0"/>
              <a:t>Are you interested in hosting a fundraiser for your civic group or organization?</a:t>
            </a:r>
          </a:p>
          <a:p>
            <a:pPr marL="0" indent="0">
              <a:buNone/>
            </a:pPr>
            <a:endParaRPr lang="en-US" sz="500" dirty="0"/>
          </a:p>
          <a:p>
            <a:pPr marL="0" indent="0">
              <a:buNone/>
            </a:pPr>
            <a:r>
              <a:rPr lang="en-US" sz="3200" dirty="0"/>
              <a:t>Visit </a:t>
            </a:r>
            <a:r>
              <a:rPr lang="en-US" sz="3200" b="1" dirty="0">
                <a:solidFill>
                  <a:schemeClr val="accent2">
                    <a:lumMod val="75000"/>
                  </a:schemeClr>
                </a:solidFill>
              </a:rPr>
              <a:t>danzigthehypnotist.com </a:t>
            </a:r>
            <a:r>
              <a:rPr lang="en-US" sz="3200" dirty="0"/>
              <a:t>for a FREE REPORT on the easiest and best fundraiser you’ve ever held!</a:t>
            </a:r>
          </a:p>
        </p:txBody>
      </p:sp>
    </p:spTree>
    <p:extLst>
      <p:ext uri="{BB962C8B-B14F-4D97-AF65-F5344CB8AC3E}">
        <p14:creationId xmlns:p14="http://schemas.microsoft.com/office/powerpoint/2010/main" val="3972139327"/>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Socialize</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dirty="0"/>
              <a:t>Like DANZIG on Facebook®</a:t>
            </a:r>
          </a:p>
          <a:p>
            <a:pPr marL="0" indent="0" algn="ctr">
              <a:buNone/>
            </a:pPr>
            <a:r>
              <a:rPr lang="en-US" sz="3200" dirty="0"/>
              <a:t>Post your show pics on his page!</a:t>
            </a:r>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r>
              <a:rPr lang="en-US" sz="3200" dirty="0"/>
              <a:t>Follow him on Twitter®</a:t>
            </a:r>
          </a:p>
          <a:p>
            <a:pPr marL="0" indent="0" algn="ctr">
              <a:buNone/>
            </a:pPr>
            <a:r>
              <a:rPr lang="en-US" sz="3200" dirty="0"/>
              <a:t>Stay in touch for upcoming shows!</a:t>
            </a:r>
          </a:p>
          <a:p>
            <a:pPr marL="0" indent="0">
              <a:buNone/>
            </a:pPr>
            <a:endParaRPr lang="en-US" sz="3200" dirty="0"/>
          </a:p>
          <a:p>
            <a:pPr marL="0" indent="0">
              <a:buNone/>
            </a:pPr>
            <a:endParaRPr lang="en-US" sz="3200" dirty="0"/>
          </a:p>
        </p:txBody>
      </p:sp>
      <p:pic>
        <p:nvPicPr>
          <p:cNvPr id="2" name="Picture 1"/>
          <p:cNvPicPr>
            <a:picLocks noChangeAspect="1"/>
          </p:cNvPicPr>
          <p:nvPr/>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tretch>
            <a:fillRect/>
          </a:stretch>
        </p:blipFill>
        <p:spPr>
          <a:xfrm>
            <a:off x="5382294" y="2900971"/>
            <a:ext cx="3810000" cy="1905000"/>
          </a:xfrm>
          <a:prstGeom prst="rect">
            <a:avLst/>
          </a:prstGeom>
        </p:spPr>
      </p:pic>
    </p:spTree>
    <p:extLst>
      <p:ext uri="{BB962C8B-B14F-4D97-AF65-F5344CB8AC3E}">
        <p14:creationId xmlns:p14="http://schemas.microsoft.com/office/powerpoint/2010/main" val="73450886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The word hypnosis has the root “hypnos” which is actually a word for sleep in the original Greek.</a:t>
            </a:r>
          </a:p>
          <a:p>
            <a:pPr marL="0" indent="0">
              <a:buNone/>
            </a:pPr>
            <a:r>
              <a:rPr lang="en-US" sz="3200" dirty="0"/>
              <a:t>This term was likely coined due to the focused and relaxed state of a person undergoing hypnosis. </a:t>
            </a:r>
          </a:p>
        </p:txBody>
      </p:sp>
    </p:spTree>
    <p:extLst>
      <p:ext uri="{BB962C8B-B14F-4D97-AF65-F5344CB8AC3E}">
        <p14:creationId xmlns:p14="http://schemas.microsoft.com/office/powerpoint/2010/main" val="2008104472"/>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All hypnosis is self-hypnosis.  You don’t really need a hypnotist at all to be hypnotized; you need only yourself and the proper knowledge.</a:t>
            </a:r>
          </a:p>
          <a:p>
            <a:pPr marL="0" indent="0">
              <a:buNone/>
            </a:pPr>
            <a:endParaRPr lang="en-US" sz="500" dirty="0"/>
          </a:p>
          <a:p>
            <a:pPr marL="0" indent="0">
              <a:buNone/>
            </a:pPr>
            <a:r>
              <a:rPr lang="en-US" sz="3200" dirty="0"/>
              <a:t>There is something called auto-suggestion, which essentially amounts to self-hypnosis, allowing you to use your unconscious to influence your own behavior in ways that your conscious mind could not.</a:t>
            </a:r>
          </a:p>
        </p:txBody>
      </p:sp>
    </p:spTree>
    <p:extLst>
      <p:ext uri="{BB962C8B-B14F-4D97-AF65-F5344CB8AC3E}">
        <p14:creationId xmlns:p14="http://schemas.microsoft.com/office/powerpoint/2010/main" val="3136149139"/>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Cases of cultures using hypnosis have been found as far back as 3000 years ago, where it was practiced by the ancient Egyptians and was said to also be performed in some form by the ancient Greeks as well.</a:t>
            </a:r>
          </a:p>
        </p:txBody>
      </p:sp>
    </p:spTree>
    <p:extLst>
      <p:ext uri="{BB962C8B-B14F-4D97-AF65-F5344CB8AC3E}">
        <p14:creationId xmlns:p14="http://schemas.microsoft.com/office/powerpoint/2010/main" val="3293818925"/>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Hypnosis is safe, natural and has </a:t>
            </a:r>
            <a:r>
              <a:rPr lang="en-US" sz="3200" b="1" dirty="0"/>
              <a:t>zero </a:t>
            </a:r>
            <a:r>
              <a:rPr lang="en-US" sz="3200" dirty="0"/>
              <a:t>calories!</a:t>
            </a:r>
          </a:p>
        </p:txBody>
      </p:sp>
    </p:spTree>
    <p:extLst>
      <p:ext uri="{BB962C8B-B14F-4D97-AF65-F5344CB8AC3E}">
        <p14:creationId xmlns:p14="http://schemas.microsoft.com/office/powerpoint/2010/main" val="1962662870"/>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The most frequent clinical uses of hypnosis include:</a:t>
            </a:r>
          </a:p>
          <a:p>
            <a:pPr marL="0" indent="0">
              <a:buNone/>
            </a:pPr>
            <a:endParaRPr lang="en-US" sz="400" dirty="0"/>
          </a:p>
          <a:p>
            <a:r>
              <a:rPr lang="en-US" sz="3200" dirty="0"/>
              <a:t>Breaking bad habits,</a:t>
            </a:r>
          </a:p>
          <a:p>
            <a:r>
              <a:rPr lang="en-US" sz="3200" dirty="0"/>
              <a:t>overcoming insomnia,</a:t>
            </a:r>
          </a:p>
          <a:p>
            <a:r>
              <a:rPr lang="en-US" sz="3200" dirty="0"/>
              <a:t>improving memory and self- confidence, and,</a:t>
            </a:r>
          </a:p>
          <a:p>
            <a:r>
              <a:rPr lang="en-US" sz="3200" dirty="0"/>
              <a:t>as an anesthetic for managing pain.</a:t>
            </a:r>
          </a:p>
        </p:txBody>
      </p:sp>
    </p:spTree>
    <p:extLst>
      <p:ext uri="{BB962C8B-B14F-4D97-AF65-F5344CB8AC3E}">
        <p14:creationId xmlns:p14="http://schemas.microsoft.com/office/powerpoint/2010/main" val="301756824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Win Stuff!</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Register to win DANZIG’s entire series of self-hypnosis downloads by texting your name and E-mail address to:</a:t>
            </a:r>
          </a:p>
          <a:p>
            <a:pPr marL="0" indent="0">
              <a:buNone/>
            </a:pPr>
            <a:r>
              <a:rPr lang="en-US" sz="3200" dirty="0"/>
              <a:t> </a:t>
            </a:r>
            <a:r>
              <a:rPr lang="en-US" sz="3200" b="1" dirty="0">
                <a:solidFill>
                  <a:schemeClr val="accent2">
                    <a:lumMod val="75000"/>
                  </a:schemeClr>
                </a:solidFill>
              </a:rPr>
              <a:t>winstuff@danzigthehypnotist.com</a:t>
            </a:r>
          </a:p>
          <a:p>
            <a:pPr marL="0" indent="0" algn="ctr">
              <a:buNone/>
            </a:pPr>
            <a:endParaRPr lang="en-US" sz="8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7031" y="3879405"/>
            <a:ext cx="1920526" cy="2576766"/>
          </a:xfrm>
          <a:prstGeom prst="rect">
            <a:avLst/>
          </a:prstGeom>
          <a:effectLst>
            <a:reflection blurRad="6350" stA="52000" endA="300" endPos="35000" dir="5400000" sy="-100000" algn="bl" rotWithShape="0"/>
          </a:effectLst>
        </p:spPr>
      </p:pic>
    </p:spTree>
    <p:extLst>
      <p:ext uri="{BB962C8B-B14F-4D97-AF65-F5344CB8AC3E}">
        <p14:creationId xmlns:p14="http://schemas.microsoft.com/office/powerpoint/2010/main" val="265450946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In order to maintain the trance state of our volunteers – there will be no intermission.</a:t>
            </a:r>
          </a:p>
          <a:p>
            <a:pPr marL="0" indent="0">
              <a:buNone/>
            </a:pPr>
            <a:endParaRPr lang="en-US" sz="500" dirty="0"/>
          </a:p>
          <a:p>
            <a:pPr marL="0" indent="0">
              <a:buNone/>
            </a:pPr>
            <a:r>
              <a:rPr lang="en-US" sz="3200" dirty="0"/>
              <a:t>Please remember to turn your cellular telephones back </a:t>
            </a:r>
            <a:r>
              <a:rPr lang="en-US" sz="3200" b="1" dirty="0"/>
              <a:t>on</a:t>
            </a:r>
            <a:r>
              <a:rPr lang="en-US" sz="3200" dirty="0"/>
              <a:t> after the show.</a:t>
            </a:r>
          </a:p>
          <a:p>
            <a:pPr marL="0" indent="0">
              <a:buNone/>
            </a:pPr>
            <a:endParaRPr lang="en-US" sz="500" dirty="0"/>
          </a:p>
          <a:p>
            <a:pPr marL="0" indent="0">
              <a:buNone/>
            </a:pPr>
            <a:r>
              <a:rPr lang="en-US" sz="3200" dirty="0"/>
              <a:t>Food and beverages will continue to be served throughout the show.</a:t>
            </a:r>
          </a:p>
          <a:p>
            <a:pPr marL="0" indent="0">
              <a:buNone/>
            </a:pPr>
            <a:endParaRPr lang="en-US" sz="3200" dirty="0"/>
          </a:p>
        </p:txBody>
      </p:sp>
    </p:spTree>
    <p:extLst>
      <p:ext uri="{BB962C8B-B14F-4D97-AF65-F5344CB8AC3E}">
        <p14:creationId xmlns:p14="http://schemas.microsoft.com/office/powerpoint/2010/main" val="1524436312"/>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Video recording of tonight’s show is prohibited.</a:t>
            </a:r>
          </a:p>
          <a:p>
            <a:pPr marL="0" indent="0">
              <a:buNone/>
            </a:pPr>
            <a:endParaRPr lang="en-US" sz="400" dirty="0"/>
          </a:p>
          <a:p>
            <a:pPr marL="0" indent="0">
              <a:buNone/>
            </a:pPr>
            <a:r>
              <a:rPr lang="en-US" sz="3200" dirty="0"/>
              <a:t>We do, however, encourage you to take lots and lots of pictures and share them with everyone you know.</a:t>
            </a:r>
          </a:p>
          <a:p>
            <a:pPr marL="0" indent="0">
              <a:buNone/>
            </a:pPr>
            <a:endParaRPr lang="en-US" sz="500" dirty="0"/>
          </a:p>
          <a:p>
            <a:pPr marL="0" indent="0">
              <a:buNone/>
            </a:pPr>
            <a:r>
              <a:rPr lang="en-US" sz="3200" dirty="0"/>
              <a:t>All volunteers must be at least 16 years old.</a:t>
            </a:r>
            <a:endParaRPr lang="en-US" sz="600" dirty="0"/>
          </a:p>
        </p:txBody>
      </p:sp>
    </p:spTree>
    <p:extLst>
      <p:ext uri="{BB962C8B-B14F-4D97-AF65-F5344CB8AC3E}">
        <p14:creationId xmlns:p14="http://schemas.microsoft.com/office/powerpoint/2010/main" val="2383836374"/>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7820" y="3879408"/>
            <a:ext cx="1920526" cy="2576768"/>
          </a:xfrm>
          <a:prstGeom prst="rect">
            <a:avLst/>
          </a:prstGeom>
          <a:effectLst>
            <a:reflection blurRad="6350" stA="52000" endA="300" endPos="35000" dir="5400000" sy="-100000" algn="bl" rotWithShape="0"/>
          </a:effectLst>
        </p:spPr>
      </p:pic>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Win Stuff!</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Register to win DANZIG’s entire series of self-hypnosis downloads by texting your name and E-mail address to:</a:t>
            </a:r>
          </a:p>
          <a:p>
            <a:pPr marL="0" indent="0">
              <a:buNone/>
            </a:pPr>
            <a:r>
              <a:rPr lang="en-US" sz="3200" dirty="0"/>
              <a:t> </a:t>
            </a:r>
            <a:r>
              <a:rPr lang="en-US" sz="3200" b="1" dirty="0">
                <a:solidFill>
                  <a:schemeClr val="accent2">
                    <a:lumMod val="75000"/>
                  </a:schemeClr>
                </a:solidFill>
              </a:rPr>
              <a:t>winstuff@danzigthehypnotist.com</a:t>
            </a:r>
          </a:p>
          <a:p>
            <a:pPr marL="0" indent="0" algn="ctr">
              <a:buNone/>
            </a:pPr>
            <a:endParaRPr lang="en-US" sz="800" dirty="0"/>
          </a:p>
        </p:txBody>
      </p:sp>
    </p:spTree>
    <p:extLst>
      <p:ext uri="{BB962C8B-B14F-4D97-AF65-F5344CB8AC3E}">
        <p14:creationId xmlns:p14="http://schemas.microsoft.com/office/powerpoint/2010/main" val="2645492700"/>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SzPct val="75000"/>
              <a:buNone/>
            </a:pPr>
            <a:r>
              <a:rPr lang="en-US" sz="3200" dirty="0"/>
              <a:t>Alcohol and some medications may impair your ability to enter a hypnotic state.</a:t>
            </a:r>
          </a:p>
          <a:p>
            <a:pPr marL="0" indent="0">
              <a:buSzPct val="75000"/>
              <a:buNone/>
            </a:pPr>
            <a:endParaRPr lang="en-US" sz="500" dirty="0"/>
          </a:p>
          <a:p>
            <a:pPr marL="0" indent="0">
              <a:buSzPct val="75000"/>
              <a:buNone/>
            </a:pPr>
            <a:r>
              <a:rPr lang="en-US" sz="3200" dirty="0"/>
              <a:t>Please refrain from volunteering if you are pregnant or have physical problems that would prevent you from moving safely on stage.</a:t>
            </a:r>
          </a:p>
          <a:p>
            <a:pPr marL="0" indent="0">
              <a:buSzPct val="75000"/>
              <a:buNone/>
            </a:pPr>
            <a:endParaRPr lang="en-US" sz="500" dirty="0"/>
          </a:p>
          <a:p>
            <a:pPr marL="0" indent="0">
              <a:buSzPct val="75000"/>
              <a:buNone/>
            </a:pPr>
            <a:r>
              <a:rPr lang="en-US" sz="3200" dirty="0"/>
              <a:t>Please use the restroom </a:t>
            </a:r>
            <a:r>
              <a:rPr lang="en-US" sz="3200" b="1" dirty="0"/>
              <a:t>before</a:t>
            </a:r>
            <a:r>
              <a:rPr lang="en-US" sz="3200" dirty="0"/>
              <a:t> coming on stage.</a:t>
            </a:r>
          </a:p>
          <a:p>
            <a:pPr marL="0" indent="0">
              <a:buNone/>
            </a:pPr>
            <a:endParaRPr lang="en-US" sz="3200" dirty="0"/>
          </a:p>
          <a:p>
            <a:pPr marL="0" indent="0">
              <a:buNone/>
            </a:pPr>
            <a:endParaRPr lang="en-US" sz="600" dirty="0"/>
          </a:p>
        </p:txBody>
      </p:sp>
    </p:spTree>
    <p:extLst>
      <p:ext uri="{BB962C8B-B14F-4D97-AF65-F5344CB8AC3E}">
        <p14:creationId xmlns:p14="http://schemas.microsoft.com/office/powerpoint/2010/main" val="3687237191"/>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Get Stuff!</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Souvenir videos of tonight’s show are available at </a:t>
            </a:r>
            <a:r>
              <a:rPr lang="en-US" sz="3200" b="1" dirty="0">
                <a:solidFill>
                  <a:schemeClr val="accent2">
                    <a:lumMod val="75000"/>
                  </a:schemeClr>
                </a:solidFill>
              </a:rPr>
              <a:t>danzigthehypnotist.com</a:t>
            </a:r>
            <a:r>
              <a:rPr lang="en-US" sz="3200" dirty="0"/>
              <a:t>.  </a:t>
            </a:r>
          </a:p>
          <a:p>
            <a:pPr marL="0" indent="0">
              <a:buNone/>
            </a:pPr>
            <a:r>
              <a:rPr lang="en-US" sz="3200" dirty="0"/>
              <a:t>They’re great as gifts – or for blackmail purposes!</a:t>
            </a:r>
            <a:endParaRPr lang="en-US" sz="3600" b="1" dirty="0">
              <a:solidFill>
                <a:schemeClr val="accent6">
                  <a:lumMod val="50000"/>
                </a:schemeClr>
              </a:solidFill>
            </a:endParaRPr>
          </a:p>
        </p:txBody>
      </p:sp>
      <p:pic>
        <p:nvPicPr>
          <p:cNvPr id="5" name="Picture 4" descr="DVD Case.png"/>
          <p:cNvPicPr>
            <a:picLocks noChangeAspect="1"/>
          </p:cNvPicPr>
          <p:nvPr/>
        </p:nvPicPr>
        <p:blipFill>
          <a:blip r:embed="rId2" cstate="print"/>
          <a:stretch>
            <a:fillRect/>
          </a:stretch>
        </p:blipFill>
        <p:spPr>
          <a:xfrm>
            <a:off x="6343490" y="3827893"/>
            <a:ext cx="1887609" cy="2576769"/>
          </a:xfrm>
          <a:prstGeom prst="rect">
            <a:avLst/>
          </a:prstGeom>
          <a:effectLst>
            <a:reflection blurRad="6350" stA="52000" endA="300" endPos="35000" dir="5400000" sy="-100000" algn="bl" rotWithShape="0"/>
          </a:effectLst>
        </p:spPr>
      </p:pic>
    </p:spTree>
    <p:extLst>
      <p:ext uri="{BB962C8B-B14F-4D97-AF65-F5344CB8AC3E}">
        <p14:creationId xmlns:p14="http://schemas.microsoft.com/office/powerpoint/2010/main" val="759767006"/>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Hypno-facts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More volunteers = better show!</a:t>
            </a:r>
          </a:p>
          <a:p>
            <a:pPr marL="0" indent="0">
              <a:buNone/>
            </a:pPr>
            <a:r>
              <a:rPr lang="en-US" sz="3200" dirty="0"/>
              <a:t>More volunteers = longer show!</a:t>
            </a:r>
            <a:endParaRPr lang="en-US" sz="3200" dirty="0">
              <a:solidFill>
                <a:schemeClr val="tx2">
                  <a:lumMod val="75000"/>
                </a:schemeClr>
              </a:solidFill>
            </a:endParaRPr>
          </a:p>
          <a:p>
            <a:pPr marL="0" indent="0">
              <a:buNone/>
            </a:pPr>
            <a:r>
              <a:rPr lang="en-US" sz="3200" dirty="0"/>
              <a:t>More volunteers = funnier show!</a:t>
            </a:r>
          </a:p>
          <a:p>
            <a:pPr marL="0" indent="0">
              <a:buNone/>
            </a:pPr>
            <a:endParaRPr lang="en-US" sz="500" dirty="0"/>
          </a:p>
          <a:p>
            <a:pPr marL="0" indent="0">
              <a:buNone/>
            </a:pPr>
            <a:r>
              <a:rPr lang="en-US" sz="3200" dirty="0"/>
              <a:t>No volunteers = no show</a:t>
            </a:r>
          </a:p>
          <a:p>
            <a:pPr marL="0" indent="0">
              <a:buNone/>
            </a:pPr>
            <a:r>
              <a:rPr lang="en-US" sz="3200" dirty="0"/>
              <a:t>No volunteers = global warming</a:t>
            </a:r>
          </a:p>
          <a:p>
            <a:pPr marL="0" indent="0">
              <a:buNone/>
            </a:pPr>
            <a:r>
              <a:rPr lang="en-US" sz="3200" dirty="0"/>
              <a:t>No volunteers = economic recession</a:t>
            </a:r>
          </a:p>
          <a:p>
            <a:pPr marL="0" indent="0">
              <a:buNone/>
            </a:pPr>
            <a:endParaRPr lang="en-US" sz="500" dirty="0"/>
          </a:p>
          <a:p>
            <a:pPr marL="0" indent="0" algn="ctr">
              <a:buNone/>
            </a:pPr>
            <a:r>
              <a:rPr lang="en-US" sz="3200" dirty="0"/>
              <a:t>It’s up to you!</a:t>
            </a:r>
          </a:p>
        </p:txBody>
      </p:sp>
    </p:spTree>
    <p:extLst>
      <p:ext uri="{BB962C8B-B14F-4D97-AF65-F5344CB8AC3E}">
        <p14:creationId xmlns:p14="http://schemas.microsoft.com/office/powerpoint/2010/main" val="1332294845"/>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Fundraisers</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Put the FUN back in fundraising!</a:t>
            </a:r>
          </a:p>
          <a:p>
            <a:pPr marL="0" indent="0">
              <a:buNone/>
            </a:pPr>
            <a:endParaRPr lang="en-US" sz="500" dirty="0"/>
          </a:p>
          <a:p>
            <a:pPr marL="0" indent="0">
              <a:buNone/>
            </a:pPr>
            <a:r>
              <a:rPr lang="en-US" sz="3200" dirty="0"/>
              <a:t>Are you interested in hosting a fundraiser for your civic group or organization?</a:t>
            </a:r>
          </a:p>
          <a:p>
            <a:pPr marL="0" indent="0">
              <a:buNone/>
            </a:pPr>
            <a:endParaRPr lang="en-US" sz="500" dirty="0"/>
          </a:p>
          <a:p>
            <a:pPr marL="0" indent="0">
              <a:buNone/>
            </a:pPr>
            <a:r>
              <a:rPr lang="en-US" sz="3200" dirty="0"/>
              <a:t>Visit </a:t>
            </a:r>
            <a:r>
              <a:rPr lang="en-US" sz="3200" b="1" dirty="0">
                <a:solidFill>
                  <a:schemeClr val="accent2">
                    <a:lumMod val="75000"/>
                  </a:schemeClr>
                </a:solidFill>
              </a:rPr>
              <a:t>danzigthehypnotist.com </a:t>
            </a:r>
            <a:r>
              <a:rPr lang="en-US" sz="3200" dirty="0"/>
              <a:t>for a FREE REPORT on the easiest and best fundraiser you’ve ever held!</a:t>
            </a:r>
          </a:p>
        </p:txBody>
      </p:sp>
    </p:spTree>
    <p:extLst>
      <p:ext uri="{BB962C8B-B14F-4D97-AF65-F5344CB8AC3E}">
        <p14:creationId xmlns:p14="http://schemas.microsoft.com/office/powerpoint/2010/main" val="3453110779"/>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Socialize</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dirty="0"/>
              <a:t>Like DANZIG on Facebook®</a:t>
            </a:r>
          </a:p>
          <a:p>
            <a:pPr marL="0" indent="0" algn="ctr">
              <a:buNone/>
            </a:pPr>
            <a:r>
              <a:rPr lang="en-US" sz="3200" dirty="0"/>
              <a:t>Post your show pics on his page!</a:t>
            </a:r>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r>
              <a:rPr lang="en-US" sz="3200" dirty="0"/>
              <a:t>Follow him on Twitter®</a:t>
            </a:r>
          </a:p>
          <a:p>
            <a:pPr marL="0" indent="0" algn="ctr">
              <a:buNone/>
            </a:pPr>
            <a:r>
              <a:rPr lang="en-US" sz="3200" dirty="0"/>
              <a:t>Stay in touch for upcoming shows!</a:t>
            </a:r>
          </a:p>
          <a:p>
            <a:pPr marL="0" indent="0">
              <a:buNone/>
            </a:pPr>
            <a:endParaRPr lang="en-US" sz="3200" dirty="0"/>
          </a:p>
          <a:p>
            <a:pPr marL="0" indent="0">
              <a:buNone/>
            </a:pPr>
            <a:endParaRPr lang="en-US" sz="3200" dirty="0"/>
          </a:p>
        </p:txBody>
      </p:sp>
      <p:pic>
        <p:nvPicPr>
          <p:cNvPr id="2" name="Picture 1"/>
          <p:cNvPicPr>
            <a:picLocks noChangeAspect="1"/>
          </p:cNvPicPr>
          <p:nvPr/>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tretch>
            <a:fillRect/>
          </a:stretch>
        </p:blipFill>
        <p:spPr>
          <a:xfrm>
            <a:off x="5382294" y="2900971"/>
            <a:ext cx="3810000" cy="1905000"/>
          </a:xfrm>
          <a:prstGeom prst="rect">
            <a:avLst/>
          </a:prstGeom>
        </p:spPr>
      </p:pic>
    </p:spTree>
    <p:extLst>
      <p:ext uri="{BB962C8B-B14F-4D97-AF65-F5344CB8AC3E}">
        <p14:creationId xmlns:p14="http://schemas.microsoft.com/office/powerpoint/2010/main" val="2608698356"/>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1842" y="0"/>
            <a:ext cx="15266506" cy="6858000"/>
          </a:xfrm>
          <a:prstGeom prst="rect">
            <a:avLst/>
          </a:prstGeom>
        </p:spPr>
      </p:pic>
    </p:spTree>
    <p:extLst>
      <p:ext uri="{BB962C8B-B14F-4D97-AF65-F5344CB8AC3E}">
        <p14:creationId xmlns:p14="http://schemas.microsoft.com/office/powerpoint/2010/main" val="2988203043"/>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In order to maintain the trance state of our volunteers – there will be no intermission.</a:t>
            </a:r>
          </a:p>
          <a:p>
            <a:pPr marL="0" indent="0">
              <a:buNone/>
            </a:pPr>
            <a:endParaRPr lang="en-US" sz="500" dirty="0"/>
          </a:p>
          <a:p>
            <a:pPr marL="0" indent="0">
              <a:buNone/>
            </a:pPr>
            <a:r>
              <a:rPr lang="en-US" sz="3200" dirty="0"/>
              <a:t>Please remember to turn your cellular telephones back </a:t>
            </a:r>
            <a:r>
              <a:rPr lang="en-US" sz="3200" b="1" dirty="0"/>
              <a:t>on</a:t>
            </a:r>
            <a:r>
              <a:rPr lang="en-US" sz="3200" dirty="0"/>
              <a:t> after the show.</a:t>
            </a:r>
          </a:p>
          <a:p>
            <a:pPr marL="0" indent="0">
              <a:buNone/>
            </a:pPr>
            <a:endParaRPr lang="en-US" sz="500" dirty="0"/>
          </a:p>
          <a:p>
            <a:pPr marL="0" indent="0">
              <a:buNone/>
            </a:pPr>
            <a:r>
              <a:rPr lang="en-US" sz="3200" dirty="0"/>
              <a:t>Food and beverages will continue to be served throughout the show.</a:t>
            </a:r>
          </a:p>
          <a:p>
            <a:pPr marL="0" indent="0">
              <a:buNone/>
            </a:pPr>
            <a:endParaRPr lang="en-US" sz="3200" dirty="0"/>
          </a:p>
        </p:txBody>
      </p:sp>
    </p:spTree>
    <p:extLst>
      <p:ext uri="{BB962C8B-B14F-4D97-AF65-F5344CB8AC3E}">
        <p14:creationId xmlns:p14="http://schemas.microsoft.com/office/powerpoint/2010/main" val="126370474"/>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Video recording of tonight’s show is prohibited.</a:t>
            </a:r>
          </a:p>
          <a:p>
            <a:pPr marL="0" indent="0">
              <a:buNone/>
            </a:pPr>
            <a:endParaRPr lang="en-US" sz="400" dirty="0"/>
          </a:p>
          <a:p>
            <a:pPr marL="0" indent="0">
              <a:buNone/>
            </a:pPr>
            <a:r>
              <a:rPr lang="en-US" sz="3200" dirty="0"/>
              <a:t>We do, however, encourage you to take lots and lots of pictures and share them with everyone you know.</a:t>
            </a:r>
          </a:p>
          <a:p>
            <a:pPr marL="0" indent="0">
              <a:buNone/>
            </a:pPr>
            <a:endParaRPr lang="en-US" sz="500" dirty="0"/>
          </a:p>
          <a:p>
            <a:pPr marL="0" indent="0">
              <a:buNone/>
            </a:pPr>
            <a:r>
              <a:rPr lang="en-US" sz="3200" dirty="0"/>
              <a:t>All volunteers must be at least 16 years old.</a:t>
            </a:r>
          </a:p>
          <a:p>
            <a:pPr marL="0" indent="0">
              <a:buNone/>
            </a:pPr>
            <a:endParaRPr lang="en-US" sz="3200" dirty="0"/>
          </a:p>
          <a:p>
            <a:pPr marL="0" indent="0">
              <a:buNone/>
            </a:pPr>
            <a:endParaRPr lang="en-US" sz="600" dirty="0"/>
          </a:p>
        </p:txBody>
      </p:sp>
    </p:spTree>
    <p:extLst>
      <p:ext uri="{BB962C8B-B14F-4D97-AF65-F5344CB8AC3E}">
        <p14:creationId xmlns:p14="http://schemas.microsoft.com/office/powerpoint/2010/main" val="2822842024"/>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86895" y="167677"/>
            <a:ext cx="6400801" cy="1511952"/>
          </a:xfrm>
          <a:prstGeom prst="rect">
            <a:avLst/>
          </a:prstGeom>
          <a:solidFill>
            <a:schemeClr val="bg1"/>
          </a:solidFill>
        </p:spPr>
        <p:txBody>
          <a:bodyPr wrap="square" lIns="68580" tIns="34290" rIns="68580" bIns="34290">
            <a:spAutoFit/>
          </a:bodyPr>
          <a:lstStyle/>
          <a:p>
            <a:pPr algn="ctr"/>
            <a:r>
              <a:rPr lang="en-US" sz="9375" dirty="0">
                <a:ln w="0"/>
                <a:solidFill>
                  <a:schemeClr val="tx2">
                    <a:lumMod val="75000"/>
                  </a:schemeClr>
                </a:solidFill>
                <a:effectLst>
                  <a:outerShdw blurRad="38100" dist="19050" dir="2700000" algn="tl" rotWithShape="0">
                    <a:schemeClr val="dk1">
                      <a:alpha val="40000"/>
                    </a:schemeClr>
                  </a:outerShdw>
                </a:effectLst>
                <a:latin typeface="BadaBoom BB" panose="020B0603050302020204" pitchFamily="34" charset="0"/>
              </a:rPr>
              <a:t>ATTENTION!</a:t>
            </a:r>
          </a:p>
        </p:txBody>
      </p:sp>
      <p:sp>
        <p:nvSpPr>
          <p:cNvPr id="8" name="Subtitle 2"/>
          <p:cNvSpPr txBox="1">
            <a:spLocks/>
          </p:cNvSpPr>
          <p:nvPr/>
        </p:nvSpPr>
        <p:spPr>
          <a:xfrm>
            <a:off x="4086896" y="1679630"/>
            <a:ext cx="6400801" cy="50173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SzPct val="75000"/>
              <a:buNone/>
            </a:pPr>
            <a:r>
              <a:rPr lang="en-US" sz="3200" dirty="0"/>
              <a:t>Alcohol and some medications may impair your ability to enter a hypnotic state.</a:t>
            </a:r>
          </a:p>
          <a:p>
            <a:pPr marL="0" indent="0">
              <a:buSzPct val="75000"/>
              <a:buNone/>
            </a:pPr>
            <a:endParaRPr lang="en-US" sz="500" dirty="0"/>
          </a:p>
          <a:p>
            <a:pPr marL="0" indent="0">
              <a:buSzPct val="75000"/>
              <a:buNone/>
            </a:pPr>
            <a:r>
              <a:rPr lang="en-US" sz="3200" dirty="0"/>
              <a:t>Please refrain from volunteering if you are pregnant or have physical problems that would prevent you from moving safely on stage.</a:t>
            </a:r>
          </a:p>
          <a:p>
            <a:pPr marL="0" indent="0">
              <a:buSzPct val="75000"/>
              <a:buNone/>
            </a:pPr>
            <a:endParaRPr lang="en-US" sz="500" dirty="0"/>
          </a:p>
          <a:p>
            <a:pPr marL="0" indent="0">
              <a:buSzPct val="75000"/>
              <a:buNone/>
            </a:pPr>
            <a:r>
              <a:rPr lang="en-US" sz="3200" dirty="0"/>
              <a:t>Please use the restroom </a:t>
            </a:r>
            <a:r>
              <a:rPr lang="en-US" sz="3200" b="1" dirty="0"/>
              <a:t>before</a:t>
            </a:r>
            <a:r>
              <a:rPr lang="en-US" sz="3200" dirty="0"/>
              <a:t> coming on stage.</a:t>
            </a:r>
          </a:p>
          <a:p>
            <a:pPr marL="0" indent="0">
              <a:buNone/>
            </a:pPr>
            <a:endParaRPr lang="en-US" sz="3200" dirty="0"/>
          </a:p>
          <a:p>
            <a:pPr marL="0" indent="0">
              <a:buNone/>
            </a:pPr>
            <a:endParaRPr lang="en-US" sz="600" dirty="0"/>
          </a:p>
        </p:txBody>
      </p:sp>
    </p:spTree>
    <p:extLst>
      <p:ext uri="{BB962C8B-B14F-4D97-AF65-F5344CB8AC3E}">
        <p14:creationId xmlns:p14="http://schemas.microsoft.com/office/powerpoint/2010/main" val="2516336456"/>
      </p:ext>
    </p:extLst>
  </p:cSld>
  <p:clrMapOvr>
    <a:masterClrMapping/>
  </p:clrMapOvr>
  <mc:AlternateContent xmlns:mc="http://schemas.openxmlformats.org/markup-compatibility/2006">
    <mc:Choice xmlns:p14="http://schemas.microsoft.com/office/powerpoint/2010/main" Requires="p14">
      <p:transition spd="slow" p14:dur="1500" advClick="0" advTm="30000">
        <p14:ripple/>
      </p:transition>
    </mc:Choice>
    <mc:Fallback>
      <p:transition spd="slow" advClick="0" advTm="30000">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381</TotalTime>
  <Words>2214</Words>
  <Application>Microsoft Office PowerPoint</Application>
  <PresentationFormat>Widescreen</PresentationFormat>
  <Paragraphs>323</Paragraphs>
  <Slides>65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65</vt:i4>
      </vt:variant>
    </vt:vector>
  </HeadingPairs>
  <TitlesOfParts>
    <vt:vector size="70" baseType="lpstr">
      <vt:lpstr>Arial</vt:lpstr>
      <vt:lpstr>BadaBoom BB</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Moitzheim</dc:creator>
  <cp:lastModifiedBy>Moitzheim, David J., CPP</cp:lastModifiedBy>
  <cp:revision>55</cp:revision>
  <dcterms:created xsi:type="dcterms:W3CDTF">2014-11-02T04:12:44Z</dcterms:created>
  <dcterms:modified xsi:type="dcterms:W3CDTF">2022-02-26T20:59:22Z</dcterms:modified>
</cp:coreProperties>
</file>